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None/>
            </a:pPr>
            <a:fld id="{00000000-1234-1234-1234-123412341234}" type="slidenum">
              <a:rPr b="1" i="0" lang="en-US" sz="4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09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Flow of Control:</a:t>
            </a: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[ECE20016</a:t>
            </a:r>
            <a:r>
              <a:rPr lang="en-US"/>
              <a:t>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do-while Statement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 do-while loop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a while statement, except that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loop body is executed at least once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Body_Statement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Boolean_Expression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forget the semicolon!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DoWhileDemo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DoWhileDemo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count, number;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a number");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number = keyboard.nextInt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count = 1;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 (count + ",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count++;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while (count &lt;= number);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("Buckle my shoe.");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DoWhileDemo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3219450" y="3190875"/>
            <a:ext cx="3533775" cy="13906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962025" y="2590800"/>
            <a:ext cx="3952875" cy="14382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6" name="Google Shape;186;p27"/>
          <p:cNvGrpSpPr/>
          <p:nvPr/>
        </p:nvGrpSpPr>
        <p:grpSpPr>
          <a:xfrm>
            <a:off x="903287" y="2535237"/>
            <a:ext cx="3965575" cy="1443037"/>
            <a:chOff x="0" y="0"/>
            <a:chExt cx="2147483647" cy="2147483647"/>
          </a:xfrm>
        </p:grpSpPr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b="0" l="0" r="51719" t="0"/>
            <a:stretch/>
          </p:blipFill>
          <p:spPr>
            <a:xfrm>
              <a:off x="0" y="0"/>
              <a:ext cx="1666921668" cy="214748364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88900">
                <a:srgbClr val="7F7F7F">
                  <a:alpha val="39607"/>
                </a:srgbClr>
              </a:outerShdw>
            </a:effectLst>
          </p:spPr>
        </p:pic>
        <p:pic>
          <p:nvPicPr>
            <p:cNvPr id="188" name="Google Shape;188;p27"/>
            <p:cNvPicPr preferRelativeResize="0"/>
            <p:nvPr/>
          </p:nvPicPr>
          <p:blipFill rotWithShape="1">
            <a:blip r:embed="rId3">
              <a:alphaModFix/>
            </a:blip>
            <a:srcRect b="0" l="82946" r="0" t="0"/>
            <a:stretch/>
          </p:blipFill>
          <p:spPr>
            <a:xfrm>
              <a:off x="1558601682" y="0"/>
              <a:ext cx="588881964" cy="214748364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88900">
                <a:srgbClr val="7F7F7F">
                  <a:alpha val="39607"/>
                </a:srgbClr>
              </a:outerShdw>
            </a:effectLst>
          </p:spPr>
        </p:pic>
      </p:grpSp>
      <p:grpSp>
        <p:nvGrpSpPr>
          <p:cNvPr id="189" name="Google Shape;189;p27"/>
          <p:cNvGrpSpPr/>
          <p:nvPr/>
        </p:nvGrpSpPr>
        <p:grpSpPr>
          <a:xfrm>
            <a:off x="3149600" y="3127375"/>
            <a:ext cx="3549650" cy="1414462"/>
            <a:chOff x="0" y="0"/>
            <a:chExt cx="2147483646" cy="2147483647"/>
          </a:xfrm>
        </p:grpSpPr>
        <p:pic>
          <p:nvPicPr>
            <p:cNvPr id="190" name="Google Shape;190;p27"/>
            <p:cNvPicPr preferRelativeResize="0"/>
            <p:nvPr/>
          </p:nvPicPr>
          <p:blipFill rotWithShape="1">
            <a:blip r:embed="rId4">
              <a:alphaModFix/>
            </a:blip>
            <a:srcRect b="0" l="0" r="57562" t="0"/>
            <a:stretch/>
          </p:blipFill>
          <p:spPr>
            <a:xfrm>
              <a:off x="0" y="0"/>
              <a:ext cx="1632702454" cy="214748364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88900">
                <a:srgbClr val="7F7F7F">
                  <a:alpha val="39607"/>
                </a:srgbClr>
              </a:outerShdw>
            </a:effectLst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b="0" l="86312" r="0" t="0"/>
            <a:stretch/>
          </p:blipFill>
          <p:spPr>
            <a:xfrm>
              <a:off x="1621177453" y="0"/>
              <a:ext cx="526306193" cy="214748364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88900">
                <a:srgbClr val="7F7F7F">
                  <a:alpha val="39607"/>
                </a:srgbClr>
              </a:outerShdw>
            </a:effectLst>
          </p:spPr>
        </p:pic>
      </p:grpSp>
      <p:pic>
        <p:nvPicPr>
          <p:cNvPr id="192" name="Google Shape;19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387" y="4835525"/>
            <a:ext cx="6180137" cy="1244600"/>
          </a:xfrm>
          <a:prstGeom prst="rect">
            <a:avLst/>
          </a:prstGeom>
          <a:noFill/>
          <a:ln>
            <a:noFill/>
          </a:ln>
          <a:effectLst>
            <a:outerShdw blurRad="63500" dir="2700000" dist="88900">
              <a:srgbClr val="7F7F7F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do-while Statement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1328737"/>
            <a:ext cx="5430837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4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533400" y="1447800"/>
            <a:ext cx="4759325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the loop body is executed.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boolean expression is checked.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long as it is true, the loop is executed again.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is false, the loop is exited.</a:t>
            </a:r>
            <a:endParaRPr/>
          </a:p>
          <a:p>
            <a:pPr indent="-194309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Statement(s)_S1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 (Boolean_Condition)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  Statement(s)_S1</a:t>
            </a:r>
            <a:endParaRPr/>
          </a:p>
          <a:p>
            <a:pPr indent="-251459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5700" y="1989137"/>
            <a:ext cx="4178300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Example: </a:t>
            </a:r>
            <a:b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Bug Infestation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Volume a roach: 0.002 cubic feet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roach population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increase: 95%/week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Volume of a house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weeks to exceed the capacity of the house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and volume of roaches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Example: </a:t>
            </a:r>
            <a:b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Bug Infestation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for roach population program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(rough draft)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Get volume of house.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Get initial number of roaches in house.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Compute number of weeks until the house is full of roaches.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Display results.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Example: </a:t>
            </a:r>
            <a:b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Bug Infestation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needed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GROWTH_RATE —weekly growth rate of the roach population (a constant 0.95)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ONE_BUG_VOLUME —volume of an average roach (a constant 0.002)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houseVolume — volume of the house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startPopulation —initial number of roaches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countWeeks —week counter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—current number of roaches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totalBugVolume —total volume of all the roaches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newBugs —number of roaches hatched this week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newBugVolume —volume of new roaches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Detailed Algorithm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for roach population program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Read houseVolume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Read startPopulation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population = startPopulation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totalBugVolume = population * ONE_BUG_VOLUME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countWeeks = 0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while (totalBugVolume &lt; houseVolume)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newBugs = population * GROWTH_RATE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newBugVolume = newBugs * ONE_BUG_VOLUME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population = population + newBugs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totalBugVolume = totalBugVolume + newBugVolume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countWeeks = countWeeks + 1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Display startPopulation, houseVolume, countWeeks, population, and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totalBugVolume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Example: </a:t>
            </a:r>
            <a:b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Bug Infestation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700" y="3068637"/>
            <a:ext cx="6194425" cy="2905125"/>
          </a:xfrm>
          <a:prstGeom prst="rect">
            <a:avLst/>
          </a:prstGeom>
          <a:noFill/>
          <a:ln>
            <a:noFill/>
          </a:ln>
          <a:effectLst>
            <a:outerShdw blurRad="63500" dir="2700000" dist="88900">
              <a:srgbClr val="7F7F7F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Loop Statements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Loops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Infinite Loops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loop which repeats without ever ending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called an </a:t>
            </a:r>
            <a:r>
              <a:rPr b="0" i="1" lang="en-US" sz="2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infinite loop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controlling boolean expression never becomes false, a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or a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will repeat without ending.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A negative growth rate in the preceding problem causes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totalBugVolume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always to be less than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houseVolume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Loops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body of a loop can contain any kind of statements,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including another loop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/>
            </a:br>
            <a:r>
              <a:rPr lang="en-US" sz="2000">
                <a:solidFill>
                  <a:srgbClr val="999999"/>
                </a:solidFill>
              </a:rPr>
              <a:t>// an outer loop</a:t>
            </a:r>
            <a:br>
              <a:rPr lang="en-US" sz="2000">
                <a:solidFill>
                  <a:srgbClr val="999999"/>
                </a:solidFill>
              </a:rPr>
            </a:br>
            <a:r>
              <a:rPr lang="en-US" sz="2000"/>
              <a:t>while (</a:t>
            </a:r>
            <a:r>
              <a:rPr lang="en-US" sz="2000">
                <a:solidFill>
                  <a:srgbClr val="666666"/>
                </a:solidFill>
              </a:rPr>
              <a:t>Boolean_Expression</a:t>
            </a:r>
            <a:r>
              <a:rPr lang="en-US" sz="2000"/>
              <a:t>){</a:t>
            </a:r>
            <a:br>
              <a:rPr lang="en-US" sz="2000"/>
            </a:br>
            <a:r>
              <a:rPr lang="en-US" sz="2000"/>
              <a:t>       </a:t>
            </a:r>
            <a:r>
              <a:rPr lang="en-US" sz="2000">
                <a:solidFill>
                  <a:srgbClr val="666666"/>
                </a:solidFill>
              </a:rPr>
              <a:t>[statements…]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   </a:t>
            </a:r>
            <a:r>
              <a:rPr lang="en-US" sz="2000">
                <a:solidFill>
                  <a:srgbClr val="B7B7B7"/>
                </a:solidFill>
              </a:rPr>
              <a:t>// a loop in an outer loop</a:t>
            </a:r>
            <a:br>
              <a:rPr lang="en-US" sz="2000">
                <a:solidFill>
                  <a:srgbClr val="B7B7B7"/>
                </a:solidFill>
              </a:rPr>
            </a:br>
            <a:r>
              <a:rPr lang="en-US" sz="2000">
                <a:solidFill>
                  <a:srgbClr val="B7B7B7"/>
                </a:solidFill>
              </a:rPr>
              <a:t>    // a nested loop or an inner loop</a:t>
            </a:r>
            <a:br>
              <a:rPr lang="en-US" sz="2000"/>
            </a:br>
            <a:r>
              <a:rPr lang="en-US" sz="2000"/>
              <a:t>    while(</a:t>
            </a:r>
            <a:r>
              <a:rPr lang="en-US" sz="2000">
                <a:solidFill>
                  <a:srgbClr val="666666"/>
                </a:solidFill>
              </a:rPr>
              <a:t>Boolean_Expression</a:t>
            </a:r>
            <a:r>
              <a:rPr lang="en-US" sz="2000"/>
              <a:t>) {</a:t>
            </a:r>
            <a:br>
              <a:rPr lang="en-US" sz="2000"/>
            </a:br>
            <a:r>
              <a:rPr lang="en-US" sz="2000"/>
              <a:t>       </a:t>
            </a:r>
            <a:r>
              <a:rPr lang="en-US" sz="2000">
                <a:solidFill>
                  <a:srgbClr val="666666"/>
                </a:solidFill>
              </a:rPr>
              <a:t>[statements…]</a:t>
            </a:r>
            <a:br>
              <a:rPr lang="en-US" sz="2000"/>
            </a:br>
            <a:r>
              <a:rPr lang="en-US" sz="2000"/>
              <a:t>    }</a:t>
            </a:r>
            <a:br>
              <a:rPr lang="en-US" sz="2000"/>
            </a:b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533400" y="374650"/>
            <a:ext cx="7010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executes the body of a loop a fixed number of times.</a:t>
            </a:r>
            <a:endParaRPr/>
          </a:p>
          <a:p>
            <a:pPr indent="-19939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for(</a:t>
            </a:r>
            <a:r>
              <a:rPr b="0" i="1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1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1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Body_Statement</a:t>
            </a:r>
            <a:endParaRPr/>
          </a:p>
          <a:p>
            <a:pPr indent="-166687" lvl="2" marL="1143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Body_Statement can be either a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statement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compound statement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for (count = 1; count &lt; 3; count++)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System.out.println(count);</a:t>
            </a:r>
            <a:endParaRPr/>
          </a:p>
          <a:p>
            <a:pPr indent="-19939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Corresponding </a:t>
            </a:r>
            <a:r>
              <a:rPr b="0" i="1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1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b="0" i="1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Body_Statement_Including_Update</a:t>
            </a:r>
            <a:endParaRPr/>
          </a:p>
          <a:p>
            <a:pPr indent="-256540" lvl="0" marL="34290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1" sz="17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1196975"/>
            <a:ext cx="5337175" cy="544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ForDemo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ForDemo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countDown;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 (countDown = 3 ; countDown &gt;= 0 ; countDown--)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(countDown);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("and counting.");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("Blast off!");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062" y="3868737"/>
            <a:ext cx="3492500" cy="2601912"/>
          </a:xfrm>
          <a:prstGeom prst="rect">
            <a:avLst/>
          </a:prstGeom>
          <a:noFill/>
          <a:ln>
            <a:noFill/>
          </a:ln>
          <a:effectLst>
            <a:outerShdw blurRad="63500" dir="2700000" dist="88900">
              <a:srgbClr val="7F7F7F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737" y="1631950"/>
            <a:ext cx="4565650" cy="478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025" y="1628775"/>
            <a:ext cx="5332412" cy="1282700"/>
          </a:xfrm>
          <a:prstGeom prst="rect">
            <a:avLst/>
          </a:prstGeom>
          <a:noFill/>
          <a:ln>
            <a:noFill/>
          </a:ln>
          <a:effectLst>
            <a:outerShdw blurRad="63500" dir="2700000" dist="88900">
              <a:srgbClr val="7F7F7F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declare variables within a for statement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sum = 0;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n =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n &lt;= 10; n++)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sum = sum + n * n;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variable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to the loop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comma separates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initializations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(n = 1, product = 1; n &lt;= 10; n++)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product = product * n;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one boolean expression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allowed, but it can consist of &amp;&amp;s, ||s, and !s.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update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are allowed, too.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(n = 1, product = 1; n &lt;= 10;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= product * n, n++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for-each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step through values of an enumeration type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Suit {CLUBS, DIAMONDS, HEARTS, SPADES}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Suit nextSuit : Suit.values()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System.out.print(nextSuit + " ");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System.out.println();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Loop Statements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Loops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Loop Statements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portion of a program that repeats a statement or a group of statements is called a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 or group of statements to be repeated is called the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loop.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Loop Body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533400" y="1447800"/>
            <a:ext cx="81534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design the loop body,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out the actions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code must accomplish.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Read numbers from the user and compute the sum of them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806700"/>
            <a:ext cx="5184775" cy="368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Loop Body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look for a repeated pattern.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repeated pattern will form the body of the loop.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379662"/>
            <a:ext cx="6753225" cy="26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Initializing Statements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variables need to have a value before the loop begins.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variables get values only while the loop is iterating.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Controlling </a:t>
            </a:r>
            <a:b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Loop Iterations</a:t>
            </a:r>
            <a:endParaRPr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number of iterations is known before the loop starts, the loop is called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count-controlled loop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Asking the user before each iteration if it is time to end the loop is called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ask-before-iterating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technique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 for a small number of iterations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or a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do-while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Controlling</a:t>
            </a:r>
            <a:b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Loop Iterations</a:t>
            </a:r>
            <a:endParaRPr/>
          </a:p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533400" y="1447800"/>
            <a:ext cx="81534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large input lists, a </a:t>
            </a:r>
            <a:r>
              <a:rPr b="0" i="1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sentinel value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used to signal the end of the list.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sentinel value must be different from all the other possible inputs.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negative number following a long list of nonnegative exam scores could be suitable.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0	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10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-1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Controlling</a:t>
            </a:r>
            <a:b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Loop Iterations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Reading a list of scores followed by a sentinel value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next = keyboard.nextInt();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  &gt;= 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Process_The_Score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next = keyboard.nextInt();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BooleanDemo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4572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BooleanDemo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nonnegative numbers.");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("Place a negative number at the end");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("to serve as an end marker.");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sum = 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 areMore = true;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while (</a:t>
            </a: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areMore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int next = keyboard.nextInt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if (next &lt; 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areMore = false;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sum = sum + next;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("The sum of the numbers is " + sum);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BooleanDemo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349" name="Google Shape;34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25" y="3905250"/>
            <a:ext cx="7126287" cy="18954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 in Loops</a:t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can be used to end a loop immediately.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ends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the innermost loop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switch statement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contains the break statement.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statements sparingly (if ever).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statements make loops more difficult to understand.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 in Loops</a:t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program fragment, ending a loop with a break statement,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362" name="Google Shape;36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2349500"/>
            <a:ext cx="5770562" cy="414655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374650"/>
            <a:ext cx="7010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Loop Statements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 in Loops</a:t>
            </a:r>
            <a:endParaRPr/>
          </a:p>
        </p:txBody>
      </p:sp>
      <p:sp>
        <p:nvSpPr>
          <p:cNvPr id="368" name="Google Shape;368;p5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Ends current loop iteration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Begins the next one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recommends avoiding 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unneeded complications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Tracing Variables</a:t>
            </a:r>
            <a:endParaRPr/>
          </a:p>
        </p:txBody>
      </p:sp>
      <p:sp>
        <p:nvSpPr>
          <p:cNvPr id="374" name="Google Shape;374;p5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Tracing variables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watching the variables change while the program is running.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insert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temporary output statements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your program to print of the values of variables of interest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Or, learn to use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debugging facility (</a:t>
            </a:r>
            <a:r>
              <a:rPr lang="en-US">
                <a:solidFill>
                  <a:srgbClr val="FF0000"/>
                </a:solidFill>
              </a:rPr>
              <a:t>debugger)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may be provided by your system.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Loop Bugs</a:t>
            </a:r>
            <a:endParaRPr/>
          </a:p>
        </p:txBody>
      </p:sp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loop bugs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Unintended infinite loops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Off-by-one errors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equality of floating-point numbers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Subtle infinite loops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loop may terminate for some input values, but not for others.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You can’t get out of debt when the monthly penalty exceeds the monthly payment.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4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repeats while a controlling boolean expression remains true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loop body typically contains an action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that ultimately causes the controlling boolean expression to become false.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/>
              <a:t>h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ileDemo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WhileDemo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count, number;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a number");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number = keyboard.nextInt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count = 1;			// loop variable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while (count &lt;= number)		// control expression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System.out.print (count + ",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count++;			// sometimes, makes ‘count &lt;= number’ false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("Buckle my shoe.");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while Statement 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1268412"/>
            <a:ext cx="5295900" cy="49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1181100" y="4905375"/>
            <a:ext cx="6286500" cy="14097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219450" y="3190875"/>
            <a:ext cx="3533775" cy="13906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962025" y="2590800"/>
            <a:ext cx="3952875" cy="14382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WrileDemo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4840287"/>
            <a:ext cx="6284912" cy="14271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7F7F7F">
                <a:alpha val="49803"/>
              </a:srgbClr>
            </a:outerShdw>
          </a:effectLst>
        </p:spPr>
      </p:pic>
      <p:grpSp>
        <p:nvGrpSpPr>
          <p:cNvPr id="153" name="Google Shape;153;p23"/>
          <p:cNvGrpSpPr/>
          <p:nvPr/>
        </p:nvGrpSpPr>
        <p:grpSpPr>
          <a:xfrm>
            <a:off x="903287" y="2535237"/>
            <a:ext cx="3965575" cy="1443037"/>
            <a:chOff x="0" y="0"/>
            <a:chExt cx="2147483647" cy="2147483647"/>
          </a:xfrm>
        </p:grpSpPr>
        <p:pic>
          <p:nvPicPr>
            <p:cNvPr id="154" name="Google Shape;154;p23"/>
            <p:cNvPicPr preferRelativeResize="0"/>
            <p:nvPr/>
          </p:nvPicPr>
          <p:blipFill rotWithShape="1">
            <a:blip r:embed="rId4">
              <a:alphaModFix/>
            </a:blip>
            <a:srcRect b="0" l="0" r="51719" t="0"/>
            <a:stretch/>
          </p:blipFill>
          <p:spPr>
            <a:xfrm>
              <a:off x="0" y="0"/>
              <a:ext cx="1666921668" cy="214748364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rgbClr val="808080">
                  <a:alpha val="49803"/>
                </a:srgbClr>
              </a:outerShdw>
            </a:effectLst>
          </p:spPr>
        </p:pic>
        <p:pic>
          <p:nvPicPr>
            <p:cNvPr id="155" name="Google Shape;155;p23"/>
            <p:cNvPicPr preferRelativeResize="0"/>
            <p:nvPr/>
          </p:nvPicPr>
          <p:blipFill rotWithShape="1">
            <a:blip r:embed="rId4">
              <a:alphaModFix/>
            </a:blip>
            <a:srcRect b="0" l="82946" r="0" t="0"/>
            <a:stretch/>
          </p:blipFill>
          <p:spPr>
            <a:xfrm>
              <a:off x="1558601682" y="0"/>
              <a:ext cx="588881964" cy="214748364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rgbClr val="808080">
                  <a:alpha val="49803"/>
                </a:srgbClr>
              </a:outerShdw>
            </a:effectLst>
          </p:spPr>
        </p:pic>
      </p:grpSp>
      <p:grpSp>
        <p:nvGrpSpPr>
          <p:cNvPr id="156" name="Google Shape;156;p23"/>
          <p:cNvGrpSpPr/>
          <p:nvPr/>
        </p:nvGrpSpPr>
        <p:grpSpPr>
          <a:xfrm>
            <a:off x="3149600" y="3127375"/>
            <a:ext cx="3549650" cy="1414462"/>
            <a:chOff x="0" y="0"/>
            <a:chExt cx="2147483646" cy="2147483647"/>
          </a:xfrm>
        </p:grpSpPr>
        <p:pic>
          <p:nvPicPr>
            <p:cNvPr id="157" name="Google Shape;157;p23"/>
            <p:cNvPicPr preferRelativeResize="0"/>
            <p:nvPr/>
          </p:nvPicPr>
          <p:blipFill rotWithShape="1">
            <a:blip r:embed="rId5">
              <a:alphaModFix/>
            </a:blip>
            <a:srcRect b="0" l="0" r="57562" t="0"/>
            <a:stretch/>
          </p:blipFill>
          <p:spPr>
            <a:xfrm>
              <a:off x="0" y="0"/>
              <a:ext cx="1632702454" cy="214748364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rgbClr val="808080">
                  <a:alpha val="49803"/>
                </a:srgbClr>
              </a:outerShdw>
            </a:effectLst>
          </p:spPr>
        </p:pic>
        <p:pic>
          <p:nvPicPr>
            <p:cNvPr id="158" name="Google Shape;158;p23"/>
            <p:cNvPicPr preferRelativeResize="0"/>
            <p:nvPr/>
          </p:nvPicPr>
          <p:blipFill rotWithShape="1">
            <a:blip r:embed="rId5">
              <a:alphaModFix/>
            </a:blip>
            <a:srcRect b="0" l="86312" r="0" t="0"/>
            <a:stretch/>
          </p:blipFill>
          <p:spPr>
            <a:xfrm>
              <a:off x="1621177453" y="0"/>
              <a:ext cx="526306193" cy="214748364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rgbClr val="808080">
                  <a:alpha val="49803"/>
                </a:srgb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while Statement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Boolean_Expression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Body_Statement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Boolean_Expression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First_Statement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Second_Statement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962" y="2205037"/>
            <a:ext cx="4741862" cy="3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