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None/>
            </a:pPr>
            <a:fld id="{00000000-1234-1234-1234-123412341234}" type="slidenum">
              <a:rPr b="1" i="0" lang="en-US" sz="4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20b18bb1_0_5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720b18bb1_0_5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6371b2a00_0_1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36371b2a00_0_1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n.wikipedia.org/wiki/Type_signature#Java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ocs.oracle.com/javase/1.5.0/docs/api/java/lang/Enum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10-11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More About Objects and Methods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ECE20016/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Calling Constructor from Other Constructors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385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60"/>
              <a:buFont typeface="Noto Sans Symbols"/>
              <a:buChar char="■"/>
            </a:pPr>
            <a:r>
              <a:rPr lang="en-US" sz="1900"/>
              <a:t>U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the </a:t>
            </a:r>
            <a:r>
              <a:rPr b="0" i="1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reference to call initial constructor</a:t>
            </a:r>
            <a:endParaRPr sz="2100"/>
          </a:p>
          <a:p>
            <a:pPr indent="-18923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60"/>
              <a:buFont typeface="Noto Sans Symbols"/>
              <a:buChar char="■"/>
            </a:pPr>
            <a:r>
              <a:rPr lang="en-US" sz="1900"/>
              <a:t>Example</a:t>
            </a:r>
            <a:endParaRPr sz="21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Pet(String initialName, int initialAge, double initialWeight) // constructor</a:t>
            </a:r>
            <a:endParaRPr sz="15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setPet (initialName, initialAge, initialWeight);</a:t>
            </a:r>
            <a:endParaRPr sz="15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Pet(String initialName) // construct</a:t>
            </a:r>
            <a:r>
              <a:rPr lang="en-US" sz="1400"/>
              <a:t>or</a:t>
            </a:r>
            <a:endParaRPr sz="15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(initialName, 0, 0);	//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to initial constructor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sz="14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lang="en-US" sz="1400"/>
              <a:t>public void setPet(String name, int age, double weight){  // a public setter method</a:t>
            </a:r>
            <a:endParaRPr sz="14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lang="en-US" sz="1400"/>
              <a:t>   this.name = name;</a:t>
            </a:r>
            <a:endParaRPr sz="14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lang="en-US" sz="1400"/>
              <a:t>   this.age = age; </a:t>
            </a:r>
            <a:endParaRPr sz="14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lang="en-US" sz="1400"/>
              <a:t>   this.weight = weight;</a:t>
            </a:r>
            <a:endParaRPr sz="1400"/>
          </a:p>
          <a:p>
            <a:pPr indent="0" lvl="2" marL="914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lang="en-US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Variables and Static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As A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Variables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Static variables,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variables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shared by all objects of a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one instance of the variable exists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 with instance variables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declared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static final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considered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value cannot be changed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declared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static (without final)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changed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Variables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StaticVarDemo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int instanceVar;	 	// declared as public only for demonstration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</a:t>
            </a:r>
            <a:r>
              <a:rPr b="1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staticVar; 	// declared as public only for demonstration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static void main(String args[]){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System.out.println("MyClass.staticVar = " + </a:t>
            </a:r>
            <a:r>
              <a:rPr b="1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StaticVarDemo.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staticVar);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StaticVarDemo a1 = new StaticVarDemo();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StaticVarDemo a2 = new StaticVarDemo();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System.out.println("a1.instanceVar = " + a1.instanceVar);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System.out.println("a2.instanceVar = " + a2.instanceVar);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System.out.println("a1.staticVar = " + a1.staticVar);	// also possible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System.out.println("a2.staticVar = " + a2.staticVar);	// also possible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a1.instanceVar++;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a1.staticVar++;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System.out.println("a1.instanceVar = " + a1.instanceVar);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System.out.println("a1.staticVar = " + a1.staticVar);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System.out.println("a2.instanceVar = " + a2.instanceVar);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System.out.println("a2.staticVar = " + a2.staticVar);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Methods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methods may have </a:t>
            </a:r>
            <a:r>
              <a:rPr b="0" i="0" lang="en-US" sz="2400" u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no relation to any type of object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(common methods).</a:t>
            </a:r>
            <a:endParaRPr>
              <a:solidFill>
                <a:srgbClr val="000000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max of two integers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character from upper- to lower case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Static method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declared in a class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invoked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 using an object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the class name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 access instance variables or instance methods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Methods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DimensionConverter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final int INCHES_PER_FOOT = 12;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double convertFeetToInches (double feet)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feet * INCHES_PER_FOOT;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double convertInchesToFeet (double inches)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inches / INCHES_PER_FOOT;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Methods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DimensionConverterDemo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a measurement in inches: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inches = keyboard.nextDouble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feet = </a:t>
            </a: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DimensionConverter.convertInchesToFeet (inches);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(inches + " inches = " + feet + " feet.");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("Enter a measurement in feet: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feet = keyboard.nextDouble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inches = </a:t>
            </a: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DimensionConverter.convertFeetToInches (feet);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(feet + " feet = " + inches + " inches.");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Methods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068637"/>
            <a:ext cx="6534150" cy="16383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Methods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StaticMethodDemo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private int att1, att2;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void InstanceMethod()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"This is an intance method.");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System.out.println("\tatt1 = " + att1 + ",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att2 = " + att2);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public </a:t>
            </a:r>
            <a:r>
              <a:rPr b="0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StaticMethod()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"This is a static method.");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static methods cannot access instance var.</a:t>
            </a:r>
            <a:endParaRPr b="0" i="0" sz="15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 System.out.println("\tatt1 = " + att1 + ",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                       att2 = " + att2); // not allowed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6" name="Google Shape;216;p33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OtherClass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 static void main(String args[]){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calling instance method</a:t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StaticMethodDemo a =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new StaticMethodDemo();</a:t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.InstanceMethod();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calling static method</a:t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StaticMethodDemo</a:t>
            </a: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.StaticMethod();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a.StaticMethod();  // also possible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Tasks of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Subtasks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may have complicated logic or repetitive code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You may 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methods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subtasks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call instance methods because it’s a static method.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>
                <a:solidFill>
                  <a:srgbClr val="0000FF"/>
                </a:solidFill>
              </a:rPr>
              <a:t>BUT</a:t>
            </a:r>
            <a:r>
              <a:rPr lang="en-US"/>
              <a:t> it is recommended all actions (including logics) to be defined by methods in an object.</a:t>
            </a:r>
            <a:br>
              <a:rPr lang="en-US"/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Use a main method just as an entry point of your program!!!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Variables and Static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As A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many standard mathematical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provided, no import needed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987" y="3063875"/>
            <a:ext cx="6965950" cy="30273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</p:txBody>
      </p:sp>
      <p:grpSp>
        <p:nvGrpSpPr>
          <p:cNvPr id="235" name="Google Shape;235;p36"/>
          <p:cNvGrpSpPr/>
          <p:nvPr/>
        </p:nvGrpSpPr>
        <p:grpSpPr>
          <a:xfrm>
            <a:off x="1347787" y="2424112"/>
            <a:ext cx="6421437" cy="3733800"/>
            <a:chOff x="0" y="0"/>
            <a:chExt cx="2147483647" cy="2147483646"/>
          </a:xfrm>
        </p:grpSpPr>
        <p:pic>
          <p:nvPicPr>
            <p:cNvPr id="236" name="Google Shape;236;p36"/>
            <p:cNvPicPr preferRelativeResize="0"/>
            <p:nvPr/>
          </p:nvPicPr>
          <p:blipFill rotWithShape="1">
            <a:blip r:embed="rId3">
              <a:alphaModFix/>
            </a:blip>
            <a:srcRect b="90425" l="0" r="0" t="0"/>
            <a:stretch/>
          </p:blipFill>
          <p:spPr>
            <a:xfrm>
              <a:off x="530692" y="0"/>
              <a:ext cx="2146952954" cy="33234848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  <p:pic>
          <p:nvPicPr>
            <p:cNvPr id="237" name="Google Shape;237;p36"/>
            <p:cNvPicPr preferRelativeResize="0"/>
            <p:nvPr/>
          </p:nvPicPr>
          <p:blipFill rotWithShape="1">
            <a:blip r:embed="rId3">
              <a:alphaModFix/>
            </a:blip>
            <a:srcRect b="0" l="0" r="0" t="47418"/>
            <a:stretch/>
          </p:blipFill>
          <p:spPr>
            <a:xfrm>
              <a:off x="0" y="324131086"/>
              <a:ext cx="2146952954" cy="182335256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 Numbers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Math.random()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a random double that is greater than or equal to zero and less than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scale using addition and multiplication; the following simulates rolling a six sided die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	int die = (int) (6.0 * Math.random()) + 1;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also has 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to generate random numbers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arguments of primitive type treated differently from those of a class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need to treat primitive value as an object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provides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wrapper classes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primitive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Byte, Short, Integer, Float, Double, Character, Boolean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programmer to have an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corresponds to value of primitive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useful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predefined constants and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Wrapper classes have no default constructor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Wrapper classes have no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methods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methods in class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2444750"/>
            <a:ext cx="7847012" cy="25654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methods in class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endParaRPr/>
          </a:p>
        </p:txBody>
      </p:sp>
      <p:grpSp>
        <p:nvGrpSpPr>
          <p:cNvPr id="263" name="Google Shape;263;p40"/>
          <p:cNvGrpSpPr/>
          <p:nvPr/>
        </p:nvGrpSpPr>
        <p:grpSpPr>
          <a:xfrm>
            <a:off x="704850" y="2397125"/>
            <a:ext cx="8096250" cy="3827462"/>
            <a:chOff x="0" y="0"/>
            <a:chExt cx="2147483647" cy="2147483647"/>
          </a:xfrm>
        </p:grpSpPr>
        <p:pic>
          <p:nvPicPr>
            <p:cNvPr id="264" name="Google Shape;264;p40"/>
            <p:cNvPicPr preferRelativeResize="0"/>
            <p:nvPr/>
          </p:nvPicPr>
          <p:blipFill rotWithShape="1">
            <a:blip r:embed="rId3">
              <a:alphaModFix/>
            </a:blip>
            <a:srcRect b="86201" l="0" r="0" t="0"/>
            <a:stretch/>
          </p:blipFill>
          <p:spPr>
            <a:xfrm>
              <a:off x="0" y="0"/>
              <a:ext cx="2147483647" cy="447132552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  <p:pic>
          <p:nvPicPr>
            <p:cNvPr id="265" name="Google Shape;265;p40"/>
            <p:cNvPicPr preferRelativeResize="0"/>
            <p:nvPr/>
          </p:nvPicPr>
          <p:blipFill rotWithShape="1">
            <a:blip r:embed="rId3">
              <a:alphaModFix/>
            </a:blip>
            <a:srcRect b="0" l="0" r="0" t="46821"/>
            <a:stretch/>
          </p:blipFill>
          <p:spPr>
            <a:xfrm>
              <a:off x="0" y="424865225"/>
              <a:ext cx="2147483647" cy="1722618421"/>
            </a:xfrm>
            <a:prstGeom prst="rect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Variables and Static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As A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to display a double amount as dollars and cents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dollars = the number of whole dollars in amount.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cents = the number of cents in amount. Round if there are more than two digits after the decimal point.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Display a dollar sign, dollars, and a decimal point.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Display cents as a two-digit integer.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DollarFormatFirstTry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DollarFormatFirstTry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static void write (double amount)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allCents = (int) (Math.round (amount * 100));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dollars = allCents / 100;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cents = allCents % 100;  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('$');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(dollars);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('.');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(cents &lt; 10) {        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 ('0');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 (cents);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 (cents);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DollarFormatFirstTryDriver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DollarFormatFirstTryDriver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amount;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response;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("Testing DollarFormatFirstTry.write:");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("Enter a value of type double:");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amount = keyboard.nextDouble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1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DollarFormatFirstTry.write (amount);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("Test again?");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response = keyboard.next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while (response.equalsIgnoreCase ("yes"));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("End of test.");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Constructors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special method is called when instance of an object created with </a:t>
            </a:r>
            <a:r>
              <a:rPr b="0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/>
              <a:t>instances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(objects)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values of instance variables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have parameters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specify initial values if desired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have multiple definitions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different numbers or types of parameters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837" y="1916112"/>
            <a:ext cx="6634162" cy="44926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Formatting Output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DollarFormat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code to handle negative values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DollarFormatFirstTryDriver will now print values correctly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Variables and Static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As A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Overloading Basics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or more methods </a:t>
            </a:r>
            <a:r>
              <a:rPr i="0" lang="en-US" sz="2400" u="none">
                <a:solidFill>
                  <a:srgbClr val="0070C0"/>
                </a:solidFill>
              </a:rPr>
              <a:t>may have the same name within the same class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distinguishes the methods by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number and types of parameters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cannot match a call with a definition, it attempts to do type conversions.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method's 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and type of 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</a:t>
            </a:r>
            <a:r>
              <a:rPr b="1" i="0" lang="en-US" sz="2600" u="none" cap="none" strike="noStrike">
                <a:solidFill>
                  <a:srgbClr val="0070C0"/>
                </a:solidFill>
              </a:rPr>
              <a:t>the signature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170"/>
              <a:buChar char="□"/>
            </a:pPr>
            <a:r>
              <a:rPr lang="en-US">
                <a:solidFill>
                  <a:srgbClr val="0070C0"/>
                </a:solidFill>
              </a:rPr>
              <a:t>myMethod(int a, int b)</a:t>
            </a:r>
            <a:endParaRPr>
              <a:solidFill>
                <a:srgbClr val="0070C0"/>
              </a:solidFill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170"/>
              <a:buChar char="□"/>
            </a:pPr>
            <a:r>
              <a:rPr lang="en-US">
                <a:solidFill>
                  <a:srgbClr val="0070C0"/>
                </a:solidFill>
              </a:rPr>
              <a:t>myMethod()</a:t>
            </a:r>
            <a:endParaRPr>
              <a:solidFill>
                <a:srgbClr val="0070C0"/>
              </a:solidFill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170"/>
              <a:buChar char="□"/>
            </a:pPr>
            <a:r>
              <a:rPr lang="en-US">
                <a:solidFill>
                  <a:srgbClr val="0070C0"/>
                </a:solidFill>
              </a:rPr>
              <a:t>myMethod(double a, double b, double c)</a:t>
            </a:r>
            <a:endParaRPr>
              <a:solidFill>
                <a:srgbClr val="0070C0"/>
              </a:solidFill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170"/>
              <a:buChar char="□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https://en.wikipedia.org/wiki/Type_signature#Java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Overload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Overload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average1 = Overload.getAverage (40.0, 50.0);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average2 = Overload.getAverage (1.0, 2.0, 3.0);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char average3 = Overload.getAverage ('a', 'c');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("average1 = " + average1);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("average2 = " + average2);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("average3 = " + average3);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static double getAverage (double first, double second)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(first + second) / 2.0;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321" name="Google Shape;321;p49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static double getAverage (double first, double second,  double third)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(first + second + third) / 3.0;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public static char getAverage (char first, char second)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(char) (((int) first + (int) second) / 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6860" lvl="0" marL="3429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49"/>
          <p:cNvGrpSpPr/>
          <p:nvPr/>
        </p:nvGrpSpPr>
        <p:grpSpPr>
          <a:xfrm>
            <a:off x="4449971" y="4928807"/>
            <a:ext cx="4324490" cy="1539667"/>
            <a:chOff x="0" y="0"/>
            <a:chExt cx="2147483647" cy="2147483647"/>
          </a:xfrm>
        </p:grpSpPr>
        <p:pic>
          <p:nvPicPr>
            <p:cNvPr id="323" name="Google Shape;323;p49"/>
            <p:cNvPicPr preferRelativeResize="0"/>
            <p:nvPr/>
          </p:nvPicPr>
          <p:blipFill rotWithShape="1">
            <a:blip r:embed="rId3">
              <a:alphaModFix/>
            </a:blip>
            <a:srcRect b="0" l="0" r="60852" t="0"/>
            <a:stretch/>
          </p:blipFill>
          <p:spPr>
            <a:xfrm>
              <a:off x="0" y="0"/>
              <a:ext cx="1658667902" cy="2134826596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  <p:pic>
          <p:nvPicPr>
            <p:cNvPr id="324" name="Google Shape;324;p49"/>
            <p:cNvPicPr preferRelativeResize="0"/>
            <p:nvPr/>
          </p:nvPicPr>
          <p:blipFill rotWithShape="1">
            <a:blip r:embed="rId3">
              <a:alphaModFix/>
            </a:blip>
            <a:srcRect b="0" l="88473" r="0" t="0"/>
            <a:stretch/>
          </p:blipFill>
          <p:spPr>
            <a:xfrm>
              <a:off x="1658667854" y="12657050"/>
              <a:ext cx="488815792" cy="2134826596"/>
            </a:xfrm>
            <a:prstGeom prst="rect">
              <a:avLst/>
            </a:prstGeom>
            <a:noFill/>
            <a:ln>
              <a:noFill/>
            </a:ln>
            <a:effectLst>
              <a:outerShdw blurRad="63500" dir="2700000" dist="107763">
                <a:schemeClr val="lt2">
                  <a:alpha val="49803"/>
                </a:schemeClr>
              </a:outerShdw>
            </a:effectLst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Overloading and Type Conversion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 and automatic type conversion can conflict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the compiler attempts to overload before it does type conversion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The Pet class has two constructors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 (int initialAge)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 (double initialWeight)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pass an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constructor we get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constructor for 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even if we intended the constructor for weight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descriptive method names, avoid overloading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Overloading and Return Type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not overload a method where the only difference is the type of value returned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signatures are the same</a:t>
            </a:r>
            <a:endParaRPr/>
          </a:p>
        </p:txBody>
      </p:sp>
      <p:pic>
        <p:nvPicPr>
          <p:cNvPr id="337" name="Google Shape;3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2852737"/>
            <a:ext cx="5468937" cy="276701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338" name="Google Shape;338;p51"/>
          <p:cNvSpPr/>
          <p:nvPr/>
        </p:nvSpPr>
        <p:spPr>
          <a:xfrm>
            <a:off x="3335337" y="3441700"/>
            <a:ext cx="2008187" cy="2008187"/>
          </a:xfrm>
          <a:custGeom>
            <a:rect b="b" l="l" r="r" t="t"/>
            <a:pathLst>
              <a:path extrusionOk="0" h="2008188" w="2008187">
                <a:moveTo>
                  <a:pt x="0" y="1004094"/>
                </a:moveTo>
                <a:cubicBezTo>
                  <a:pt x="0" y="449548"/>
                  <a:pt x="449548" y="0"/>
                  <a:pt x="1004094" y="0"/>
                </a:cubicBezTo>
                <a:cubicBezTo>
                  <a:pt x="1558640" y="0"/>
                  <a:pt x="2008188" y="449548"/>
                  <a:pt x="2008188" y="1004094"/>
                </a:cubicBezTo>
                <a:cubicBezTo>
                  <a:pt x="2008188" y="1558640"/>
                  <a:pt x="1558640" y="2008188"/>
                  <a:pt x="1004094" y="2008188"/>
                </a:cubicBezTo>
                <a:cubicBezTo>
                  <a:pt x="449548" y="2008188"/>
                  <a:pt x="0" y="1558640"/>
                  <a:pt x="0" y="1004094"/>
                </a:cubicBezTo>
                <a:close/>
                <a:moveTo>
                  <a:pt x="1556641" y="1301620"/>
                </a:moveTo>
                <a:cubicBezTo>
                  <a:pt x="1688030" y="1057611"/>
                  <a:pt x="1643809" y="756308"/>
                  <a:pt x="1447845" y="560344"/>
                </a:cubicBezTo>
                <a:cubicBezTo>
                  <a:pt x="1251881" y="364379"/>
                  <a:pt x="950578" y="320157"/>
                  <a:pt x="706569" y="451547"/>
                </a:cubicBezTo>
                <a:lnTo>
                  <a:pt x="1556641" y="1301620"/>
                </a:lnTo>
                <a:close/>
                <a:moveTo>
                  <a:pt x="451546" y="706568"/>
                </a:moveTo>
                <a:cubicBezTo>
                  <a:pt x="320157" y="950577"/>
                  <a:pt x="364378" y="1251880"/>
                  <a:pt x="560342" y="1447844"/>
                </a:cubicBezTo>
                <a:cubicBezTo>
                  <a:pt x="756306" y="1643809"/>
                  <a:pt x="1057609" y="1688031"/>
                  <a:pt x="1301618" y="1556641"/>
                </a:cubicBezTo>
                <a:lnTo>
                  <a:pt x="451546" y="706568"/>
                </a:lnTo>
                <a:close/>
              </a:path>
            </a:pathLst>
          </a:custGeom>
          <a:solidFill>
            <a:srgbClr val="FF0000">
              <a:alpha val="3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44" name="Google Shape;344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Variables and Static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i="0" lang="en-US" sz="2400">
                <a:solidFill>
                  <a:schemeClr val="dk1"/>
                </a:solidFill>
              </a:rPr>
              <a:t>Overloading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</a:rPr>
              <a:t>Enumeration As A Class</a:t>
            </a:r>
            <a:endParaRPr b="1" u="sng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Enumeration as a Class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defining an enumeration for suits of cards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Suit { CLUBS, DIAMONDS, HEARTS, SPADES }</a:t>
            </a:r>
            <a:endParaRPr/>
          </a:p>
          <a:p>
            <a:pPr indent="1016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creates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Suit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methods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equals() – tests whether current object is the same with other object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compareTo() - compares with other Suit object. It returns a negative, zero or  a positive according to the comparison result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ordinal() returns the position or the ordinal value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toString() – returns the string form such as “HEARTS”.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valueOf() – eg. Suit.valueOf(“HEARTS”) returns the object Suit.HEARTS.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more,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http://docs.oracle.com/javase/1.5.0/docs/api/java/lang/Enum.html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Enumeration as a Class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Enumeration 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Suit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strings as the values for the enumerated objects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CLUBS ("black"), DIAMONDS ("red"), HEARTS ("red"),  SPADES ("black");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 final String color;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Suit (String suitColor)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color = suitColor;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String getColor ()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color;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Constructors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class to represent pets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Diagram for Class Pet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450" y="2870200"/>
            <a:ext cx="5530850" cy="3386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889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Variables and Static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 Revisited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As A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Packages and Importing</a:t>
            </a:r>
            <a:endParaRPr/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named collection of classes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grouped together into a folder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folder is name of package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of classes for use in any program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 in a separate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this line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 the beginning of the file</a:t>
            </a:r>
            <a:b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Package_Name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use packages by use of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Package Names and Directories</a:t>
            </a:r>
            <a:endParaRPr/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name tells compiler path name for directory containing classes of package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package begins in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path base directory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name uses dots in place of / or \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CLASSPATH= .;C:\Program Files\Java\jre1.6.0_05\lib\; 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CLASSPATH= .; %JAVA</a:t>
            </a:r>
            <a:r>
              <a:rPr lang="en-US"/>
              <a:t>_HOME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%\lib\;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Name of package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relative path 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starting from any directory in class path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Package Names and Directories</a:t>
            </a:r>
            <a:endParaRPr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package name</a:t>
            </a:r>
            <a:endParaRPr/>
          </a:p>
        </p:txBody>
      </p:sp>
      <p:pic>
        <p:nvPicPr>
          <p:cNvPr id="381" name="Google Shape;38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2378075"/>
            <a:ext cx="5241924" cy="37750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9"/>
          <p:cNvPicPr preferRelativeResize="0"/>
          <p:nvPr/>
        </p:nvPicPr>
        <p:blipFill rotWithShape="1">
          <a:blip r:embed="rId3">
            <a:alphaModFix/>
          </a:blip>
          <a:srcRect b="40218" l="0" r="64566" t="7946"/>
          <a:stretch/>
        </p:blipFill>
        <p:spPr>
          <a:xfrm>
            <a:off x="2458824" y="1890874"/>
            <a:ext cx="3962354" cy="50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Package Names and Directories</a:t>
            </a:r>
            <a:endParaRPr/>
          </a:p>
        </p:txBody>
      </p: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533400" y="1066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package</a:t>
            </a:r>
            <a:r>
              <a:rPr lang="en-US"/>
              <a:t> directories in Project Explorer in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br>
              <a:rPr lang="en-US"/>
            </a:br>
            <a:r>
              <a:rPr lang="en-US"/>
              <a:t>(Window → Show View → Project Explorer) </a:t>
            </a:r>
            <a:endParaRPr/>
          </a:p>
        </p:txBody>
      </p:sp>
      <p:sp>
        <p:nvSpPr>
          <p:cNvPr id="389" name="Google Shape;389;p59"/>
          <p:cNvSpPr/>
          <p:nvPr/>
        </p:nvSpPr>
        <p:spPr>
          <a:xfrm>
            <a:off x="2836550" y="4200975"/>
            <a:ext cx="1663500" cy="50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9"/>
          <p:cNvSpPr txBox="1"/>
          <p:nvPr/>
        </p:nvSpPr>
        <p:spPr>
          <a:xfrm>
            <a:off x="4626250" y="4211750"/>
            <a:ext cx="1848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directory</a:t>
            </a:r>
            <a:endParaRPr/>
          </a:p>
        </p:txBody>
      </p:sp>
      <p:sp>
        <p:nvSpPr>
          <p:cNvPr id="391" name="Google Shape;391;p59"/>
          <p:cNvSpPr/>
          <p:nvPr/>
        </p:nvSpPr>
        <p:spPr>
          <a:xfrm>
            <a:off x="3337250" y="4734375"/>
            <a:ext cx="1848600" cy="66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9"/>
          <p:cNvSpPr txBox="1"/>
          <p:nvPr/>
        </p:nvSpPr>
        <p:spPr>
          <a:xfrm>
            <a:off x="5257400" y="4850025"/>
            <a:ext cx="3743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name (edu.handong.csee.java)</a:t>
            </a:r>
            <a:endParaRPr/>
          </a:p>
        </p:txBody>
      </p:sp>
      <p:sp>
        <p:nvSpPr>
          <p:cNvPr id="393" name="Google Shape;393;p59"/>
          <p:cNvSpPr/>
          <p:nvPr/>
        </p:nvSpPr>
        <p:spPr>
          <a:xfrm>
            <a:off x="4028225" y="5382153"/>
            <a:ext cx="1441500" cy="32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9"/>
          <p:cNvSpPr txBox="1"/>
          <p:nvPr/>
        </p:nvSpPr>
        <p:spPr>
          <a:xfrm>
            <a:off x="5486000" y="5307225"/>
            <a:ext cx="3131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in the package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Clashes (conflicts)</a:t>
            </a:r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Packages help in dealing with name clashes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two classes have same name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programmers may give same name to two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Ambiguity resolved by using the package 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Constructors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different constructors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 ()   // default constructor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 (String initialName, int initialAge, double initialWeight)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 (String initialName)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 (int initialAge)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Pet (double initialWeight)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PetDemo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 yourPet = new Pet ("Jane Doe");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Constructors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1706562"/>
            <a:ext cx="6265862" cy="4054475"/>
          </a:xfrm>
          <a:prstGeom prst="rect">
            <a:avLst/>
          </a:prstGeom>
          <a:noFill/>
          <a:ln>
            <a:noFill/>
          </a:ln>
          <a:effectLst>
            <a:outerShdw blurRad="63500" dir="2700000" dist="889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Constructors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 without parameters is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default constructor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 will define this automatically if the class designer does not define </a:t>
            </a:r>
            <a:r>
              <a:rPr b="1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constructors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 define a constructor, Java will not automatically define a default constructor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default constructors not included in class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Constructors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constructor returning a reference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2060575"/>
            <a:ext cx="5437187" cy="4278312"/>
          </a:xfrm>
          <a:prstGeom prst="rect">
            <a:avLst/>
          </a:prstGeom>
          <a:noFill/>
          <a:ln>
            <a:noFill/>
          </a:ln>
          <a:effectLst>
            <a:outerShdw blurRad="63500" dir="2700000" dist="88900">
              <a:srgbClr val="000000">
                <a:alpha val="39607"/>
              </a:srgbClr>
            </a:outerShdw>
          </a:effectLst>
        </p:spPr>
      </p:pic>
      <p:sp>
        <p:nvSpPr>
          <p:cNvPr id="151" name="Google Shape;151;p23"/>
          <p:cNvSpPr txBox="1"/>
          <p:nvPr/>
        </p:nvSpPr>
        <p:spPr>
          <a:xfrm>
            <a:off x="5623846" y="2125198"/>
            <a:ext cx="1753800" cy="3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Pet</a:t>
            </a:r>
            <a:r>
              <a:rPr lang="en-US" sz="1000"/>
              <a:t>("Wanda", 2, 0.25);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Calling Methods from Other Constructors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 can call other class methods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2473325"/>
            <a:ext cx="5564187" cy="1260475"/>
          </a:xfrm>
          <a:prstGeom prst="rect">
            <a:avLst/>
          </a:prstGeom>
          <a:noFill/>
          <a:ln>
            <a:noFill/>
          </a:ln>
          <a:effectLst>
            <a:outerShdw blurRad="63500" dir="2700000" dist="88900">
              <a:srgbClr val="000000">
                <a:alpha val="39607"/>
              </a:srgbClr>
            </a:outerShdw>
          </a:effectLst>
        </p:spPr>
      </p:pic>
      <p:cxnSp>
        <p:nvCxnSpPr>
          <p:cNvPr id="159" name="Google Shape;159;p24"/>
          <p:cNvCxnSpPr/>
          <p:nvPr/>
        </p:nvCxnSpPr>
        <p:spPr>
          <a:xfrm flipH="1">
            <a:off x="3089275" y="1844675"/>
            <a:ext cx="1987550" cy="12842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60" name="Google Shape;160;p24"/>
          <p:cNvSpPr/>
          <p:nvPr/>
        </p:nvSpPr>
        <p:spPr>
          <a:xfrm>
            <a:off x="2270125" y="3063875"/>
            <a:ext cx="960437" cy="44132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