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742100" cy="98726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9525" y="0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19525" y="9377362"/>
            <a:ext cx="2921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e18b7bc5_0_1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6e18b7bc5_0_1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e6626a1e_0_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e6626a1e_0_0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e1cceb1c_0_0:notes"/>
          <p:cNvSpPr/>
          <p:nvPr>
            <p:ph idx="2" type="sldImg"/>
          </p:nvPr>
        </p:nvSpPr>
        <p:spPr>
          <a:xfrm>
            <a:off x="904875" y="741362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e1cceb1c_0_0:notes"/>
          <p:cNvSpPr txBox="1"/>
          <p:nvPr>
            <p:ph idx="1" type="body"/>
          </p:nvPr>
        </p:nvSpPr>
        <p:spPr>
          <a:xfrm>
            <a:off x="673100" y="4689475"/>
            <a:ext cx="5395800" cy="44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e1cceb1c_0_0:notes"/>
          <p:cNvSpPr txBox="1"/>
          <p:nvPr>
            <p:ph idx="12" type="sldNum"/>
          </p:nvPr>
        </p:nvSpPr>
        <p:spPr>
          <a:xfrm>
            <a:off x="3819525" y="9377362"/>
            <a:ext cx="2921100" cy="493800"/>
          </a:xfrm>
          <a:prstGeom prst="rect">
            <a:avLst/>
          </a:prstGeom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73100" y="4689475"/>
            <a:ext cx="5395912" cy="444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904875" y="741362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98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■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039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039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04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04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□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334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6300" y="1447800"/>
            <a:ext cx="40005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 rot="5400000">
            <a:off x="4724400" y="2209800"/>
            <a:ext cx="5886450" cy="203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571500" y="247650"/>
            <a:ext cx="5886450" cy="5962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247900" y="-266700"/>
            <a:ext cx="472440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□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6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3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984250" y="1841500"/>
            <a:ext cx="7285037" cy="2451100"/>
            <a:chOff x="984250" y="1841500"/>
            <a:chExt cx="7285037" cy="2451100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984250" y="2090737"/>
              <a:ext cx="7285037" cy="1851025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1366837" y="1841500"/>
              <a:ext cx="6519862" cy="245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" name="Google Shape;14;p1"/>
          <p:cNvSpPr txBox="1"/>
          <p:nvPr/>
        </p:nvSpPr>
        <p:spPr>
          <a:xfrm>
            <a:off x="0" y="0"/>
            <a:ext cx="9144000" cy="174466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908425" y="476250"/>
            <a:ext cx="375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  <p:sp>
        <p:nvSpPr>
          <p:cNvPr id="17" name="Google Shape;17;p1"/>
          <p:cNvSpPr txBox="1"/>
          <p:nvPr/>
        </p:nvSpPr>
        <p:spPr>
          <a:xfrm>
            <a:off x="6862762" y="1074737"/>
            <a:ext cx="18859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629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1" name="Google Shape;21;p1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/>
        </p:nvSpPr>
        <p:spPr>
          <a:xfrm>
            <a:off x="0" y="6540500"/>
            <a:ext cx="9144000" cy="31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p3"/>
          <p:cNvCxnSpPr/>
          <p:nvPr/>
        </p:nvCxnSpPr>
        <p:spPr>
          <a:xfrm>
            <a:off x="533400" y="1009650"/>
            <a:ext cx="723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7740650" y="404812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□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□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□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6804025" y="6553200"/>
            <a:ext cx="1905000" cy="30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3962400" y="6553200"/>
            <a:ext cx="1219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0" y="6553200"/>
            <a:ext cx="2541587" cy="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Handong Global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lifove/ArrayListDemonstrator/blob/master/src/main/java/edu/handong/csee/java/example/ArrayListDemonstrator.jav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ifove/ArrayListDemonstrator/blob/master/src/main/java/edu/handong/csee/java/example/IntegerReader.jav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ifove/ArrayListDemonstrator/blob/master/src/main/java/edu/handong/csee/java/example/DeepCopyTester.jav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about:bla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1600200" y="2438400"/>
            <a:ext cx="5943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600"/>
              <a:t>4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ArrayList and HashMap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914400" y="4140200"/>
            <a:ext cx="7315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[ECE20016/ITP20003] Java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To-Do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Maintains a list of everyday tasks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enters as many as desired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displays the list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ArrayList</a:t>
            </a:r>
            <a:r>
              <a:rPr lang="en-US"/>
              <a:t>Demonstrator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https://github.com/lifove/ArrayListDemonstrator/blob/master/src/main/java/edu/handong/csee/java/example/ArrayListDemonstrator.java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7" y="2349500"/>
            <a:ext cx="7172325" cy="3790950"/>
          </a:xfrm>
          <a:prstGeom prst="rect">
            <a:avLst/>
          </a:prstGeom>
          <a:noFill/>
          <a:ln>
            <a:noFill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class IntegerReader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https://github.com/lifove/ArrayListDemonstrator/blob/master/src/main/java/edu/handong/csee/java/example/IntegerReader.java</a:t>
            </a:r>
            <a:br>
              <a:rPr lang="en-US" sz="2400"/>
            </a:br>
            <a:endParaRPr sz="2400"/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US" sz="1700"/>
              <a:t>Result</a:t>
            </a:r>
            <a:endParaRPr sz="1700"/>
          </a:p>
        </p:txBody>
      </p:sp>
      <p:sp>
        <p:nvSpPr>
          <p:cNvPr id="176" name="Google Shape;176;p27"/>
          <p:cNvSpPr txBox="1"/>
          <p:nvPr/>
        </p:nvSpPr>
        <p:spPr>
          <a:xfrm>
            <a:off x="1410575" y="3592650"/>
            <a:ext cx="7335900" cy="2810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Put integer numbers in one line (seperator is space):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12 43 23 56 76 12 67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The number of integer numbers from you: 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43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23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56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76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12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67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Programming Example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accessing all elements of an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for-each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loop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for(</a:t>
            </a: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s : toDoList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System.out.println(s);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trimToSize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to save memory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Trims the capacity of this ArrayList instance to be the list's current size.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copy an </a:t>
            </a:r>
            <a:r>
              <a:rPr b="0" i="0" lang="en-US" sz="2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use just an assignment statement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Copies only the reference of the object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52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0" i="0" lang="en-US" sz="19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</a:t>
            </a:r>
            <a:r>
              <a:rPr lang="en-US" sz="1700">
                <a:solidFill>
                  <a:srgbClr val="FF0000"/>
                </a:solidFill>
              </a:rPr>
              <a:t>deep </a:t>
            </a:r>
            <a:r>
              <a:rPr b="0" i="0" lang="en-US" sz="17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 b="0" i="0" sz="17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382" lvl="2" marL="11430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Noto Sans Symbols"/>
              <a:buChar char="□"/>
            </a:pPr>
            <a:r>
              <a:rPr lang="en-US" sz="1700">
                <a:solidFill>
                  <a:srgbClr val="000000"/>
                </a:solidFill>
              </a:rPr>
              <a:t>Example: </a:t>
            </a:r>
            <a:r>
              <a:rPr lang="en-US" sz="1300" u="sng">
                <a:solidFill>
                  <a:schemeClr val="hlink"/>
                </a:solidFill>
                <a:hlinkClick r:id="rId3"/>
              </a:rPr>
              <a:t>https://github.com/lifove/ArrayListDemonstrator/blob/master/src/main/java/edu/handong/csee/java/example/DeepCopyTester.java</a:t>
            </a:r>
            <a:endParaRPr sz="1300"/>
          </a:p>
          <a:p>
            <a:pPr indent="0" lvl="0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for-each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for( 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FormalParameter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: 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 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Iterable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or an array type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more, see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http://docs.oracle.com/javase/specs/jls/se7/html/jls-14.html#jls-14.14.2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Parameterized Classes,</a:t>
            </a:r>
            <a:b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Generic Data Types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declare our own classes which use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types as parameters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ArrayList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&lt;String&gt;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toDoList = new ArrayList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&lt;String&gt;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1016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cf. Note earlier versions of Java had a type of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was not parameterized</a:t>
            </a:r>
            <a:endParaRPr/>
          </a:p>
          <a:p>
            <a:pPr indent="-22098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Array-based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1" lang="en-US"/>
              <a:t>Collection framework and </a:t>
            </a:r>
            <a:r>
              <a:rPr b="1" lang="en-US"/>
              <a:t>HashMap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Java Collections Framework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interfaces and classes that implement useful data structures and algorithms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 specifies how objects can be added, removed, or accessed from a Collection 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Brief introduction to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HashMap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other references for more info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HashMap</a:t>
            </a: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like a database to efficiently map from a key to an object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the same &lt;&gt; notation as an </a:t>
            </a:r>
            <a:r>
              <a:rPr b="0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specify the data type of both the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HashMap&lt;String, Integer&gt; mountains =</a:t>
            </a:r>
            <a:endParaRPr/>
          </a:p>
          <a:p>
            <a:pPr indent="-285750" lvl="1" marL="74295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HashMap&lt;String, Integer&gt;();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HashMapDemo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HashMapDemo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</a:t>
            </a:r>
            <a:r>
              <a:rPr lang="en-US" sz="1400"/>
              <a:t>run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HashMap&lt;String, Integer&gt; mountains = new HashMap&lt;String, Integer&gt;();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mountains.put("Everest",29029);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mountains.put("K2",28251);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mountains.put("Kangchenjunga",28169);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mountains.put("Denali",20335);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printMap(mountains);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System.out.println("Denali in the map: " + mountains.</a:t>
            </a:r>
            <a:r>
              <a:rPr b="0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containsKey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("Denali"));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System.out.println("Changing height of Denali.");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mountains.put("Denali", 20320); // Overwrites old value for Denali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printMap(mountains);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System.out.println("Removing Kangchenjunga.");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mountains.remove("Kangchenjunga");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printMap(mountains);</a:t>
            </a:r>
            <a:endParaRPr sz="2300"/>
          </a:p>
          <a:p>
            <a:pPr indent="0" lvl="0" marL="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Array-based Data Structures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lang="en-US"/>
              <a:t>Collection Framwork and HashMap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HashMapDemo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void printMap(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HashMap&lt;String, Integer&gt; map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System.out.println("Map contains:");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(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keyMountainName : map.keySet()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Integer height = </a:t>
            </a:r>
            <a:r>
              <a:rPr b="0" i="0" lang="en-US" sz="22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map.get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(keyMountainName);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System.out.println(keyMountainName +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	" --&gt; " + height.intValue() + " feet.");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Example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0520" lvl="0" marL="457200" rtl="0" algn="l">
              <a:spcBef>
                <a:spcPts val="48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SalesReporter using HashMap instead of SalesAssociate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limitations of Java 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length is not dynamically changeable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create a new, larger array and copy elements – but this is awkward, contrived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elegant solution is use an instance of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is changeable at run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Drawbacks of using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efficient than using an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only store objects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store primitive types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 does use arrays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Expands capacity in manner previously suggested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implementation of an Abstract Data Type (ADT) called a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can be added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end, at beginning, or in between items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to edit, delete, access, and count entries in the list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class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525" y="2309812"/>
            <a:ext cx="6704012" cy="3817937"/>
          </a:xfrm>
          <a:prstGeom prst="rect">
            <a:avLst/>
          </a:prstGeom>
          <a:noFill/>
          <a:ln cap="flat" cmpd="sng" w="12700">
            <a:solidFill>
              <a:srgbClr val="13316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1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of class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762" y="2197100"/>
            <a:ext cx="6973887" cy="4203700"/>
          </a:xfrm>
          <a:prstGeom prst="rect">
            <a:avLst/>
          </a:prstGeom>
          <a:noFill/>
          <a:ln cap="flat" cmpd="sng" w="12700">
            <a:solidFill>
              <a:srgbClr val="13316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>
                <a:alpha val="49803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Creating Instance of ArrayList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533400" y="14478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Necessary to import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java.util.ArrayList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and name instance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 </a:t>
            </a:r>
            <a:r>
              <a:rPr lang="en-US">
                <a:solidFill>
                  <a:srgbClr val="0070C0"/>
                </a:solidFill>
              </a:rPr>
              <a:t>ArrayList&lt;String&gt; </a:t>
            </a:r>
            <a:r>
              <a:rPr i="1" lang="en-US">
                <a:solidFill>
                  <a:srgbClr val="0070C0"/>
                </a:solidFill>
              </a:rPr>
              <a:t>list</a:t>
            </a:r>
            <a:r>
              <a:rPr lang="en-US">
                <a:solidFill>
                  <a:srgbClr val="0070C0"/>
                </a:solidFill>
              </a:rPr>
              <a:t> = new ArrayList&lt;String&gt;();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ArrayList&lt;String&gt;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list2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new ArrayList&lt;String&gt;(</a:t>
            </a: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0" i="0" lang="en-US" sz="13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you may set its length but it is not neces</a:t>
            </a:r>
            <a:r>
              <a:rPr lang="en-US" sz="1300">
                <a:solidFill>
                  <a:srgbClr val="0070C0"/>
                </a:solidFill>
              </a:rPr>
              <a:t>sary.</a:t>
            </a:r>
            <a:endParaRPr sz="1300"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list will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lang="en-US"/>
              <a:t>The second list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hold up to 20 elements. But its le</a:t>
            </a:r>
            <a:r>
              <a:rPr lang="en-US"/>
              <a:t>ngth is decided according to how many realy String instances are in the list.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533400" y="28575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Methods of ArrayList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of an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ArrayList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like an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methods must be used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square bracket notation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ArrayList&lt;String&gt; aList = new ArrayList&lt;String&gt;();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a value with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FF0000"/>
                </a:solidFill>
              </a:rPr>
              <a:t>aList.add</a:t>
            </a:r>
            <a:r>
              <a:rPr lang="en-US"/>
              <a:t>("Hi Mom");</a:t>
            </a:r>
            <a:br>
              <a:rPr lang="en-US"/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aList.add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(index, "Hi Mom");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aList.set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(index, "Yo Dad");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마스터_shkim">
  <a:themeElements>
    <a:clrScheme name="마스터_shkim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