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113CAB-2F28-4D97-8907-D7301CF7982D}">
  <a:tblStyle styleId="{DA113CAB-2F28-4D97-8907-D7301CF79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61abef8a_0_4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61abef8a_0_4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861abef8a_0_4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87f0f85f3_13_11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87f0f85f3_13_11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87f0f85f3_13_11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61abf1cc_0_7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861abf1cc_0_7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87f0f85f3_14_14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87f0f85f3_14_14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7f0f85f3_14_19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7f0f85f3_14_19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87f0f85f3_14_19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87f0f85f3_13_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87f0f85f3_13_0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0464a105_0_3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70464a105_0_3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ifove/InheritanceExample/blob/master/src/main/java/edu/handong/csee/java/example/inheritance/Undergraduate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oracle.com/javase/tutorial/java/IandI/createinterface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ifove/InheritanceExample/blob/master/src/main/java/edu/handong/csee/java/example/inheritance/Person.java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lifove/InterfaceExample/tree/master/src/main/java/edu/handong/csee/java/examp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lifove/SalesReporter/tree/master/src/main/java/edu/handong/csee/java/exampl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fove/InheritanceExample/blob/master/src/main/java/edu/handong/csee/java/example/inheritance/Student.java" TargetMode="External"/><Relationship Id="rId4" Type="http://schemas.openxmlformats.org/officeDocument/2006/relationships/hyperlink" Target="https://github.com/lifove/InheritanceExample/blob/master/src/main/java/edu/handong/csee/java/example/inheritance/InheritanceDemonstrator.java" TargetMode="External"/><Relationship Id="rId5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lifove/InterfaceExample/tree/master/src/main/java/edu/handong/csee/java/example/keyboard/characters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lifove/InterfaceExample/tree/master/src/main/java/edu/handong/csee/java/example/comparable/without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lifove/InterfaceExample/blob/master/src/main/java/edu/handong/csee/java/example/comparable/Fruit.java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github.com/lifove/InterfaceExample/blob/master/src/main/java/edu/handong/csee/java/example/keyboard/characters/ShapeBase.java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258887" y="2438400"/>
            <a:ext cx="6769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15, 17, 18.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Inheritance, Polymorphism, and Interfaces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[ECE20016/ITP20003]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533400" y="285750"/>
            <a:ext cx="791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Recall access modifiers for method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8382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{DA113CAB-2F28-4D97-8907-D7301CF7982D}</a:tableStyleId>
              </a:tblPr>
              <a:tblGrid>
                <a:gridCol w="2221000"/>
                <a:gridCol w="1086875"/>
                <a:gridCol w="1352700"/>
                <a:gridCol w="1352700"/>
                <a:gridCol w="1352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Scope \ Modifiers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public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protected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(default)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private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Same Class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38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Same Package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4A86E8"/>
                          </a:solidFill>
                        </a:rPr>
                        <a:t>Sud(derived) Class</a:t>
                      </a:r>
                      <a:endParaRPr b="1" sz="1700">
                        <a:solidFill>
                          <a:srgbClr val="4A86E8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38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World</a:t>
                      </a:r>
                      <a:endParaRPr b="1" sz="17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Inheritance Diagrams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hierarchy in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notation</a:t>
            </a:r>
            <a:endParaRPr/>
          </a:p>
        </p:txBody>
      </p:sp>
      <p:pic>
        <p:nvPicPr>
          <p:cNvPr descr="figure8-2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325" y="1484312"/>
            <a:ext cx="5589587" cy="497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Inheritance Diagrams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details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UML class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 </a:t>
            </a:r>
            <a:endParaRPr/>
          </a:p>
        </p:txBody>
      </p:sp>
      <p:cxnSp>
        <p:nvCxnSpPr>
          <p:cNvPr id="177" name="Google Shape;177;p27"/>
          <p:cNvCxnSpPr/>
          <p:nvPr/>
        </p:nvCxnSpPr>
        <p:spPr>
          <a:xfrm rot="-5400000">
            <a:off x="5731668" y="3606006"/>
            <a:ext cx="488950" cy="1587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025" y="1336675"/>
            <a:ext cx="4533900" cy="20288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3400" y="3848100"/>
            <a:ext cx="5756275" cy="2452687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and Abstract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Constructors in Derived Classes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derived class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inherit constructors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base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 in a subclass must invoke constructor from base 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US"/>
              <a:t>reserved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 </a:t>
            </a:r>
            <a:r>
              <a:rPr b="0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first action in the constructor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3860800"/>
            <a:ext cx="6656387" cy="13239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93" name="Google Shape;193;p29"/>
          <p:cNvSpPr/>
          <p:nvPr/>
        </p:nvSpPr>
        <p:spPr>
          <a:xfrm>
            <a:off x="1322387" y="4221162"/>
            <a:ext cx="2724150" cy="6032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 – Again 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possible to use the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to call any constructor in the 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constructor using method name is not allowed in Java.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Person(“No name yet”);	// not valid.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constructor from other methods is not allowed.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used in a constructor, this calls constructor in same class.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 use of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invokes constructor of base class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137" y="2433637"/>
            <a:ext cx="3343275" cy="10668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an Overridden Method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word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also be used to call method in overridden 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method by same name in base class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" y="2843212"/>
            <a:ext cx="6143625" cy="11715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08" name="Google Shape;208;p31"/>
          <p:cNvSpPr/>
          <p:nvPr/>
        </p:nvSpPr>
        <p:spPr>
          <a:xfrm>
            <a:off x="1498600" y="3171825"/>
            <a:ext cx="2859087" cy="52546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533400" y="1143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derived class of a derived 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Undergraduate</a:t>
            </a:r>
            <a:endParaRPr b="0" i="1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600"/>
              <a:buChar char="■"/>
            </a:pPr>
            <a:r>
              <a:rPr i="1"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https://github.com/lifove/InheritanceExample/blob/master/src/main/java/edu/handong/csee/java/example/inheritance/Undergraduate.java</a:t>
            </a:r>
            <a:endParaRPr i="1"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Same as having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public members of both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</a:t>
            </a:r>
            <a:r>
              <a:rPr lang="en-US"/>
              <a:t>even though</a:t>
            </a:r>
            <a:r>
              <a:rPr lang="en-US"/>
              <a:t> Undergraduate does not have such pubic methods in it.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getName() in </a:t>
            </a:r>
            <a:r>
              <a:rPr i="1" lang="en-US"/>
              <a:t>Person</a:t>
            </a:r>
            <a:endParaRPr i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getStudentNumber() in </a:t>
            </a:r>
            <a:r>
              <a:rPr i="1" lang="en-US"/>
              <a:t>Student</a:t>
            </a:r>
            <a:endParaRPr i="1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reuses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code in super classes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details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UML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endParaRPr/>
          </a:p>
        </p:txBody>
      </p:sp>
      <p:cxnSp>
        <p:nvCxnSpPr>
          <p:cNvPr id="221" name="Google Shape;221;p33"/>
          <p:cNvCxnSpPr/>
          <p:nvPr/>
        </p:nvCxnSpPr>
        <p:spPr>
          <a:xfrm rot="-5400000">
            <a:off x="5878512" y="3883025"/>
            <a:ext cx="347662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22" name="Google Shape;222;p33"/>
          <p:cNvCxnSpPr/>
          <p:nvPr/>
        </p:nvCxnSpPr>
        <p:spPr>
          <a:xfrm rot="-5400000">
            <a:off x="5799137" y="1463675"/>
            <a:ext cx="347662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587" y="1666875"/>
            <a:ext cx="4654550" cy="20145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0612" y="4049712"/>
            <a:ext cx="4772025" cy="217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Compatibility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class hierarchy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Undergraduate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also 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also 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of a derived class can serve as an object of the base class.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this is not typecasting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of a class can be referenced by a variable of an ancestor type.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and Abstract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Compatibility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of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"is-a"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relationship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relationship is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"has-a"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can contain (as an instance variable) an object of another type.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specify a date of birth variable for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"has-a"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has a class that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ultimate ancestor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every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possible to write a method with parameter of type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parameter in the call can be </a:t>
            </a:r>
            <a:r>
              <a:rPr lang="en-US"/>
              <a:t>an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of any type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println(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theObject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some methods that every Java class inherits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toString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when println(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theObject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invoked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to define your own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toString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handle this.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Better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has a </a:t>
            </a:r>
            <a:r>
              <a:rPr b="0" i="0" lang="en-US" sz="17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boolean equals (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 otherStudent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// overloaded equals method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this.hasSameName (otherStudent) &amp;&amp;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(this.studentNumber == otherStudent.studentNumber);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71119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of a class should override method </a:t>
            </a:r>
            <a:r>
              <a:rPr b="0" i="0" lang="en-US" sz="17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17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boolean equals (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otherObject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boolean isEqual = false;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((otherObject != null) &amp;&amp; (otherObject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instanceof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Student)){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Student otherStudent = (Student) otherObject;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isEqual = this.sameName (otherStudent)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&amp;&amp; (this.studentNumber == otherStudent.studentNumber);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isEqual;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and Abstract Classes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allows you to define a base class and </a:t>
            </a:r>
            <a:r>
              <a:rPr lang="en-US"/>
              <a:t>derived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 from the base 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>
                <a:solidFill>
                  <a:srgbClr val="0070C0"/>
                </a:solidFill>
              </a:rPr>
              <a:t>Polymorphism</a:t>
            </a:r>
            <a:r>
              <a:rPr lang="en-US"/>
              <a:t> </a:t>
            </a:r>
            <a:r>
              <a:rPr lang="en-US"/>
              <a:t>can let an object have many different forms. Subclasses of a class can define their own unique behaviors and yet share some of the same functionality of the parent class.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533400" y="1447800"/>
            <a:ext cx="44481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array of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Person[] people = new Person[4];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Undergraduate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types of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assign them to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</a:t>
            </a:r>
            <a:endParaRPr/>
          </a:p>
          <a:p>
            <a:pPr indent="8128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people[0] = new Student(</a:t>
            </a:r>
            <a:endParaRPr/>
          </a:p>
          <a:p>
            <a:pPr indent="0" lvl="1" marL="4572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"DeBanque, Robin", 8812);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people[1] = new Undergraduate(</a:t>
            </a:r>
            <a:endParaRPr/>
          </a:p>
          <a:p>
            <a:pPr indent="0" lvl="1" marL="4572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"Cotty, Manny", 8812, 1);</a:t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1575" y="249237"/>
            <a:ext cx="4059237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Polymorphism Examples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Undergraduate ug = new Undergraduate(</a:t>
            </a:r>
            <a:r>
              <a:rPr lang="en-US" sz="2200"/>
              <a:t>"Nam, JC", 1111, 4</a:t>
            </a:r>
            <a:r>
              <a:rPr lang="en-US" sz="2200"/>
              <a:t>);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Student st = ug;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Person ps = ug;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Object obj = ug;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Person[] people = new Person[4];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people[0] = new Student("DeBanque, Robin", 8812);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invoking: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people[0].writeOutput();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writeOutput() is invoked, the one defined for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the one defined for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The one defined for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Inheritance as a Type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can substitute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object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170"/>
              <a:buChar char="□"/>
            </a:pPr>
            <a:r>
              <a:rPr lang="en-US">
                <a:solidFill>
                  <a:srgbClr val="0070C0"/>
                </a:solidFill>
              </a:rPr>
              <a:t>e.g. call writeOutput() of a Person object (</a:t>
            </a:r>
            <a:r>
              <a:rPr lang="en-US" u="sng">
                <a:solidFill>
                  <a:srgbClr val="000000"/>
                </a:solidFill>
              </a:rPr>
              <a:t>another</a:t>
            </a:r>
            <a:r>
              <a:rPr lang="en-US">
                <a:solidFill>
                  <a:srgbClr val="0070C0"/>
                </a:solidFill>
              </a:rPr>
              <a:t>) but writeOutput() of a sub class (</a:t>
            </a:r>
            <a:r>
              <a:rPr lang="en-US" u="sng">
                <a:solidFill>
                  <a:srgbClr val="000000"/>
                </a:solidFill>
              </a:rPr>
              <a:t>one object</a:t>
            </a:r>
            <a:r>
              <a:rPr lang="en-US">
                <a:solidFill>
                  <a:srgbClr val="0070C0"/>
                </a:solidFill>
              </a:rPr>
              <a:t>) is actually called.</a:t>
            </a:r>
            <a:endParaRPr>
              <a:solidFill>
                <a:srgbClr val="0070C0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made possible by mechanism.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Dynamic binding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late binding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Hierarchy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hierarchy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825" y="2489200"/>
            <a:ext cx="6429375" cy="33813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Binding and Inheritance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rgbClr val="4A86E8"/>
                </a:solidFill>
              </a:rPr>
              <a:t>When an </a:t>
            </a:r>
            <a:r>
              <a:rPr b="1" i="0" lang="en-US" sz="2400" u="sng">
                <a:solidFill>
                  <a:srgbClr val="4A86E8"/>
                </a:solidFill>
              </a:rPr>
              <a:t>overridden method</a:t>
            </a:r>
            <a:r>
              <a:rPr b="1" i="0" lang="en-US" sz="2400" u="none">
                <a:solidFill>
                  <a:srgbClr val="4A86E8"/>
                </a:solidFill>
              </a:rPr>
              <a:t> invoked</a:t>
            </a:r>
            <a:endParaRPr b="1">
              <a:solidFill>
                <a:srgbClr val="4A86E8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matches method defined in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class used to create object using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1" lang="en-US" sz="2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(i.e., actual instance!)</a:t>
            </a:r>
            <a:endParaRPr>
              <a:solidFill>
                <a:srgbClr val="4A86E8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determined by type of variable naming the 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of any ancestor class can have reference the object of descendant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always remembers which method actions to use for each method name.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//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ancestor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Undergraduate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a = new Undergraduate();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a.writeOutput();	// Undergraduate.writeOutput();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a.setLevel(3);	// error (Person does not have setLevel())</a:t>
            </a:r>
            <a:endParaRPr/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45"/>
          <p:cNvCxnSpPr/>
          <p:nvPr/>
        </p:nvCxnSpPr>
        <p:spPr>
          <a:xfrm flipH="1" rot="-5400000">
            <a:off x="-1091025" y="3029575"/>
            <a:ext cx="4188900" cy="837900"/>
          </a:xfrm>
          <a:prstGeom prst="curvedConnector3">
            <a:avLst>
              <a:gd fmla="val 1018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Polymorphism Example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533400" y="12192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PolymorphismDemonstrator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/>
              <a:t> 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Person[] people = new Person[4];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people[0] = new Undergraduate("Cotty, Manny", 4910, 1);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people[1] = new Undergraduate("Kick, Anita", 9931, 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people[2] = new Student("DeBanque, Robin", 8812);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people[3] = new Undergraduate("Bugg, June", 9901, 4);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for (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 p : people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/>
              <a:t> 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p.writeOutput();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700"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Polymorphism Example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pic>
        <p:nvPicPr>
          <p:cNvPr id="312" name="Google Shape;3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687" y="2060575"/>
            <a:ext cx="25812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4337" y="3975100"/>
            <a:ext cx="25939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533400" y="285750"/>
            <a:ext cx="8153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instanceof: Check a type of objects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533400" y="990600"/>
            <a:ext cx="8153400" cy="4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public static void main(String[] args) {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Person[] people = new Person[4];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300"/>
              <a:t>	people[0] = new Undergraduate("Cotty, Manny", 4910, 1);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people[1] = new Undergraduate("Kick, Anita", 9931, 2);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people[2] = new Student("DeBanque, Robin", 8812);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people[3] = new Undergraduate("Bugg, June", 9901, 4);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for (Person p : people) {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System.out.println("Student Name: " + p.getName());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	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// we can call getLevel only in Undergraduate by casting p (Person).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// However, before cating we need to check if p is actually Undergraduate type by using 'instanceof'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if(p instanceof Undergraduate){ 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	Undergraduate studentObj = (Undergraduate) p;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	System.out.println("Student Level: " + studentObj.getLevel());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}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	System.out.println();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	}		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}</a:t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r>
              <a:rPr i="0" lang="en-US" sz="2400">
                <a:solidFill>
                  <a:schemeClr val="dk1"/>
                </a:solidFill>
              </a:rPr>
              <a:t> and Abstract Classes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Interfaces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set of behaviors for pets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named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a command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specify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 headings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these behaviors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 headings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form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interface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Interfaces</a:t>
            </a:r>
            <a:endParaRPr/>
          </a:p>
        </p:txBody>
      </p:sp>
      <p:sp>
        <p:nvSpPr>
          <p:cNvPr id="338" name="Google Shape;338;p51"/>
          <p:cNvSpPr txBox="1"/>
          <p:nvPr/>
        </p:nvSpPr>
        <p:spPr>
          <a:xfrm>
            <a:off x="0" y="2844100"/>
            <a:ext cx="91440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4A86E8"/>
                </a:solidFill>
              </a:rPr>
              <a:t>Then w</a:t>
            </a:r>
            <a:r>
              <a:rPr b="1" i="1" lang="en-US" sz="2800">
                <a:solidFill>
                  <a:srgbClr val="4A86E8"/>
                </a:solidFill>
              </a:rPr>
              <a:t>hy do we need such method headings?????</a:t>
            </a:r>
            <a:br>
              <a:rPr b="1" i="1" lang="en-US" sz="2800">
                <a:solidFill>
                  <a:srgbClr val="4A86E8"/>
                </a:solidFill>
              </a:rPr>
            </a:br>
            <a:br>
              <a:rPr b="1" i="1" lang="en-US" sz="2700">
                <a:solidFill>
                  <a:srgbClr val="4A86E8"/>
                </a:solidFill>
              </a:rPr>
            </a:br>
            <a:r>
              <a:rPr b="1" i="1" lang="en-US" sz="2500">
                <a:solidFill>
                  <a:srgbClr val="4A86E8"/>
                </a:solidFill>
              </a:rPr>
              <a:t>Interfaces are contracts </a:t>
            </a:r>
            <a:r>
              <a:rPr lang="en-US" sz="2200">
                <a:solidFill>
                  <a:srgbClr val="0070C0"/>
                </a:solidFill>
              </a:rPr>
              <a:t>that spell out how their software interacts</a:t>
            </a:r>
            <a:br>
              <a:rPr b="1" i="1" lang="en-US" sz="2500">
                <a:solidFill>
                  <a:srgbClr val="4A86E8"/>
                </a:solidFill>
              </a:rPr>
            </a:br>
            <a:endParaRPr b="1" i="1" sz="2500">
              <a:solidFill>
                <a:srgbClr val="4A86E8"/>
              </a:solidFill>
            </a:endParaRPr>
          </a:p>
        </p:txBody>
      </p:sp>
      <p:sp>
        <p:nvSpPr>
          <p:cNvPr id="339" name="Google Shape;339;p51"/>
          <p:cNvSpPr txBox="1"/>
          <p:nvPr/>
        </p:nvSpPr>
        <p:spPr>
          <a:xfrm>
            <a:off x="760450" y="4616500"/>
            <a:ext cx="7378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https://docs.oracle.com/javase/tutorial/java/IandI/createinterface.html</a:t>
            </a:r>
            <a:endParaRPr sz="600">
              <a:solidFill>
                <a:srgbClr val="0000FF"/>
              </a:solidFill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292050" y="2004575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Without interfaces, we can still implement our own programs!</a:t>
            </a:r>
            <a:endParaRPr b="1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Definition vs. Interfaces</a:t>
            </a:r>
            <a:endParaRPr/>
          </a:p>
        </p:txBody>
      </p:sp>
      <p:sp>
        <p:nvSpPr>
          <p:cNvPr id="346" name="Google Shape;346;p52"/>
          <p:cNvSpPr txBox="1"/>
          <p:nvPr/>
        </p:nvSpPr>
        <p:spPr>
          <a:xfrm>
            <a:off x="6542087" y="3648075"/>
            <a:ext cx="1636712" cy="517525"/>
          </a:xfrm>
          <a:prstGeom prst="rect">
            <a:avLst/>
          </a:prstGeom>
          <a:solidFill>
            <a:srgbClr val="FFE4C9"/>
          </a:solidFill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who uses the class</a:t>
            </a:r>
            <a:endParaRPr/>
          </a:p>
        </p:txBody>
      </p:sp>
      <p:cxnSp>
        <p:nvCxnSpPr>
          <p:cNvPr id="347" name="Google Shape;347;p52"/>
          <p:cNvCxnSpPr/>
          <p:nvPr/>
        </p:nvCxnSpPr>
        <p:spPr>
          <a:xfrm>
            <a:off x="5743575" y="3932237"/>
            <a:ext cx="7350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862" y="1844675"/>
            <a:ext cx="4514850" cy="39909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Interfaces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consider different </a:t>
            </a: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interface.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will have 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same behaviors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Nature of the behaviors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different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classes implements the behaviors/methods differently.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Interfaces</a:t>
            </a:r>
            <a:endParaRPr/>
          </a:p>
        </p:txBody>
      </p:sp>
      <p:sp>
        <p:nvSpPr>
          <p:cNvPr id="360" name="Google Shape;360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component that contains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headings for a number of public methods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include comments that describe the methods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can also define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named constants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Measurable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 Returns the perimeter. */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double getPerimeter 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 Returns the area. */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double getArea 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Inheritance Basics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allows programmer to define a general class.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you define a more specific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new details to general definition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class inherits all properties of initial, general 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Noto Sans Symbols"/>
              <a:buChar char="■"/>
            </a:pPr>
            <a:r>
              <a:rPr i="1"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https://github.com/lifove/InheritanceExample/blob/master/src/main/java/edu/handong/csee/java/example/inheritance/Person.java</a:t>
            </a:r>
            <a:endParaRPr i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Interfaces</a:t>
            </a:r>
            <a:endParaRPr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name begins with uppercase letter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in a file with suffix .java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Declarations of constructors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bodies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implement a method, a class must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phrase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Interface_name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each specified 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 implements Measurable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class Circle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implements Measurabl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https://github.com/lifove/InterfaceExample/tree/master/src/main/java/edu/handong/csee/java/example</a:t>
            </a:r>
            <a:endParaRPr sz="1900"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as a Type</a:t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declare a variable of an Interface type.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//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Measurable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Measurable a = new Rectangle(100, 200); 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System.out.println("a.getArea() = " + a.getArea());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create an object of an Interface type using the new operator.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Interface cannot have a Constructor.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Measurable a = new Measurable ();	// error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as a Type</a:t>
            </a:r>
            <a:endParaRPr/>
          </a:p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write a method that has a parameter as an interface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is a reference type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□"/>
            </a:pPr>
            <a:r>
              <a:rPr lang="en-US"/>
              <a:t>public void myMethod(Measurable measure) { … }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of any class which implements that interface</a:t>
            </a:r>
            <a:r>
              <a:rPr lang="en-US"/>
              <a:t> can be an argument for the method.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Measurable myMeasurable = new Rectangle(100,200);</a:t>
            </a:r>
            <a:br>
              <a:rPr lang="en-US"/>
            </a:br>
            <a:r>
              <a:rPr lang="en-US"/>
              <a:t>myMethod(myMeasurable);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  <a:endParaRPr/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define a new interface which builds on an existing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said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existing interface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public interface MeasurableForVolume extends Measurable {</a:t>
            </a:r>
            <a:br>
              <a:rPr lang="en-US"/>
            </a:br>
            <a:r>
              <a:rPr lang="en-US" sz="1800"/>
              <a:t>       public double getVolume();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that implements the new interface must implement all the methods of both interfaces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e.g. ,getPerimeter(), getArea(), </a:t>
            </a:r>
            <a:r>
              <a:rPr lang="en-US"/>
              <a:t>getVolume()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lang="en-US" sz="2900"/>
              <a:t>Implement a built-in interface</a:t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has many </a:t>
            </a:r>
            <a:r>
              <a:rPr b="1" i="0" lang="en-US" sz="2400" u="none">
                <a:solidFill>
                  <a:srgbClr val="4A86E8"/>
                </a:solidFill>
              </a:rPr>
              <a:t>predefined interfaces</a:t>
            </a:r>
            <a:endParaRPr b="1"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them, 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interface, is used to impose an ordering upon the objects that implement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implementing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sorted by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Arrays.sort()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that the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compareTo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written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int compareTo(Object other);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Comparable example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48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Apply Arrays.sort(...) for Salesman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■"/>
            </a:pPr>
            <a:r>
              <a:rPr lang="en-US" sz="24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https://github.com/lifove/SalesReporter/tree/master/src/main/java/edu/handong/csee/java/example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Graphics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ShapeInterface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wish to create classes that draw rectangles and triangles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create interfaces that extend ShapeInterface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sample rectangle and triangle</a:t>
            </a:r>
            <a:endParaRPr/>
          </a:p>
        </p:txBody>
      </p:sp>
      <p:pic>
        <p:nvPicPr>
          <p:cNvPr id="416" name="Google Shape;41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162" y="2511425"/>
            <a:ext cx="4086225" cy="34194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Interface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ShapeInterface</a:t>
            </a:r>
            <a:endParaRPr/>
          </a:p>
        </p:txBody>
      </p:sp>
      <p:sp>
        <p:nvSpPr>
          <p:cNvPr id="422" name="Google Shape;422;p6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ShapeInterface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Sets the offset for the shape.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setOffset (int newOffset);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Returns the offset for the shape.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int getOffset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Draws the shape at lineNumber lines down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from the current line.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drawAt (int lineNumber);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Draws the shape at the current line.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drawHere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Derived Classes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400" y="1143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a base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declare derived class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Inherits methods from the superclass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1" i="1" lang="en-US" sz="24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1" i="1" sz="2400" u="sng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Noto Sans Symbols"/>
              <a:buChar char="■"/>
            </a:pPr>
            <a:r>
              <a:rPr lang="en-US" sz="19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https://github.com/lifove/InheritanceExample/blob/master/src/main/java/edu/handong/csee/java/example/inheritance/Student.java</a:t>
            </a:r>
            <a:endParaRPr sz="1900"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InheritanceDemonstrator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300"/>
              <a:buFont typeface="Noto Sans Symbols"/>
              <a:buChar char="■"/>
            </a:pPr>
            <a:r>
              <a:rPr lang="en-US" sz="17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https://github.com/lifove/InheritanceExample/blob/master/src/main/java/edu/handong/csee/java/example/inheritance/InheritanceDemonstrator.java</a:t>
            </a:r>
            <a:endParaRPr sz="1700">
              <a:solidFill>
                <a:srgbClr val="4A86E8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0052" y="4840277"/>
            <a:ext cx="2680725" cy="7013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Derived Interfaces</a:t>
            </a:r>
            <a:endParaRPr/>
          </a:p>
        </p:txBody>
      </p:sp>
      <p:sp>
        <p:nvSpPr>
          <p:cNvPr id="428" name="Google Shape;428;p6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for a rectangle to be drawn on the screen.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RectangleInterface </a:t>
            </a: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extends ShapeInterface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Sets the rectangle's dimensions.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 (int newHeight, int newWidth);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for a triangle to be drawn on the screen.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TriangleInterface </a:t>
            </a: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extends ShapeInterface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Sets the triangle's base.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 (int newBase);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434" name="Google Shape;434;p6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A base class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uses (implements) previous interfaces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classes must override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Modifier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comes before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440" name="Google Shape;440;p6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algorithm used by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draw a rectangle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top line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side lines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bottom lines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Subtasks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realized as private methods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446" name="Google Shape;446;p6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good practice to test the classes as we go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TreeDemonstrator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https://github.com/lifove/InterfaceExample/tree/master/src/main/java/edu/handong/csee/java/example/keyboard/characters</a:t>
            </a:r>
            <a:endParaRPr sz="2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pic>
        <p:nvPicPr>
          <p:cNvPr id="452" name="Google Shape;45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162" y="1450975"/>
            <a:ext cx="3105150" cy="47339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an Array of Fruit Objects</a:t>
            </a:r>
            <a:endParaRPr/>
          </a:p>
        </p:txBody>
      </p:sp>
      <p:sp>
        <p:nvSpPr>
          <p:cNvPr id="458" name="Google Shape;458;p7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(non-working) attempt to sort an array of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Fruit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Fruit</a:t>
            </a:r>
            <a:r>
              <a:rPr lang="en-US"/>
              <a:t> and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FruitDemontrator</a:t>
            </a:r>
            <a:endParaRPr b="0" i="1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https://github.com/lifove/InterfaceExample/tree/master/src/main/java/edu/handong/csee/java/example/comparable/without</a:t>
            </a:r>
            <a:endParaRPr>
              <a:solidFill>
                <a:srgbClr val="4A86E8"/>
              </a:solidFill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Exception in thread “main”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tries to invoke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but it doesn’t exist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an Array of Fruit Objects</a:t>
            </a:r>
            <a:endParaRPr/>
          </a:p>
        </p:txBody>
      </p:sp>
      <p:sp>
        <p:nvSpPr>
          <p:cNvPr id="464" name="Google Shape;464;p7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attempt to sort an array of Fruit objects – implement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write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Fruit</a:t>
            </a:r>
            <a:endParaRPr b="0" i="1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1600"/>
              <a:buChar char="■"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https://github.com/lifove/InterfaceExample/blob/master/src/main/java/edu/handong/csee/java/example/comparable/Fruit.java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  <p:sp>
        <p:nvSpPr>
          <p:cNvPr id="470" name="Google Shape;470;p7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alternate definition that will sort by length of the fruit name</a:t>
            </a:r>
            <a:endParaRPr/>
          </a:p>
        </p:txBody>
      </p:sp>
      <p:sp>
        <p:nvSpPr>
          <p:cNvPr id="471" name="Google Shape;471;p72"/>
          <p:cNvSpPr txBox="1"/>
          <p:nvPr/>
        </p:nvSpPr>
        <p:spPr>
          <a:xfrm>
            <a:off x="1068875" y="26954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</a:t>
            </a:r>
            <a:r>
              <a:rPr lang="en-US" sz="1800"/>
              <a:t>public int compareTo(Fruit otherFruit)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if(fruitName.length() &gt; otherFruit.fruitName.length())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return 1;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else if (fruitName.length() &lt; otherFruit.fruitName.length())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return -1;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else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	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477" name="Google Shape;477;p7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i="0" lang="en-US" sz="2400">
                <a:solidFill>
                  <a:schemeClr val="dk1"/>
                </a:solidFill>
              </a:rPr>
              <a:t>Interfaces and </a:t>
            </a:r>
            <a:r>
              <a:rPr b="1" i="0" lang="en-US" sz="2400" u="sng">
                <a:solidFill>
                  <a:schemeClr val="dk1"/>
                </a:solidFill>
              </a:rPr>
              <a:t>Abstract Classes</a:t>
            </a:r>
            <a:endParaRPr b="1" u="sng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Classes</a:t>
            </a:r>
            <a:endParaRPr/>
          </a:p>
        </p:txBody>
      </p:sp>
      <p:sp>
        <p:nvSpPr>
          <p:cNvPr id="483" name="Google Shape;483;p7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We can </a:t>
            </a:r>
            <a:r>
              <a:rPr i="1" lang="en-US">
                <a:solidFill>
                  <a:srgbClr val="4A86E8"/>
                </a:solidFill>
              </a:rPr>
              <a:t>add method headings without implementation of its body</a:t>
            </a:r>
            <a:r>
              <a:rPr lang="en-US"/>
              <a:t> in a super class by defining it as an </a:t>
            </a:r>
            <a:r>
              <a:rPr b="1" i="1" lang="en-US">
                <a:solidFill>
                  <a:srgbClr val="4A86E8"/>
                </a:solidFill>
              </a:rPr>
              <a:t>abstract class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ShapeBasics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designed to be a base class for other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redefined for each subclass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be declared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method that has no body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the class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an object of an abstract class – thus its role as base class.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Overriding Method Definitions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method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writeOutput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class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has method with that name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 subclass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with same signature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overrides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from base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Overriding method is the one used for objects of the derived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Overriding method must return same type of value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Classes</a:t>
            </a:r>
            <a:endParaRPr/>
          </a:p>
        </p:txBody>
      </p:sp>
      <p:sp>
        <p:nvSpPr>
          <p:cNvPr id="489" name="Google Shape;489;p7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rgbClr val="980000"/>
                </a:solidFill>
              </a:rPr>
              <a:t>Not all methods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abstract class are abstract methods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class makes it easier to define a base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obligation of designer to override the abstract methods for each subclass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have an instance of an abstract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OK to have a parameter of that type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Classes</a:t>
            </a:r>
            <a:endParaRPr/>
          </a:p>
        </p:txBody>
      </p:sp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ShapeBase implements ShapeInterface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int offset;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abstract void drawHere (); 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The rest of the class is identical to ShapeBasics, except for the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names of the constructors. Only the method drawHere is abstract.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Methods other than drawHere have bodies and do not have the keyword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abstract in their headings.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We repeat one such method here: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drawAt (int lineNumber)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(int count = 0 ; count &lt; lineNumber ; count++)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drawHere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96" name="Google Shape;496;p76"/>
          <p:cNvSpPr txBox="1"/>
          <p:nvPr/>
        </p:nvSpPr>
        <p:spPr>
          <a:xfrm>
            <a:off x="538645" y="963337"/>
            <a:ext cx="84498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https://github.com/lifove/InterfaceExample/blob/master/src/main/java/edu/handong/csee/java/example/keyboard/characters/ShapeBase.java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Binding and Inheritance</a:t>
            </a:r>
            <a:endParaRPr/>
          </a:p>
        </p:txBody>
      </p:sp>
      <p:sp>
        <p:nvSpPr>
          <p:cNvPr id="502" name="Google Shape;502;p7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how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drawAt(in ShapeBasics)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makes a call to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overrides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where to find the correct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drawHere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Happens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late binding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correct code to be executed determined at run time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Overriding vs. Overloading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takes place in subclass – new method with same signature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method in same class with different signature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Modifier for methods/classes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specify that a method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 be overridden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subclass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modifier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heading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public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specialMethod()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entire class may be declared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cannot be used as a base class to derive any other class.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Private Instance Variables, Methods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private instance variable in a base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inherited in subclass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manipulated only by public accessor, modifier methods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private methods in a superclass not inherited by subclass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3778250"/>
            <a:ext cx="4538662" cy="27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