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047635d4_0_3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047635d4_0_3:notes"/>
          <p:cNvSpPr/>
          <p:nvPr>
            <p:ph idx="2" type="sldImg"/>
          </p:nvPr>
        </p:nvSpPr>
        <p:spPr>
          <a:xfrm>
            <a:off x="904863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904890" y="741362"/>
            <a:ext cx="4932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550" y="2209800"/>
            <a:ext cx="58863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500"/>
            <a:ext cx="58863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6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6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ifove/ExceptionExamples/tree/master/src/main/java/edu/handong/csee/java/exception/examples/dividebyzer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fove/ExceptionExamples/blob/master/src/main/java/edu/handong/csee/java/exception/examples/dividebyzero/DoDivision.jav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lifove/ExceptionExamples/blob/master/src/main/java/edu/handong/csee/java/exception/examples/dividebyzero/TwoCatchesDemo.java" TargetMode="External"/><Relationship Id="rId4" Type="http://schemas.openxmlformats.org/officeDocument/2006/relationships/hyperlink" Target="https://github.com/lifove/ExceptionExamples/blob/master/src/main/java/edu/handong/csee/java/exception/examples/dividebyzero/NegativeNumberException.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fove/ExceptionExamples/blob/master/src/main/java/edu/handong/csee/java/exception/examples/SupplierWithoutExceptionHandling.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fove/ExceptionExamples/blob/master/src/main/java/edu/handong/csee/java/exception/examples/Supplier.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15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Exception Handling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33400" y="14478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code where something could possibly go wrong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does go wrong, we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customized exception </a:t>
            </a:r>
            <a:r>
              <a:rPr lang="en-US"/>
              <a:t>or </a:t>
            </a:r>
            <a:r>
              <a:rPr lang="en-US">
                <a:solidFill>
                  <a:srgbClr val="980000"/>
                </a:solidFill>
              </a:rPr>
              <a:t>method calls or data access </a:t>
            </a:r>
            <a:r>
              <a:rPr lang="en-US"/>
              <a:t>we are using in the try block will </a:t>
            </a:r>
            <a:r>
              <a:rPr lang="en-US">
                <a:solidFill>
                  <a:srgbClr val="FF0000"/>
                </a:solidFill>
              </a:rPr>
              <a:t>throw </a:t>
            </a:r>
            <a:r>
              <a:rPr lang="en-US"/>
              <a:t>a </a:t>
            </a:r>
            <a:r>
              <a:rPr lang="en-US"/>
              <a:t>predefined</a:t>
            </a:r>
            <a:r>
              <a:rPr lang="en-US"/>
              <a:t> exception.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exception thrown,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catch block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begins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method with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is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thrown Exception object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Predefined Exception Classes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has predefined exception classes within Java Class Library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place method invocation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with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for this type of exception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>
                <a:solidFill>
                  <a:srgbClr val="0070C0"/>
                </a:solidFill>
              </a:rPr>
              <a:t>NullPointerException</a:t>
            </a:r>
            <a:endParaRPr>
              <a:solidFill>
                <a:srgbClr val="0070C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■"/>
            </a:pPr>
            <a:r>
              <a:rPr lang="en-US">
                <a:solidFill>
                  <a:srgbClr val="0070C0"/>
                </a:solidFill>
              </a:rPr>
              <a:t>ArrayOutOfBoundException</a:t>
            </a:r>
            <a:endParaRPr>
              <a:solidFill>
                <a:srgbClr val="0070C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BadStringOperationException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ClassNotFoundException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IOException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NoSuchMethodException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Exception Handling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About Exception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Supplement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derived class of some predefined exception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uses classes derived from class Exception</a:t>
            </a:r>
            <a:endParaRPr/>
          </a:p>
          <a:p>
            <a:pPr indent="-19939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DivideByZeroException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extends Exception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DivideByZeroException 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super ("Dividing by Zero!");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DivideByZeroException (String message)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super (message);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DivideByZeroDemo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■"/>
            </a:pPr>
            <a:r>
              <a:rPr lang="en-US" sz="18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https://github.com/lifove/ExceptionExamples/tree/master/src/main/java/edu/handong/csee/java/exception/examples/dividebyzero</a:t>
            </a:r>
            <a:endParaRPr sz="1700">
              <a:solidFill>
                <a:srgbClr val="4A86E8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runs of the program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212" y="3201987"/>
            <a:ext cx="4243388" cy="1264444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1475" y="2789237"/>
            <a:ext cx="4257675" cy="24574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2250" y="2922587"/>
            <a:ext cx="4227909" cy="26574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getMessage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in exception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string passed as argument to 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actual parameter used, default message returned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an object is the name of the exception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Exception as the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at least two constructors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Default, no parameter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String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constructor definition with call to constructor of base class, using super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override inherited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getMessage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Exception Handling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About Exception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Supplement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Exceptions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it makes sense to delay handling of an exception.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can pass an exception to its caller.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that does not catch an 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notify programmers with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then given responsibility to handle exception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distinction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throw 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in method heading to declare an exception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Exceptions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syntax for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that the method may throw exceptions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sampleMethod()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throws DivideByZeroException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916112"/>
            <a:ext cx="5682852" cy="558403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Exception Handling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Your Own Exception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About Exception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Exceptions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method throws exception and exception not caught inside the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ends immediately after exception thrown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throws clause in overriding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declare fewer exceptions than declared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more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DoDivision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https://github.com/lifove/ExceptionExamples/blob/master/src/main/java/edu/handong/csee/java/exception/examples/dividebyzero/DoDivision.java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Kinds of Exceptions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exception is caught 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catch block …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declared in throws clause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But, Java has exceptions you do not need to account for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Kinds of Exceptions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Checked exceptions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caught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or declared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Unchecked exceptions (run-time exception)</a:t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caught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or declared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that indicates coding problems exist, should be fixed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Attempt to use array index out of bounds, Division by zero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Uncaught runtime exception terminates program execution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Kinds of Exceptions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 of the predefined exception classes</a:t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4727575" y="3073400"/>
            <a:ext cx="876300" cy="6429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2771775"/>
            <a:ext cx="4922044" cy="2643188"/>
          </a:xfrm>
          <a:prstGeom prst="rect">
            <a:avLst/>
          </a:prstGeom>
          <a:noFill/>
          <a:ln>
            <a:noFill/>
          </a:ln>
          <a:effectLst>
            <a:outerShdw blurRad="63500" dir="2999994" dist="114300">
              <a:srgbClr val="7F7F7F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error is an object of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an unchecked 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not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declare in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of class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generated 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abnormal conditions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are more or less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beyond your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OutOfMemoryError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change of program to resolve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Throws and Catches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can throw any number of exceptions of different types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can catch exceptions of only one type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of catch blocks matter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TwoCatchesDemo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 can throw NegativeNumberException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exceptionalDivision() can throw DivideByZeroException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Noto Sans Symbols"/>
              <a:buChar char="■"/>
            </a:pPr>
            <a:r>
              <a:rPr lang="en-US" sz="15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https://github.com/lifove/ExceptionExamples/blob/master/src/main/java/edu/handong/csee/java/exception/examples/dividebyzero/TwoCatchesDemo.java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NegativeNumberException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Noto Sans Symbols"/>
              <a:buChar char="■"/>
            </a:pPr>
            <a:r>
              <a:rPr lang="en-US" sz="15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https://github.com/lifove/ExceptionExamples/blob/master/src/main/java/edu/handong/csee/java/exception/examples/dividebyzero/NegativeNumberException.java</a:t>
            </a:r>
            <a:endParaRPr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Throws and Catches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multiple sample runs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1989137"/>
            <a:ext cx="4870846" cy="14859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270" name="Google Shape;27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187" y="3171825"/>
            <a:ext cx="4843463" cy="11144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600" y="4149725"/>
            <a:ext cx="4843463" cy="1443038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Throws and Catches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can deal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invalid user input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handle an exception thrown by a method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matter where in the method the throw occurs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be should be reserved for cases where it is unavoidable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suggests separate methods for throwing and catching of exceptions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try-catch blocks rarely useful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finally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add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after sequence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catch(Exception 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finally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in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executed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or not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thrown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or not required catch exists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Rethrowing an Exception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to throw an exception within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use contents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 to throw same or different type exception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exception is </a:t>
            </a:r>
            <a:r>
              <a:rPr b="1" i="1" lang="en-US" sz="2400" u="none" cap="none" strike="noStrike">
                <a:solidFill>
                  <a:srgbClr val="4A86E8"/>
                </a:solidFill>
              </a:rPr>
              <a:t>an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contains an e</a:t>
            </a:r>
            <a:r>
              <a:rPr lang="en-US"/>
              <a:t>rror </a:t>
            </a:r>
            <a:r>
              <a:rPr lang="en-US">
                <a:solidFill>
                  <a:srgbClr val="FF0000"/>
                </a:solidFill>
              </a:rPr>
              <a:t>data </a:t>
            </a:r>
            <a:r>
              <a:rPr lang="en-US"/>
              <a:t>and related </a:t>
            </a:r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en-US"/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the occurrence of </a:t>
            </a:r>
            <a:r>
              <a:rPr b="1" i="1" lang="en-US" sz="2000" u="none" cap="none" strike="noStrike">
                <a:solidFill>
                  <a:srgbClr val="4A86E8"/>
                </a:solidFill>
              </a:rPr>
              <a:t>unusual event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program execution that </a:t>
            </a:r>
            <a:r>
              <a:rPr b="1" i="0" lang="en-US" sz="2000" u="sng" cap="none" strike="noStrike">
                <a:solidFill>
                  <a:srgbClr val="4A86E8"/>
                </a:solidFill>
              </a:rPr>
              <a:t>can be handled</a:t>
            </a:r>
            <a:r>
              <a:rPr lang="en-US"/>
              <a:t>. e.g.,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NullPointerException, IndexOutOfBoundException,...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exception when </a:t>
            </a:r>
            <a:r>
              <a:rPr lang="en-US"/>
              <a:t>it happens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We can </a:t>
            </a:r>
            <a:r>
              <a:rPr b="1" i="1" lang="en-US">
                <a:solidFill>
                  <a:srgbClr val="4A86E8"/>
                </a:solidFill>
              </a:rPr>
              <a:t>define our own erroneous </a:t>
            </a:r>
            <a:r>
              <a:rPr b="1" i="1" lang="en-US">
                <a:solidFill>
                  <a:srgbClr val="4A86E8"/>
                </a:solidFill>
              </a:rPr>
              <a:t>situation</a:t>
            </a:r>
            <a:r>
              <a:rPr lang="en-US"/>
              <a:t> by </a:t>
            </a:r>
            <a:r>
              <a:rPr lang="en-US">
                <a:solidFill>
                  <a:srgbClr val="FF0000"/>
                </a:solidFill>
              </a:rPr>
              <a:t>throwing </a:t>
            </a:r>
            <a:r>
              <a:rPr lang="en-US"/>
              <a:t>our own exception.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Throwing an exception means </a:t>
            </a:r>
            <a:r>
              <a:rPr lang="en-US" u="sng"/>
              <a:t>c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reating the exception object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exception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that detects and deals with the exception.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program to assure us of a sufficient supply of milk.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838450"/>
            <a:ext cx="4879181" cy="1643063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Possible Solution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990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("Enter number of donuts:");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donutCount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("Enter number of glasses of milk:");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milkCount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//Dealing with an unusual event without Java's exception handling features: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milkCount &lt; 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System.out.println ("No milk!");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System.out.println ("Go buy some milk.");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double donutsPerGlass = donutCount / (double) milkCount;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(donutCount + " donuts.");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(milkCount + " glasses of milk.");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("You have " + donutsPerGlass +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" donuts for each glass of milk.");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("End of program.");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34950" y="6177823"/>
            <a:ext cx="8550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https://github.com/lifove/ExceptionExamples/blob/master/src/main/java/edu/handong/csee/java/exception/examples/SupplierWithoutExceptionHandling.java</a:t>
            </a:r>
            <a:endParaRPr sz="9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3400" y="990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revise the program to use exception-handling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("Enter number of donuts:");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donutCount = keyboard.nextInt ();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("Enter number of glasses of milk:");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milkCount = keyboard.nextInt ();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if (milkCount &lt; 1)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throw new Exception ("Exception: No milk!");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double donutsPerGlass = donutCount / (double) milkCount;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(donutCount + " donuts.");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(milkCount + " glasses of milk.");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("You have " + donutsPerGlass +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" donuts for each glass of milk.");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catch (Exception e)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(e.getMessage ());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("Go buy some milk.");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("End of program.");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34950" y="6177823"/>
            <a:ext cx="8550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https://github.com/lifove/ExceptionExamples/blob/master/src/main/java/edu/handong/csee/java/exception/examples/Supplier.java</a:t>
            </a:r>
            <a:endParaRPr sz="9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2205037"/>
            <a:ext cx="3887390" cy="129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050" y="4365625"/>
            <a:ext cx="3893344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Exceptions in Java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33400" y="14478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Predefined Exceptions in Java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sz="2000">
                <a:solidFill>
                  <a:srgbClr val="980000"/>
                </a:solidFill>
              </a:rPr>
              <a:t>Public method calls or accessing data </a:t>
            </a:r>
            <a:r>
              <a:rPr lang="en-US" sz="2000"/>
              <a:t>can throw predefined exceptions</a:t>
            </a:r>
            <a:r>
              <a:rPr lang="en-US"/>
              <a:t>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e.g., IndexOutOfBounds esception when using arrays.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Customized</a:t>
            </a:r>
            <a:r>
              <a:rPr lang="en-US"/>
              <a:t> Exceptions by  each developer.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Predefined Exception Classes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12" y="1844675"/>
            <a:ext cx="4831557" cy="2456259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