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6858000" cx="9144000"/>
  <p:notesSz cx="6742100" cy="98726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9525" y="0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rebuchet MS"/>
              <a:buNone/>
            </a:pPr>
            <a:fld id="{00000000-1234-1234-1234-123412341234}" type="slidenum">
              <a:rPr b="1" i="0" lang="en-US" sz="40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7a0f8c2cb_0_10:notes"/>
          <p:cNvSpPr/>
          <p:nvPr>
            <p:ph idx="2" type="sldImg"/>
          </p:nvPr>
        </p:nvSpPr>
        <p:spPr>
          <a:xfrm>
            <a:off x="904875" y="741362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7a0f8c2cb_0_10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37a0f8c2cb_0_10:notes"/>
          <p:cNvSpPr txBox="1"/>
          <p:nvPr>
            <p:ph idx="12" type="sldNum"/>
          </p:nvPr>
        </p:nvSpPr>
        <p:spPr>
          <a:xfrm>
            <a:off x="3819525" y="9377362"/>
            <a:ext cx="2921100" cy="493800"/>
          </a:xfrm>
          <a:prstGeom prst="rect">
            <a:avLst/>
          </a:prstGeom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9bb83db5d_0_15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9bb83db5d_0_15:notes"/>
          <p:cNvSpPr/>
          <p:nvPr>
            <p:ph idx="2" type="sldImg"/>
          </p:nvPr>
        </p:nvSpPr>
        <p:spPr>
          <a:xfrm>
            <a:off x="904875" y="741362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9bb83db5d_0_9:notes"/>
          <p:cNvSpPr/>
          <p:nvPr>
            <p:ph idx="2" type="sldImg"/>
          </p:nvPr>
        </p:nvSpPr>
        <p:spPr>
          <a:xfrm>
            <a:off x="904875" y="741362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9bb83db5d_0_9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39bb83db5d_0_9:notes"/>
          <p:cNvSpPr txBox="1"/>
          <p:nvPr>
            <p:ph idx="12" type="sldNum"/>
          </p:nvPr>
        </p:nvSpPr>
        <p:spPr>
          <a:xfrm>
            <a:off x="3819525" y="9377362"/>
            <a:ext cx="2921100" cy="493800"/>
          </a:xfrm>
          <a:prstGeom prst="rect">
            <a:avLst/>
          </a:prstGeom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텍스트 및 내용" type="txAndObj">
  <p:cSld name="TEXT_AND_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 rot="5400000">
            <a:off x="4724400" y="2209800"/>
            <a:ext cx="5886450" cy="203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 rot="5400000">
            <a:off x="571500" y="247650"/>
            <a:ext cx="5886450" cy="5962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 rot="5400000">
            <a:off x="2247900" y="-266700"/>
            <a:ext cx="472440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984250" y="1841500"/>
            <a:ext cx="7285037" cy="2451100"/>
            <a:chOff x="984250" y="1841500"/>
            <a:chExt cx="7285037" cy="2451100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984250" y="2090737"/>
              <a:ext cx="7285037" cy="1851025"/>
            </a:xfrm>
            <a:prstGeom prst="rect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1366837" y="1841500"/>
              <a:ext cx="6519862" cy="245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" name="Google Shape;14;p1"/>
          <p:cNvSpPr txBox="1"/>
          <p:nvPr/>
        </p:nvSpPr>
        <p:spPr>
          <a:xfrm>
            <a:off x="0" y="0"/>
            <a:ext cx="9144000" cy="174466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908425" y="476250"/>
            <a:ext cx="3759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  <p:sp>
        <p:nvSpPr>
          <p:cNvPr id="17" name="Google Shape;17;p1"/>
          <p:cNvSpPr txBox="1"/>
          <p:nvPr/>
        </p:nvSpPr>
        <p:spPr>
          <a:xfrm>
            <a:off x="6862762" y="1074737"/>
            <a:ext cx="18859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" name="Google Shape;29;p3"/>
          <p:cNvCxnSpPr/>
          <p:nvPr/>
        </p:nvCxnSpPr>
        <p:spPr>
          <a:xfrm>
            <a:off x="533400" y="1009650"/>
            <a:ext cx="72390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" name="Google Shape;30;p3"/>
          <p:cNvSpPr txBox="1"/>
          <p:nvPr/>
        </p:nvSpPr>
        <p:spPr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7740650" y="404812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lifove/FileIO/blob/master/src/main/java/edu/handong/csee/java/example/TextFileInputDemo.jav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hyperlink" Target="https://github.com/lifove/FileIO/blob/master/src/main/java/edu/handong/csee/java/example/TextFileInputWithUserFileDemo.java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lifove/FileIO/blob/master/src/main/java/edu/handong/csee/java/example/TransactionReader.java" TargetMode="External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presentation/d/1eJLyN9dHnEZRPdgb9R9iJDJs0DAgR-UFZEvh5x6fAaw/edit#slide=id.p12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lifove/FileIO/blob/master/src/main/java/edu/handong/csee/java/example/binarydemo/BinaryOutputDemo.java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ithub.com/lifove/FileIO/blob/master/src/main/java/edu/handong/csee/java/example/binarydemo/BinaryInputDemo.java" TargetMode="External"/><Relationship Id="rId4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ithub.com/lifove/FileIO/blob/master/src/main/java/edu/handong/csee/java/example/binarydemo/BinaryInputEOFDemo.java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ithub.com/lifove/FileIO/blob/master/src/main/java/edu/handong/csee/java/example/binarydemo/Doubler.java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github.com/lifove/FileIO/blob/master/src/main/java/edu/handong/csee/java/example/serializable/Species.java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github.com/lifove/FileIO/blob/master/src/main/java/edu/handong/csee/java/example/serializable/ClassObjectIODemo.jav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github.com/lifove/FileIO/blob/master/src/main/java/edu/handong/csee/java/example/PrintWriterDemo.java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github.com/lifove/FileIO/blob/master/src/main/java/edu/handong/csee/java/example/serializable/ArrayIODemo.java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lifove/FileIO/blob/master/src/main/java/edu/handong/csee/java/example/TextFileOutputDemo.jav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oracle.com/javase/9/docs/api/java/io/FileOutputStream.html" TargetMode="External"/><Relationship Id="rId4" Type="http://schemas.openxmlformats.org/officeDocument/2006/relationships/hyperlink" Target="http://docs.oracle.com/javase/9/docs/api/java/io/File.html" TargetMode="External"/><Relationship Id="rId5" Type="http://schemas.openxmlformats.org/officeDocument/2006/relationships/hyperlink" Target="http://java.oracle.com/" TargetMode="External"/><Relationship Id="rId6" Type="http://schemas.openxmlformats.org/officeDocument/2006/relationships/hyperlink" Target="https://github.com/lifove/FileIO/blob/master/src/main/java/edu/handong/csee/java/example/TextFileOutputAppendDemo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/>
              <a:t>20-21</a:t>
            </a: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Streams and File I/O</a:t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[ECE200016/ITP20003] Java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Reading from a Text File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TextFileInputDemo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Reads text from file, displays on screen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86E8"/>
              </a:buClr>
              <a:buSzPts val="1600"/>
              <a:buFont typeface="Noto Sans Symbols"/>
              <a:buChar char="■"/>
            </a:pPr>
            <a:r>
              <a:rPr lang="en-US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https://github.com/lifove/FileIO/blob/master/src/main/java/edu/handong/csee/java/example/TextFileInputDemo.java</a:t>
            </a:r>
            <a:endParaRPr>
              <a:solidFill>
                <a:srgbClr val="4A86E8"/>
              </a:solidFill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which opens the file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Scanner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statement which reads the file and terminates reading loop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Reading from a Text File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java.io.File;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java.io.FileNotFoundException;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TextFileInputDemo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void main (String [] args)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String fileName = "out.txt";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Scanner inputStream = null;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("The file " + fileName + "\ncontains the following lines:\n");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try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inputStream = new Scanner (new File (fileName));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  catch (FileNotFoundException e)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("Error opening the file " + fileName);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System.exit (0);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while (</a:t>
            </a:r>
            <a:r>
              <a:rPr b="0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inputStream.hasNextLine ()</a:t>
            </a: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String line = inputStream.nextLine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(line);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inputStream.close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Reading from a Text File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500" y="2716212"/>
            <a:ext cx="5753100" cy="226377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Reading from a Text File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methods in class Scanner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System.in, they always returns true.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6762" y="2573337"/>
            <a:ext cx="5275262" cy="3608387"/>
          </a:xfrm>
          <a:prstGeom prst="rect">
            <a:avLst/>
          </a:prstGeom>
          <a:noFill/>
          <a:ln cap="flat" cmpd="sng" w="12700">
            <a:solidFill>
              <a:srgbClr val="49507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Overview of Streams and File I/O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File I/O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Techniques for Any File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File I/O</a:t>
            </a:r>
            <a:endParaRPr b="1" i="0" sz="2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I/O With Objects and Arrays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Class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 represents the name of a file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new File ("treasure.txt");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simply a string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an object that knows it is supposed to name a file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Programming Example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 a file name from the keyboard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java.io.File;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java.io.FileNotFoundException;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TextFileInputDemo2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void main (String [] args) 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 ("Enter file name: ");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Scanner keyboard = new Scanner (System.in);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String fileName = keyboard.next ();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Scanner inputStream = null;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("The file " + fileName + "\n" + "contains the following lines:\n");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try {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inputStream = new Scanner (</a:t>
            </a:r>
            <a:r>
              <a:rPr b="0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File (fileName)</a:t>
            </a: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 catch (FileNotFoundException e) {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("Error opening the file " + fileName ");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System.exit (0);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…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9925" y="1863987"/>
            <a:ext cx="4095750" cy="174307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sp>
        <p:nvSpPr>
          <p:cNvPr id="208" name="Google Shape;208;p31"/>
          <p:cNvSpPr txBox="1"/>
          <p:nvPr/>
        </p:nvSpPr>
        <p:spPr>
          <a:xfrm>
            <a:off x="195600" y="1184200"/>
            <a:ext cx="89484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4A86E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https://github.com/lifove/FileIO/blob/master/src/main/java/edu/handong/csee/java/example/TextFileInputWithUserFileDemo.java</a:t>
            </a:r>
            <a:endParaRPr sz="1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 Path Names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 opened in our examples assumed to be in same folder as where program run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to specify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path names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path name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 path name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aware of differences of pathname styles in different operating systems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UNIX style: 	/usr/bin/ls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style: 	C:\Windows\system32\cmd.exe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Methods of the Class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that a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 is a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system-independent abstraction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file's path name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File(File parent, String child)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a new File instance from a parent abstract pathname and a child pathname string.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File(String parent, String child)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a new File instance from a parent pathname string and a child pathname string.</a:t>
            </a:r>
            <a:endParaRPr/>
          </a:p>
          <a:p>
            <a:pPr indent="-1841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methods to access information about a path and the files in it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Whether the file exists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Whether it is specified as readable or not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Methods of the Class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methods in class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1150" y="2297112"/>
            <a:ext cx="6200775" cy="4010025"/>
          </a:xfrm>
          <a:prstGeom prst="rect">
            <a:avLst/>
          </a:prstGeom>
          <a:noFill/>
          <a:ln cap="flat" cmpd="sng" w="12700">
            <a:solidFill>
              <a:srgbClr val="49507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Overview of Streams and File I/O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File I/O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Techniques for Any File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File I/O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I/O With Objects and Arrays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Defining a Method to Open a Stream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will have a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parameter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file name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will return the stream object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throw exceptions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file not found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some other I/O problem arises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Defining a Method to Open a Stream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be invoked inside a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 and have appropriate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/>
          </a:p>
          <a:p>
            <a:pPr indent="10160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2276475"/>
            <a:ext cx="6296025" cy="13335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pic>
        <p:nvPicPr>
          <p:cNvPr id="241" name="Google Shape;24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0187" y="4076700"/>
            <a:ext cx="5124450" cy="13716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533400" y="285750"/>
            <a:ext cx="821531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 Study:</a:t>
            </a:r>
            <a:b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Processing a Comma-Separated Values File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comma-separated values (CSV) file is a simple text format used to store a list of records</a:t>
            </a:r>
            <a:endParaRPr/>
          </a:p>
          <a:p>
            <a:pPr indent="-1841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from log of a cash register’s transactions for the day: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SKU,Quantity,Price,Description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4039,50,0.99,SODA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9100,5,9.50,T-SHIRT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1949,30,110.00,JAVA PROGRAMMING TEXTBOOK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5199,25,1.50,COOKIE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SKU(stock keeping unit): a distinct item, such as a product or service.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Processing a CSV File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TransactionReader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■"/>
            </a:pPr>
            <a:r>
              <a:rPr lang="en-US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https://github.com/lifove/FileIO/blob/master/src/main/java/edu/handong/csee/java/example/TransactionReader.java</a:t>
            </a:r>
            <a:endParaRPr>
              <a:solidFill>
                <a:srgbClr val="4A86E8"/>
              </a:solidFill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the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split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which puts strings separated by a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delimiter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an array</a:t>
            </a:r>
            <a:endParaRPr/>
          </a:p>
        </p:txBody>
      </p:sp>
      <p:pic>
        <p:nvPicPr>
          <p:cNvPr id="254" name="Google Shape;25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650" y="3971925"/>
            <a:ext cx="7254875" cy="179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Various file reading approaches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0520" lvl="0" marL="457200" rtl="0" algn="l">
              <a:spcBef>
                <a:spcPts val="48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Lab15</a:t>
            </a:r>
            <a:endParaRPr/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JC's FileUtil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https://github.com/lifove/JCTools/blob/master/src/main/java/net/lifove/research/utils/FileUtil.java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Overview of Streams and File I/O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File I/O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Techniques for Any File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File I/O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I/O With Objects and Arrays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Binary?</a:t>
            </a:r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0520" lvl="0" marL="457200" rtl="0" algn="l">
              <a:spcBef>
                <a:spcPts val="48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Efficient!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Writing '1234567890' in a text file or a binary file???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Memory use for primitive types (roughly)</a:t>
            </a:r>
            <a:endParaRPr/>
          </a:p>
          <a:p>
            <a:pPr indent="-302894" lvl="2" marL="1371600" rtl="0" algn="l">
              <a:spcBef>
                <a:spcPts val="0"/>
              </a:spcBef>
              <a:spcAft>
                <a:spcPts val="0"/>
              </a:spcAft>
              <a:buSzPts val="1170"/>
              <a:buChar char="□"/>
            </a:pPr>
            <a:r>
              <a:rPr lang="en-US"/>
              <a:t>int</a:t>
            </a:r>
            <a:endParaRPr/>
          </a:p>
          <a:p>
            <a:pPr indent="-299719" lvl="3" marL="1828800" rtl="0" algn="l">
              <a:spcBef>
                <a:spcPts val="0"/>
              </a:spcBef>
              <a:spcAft>
                <a:spcPts val="0"/>
              </a:spcAft>
              <a:buSzPts val="1120"/>
              <a:buChar char="□"/>
            </a:pPr>
            <a:r>
              <a:rPr lang="en-US"/>
              <a:t>4 byte + additional 6 bytes = 10 bytes</a:t>
            </a:r>
            <a:endParaRPr/>
          </a:p>
          <a:p>
            <a:pPr indent="-302894" lvl="2" marL="1371600" rtl="0" algn="l">
              <a:spcBef>
                <a:spcPts val="0"/>
              </a:spcBef>
              <a:spcAft>
                <a:spcPts val="0"/>
              </a:spcAft>
              <a:buSzPts val="1170"/>
              <a:buChar char="□"/>
            </a:pPr>
            <a:r>
              <a:rPr lang="en-US"/>
              <a:t>char (ASCII)</a:t>
            </a:r>
            <a:endParaRPr/>
          </a:p>
          <a:p>
            <a:pPr indent="-299719" lvl="3" marL="1828800" rtl="0" algn="l">
              <a:spcBef>
                <a:spcPts val="0"/>
              </a:spcBef>
              <a:spcAft>
                <a:spcPts val="0"/>
              </a:spcAft>
              <a:buSzPts val="1120"/>
              <a:buChar char="□"/>
            </a:pPr>
            <a:r>
              <a:rPr lang="en-US"/>
              <a:t>1 byte * 10 + additional 3 bytes = 13 bytes</a:t>
            </a:r>
            <a:endParaRPr/>
          </a:p>
          <a:p>
            <a:pPr indent="-302894" lvl="2" marL="1371600" rtl="0" algn="l">
              <a:spcBef>
                <a:spcPts val="0"/>
              </a:spcBef>
              <a:spcAft>
                <a:spcPts val="0"/>
              </a:spcAft>
              <a:buSzPts val="1170"/>
              <a:buChar char="□"/>
            </a:pPr>
            <a:r>
              <a:rPr lang="en-US"/>
              <a:t>20 integers vs 20 strings</a:t>
            </a:r>
            <a:endParaRPr/>
          </a:p>
          <a:p>
            <a:pPr indent="-299719" lvl="3" marL="1828800" rtl="0" algn="l">
              <a:spcBef>
                <a:spcPts val="0"/>
              </a:spcBef>
              <a:spcAft>
                <a:spcPts val="0"/>
              </a:spcAft>
              <a:buSzPts val="1120"/>
              <a:buChar char="□"/>
            </a:pPr>
            <a:r>
              <a:rPr lang="en-US"/>
              <a:t>int: 4 * 20 + 6 = 86 bytes</a:t>
            </a:r>
            <a:endParaRPr/>
          </a:p>
          <a:p>
            <a:pPr indent="-299719" lvl="3" marL="1828800" rtl="0" algn="l">
              <a:spcBef>
                <a:spcPts val="0"/>
              </a:spcBef>
              <a:spcAft>
                <a:spcPts val="0"/>
              </a:spcAft>
              <a:buSzPts val="1120"/>
              <a:buChar char="□"/>
            </a:pPr>
            <a:r>
              <a:rPr lang="en-US"/>
              <a:t>char: 1 * 10 * 20 + 3 = 203 bytes </a:t>
            </a:r>
            <a:endParaRPr/>
          </a:p>
          <a:p>
            <a:pPr indent="-302894" lvl="2" marL="1371600" rtl="0" algn="l">
              <a:spcBef>
                <a:spcPts val="0"/>
              </a:spcBef>
              <a:spcAft>
                <a:spcPts val="0"/>
              </a:spcAft>
              <a:buSzPts val="1170"/>
              <a:buChar char="□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https://docs.google.com/presentation/d/1eJLyN9dHnEZRPdgb9R9iJDJs0DAgR-UFZEvh5x6fAaw/edit#slide=id.p12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Creating a Binary File</a:t>
            </a:r>
            <a:endParaRPr/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533400" y="12954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 class </a:t>
            </a:r>
            <a:r>
              <a:rPr b="0" i="0" lang="en-US" sz="2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ObjectOutputStream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files which can store values of primitive types, strings, and other objects</a:t>
            </a:r>
            <a:endParaRPr/>
          </a:p>
          <a:p>
            <a:pPr indent="-18923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a binary file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</a:t>
            </a:r>
            <a:r>
              <a:rPr b="0" i="0" lang="en-US" sz="19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ObjectOutputStream outputStream =</a:t>
            </a:r>
            <a:endParaRPr/>
          </a:p>
          <a:p>
            <a:pPr indent="-285750" lvl="1" marL="742950" marR="0" rtl="0" algn="r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new ObjectOutputStream (new FileOutputStream (fileName));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 for </a:t>
            </a:r>
            <a:r>
              <a:rPr b="0" i="0" lang="en-US" sz="19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ObjectOutputStream 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take a </a:t>
            </a:r>
            <a:r>
              <a:rPr b="0" i="0" lang="en-US" sz="19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parameter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 for </a:t>
            </a:r>
            <a:r>
              <a:rPr b="0" i="0" lang="en-US" sz="19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FileOutputSream 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</a:t>
            </a:r>
            <a:r>
              <a:rPr lang="en-US" sz="1900"/>
              <a:t>take a String parameter</a:t>
            </a:r>
            <a:endParaRPr/>
          </a:p>
          <a:p>
            <a:pPr indent="-18923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Writing an i</a:t>
            </a:r>
            <a:r>
              <a:rPr lang="en-US" sz="2200"/>
              <a:t>nteger value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a binary file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</a:t>
            </a:r>
            <a:r>
              <a:rPr b="0" i="0" lang="en-US" sz="19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outputStream.writeInt(anInteger);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Closing a binary file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</a:t>
            </a:r>
            <a:r>
              <a:rPr b="0" i="0" lang="en-US" sz="19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outputStream.close ();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533400" y="285750"/>
            <a:ext cx="71818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Filters (== Decorators)</a:t>
            </a:r>
            <a:endParaRPr/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ObjectOutputStream outputStream =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new ObjectOutputStream(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new BufferedOutputStream(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new FileOutputStream(file</a:t>
            </a:r>
            <a:r>
              <a:rPr b="1" lang="en-US"/>
              <a:t>N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ame))); </a:t>
            </a:r>
            <a:endParaRPr/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3"/>
          <p:cNvSpPr txBox="1"/>
          <p:nvPr/>
        </p:nvSpPr>
        <p:spPr>
          <a:xfrm>
            <a:off x="1571625" y="3571875"/>
            <a:ext cx="2208212" cy="714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b="1" i="0" lang="en-US" sz="1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ObjectOutputStream</a:t>
            </a:r>
            <a:endParaRPr/>
          </a:p>
        </p:txBody>
      </p:sp>
      <p:sp>
        <p:nvSpPr>
          <p:cNvPr id="288" name="Google Shape;288;p43"/>
          <p:cNvSpPr txBox="1"/>
          <p:nvPr/>
        </p:nvSpPr>
        <p:spPr>
          <a:xfrm>
            <a:off x="3429000" y="4429125"/>
            <a:ext cx="2366962" cy="714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b="1" i="0" lang="en-US" sz="1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BufferedOutputStream</a:t>
            </a:r>
            <a:endParaRPr/>
          </a:p>
        </p:txBody>
      </p:sp>
      <p:sp>
        <p:nvSpPr>
          <p:cNvPr id="289" name="Google Shape;289;p43"/>
          <p:cNvSpPr txBox="1"/>
          <p:nvPr/>
        </p:nvSpPr>
        <p:spPr>
          <a:xfrm>
            <a:off x="5286375" y="5286375"/>
            <a:ext cx="2238375" cy="714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b="1" i="0" lang="en-US" sz="1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FileOutputStream</a:t>
            </a:r>
            <a:endParaRPr/>
          </a:p>
        </p:txBody>
      </p:sp>
      <p:sp>
        <p:nvSpPr>
          <p:cNvPr id="290" name="Google Shape;290;p43"/>
          <p:cNvSpPr txBox="1"/>
          <p:nvPr/>
        </p:nvSpPr>
        <p:spPr>
          <a:xfrm>
            <a:off x="-2" y="2928925"/>
            <a:ext cx="2151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outputStream</a:t>
            </a:r>
            <a:endParaRPr/>
          </a:p>
        </p:txBody>
      </p:sp>
      <p:sp>
        <p:nvSpPr>
          <p:cNvPr id="291" name="Google Shape;291;p43"/>
          <p:cNvSpPr txBox="1"/>
          <p:nvPr/>
        </p:nvSpPr>
        <p:spPr>
          <a:xfrm>
            <a:off x="7764436" y="6072175"/>
            <a:ext cx="11763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292" name="Google Shape;292;p43"/>
          <p:cNvSpPr/>
          <p:nvPr/>
        </p:nvSpPr>
        <p:spPr>
          <a:xfrm rot="5400000">
            <a:off x="2286000" y="3000375"/>
            <a:ext cx="428625" cy="571500"/>
          </a:xfrm>
          <a:custGeom>
            <a:rect b="b" l="l" r="r" t="t"/>
            <a:pathLst>
              <a:path extrusionOk="0" h="571500" w="428625">
                <a:moveTo>
                  <a:pt x="0" y="571500"/>
                </a:moveTo>
                <a:lnTo>
                  <a:pt x="0" y="241102"/>
                </a:lnTo>
                <a:cubicBezTo>
                  <a:pt x="0" y="137536"/>
                  <a:pt x="83957" y="53579"/>
                  <a:pt x="187523" y="53579"/>
                </a:cubicBezTo>
                <a:lnTo>
                  <a:pt x="321469" y="53578"/>
                </a:lnTo>
                <a:lnTo>
                  <a:pt x="321469" y="0"/>
                </a:lnTo>
                <a:lnTo>
                  <a:pt x="428625" y="107156"/>
                </a:lnTo>
                <a:lnTo>
                  <a:pt x="321469" y="214313"/>
                </a:lnTo>
                <a:lnTo>
                  <a:pt x="321469" y="160734"/>
                </a:lnTo>
                <a:lnTo>
                  <a:pt x="187523" y="160734"/>
                </a:lnTo>
                <a:cubicBezTo>
                  <a:pt x="143138" y="160734"/>
                  <a:pt x="107156" y="196716"/>
                  <a:pt x="107156" y="241101"/>
                </a:cubicBezTo>
                <a:lnTo>
                  <a:pt x="107156" y="571500"/>
                </a:lnTo>
                <a:lnTo>
                  <a:pt x="0" y="5715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3" name="Google Shape;293;p43"/>
          <p:cNvSpPr/>
          <p:nvPr/>
        </p:nvSpPr>
        <p:spPr>
          <a:xfrm rot="5400000">
            <a:off x="4071937" y="3786187"/>
            <a:ext cx="428625" cy="571500"/>
          </a:xfrm>
          <a:custGeom>
            <a:rect b="b" l="l" r="r" t="t"/>
            <a:pathLst>
              <a:path extrusionOk="0" h="571500" w="428625">
                <a:moveTo>
                  <a:pt x="0" y="571500"/>
                </a:moveTo>
                <a:lnTo>
                  <a:pt x="0" y="241102"/>
                </a:lnTo>
                <a:cubicBezTo>
                  <a:pt x="0" y="137536"/>
                  <a:pt x="83957" y="53579"/>
                  <a:pt x="187523" y="53579"/>
                </a:cubicBezTo>
                <a:lnTo>
                  <a:pt x="321469" y="53578"/>
                </a:lnTo>
                <a:lnTo>
                  <a:pt x="321469" y="0"/>
                </a:lnTo>
                <a:lnTo>
                  <a:pt x="428625" y="107156"/>
                </a:lnTo>
                <a:lnTo>
                  <a:pt x="321469" y="214313"/>
                </a:lnTo>
                <a:lnTo>
                  <a:pt x="321469" y="160734"/>
                </a:lnTo>
                <a:lnTo>
                  <a:pt x="187523" y="160734"/>
                </a:lnTo>
                <a:cubicBezTo>
                  <a:pt x="143138" y="160734"/>
                  <a:pt x="107156" y="196716"/>
                  <a:pt x="107156" y="241101"/>
                </a:cubicBezTo>
                <a:lnTo>
                  <a:pt x="107156" y="571500"/>
                </a:lnTo>
                <a:lnTo>
                  <a:pt x="0" y="5715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4" name="Google Shape;294;p43"/>
          <p:cNvSpPr/>
          <p:nvPr/>
        </p:nvSpPr>
        <p:spPr>
          <a:xfrm rot="5400000">
            <a:off x="5929312" y="4643437"/>
            <a:ext cx="428625" cy="571500"/>
          </a:xfrm>
          <a:custGeom>
            <a:rect b="b" l="l" r="r" t="t"/>
            <a:pathLst>
              <a:path extrusionOk="0" h="571500" w="428625">
                <a:moveTo>
                  <a:pt x="0" y="571500"/>
                </a:moveTo>
                <a:lnTo>
                  <a:pt x="0" y="241102"/>
                </a:lnTo>
                <a:cubicBezTo>
                  <a:pt x="0" y="137536"/>
                  <a:pt x="83957" y="53579"/>
                  <a:pt x="187523" y="53579"/>
                </a:cubicBezTo>
                <a:lnTo>
                  <a:pt x="321469" y="53578"/>
                </a:lnTo>
                <a:lnTo>
                  <a:pt x="321469" y="0"/>
                </a:lnTo>
                <a:lnTo>
                  <a:pt x="428625" y="107156"/>
                </a:lnTo>
                <a:lnTo>
                  <a:pt x="321469" y="214313"/>
                </a:lnTo>
                <a:lnTo>
                  <a:pt x="321469" y="160734"/>
                </a:lnTo>
                <a:lnTo>
                  <a:pt x="187523" y="160734"/>
                </a:lnTo>
                <a:cubicBezTo>
                  <a:pt x="143138" y="160734"/>
                  <a:pt x="107156" y="196716"/>
                  <a:pt x="107156" y="241101"/>
                </a:cubicBezTo>
                <a:lnTo>
                  <a:pt x="107156" y="571500"/>
                </a:lnTo>
                <a:lnTo>
                  <a:pt x="0" y="5715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43"/>
          <p:cNvSpPr/>
          <p:nvPr/>
        </p:nvSpPr>
        <p:spPr>
          <a:xfrm rot="5400000">
            <a:off x="7643812" y="5572125"/>
            <a:ext cx="428625" cy="571500"/>
          </a:xfrm>
          <a:custGeom>
            <a:rect b="b" l="l" r="r" t="t"/>
            <a:pathLst>
              <a:path extrusionOk="0" h="571500" w="428625">
                <a:moveTo>
                  <a:pt x="0" y="571500"/>
                </a:moveTo>
                <a:lnTo>
                  <a:pt x="0" y="241102"/>
                </a:lnTo>
                <a:cubicBezTo>
                  <a:pt x="0" y="137536"/>
                  <a:pt x="83957" y="53579"/>
                  <a:pt x="187523" y="53579"/>
                </a:cubicBezTo>
                <a:lnTo>
                  <a:pt x="321469" y="53578"/>
                </a:lnTo>
                <a:lnTo>
                  <a:pt x="321469" y="0"/>
                </a:lnTo>
                <a:lnTo>
                  <a:pt x="428625" y="107156"/>
                </a:lnTo>
                <a:lnTo>
                  <a:pt x="321469" y="214313"/>
                </a:lnTo>
                <a:lnTo>
                  <a:pt x="321469" y="160734"/>
                </a:lnTo>
                <a:lnTo>
                  <a:pt x="187523" y="160734"/>
                </a:lnTo>
                <a:cubicBezTo>
                  <a:pt x="143138" y="160734"/>
                  <a:pt x="107156" y="196716"/>
                  <a:pt x="107156" y="241101"/>
                </a:cubicBezTo>
                <a:lnTo>
                  <a:pt x="107156" y="571500"/>
                </a:lnTo>
                <a:lnTo>
                  <a:pt x="0" y="5715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Creating a Binary File</a:t>
            </a:r>
            <a:endParaRPr/>
          </a:p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BinaryOutputDemo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900" u="sng">
                <a:solidFill>
                  <a:schemeClr val="hlink"/>
                </a:solidFill>
                <a:hlinkClick r:id="rId3"/>
              </a:rPr>
              <a:t>https://github.com/lifove/FileIO/blob/master/src/main/java/edu/handong/csee/java/example/binarydemo/BinaryOutputDemo.java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302" name="Google Shape;30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8887" y="3357562"/>
            <a:ext cx="6486525" cy="17526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Concept of a Stream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stream is a flow of input or output 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Characters, numbers, and bytes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Streams are implemented as objects of special stream classes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Scanner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System.out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712" y="2535237"/>
            <a:ext cx="5735637" cy="17907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rgbClr val="7F7F7F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533400" y="285750"/>
            <a:ext cx="8028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Writing Primitive Values to a Binary File</a:t>
            </a:r>
            <a:endParaRPr/>
          </a:p>
        </p:txBody>
      </p:sp>
      <p:sp>
        <p:nvSpPr>
          <p:cNvPr id="308" name="Google Shape;308;p4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println()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not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available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Instead, use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writeInt()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file stores numbers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 binary form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sequence of bytes one immediately after another</a:t>
            </a:r>
            <a:endParaRPr/>
          </a:p>
        </p:txBody>
      </p:sp>
      <p:pic>
        <p:nvPicPr>
          <p:cNvPr id="309" name="Google Shape;30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150" y="4221162"/>
            <a:ext cx="5500687" cy="1852612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/>
          <p:nvPr>
            <p:ph type="title"/>
          </p:nvPr>
        </p:nvSpPr>
        <p:spPr>
          <a:xfrm>
            <a:off x="533400" y="285750"/>
            <a:ext cx="8538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Writing Primitive Values to a Binary File</a:t>
            </a:r>
            <a:endParaRPr/>
          </a:p>
        </p:txBody>
      </p:sp>
      <p:sp>
        <p:nvSpPr>
          <p:cNvPr id="315" name="Google Shape;315;p4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methods in class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ObjectOutputStream</a:t>
            </a:r>
            <a:endParaRPr/>
          </a:p>
        </p:txBody>
      </p:sp>
      <p:pic>
        <p:nvPicPr>
          <p:cNvPr id="316" name="Google Shape;31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1989137"/>
            <a:ext cx="6734175" cy="4392612"/>
          </a:xfrm>
          <a:prstGeom prst="rect">
            <a:avLst/>
          </a:prstGeom>
          <a:noFill/>
          <a:ln cap="flat" cmpd="sng" w="12700">
            <a:solidFill>
              <a:srgbClr val="49507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type="title"/>
          </p:nvPr>
        </p:nvSpPr>
        <p:spPr>
          <a:xfrm>
            <a:off x="533400" y="285750"/>
            <a:ext cx="804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Writing Primitive Values to a Binary File</a:t>
            </a:r>
            <a:endParaRPr/>
          </a:p>
        </p:txBody>
      </p:sp>
      <p:sp>
        <p:nvSpPr>
          <p:cNvPr id="322" name="Google Shape;322;p4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methods in class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ObjectOutputStream</a:t>
            </a:r>
            <a:endParaRPr/>
          </a:p>
        </p:txBody>
      </p:sp>
      <p:pic>
        <p:nvPicPr>
          <p:cNvPr id="323" name="Google Shape;32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1989137"/>
            <a:ext cx="6897687" cy="4319587"/>
          </a:xfrm>
          <a:prstGeom prst="rect">
            <a:avLst/>
          </a:prstGeom>
          <a:noFill/>
          <a:ln cap="flat" cmpd="sng" w="12700">
            <a:solidFill>
              <a:srgbClr val="49507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type="title"/>
          </p:nvPr>
        </p:nvSpPr>
        <p:spPr>
          <a:xfrm>
            <a:off x="533400" y="285750"/>
            <a:ext cx="8418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Writing Primitive Values to a Binary File</a:t>
            </a:r>
            <a:endParaRPr/>
          </a:p>
        </p:txBody>
      </p:sp>
      <p:sp>
        <p:nvSpPr>
          <p:cNvPr id="329" name="Google Shape;329;p4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methods in class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ObjectOutputStream</a:t>
            </a:r>
            <a:endParaRPr/>
          </a:p>
        </p:txBody>
      </p:sp>
      <p:pic>
        <p:nvPicPr>
          <p:cNvPr id="330" name="Google Shape;33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2636837"/>
            <a:ext cx="7162800" cy="2357437"/>
          </a:xfrm>
          <a:prstGeom prst="rect">
            <a:avLst/>
          </a:prstGeom>
          <a:noFill/>
          <a:ln cap="flat" cmpd="sng" w="12700">
            <a:solidFill>
              <a:srgbClr val="49507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Writing Strings to a Binary File</a:t>
            </a:r>
            <a:endParaRPr/>
          </a:p>
        </p:txBody>
      </p:sp>
      <p:sp>
        <p:nvSpPr>
          <p:cNvPr id="336" name="Google Shape;336;p4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method writeUTF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outputStream.writeUTF("Hi Mom");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UTF stands for Unicode Text Format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want to write ASCII string, it is recommended to use 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PrintWriter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a varying number of bytes to store different strings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Depends on length of string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Contrast to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writeInt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uses same for each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Reading from a Binary File</a:t>
            </a:r>
            <a:endParaRPr/>
          </a:p>
        </p:txBody>
      </p:sp>
      <p:sp>
        <p:nvSpPr>
          <p:cNvPr id="342" name="Google Shape;342;p5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must be opened as an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ObjectInputStream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from binary file using methods which correspond to write methods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 written with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writeInt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be read with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readInt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careful to read same type as was written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>
            <p:ph type="title"/>
          </p:nvPr>
        </p:nvSpPr>
        <p:spPr>
          <a:xfrm>
            <a:off x="533400" y="285750"/>
            <a:ext cx="71818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Opening Files</a:t>
            </a:r>
            <a:endParaRPr/>
          </a:p>
        </p:txBody>
      </p:sp>
      <p:sp>
        <p:nvSpPr>
          <p:cNvPr id="348" name="Google Shape;348;p5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ObjectInputStream in = new ObjectInputStream(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new BufferedInputStream(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new FileInputStream(file_name))); </a:t>
            </a:r>
            <a:endParaRPr/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51"/>
          <p:cNvSpPr txBox="1"/>
          <p:nvPr/>
        </p:nvSpPr>
        <p:spPr>
          <a:xfrm>
            <a:off x="1571625" y="3571875"/>
            <a:ext cx="2143125" cy="714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b="1" i="0" lang="en-US" sz="1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FileInputStream</a:t>
            </a:r>
            <a:endParaRPr/>
          </a:p>
        </p:txBody>
      </p:sp>
      <p:sp>
        <p:nvSpPr>
          <p:cNvPr id="350" name="Google Shape;350;p51"/>
          <p:cNvSpPr txBox="1"/>
          <p:nvPr/>
        </p:nvSpPr>
        <p:spPr>
          <a:xfrm>
            <a:off x="3429000" y="4429125"/>
            <a:ext cx="2222500" cy="714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b="1" i="0" lang="en-US" sz="1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BufferedInputStream</a:t>
            </a:r>
            <a:endParaRPr/>
          </a:p>
        </p:txBody>
      </p:sp>
      <p:sp>
        <p:nvSpPr>
          <p:cNvPr id="351" name="Google Shape;351;p51"/>
          <p:cNvSpPr txBox="1"/>
          <p:nvPr/>
        </p:nvSpPr>
        <p:spPr>
          <a:xfrm>
            <a:off x="5286375" y="5286375"/>
            <a:ext cx="2238375" cy="714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b="1" i="0" lang="en-US" sz="1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</a:t>
            </a:r>
            <a:r>
              <a:rPr b="1"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</a:t>
            </a:r>
            <a:r>
              <a:rPr b="1" i="0" lang="en-US" sz="1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Stream</a:t>
            </a:r>
            <a:endParaRPr/>
          </a:p>
        </p:txBody>
      </p:sp>
      <p:sp>
        <p:nvSpPr>
          <p:cNvPr id="352" name="Google Shape;352;p51"/>
          <p:cNvSpPr txBox="1"/>
          <p:nvPr/>
        </p:nvSpPr>
        <p:spPr>
          <a:xfrm>
            <a:off x="1171575" y="2928925"/>
            <a:ext cx="902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353" name="Google Shape;353;p51"/>
          <p:cNvSpPr txBox="1"/>
          <p:nvPr/>
        </p:nvSpPr>
        <p:spPr>
          <a:xfrm>
            <a:off x="7834277" y="6072175"/>
            <a:ext cx="1170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/>
          </a:p>
        </p:txBody>
      </p:sp>
      <p:sp>
        <p:nvSpPr>
          <p:cNvPr id="354" name="Google Shape;354;p51"/>
          <p:cNvSpPr/>
          <p:nvPr/>
        </p:nvSpPr>
        <p:spPr>
          <a:xfrm rot="5400000">
            <a:off x="2286000" y="3000375"/>
            <a:ext cx="428625" cy="571500"/>
          </a:xfrm>
          <a:custGeom>
            <a:rect b="b" l="l" r="r" t="t"/>
            <a:pathLst>
              <a:path extrusionOk="0" h="571500" w="428625">
                <a:moveTo>
                  <a:pt x="0" y="571500"/>
                </a:moveTo>
                <a:lnTo>
                  <a:pt x="0" y="241102"/>
                </a:lnTo>
                <a:cubicBezTo>
                  <a:pt x="0" y="137536"/>
                  <a:pt x="83957" y="53579"/>
                  <a:pt x="187523" y="53579"/>
                </a:cubicBezTo>
                <a:lnTo>
                  <a:pt x="321469" y="53578"/>
                </a:lnTo>
                <a:lnTo>
                  <a:pt x="321469" y="0"/>
                </a:lnTo>
                <a:lnTo>
                  <a:pt x="428625" y="107156"/>
                </a:lnTo>
                <a:lnTo>
                  <a:pt x="321469" y="214313"/>
                </a:lnTo>
                <a:lnTo>
                  <a:pt x="321469" y="160734"/>
                </a:lnTo>
                <a:lnTo>
                  <a:pt x="187523" y="160734"/>
                </a:lnTo>
                <a:cubicBezTo>
                  <a:pt x="143138" y="160734"/>
                  <a:pt x="107156" y="196716"/>
                  <a:pt x="107156" y="241101"/>
                </a:cubicBezTo>
                <a:lnTo>
                  <a:pt x="107156" y="571500"/>
                </a:lnTo>
                <a:lnTo>
                  <a:pt x="0" y="5715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5" name="Google Shape;355;p51"/>
          <p:cNvSpPr/>
          <p:nvPr/>
        </p:nvSpPr>
        <p:spPr>
          <a:xfrm rot="5400000">
            <a:off x="4071937" y="3786187"/>
            <a:ext cx="428625" cy="571500"/>
          </a:xfrm>
          <a:custGeom>
            <a:rect b="b" l="l" r="r" t="t"/>
            <a:pathLst>
              <a:path extrusionOk="0" h="571500" w="428625">
                <a:moveTo>
                  <a:pt x="0" y="571500"/>
                </a:moveTo>
                <a:lnTo>
                  <a:pt x="0" y="241102"/>
                </a:lnTo>
                <a:cubicBezTo>
                  <a:pt x="0" y="137536"/>
                  <a:pt x="83957" y="53579"/>
                  <a:pt x="187523" y="53579"/>
                </a:cubicBezTo>
                <a:lnTo>
                  <a:pt x="321469" y="53578"/>
                </a:lnTo>
                <a:lnTo>
                  <a:pt x="321469" y="0"/>
                </a:lnTo>
                <a:lnTo>
                  <a:pt x="428625" y="107156"/>
                </a:lnTo>
                <a:lnTo>
                  <a:pt x="321469" y="214313"/>
                </a:lnTo>
                <a:lnTo>
                  <a:pt x="321469" y="160734"/>
                </a:lnTo>
                <a:lnTo>
                  <a:pt x="187523" y="160734"/>
                </a:lnTo>
                <a:cubicBezTo>
                  <a:pt x="143138" y="160734"/>
                  <a:pt x="107156" y="196716"/>
                  <a:pt x="107156" y="241101"/>
                </a:cubicBezTo>
                <a:lnTo>
                  <a:pt x="107156" y="571500"/>
                </a:lnTo>
                <a:lnTo>
                  <a:pt x="0" y="5715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6" name="Google Shape;356;p51"/>
          <p:cNvSpPr/>
          <p:nvPr/>
        </p:nvSpPr>
        <p:spPr>
          <a:xfrm rot="5400000">
            <a:off x="5929312" y="4643437"/>
            <a:ext cx="428625" cy="571500"/>
          </a:xfrm>
          <a:custGeom>
            <a:rect b="b" l="l" r="r" t="t"/>
            <a:pathLst>
              <a:path extrusionOk="0" h="571500" w="428625">
                <a:moveTo>
                  <a:pt x="0" y="571500"/>
                </a:moveTo>
                <a:lnTo>
                  <a:pt x="0" y="241102"/>
                </a:lnTo>
                <a:cubicBezTo>
                  <a:pt x="0" y="137536"/>
                  <a:pt x="83957" y="53579"/>
                  <a:pt x="187523" y="53579"/>
                </a:cubicBezTo>
                <a:lnTo>
                  <a:pt x="321469" y="53578"/>
                </a:lnTo>
                <a:lnTo>
                  <a:pt x="321469" y="0"/>
                </a:lnTo>
                <a:lnTo>
                  <a:pt x="428625" y="107156"/>
                </a:lnTo>
                <a:lnTo>
                  <a:pt x="321469" y="214313"/>
                </a:lnTo>
                <a:lnTo>
                  <a:pt x="321469" y="160734"/>
                </a:lnTo>
                <a:lnTo>
                  <a:pt x="187523" y="160734"/>
                </a:lnTo>
                <a:cubicBezTo>
                  <a:pt x="143138" y="160734"/>
                  <a:pt x="107156" y="196716"/>
                  <a:pt x="107156" y="241101"/>
                </a:cubicBezTo>
                <a:lnTo>
                  <a:pt x="107156" y="571500"/>
                </a:lnTo>
                <a:lnTo>
                  <a:pt x="0" y="5715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7" name="Google Shape;357;p51"/>
          <p:cNvSpPr/>
          <p:nvPr/>
        </p:nvSpPr>
        <p:spPr>
          <a:xfrm rot="5400000">
            <a:off x="7643812" y="5572125"/>
            <a:ext cx="428625" cy="571500"/>
          </a:xfrm>
          <a:custGeom>
            <a:rect b="b" l="l" r="r" t="t"/>
            <a:pathLst>
              <a:path extrusionOk="0" h="571500" w="428625">
                <a:moveTo>
                  <a:pt x="0" y="571500"/>
                </a:moveTo>
                <a:lnTo>
                  <a:pt x="0" y="241102"/>
                </a:lnTo>
                <a:cubicBezTo>
                  <a:pt x="0" y="137536"/>
                  <a:pt x="83957" y="53579"/>
                  <a:pt x="187523" y="53579"/>
                </a:cubicBezTo>
                <a:lnTo>
                  <a:pt x="321469" y="53578"/>
                </a:lnTo>
                <a:lnTo>
                  <a:pt x="321469" y="0"/>
                </a:lnTo>
                <a:lnTo>
                  <a:pt x="428625" y="107156"/>
                </a:lnTo>
                <a:lnTo>
                  <a:pt x="321469" y="214313"/>
                </a:lnTo>
                <a:lnTo>
                  <a:pt x="321469" y="160734"/>
                </a:lnTo>
                <a:lnTo>
                  <a:pt x="187523" y="160734"/>
                </a:lnTo>
                <a:cubicBezTo>
                  <a:pt x="143138" y="160734"/>
                  <a:pt x="107156" y="196716"/>
                  <a:pt x="107156" y="241101"/>
                </a:cubicBezTo>
                <a:lnTo>
                  <a:pt x="107156" y="571500"/>
                </a:lnTo>
                <a:lnTo>
                  <a:pt x="0" y="5715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Reading from a Binary File</a:t>
            </a:r>
            <a:endParaRPr/>
          </a:p>
        </p:txBody>
      </p:sp>
      <p:sp>
        <p:nvSpPr>
          <p:cNvPr id="363" name="Google Shape;363;p5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methods of class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ObjectInputStream</a:t>
            </a:r>
            <a:endParaRPr/>
          </a:p>
        </p:txBody>
      </p:sp>
      <p:pic>
        <p:nvPicPr>
          <p:cNvPr id="364" name="Google Shape;36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450" y="1989137"/>
            <a:ext cx="7183437" cy="4414837"/>
          </a:xfrm>
          <a:prstGeom prst="rect">
            <a:avLst/>
          </a:prstGeom>
          <a:noFill/>
          <a:ln cap="flat" cmpd="sng" w="12700">
            <a:solidFill>
              <a:srgbClr val="49507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Reading from a Binary File</a:t>
            </a:r>
            <a:endParaRPr/>
          </a:p>
        </p:txBody>
      </p:sp>
      <p:sp>
        <p:nvSpPr>
          <p:cNvPr id="370" name="Google Shape;370;p5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methods of class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ObjectInputStream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2181225"/>
            <a:ext cx="7745412" cy="3816350"/>
          </a:xfrm>
          <a:prstGeom prst="rect">
            <a:avLst/>
          </a:prstGeom>
          <a:noFill/>
          <a:ln cap="flat" cmpd="sng" w="12700">
            <a:solidFill>
              <a:srgbClr val="49507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Reading from a Binary File</a:t>
            </a:r>
            <a:endParaRPr/>
          </a:p>
        </p:txBody>
      </p:sp>
      <p:sp>
        <p:nvSpPr>
          <p:cNvPr id="377" name="Google Shape;377;p5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methods of class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ObjectInputStream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300" y="2636837"/>
            <a:ext cx="7962900" cy="3054350"/>
          </a:xfrm>
          <a:prstGeom prst="rect">
            <a:avLst/>
          </a:prstGeom>
          <a:noFill/>
          <a:ln cap="flat" cmpd="sng" w="12700">
            <a:solidFill>
              <a:srgbClr val="49507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Text Files and Binary Files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 treated as sequence of characters called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text files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program source code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viewed, edited with text editor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other files are called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binary files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Movie, music files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requires specialized program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4292600"/>
            <a:ext cx="7259637" cy="2214562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Reading from a Binary File</a:t>
            </a:r>
            <a:endParaRPr/>
          </a:p>
        </p:txBody>
      </p:sp>
      <p:sp>
        <p:nvSpPr>
          <p:cNvPr id="384" name="Google Shape;384;p5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methods of class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ObjectInputStream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650" y="2547937"/>
            <a:ext cx="7634287" cy="3046412"/>
          </a:xfrm>
          <a:prstGeom prst="rect">
            <a:avLst/>
          </a:prstGeom>
          <a:noFill/>
          <a:ln cap="flat" cmpd="sng" w="12700">
            <a:solidFill>
              <a:srgbClr val="49507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Reading from a Binary File</a:t>
            </a:r>
            <a:endParaRPr/>
          </a:p>
        </p:txBody>
      </p:sp>
      <p:sp>
        <p:nvSpPr>
          <p:cNvPr id="391" name="Google Shape;391;p5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methods of class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ObjectInputStream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2060575"/>
            <a:ext cx="6985000" cy="4284662"/>
          </a:xfrm>
          <a:prstGeom prst="rect">
            <a:avLst/>
          </a:prstGeom>
          <a:noFill/>
          <a:ln cap="flat" cmpd="sng" w="12700">
            <a:solidFill>
              <a:srgbClr val="49507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Reading from a Binary File</a:t>
            </a:r>
            <a:endParaRPr/>
          </a:p>
        </p:txBody>
      </p:sp>
      <p:sp>
        <p:nvSpPr>
          <p:cNvPr id="398" name="Google Shape;398;p5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BinaryInputDemo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https://github.com/lifove/FileIO/blob/master/src/main/java/edu/handong/csee/java/example/binarydemo/BinaryInputDemo.java</a:t>
            </a:r>
            <a:endParaRPr/>
          </a:p>
        </p:txBody>
      </p:sp>
      <p:pic>
        <p:nvPicPr>
          <p:cNvPr id="399" name="Google Shape;399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8187" y="3186112"/>
            <a:ext cx="4352925" cy="2249487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Class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EOFException</a:t>
            </a:r>
            <a:endParaRPr/>
          </a:p>
        </p:txBody>
      </p:sp>
      <p:sp>
        <p:nvSpPr>
          <p:cNvPr id="405" name="Google Shape;405;p58"/>
          <p:cNvSpPr txBox="1"/>
          <p:nvPr>
            <p:ph idx="1" type="body"/>
          </p:nvPr>
        </p:nvSpPr>
        <p:spPr>
          <a:xfrm>
            <a:off x="533400" y="1066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methods that read from a binary file will throw an </a:t>
            </a:r>
            <a:r>
              <a:rPr b="0" i="0" lang="en-US" sz="22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EOFException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to test for end of file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 it can end a reading loop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Binary</a:t>
            </a:r>
            <a:r>
              <a:rPr lang="en-US" sz="2200"/>
              <a:t>Input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EOFDemo</a:t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893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https://github.com/lifove/FileIO/blob/master/src/main/java/edu/handong/csee/java/example/binarydemo/BinaryInputEOFDemo.java</a:t>
            </a:r>
            <a:endParaRPr sz="2200"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try 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while (true) 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int anInteger = inputStream.readInt ();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(anInteger);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 catch (EOFException e) 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 ("</a:t>
            </a:r>
            <a:r>
              <a:rPr lang="en-US" sz="1900"/>
              <a:t>Reached end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1900"/>
              <a:t>the 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file.");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Class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EOFException</a:t>
            </a:r>
            <a:endParaRPr/>
          </a:p>
        </p:txBody>
      </p:sp>
      <p:sp>
        <p:nvSpPr>
          <p:cNvPr id="411" name="Google Shape;411;p5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the  -1  formerly needed as a sentinel value is now also read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a good idea to check for end of file even if you have a sentinel value</a:t>
            </a:r>
            <a:endParaRPr/>
          </a:p>
        </p:txBody>
      </p:sp>
      <p:pic>
        <p:nvPicPr>
          <p:cNvPr id="412" name="Google Shape;41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537" y="2420937"/>
            <a:ext cx="38766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Programming Example</a:t>
            </a:r>
            <a:endParaRPr/>
          </a:p>
        </p:txBody>
      </p:sp>
      <p:sp>
        <p:nvSpPr>
          <p:cNvPr id="418" name="Google Shape;418;p6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a file of binary 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Asks user for 2 file names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Reads numbers in input file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Doubles them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Writes them to output file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Doubler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https://github.com/lifove/FileIO/blob/master/src/main/java/edu/handong/csee/java/example/binarydemo/Doubler.java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424" name="Google Shape;424;p6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Overview of Streams and File I/O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File I/O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Techniques for Any File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File I/O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I/O With Objects and Arrays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Binary-File I/O with Class Objects</a:t>
            </a:r>
            <a:endParaRPr/>
          </a:p>
        </p:txBody>
      </p:sp>
      <p:sp>
        <p:nvSpPr>
          <p:cNvPr id="430" name="Google Shape;430;p6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the need to write/read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other than Strings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to write the individual instance variable values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reconstruct the object when file is read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better way is provided by Java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 serialization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represent an object as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sequence of bytes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be written/read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for any class implementing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Serializable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Binary-File I/O with Class Objects</a:t>
            </a:r>
            <a:endParaRPr/>
          </a:p>
        </p:txBody>
      </p:sp>
      <p:sp>
        <p:nvSpPr>
          <p:cNvPr id="436" name="Google Shape;436;p6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Serializable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empty interface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need to implement additional methods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Tells Java to make the class serializable (class objects convertible to sequence of bytes)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Species imple</a:t>
            </a:r>
            <a:r>
              <a:rPr lang="en-US"/>
              <a:t>ments Serializable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https://github.com/lifove/FileIO/blob/master/src/main/java/edu/handong/csee/java/example/serializable/Species.java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Binary-File I/O with Class Objects</a:t>
            </a:r>
            <a:endParaRPr/>
          </a:p>
        </p:txBody>
      </p:sp>
      <p:sp>
        <p:nvSpPr>
          <p:cNvPr id="442" name="Google Shape;442;p6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we have a class that is specified as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Serializable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objects to a binary file with method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writeObject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outputStream.writeObject (califCondor);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objects with method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readObject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readOne = (Species) inputStream.readObject ();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required to use typecast of the object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ObjectIODemo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https://github.com/lifove/FileIO/blob/master/src/main/java/edu/handong/csee/java/example/serializable/ClassObjectIODemo.java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Creating a Text File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PrintWriter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 methods needed to create and write to a text file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import package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java.io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open the file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stream variable for referencing the stream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Invoke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PrintWriter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constructor, pass file name as argument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blocks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4005262"/>
            <a:ext cx="5824537" cy="237648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156775" y="3749125"/>
            <a:ext cx="9006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hlink"/>
                </a:solidFill>
                <a:hlinkClick r:id="rId4"/>
              </a:rPr>
              <a:t>https://github.com/lifove/FileIO/blob/master/src/main/java/edu/handong/csee/java/example/PrintWriterDemo.java</a:t>
            </a:r>
            <a:endParaRPr sz="13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Binary-File I/O with Class Objects</a:t>
            </a:r>
            <a:endParaRPr/>
          </a:p>
        </p:txBody>
      </p:sp>
      <p:sp>
        <p:nvSpPr>
          <p:cNvPr id="448" name="Google Shape;448;p6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449" name="Google Shape;44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987" y="2420937"/>
            <a:ext cx="6534150" cy="360997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Details of Serialization</a:t>
            </a:r>
            <a:endParaRPr/>
          </a:p>
        </p:txBody>
      </p:sp>
      <p:sp>
        <p:nvSpPr>
          <p:cNvPr id="455" name="Google Shape;455;p6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for a class to be serializable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Implements interface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Serializable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instance variables of a class type are also objects of a serializable class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  <a:r>
              <a:rPr b="0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 transient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Class's direct superclass (if any) is either serializable or defines a default constructor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Details of Serialization</a:t>
            </a:r>
            <a:endParaRPr/>
          </a:p>
        </p:txBody>
      </p:sp>
      <p:sp>
        <p:nvSpPr>
          <p:cNvPr id="461" name="Google Shape;461;p6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Effects of making a class serializable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Affects how Java performs I/O with class objects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assigns a serial number to each object of the class that it writes to the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ObjectOutputStream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same object written to stream multiple times, only the serial number written after first time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Exception: </a:t>
            </a:r>
            <a:r>
              <a:rPr b="0" i="1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r>
              <a:rPr b="0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Array Objects in Binary Files</a:t>
            </a:r>
            <a:endParaRPr/>
          </a:p>
        </p:txBody>
      </p:sp>
      <p:sp>
        <p:nvSpPr>
          <p:cNvPr id="467" name="Google Shape;467;p6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an array is an object, possible to use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writeObject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entire array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Similarly use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readObject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read entire array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readObject()/writeObject() cannot read/write an array of class objects that are not Serializable.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ArrayIODemo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https://github.com/lifove/FileIO/blob/master/src/main/java/edu/handong/csee/java/example/serializable/ArrayIODemo.java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Array Objects in Binary Files</a:t>
            </a:r>
            <a:endParaRPr/>
          </a:p>
        </p:txBody>
      </p:sp>
      <p:sp>
        <p:nvSpPr>
          <p:cNvPr id="473" name="Google Shape;473;p6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474" name="Google Shape;47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687" y="2276475"/>
            <a:ext cx="6524625" cy="367665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Creating a Text File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Opening, writing to file overwrites pre-existing file in directory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is empty initially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now be written to with method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println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goes initially to memory buffer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buffer full, goes to file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Closing file empties buffer, disconnects from stream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Flushes content of the memory buffer to file.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Creating a Text File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533400" y="15240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import java.io.PrintWriter;       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import java.io.FileNotFoundException;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TextFileOutputDemo	// Listing 10.1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void main (String [] args)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String fileName =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"out.txt"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//The name could be read from the keyboard.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PrintWriter outputStream = null;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try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outputStream = new PrintWriter (fileName);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 catch (</a:t>
            </a:r>
            <a:r>
              <a:rPr b="0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FileNotFoundException e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("Error opening the file " + fileName);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System.exit (0);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("Enter three lines of text:");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Scanner keyboard = new Scanner (System.in);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for (int count = 1 ; count &lt;= 3 ; count++)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String line = keyboard.nextLine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outputStream.println (count + " " + line);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outputStream.close();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("Those lines were written to " + fileName);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0" y="1187075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https://github.com/lifove/FileIO/blob/master/src/main/java/edu/handong/csee/java/example/TextFileOutputDemo.java</a:t>
            </a:r>
            <a:endParaRPr sz="13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Creating a Text File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" y="2349500"/>
            <a:ext cx="6829425" cy="147637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pic>
        <p:nvPicPr>
          <p:cNvPr id="155" name="Google Shape;15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2725" y="4745037"/>
            <a:ext cx="6075362" cy="126047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Appending to a Text File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Opening a file new begins with an empty file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already exists, will be overwritten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situations require appending data to existing file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 could be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outputStream = new PrintWriter(</a:t>
            </a:r>
            <a:endParaRPr/>
          </a:p>
          <a:p>
            <a:pPr indent="-285750" lvl="1" marL="74295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FileOutputstream(fileName, true)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/>
              <a:t>See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FileOutputStream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/>
              <a:t>See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FileOutputStream(</a:t>
            </a: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File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file, boolean append)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more, see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http://java.oracle.com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println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append data at end</a:t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372450" y="1188525"/>
            <a:ext cx="86952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4A86E8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https://github.com/lifove/FileIO/blob/master/src/main/java/edu/handong/csee/java/example/TextFileOutputAppendDemo.java</a:t>
            </a:r>
            <a:endParaRPr sz="1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