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6742100" cy="98726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9525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ab3a1e904_1_6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ab3a1e904_1_6:notes"/>
          <p:cNvSpPr/>
          <p:nvPr>
            <p:ph idx="2" type="sldImg"/>
          </p:nvPr>
        </p:nvSpPr>
        <p:spPr>
          <a:xfrm>
            <a:off x="904875" y="741362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텍스트 및 내용" type="txAndObj">
  <p:cSld name="TEXT_AND_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 rot="5400000">
            <a:off x="4724400" y="2209800"/>
            <a:ext cx="5886450" cy="203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 rot="5400000">
            <a:off x="571500" y="247650"/>
            <a:ext cx="5886450" cy="5962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 rot="5400000">
            <a:off x="2247900" y="-266700"/>
            <a:ext cx="472440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984250" y="1841500"/>
            <a:ext cx="7285037" cy="2451100"/>
            <a:chOff x="984250" y="1841500"/>
            <a:chExt cx="7285037" cy="2451100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984250" y="2090737"/>
              <a:ext cx="7285037" cy="1851025"/>
            </a:xfrm>
            <a:prstGeom prst="rect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1366837" y="1841500"/>
              <a:ext cx="6519862" cy="245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0" y="0"/>
            <a:ext cx="9144000" cy="17446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908425" y="476250"/>
            <a:ext cx="375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  <p:sp>
        <p:nvSpPr>
          <p:cNvPr id="17" name="Google Shape;17;p1"/>
          <p:cNvSpPr txBox="1"/>
          <p:nvPr/>
        </p:nvSpPr>
        <p:spPr>
          <a:xfrm>
            <a:off x="6862762" y="1074737"/>
            <a:ext cx="1885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" name="Google Shape;29;p3"/>
          <p:cNvCxnSpPr/>
          <p:nvPr/>
        </p:nvCxnSpPr>
        <p:spPr>
          <a:xfrm>
            <a:off x="533400" y="1009650"/>
            <a:ext cx="72390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7740650" y="404812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lifove/RecursionExample.git" TargetMode="External"/><Relationship Id="rId4" Type="http://schemas.openxmlformats.org/officeDocument/2006/relationships/hyperlink" Target="https://github.com/lifove/RecursionExample/blob/master/src/main/java/edu/handong/csee/java/example/RecursionDemo.java" TargetMode="External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lifove/RecursionExample/blob/master/src/main/java/edu/handong/csee/java/example/IterativeDemo.jav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about:blank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ackoverflow.com/questions/3021/what-is-recursion-and-when-should-i-use-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24~25</a:t>
            </a: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Recursion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[ITP20003] Java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static void displayAsWords (int number)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 (number &lt; 10)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 (getWordFromDigit (number) + " ");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else { //number has two or more digits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displayAsWords (number / 10);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 (getWordFromDigit (number % 10) + " ");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RecursionDemo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https://github.com/lifove/RecursionExample.git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https://github.com/lifove/RecursionExample/blob/master/src/main/java/edu/handong/csee/java/example/RecursionDemo.java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8275" y="3779837"/>
            <a:ext cx="6267450" cy="211455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Recursion Works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Executing recursive call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587" y="2492375"/>
            <a:ext cx="7589837" cy="3281362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Recursion Works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Executing recursive call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" y="2347912"/>
            <a:ext cx="7870825" cy="3589337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Recursion Works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Executing recursive call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600" y="2290762"/>
            <a:ext cx="8016875" cy="3522662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Keys to Successful Recursion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have a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branching statement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leads to different cases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or more of the branches should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have a recursive call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method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 call must us "smaller" version of the original argument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or more branches must include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recursive call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base or stopping case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Infinite Recursion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we leave out the stopping case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Nothing stops the method from repeatedly invoking itself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will eventually crash when computer exhausts its resources (stack overflow)</a:t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1989137"/>
            <a:ext cx="6815137" cy="1338262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vs. Iterative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method including a recursive call can be rewritten to do the same task without recursion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recursive algorithm uses iteration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which implements is iterative method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IterativeDemo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https://github.com/lifove/RecursionExample/blob/master/src/main/java/edu/handong/csee/java/example/IterativeDemo.java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vs. Iterative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 method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more storage space than iterative version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Overhead during runtime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runs slower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 in some programming tasks, recursion is a better choice, a more elegant solution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Methods that Return a Value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same design guidelines as stated previously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guideline also states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or more branches includes recursive invocation that leads to the returned value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</a:t>
            </a:r>
            <a:r>
              <a:rPr lang="en-US" u="none">
                <a:solidFill>
                  <a:schemeClr val="dk1"/>
                </a:solidFill>
              </a:rPr>
              <a:t>the exa</a:t>
            </a:r>
            <a:r>
              <a:rPr lang="en-US"/>
              <a:t>mple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recursive value returning method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RecursionDemo2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Basics of Recursion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with Recursion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Methods that Return a Value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static int getNumberOfZeros (int n)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result;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 (n == 0)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result = 1;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else if (n &lt; 10)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result = 0; 	// n has one digit that is not 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else if (n % 10 == 0)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result = getNumberOfZeros (n / 10) + 1;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else 		 	// n % 10 != 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result = getNumberOfZeros (n / 10);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0" i="0" sz="22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result;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Methods that Return a Value</a:t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098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066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066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recursive method getNumberOfZeros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two recursive calls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returns value assigned to result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result is what is returned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5245" l="0" r="0" t="0"/>
          <a:stretch/>
        </p:blipFill>
        <p:spPr>
          <a:xfrm>
            <a:off x="1050925" y="1873250"/>
            <a:ext cx="6457950" cy="992187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Basics of Recursion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with Recursion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Example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Insisting that user input be correct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asks for a input in specific range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 method makes sure of this range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recursively invokes itself as many times as user gives incorrect input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Dangerous technique – can result in stack overflow if invalid entries entered repeatedly</a:t>
            </a:r>
            <a:endParaRPr/>
          </a:p>
          <a:p>
            <a:pPr indent="-251459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Example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</a:t>
            </a:r>
            <a:r>
              <a:rPr b="0" i="0"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program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listing 11.5, class CountDown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void getCount ()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 ("Enter a positive integer:");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Scanner keyboard = new Scanner (System.in);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count = keyboard.nextInt ();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 (count &lt;= 0) {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("Input must be positive.");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("Try again.");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getCount (); //start over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8037" y="4797425"/>
            <a:ext cx="5683250" cy="1871662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design a recursive method to tell whether or not a given number is in an array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Algorithm assumes array is sorted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we look in the middle of the array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look in first half or last half, depending on value found in middle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Draft 1 of algorithm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requires additional parameters</a:t>
            </a:r>
            <a:endParaRPr/>
          </a:p>
        </p:txBody>
      </p:sp>
      <p:pic>
        <p:nvPicPr>
          <p:cNvPr id="270" name="Google Shape;27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387" y="2354262"/>
            <a:ext cx="8197850" cy="2043112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Draft 2 of algorithm to search a[first] through a[last]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target is not in the array?</a:t>
            </a:r>
            <a:endParaRPr/>
          </a:p>
        </p:txBody>
      </p:sp>
      <p:pic>
        <p:nvPicPr>
          <p:cNvPr id="277" name="Google Shape;27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625" y="2995612"/>
            <a:ext cx="7988300" cy="2179637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draft of algorithm to search a[first] through a[last] to find target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587" y="2852737"/>
            <a:ext cx="7629525" cy="2535237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/>
          </a:p>
        </p:txBody>
      </p:sp>
      <p:sp>
        <p:nvSpPr>
          <p:cNvPr id="290" name="Google Shape;290;p4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search example</a:t>
            </a: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2276475"/>
            <a:ext cx="7546975" cy="3624262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Basics of Recursion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recursive algorithm will have one subtask that is a small version of the entire algorithm's task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recursive algorithm contains an invocation of itself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defined correctly </a:t>
            </a:r>
            <a:r>
              <a:rPr lang="en-US"/>
              <a:t>otherwise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algorithm could call itself forever or not at all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/>
          </a:p>
        </p:txBody>
      </p:sp>
      <p:sp>
        <p:nvSpPr>
          <p:cNvPr id="297" name="Google Shape;297;p4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search example</a:t>
            </a:r>
            <a:endParaRPr/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7637" y="2449512"/>
            <a:ext cx="6719887" cy="352742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/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search example</a:t>
            </a:r>
            <a:endParaRPr/>
          </a:p>
        </p:txBody>
      </p:sp>
      <p:pic>
        <p:nvPicPr>
          <p:cNvPr id="305" name="Google Shape;30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450" y="2662237"/>
            <a:ext cx="7639050" cy="29876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</a:t>
            </a:r>
            <a:r>
              <a:rPr b="0" i="0" lang="en-US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final code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listing 11.6, class ArraySearcher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int binarySearch (int target, int first, int last)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result;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 (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first &gt; last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result = -1;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else {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mid = (first + last) / 2;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if (target == a [mid])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result = mid;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else if (target &lt; a [mid])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result = binarySearch (target, first, mid - 1);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else //(target &gt; a[mid])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result = binarySearch (target, mid + 1, last);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result;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</a:t>
            </a:r>
            <a:r>
              <a:rPr b="0" i="0" lang="en-US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demo program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listing 11.7, class ArraySearcherDemo</a:t>
            </a:r>
            <a:endParaRPr/>
          </a:p>
          <a:p>
            <a:pPr indent="-256540" lvl="0" marL="342900" marR="0" rtl="0" algn="l"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/>
          </a:p>
        </p:txBody>
      </p:sp>
      <p:sp>
        <p:nvSpPr>
          <p:cNvPr id="317" name="Google Shape;317;p4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098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162" y="1298575"/>
            <a:ext cx="7639050" cy="46101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pic>
        <p:nvPicPr>
          <p:cNvPr id="319" name="Google Shape;31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000" y="1673225"/>
            <a:ext cx="7639050" cy="45243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Example</a:t>
            </a:r>
            <a:endParaRPr/>
          </a:p>
        </p:txBody>
      </p:sp>
      <p:sp>
        <p:nvSpPr>
          <p:cNvPr id="325" name="Google Shape;325;p4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sort – A recursive sorting method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divide-and-conquer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algorithm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to be sorted is divided in half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two halves are sorted by recursive calls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produces two smaller, sorted arrays which are merged to a single sorted array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Merge Sort</a:t>
            </a:r>
            <a:endParaRPr/>
          </a:p>
        </p:txBody>
      </p:sp>
      <p:sp>
        <p:nvSpPr>
          <p:cNvPr id="331" name="Google Shape;331;p5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to sort array a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50"/>
          <p:cNvGrpSpPr/>
          <p:nvPr/>
        </p:nvGrpSpPr>
        <p:grpSpPr>
          <a:xfrm>
            <a:off x="900112" y="2106612"/>
            <a:ext cx="7899400" cy="2124075"/>
            <a:chOff x="0" y="0"/>
            <a:chExt cx="2147483647" cy="2147483647"/>
          </a:xfrm>
        </p:grpSpPr>
        <p:pic>
          <p:nvPicPr>
            <p:cNvPr id="333" name="Google Shape;333;p50"/>
            <p:cNvPicPr preferRelativeResize="0"/>
            <p:nvPr/>
          </p:nvPicPr>
          <p:blipFill rotWithShape="1">
            <a:blip r:embed="rId3">
              <a:alphaModFix/>
            </a:blip>
            <a:srcRect b="13493" l="1472" r="0" t="0"/>
            <a:stretch/>
          </p:blipFill>
          <p:spPr>
            <a:xfrm>
              <a:off x="863194" y="0"/>
              <a:ext cx="2146189013" cy="1349801987"/>
            </a:xfrm>
            <a:prstGeom prst="rect">
              <a:avLst/>
            </a:prstGeom>
            <a:noFill/>
            <a:ln>
              <a:noFill/>
            </a:ln>
            <a:effectLst>
              <a:outerShdw blurRad="63500" dir="2700000" dist="107763">
                <a:schemeClr val="lt2">
                  <a:alpha val="49803"/>
                </a:schemeClr>
              </a:outerShdw>
            </a:effectLst>
          </p:spPr>
        </p:pic>
        <p:pic>
          <p:nvPicPr>
            <p:cNvPr id="334" name="Google Shape;334;p50"/>
            <p:cNvPicPr preferRelativeResize="0"/>
            <p:nvPr/>
          </p:nvPicPr>
          <p:blipFill rotWithShape="1">
            <a:blip r:embed="rId4">
              <a:alphaModFix/>
            </a:blip>
            <a:srcRect b="0" l="1510" r="9099" t="15060"/>
            <a:stretch/>
          </p:blipFill>
          <p:spPr>
            <a:xfrm>
              <a:off x="0" y="1266341849"/>
              <a:ext cx="2147483647" cy="881141797"/>
            </a:xfrm>
            <a:prstGeom prst="rect">
              <a:avLst/>
            </a:prstGeom>
            <a:noFill/>
            <a:ln>
              <a:noFill/>
            </a:ln>
            <a:effectLst>
              <a:outerShdw blurRad="63500" dir="2700000" dist="107763">
                <a:schemeClr val="lt2">
                  <a:alpha val="49803"/>
                </a:schemeClr>
              </a:outerShdw>
            </a:effectLst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Merge Sort</a:t>
            </a:r>
            <a:endParaRPr/>
          </a:p>
        </p:txBody>
      </p:sp>
      <p:sp>
        <p:nvSpPr>
          <p:cNvPr id="340" name="Google Shape;340;p5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</a:t>
            </a:r>
            <a:r>
              <a:rPr b="0" i="0" lang="en-US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Java implementation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listing 11.8, class MergeSort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static void sort (int [] a)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 (a.length &gt;= 2)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halfLength = a.length / 2;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[] firstHalf = new int [halfLength];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[] lastHalf = new int [a.length - halfLength];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divide (a, firstHalf, lastHalf);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sort (firstHalf);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sort (lastHalf);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merge (a, firstHalf, lastHalf);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//else do nothing. a.length == 1, so a is sorted.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Merge Sort</a:t>
            </a:r>
            <a:endParaRPr/>
          </a:p>
        </p:txBody>
      </p:sp>
      <p:sp>
        <p:nvSpPr>
          <p:cNvPr id="346" name="Google Shape;346;p5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</a:t>
            </a:r>
            <a:r>
              <a:rPr b="0" i="0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demo program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listing 11.9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MergeSortDemo</a:t>
            </a:r>
            <a:endParaRPr/>
          </a:p>
        </p:txBody>
      </p:sp>
      <p:pic>
        <p:nvPicPr>
          <p:cNvPr id="347" name="Google Shape;347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75" y="3117850"/>
            <a:ext cx="4162425" cy="1804987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Basics of Recursion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recursive algorithm will have one subtask that is a small version of the entire algorithm's task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recursive algorithm contains an invocation of itself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defined correctly </a:t>
            </a:r>
            <a:r>
              <a:rPr lang="en-US"/>
              <a:t>otherwise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algorithm could call itself forever or not at all</a:t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191125" y="1974050"/>
            <a:ext cx="8712900" cy="3012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Why and When is recursion useful????</a:t>
            </a:r>
            <a:endParaRPr sz="3000"/>
          </a:p>
        </p:txBody>
      </p:sp>
      <p:sp>
        <p:nvSpPr>
          <p:cNvPr id="126" name="Google Shape;126;p19"/>
          <p:cNvSpPr txBox="1"/>
          <p:nvPr/>
        </p:nvSpPr>
        <p:spPr>
          <a:xfrm>
            <a:off x="1079300" y="3988975"/>
            <a:ext cx="7363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Interesting</a:t>
            </a:r>
            <a:r>
              <a:rPr b="1" lang="en-US" sz="1600"/>
              <a:t> discussions from real developers about recursion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https://stackoverflow.com/questions/3021/what-is-recursion-and-when-should-i-use-it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 Example - Countdown 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an integer value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output all the numbers from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down to 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handle the simplest case; the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base case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stopping condition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handle larger cases (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general case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Phrase solution in terms of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smaller version of the same problem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countDown(3) is to </a:t>
            </a:r>
            <a:r>
              <a:rPr b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output 3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then </a:t>
            </a:r>
            <a:r>
              <a:rPr b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output the result of countDown(2) </a:t>
            </a:r>
            <a:endParaRPr/>
          </a:p>
          <a:p>
            <a:pPr indent="-251459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050" y="2997200"/>
            <a:ext cx="3816350" cy="157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Countdown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57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RecursiveCountdown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static void main(String[] args)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countDown(3);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static void countDown(int num)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if (num &lt;= 0) {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System.out.println();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 else {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	System.out.print(num);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	countDown(num - 1);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Sequence of Calls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Computing countDown(3) 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3437" y="1116012"/>
            <a:ext cx="3817937" cy="55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Digits to Words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an integer parameter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print the digits of the number as words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Heading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this useful private method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3612" y="3068637"/>
            <a:ext cx="5692775" cy="143192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pic>
        <p:nvPicPr>
          <p:cNvPr id="154" name="Google Shape;15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7287" y="5300662"/>
            <a:ext cx="7261225" cy="1109662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[base case]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number has single digit, display it as a word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[general case]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number has multiple digits, decompose algorithm into two subtasks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all digits but the last as words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subtask is smaller version of original problem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as original task, one less digit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last digit as a word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