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76c44093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76c44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76c44093_0_2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76c4409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76c44093_0_2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76c4409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76c44093_0_3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76c4409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76c44093_0_3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76c4409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76c44093_0_3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76c4409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76c44093_0_3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76c4409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76c44093_0_2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76c4409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352633"/>
            <a:ext cx="8183700" cy="1964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2317433"/>
            <a:ext cx="8183700" cy="114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990668"/>
            <a:ext cx="8520600" cy="2675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3793576"/>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2286000"/>
            <a:ext cx="8183700" cy="1047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701800"/>
            <a:ext cx="56040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107600"/>
            <a:ext cx="4426500" cy="66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575600"/>
            <a:ext cx="4045200" cy="20448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831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oracle.com/javase/9/docs/api/index.html?overview-summary.html" TargetMode="External"/><Relationship Id="rId4" Type="http://schemas.openxmlformats.org/officeDocument/2006/relationships/hyperlink" Target="http://www.oracle.com/technetwork/java/javase/tech/index-137868.html" TargetMode="External"/><Relationship Id="rId5" Type="http://schemas.openxmlformats.org/officeDocument/2006/relationships/hyperlink" Target="https://docs.oracle.com/javase/9/docs/api/index.html?overview-summa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oracle.com/technetwork/java/javase/tech/index-137868.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352633"/>
            <a:ext cx="8183700" cy="19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Javadoc</a:t>
            </a:r>
            <a:endParaRPr/>
          </a:p>
        </p:txBody>
      </p:sp>
      <p:sp>
        <p:nvSpPr>
          <p:cNvPr id="59" name="Google Shape;59;p13"/>
          <p:cNvSpPr txBox="1"/>
          <p:nvPr>
            <p:ph idx="1" type="subTitle"/>
          </p:nvPr>
        </p:nvSpPr>
        <p:spPr>
          <a:xfrm>
            <a:off x="485875" y="2317433"/>
            <a:ext cx="8183700" cy="11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Javadoc</a:t>
            </a:r>
            <a:endParaRPr/>
          </a:p>
        </p:txBody>
      </p:sp>
      <p:sp>
        <p:nvSpPr>
          <p:cNvPr id="65" name="Google Shape;65;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lang="en"/>
              <a:t>Javadoc is my package manual for all developers using my package</a:t>
            </a:r>
            <a:endParaRPr/>
          </a:p>
          <a:p>
            <a:pPr indent="-317500" lvl="1" marL="914400" rtl="0" algn="l">
              <a:spcBef>
                <a:spcPts val="0"/>
              </a:spcBef>
              <a:spcAft>
                <a:spcPts val="0"/>
              </a:spcAft>
              <a:buSzPts val="1400"/>
              <a:buChar char="○"/>
            </a:pPr>
            <a:r>
              <a:rPr lang="en" u="sng">
                <a:solidFill>
                  <a:schemeClr val="hlink"/>
                </a:solidFill>
                <a:hlinkClick r:id="rId3"/>
              </a:rPr>
              <a:t>https://docs.oracle.com/javase/9/docs/api/index.html?overview-summary.html</a:t>
            </a:r>
            <a:endParaRPr/>
          </a:p>
          <a:p>
            <a:pPr indent="-342900" lvl="0" marL="457200" rtl="0" algn="l">
              <a:spcBef>
                <a:spcPts val="0"/>
              </a:spcBef>
              <a:spcAft>
                <a:spcPts val="0"/>
              </a:spcAft>
              <a:buSzPts val="1800"/>
              <a:buChar char="●"/>
            </a:pPr>
            <a:r>
              <a:rPr lang="en"/>
              <a:t>How to write a javadoc</a:t>
            </a:r>
            <a:endParaRPr/>
          </a:p>
          <a:p>
            <a:pPr indent="-317500" lvl="1" marL="914400" rtl="0" algn="l">
              <a:spcBef>
                <a:spcPts val="0"/>
              </a:spcBef>
              <a:spcAft>
                <a:spcPts val="0"/>
              </a:spcAft>
              <a:buSzPts val="1400"/>
              <a:buChar char="○"/>
            </a:pPr>
            <a:r>
              <a:rPr lang="en" u="sng">
                <a:solidFill>
                  <a:schemeClr val="hlink"/>
                </a:solidFill>
                <a:hlinkClick r:id="rId4"/>
              </a:rPr>
              <a:t>http://www.oracle.com/technetwork/java/javase/tech/index-137868.html</a:t>
            </a:r>
            <a:endParaRPr/>
          </a:p>
          <a:p>
            <a:pPr indent="-342900" lvl="0" marL="457200" rtl="0" algn="l">
              <a:spcBef>
                <a:spcPts val="0"/>
              </a:spcBef>
              <a:spcAft>
                <a:spcPts val="0"/>
              </a:spcAft>
              <a:buSzPts val="1800"/>
              <a:buChar char="●"/>
            </a:pPr>
            <a:r>
              <a:rPr lang="en"/>
              <a:t>Example javadoc (basic packages in Java)</a:t>
            </a:r>
            <a:endParaRPr/>
          </a:p>
          <a:p>
            <a:pPr indent="-317500" lvl="1" marL="914400" rtl="0" algn="l">
              <a:spcBef>
                <a:spcPts val="0"/>
              </a:spcBef>
              <a:spcAft>
                <a:spcPts val="0"/>
              </a:spcAft>
              <a:buSzPts val="1400"/>
              <a:buChar char="○"/>
            </a:pPr>
            <a:r>
              <a:rPr lang="en" u="sng">
                <a:solidFill>
                  <a:schemeClr val="hlink"/>
                </a:solidFill>
                <a:hlinkClick r:id="rId5"/>
              </a:rPr>
              <a:t>https://docs.oracle.com/javase/9/docs/api/index.html?overview-summary.html</a:t>
            </a:r>
            <a:endParaRPr>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Javadoc example in a java code file</a:t>
            </a:r>
            <a:endParaRPr/>
          </a:p>
        </p:txBody>
      </p:sp>
      <p:sp>
        <p:nvSpPr>
          <p:cNvPr id="71" name="Google Shape;71;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450549" y="1116300"/>
            <a:ext cx="7740205" cy="574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Javadoc in html files</a:t>
            </a:r>
            <a:endParaRPr/>
          </a:p>
        </p:txBody>
      </p:sp>
      <p:sp>
        <p:nvSpPr>
          <p:cNvPr id="78" name="Google Shape;78;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Pop-up menu on my project</a:t>
            </a:r>
            <a:br>
              <a:rPr lang="en"/>
            </a:br>
            <a:r>
              <a:rPr lang="en"/>
              <a:t>→ Export</a:t>
            </a:r>
            <a:br>
              <a:rPr lang="en"/>
            </a:br>
            <a:r>
              <a:rPr lang="en"/>
              <a:t>→ Search 'javadoc'</a:t>
            </a:r>
            <a:br>
              <a:rPr lang="en"/>
            </a:br>
            <a:r>
              <a:rPr lang="en"/>
              <a:t>→  Next</a:t>
            </a:r>
            <a:endParaRPr/>
          </a:p>
        </p:txBody>
      </p:sp>
      <p:pic>
        <p:nvPicPr>
          <p:cNvPr id="79" name="Google Shape;79;p16"/>
          <p:cNvPicPr preferRelativeResize="0"/>
          <p:nvPr/>
        </p:nvPicPr>
        <p:blipFill>
          <a:blip r:embed="rId3">
            <a:alphaModFix/>
          </a:blip>
          <a:stretch>
            <a:fillRect/>
          </a:stretch>
        </p:blipFill>
        <p:spPr>
          <a:xfrm>
            <a:off x="4276713" y="1685913"/>
            <a:ext cx="4867275" cy="517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Javadoc in html files (2)</a:t>
            </a:r>
            <a:endParaRPr/>
          </a:p>
        </p:txBody>
      </p:sp>
      <p:sp>
        <p:nvSpPr>
          <p:cNvPr id="85" name="Google Shape;85;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Put </a:t>
            </a:r>
            <a:r>
              <a:rPr lang="en">
                <a:solidFill>
                  <a:srgbClr val="7F7F7F"/>
                </a:solidFill>
              </a:rPr>
              <a:t>C:\Program Files\Java\jdk-9.0.4\bin\javadoc.exe (If you have a different java bin path, use the correct one.)</a:t>
            </a:r>
            <a:endParaRPr>
              <a:solidFill>
                <a:srgbClr val="7F7F7F"/>
              </a:solidFill>
            </a:endParaRPr>
          </a:p>
          <a:p>
            <a:pPr indent="-342900" lvl="0" marL="457200" rtl="0" algn="l">
              <a:spcBef>
                <a:spcPts val="0"/>
              </a:spcBef>
              <a:spcAft>
                <a:spcPts val="0"/>
              </a:spcAft>
              <a:buClr>
                <a:srgbClr val="7F7F7F"/>
              </a:buClr>
              <a:buSzPts val="1800"/>
              <a:buChar char="●"/>
            </a:pPr>
            <a:r>
              <a:rPr lang="en">
                <a:solidFill>
                  <a:srgbClr val="7F7F7F"/>
                </a:solidFill>
              </a:rPr>
              <a:t>Choose your project</a:t>
            </a:r>
            <a:endParaRPr>
              <a:solidFill>
                <a:srgbClr val="7F7F7F"/>
              </a:solidFill>
            </a:endParaRPr>
          </a:p>
          <a:p>
            <a:pPr indent="-342900" lvl="0" marL="457200" rtl="0" algn="l">
              <a:spcBef>
                <a:spcPts val="0"/>
              </a:spcBef>
              <a:spcAft>
                <a:spcPts val="0"/>
              </a:spcAft>
              <a:buClr>
                <a:srgbClr val="7F7F7F"/>
              </a:buClr>
              <a:buSzPts val="1800"/>
              <a:buChar char="●"/>
            </a:pPr>
            <a:r>
              <a:rPr lang="en">
                <a:solidFill>
                  <a:srgbClr val="7F7F7F"/>
                </a:solidFill>
              </a:rPr>
              <a:t>Choose Visibility as Public.</a:t>
            </a:r>
            <a:br>
              <a:rPr lang="en">
                <a:solidFill>
                  <a:srgbClr val="7F7F7F"/>
                </a:solidFill>
              </a:rPr>
            </a:br>
            <a:r>
              <a:rPr lang="en">
                <a:solidFill>
                  <a:srgbClr val="7F7F7F"/>
                </a:solidFill>
              </a:rPr>
              <a:t>(But you can choose any visibility based</a:t>
            </a:r>
            <a:br>
              <a:rPr lang="en">
                <a:solidFill>
                  <a:srgbClr val="7F7F7F"/>
                </a:solidFill>
              </a:rPr>
            </a:br>
            <a:r>
              <a:rPr lang="en">
                <a:solidFill>
                  <a:srgbClr val="7F7F7F"/>
                </a:solidFill>
              </a:rPr>
              <a:t>on your need.</a:t>
            </a:r>
            <a:endParaRPr>
              <a:solidFill>
                <a:srgbClr val="7F7F7F"/>
              </a:solidFill>
            </a:endParaRPr>
          </a:p>
          <a:p>
            <a:pPr indent="-342900" lvl="0" marL="457200" rtl="0" algn="l">
              <a:spcBef>
                <a:spcPts val="0"/>
              </a:spcBef>
              <a:spcAft>
                <a:spcPts val="0"/>
              </a:spcAft>
              <a:buClr>
                <a:srgbClr val="7F7F7F"/>
              </a:buClr>
              <a:buSzPts val="1800"/>
              <a:buChar char="●"/>
            </a:pPr>
            <a:r>
              <a:rPr lang="en">
                <a:solidFill>
                  <a:srgbClr val="7F7F7F"/>
                </a:solidFill>
              </a:rPr>
              <a:t>Finish</a:t>
            </a:r>
            <a:endParaRPr>
              <a:solidFill>
                <a:srgbClr val="7F7F7F"/>
              </a:solidFill>
            </a:endParaRPr>
          </a:p>
          <a:p>
            <a:pPr indent="-342900" lvl="0" marL="457200" rtl="0" algn="l">
              <a:spcBef>
                <a:spcPts val="0"/>
              </a:spcBef>
              <a:spcAft>
                <a:spcPts val="0"/>
              </a:spcAft>
              <a:buClr>
                <a:srgbClr val="7F7F7F"/>
              </a:buClr>
              <a:buSzPts val="1800"/>
              <a:buChar char="●"/>
            </a:pPr>
            <a:r>
              <a:rPr lang="en">
                <a:solidFill>
                  <a:srgbClr val="7F7F7F"/>
                </a:solidFill>
              </a:rPr>
              <a:t>Click "Yes to all"</a:t>
            </a:r>
            <a:endParaRPr>
              <a:solidFill>
                <a:srgbClr val="7F7F7F"/>
              </a:solidFill>
            </a:endParaRPr>
          </a:p>
        </p:txBody>
      </p:sp>
      <p:pic>
        <p:nvPicPr>
          <p:cNvPr id="86" name="Google Shape;86;p17"/>
          <p:cNvPicPr preferRelativeResize="0"/>
          <p:nvPr/>
        </p:nvPicPr>
        <p:blipFill>
          <a:blip r:embed="rId3">
            <a:alphaModFix/>
          </a:blip>
          <a:stretch>
            <a:fillRect/>
          </a:stretch>
        </p:blipFill>
        <p:spPr>
          <a:xfrm>
            <a:off x="4671024" y="1970300"/>
            <a:ext cx="4472975" cy="4919376"/>
          </a:xfrm>
          <a:prstGeom prst="rect">
            <a:avLst/>
          </a:prstGeom>
          <a:noFill/>
          <a:ln>
            <a:noFill/>
          </a:ln>
        </p:spPr>
      </p:pic>
      <p:sp>
        <p:nvSpPr>
          <p:cNvPr id="87" name="Google Shape;87;p17"/>
          <p:cNvSpPr txBox="1"/>
          <p:nvPr/>
        </p:nvSpPr>
        <p:spPr>
          <a:xfrm>
            <a:off x="513125" y="4815425"/>
            <a:ext cx="39273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If you have an error like "javadoc: error - cannot read Input length = 1" after "Finish" this step, check your workspace path whether it contains any korean characters. In this case, close your Eclipse and move your workspace folder into another path without Korean characters.</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Javadoc in html files (3)</a:t>
            </a:r>
            <a:endParaRPr/>
          </a:p>
        </p:txBody>
      </p:sp>
      <p:sp>
        <p:nvSpPr>
          <p:cNvPr id="93" name="Google Shape;93;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F7F7F"/>
              </a:buClr>
              <a:buSzPts val="1800"/>
              <a:buChar char="●"/>
            </a:pPr>
            <a:r>
              <a:rPr lang="en"/>
              <a:t>Now you have the 'doc'  folder. Expand 'doc'</a:t>
            </a:r>
            <a:endParaRPr/>
          </a:p>
          <a:p>
            <a:pPr indent="-342900" lvl="0" marL="457200" rtl="0" algn="l">
              <a:spcBef>
                <a:spcPts val="0"/>
              </a:spcBef>
              <a:spcAft>
                <a:spcPts val="0"/>
              </a:spcAft>
              <a:buSzPts val="1800"/>
              <a:buChar char="●"/>
            </a:pPr>
            <a:r>
              <a:rPr lang="en"/>
              <a:t>Open index.html In your web browser or a web browser in Eclipse.</a:t>
            </a:r>
            <a:endParaRPr/>
          </a:p>
        </p:txBody>
      </p:sp>
      <p:pic>
        <p:nvPicPr>
          <p:cNvPr id="94" name="Google Shape;94;p18"/>
          <p:cNvPicPr preferRelativeResize="0"/>
          <p:nvPr/>
        </p:nvPicPr>
        <p:blipFill rotWithShape="1">
          <a:blip r:embed="rId3">
            <a:alphaModFix/>
          </a:blip>
          <a:srcRect b="0" l="0" r="68592" t="0"/>
          <a:stretch/>
        </p:blipFill>
        <p:spPr>
          <a:xfrm>
            <a:off x="379650" y="2450650"/>
            <a:ext cx="2047599" cy="4836300"/>
          </a:xfrm>
          <a:prstGeom prst="rect">
            <a:avLst/>
          </a:prstGeom>
          <a:noFill/>
          <a:ln>
            <a:noFill/>
          </a:ln>
        </p:spPr>
      </p:pic>
      <p:sp>
        <p:nvSpPr>
          <p:cNvPr id="95" name="Google Shape;95;p18"/>
          <p:cNvSpPr/>
          <p:nvPr/>
        </p:nvSpPr>
        <p:spPr>
          <a:xfrm>
            <a:off x="536550" y="4188625"/>
            <a:ext cx="198900" cy="1569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735450" y="5334175"/>
            <a:ext cx="1019400" cy="2556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rotWithShape="1">
          <a:blip r:embed="rId4">
            <a:alphaModFix/>
          </a:blip>
          <a:srcRect b="38654" l="49872" r="17059" t="31921"/>
          <a:stretch/>
        </p:blipFill>
        <p:spPr>
          <a:xfrm>
            <a:off x="3002650" y="3306050"/>
            <a:ext cx="4702776" cy="235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Javadoc</a:t>
            </a:r>
            <a:endParaRPr/>
          </a:p>
        </p:txBody>
      </p:sp>
      <p:sp>
        <p:nvSpPr>
          <p:cNvPr id="103" name="Google Shape;103;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19"/>
          <p:cNvPicPr preferRelativeResize="0"/>
          <p:nvPr/>
        </p:nvPicPr>
        <p:blipFill rotWithShape="1">
          <a:blip r:embed="rId3">
            <a:alphaModFix/>
          </a:blip>
          <a:srcRect b="45076" l="0" r="0" t="5295"/>
          <a:stretch/>
        </p:blipFill>
        <p:spPr>
          <a:xfrm>
            <a:off x="0" y="2046800"/>
            <a:ext cx="4826500" cy="3403275"/>
          </a:xfrm>
          <a:prstGeom prst="rect">
            <a:avLst/>
          </a:prstGeom>
          <a:noFill/>
          <a:ln>
            <a:noFill/>
          </a:ln>
        </p:spPr>
      </p:pic>
      <p:pic>
        <p:nvPicPr>
          <p:cNvPr id="105" name="Google Shape;105;p19"/>
          <p:cNvPicPr preferRelativeResize="0"/>
          <p:nvPr/>
        </p:nvPicPr>
        <p:blipFill rotWithShape="1">
          <a:blip r:embed="rId4">
            <a:alphaModFix/>
          </a:blip>
          <a:srcRect b="28336" l="0" r="0" t="5240"/>
          <a:stretch/>
        </p:blipFill>
        <p:spPr>
          <a:xfrm>
            <a:off x="4417100" y="2046800"/>
            <a:ext cx="4726900" cy="4555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preview the javadoc in Eclipse</a:t>
            </a:r>
            <a:endParaRPr/>
          </a:p>
        </p:txBody>
      </p:sp>
      <p:sp>
        <p:nvSpPr>
          <p:cNvPr id="111" name="Google Shape;111;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2286726" y="1424675"/>
            <a:ext cx="4320575" cy="531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93367"/>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Javadoc tags</a:t>
            </a:r>
            <a:endParaRPr/>
          </a:p>
        </p:txBody>
      </p:sp>
      <p:sp>
        <p:nvSpPr>
          <p:cNvPr id="118" name="Google Shape;118;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@author (classes and interfaces only, required)</a:t>
            </a:r>
            <a:endParaRPr/>
          </a:p>
          <a:p>
            <a:pPr indent="0" lvl="0" marL="0" rtl="0" algn="l">
              <a:spcBef>
                <a:spcPts val="1600"/>
              </a:spcBef>
              <a:spcAft>
                <a:spcPts val="0"/>
              </a:spcAft>
              <a:buClr>
                <a:schemeClr val="dk2"/>
              </a:buClr>
              <a:buSzPts val="1100"/>
              <a:buFont typeface="Arial"/>
              <a:buNone/>
            </a:pPr>
            <a:r>
              <a:rPr lang="en"/>
              <a:t>@version (classes and interfaces only, required. See footnote 1)</a:t>
            </a:r>
            <a:endParaRPr/>
          </a:p>
          <a:p>
            <a:pPr indent="0" lvl="0" marL="0" rtl="0" algn="l">
              <a:spcBef>
                <a:spcPts val="1600"/>
              </a:spcBef>
              <a:spcAft>
                <a:spcPts val="0"/>
              </a:spcAft>
              <a:buClr>
                <a:schemeClr val="dk2"/>
              </a:buClr>
              <a:buSzPts val="1100"/>
              <a:buFont typeface="Arial"/>
              <a:buNone/>
            </a:pPr>
            <a:r>
              <a:rPr lang="en"/>
              <a:t>@param (methods and constructors only)</a:t>
            </a:r>
            <a:endParaRPr/>
          </a:p>
          <a:p>
            <a:pPr indent="0" lvl="0" marL="0" rtl="0" algn="l">
              <a:spcBef>
                <a:spcPts val="1600"/>
              </a:spcBef>
              <a:spcAft>
                <a:spcPts val="0"/>
              </a:spcAft>
              <a:buClr>
                <a:schemeClr val="dk2"/>
              </a:buClr>
              <a:buSzPts val="1100"/>
              <a:buFont typeface="Arial"/>
              <a:buNone/>
            </a:pPr>
            <a:r>
              <a:rPr lang="en"/>
              <a:t>@return (methods only)</a:t>
            </a:r>
            <a:endParaRPr/>
          </a:p>
          <a:p>
            <a:pPr indent="0" lvl="0" marL="0" rtl="0" algn="l">
              <a:spcBef>
                <a:spcPts val="1600"/>
              </a:spcBef>
              <a:spcAft>
                <a:spcPts val="0"/>
              </a:spcAft>
              <a:buClr>
                <a:schemeClr val="dk2"/>
              </a:buClr>
              <a:buSzPts val="1100"/>
              <a:buFont typeface="Arial"/>
              <a:buNone/>
            </a:pPr>
            <a:r>
              <a:rPr lang="en"/>
              <a:t>@exception (@throws is a synonym added in Javadoc 1.2)</a:t>
            </a:r>
            <a:endParaRPr/>
          </a:p>
          <a:p>
            <a:pPr indent="0" lvl="0" marL="0" rtl="0" algn="l">
              <a:spcBef>
                <a:spcPts val="1600"/>
              </a:spcBef>
              <a:spcAft>
                <a:spcPts val="0"/>
              </a:spcAft>
              <a:buClr>
                <a:schemeClr val="dk2"/>
              </a:buClr>
              <a:buSzPts val="1100"/>
              <a:buFont typeface="Arial"/>
              <a:buNone/>
            </a:pPr>
            <a:r>
              <a:rPr lang="en"/>
              <a:t>@see</a:t>
            </a:r>
            <a:endParaRPr/>
          </a:p>
          <a:p>
            <a:pPr indent="0" lvl="0" marL="0" rtl="0" algn="l">
              <a:spcBef>
                <a:spcPts val="1600"/>
              </a:spcBef>
              <a:spcAft>
                <a:spcPts val="0"/>
              </a:spcAft>
              <a:buClr>
                <a:schemeClr val="dk2"/>
              </a:buClr>
              <a:buSzPts val="1100"/>
              <a:buFont typeface="Arial"/>
              <a:buNone/>
            </a:pPr>
            <a:r>
              <a:rPr lang="en"/>
              <a:t>@since</a:t>
            </a:r>
            <a:endParaRPr/>
          </a:p>
          <a:p>
            <a:pPr indent="0" lvl="0" marL="0" rtl="0" algn="l">
              <a:spcBef>
                <a:spcPts val="1600"/>
              </a:spcBef>
              <a:spcAft>
                <a:spcPts val="0"/>
              </a:spcAft>
              <a:buClr>
                <a:schemeClr val="dk2"/>
              </a:buClr>
              <a:buSzPts val="1100"/>
              <a:buFont typeface="Arial"/>
              <a:buNone/>
            </a:pPr>
            <a:r>
              <a:rPr lang="en"/>
              <a:t>@serial (or @serialField or @serialData)</a:t>
            </a:r>
            <a:endParaRPr/>
          </a:p>
          <a:p>
            <a:pPr indent="0" lvl="0" marL="0" rtl="0" algn="l">
              <a:spcBef>
                <a:spcPts val="1600"/>
              </a:spcBef>
              <a:spcAft>
                <a:spcPts val="0"/>
              </a:spcAft>
              <a:buClr>
                <a:schemeClr val="dk2"/>
              </a:buClr>
              <a:buSzPts val="1100"/>
              <a:buFont typeface="Arial"/>
              <a:buNone/>
            </a:pPr>
            <a:r>
              <a:rPr lang="en"/>
              <a:t>@deprecated (see How and When To Deprecate APIs)</a:t>
            </a:r>
            <a:endParaRPr/>
          </a:p>
          <a:p>
            <a:pPr indent="-317500" lvl="1" marL="914400" rtl="0" algn="l">
              <a:spcBef>
                <a:spcPts val="1600"/>
              </a:spcBef>
              <a:spcAft>
                <a:spcPts val="0"/>
              </a:spcAft>
              <a:buSzPts val="1400"/>
              <a:buChar char="○"/>
            </a:pPr>
            <a:r>
              <a:rPr lang="en" u="sng">
                <a:solidFill>
                  <a:schemeClr val="accent5"/>
                </a:solidFill>
                <a:hlinkClick r:id="rId3">
                  <a:extLst>
                    <a:ext uri="{A12FA001-AC4F-418D-AE19-62706E023703}">
                      <ahyp:hlinkClr val="tx"/>
                    </a:ext>
                  </a:extLst>
                </a:hlinkClick>
              </a:rPr>
              <a:t>http://www.oracle.com/technetwork/java/javase/tech/index-137868.html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