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2E6D08-9EB9-4B7A-923F-35652E1AFC2F}">
  <a:tblStyle styleId="{F12E6D08-9EB9-4B7A-923F-35652E1AFC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153bfe38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153bfe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153bfe38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153bfe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153bfe38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153bfe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  <a:defRPr sz="2100">
                <a:solidFill>
                  <a:srgbClr val="000000"/>
                </a:solidFill>
              </a:defRPr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 sz="1700">
                <a:solidFill>
                  <a:srgbClr val="000000"/>
                </a:solidFill>
              </a:defRPr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 sz="1700">
                <a:solidFill>
                  <a:srgbClr val="000000"/>
                </a:solidFill>
              </a:defRPr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lifove/CLAMI/blob/develop/src/main/java/net/lifove/clami/util/Utils.jav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of the static modifier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911925" y="2694550"/>
            <a:ext cx="3957600" cy="315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/>
              <a:t>The 'static' modifier makes variables (data of objects) and methods (actions of objects) exactly one copy of them in the computer memory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○"/>
            </a:pPr>
            <a:r>
              <a:rPr lang="en"/>
              <a:t>"public static void main(String[] args)"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374400" y="3040725"/>
            <a:ext cx="2016792" cy="2956500"/>
          </a:xfrm>
          <a:prstGeom prst="flowChartDocumen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static modifier?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01600" y="3059400"/>
            <a:ext cx="1169400" cy="739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2470163" y="36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{F12E6D08-9EB9-4B7A-923F-35652E1AFC2F}</a:tableStyleId>
              </a:tblPr>
              <a:tblGrid>
                <a:gridCol w="18199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static mDescription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mNumButtons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8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static main()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turnOnProjector ( 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0" name="Google Shape;70;p14"/>
          <p:cNvCxnSpPr/>
          <p:nvPr/>
        </p:nvCxnSpPr>
        <p:spPr>
          <a:xfrm>
            <a:off x="2058325" y="2891025"/>
            <a:ext cx="0" cy="3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4725325" y="2891025"/>
            <a:ext cx="0" cy="3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813975" y="6241850"/>
            <a:ext cx="97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>
            <a:off x="2871375" y="6241850"/>
            <a:ext cx="97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</a:t>
            </a:r>
            <a:endParaRPr b="1"/>
          </a:p>
        </p:txBody>
      </p:sp>
      <p:sp>
        <p:nvSpPr>
          <p:cNvPr id="74" name="Google Shape;74;p14"/>
          <p:cNvSpPr/>
          <p:nvPr/>
        </p:nvSpPr>
        <p:spPr>
          <a:xfrm>
            <a:off x="4980550" y="3059400"/>
            <a:ext cx="1820100" cy="1571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nth413</a:t>
            </a:r>
            <a:r>
              <a:rPr lang="en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781450" y="3178350"/>
            <a:ext cx="1215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961750" y="3059400"/>
            <a:ext cx="1820100" cy="1571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nth412Controller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514925" y="6279975"/>
            <a:ext cx="1169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Instances</a:t>
            </a:r>
            <a:endParaRPr b="1"/>
          </a:p>
        </p:txBody>
      </p:sp>
      <p:graphicFrame>
        <p:nvGraphicFramePr>
          <p:cNvPr id="78" name="Google Shape;78;p14"/>
          <p:cNvGraphicFramePr/>
          <p:nvPr/>
        </p:nvGraphicFramePr>
        <p:xfrm>
          <a:off x="5087506" y="35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{F12E6D08-9EB9-4B7A-923F-35652E1AFC2F}</a:tableStyleId>
              </a:tblPr>
              <a:tblGrid>
                <a:gridCol w="1611225"/>
              </a:tblGrid>
              <a:tr h="3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mNumButtons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turnOnProjector ( 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p14"/>
          <p:cNvGraphicFramePr/>
          <p:nvPr/>
        </p:nvGraphicFramePr>
        <p:xfrm>
          <a:off x="6056925" y="490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{F12E6D08-9EB9-4B7A-923F-35652E1AFC2F}</a:tableStyleId>
              </a:tblPr>
              <a:tblGrid>
                <a:gridCol w="1819975"/>
              </a:tblGrid>
              <a:tr h="33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static mDescription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static main()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4"/>
          <p:cNvGraphicFramePr/>
          <p:nvPr/>
        </p:nvGraphicFramePr>
        <p:xfrm>
          <a:off x="7068706" y="35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{F12E6D08-9EB9-4B7A-923F-35652E1AFC2F}</a:tableStyleId>
              </a:tblPr>
              <a:tblGrid>
                <a:gridCol w="1611225"/>
              </a:tblGrid>
              <a:tr h="3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mNumButtons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+ turnOnProjector ( 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1" name="Google Shape;81;p14"/>
          <p:cNvCxnSpPr>
            <a:stCxn id="74" idx="2"/>
          </p:cNvCxnSpPr>
          <p:nvPr/>
        </p:nvCxnSpPr>
        <p:spPr>
          <a:xfrm>
            <a:off x="5890600" y="4631100"/>
            <a:ext cx="1722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6" idx="2"/>
          </p:cNvCxnSpPr>
          <p:nvPr/>
        </p:nvCxnSpPr>
        <p:spPr>
          <a:xfrm>
            <a:off x="7871800" y="4631100"/>
            <a:ext cx="60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and when do we need this?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To define something like a global variable in C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Define common variables that can be accessed by any other objects </a:t>
            </a:r>
            <a:r>
              <a:rPr b="1" lang="en">
                <a:solidFill>
                  <a:srgbClr val="4A86E8"/>
                </a:solidFill>
              </a:rPr>
              <a:t>without instantiation</a:t>
            </a:r>
            <a:r>
              <a:rPr lang="en"/>
              <a:t>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Define common methods that can used by any other objects </a:t>
            </a:r>
            <a:r>
              <a:rPr b="1" lang="en">
                <a:solidFill>
                  <a:srgbClr val="4A86E8"/>
                </a:solidFill>
              </a:rPr>
              <a:t>without instantiation</a:t>
            </a:r>
            <a:r>
              <a:rPr lang="en">
                <a:solidFill>
                  <a:srgbClr val="000000"/>
                </a:solidFill>
              </a:rPr>
              <a:t>!</a:t>
            </a:r>
            <a:endParaRPr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To define a frequently used methods by other objects. For example, Utils.java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See my example: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https://github.com/lifove/CLAMI/blob/develop/src/main/java/net/lifove/clami/util/Utils.java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/>
              <a:t>Notation in Java methods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e.g., Utils.getCLAResults(myInstances, 0.3, "buggy",true);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There might be other reasons. You will experience that situations when you become professional developers!!!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variables and methods</a:t>
            </a:r>
            <a:r>
              <a:rPr lang="en"/>
              <a:t>...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100"/>
              <a:buChar char="●"/>
            </a:pPr>
            <a:r>
              <a:rPr b="1" i="1" lang="en">
                <a:solidFill>
                  <a:srgbClr val="0B5394"/>
                </a:solidFill>
              </a:rPr>
              <a:t>Do NOT need Object Instantiation!!!!!!!</a:t>
            </a:r>
            <a:endParaRPr b="1" i="1">
              <a:solidFill>
                <a:srgbClr val="0B5394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Direct access in your source code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>
                <a:solidFill>
                  <a:srgbClr val="0B5394"/>
                </a:solidFill>
              </a:rPr>
              <a:t>Controller</a:t>
            </a:r>
            <a:r>
              <a:rPr lang="en"/>
              <a:t>.mDescription; // Note that Controller is not an object instance but class name!!!!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>
                <a:solidFill>
                  <a:srgbClr val="0B5394"/>
                </a:solidFill>
              </a:rPr>
              <a:t>Controller</a:t>
            </a:r>
            <a:r>
              <a:rPr lang="en"/>
              <a:t>.main(myStrings); //</a:t>
            </a:r>
            <a:r>
              <a:rPr lang="en"/>
              <a:t>Note that Controller is not an object instance but class name!!!!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