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2cabb5cc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2cabb5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2cabb5cc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2cabb5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2cabb5cc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2cabb5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2cabb5cc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2cabb5c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2cabb5cc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2cabb5c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4afad0ea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4afad0e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5b3cd1e4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5b3cd1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5b3cd1e4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5b3cd1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5b3cd1e4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5b3cd1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45b3cd1e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45b3cd1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08acef1e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08acef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5b3cd1e4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5b3cd1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5b3cd1e4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5b3cd1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690da1de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690da1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690da1d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690da1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690da1de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690da1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690da1de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690da1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690da1de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690da1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690da1de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690da1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afdc92c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4afdc92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afdc92c0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afdc92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2cabb5c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2cabb5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4afdc92c0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4afdc92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4afdc92c0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4afdc92c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69e9a1f1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69e9a1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2cabb5cc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2cabb5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2cabb5cc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2cabb5c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2cabb5cc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2cabb5c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2cabb5cc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2cabb5c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2cabb5cc_0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2cabb5c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2cabb5cc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2cabb5c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 TargetMode="External"/><Relationship Id="rId4" Type="http://schemas.openxmlformats.org/officeDocument/2006/relationships/image" Target="../media/image18.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2.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scm.com" TargetMode="Externa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lifove/CLAMI" TargetMode="External"/><Relationship Id="rId4" Type="http://schemas.openxmlformats.org/officeDocument/2006/relationships/image" Target="../media/image21.png"/><Relationship Id="rId5"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scm.com" TargetMode="External"/><Relationship Id="rId4" Type="http://schemas.openxmlformats.org/officeDocument/2006/relationships/image" Target="../media/image16.png"/><Relationship Id="rId5"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Installing git</a:t>
            </a:r>
            <a:endParaRPr/>
          </a:p>
        </p:txBody>
      </p:sp>
      <p:sp>
        <p:nvSpPr>
          <p:cNvPr id="55" name="Google Shape;55;p13"/>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133" name="Google Shape;133;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2"/>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35" name="Google Shape;135;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141" name="Google Shape;141;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3"/>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43" name="Google Shape;143;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149" name="Google Shape;149;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4"/>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51" name="Google Shape;151;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157" name="Google Shape;157;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5"/>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59" name="Google Shape;159;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Finished installing Git</a:t>
            </a:r>
            <a:endParaRPr/>
          </a:p>
        </p:txBody>
      </p:sp>
      <p:sp>
        <p:nvSpPr>
          <p:cNvPr id="165" name="Google Shape;165;p2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6"/>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67" name="Google Shape;167;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Github</a:t>
            </a:r>
            <a:endParaRPr/>
          </a:p>
        </p:txBody>
      </p:sp>
      <p:sp>
        <p:nvSpPr>
          <p:cNvPr id="173" name="Google Shape;173;p27"/>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 account</a:t>
            </a:r>
            <a:endParaRPr/>
          </a:p>
        </p:txBody>
      </p:sp>
      <p:sp>
        <p:nvSpPr>
          <p:cNvPr id="179" name="Google Shape;179;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to </a:t>
            </a:r>
            <a:r>
              <a:rPr lang="en" u="sng">
                <a:solidFill>
                  <a:schemeClr val="hlink"/>
                </a:solidFill>
                <a:hlinkClick r:id="rId3"/>
              </a:rPr>
              <a:t>https://github.com/</a:t>
            </a:r>
            <a:r>
              <a:rPr lang="en"/>
              <a:t> and click the green button</a:t>
            </a:r>
            <a:endParaRPr/>
          </a:p>
          <a:p>
            <a:pPr indent="0" lvl="0" marL="0" rtl="0" algn="l">
              <a:spcBef>
                <a:spcPts val="1600"/>
              </a:spcBef>
              <a:spcAft>
                <a:spcPts val="1600"/>
              </a:spcAft>
              <a:buNone/>
            </a:pPr>
            <a:r>
              <a:t/>
            </a:r>
            <a:endParaRPr/>
          </a:p>
        </p:txBody>
      </p:sp>
      <p:pic>
        <p:nvPicPr>
          <p:cNvPr id="180" name="Google Shape;180;p28"/>
          <p:cNvPicPr preferRelativeResize="0"/>
          <p:nvPr/>
        </p:nvPicPr>
        <p:blipFill>
          <a:blip r:embed="rId4">
            <a:alphaModFix/>
          </a:blip>
          <a:stretch>
            <a:fillRect/>
          </a:stretch>
        </p:blipFill>
        <p:spPr>
          <a:xfrm>
            <a:off x="1862138" y="2728913"/>
            <a:ext cx="5419725" cy="1971675"/>
          </a:xfrm>
          <a:prstGeom prst="rect">
            <a:avLst/>
          </a:prstGeom>
          <a:noFill/>
          <a:ln>
            <a:noFill/>
          </a:ln>
        </p:spPr>
      </p:pic>
      <p:sp>
        <p:nvSpPr>
          <p:cNvPr id="181" name="Google Shape;181;p28"/>
          <p:cNvSpPr/>
          <p:nvPr/>
        </p:nvSpPr>
        <p:spPr>
          <a:xfrm>
            <a:off x="1939050" y="2728925"/>
            <a:ext cx="5265900" cy="9660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8"/>
          <p:cNvPicPr preferRelativeResize="0"/>
          <p:nvPr/>
        </p:nvPicPr>
        <p:blipFill>
          <a:blip r:embed="rId5">
            <a:alphaModFix/>
          </a:blip>
          <a:stretch>
            <a:fillRect/>
          </a:stretch>
        </p:blipFill>
        <p:spPr>
          <a:xfrm>
            <a:off x="7281875" y="3694933"/>
            <a:ext cx="461367" cy="461367"/>
          </a:xfrm>
          <a:prstGeom prst="rect">
            <a:avLst/>
          </a:prstGeom>
          <a:noFill/>
          <a:ln>
            <a:noFill/>
          </a:ln>
        </p:spPr>
      </p:pic>
      <p:sp>
        <p:nvSpPr>
          <p:cNvPr id="183" name="Google Shape;183;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an account</a:t>
            </a:r>
            <a:endParaRPr/>
          </a:p>
        </p:txBody>
      </p:sp>
      <p:sp>
        <p:nvSpPr>
          <p:cNvPr id="189" name="Google Shape;189;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9"/>
          <p:cNvPicPr preferRelativeResize="0"/>
          <p:nvPr/>
        </p:nvPicPr>
        <p:blipFill>
          <a:blip r:embed="rId3">
            <a:alphaModFix/>
          </a:blip>
          <a:stretch>
            <a:fillRect/>
          </a:stretch>
        </p:blipFill>
        <p:spPr>
          <a:xfrm>
            <a:off x="311700" y="1536625"/>
            <a:ext cx="5230575" cy="4033625"/>
          </a:xfrm>
          <a:prstGeom prst="rect">
            <a:avLst/>
          </a:prstGeom>
          <a:noFill/>
          <a:ln>
            <a:noFill/>
          </a:ln>
        </p:spPr>
      </p:pic>
      <p:pic>
        <p:nvPicPr>
          <p:cNvPr id="191" name="Google Shape;191;p29"/>
          <p:cNvPicPr preferRelativeResize="0"/>
          <p:nvPr/>
        </p:nvPicPr>
        <p:blipFill>
          <a:blip r:embed="rId4">
            <a:alphaModFix/>
          </a:blip>
          <a:stretch>
            <a:fillRect/>
          </a:stretch>
        </p:blipFill>
        <p:spPr>
          <a:xfrm>
            <a:off x="5872163" y="3038475"/>
            <a:ext cx="2581275" cy="781050"/>
          </a:xfrm>
          <a:prstGeom prst="rect">
            <a:avLst/>
          </a:prstGeom>
          <a:noFill/>
          <a:ln>
            <a:noFill/>
          </a:ln>
        </p:spPr>
      </p:pic>
      <p:sp>
        <p:nvSpPr>
          <p:cNvPr id="192" name="Google Shape;192;p29"/>
          <p:cNvSpPr/>
          <p:nvPr/>
        </p:nvSpPr>
        <p:spPr>
          <a:xfrm>
            <a:off x="6023263" y="3107500"/>
            <a:ext cx="2279100" cy="7809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9"/>
          <p:cNvPicPr preferRelativeResize="0"/>
          <p:nvPr/>
        </p:nvPicPr>
        <p:blipFill>
          <a:blip r:embed="rId5">
            <a:alphaModFix/>
          </a:blip>
          <a:stretch>
            <a:fillRect/>
          </a:stretch>
        </p:blipFill>
        <p:spPr>
          <a:xfrm>
            <a:off x="8302375" y="3888408"/>
            <a:ext cx="461367" cy="461367"/>
          </a:xfrm>
          <a:prstGeom prst="rect">
            <a:avLst/>
          </a:prstGeom>
          <a:noFill/>
          <a:ln>
            <a:noFill/>
          </a:ln>
        </p:spPr>
      </p:pic>
      <p:sp>
        <p:nvSpPr>
          <p:cNvPr id="194" name="Google Shape;194;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 account</a:t>
            </a:r>
            <a:endParaRPr/>
          </a:p>
        </p:txBody>
      </p:sp>
      <p:sp>
        <p:nvSpPr>
          <p:cNvPr id="200" name="Google Shape;200;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1" name="Google Shape;201;p30"/>
          <p:cNvPicPr preferRelativeResize="0"/>
          <p:nvPr/>
        </p:nvPicPr>
        <p:blipFill>
          <a:blip r:embed="rId3">
            <a:alphaModFix/>
          </a:blip>
          <a:stretch>
            <a:fillRect/>
          </a:stretch>
        </p:blipFill>
        <p:spPr>
          <a:xfrm>
            <a:off x="311700" y="1536625"/>
            <a:ext cx="4794630" cy="4555200"/>
          </a:xfrm>
          <a:prstGeom prst="rect">
            <a:avLst/>
          </a:prstGeom>
          <a:noFill/>
          <a:ln>
            <a:noFill/>
          </a:ln>
        </p:spPr>
      </p:pic>
      <p:sp>
        <p:nvSpPr>
          <p:cNvPr id="202" name="Google Shape;202;p30"/>
          <p:cNvSpPr/>
          <p:nvPr/>
        </p:nvSpPr>
        <p:spPr>
          <a:xfrm>
            <a:off x="498775" y="2963625"/>
            <a:ext cx="4155000" cy="5166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30"/>
          <p:cNvPicPr preferRelativeResize="0"/>
          <p:nvPr/>
        </p:nvPicPr>
        <p:blipFill>
          <a:blip r:embed="rId4">
            <a:alphaModFix/>
          </a:blip>
          <a:stretch>
            <a:fillRect/>
          </a:stretch>
        </p:blipFill>
        <p:spPr>
          <a:xfrm>
            <a:off x="6140213" y="3019425"/>
            <a:ext cx="1685925" cy="819150"/>
          </a:xfrm>
          <a:prstGeom prst="rect">
            <a:avLst/>
          </a:prstGeom>
          <a:noFill/>
          <a:ln>
            <a:noFill/>
          </a:ln>
        </p:spPr>
      </p:pic>
      <p:sp>
        <p:nvSpPr>
          <p:cNvPr id="204" name="Google Shape;204;p30"/>
          <p:cNvSpPr/>
          <p:nvPr/>
        </p:nvSpPr>
        <p:spPr>
          <a:xfrm>
            <a:off x="6278625" y="3099700"/>
            <a:ext cx="1422900" cy="6315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0"/>
          <p:cNvPicPr preferRelativeResize="0"/>
          <p:nvPr/>
        </p:nvPicPr>
        <p:blipFill>
          <a:blip r:embed="rId5">
            <a:alphaModFix/>
          </a:blip>
          <a:stretch>
            <a:fillRect/>
          </a:stretch>
        </p:blipFill>
        <p:spPr>
          <a:xfrm>
            <a:off x="7826150" y="3731208"/>
            <a:ext cx="461367" cy="461367"/>
          </a:xfrm>
          <a:prstGeom prst="rect">
            <a:avLst/>
          </a:prstGeom>
          <a:noFill/>
          <a:ln>
            <a:noFill/>
          </a:ln>
        </p:spPr>
      </p:pic>
      <p:sp>
        <p:nvSpPr>
          <p:cNvPr id="206" name="Google Shape;206;p30"/>
          <p:cNvSpPr txBox="1"/>
          <p:nvPr/>
        </p:nvSpPr>
        <p:spPr>
          <a:xfrm>
            <a:off x="7470325" y="4283525"/>
            <a:ext cx="16191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Then,</a:t>
            </a:r>
            <a:r>
              <a:rPr b="1" lang="en" u="sng"/>
              <a:t>Verify</a:t>
            </a:r>
            <a:r>
              <a:rPr b="1" lang="en"/>
              <a:t> your email address.</a:t>
            </a:r>
            <a:endParaRPr b="1"/>
          </a:p>
          <a:p>
            <a:pPr indent="0" lvl="0" marL="0" rtl="0" algn="l">
              <a:spcBef>
                <a:spcPts val="0"/>
              </a:spcBef>
              <a:spcAft>
                <a:spcPts val="0"/>
              </a:spcAft>
              <a:buNone/>
            </a:pPr>
            <a:r>
              <a:t/>
            </a:r>
            <a:endParaRPr/>
          </a:p>
        </p:txBody>
      </p:sp>
      <p:sp>
        <p:nvSpPr>
          <p:cNvPr id="207" name="Google Shape;207;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remote repository</a:t>
            </a:r>
            <a:endParaRPr/>
          </a:p>
        </p:txBody>
      </p:sp>
      <p:sp>
        <p:nvSpPr>
          <p:cNvPr id="213" name="Google Shape;213;p3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1"/>
          <p:cNvPicPr preferRelativeResize="0"/>
          <p:nvPr/>
        </p:nvPicPr>
        <p:blipFill>
          <a:blip r:embed="rId3">
            <a:alphaModFix/>
          </a:blip>
          <a:stretch>
            <a:fillRect/>
          </a:stretch>
        </p:blipFill>
        <p:spPr>
          <a:xfrm>
            <a:off x="1741038" y="2272400"/>
            <a:ext cx="5362575" cy="2667000"/>
          </a:xfrm>
          <a:prstGeom prst="rect">
            <a:avLst/>
          </a:prstGeom>
          <a:noFill/>
          <a:ln>
            <a:noFill/>
          </a:ln>
        </p:spPr>
      </p:pic>
      <p:sp>
        <p:nvSpPr>
          <p:cNvPr id="215" name="Google Shape;215;p31"/>
          <p:cNvSpPr/>
          <p:nvPr/>
        </p:nvSpPr>
        <p:spPr>
          <a:xfrm>
            <a:off x="2618300" y="2800350"/>
            <a:ext cx="2593200" cy="5715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31"/>
          <p:cNvPicPr preferRelativeResize="0"/>
          <p:nvPr/>
        </p:nvPicPr>
        <p:blipFill>
          <a:blip r:embed="rId4">
            <a:alphaModFix/>
          </a:blip>
          <a:stretch>
            <a:fillRect/>
          </a:stretch>
        </p:blipFill>
        <p:spPr>
          <a:xfrm>
            <a:off x="5211500" y="3375221"/>
            <a:ext cx="461367" cy="461367"/>
          </a:xfrm>
          <a:prstGeom prst="rect">
            <a:avLst/>
          </a:prstGeom>
          <a:noFill/>
          <a:ln>
            <a:noFill/>
          </a:ln>
        </p:spPr>
      </p:pic>
      <p:sp>
        <p:nvSpPr>
          <p:cNvPr id="217" name="Google Shape;217;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a:t>
            </a:r>
            <a:endParaRPr/>
          </a:p>
        </p:txBody>
      </p:sp>
      <p:sp>
        <p:nvSpPr>
          <p:cNvPr id="61" name="Google Shape;61;p14"/>
          <p:cNvSpPr txBox="1"/>
          <p:nvPr>
            <p:ph idx="1" type="body"/>
          </p:nvPr>
        </p:nvSpPr>
        <p:spPr>
          <a:xfrm>
            <a:off x="311700" y="1536633"/>
            <a:ext cx="8520600" cy="4555200"/>
          </a:xfrm>
          <a:prstGeom prst="rect">
            <a:avLst/>
          </a:prstGeom>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Git is a free and open source distributed </a:t>
            </a:r>
            <a:r>
              <a:rPr b="1" lang="en"/>
              <a:t>version control system </a:t>
            </a:r>
            <a:r>
              <a:rPr lang="en"/>
              <a:t>designed to handle everything from small to very large projects with speed and efficiency.</a:t>
            </a:r>
            <a:endParaRPr/>
          </a:p>
          <a:p>
            <a:pPr indent="0" lvl="0" marL="0" rtl="0" algn="l">
              <a:spcBef>
                <a:spcPts val="1600"/>
              </a:spcBef>
              <a:spcAft>
                <a:spcPts val="0"/>
              </a:spcAft>
              <a:buNone/>
            </a:pPr>
            <a:r>
              <a:rPr lang="en"/>
              <a:t>(</a:t>
            </a:r>
            <a:r>
              <a:rPr lang="en" u="sng">
                <a:solidFill>
                  <a:schemeClr val="hlink"/>
                </a:solidFill>
                <a:hlinkClick r:id="rId3"/>
              </a:rPr>
              <a:t>https://git-scm.com</a:t>
            </a:r>
            <a:r>
              <a:rPr lang="en"/>
              <a:t>)  </a:t>
            </a:r>
            <a:endParaRPr>
              <a:solidFill>
                <a:srgbClr val="1C4587"/>
              </a:solidFill>
            </a:endParaRPr>
          </a:p>
          <a:p>
            <a:pPr indent="0" lvl="0" marL="0" rtl="0" algn="l">
              <a:spcBef>
                <a:spcPts val="1600"/>
              </a:spcBef>
              <a:spcAft>
                <a:spcPts val="0"/>
              </a:spcAft>
              <a:buNone/>
            </a:pPr>
            <a:r>
              <a:rPr lang="en"/>
              <a:t>So you can track all work processes.</a:t>
            </a:r>
            <a:endParaRPr/>
          </a:p>
          <a:p>
            <a:pPr indent="0" lvl="0" marL="0" rtl="0" algn="l">
              <a:spcBef>
                <a:spcPts val="1600"/>
              </a:spcBef>
              <a:spcAft>
                <a:spcPts val="1600"/>
              </a:spcAft>
              <a:buNone/>
            </a:pPr>
            <a:r>
              <a:t/>
            </a:r>
            <a:endParaRPr/>
          </a:p>
        </p:txBody>
      </p:sp>
      <p:pic>
        <p:nvPicPr>
          <p:cNvPr id="62" name="Google Shape;62;p14"/>
          <p:cNvPicPr preferRelativeResize="0"/>
          <p:nvPr/>
        </p:nvPicPr>
        <p:blipFill rotWithShape="1">
          <a:blip r:embed="rId4">
            <a:alphaModFix/>
          </a:blip>
          <a:srcRect b="23421" l="0" r="2162" t="22159"/>
          <a:stretch/>
        </p:blipFill>
        <p:spPr>
          <a:xfrm>
            <a:off x="2783450" y="3522275"/>
            <a:ext cx="3499926" cy="1946624"/>
          </a:xfrm>
          <a:prstGeom prst="rect">
            <a:avLst/>
          </a:prstGeom>
          <a:noFill/>
          <a:ln>
            <a:noFill/>
          </a:ln>
        </p:spPr>
      </p:pic>
      <p:sp>
        <p:nvSpPr>
          <p:cNvPr id="63" name="Google Shape;63;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remote repository (2)</a:t>
            </a:r>
            <a:endParaRPr/>
          </a:p>
        </p:txBody>
      </p:sp>
      <p:sp>
        <p:nvSpPr>
          <p:cNvPr id="223" name="Google Shape;223;p3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2"/>
          <p:cNvPicPr preferRelativeResize="0"/>
          <p:nvPr/>
        </p:nvPicPr>
        <p:blipFill>
          <a:blip r:embed="rId3">
            <a:alphaModFix/>
          </a:blip>
          <a:stretch>
            <a:fillRect/>
          </a:stretch>
        </p:blipFill>
        <p:spPr>
          <a:xfrm>
            <a:off x="311700" y="1536625"/>
            <a:ext cx="6592750" cy="4741251"/>
          </a:xfrm>
          <a:prstGeom prst="rect">
            <a:avLst/>
          </a:prstGeom>
          <a:noFill/>
          <a:ln>
            <a:noFill/>
          </a:ln>
        </p:spPr>
      </p:pic>
      <p:pic>
        <p:nvPicPr>
          <p:cNvPr id="225" name="Google Shape;225;p32"/>
          <p:cNvPicPr preferRelativeResize="0"/>
          <p:nvPr/>
        </p:nvPicPr>
        <p:blipFill>
          <a:blip r:embed="rId4">
            <a:alphaModFix/>
          </a:blip>
          <a:stretch>
            <a:fillRect/>
          </a:stretch>
        </p:blipFill>
        <p:spPr>
          <a:xfrm>
            <a:off x="7124900" y="3693388"/>
            <a:ext cx="1468575" cy="427725"/>
          </a:xfrm>
          <a:prstGeom prst="rect">
            <a:avLst/>
          </a:prstGeom>
          <a:noFill/>
          <a:ln>
            <a:noFill/>
          </a:ln>
        </p:spPr>
      </p:pic>
      <p:sp>
        <p:nvSpPr>
          <p:cNvPr id="226" name="Google Shape;226;p32"/>
          <p:cNvSpPr/>
          <p:nvPr/>
        </p:nvSpPr>
        <p:spPr>
          <a:xfrm>
            <a:off x="7147737" y="3591500"/>
            <a:ext cx="1422900" cy="6315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2"/>
          <p:cNvPicPr preferRelativeResize="0"/>
          <p:nvPr/>
        </p:nvPicPr>
        <p:blipFill>
          <a:blip r:embed="rId5">
            <a:alphaModFix/>
          </a:blip>
          <a:stretch>
            <a:fillRect/>
          </a:stretch>
        </p:blipFill>
        <p:spPr>
          <a:xfrm>
            <a:off x="8465700" y="4223008"/>
            <a:ext cx="461367" cy="461367"/>
          </a:xfrm>
          <a:prstGeom prst="rect">
            <a:avLst/>
          </a:prstGeom>
          <a:noFill/>
          <a:ln>
            <a:noFill/>
          </a:ln>
        </p:spPr>
      </p:pic>
      <p:sp>
        <p:nvSpPr>
          <p:cNvPr id="228" name="Google Shape;228;p32"/>
          <p:cNvSpPr/>
          <p:nvPr/>
        </p:nvSpPr>
        <p:spPr>
          <a:xfrm>
            <a:off x="734775" y="2800350"/>
            <a:ext cx="707700" cy="19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4047925" y="2262150"/>
            <a:ext cx="5031600" cy="9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a:t>
            </a:r>
            <a:r>
              <a:rPr b="1" lang="en"/>
              <a:t>he repository name is </a:t>
            </a:r>
            <a:r>
              <a:rPr b="1" lang="en">
                <a:solidFill>
                  <a:srgbClr val="0000FF"/>
                </a:solidFill>
              </a:rPr>
              <a:t>YOUR CHOICE</a:t>
            </a:r>
            <a:r>
              <a:rPr b="1" lang="en"/>
              <a:t>. If you have to do labs or HWs with a specific repository name, use that name when you create the git repository!! The 'practicegit' is an example name. Do not use it for you labs and HWs. Please aware of what you are doing now.</a:t>
            </a:r>
            <a:endParaRPr b="1"/>
          </a:p>
        </p:txBody>
      </p:sp>
      <p:sp>
        <p:nvSpPr>
          <p:cNvPr id="230" name="Google Shape;230;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31" name="Google Shape;231;p32"/>
          <p:cNvCxnSpPr/>
          <p:nvPr/>
        </p:nvCxnSpPr>
        <p:spPr>
          <a:xfrm flipH="1">
            <a:off x="3240625" y="2715450"/>
            <a:ext cx="807300" cy="163800"/>
          </a:xfrm>
          <a:prstGeom prst="straightConnector1">
            <a:avLst/>
          </a:prstGeom>
          <a:noFill/>
          <a:ln cap="flat" cmpd="sng" w="38100">
            <a:solidFill>
              <a:srgbClr val="0000FF"/>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remote repository (3)</a:t>
            </a:r>
            <a:endParaRPr/>
          </a:p>
        </p:txBody>
      </p:sp>
      <p:sp>
        <p:nvSpPr>
          <p:cNvPr id="237" name="Google Shape;237;p3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you can check your own remote repository address.</a:t>
            </a:r>
            <a:endParaRPr/>
          </a:p>
        </p:txBody>
      </p:sp>
      <p:pic>
        <p:nvPicPr>
          <p:cNvPr id="238" name="Google Shape;238;p33"/>
          <p:cNvPicPr preferRelativeResize="0"/>
          <p:nvPr/>
        </p:nvPicPr>
        <p:blipFill rotWithShape="1">
          <a:blip r:embed="rId3">
            <a:alphaModFix/>
          </a:blip>
          <a:srcRect b="0" l="0" r="15311" t="0"/>
          <a:stretch/>
        </p:blipFill>
        <p:spPr>
          <a:xfrm>
            <a:off x="787950" y="2224325"/>
            <a:ext cx="7743723" cy="1021350"/>
          </a:xfrm>
          <a:prstGeom prst="rect">
            <a:avLst/>
          </a:prstGeom>
          <a:noFill/>
          <a:ln>
            <a:noFill/>
          </a:ln>
        </p:spPr>
      </p:pic>
      <p:pic>
        <p:nvPicPr>
          <p:cNvPr id="239" name="Google Shape;239;p33"/>
          <p:cNvPicPr preferRelativeResize="0"/>
          <p:nvPr/>
        </p:nvPicPr>
        <p:blipFill rotWithShape="1">
          <a:blip r:embed="rId4">
            <a:alphaModFix/>
          </a:blip>
          <a:srcRect b="0" l="0" r="0" t="33576"/>
          <a:stretch/>
        </p:blipFill>
        <p:spPr>
          <a:xfrm>
            <a:off x="787950" y="3222180"/>
            <a:ext cx="7743726" cy="4883495"/>
          </a:xfrm>
          <a:prstGeom prst="rect">
            <a:avLst/>
          </a:prstGeom>
          <a:noFill/>
          <a:ln>
            <a:noFill/>
          </a:ln>
        </p:spPr>
      </p:pic>
      <p:sp>
        <p:nvSpPr>
          <p:cNvPr id="240" name="Google Shape;240;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local repository: Do this in CMD</a:t>
            </a:r>
            <a:endParaRPr/>
          </a:p>
        </p:txBody>
      </p:sp>
      <p:sp>
        <p:nvSpPr>
          <p:cNvPr id="246" name="Google Shape;246;p34"/>
          <p:cNvSpPr txBox="1"/>
          <p:nvPr>
            <p:ph idx="1" type="body"/>
          </p:nvPr>
        </p:nvSpPr>
        <p:spPr>
          <a:xfrm>
            <a:off x="311700" y="1384225"/>
            <a:ext cx="8520600" cy="53622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EFEFEF"/>
                </a:solidFill>
              </a:rPr>
              <a:t>E:\&gt; mkdir git</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E:\&gt; cd git</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E:\git&gt; mkdir Test      </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E:\git&gt; cd Test</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E:\git\Test&gt; echo "# Test" &gt;&gt; README.md </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E:\git\Test&gt; git init</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Initialized empty Git repository in E:/git/Test/.git/</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E:\git\Test&gt; git add README.md</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E:\git\Test&gt; git commit -m "first commit"</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 Please tell me who you are.</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Run</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  git config --global user.email "you@example.com"</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  git config --global user.name "Your Name"</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to set your account's default identity.</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Omit --global to set the identity only in this repository.</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fatal: unable to auto-detect email address (got 'user@DESKTOP-OJ184AA.(none)')</a:t>
            </a:r>
            <a:endParaRPr sz="1700">
              <a:solidFill>
                <a:srgbClr val="EFEFEF"/>
              </a:solidFill>
            </a:endParaRPr>
          </a:p>
          <a:p>
            <a:pPr indent="0" lvl="0" marL="0" rtl="0" algn="l">
              <a:lnSpc>
                <a:spcPct val="100000"/>
              </a:lnSpc>
              <a:spcBef>
                <a:spcPts val="0"/>
              </a:spcBef>
              <a:spcAft>
                <a:spcPts val="0"/>
              </a:spcAft>
              <a:buNone/>
            </a:pPr>
            <a:r>
              <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E:\git\Test&gt; git config --global user.email "</a:t>
            </a:r>
            <a:r>
              <a:rPr lang="en" sz="1700">
                <a:solidFill>
                  <a:srgbClr val="FFFF00"/>
                </a:solidFill>
              </a:rPr>
              <a:t>your@email.address</a:t>
            </a:r>
            <a:r>
              <a:rPr lang="en" sz="1700">
                <a:solidFill>
                  <a:srgbClr val="EFEFEF"/>
                </a:solidFill>
              </a:rPr>
              <a:t>"</a:t>
            </a:r>
            <a:endParaRPr sz="1700">
              <a:solidFill>
                <a:srgbClr val="EFEFEF"/>
              </a:solidFill>
            </a:endParaRPr>
          </a:p>
          <a:p>
            <a:pPr indent="0" lvl="0" marL="0" rtl="0" algn="l">
              <a:lnSpc>
                <a:spcPct val="100000"/>
              </a:lnSpc>
              <a:spcBef>
                <a:spcPts val="0"/>
              </a:spcBef>
              <a:spcAft>
                <a:spcPts val="0"/>
              </a:spcAft>
              <a:buNone/>
            </a:pPr>
            <a:r>
              <a:rPr lang="en" sz="1700">
                <a:solidFill>
                  <a:srgbClr val="EFEFEF"/>
                </a:solidFill>
              </a:rPr>
              <a:t>E:\git\Test&gt; git config --global user.name "</a:t>
            </a:r>
            <a:r>
              <a:rPr lang="en" sz="1700">
                <a:solidFill>
                  <a:srgbClr val="FFFF00"/>
                </a:solidFill>
              </a:rPr>
              <a:t>Your Name</a:t>
            </a:r>
            <a:r>
              <a:rPr lang="en" sz="1700">
                <a:solidFill>
                  <a:srgbClr val="EFEFEF"/>
                </a:solidFill>
              </a:rPr>
              <a:t>"</a:t>
            </a:r>
            <a:endParaRPr sz="1700">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sz="1700">
                <a:solidFill>
                  <a:srgbClr val="EFEFEF"/>
                </a:solidFill>
              </a:rPr>
              <a:t>E:\git\Test&gt; git commit -m "first commit"</a:t>
            </a:r>
            <a:endParaRPr sz="1700">
              <a:solidFill>
                <a:srgbClr val="EFEFEF"/>
              </a:solidFill>
            </a:endParaRPr>
          </a:p>
          <a:p>
            <a:pPr indent="0" lvl="0" marL="0" rtl="0" algn="l">
              <a:lnSpc>
                <a:spcPct val="100000"/>
              </a:lnSpc>
              <a:spcBef>
                <a:spcPts val="0"/>
              </a:spcBef>
              <a:spcAft>
                <a:spcPts val="0"/>
              </a:spcAft>
              <a:buNone/>
            </a:pPr>
            <a:r>
              <a:t/>
            </a:r>
            <a:endParaRPr sz="1700">
              <a:solidFill>
                <a:srgbClr val="EFEFEF"/>
              </a:solidFill>
            </a:endParaRPr>
          </a:p>
        </p:txBody>
      </p:sp>
      <p:sp>
        <p:nvSpPr>
          <p:cNvPr id="247" name="Google Shape;247;p34"/>
          <p:cNvSpPr txBox="1"/>
          <p:nvPr/>
        </p:nvSpPr>
        <p:spPr>
          <a:xfrm>
            <a:off x="2295775" y="1643550"/>
            <a:ext cx="6348000" cy="84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 Create your project directory. In this example, the directory name is "Test".</a:t>
            </a:r>
            <a:endParaRPr/>
          </a:p>
          <a:p>
            <a:pPr indent="0" lvl="0" marL="0" rtl="0" algn="l">
              <a:spcBef>
                <a:spcPts val="0"/>
              </a:spcBef>
              <a:spcAft>
                <a:spcPts val="0"/>
              </a:spcAft>
              <a:buNone/>
            </a:pPr>
            <a:r>
              <a:rPr lang="en"/>
              <a:t>&lt;&lt; Change directory to "Test". Please use the git repository name you created in Github. The project name is also </a:t>
            </a:r>
            <a:r>
              <a:rPr b="1" lang="en">
                <a:solidFill>
                  <a:srgbClr val="0000FF"/>
                </a:solidFill>
              </a:rPr>
              <a:t>YOUR CHOICE</a:t>
            </a:r>
            <a:r>
              <a:rPr lang="en"/>
              <a:t>.</a:t>
            </a:r>
            <a:endParaRPr/>
          </a:p>
        </p:txBody>
      </p:sp>
      <p:sp>
        <p:nvSpPr>
          <p:cNvPr id="248" name="Google Shape;248;p34"/>
          <p:cNvSpPr txBox="1"/>
          <p:nvPr/>
        </p:nvSpPr>
        <p:spPr>
          <a:xfrm>
            <a:off x="5584575" y="4224725"/>
            <a:ext cx="3202200" cy="1106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you get a fatal error like this, set the email and name as follows.</a:t>
            </a:r>
            <a:endParaRPr/>
          </a:p>
          <a:p>
            <a:pPr indent="0" lvl="0" marL="0" rtl="0" algn="l">
              <a:spcBef>
                <a:spcPts val="0"/>
              </a:spcBef>
              <a:spcAft>
                <a:spcPts val="0"/>
              </a:spcAft>
              <a:buNone/>
            </a:pPr>
            <a:r>
              <a:rPr lang="en"/>
              <a:t>Then commit again! No error then skip theses steps</a:t>
            </a:r>
            <a:endParaRPr/>
          </a:p>
        </p:txBody>
      </p:sp>
      <p:sp>
        <p:nvSpPr>
          <p:cNvPr id="249" name="Google Shape;249;p34"/>
          <p:cNvSpPr/>
          <p:nvPr/>
        </p:nvSpPr>
        <p:spPr>
          <a:xfrm rot="6429085">
            <a:off x="6645369" y="5648233"/>
            <a:ext cx="1012214" cy="47218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p:nvPr/>
        </p:nvSpPr>
        <p:spPr>
          <a:xfrm>
            <a:off x="6561250" y="5879850"/>
            <a:ext cx="208800" cy="847500"/>
          </a:xfrm>
          <a:prstGeom prst="rightBrace">
            <a:avLst>
              <a:gd fmla="val 8333"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4"/>
          <p:cNvSpPr txBox="1"/>
          <p:nvPr/>
        </p:nvSpPr>
        <p:spPr>
          <a:xfrm>
            <a:off x="4587750" y="2514890"/>
            <a:ext cx="3960900" cy="524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Create README.md with your project name "# [your project name]". In fact you can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local repository (2)</a:t>
            </a:r>
            <a:endParaRPr/>
          </a:p>
        </p:txBody>
      </p:sp>
      <p:sp>
        <p:nvSpPr>
          <p:cNvPr id="258" name="Google Shape;258;p35"/>
          <p:cNvSpPr txBox="1"/>
          <p:nvPr>
            <p:ph idx="1" type="body"/>
          </p:nvPr>
        </p:nvSpPr>
        <p:spPr>
          <a:xfrm>
            <a:off x="311700" y="1460425"/>
            <a:ext cx="8520600" cy="47571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EFEFEF"/>
                </a:solidFill>
              </a:rPr>
              <a:t>E:\git\Test&gt; git commit -m "first commit"</a:t>
            </a:r>
            <a:endParaRPr>
              <a:solidFill>
                <a:srgbClr val="EFEFEF"/>
              </a:solidFill>
            </a:endParaRPr>
          </a:p>
          <a:p>
            <a:pPr indent="0" lvl="0" marL="0" rtl="0" algn="l">
              <a:lnSpc>
                <a:spcPct val="100000"/>
              </a:lnSpc>
              <a:spcBef>
                <a:spcPts val="0"/>
              </a:spcBef>
              <a:spcAft>
                <a:spcPts val="0"/>
              </a:spcAft>
              <a:buNone/>
            </a:pPr>
            <a:r>
              <a:rPr lang="en">
                <a:solidFill>
                  <a:srgbClr val="EFEFEF"/>
                </a:solidFill>
              </a:rPr>
              <a:t>[master (root-commit) fc0762f] first commit</a:t>
            </a:r>
            <a:endParaRPr>
              <a:solidFill>
                <a:srgbClr val="EFEFEF"/>
              </a:solidFill>
            </a:endParaRPr>
          </a:p>
          <a:p>
            <a:pPr indent="0" lvl="0" marL="0" rtl="0" algn="l">
              <a:lnSpc>
                <a:spcPct val="100000"/>
              </a:lnSpc>
              <a:spcBef>
                <a:spcPts val="0"/>
              </a:spcBef>
              <a:spcAft>
                <a:spcPts val="0"/>
              </a:spcAft>
              <a:buNone/>
            </a:pPr>
            <a:r>
              <a:rPr lang="en">
                <a:solidFill>
                  <a:srgbClr val="EFEFEF"/>
                </a:solidFill>
              </a:rPr>
              <a:t> 1 file changed, 1 insertion(+)</a:t>
            </a:r>
            <a:endParaRPr>
              <a:solidFill>
                <a:srgbClr val="EFEFEF"/>
              </a:solidFill>
            </a:endParaRPr>
          </a:p>
          <a:p>
            <a:pPr indent="0" lvl="0" marL="0" rtl="0" algn="l">
              <a:lnSpc>
                <a:spcPct val="100000"/>
              </a:lnSpc>
              <a:spcBef>
                <a:spcPts val="0"/>
              </a:spcBef>
              <a:spcAft>
                <a:spcPts val="0"/>
              </a:spcAft>
              <a:buNone/>
            </a:pPr>
            <a:r>
              <a:rPr lang="en">
                <a:solidFill>
                  <a:srgbClr val="EFEFEF"/>
                </a:solidFill>
              </a:rPr>
              <a:t> create mode 100644 README.md</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rPr lang="en">
                <a:solidFill>
                  <a:srgbClr val="EFEFEF"/>
                </a:solidFill>
              </a:rPr>
              <a:t>E:\git\Test&gt; git remote add origin https://github.com/[YOUR]/[GIT_ADDR].git</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E:\git\Test&gt; git push -u origin master</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p:txBody>
      </p:sp>
      <p:sp>
        <p:nvSpPr>
          <p:cNvPr id="259" name="Google Shape;259;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6" name="Google Shape;266;p36"/>
          <p:cNvPicPr preferRelativeResize="0"/>
          <p:nvPr/>
        </p:nvPicPr>
        <p:blipFill>
          <a:blip r:embed="rId3">
            <a:alphaModFix/>
          </a:blip>
          <a:stretch>
            <a:fillRect/>
          </a:stretch>
        </p:blipFill>
        <p:spPr>
          <a:xfrm>
            <a:off x="1786999" y="593375"/>
            <a:ext cx="5551575" cy="5647300"/>
          </a:xfrm>
          <a:prstGeom prst="rect">
            <a:avLst/>
          </a:prstGeom>
          <a:noFill/>
          <a:ln>
            <a:noFill/>
          </a:ln>
        </p:spPr>
      </p:pic>
      <p:sp>
        <p:nvSpPr>
          <p:cNvPr id="267" name="Google Shape;267;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local repository (3)</a:t>
            </a:r>
            <a:endParaRPr/>
          </a:p>
        </p:txBody>
      </p:sp>
      <p:sp>
        <p:nvSpPr>
          <p:cNvPr id="273" name="Google Shape;273;p37"/>
          <p:cNvSpPr txBox="1"/>
          <p:nvPr>
            <p:ph idx="1" type="body"/>
          </p:nvPr>
        </p:nvSpPr>
        <p:spPr>
          <a:xfrm>
            <a:off x="311700" y="1536624"/>
            <a:ext cx="8520600" cy="5048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EFEFEF"/>
                </a:solidFill>
              </a:rPr>
              <a:t>E:\git\Test&gt; git commit -m "first commit"</a:t>
            </a:r>
            <a:endParaRPr>
              <a:solidFill>
                <a:srgbClr val="EFEFEF"/>
              </a:solidFill>
            </a:endParaRPr>
          </a:p>
          <a:p>
            <a:pPr indent="0" lvl="0" marL="0" rtl="0" algn="l">
              <a:lnSpc>
                <a:spcPct val="100000"/>
              </a:lnSpc>
              <a:spcBef>
                <a:spcPts val="0"/>
              </a:spcBef>
              <a:spcAft>
                <a:spcPts val="0"/>
              </a:spcAft>
              <a:buNone/>
            </a:pPr>
            <a:r>
              <a:rPr lang="en">
                <a:solidFill>
                  <a:srgbClr val="EFEFEF"/>
                </a:solidFill>
              </a:rPr>
              <a:t>[master (root-commit) fc0762f] first commit</a:t>
            </a:r>
            <a:endParaRPr>
              <a:solidFill>
                <a:srgbClr val="EFEFEF"/>
              </a:solidFill>
            </a:endParaRPr>
          </a:p>
          <a:p>
            <a:pPr indent="0" lvl="0" marL="0" rtl="0" algn="l">
              <a:lnSpc>
                <a:spcPct val="100000"/>
              </a:lnSpc>
              <a:spcBef>
                <a:spcPts val="0"/>
              </a:spcBef>
              <a:spcAft>
                <a:spcPts val="0"/>
              </a:spcAft>
              <a:buNone/>
            </a:pPr>
            <a:r>
              <a:rPr lang="en">
                <a:solidFill>
                  <a:srgbClr val="EFEFEF"/>
                </a:solidFill>
              </a:rPr>
              <a:t> 1 file changed, 1 insertion(+)</a:t>
            </a:r>
            <a:endParaRPr>
              <a:solidFill>
                <a:srgbClr val="EFEFEF"/>
              </a:solidFill>
            </a:endParaRPr>
          </a:p>
          <a:p>
            <a:pPr indent="0" lvl="0" marL="0" rtl="0" algn="l">
              <a:lnSpc>
                <a:spcPct val="100000"/>
              </a:lnSpc>
              <a:spcBef>
                <a:spcPts val="0"/>
              </a:spcBef>
              <a:spcAft>
                <a:spcPts val="0"/>
              </a:spcAft>
              <a:buNone/>
            </a:pPr>
            <a:r>
              <a:rPr lang="en">
                <a:solidFill>
                  <a:srgbClr val="EFEFEF"/>
                </a:solidFill>
              </a:rPr>
              <a:t> create mode 100644 README.md</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rPr lang="en">
                <a:solidFill>
                  <a:srgbClr val="EFEFEF"/>
                </a:solidFill>
              </a:rPr>
              <a:t>E:\git\Test&gt; git remote add origin https://github.com/[YOUR]/[GIT_ADDR].git</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E:\git\Test&gt; git push -u origin master</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Counting objects: 3, done.</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Writing objects: 100% (3/3), 213 bytes | 213.00 KiB/s, done.</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Total 3 (delta 0), reused 0 (delta 0)</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To https://github.com/lifove/Test.git</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 * [new branch]      master -&gt; master</a:t>
            </a:r>
            <a:endParaRPr>
              <a:solidFill>
                <a:srgbClr val="EFEFEF"/>
              </a:solidFill>
            </a:endParaRPr>
          </a:p>
          <a:p>
            <a:pPr indent="0" lvl="0" marL="0" rtl="0" algn="l">
              <a:lnSpc>
                <a:spcPct val="100000"/>
              </a:lnSpc>
              <a:spcBef>
                <a:spcPts val="0"/>
              </a:spcBef>
              <a:spcAft>
                <a:spcPts val="0"/>
              </a:spcAft>
              <a:buNone/>
            </a:pPr>
            <a:r>
              <a:rPr lang="en">
                <a:solidFill>
                  <a:srgbClr val="EFEFEF"/>
                </a:solidFill>
              </a:rPr>
              <a:t>Branch 'master' set up to track remote branch 'master' from 'origin'.</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Clr>
                <a:schemeClr val="dk1"/>
              </a:buClr>
              <a:buSzPts val="1100"/>
              <a:buFont typeface="Arial"/>
              <a:buNone/>
            </a:pPr>
            <a:r>
              <a:rPr lang="en">
                <a:solidFill>
                  <a:srgbClr val="EFEFEF"/>
                </a:solidFill>
              </a:rPr>
              <a:t>E:\git\Test&gt;</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a:p>
            <a:pPr indent="0" lvl="0" marL="0" rtl="0" algn="l">
              <a:lnSpc>
                <a:spcPct val="100000"/>
              </a:lnSpc>
              <a:spcBef>
                <a:spcPts val="0"/>
              </a:spcBef>
              <a:spcAft>
                <a:spcPts val="0"/>
              </a:spcAft>
              <a:buNone/>
            </a:pPr>
            <a:r>
              <a:t/>
            </a:r>
            <a:endParaRPr>
              <a:solidFill>
                <a:srgbClr val="EFEFEF"/>
              </a:solidFill>
            </a:endParaRPr>
          </a:p>
        </p:txBody>
      </p:sp>
      <p:sp>
        <p:nvSpPr>
          <p:cNvPr id="274" name="Google Shape;274;p37"/>
          <p:cNvSpPr txBox="1"/>
          <p:nvPr/>
        </p:nvSpPr>
        <p:spPr>
          <a:xfrm>
            <a:off x="2993775" y="5931425"/>
            <a:ext cx="3202200" cy="605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Now, you've pushed your local git into the remote git in Github!!</a:t>
            </a:r>
            <a:endParaRPr/>
          </a:p>
        </p:txBody>
      </p:sp>
      <p:sp>
        <p:nvSpPr>
          <p:cNvPr id="275" name="Google Shape;275;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local repository (4)</a:t>
            </a:r>
            <a:endParaRPr/>
          </a:p>
        </p:txBody>
      </p:sp>
      <p:sp>
        <p:nvSpPr>
          <p:cNvPr id="281" name="Google Shape;281;p38"/>
          <p:cNvSpPr txBox="1"/>
          <p:nvPr>
            <p:ph idx="1" type="body"/>
          </p:nvPr>
        </p:nvSpPr>
        <p:spPr>
          <a:xfrm>
            <a:off x="311700" y="1536624"/>
            <a:ext cx="8520600" cy="5048700"/>
          </a:xfrm>
          <a:prstGeom prst="rect">
            <a:avLst/>
          </a:prstGeom>
          <a:noFill/>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Check what happens in Github</a:t>
            </a:r>
            <a:endParaRPr>
              <a:solidFill>
                <a:srgbClr val="000000"/>
              </a:solidFill>
            </a:endParaRPr>
          </a:p>
        </p:txBody>
      </p:sp>
      <p:pic>
        <p:nvPicPr>
          <p:cNvPr id="282" name="Google Shape;282;p38"/>
          <p:cNvPicPr preferRelativeResize="0"/>
          <p:nvPr/>
        </p:nvPicPr>
        <p:blipFill>
          <a:blip r:embed="rId3">
            <a:alphaModFix/>
          </a:blip>
          <a:stretch>
            <a:fillRect/>
          </a:stretch>
        </p:blipFill>
        <p:spPr>
          <a:xfrm>
            <a:off x="3011375" y="1947250"/>
            <a:ext cx="5172200" cy="4910750"/>
          </a:xfrm>
          <a:prstGeom prst="rect">
            <a:avLst/>
          </a:prstGeom>
          <a:noFill/>
          <a:ln>
            <a:noFill/>
          </a:ln>
        </p:spPr>
      </p:pic>
      <p:sp>
        <p:nvSpPr>
          <p:cNvPr id="283" name="Google Shape;283;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800"/>
              <a:t>Fork</a:t>
            </a:r>
            <a:br>
              <a:rPr b="1" lang="en" sz="5800"/>
            </a:br>
            <a:r>
              <a:rPr lang="en" sz="3500"/>
              <a:t>(Copy a repository from other developers)</a:t>
            </a:r>
            <a:br>
              <a:rPr lang="en" sz="3500"/>
            </a:br>
            <a:r>
              <a:rPr lang="en" sz="1000"/>
              <a:t>Not pork….</a:t>
            </a:r>
            <a:endParaRPr sz="1000"/>
          </a:p>
        </p:txBody>
      </p:sp>
      <p:sp>
        <p:nvSpPr>
          <p:cNvPr id="289" name="Google Shape;289;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Forking a repository</a:t>
            </a:r>
            <a:endParaRPr/>
          </a:p>
        </p:txBody>
      </p:sp>
      <p:sp>
        <p:nvSpPr>
          <p:cNvPr id="295" name="Google Shape;295;p4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You can </a:t>
            </a:r>
            <a:r>
              <a:rPr b="1" lang="en"/>
              <a:t>fork</a:t>
            </a:r>
            <a:r>
              <a:rPr lang="en"/>
              <a:t> to bring some source codes from other repository into your repository, without affecting the original repository.</a:t>
            </a:r>
            <a:endParaRPr/>
          </a:p>
          <a:p>
            <a:pPr indent="0" lvl="0" marL="0" rtl="0" algn="ctr">
              <a:spcBef>
                <a:spcPts val="1600"/>
              </a:spcBef>
              <a:spcAft>
                <a:spcPts val="0"/>
              </a:spcAft>
              <a:buNone/>
            </a:pPr>
            <a:r>
              <a:rPr lang="en"/>
              <a:t>We are going to fork this repository. ↓</a:t>
            </a:r>
            <a:endParaRPr/>
          </a:p>
          <a:p>
            <a:pPr indent="0" lvl="0" marL="0" rtl="0" algn="ctr">
              <a:spcBef>
                <a:spcPts val="1600"/>
              </a:spcBef>
              <a:spcAft>
                <a:spcPts val="0"/>
              </a:spcAft>
              <a:buNone/>
            </a:pPr>
            <a:r>
              <a:rPr lang="en" sz="2400" u="sng">
                <a:solidFill>
                  <a:schemeClr val="hlink"/>
                </a:solidFill>
                <a:hlinkClick r:id="rId3"/>
              </a:rPr>
              <a:t>https://github.com/lifove/CLAMI</a:t>
            </a:r>
            <a:endParaRPr sz="2400"/>
          </a:p>
          <a:p>
            <a:pPr indent="0" lvl="0" marL="0" rtl="0" algn="l">
              <a:spcBef>
                <a:spcPts val="1600"/>
              </a:spcBef>
              <a:spcAft>
                <a:spcPts val="1600"/>
              </a:spcAft>
              <a:buNone/>
            </a:pPr>
            <a:r>
              <a:t/>
            </a:r>
            <a:endParaRPr/>
          </a:p>
        </p:txBody>
      </p:sp>
      <p:pic>
        <p:nvPicPr>
          <p:cNvPr id="296" name="Google Shape;296;p40"/>
          <p:cNvPicPr preferRelativeResize="0"/>
          <p:nvPr/>
        </p:nvPicPr>
        <p:blipFill>
          <a:blip r:embed="rId4">
            <a:alphaModFix/>
          </a:blip>
          <a:stretch>
            <a:fillRect/>
          </a:stretch>
        </p:blipFill>
        <p:spPr>
          <a:xfrm>
            <a:off x="2249250" y="3758988"/>
            <a:ext cx="4781550" cy="809625"/>
          </a:xfrm>
          <a:prstGeom prst="rect">
            <a:avLst/>
          </a:prstGeom>
          <a:noFill/>
          <a:ln>
            <a:noFill/>
          </a:ln>
        </p:spPr>
      </p:pic>
      <p:sp>
        <p:nvSpPr>
          <p:cNvPr id="297" name="Google Shape;297;p40"/>
          <p:cNvSpPr/>
          <p:nvPr/>
        </p:nvSpPr>
        <p:spPr>
          <a:xfrm>
            <a:off x="5607912" y="3848063"/>
            <a:ext cx="1422900" cy="6315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40"/>
          <p:cNvPicPr preferRelativeResize="0"/>
          <p:nvPr/>
        </p:nvPicPr>
        <p:blipFill>
          <a:blip r:embed="rId5">
            <a:alphaModFix/>
          </a:blip>
          <a:stretch>
            <a:fillRect/>
          </a:stretch>
        </p:blipFill>
        <p:spPr>
          <a:xfrm>
            <a:off x="7030800" y="4568633"/>
            <a:ext cx="461367" cy="461367"/>
          </a:xfrm>
          <a:prstGeom prst="rect">
            <a:avLst/>
          </a:prstGeom>
          <a:noFill/>
          <a:ln>
            <a:noFill/>
          </a:ln>
        </p:spPr>
      </p:pic>
      <p:sp>
        <p:nvSpPr>
          <p:cNvPr id="299" name="Google Shape;299;p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Forking a repository - result</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a:p>
        </p:txBody>
      </p:sp>
      <p:sp>
        <p:nvSpPr>
          <p:cNvPr id="305" name="Google Shape;305;p4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sz="2400"/>
          </a:p>
        </p:txBody>
      </p:sp>
      <p:pic>
        <p:nvPicPr>
          <p:cNvPr id="306" name="Google Shape;306;p41"/>
          <p:cNvPicPr preferRelativeResize="0"/>
          <p:nvPr/>
        </p:nvPicPr>
        <p:blipFill>
          <a:blip r:embed="rId3">
            <a:alphaModFix/>
          </a:blip>
          <a:stretch>
            <a:fillRect/>
          </a:stretch>
        </p:blipFill>
        <p:spPr>
          <a:xfrm>
            <a:off x="1013738" y="2051224"/>
            <a:ext cx="7116526" cy="4641649"/>
          </a:xfrm>
          <a:prstGeom prst="rect">
            <a:avLst/>
          </a:prstGeom>
          <a:noFill/>
          <a:ln>
            <a:noFill/>
          </a:ln>
        </p:spPr>
      </p:pic>
      <p:sp>
        <p:nvSpPr>
          <p:cNvPr id="307" name="Google Shape;307;p41"/>
          <p:cNvSpPr/>
          <p:nvPr/>
        </p:nvSpPr>
        <p:spPr>
          <a:xfrm>
            <a:off x="1183725" y="2051225"/>
            <a:ext cx="680400" cy="1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93375"/>
            <a:ext cx="88323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Access to Git official website and download the latest version</a:t>
            </a:r>
            <a:endParaRPr sz="2400"/>
          </a:p>
        </p:txBody>
      </p:sp>
      <p:sp>
        <p:nvSpPr>
          <p:cNvPr id="69" name="Google Shape;69;p15"/>
          <p:cNvSpPr txBox="1"/>
          <p:nvPr>
            <p:ph idx="1" type="body"/>
          </p:nvPr>
        </p:nvSpPr>
        <p:spPr>
          <a:xfrm>
            <a:off x="311700" y="18414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2800" u="sng">
                <a:solidFill>
                  <a:schemeClr val="hlink"/>
                </a:solidFill>
                <a:hlinkClick r:id="rId3"/>
              </a:rPr>
              <a:t>https://git-scm.com</a:t>
            </a:r>
            <a:endParaRPr sz="2800">
              <a:solidFill>
                <a:schemeClr val="dk1"/>
              </a:solidFill>
            </a:endParaRPr>
          </a:p>
          <a:p>
            <a:pPr indent="0" lvl="0" marL="0" rtl="0" algn="l">
              <a:spcBef>
                <a:spcPts val="1600"/>
              </a:spcBef>
              <a:spcAft>
                <a:spcPts val="0"/>
              </a:spcAft>
              <a:buNone/>
            </a:pPr>
            <a:r>
              <a:rPr lang="en" sz="2800">
                <a:solidFill>
                  <a:schemeClr val="dk1"/>
                </a:solidFill>
              </a:rPr>
              <a:t>or</a:t>
            </a:r>
            <a:endParaRPr sz="2800">
              <a:solidFill>
                <a:schemeClr val="dk1"/>
              </a:solidFill>
            </a:endParaRPr>
          </a:p>
          <a:p>
            <a:pPr indent="0" lvl="0" marL="0" rtl="0" algn="l">
              <a:spcBef>
                <a:spcPts val="1600"/>
              </a:spcBef>
              <a:spcAft>
                <a:spcPts val="0"/>
              </a:spcAft>
              <a:buNone/>
            </a:pPr>
            <a:r>
              <a:rPr lang="en" sz="2800">
                <a:solidFill>
                  <a:srgbClr val="3D85C6"/>
                </a:solidFill>
              </a:rPr>
              <a:t>Download from HisNet</a:t>
            </a:r>
            <a:endParaRPr sz="2800">
              <a:solidFill>
                <a:srgbClr val="3D85C6"/>
              </a:solidFill>
            </a:endParaRPr>
          </a:p>
          <a:p>
            <a:pPr indent="0" lvl="0" marL="0" rtl="0" algn="l">
              <a:spcBef>
                <a:spcPts val="1600"/>
              </a:spcBef>
              <a:spcAft>
                <a:spcPts val="1600"/>
              </a:spcAft>
              <a:buNone/>
            </a:pPr>
            <a:r>
              <a:t/>
            </a:r>
            <a:endParaRPr sz="2800">
              <a:solidFill>
                <a:schemeClr val="dk1"/>
              </a:solidFill>
            </a:endParaRPr>
          </a:p>
        </p:txBody>
      </p:sp>
      <p:pic>
        <p:nvPicPr>
          <p:cNvPr id="70" name="Google Shape;70;p15"/>
          <p:cNvPicPr preferRelativeResize="0"/>
          <p:nvPr/>
        </p:nvPicPr>
        <p:blipFill>
          <a:blip r:embed="rId4">
            <a:alphaModFix/>
          </a:blip>
          <a:stretch>
            <a:fillRect/>
          </a:stretch>
        </p:blipFill>
        <p:spPr>
          <a:xfrm>
            <a:off x="4453250" y="2172947"/>
            <a:ext cx="4165775" cy="3057250"/>
          </a:xfrm>
          <a:prstGeom prst="rect">
            <a:avLst/>
          </a:prstGeom>
          <a:noFill/>
          <a:ln>
            <a:noFill/>
          </a:ln>
        </p:spPr>
      </p:pic>
      <p:cxnSp>
        <p:nvCxnSpPr>
          <p:cNvPr id="71" name="Google Shape;71;p15"/>
          <p:cNvCxnSpPr>
            <a:endCxn id="72" idx="1"/>
          </p:cNvCxnSpPr>
          <p:nvPr/>
        </p:nvCxnSpPr>
        <p:spPr>
          <a:xfrm flipH="1" rot="10800000">
            <a:off x="3212000" y="3848100"/>
            <a:ext cx="1872600" cy="11472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15"/>
          <p:cNvSpPr txBox="1"/>
          <p:nvPr/>
        </p:nvSpPr>
        <p:spPr>
          <a:xfrm>
            <a:off x="149675" y="4796875"/>
            <a:ext cx="3421800" cy="11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Click.</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Then the installation will be started automatically.</a:t>
            </a:r>
            <a:endParaRPr sz="1800">
              <a:solidFill>
                <a:schemeClr val="dk1"/>
              </a:solidFill>
            </a:endParaRPr>
          </a:p>
        </p:txBody>
      </p:sp>
      <p:sp>
        <p:nvSpPr>
          <p:cNvPr id="74" name="Google Shape;74;p15"/>
          <p:cNvSpPr/>
          <p:nvPr/>
        </p:nvSpPr>
        <p:spPr>
          <a:xfrm>
            <a:off x="5007400" y="3684850"/>
            <a:ext cx="2871000" cy="4353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p:cNvPicPr preferRelativeResize="0"/>
          <p:nvPr/>
        </p:nvPicPr>
        <p:blipFill>
          <a:blip r:embed="rId5">
            <a:alphaModFix/>
          </a:blip>
          <a:stretch>
            <a:fillRect/>
          </a:stretch>
        </p:blipFill>
        <p:spPr>
          <a:xfrm>
            <a:off x="7878400" y="4191021"/>
            <a:ext cx="461367" cy="461367"/>
          </a:xfrm>
          <a:prstGeom prst="rect">
            <a:avLst/>
          </a:prstGeom>
          <a:noFill/>
          <a:ln>
            <a:noFill/>
          </a:ln>
        </p:spPr>
      </p:pic>
      <p:sp>
        <p:nvSpPr>
          <p:cNvPr id="76" name="Google Shape;76;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Cloning a repository - GUI</a:t>
            </a:r>
            <a:endParaRPr/>
          </a:p>
        </p:txBody>
      </p:sp>
      <p:sp>
        <p:nvSpPr>
          <p:cNvPr id="314" name="Google Shape;314;p42"/>
          <p:cNvSpPr txBox="1"/>
          <p:nvPr>
            <p:ph idx="1" type="body"/>
          </p:nvPr>
        </p:nvSpPr>
        <p:spPr>
          <a:xfrm>
            <a:off x="1880858" y="2026475"/>
            <a:ext cx="5547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your remote repository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2.	And copy HTTPS</a:t>
            </a:r>
            <a:endParaRPr/>
          </a:p>
        </p:txBody>
      </p:sp>
      <p:pic>
        <p:nvPicPr>
          <p:cNvPr id="315" name="Google Shape;315;p42"/>
          <p:cNvPicPr preferRelativeResize="0"/>
          <p:nvPr/>
        </p:nvPicPr>
        <p:blipFill>
          <a:blip r:embed="rId3">
            <a:alphaModFix/>
          </a:blip>
          <a:stretch>
            <a:fillRect/>
          </a:stretch>
        </p:blipFill>
        <p:spPr>
          <a:xfrm>
            <a:off x="3401675" y="2800483"/>
            <a:ext cx="461367" cy="461367"/>
          </a:xfrm>
          <a:prstGeom prst="rect">
            <a:avLst/>
          </a:prstGeom>
          <a:noFill/>
          <a:ln>
            <a:noFill/>
          </a:ln>
        </p:spPr>
      </p:pic>
      <p:pic>
        <p:nvPicPr>
          <p:cNvPr id="316" name="Google Shape;316;p42"/>
          <p:cNvPicPr preferRelativeResize="0"/>
          <p:nvPr/>
        </p:nvPicPr>
        <p:blipFill>
          <a:blip r:embed="rId4">
            <a:alphaModFix/>
          </a:blip>
          <a:stretch>
            <a:fillRect/>
          </a:stretch>
        </p:blipFill>
        <p:spPr>
          <a:xfrm>
            <a:off x="1976425" y="2496350"/>
            <a:ext cx="5153724" cy="2751800"/>
          </a:xfrm>
          <a:prstGeom prst="rect">
            <a:avLst/>
          </a:prstGeom>
          <a:noFill/>
          <a:ln>
            <a:noFill/>
          </a:ln>
        </p:spPr>
      </p:pic>
      <p:sp>
        <p:nvSpPr>
          <p:cNvPr id="317" name="Google Shape;317;p42"/>
          <p:cNvSpPr/>
          <p:nvPr/>
        </p:nvSpPr>
        <p:spPr>
          <a:xfrm>
            <a:off x="4259025" y="4025000"/>
            <a:ext cx="1047900" cy="17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p:nvPr/>
        </p:nvSpPr>
        <p:spPr>
          <a:xfrm>
            <a:off x="5145275" y="2518075"/>
            <a:ext cx="1884300" cy="3831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42"/>
          <p:cNvPicPr preferRelativeResize="0"/>
          <p:nvPr/>
        </p:nvPicPr>
        <p:blipFill>
          <a:blip r:embed="rId3">
            <a:alphaModFix/>
          </a:blip>
          <a:stretch>
            <a:fillRect/>
          </a:stretch>
        </p:blipFill>
        <p:spPr>
          <a:xfrm>
            <a:off x="7029575" y="2901183"/>
            <a:ext cx="461367" cy="461367"/>
          </a:xfrm>
          <a:prstGeom prst="rect">
            <a:avLst/>
          </a:prstGeom>
          <a:noFill/>
          <a:ln>
            <a:noFill/>
          </a:ln>
        </p:spPr>
      </p:pic>
      <p:sp>
        <p:nvSpPr>
          <p:cNvPr id="320" name="Google Shape;320;p42"/>
          <p:cNvSpPr/>
          <p:nvPr/>
        </p:nvSpPr>
        <p:spPr>
          <a:xfrm>
            <a:off x="6318116" y="3921950"/>
            <a:ext cx="461400" cy="3831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42"/>
          <p:cNvPicPr preferRelativeResize="0"/>
          <p:nvPr/>
        </p:nvPicPr>
        <p:blipFill>
          <a:blip r:embed="rId3">
            <a:alphaModFix/>
          </a:blip>
          <a:stretch>
            <a:fillRect/>
          </a:stretch>
        </p:blipFill>
        <p:spPr>
          <a:xfrm>
            <a:off x="6779525" y="4355733"/>
            <a:ext cx="461367" cy="461367"/>
          </a:xfrm>
          <a:prstGeom prst="rect">
            <a:avLst/>
          </a:prstGeom>
          <a:noFill/>
          <a:ln>
            <a:noFill/>
          </a:ln>
        </p:spPr>
      </p:pic>
      <p:sp>
        <p:nvSpPr>
          <p:cNvPr id="322" name="Google Shape;322;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Cloning a repository - command</a:t>
            </a:r>
            <a:endParaRPr/>
          </a:p>
        </p:txBody>
      </p:sp>
      <p:sp>
        <p:nvSpPr>
          <p:cNvPr id="328" name="Google Shape;328;p4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Search ‘git bash’ on your computer and click</a:t>
            </a:r>
            <a:endParaRPr/>
          </a:p>
          <a:p>
            <a:pPr indent="0" lvl="0" marL="0" rtl="0" algn="l">
              <a:spcBef>
                <a:spcPts val="1600"/>
              </a:spcBef>
              <a:spcAft>
                <a:spcPts val="0"/>
              </a:spcAft>
              <a:buNone/>
            </a:pPr>
            <a:r>
              <a:rPr lang="en"/>
              <a:t>2.  Make sample directory : mkdir [directory_name]</a:t>
            </a:r>
            <a:endParaRPr/>
          </a:p>
          <a:p>
            <a:pPr indent="0" lvl="0" marL="0" rtl="0" algn="l">
              <a:spcBef>
                <a:spcPts val="1600"/>
              </a:spcBef>
              <a:spcAft>
                <a:spcPts val="0"/>
              </a:spcAft>
              <a:buNone/>
            </a:pPr>
            <a:r>
              <a:rPr lang="en"/>
              <a:t>3\</a:t>
            </a:r>
            <a:endParaRPr/>
          </a:p>
          <a:p>
            <a:pPr indent="0" lvl="0" marL="0" rtl="0" algn="l">
              <a:spcBef>
                <a:spcPts val="1600"/>
              </a:spcBef>
              <a:spcAft>
                <a:spcPts val="0"/>
              </a:spcAft>
              <a:buNone/>
            </a:pPr>
            <a:r>
              <a:rPr lang="en"/>
              <a:t>3. Change directory(in this case, cloningsample2): cd </a:t>
            </a:r>
            <a:r>
              <a:rPr lang="en"/>
              <a:t>[directory_name]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4. Cloning a repository: git clone [https_address]</a:t>
            </a:r>
            <a:endParaRPr/>
          </a:p>
        </p:txBody>
      </p:sp>
      <p:pic>
        <p:nvPicPr>
          <p:cNvPr id="329" name="Google Shape;329;p43"/>
          <p:cNvPicPr preferRelativeResize="0"/>
          <p:nvPr/>
        </p:nvPicPr>
        <p:blipFill>
          <a:blip r:embed="rId3">
            <a:alphaModFix/>
          </a:blip>
          <a:stretch>
            <a:fillRect/>
          </a:stretch>
        </p:blipFill>
        <p:spPr>
          <a:xfrm>
            <a:off x="370100" y="2495108"/>
            <a:ext cx="2868497" cy="461367"/>
          </a:xfrm>
          <a:prstGeom prst="rect">
            <a:avLst/>
          </a:prstGeom>
          <a:noFill/>
          <a:ln>
            <a:noFill/>
          </a:ln>
        </p:spPr>
      </p:pic>
      <p:pic>
        <p:nvPicPr>
          <p:cNvPr id="330" name="Google Shape;330;p43"/>
          <p:cNvPicPr preferRelativeResize="0"/>
          <p:nvPr/>
        </p:nvPicPr>
        <p:blipFill>
          <a:blip r:embed="rId4">
            <a:alphaModFix/>
          </a:blip>
          <a:stretch>
            <a:fillRect/>
          </a:stretch>
        </p:blipFill>
        <p:spPr>
          <a:xfrm>
            <a:off x="370100" y="3583538"/>
            <a:ext cx="2868500" cy="461375"/>
          </a:xfrm>
          <a:prstGeom prst="rect">
            <a:avLst/>
          </a:prstGeom>
          <a:noFill/>
          <a:ln>
            <a:noFill/>
          </a:ln>
        </p:spPr>
      </p:pic>
      <p:pic>
        <p:nvPicPr>
          <p:cNvPr id="331" name="Google Shape;331;p43"/>
          <p:cNvPicPr preferRelativeResize="0"/>
          <p:nvPr/>
        </p:nvPicPr>
        <p:blipFill>
          <a:blip r:embed="rId5">
            <a:alphaModFix/>
          </a:blip>
          <a:stretch>
            <a:fillRect/>
          </a:stretch>
        </p:blipFill>
        <p:spPr>
          <a:xfrm>
            <a:off x="370100" y="4672000"/>
            <a:ext cx="7076975" cy="1419825"/>
          </a:xfrm>
          <a:prstGeom prst="rect">
            <a:avLst/>
          </a:prstGeom>
          <a:noFill/>
          <a:ln>
            <a:noFill/>
          </a:ln>
        </p:spPr>
      </p:pic>
      <p:sp>
        <p:nvSpPr>
          <p:cNvPr id="332" name="Google Shape;332;p43"/>
          <p:cNvSpPr/>
          <p:nvPr/>
        </p:nvSpPr>
        <p:spPr>
          <a:xfrm>
            <a:off x="3592275" y="4909450"/>
            <a:ext cx="1211100" cy="136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nvSpPr>
        <p:spPr>
          <a:xfrm>
            <a:off x="3497575" y="6265475"/>
            <a:ext cx="40050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Please check that the operation completed successfully by checking the directory.</a:t>
            </a:r>
            <a:endParaRPr/>
          </a:p>
        </p:txBody>
      </p:sp>
      <p:sp>
        <p:nvSpPr>
          <p:cNvPr id="334" name="Google Shape;334;p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useful comments in git bash</a:t>
            </a:r>
            <a:endParaRPr/>
          </a:p>
        </p:txBody>
      </p:sp>
      <p:sp>
        <p:nvSpPr>
          <p:cNvPr id="340" name="Google Shape;340;p44"/>
          <p:cNvSpPr txBox="1"/>
          <p:nvPr>
            <p:ph idx="1" type="body"/>
          </p:nvPr>
        </p:nvSpPr>
        <p:spPr>
          <a:xfrm>
            <a:off x="311700" y="1536625"/>
            <a:ext cx="88323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ls							    // see the list of files in the current directory </a:t>
            </a:r>
            <a:endParaRPr/>
          </a:p>
          <a:p>
            <a:pPr indent="0" lvl="0" marL="0" rtl="0" algn="l">
              <a:spcBef>
                <a:spcPts val="1600"/>
              </a:spcBef>
              <a:spcAft>
                <a:spcPts val="0"/>
              </a:spcAft>
              <a:buNone/>
            </a:pPr>
            <a:r>
              <a:rPr lang="en"/>
              <a:t>$ cd cloningsample2   // move to the directory, cloningsample2 in my current directory</a:t>
            </a:r>
            <a:endParaRPr/>
          </a:p>
          <a:p>
            <a:pPr indent="0" lvl="0" marL="0" rtl="0" algn="l">
              <a:spcBef>
                <a:spcPts val="1600"/>
              </a:spcBef>
              <a:spcAft>
                <a:spcPts val="1600"/>
              </a:spcAft>
              <a:buNone/>
            </a:pPr>
            <a:r>
              <a:rPr lang="en"/>
              <a:t>$ git log                       // see the commit history. press 'q' to exit</a:t>
            </a:r>
            <a:endParaRPr/>
          </a:p>
        </p:txBody>
      </p:sp>
      <p:sp>
        <p:nvSpPr>
          <p:cNvPr id="341" name="Google Shape;341;p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git</a:t>
            </a:r>
            <a:endParaRPr/>
          </a:p>
        </p:txBody>
      </p:sp>
      <p:sp>
        <p:nvSpPr>
          <p:cNvPr id="82" name="Google Shape;82;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6"/>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84" name="Google Shape;8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90" name="Google Shape;90;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92" name="Google Shape;92;p17"/>
          <p:cNvSpPr txBox="1"/>
          <p:nvPr/>
        </p:nvSpPr>
        <p:spPr>
          <a:xfrm>
            <a:off x="6245675" y="2922825"/>
            <a:ext cx="2027400" cy="14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you want add icons on your Desktop, </a:t>
            </a:r>
            <a:endParaRPr/>
          </a:p>
          <a:p>
            <a:pPr indent="0" lvl="0" marL="0" rtl="0" algn="l">
              <a:spcBef>
                <a:spcPts val="0"/>
              </a:spcBef>
              <a:spcAft>
                <a:spcPts val="0"/>
              </a:spcAft>
              <a:buNone/>
            </a:pPr>
            <a:r>
              <a:rPr lang="en"/>
              <a:t>you can check ‘additional icons’ and ‘On the Desktop’</a:t>
            </a:r>
            <a:endParaRPr/>
          </a:p>
        </p:txBody>
      </p:sp>
      <p:sp>
        <p:nvSpPr>
          <p:cNvPr id="93" name="Google Shape;93;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99" name="Google Shape;99;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01" name="Google Shape;101;p18"/>
          <p:cNvSpPr txBox="1"/>
          <p:nvPr/>
        </p:nvSpPr>
        <p:spPr>
          <a:xfrm>
            <a:off x="5919100" y="2963625"/>
            <a:ext cx="26127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There are other options.</a:t>
            </a:r>
            <a:endParaRPr/>
          </a:p>
          <a:p>
            <a:pPr indent="0" lvl="0" marL="0" rtl="0" algn="l">
              <a:spcBef>
                <a:spcPts val="0"/>
              </a:spcBef>
              <a:spcAft>
                <a:spcPts val="0"/>
              </a:spcAft>
              <a:buNone/>
            </a:pPr>
            <a:r>
              <a:rPr lang="en"/>
              <a:t>But using Vim is recommended.</a:t>
            </a:r>
            <a:endParaRPr/>
          </a:p>
        </p:txBody>
      </p:sp>
      <p:sp>
        <p:nvSpPr>
          <p:cNvPr id="102" name="Google Shape;10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108" name="Google Shape;108;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10" name="Google Shape;110;p19"/>
          <p:cNvSpPr txBox="1"/>
          <p:nvPr/>
        </p:nvSpPr>
        <p:spPr>
          <a:xfrm>
            <a:off x="6041575" y="3072500"/>
            <a:ext cx="2204400" cy="14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Check </a:t>
            </a:r>
            <a:endParaRPr/>
          </a:p>
          <a:p>
            <a:pPr indent="0" lvl="0" marL="0" rtl="0" algn="l">
              <a:spcBef>
                <a:spcPts val="0"/>
              </a:spcBef>
              <a:spcAft>
                <a:spcPts val="0"/>
              </a:spcAft>
              <a:buNone/>
            </a:pPr>
            <a:r>
              <a:rPr lang="en"/>
              <a:t>‘Use Git from the Windows Command Prompt’</a:t>
            </a:r>
            <a:endParaRPr/>
          </a:p>
        </p:txBody>
      </p:sp>
      <p:sp>
        <p:nvSpPr>
          <p:cNvPr id="111" name="Google Shape;111;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117" name="Google Shape;117;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0"/>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19" name="Google Shape;11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git</a:t>
            </a:r>
            <a:endParaRPr/>
          </a:p>
        </p:txBody>
      </p:sp>
      <p:sp>
        <p:nvSpPr>
          <p:cNvPr id="125" name="Google Shape;125;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1"/>
          <p:cNvPicPr preferRelativeResize="0"/>
          <p:nvPr/>
        </p:nvPicPr>
        <p:blipFill>
          <a:blip r:embed="rId3">
            <a:alphaModFix/>
          </a:blip>
          <a:stretch>
            <a:fillRect/>
          </a:stretch>
        </p:blipFill>
        <p:spPr>
          <a:xfrm>
            <a:off x="311700" y="1547275"/>
            <a:ext cx="5543550" cy="4533900"/>
          </a:xfrm>
          <a:prstGeom prst="rect">
            <a:avLst/>
          </a:prstGeom>
          <a:noFill/>
          <a:ln>
            <a:noFill/>
          </a:ln>
        </p:spPr>
      </p:pic>
      <p:sp>
        <p:nvSpPr>
          <p:cNvPr id="127" name="Google Shape;127;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