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4" r:id="rId1"/>
  </p:sldMasterIdLst>
  <p:notesMasterIdLst>
    <p:notesMasterId r:id="rId49"/>
  </p:notesMasterIdLst>
  <p:sldIdLst>
    <p:sldId id="258" r:id="rId2"/>
    <p:sldId id="330" r:id="rId3"/>
    <p:sldId id="331" r:id="rId4"/>
    <p:sldId id="336" r:id="rId5"/>
    <p:sldId id="494" r:id="rId6"/>
    <p:sldId id="337" r:id="rId7"/>
    <p:sldId id="338" r:id="rId8"/>
    <p:sldId id="339" r:id="rId9"/>
    <p:sldId id="340" r:id="rId10"/>
    <p:sldId id="342" r:id="rId11"/>
    <p:sldId id="343" r:id="rId12"/>
    <p:sldId id="344" r:id="rId13"/>
    <p:sldId id="496" r:id="rId14"/>
    <p:sldId id="444" r:id="rId15"/>
    <p:sldId id="445" r:id="rId16"/>
    <p:sldId id="503" r:id="rId17"/>
    <p:sldId id="439" r:id="rId18"/>
    <p:sldId id="438" r:id="rId19"/>
    <p:sldId id="498" r:id="rId20"/>
    <p:sldId id="351" r:id="rId21"/>
    <p:sldId id="352" r:id="rId22"/>
    <p:sldId id="362" r:id="rId23"/>
    <p:sldId id="499" r:id="rId24"/>
    <p:sldId id="500" r:id="rId25"/>
    <p:sldId id="501" r:id="rId26"/>
    <p:sldId id="334" r:id="rId27"/>
    <p:sldId id="354" r:id="rId28"/>
    <p:sldId id="353" r:id="rId29"/>
    <p:sldId id="355" r:id="rId30"/>
    <p:sldId id="356" r:id="rId31"/>
    <p:sldId id="358" r:id="rId32"/>
    <p:sldId id="364" r:id="rId33"/>
    <p:sldId id="365" r:id="rId34"/>
    <p:sldId id="366" r:id="rId35"/>
    <p:sldId id="367" r:id="rId36"/>
    <p:sldId id="368" r:id="rId37"/>
    <p:sldId id="369" r:id="rId38"/>
    <p:sldId id="371" r:id="rId39"/>
    <p:sldId id="372" r:id="rId40"/>
    <p:sldId id="373" r:id="rId41"/>
    <p:sldId id="374" r:id="rId42"/>
    <p:sldId id="375" r:id="rId43"/>
    <p:sldId id="376" r:id="rId44"/>
    <p:sldId id="377" r:id="rId45"/>
    <p:sldId id="378" r:id="rId46"/>
    <p:sldId id="379" r:id="rId47"/>
    <p:sldId id="413" r:id="rId4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44" autoAdjust="0"/>
  </p:normalViewPr>
  <p:slideViewPr>
    <p:cSldViewPr>
      <p:cViewPr varScale="1">
        <p:scale>
          <a:sx n="79" d="100"/>
          <a:sy n="79" d="100"/>
        </p:scale>
        <p:origin x="108" y="7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387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541f2e2d2599781e" providerId="LiveId" clId="{D2C1A441-3511-4450-98CC-5E294915B58A}"/>
    <pc:docChg chg="modSld">
      <pc:chgData name="" userId="541f2e2d2599781e" providerId="LiveId" clId="{D2C1A441-3511-4450-98CC-5E294915B58A}" dt="2018-04-12T18:36:14.333" v="1"/>
      <pc:docMkLst>
        <pc:docMk/>
      </pc:docMkLst>
      <pc:sldChg chg="modSp">
        <pc:chgData name="" userId="541f2e2d2599781e" providerId="LiveId" clId="{D2C1A441-3511-4450-98CC-5E294915B58A}" dt="2018-04-12T18:18:51.286" v="0" actId="14734"/>
        <pc:sldMkLst>
          <pc:docMk/>
          <pc:sldMk cId="3636339914" sldId="337"/>
        </pc:sldMkLst>
        <pc:graphicFrameChg chg="modGraphic">
          <ac:chgData name="" userId="541f2e2d2599781e" providerId="LiveId" clId="{D2C1A441-3511-4450-98CC-5E294915B58A}" dt="2018-04-12T18:18:51.286" v="0" actId="14734"/>
          <ac:graphicFrameMkLst>
            <pc:docMk/>
            <pc:sldMk cId="3636339914" sldId="337"/>
            <ac:graphicFrameMk id="8" creationId="{00000000-0000-0000-0000-000000000000}"/>
          </ac:graphicFrameMkLst>
        </pc:graphicFrameChg>
      </pc:sldChg>
      <pc:sldChg chg="modSp">
        <pc:chgData name="" userId="541f2e2d2599781e" providerId="LiveId" clId="{D2C1A441-3511-4450-98CC-5E294915B58A}" dt="2018-04-12T18:36:14.333" v="1"/>
        <pc:sldMkLst>
          <pc:docMk/>
          <pc:sldMk cId="1387570437" sldId="340"/>
        </pc:sldMkLst>
        <pc:spChg chg="mod">
          <ac:chgData name="" userId="541f2e2d2599781e" providerId="LiveId" clId="{D2C1A441-3511-4450-98CC-5E294915B58A}" dt="2018-04-12T18:36:14.333" v="1"/>
          <ac:spMkLst>
            <pc:docMk/>
            <pc:sldMk cId="1387570437" sldId="340"/>
            <ac:spMk id="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101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461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686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445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066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014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206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448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4B8D3-11A5-459B-8ED1-1B485C67F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F04C5D-B09D-4BFA-8355-EB3F2ABAB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FB009B-28F4-4E03-9BDC-99E010C48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3DFC-D19E-4489-81A0-2BEACF4D5BEA}" type="datetime1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AA3BF5-E655-42C0-A56D-342C02A29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E5E15A-6A13-4632-869D-7DC6BF2B7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922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67FE4-E6C5-4697-985A-9AA11D6C9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A8D98A-8EA8-4605-9929-6149EA443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9F56AF-E949-45C8-8FC9-3A4A0F3C3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8754-33AA-481A-B885-58843B94B2EC}" type="datetime1">
              <a:rPr lang="ko-KR" altLang="en-US" smtClean="0"/>
              <a:t>2020-12-01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79EB7E-39B0-43EB-B688-A98F69FE1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EDD011-CE28-4A88-A914-F4245A346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111922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19B73A-76D1-4C7B-BF75-DFA48F39C0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FD8DDF-5466-4C8A-B050-19495A90D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0BA5BD-39DE-41EC-B07A-A350CE38A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8754-33AA-481A-B885-58843B94B2EC}" type="datetime1">
              <a:rPr lang="ko-KR" altLang="en-US" smtClean="0"/>
              <a:t>2020-12-01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0B3E8D-1C2C-4BEE-BD0E-78BD9AB7C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C1E5CE-997B-4742-A457-9B5D59CA5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773222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EA5F5-9CA0-41A1-BB6F-4994014F0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0B698-B79E-479B-B731-6F11EA33C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8C1F4-E6DF-4FC3-8AAA-185B9C603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6EA6-D9DB-42E3-9CF4-5FF064BCCBD4}" type="datetime1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8896DC-1D7B-4A82-AE65-FB93E40F0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4928FD-93FC-480C-B27B-A421E98FC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13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F6C45-0F46-4394-9BAA-CF9F248F7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26769C-0734-4892-8E7E-790145D18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9BDC4B-8E85-4B1D-8FC6-CF32F3D9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130B-BDA3-4432-AD22-7228F2591A72}" type="datetime1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BBBE65-DEA0-4EE9-857C-91AB01D59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35FB95-CD59-4494-B752-DB7AF5F35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51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F6921-265C-4180-B41D-07CBF3C20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2D98D0-F4CF-44E7-9C21-B87FBBB41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89764B-EDA7-4B67-B067-4B5D5C026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C5225F-2E21-4A90-BDED-100DB13A5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8754-33AA-481A-B885-58843B94B2EC}" type="datetime1">
              <a:rPr lang="ko-KR" altLang="en-US" smtClean="0"/>
              <a:t>2020-12-01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B3E937-98D3-4A6C-BC9E-14EF9297F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AC07E0-42EC-44C8-A3BB-10090BB93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531684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BF08F-8D30-4D75-A518-2CFD86F10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7BD540-4258-45B3-92CF-F6CF30B40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1F4B5F-5D7D-4468-82C7-88C5F7396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1523C8-B5FB-4F4D-94DB-F5A4FE3064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211AEE-C174-4F54-A200-E4483417A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DC45ECD-BE6C-45A1-9080-697E66827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8754-33AA-481A-B885-58843B94B2EC}" type="datetime1">
              <a:rPr lang="ko-KR" altLang="en-US" smtClean="0"/>
              <a:t>2020-12-01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2003048-3EEE-4A08-BAFD-786F22BC4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CEB53F-D326-47D4-9717-069F9998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638895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1F2A5C-95E3-435C-A46C-06491A59F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553278-AA56-47E7-B298-D366BF582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9B2E-AC5C-4CA1-A2FD-F4A945DECCCA}" type="datetime1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AB5E31-4BAE-408E-B31D-5A24A1219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73179B-597D-4DDD-A4D3-81DF67A23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600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A20538-7F08-40B0-B1B7-D9DEBA928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8754-33AA-481A-B885-58843B94B2EC}" type="datetime1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22F253-E229-4A9F-BD45-25C0EB8D7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69826E-463C-499B-BCBE-2948EF24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6808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966EDA-3F19-4D29-945C-08D123B09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771425-07F0-4921-8AC2-8F904BC80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73609D-6C72-42A0-B1AA-51AA268BE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2FE28E-FD16-45A8-B3F7-414C121AA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8754-33AA-481A-B885-58843B94B2EC}" type="datetime1">
              <a:rPr lang="ko-KR" altLang="en-US" smtClean="0"/>
              <a:t>2020-12-01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DAB3C8-D08F-4235-8C89-EFFE1AF90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9CC577-8EC0-4BC3-ACF4-A0009BD82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056518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0098E-CBD9-42F5-B6B2-11941A9E5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0C8F35-A6D3-4E9E-B772-F76597138E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12D9B8-C73F-40C6-BD8D-B8C1E805A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6E74B2-41BC-49C6-8235-844BD4864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8754-33AA-481A-B885-58843B94B2EC}" type="datetime1">
              <a:rPr lang="ko-KR" altLang="en-US" smtClean="0"/>
              <a:t>2020-12-01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B59560-5C60-4C06-9DEA-E8F33E27D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26E34A-5E50-43E8-A7BB-D8E5707FA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99533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E98865-63B8-414D-9E95-82024661B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CCCA02-770C-44D7-991E-6DE8066BC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00AE9A-557A-4717-8D25-3CDF12A03E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78754-33AA-481A-B885-58843B94B2EC}" type="datetime1">
              <a:rPr lang="ko-KR" altLang="en-US" smtClean="0"/>
              <a:t>2020-12-01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C70EE1-24D0-4D8F-95FD-8394C5CC5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A9F75B-D9D8-4A60-A14D-E5942439C1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495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debtor@handong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mailto:idebtor@handong.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4935"/>
            <a:ext cx="9144000" cy="1109809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ITP20001/ECE 20010 Data Structures			</a:t>
            </a:r>
            <a:endParaRPr lang="ko-KR" altLang="en-US" sz="1600" dirty="0"/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755576" y="6525344"/>
            <a:ext cx="7704856" cy="360040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sz="1400" dirty="0"/>
              <a:t>Prof. Youngsup Kim, </a:t>
            </a:r>
            <a:r>
              <a:rPr lang="en-US" altLang="ko-KR" sz="1400" dirty="0">
                <a:hlinkClick r:id="rId3"/>
              </a:rPr>
              <a:t>idebtor@handong.edu</a:t>
            </a:r>
            <a:r>
              <a:rPr lang="en-US" altLang="ko-KR" sz="1400" dirty="0"/>
              <a:t>,  2014 Data Structures, CSEE Dept., Handong Global University</a:t>
            </a:r>
            <a:endParaRPr lang="ko-KR" altLang="en-US" sz="1400" dirty="0"/>
          </a:p>
          <a:p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2627784" y="2193991"/>
            <a:ext cx="578530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Candara" panose="020E0502030303020204" pitchFamily="34" charset="0"/>
              </a:rPr>
              <a:t>Data Structures  </a:t>
            </a:r>
          </a:p>
          <a:p>
            <a:r>
              <a:rPr lang="en-US" altLang="ko-KR" sz="2400" b="1" dirty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Chapter 3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000" b="1" i="1" dirty="0">
                <a:latin typeface="Candara" panose="020E0502030303020204" pitchFamily="34" charset="0"/>
              </a:rPr>
              <a:t>abstract data types - review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000" i="1" dirty="0">
                <a:latin typeface="Candara" panose="020E0502030303020204" pitchFamily="34" charset="0"/>
              </a:rPr>
              <a:t>stacks &amp; queues </a:t>
            </a:r>
            <a:br>
              <a:rPr lang="en-US" altLang="ko-KR" sz="2000" i="1" dirty="0">
                <a:latin typeface="Candara" panose="020E0502030303020204" pitchFamily="34" charset="0"/>
              </a:rPr>
            </a:br>
            <a:r>
              <a:rPr lang="en-US" altLang="ko-KR" sz="2000" i="1" dirty="0">
                <a:latin typeface="Candara" panose="020E0502030303020204" pitchFamily="34" charset="0"/>
              </a:rPr>
              <a:t>using dynamic arrays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000" i="1" dirty="0">
                <a:latin typeface="Candara" panose="020E0502030303020204" pitchFamily="34" charset="0"/>
              </a:rPr>
              <a:t>some applications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b="1" i="1" dirty="0">
                <a:latin typeface="Candara" panose="020E0502030303020204" pitchFamily="34" charset="0"/>
              </a:rPr>
              <a:t>infix to postfix </a:t>
            </a:r>
            <a:r>
              <a:rPr lang="en-US" altLang="ko-KR" i="1" dirty="0">
                <a:latin typeface="Candara" panose="020E0502030303020204" pitchFamily="34" charset="0"/>
              </a:rPr>
              <a:t>– </a:t>
            </a:r>
            <a:br>
              <a:rPr lang="en-US" altLang="ko-KR" i="1" dirty="0">
                <a:latin typeface="Candara" panose="020E0502030303020204" pitchFamily="34" charset="0"/>
              </a:rPr>
            </a:br>
            <a:r>
              <a:rPr lang="en-US" altLang="ko-KR" i="1" dirty="0">
                <a:latin typeface="Candara" panose="020E0502030303020204" pitchFamily="34" charset="0"/>
              </a:rPr>
              <a:t>reading assignment - handout &amp; section 3.6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2627784" y="2564904"/>
            <a:ext cx="57853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666813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051651"/>
            <a:ext cx="689717" cy="68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030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10</a:t>
            </a:fld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95536" y="836712"/>
            <a:ext cx="828092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755576" y="836712"/>
            <a:ext cx="78488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Candara" panose="020E0502030303020204" pitchFamily="34" charset="0"/>
              </a:rPr>
              <a:t>3.2 Stacks using dynamic arrays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1403484"/>
            <a:ext cx="79208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Candara" panose="020E0502030303020204" pitchFamily="34" charset="0"/>
              </a:rPr>
              <a:t>Array implementation of a stack: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ndara" panose="020E0502030303020204" pitchFamily="34" charset="0"/>
              </a:rPr>
              <a:t>Use array s[ ] to store N items on stack.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ndara" panose="020E0502030303020204" pitchFamily="34" charset="0"/>
              </a:rPr>
              <a:t>push(): add new item at s[N].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ndara" panose="020E0502030303020204" pitchFamily="34" charset="0"/>
              </a:rPr>
              <a:t>pop(): remove item from s[N-1].</a:t>
            </a:r>
            <a:endParaRPr lang="ko-KR" altLang="en-US" sz="2000" dirty="0">
              <a:latin typeface="Candara" panose="020E0502030303020204" pitchFamily="34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603760"/>
              </p:ext>
            </p:extLst>
          </p:nvPr>
        </p:nvGraphicFramePr>
        <p:xfrm>
          <a:off x="1403646" y="3429000"/>
          <a:ext cx="662474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62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2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24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2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2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24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24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247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247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Candara" panose="020E0502030303020204" pitchFamily="34" charset="0"/>
                        </a:rPr>
                        <a:t>to</a:t>
                      </a:r>
                      <a:endParaRPr lang="ko-KR" altLang="en-US" sz="16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Candara" panose="020E0502030303020204" pitchFamily="34" charset="0"/>
                        </a:rPr>
                        <a:t>be</a:t>
                      </a:r>
                      <a:endParaRPr lang="ko-KR" altLang="en-US" sz="16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Candara" panose="020E0502030303020204" pitchFamily="34" charset="0"/>
                        </a:rPr>
                        <a:t>or</a:t>
                      </a:r>
                      <a:endParaRPr lang="ko-KR" altLang="en-US" sz="16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Candara" panose="020E0502030303020204" pitchFamily="34" charset="0"/>
                        </a:rPr>
                        <a:t>not</a:t>
                      </a:r>
                      <a:endParaRPr lang="ko-KR" altLang="en-US" sz="16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Candara" panose="020E0502030303020204" pitchFamily="34" charset="0"/>
                        </a:rPr>
                        <a:t>to</a:t>
                      </a:r>
                      <a:endParaRPr lang="ko-KR" altLang="en-US" sz="16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Candara" panose="020E0502030303020204" pitchFamily="34" charset="0"/>
                        </a:rPr>
                        <a:t>be</a:t>
                      </a:r>
                      <a:endParaRPr lang="ko-KR" altLang="en-US" sz="16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>
                          <a:latin typeface="Candara" panose="020E0502030303020204" pitchFamily="34" charset="0"/>
                        </a:rPr>
                        <a:t>null</a:t>
                      </a:r>
                      <a:endParaRPr lang="ko-KR" altLang="en-US" sz="1600" i="1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>
                          <a:latin typeface="Candara" panose="020E0502030303020204" pitchFamily="34" charset="0"/>
                        </a:rPr>
                        <a:t>null</a:t>
                      </a:r>
                      <a:endParaRPr lang="ko-KR" altLang="en-US" sz="1600" i="1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>
                          <a:latin typeface="Candara" panose="020E0502030303020204" pitchFamily="34" charset="0"/>
                        </a:rPr>
                        <a:t>null</a:t>
                      </a:r>
                      <a:endParaRPr lang="ko-KR" altLang="en-US" sz="1600" i="1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>
                          <a:latin typeface="Candara" panose="020E0502030303020204" pitchFamily="34" charset="0"/>
                        </a:rPr>
                        <a:t>null</a:t>
                      </a:r>
                      <a:endParaRPr lang="ko-KR" altLang="en-US" sz="1600" i="1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54203"/>
              </p:ext>
            </p:extLst>
          </p:nvPr>
        </p:nvGraphicFramePr>
        <p:xfrm>
          <a:off x="1403648" y="3850248"/>
          <a:ext cx="662474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2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2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24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2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2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24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24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247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247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ndara" panose="020E0502030303020204" pitchFamily="34" charset="0"/>
                        </a:rPr>
                        <a:t>0</a:t>
                      </a:r>
                      <a:endParaRPr lang="ko-KR" altLang="en-US" sz="14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ndara" panose="020E0502030303020204" pitchFamily="34" charset="0"/>
                        </a:rPr>
                        <a:t>1</a:t>
                      </a:r>
                      <a:endParaRPr lang="ko-KR" altLang="en-US" sz="14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ndara" panose="020E0502030303020204" pitchFamily="34" charset="0"/>
                        </a:rPr>
                        <a:t>2</a:t>
                      </a:r>
                      <a:endParaRPr lang="ko-KR" altLang="en-US" sz="14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ndara" panose="020E0502030303020204" pitchFamily="34" charset="0"/>
                        </a:rPr>
                        <a:t>3</a:t>
                      </a:r>
                      <a:endParaRPr lang="ko-KR" altLang="en-US" sz="14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ndara" panose="020E0502030303020204" pitchFamily="34" charset="0"/>
                        </a:rPr>
                        <a:t>4</a:t>
                      </a:r>
                      <a:endParaRPr lang="ko-KR" altLang="en-US" sz="14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ndara" panose="020E0502030303020204" pitchFamily="34" charset="0"/>
                        </a:rPr>
                        <a:t>5</a:t>
                      </a:r>
                      <a:endParaRPr lang="ko-KR" altLang="en-US" sz="14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>
                          <a:latin typeface="Candara" panose="020E0502030303020204" pitchFamily="34" charset="0"/>
                        </a:rPr>
                        <a:t>6</a:t>
                      </a:r>
                      <a:endParaRPr lang="ko-KR" altLang="en-US" sz="1400" i="1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>
                          <a:latin typeface="Candara" panose="020E0502030303020204" pitchFamily="34" charset="0"/>
                        </a:rPr>
                        <a:t>7</a:t>
                      </a:r>
                      <a:endParaRPr lang="ko-KR" altLang="en-US" sz="1400" i="1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>
                          <a:latin typeface="Candara" panose="020E0502030303020204" pitchFamily="34" charset="0"/>
                        </a:rPr>
                        <a:t>8</a:t>
                      </a:r>
                      <a:endParaRPr lang="ko-KR" altLang="en-US" sz="1400" i="1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>
                          <a:latin typeface="Candara" panose="020E0502030303020204" pitchFamily="34" charset="0"/>
                        </a:rPr>
                        <a:t>9</a:t>
                      </a:r>
                      <a:endParaRPr lang="ko-KR" altLang="en-US" sz="1400" i="1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761216" y="3429000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andara" panose="020E0502030303020204" pitchFamily="34" charset="0"/>
              </a:rPr>
              <a:t>s[ ]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508104" y="4221088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andara" panose="020E0502030303020204" pitchFamily="34" charset="0"/>
              </a:rPr>
              <a:t>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615818" y="4225280"/>
            <a:ext cx="1412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andara" panose="020E0502030303020204" pitchFamily="34" charset="0"/>
              </a:rPr>
              <a:t>capacity = 10</a:t>
            </a:r>
            <a:endParaRPr lang="ko-KR" altLang="en-US" dirty="0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2848" y="5867980"/>
            <a:ext cx="72655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  <a:latin typeface="Candara" panose="020E0502030303020204" pitchFamily="34" charset="0"/>
              </a:rPr>
              <a:t>Defect.</a:t>
            </a:r>
            <a:r>
              <a:rPr lang="en-US" altLang="ko-KR" dirty="0">
                <a:latin typeface="Candara" panose="020E0502030303020204" pitchFamily="34" charset="0"/>
              </a:rPr>
              <a:t> Stack overflows when N exceeds capacity. </a:t>
            </a:r>
            <a:r>
              <a:rPr lang="en-US" altLang="ko-KR" i="1" dirty="0">
                <a:solidFill>
                  <a:schemeClr val="accent2"/>
                </a:solidFill>
                <a:latin typeface="Candara" panose="020E0502030303020204" pitchFamily="34" charset="0"/>
              </a:rPr>
              <a:t>[stay tuned]</a:t>
            </a:r>
            <a:endParaRPr lang="ko-KR" altLang="en-US" i="1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360040" y="404664"/>
            <a:ext cx="8748464" cy="605753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1" kern="1200" spc="50" dirty="0" smtClean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>
                  <a:outerShdw blurRad="50800" dist="50800" dir="54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2000" dirty="0"/>
              <a:t>Chapter 3 – Stacks and queues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427495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306072" y="6453336"/>
            <a:ext cx="80243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11</a:t>
            </a:fld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95536" y="836712"/>
            <a:ext cx="828092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183739"/>
              </p:ext>
            </p:extLst>
          </p:nvPr>
        </p:nvGraphicFramePr>
        <p:xfrm>
          <a:off x="1536886" y="1412776"/>
          <a:ext cx="6394772" cy="4236720"/>
        </p:xfrm>
        <a:graphic>
          <a:graphicData uri="http://schemas.openxmlformats.org/drawingml/2006/table">
            <a:tbl>
              <a:tblPr/>
              <a:tblGrid>
                <a:gridCol w="6394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06130">
                <a:tc>
                  <a:txBody>
                    <a:bodyPr/>
                    <a:lstStyle/>
                    <a:p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public class </a:t>
                      </a:r>
                      <a:r>
                        <a:rPr kumimoji="0" lang="en-US" altLang="ko-KR" sz="1600" kern="120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FixedSizeStackOfStrings</a:t>
                      </a:r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{</a:t>
                      </a:r>
                    </a:p>
                    <a:p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private String[] s;</a:t>
                      </a:r>
                    </a:p>
                    <a:p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private </a:t>
                      </a:r>
                      <a:r>
                        <a:rPr kumimoji="0" lang="en-US" altLang="ko-KR" sz="1600" kern="120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N = 0;</a:t>
                      </a:r>
                    </a:p>
                    <a:p>
                      <a:endParaRPr kumimoji="0" lang="en-US" altLang="ko-KR" sz="1600" kern="120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  <a:p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public </a:t>
                      </a:r>
                      <a:r>
                        <a:rPr kumimoji="0" lang="en-US" altLang="ko-KR" sz="1600" b="1" kern="120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FixedSizeStackOfStrings</a:t>
                      </a:r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ko-KR" sz="1600" kern="1200" baseline="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0" lang="en-US" altLang="ko-KR" sz="1600" kern="1200" baseline="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capacity</a:t>
                      </a:r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) { </a:t>
                      </a:r>
                    </a:p>
                    <a:p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    s = new String[capacity]; </a:t>
                      </a:r>
                    </a:p>
                    <a:p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}</a:t>
                      </a:r>
                    </a:p>
                    <a:p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public </a:t>
                      </a:r>
                      <a:r>
                        <a:rPr kumimoji="0" lang="en-US" altLang="ko-KR" sz="1600" kern="120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boolean</a:t>
                      </a:r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ko-KR" sz="1600" kern="120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isEmpty</a:t>
                      </a:r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() { </a:t>
                      </a:r>
                    </a:p>
                    <a:p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    return N == 0; </a:t>
                      </a:r>
                    </a:p>
                    <a:p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}</a:t>
                      </a:r>
                    </a:p>
                    <a:p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public void push(String item) { </a:t>
                      </a:r>
                    </a:p>
                    <a:p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    s[N++] = item; </a:t>
                      </a:r>
                    </a:p>
                    <a:p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}</a:t>
                      </a:r>
                    </a:p>
                    <a:p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public String pop() {</a:t>
                      </a:r>
                    </a:p>
                    <a:p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    return s[--N]; </a:t>
                      </a:r>
                    </a:p>
                    <a:p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}</a:t>
                      </a:r>
                    </a:p>
                    <a:p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제목 1"/>
          <p:cNvSpPr txBox="1">
            <a:spLocks/>
          </p:cNvSpPr>
          <p:nvPr/>
        </p:nvSpPr>
        <p:spPr>
          <a:xfrm>
            <a:off x="360040" y="404664"/>
            <a:ext cx="8748464" cy="605753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1" kern="1200" spc="50" dirty="0" smtClean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>
                  <a:outerShdw blurRad="50800" dist="50800" dir="54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2000" dirty="0"/>
              <a:t>Chapter 3 – Stacks and queues</a:t>
            </a:r>
            <a:endParaRPr lang="ko-KR" altLang="en-US" sz="1100" dirty="0"/>
          </a:p>
        </p:txBody>
      </p:sp>
      <p:sp>
        <p:nvSpPr>
          <p:cNvPr id="13" name="직사각형 12"/>
          <p:cNvSpPr/>
          <p:nvPr/>
        </p:nvSpPr>
        <p:spPr>
          <a:xfrm>
            <a:off x="755576" y="836712"/>
            <a:ext cx="78488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Candara" panose="020E0502030303020204" pitchFamily="34" charset="0"/>
              </a:rPr>
              <a:t>3.2 Stacks using dynamic arrays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516216" y="1412776"/>
            <a:ext cx="16705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  <a:latin typeface="Candara" panose="020E0502030303020204" pitchFamily="34" charset="0"/>
              </a:rPr>
              <a:t>a shortcoming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Candara" panose="020E0502030303020204" pitchFamily="34" charset="0"/>
              </a:rPr>
              <a:t>(stay tuned)</a:t>
            </a:r>
            <a:endParaRPr lang="ko-KR" altLang="en-US" sz="1600" dirty="0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6347482" y="1854384"/>
            <a:ext cx="28803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5267362" y="5652537"/>
            <a:ext cx="26890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C00000"/>
                </a:solidFill>
                <a:latin typeface="Candara" panose="020E0502030303020204" pitchFamily="34" charset="0"/>
              </a:rPr>
              <a:t>decrement N:</a:t>
            </a:r>
            <a:br>
              <a:rPr lang="en-US" altLang="ko-KR" sz="1600" b="1" dirty="0">
                <a:solidFill>
                  <a:srgbClr val="C00000"/>
                </a:solidFill>
                <a:latin typeface="Candara" panose="020E0502030303020204" pitchFamily="34" charset="0"/>
              </a:rPr>
            </a:br>
            <a:r>
              <a:rPr lang="en-US" altLang="ko-KR" sz="1600" b="1" dirty="0">
                <a:solidFill>
                  <a:srgbClr val="C00000"/>
                </a:solidFill>
                <a:latin typeface="Candara" panose="020E0502030303020204" pitchFamily="34" charset="0"/>
              </a:rPr>
              <a:t>then use to index into array</a:t>
            </a:r>
            <a:endParaRPr lang="ko-KR" altLang="en-US" sz="1600" b="1" dirty="0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95536" y="5661248"/>
            <a:ext cx="23402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C00000"/>
                </a:solidFill>
                <a:latin typeface="Candara" panose="020E0502030303020204" pitchFamily="34" charset="0"/>
              </a:rPr>
              <a:t>use to index into array;</a:t>
            </a:r>
          </a:p>
          <a:p>
            <a:r>
              <a:rPr lang="en-US" altLang="ko-KR" sz="1600" b="1" dirty="0">
                <a:solidFill>
                  <a:srgbClr val="C00000"/>
                </a:solidFill>
                <a:latin typeface="Candara" panose="020E0502030303020204" pitchFamily="34" charset="0"/>
              </a:rPr>
              <a:t>then increment N</a:t>
            </a:r>
            <a:endParaRPr lang="ko-KR" altLang="en-US" sz="1600" b="1" dirty="0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1958847" y="4378611"/>
            <a:ext cx="1055972" cy="12739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 flipV="1">
            <a:off x="3752616" y="5203425"/>
            <a:ext cx="148745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987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318710" y="6453336"/>
            <a:ext cx="789794" cy="365125"/>
          </a:xfrm>
        </p:spPr>
        <p:txBody>
          <a:bodyPr/>
          <a:lstStyle/>
          <a:p>
            <a:fld id="{9085FD98-BA4B-4537-9251-5519BF532862}" type="slidenum">
              <a:rPr lang="ko-KR" altLang="en-US" sz="1400" smtClean="0"/>
              <a:t>12</a:t>
            </a:fld>
            <a:endParaRPr lang="ko-KR" altLang="en-US" sz="1400"/>
          </a:p>
        </p:txBody>
      </p:sp>
      <p:cxnSp>
        <p:nvCxnSpPr>
          <p:cNvPr id="4" name="직선 연결선 3"/>
          <p:cNvCxnSpPr/>
          <p:nvPr/>
        </p:nvCxnSpPr>
        <p:spPr>
          <a:xfrm>
            <a:off x="395536" y="836712"/>
            <a:ext cx="828092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610911"/>
              </p:ext>
            </p:extLst>
          </p:nvPr>
        </p:nvGraphicFramePr>
        <p:xfrm>
          <a:off x="821047" y="4005064"/>
          <a:ext cx="2976703" cy="822960"/>
        </p:xfrm>
        <a:graphic>
          <a:graphicData uri="http://schemas.openxmlformats.org/drawingml/2006/table">
            <a:tbl>
              <a:tblPr/>
              <a:tblGrid>
                <a:gridCol w="2976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public String pop() {</a:t>
                      </a:r>
                    </a:p>
                    <a:p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  return s[--N]; </a:t>
                      </a:r>
                    </a:p>
                    <a:p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}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제목 1"/>
          <p:cNvSpPr txBox="1">
            <a:spLocks/>
          </p:cNvSpPr>
          <p:nvPr/>
        </p:nvSpPr>
        <p:spPr>
          <a:xfrm>
            <a:off x="360040" y="404664"/>
            <a:ext cx="8748464" cy="605753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1" kern="1200" spc="50" dirty="0" smtClean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>
                  <a:outerShdw blurRad="50800" dist="50800" dir="54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2000" dirty="0"/>
              <a:t>Chapter 3 – Stacks and queues</a:t>
            </a:r>
            <a:endParaRPr lang="ko-KR" altLang="en-US" sz="1100" dirty="0"/>
          </a:p>
        </p:txBody>
      </p:sp>
      <p:sp>
        <p:nvSpPr>
          <p:cNvPr id="13" name="직사각형 12"/>
          <p:cNvSpPr/>
          <p:nvPr/>
        </p:nvSpPr>
        <p:spPr>
          <a:xfrm>
            <a:off x="755576" y="836712"/>
            <a:ext cx="78488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Candara" panose="020E0502030303020204" pitchFamily="34" charset="0"/>
              </a:rPr>
              <a:t>3.2 Stacks using dynamic arrays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5576" y="1325667"/>
            <a:ext cx="77768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Candara" panose="020E0502030303020204" pitchFamily="34" charset="0"/>
              </a:rPr>
              <a:t>Things to consider: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2"/>
                </a:solidFill>
                <a:latin typeface="Candara" panose="020E0502030303020204" pitchFamily="34" charset="0"/>
              </a:rPr>
              <a:t>Overflow and underflow:</a:t>
            </a:r>
          </a:p>
          <a:p>
            <a:r>
              <a:rPr lang="en-US" altLang="ko-KR" dirty="0">
                <a:latin typeface="Candara" panose="020E0502030303020204" pitchFamily="34" charset="0"/>
              </a:rPr>
              <a:t>	Underflow: throw exception if pop from an empty stack. (Java)</a:t>
            </a:r>
            <a:br>
              <a:rPr lang="en-US" altLang="ko-KR" dirty="0">
                <a:latin typeface="Candara" panose="020E0502030303020204" pitchFamily="34" charset="0"/>
              </a:rPr>
            </a:br>
            <a:r>
              <a:rPr lang="en-US" altLang="ko-KR" dirty="0">
                <a:latin typeface="Candara" panose="020E0502030303020204" pitchFamily="34" charset="0"/>
              </a:rPr>
              <a:t>		     or return null;</a:t>
            </a:r>
          </a:p>
          <a:p>
            <a:r>
              <a:rPr lang="en-US" altLang="ko-KR" dirty="0">
                <a:latin typeface="Candara" panose="020E0502030303020204" pitchFamily="34" charset="0"/>
              </a:rPr>
              <a:t>	Overflow: use resizing array for array implementation.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[stay tuned]</a:t>
            </a:r>
            <a:br>
              <a:rPr lang="en-US" altLang="ko-KR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</a:br>
            <a:endParaRPr lang="en-US" altLang="ko-KR" dirty="0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2"/>
                </a:solidFill>
                <a:latin typeface="Candara" panose="020E0502030303020204" pitchFamily="34" charset="0"/>
              </a:rPr>
              <a:t>Null items: </a:t>
            </a:r>
            <a:r>
              <a:rPr lang="en-US" altLang="ko-KR" dirty="0">
                <a:latin typeface="Candara" panose="020E0502030303020204" pitchFamily="34" charset="0"/>
              </a:rPr>
              <a:t>Allow null items to be inserted or not. Clarify during the design.</a:t>
            </a:r>
            <a:br>
              <a:rPr lang="en-US" altLang="ko-KR" dirty="0">
                <a:latin typeface="Candara" panose="020E0502030303020204" pitchFamily="34" charset="0"/>
              </a:rPr>
            </a:br>
            <a:endParaRPr lang="en-US" altLang="ko-KR" dirty="0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2"/>
                </a:solidFill>
                <a:latin typeface="Candara" panose="020E0502030303020204" pitchFamily="34" charset="0"/>
              </a:rPr>
              <a:t>Loitering:</a:t>
            </a:r>
            <a:r>
              <a:rPr lang="en-US" altLang="ko-KR" dirty="0">
                <a:latin typeface="Candara" panose="020E0502030303020204" pitchFamily="34" charset="0"/>
              </a:rPr>
              <a:t> Holding a reference to an object when it is no longer needed.</a:t>
            </a:r>
            <a:endParaRPr lang="ko-KR" altLang="en-US" dirty="0">
              <a:latin typeface="Candara" panose="020E0502030303020204" pitchFamily="34" charset="0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174432"/>
              </p:ext>
            </p:extLst>
          </p:nvPr>
        </p:nvGraphicFramePr>
        <p:xfrm>
          <a:off x="4262994" y="4005064"/>
          <a:ext cx="3693382" cy="1310640"/>
        </p:xfrm>
        <a:graphic>
          <a:graphicData uri="http://schemas.openxmlformats.org/drawingml/2006/table">
            <a:tbl>
              <a:tblPr/>
              <a:tblGrid>
                <a:gridCol w="3693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public String pop() {</a:t>
                      </a:r>
                    </a:p>
                    <a:p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  String item = s[--N];</a:t>
                      </a:r>
                    </a:p>
                    <a:p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  s[N] = null;</a:t>
                      </a:r>
                    </a:p>
                    <a:p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  return item; </a:t>
                      </a:r>
                    </a:p>
                    <a:p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}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619672" y="4941168"/>
            <a:ext cx="13681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  <a:latin typeface="Candara" panose="020E0502030303020204" pitchFamily="34" charset="0"/>
              </a:rPr>
              <a:t>loitering</a:t>
            </a:r>
            <a:endParaRPr lang="ko-KR" altLang="en-US" sz="1600" dirty="0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23928" y="5301208"/>
            <a:ext cx="48600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  <a:latin typeface="Candara" panose="020E0502030303020204" pitchFamily="34" charset="0"/>
              </a:rPr>
              <a:t>This version avoids "loitering": Garbage collector can reclaim memory only if no outstanding references.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Candara" panose="020E0502030303020204" pitchFamily="34" charset="0"/>
              </a:rPr>
              <a:t>In C/C++ implementation. free the resources it necessary.  </a:t>
            </a:r>
          </a:p>
        </p:txBody>
      </p:sp>
    </p:spTree>
    <p:extLst>
      <p:ext uri="{BB962C8B-B14F-4D97-AF65-F5344CB8AC3E}">
        <p14:creationId xmlns:p14="http://schemas.microsoft.com/office/powerpoint/2010/main" val="835880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13</a:t>
            </a:fld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95536" y="836712"/>
            <a:ext cx="828092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1"/>
          <p:cNvSpPr txBox="1">
            <a:spLocks/>
          </p:cNvSpPr>
          <p:nvPr/>
        </p:nvSpPr>
        <p:spPr>
          <a:xfrm>
            <a:off x="360040" y="404664"/>
            <a:ext cx="8748464" cy="605753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1" kern="1200" spc="50" dirty="0" smtClean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>
                  <a:outerShdw blurRad="50800" dist="50800" dir="54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2000" dirty="0"/>
              <a:t>Chapter 3 – Stacks and queues</a:t>
            </a:r>
            <a:endParaRPr lang="ko-KR" altLang="en-US" sz="1100" dirty="0"/>
          </a:p>
        </p:txBody>
      </p:sp>
      <p:sp>
        <p:nvSpPr>
          <p:cNvPr id="5" name="직사각형 4"/>
          <p:cNvSpPr/>
          <p:nvPr/>
        </p:nvSpPr>
        <p:spPr>
          <a:xfrm>
            <a:off x="755576" y="836712"/>
            <a:ext cx="78488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Candara" panose="020E0502030303020204" pitchFamily="34" charset="0"/>
              </a:rPr>
              <a:t>3.2 Stacks using dynamic arrays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55576" y="1325667"/>
                <a:ext cx="7776864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2"/>
                    </a:solidFill>
                    <a:latin typeface="Candara" panose="020E0502030303020204" pitchFamily="34" charset="0"/>
                  </a:rPr>
                  <a:t>Problem:  </a:t>
                </a:r>
                <a:r>
                  <a:rPr lang="en-US" altLang="ko-KR" dirty="0">
                    <a:latin typeface="Candara" panose="020E0502030303020204" pitchFamily="34" charset="0"/>
                  </a:rPr>
                  <a:t>Requiring client to provide </a:t>
                </a:r>
                <a:r>
                  <a:rPr lang="en-US" altLang="ko-KR" dirty="0">
                    <a:solidFill>
                      <a:srgbClr val="C00000"/>
                    </a:solidFill>
                    <a:latin typeface="Candara" panose="020E0502030303020204" pitchFamily="34" charset="0"/>
                  </a:rPr>
                  <a:t>capacity</a:t>
                </a:r>
                <a:r>
                  <a:rPr lang="en-US" altLang="ko-KR" dirty="0">
                    <a:latin typeface="Candara" panose="020E0502030303020204" pitchFamily="34" charset="0"/>
                  </a:rPr>
                  <a:t> (size of stack) is inappropriate.  </a:t>
                </a:r>
                <a:r>
                  <a:rPr lang="en-US" altLang="ko-KR" b="1" dirty="0">
                    <a:solidFill>
                      <a:schemeClr val="accent2"/>
                    </a:solidFill>
                    <a:latin typeface="Candara" panose="020E0502030303020204" pitchFamily="34" charset="0"/>
                  </a:rPr>
                  <a:t>Question: </a:t>
                </a:r>
                <a:r>
                  <a:rPr lang="en-US" altLang="ko-KR" dirty="0">
                    <a:latin typeface="Candara" panose="020E0502030303020204" pitchFamily="34" charset="0"/>
                  </a:rPr>
                  <a:t>How to grow and shrink array?</a:t>
                </a:r>
              </a:p>
              <a:p>
                <a:endParaRPr lang="en-US" altLang="ko-KR" b="1" dirty="0">
                  <a:latin typeface="Candara" panose="020E0502030303020204" pitchFamily="34" charset="0"/>
                </a:endParaRPr>
              </a:p>
              <a:p>
                <a:r>
                  <a:rPr lang="en-US" altLang="ko-KR" b="1" dirty="0">
                    <a:solidFill>
                      <a:schemeClr val="accent2"/>
                    </a:solidFill>
                    <a:latin typeface="Candara" panose="020E0502030303020204" pitchFamily="34" charset="0"/>
                  </a:rPr>
                  <a:t>First try.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b="1" dirty="0">
                    <a:latin typeface="Candara" panose="020E0502030303020204" pitchFamily="34" charset="0"/>
                  </a:rPr>
                  <a:t>push(): increase size of array s[] by 1.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b="1" dirty="0">
                    <a:latin typeface="Candara" panose="020E0502030303020204" pitchFamily="34" charset="0"/>
                  </a:rPr>
                  <a:t>pop(): decrease size of array s[] by 1.</a:t>
                </a:r>
              </a:p>
              <a:p>
                <a:endParaRPr lang="en-US" altLang="ko-KR" dirty="0">
                  <a:latin typeface="Candara" panose="020E0502030303020204" pitchFamily="34" charset="0"/>
                </a:endParaRPr>
              </a:p>
              <a:p>
                <a:r>
                  <a:rPr lang="en-US" altLang="ko-KR" b="1" dirty="0">
                    <a:solidFill>
                      <a:schemeClr val="accent2"/>
                    </a:solidFill>
                    <a:latin typeface="Candara" panose="020E0502030303020204" pitchFamily="34" charset="0"/>
                  </a:rPr>
                  <a:t>Too expensive.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Candara" panose="020E0502030303020204" pitchFamily="34" charset="0"/>
                  </a:rPr>
                  <a:t>Need to copy all items to a new array.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Candara" panose="020E0502030303020204" pitchFamily="34" charset="0"/>
                  </a:rPr>
                  <a:t>Inserting first N items takes time proportional to 1 + 2 + 3 + .…+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</a:rPr>
                          <m:t>𝑁</m:t>
                        </m:r>
                        <m:r>
                          <a:rPr lang="en-US" altLang="ko-KR" i="1">
                            <a:latin typeface="Cambria Math"/>
                          </a:rPr>
                          <m:t>≈  </m:t>
                        </m:r>
                        <m:r>
                          <a:rPr lang="en-US" altLang="ko-KR" i="1">
                            <a:latin typeface="Cambria Math"/>
                          </a:rPr>
                          <m:t>𝑁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altLang="ko-KR" dirty="0">
                    <a:latin typeface="Candara" panose="020E0502030303020204" pitchFamily="34" charset="0"/>
                  </a:rPr>
                  <a:t>.</a:t>
                </a:r>
                <a:endParaRPr lang="ko-KR" altLang="en-US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325667"/>
                <a:ext cx="7776864" cy="2862322"/>
              </a:xfrm>
              <a:prstGeom prst="rect">
                <a:avLst/>
              </a:prstGeom>
              <a:blipFill rotWithShape="0">
                <a:blip r:embed="rId2"/>
                <a:stretch>
                  <a:fillRect l="-705" t="-1064" b="-2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/>
          <p:cNvSpPr/>
          <p:nvPr/>
        </p:nvSpPr>
        <p:spPr>
          <a:xfrm>
            <a:off x="6156176" y="4561382"/>
            <a:ext cx="2201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andara" panose="020E0502030303020204" pitchFamily="34" charset="0"/>
              </a:rPr>
              <a:t>infeasible for large N</a:t>
            </a:r>
            <a:endParaRPr lang="ko-KR" altLang="en-US" dirty="0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7308304" y="4187989"/>
            <a:ext cx="360040" cy="321131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56482" y="5589240"/>
            <a:ext cx="71504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  <a:latin typeface="Candara" panose="020E0502030303020204" pitchFamily="34" charset="0"/>
              </a:rPr>
              <a:t>Challenge: </a:t>
            </a:r>
            <a:r>
              <a:rPr lang="en-US" altLang="ko-KR" b="1" dirty="0">
                <a:latin typeface="Candara" panose="020E0502030303020204" pitchFamily="34" charset="0"/>
              </a:rPr>
              <a:t>Ensure that array resizing happens infrequently.</a:t>
            </a:r>
            <a:endParaRPr lang="ko-KR" altLang="en-US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147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14</a:t>
            </a:fld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95536" y="836712"/>
            <a:ext cx="828092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1"/>
          <p:cNvSpPr txBox="1">
            <a:spLocks/>
          </p:cNvSpPr>
          <p:nvPr/>
        </p:nvSpPr>
        <p:spPr>
          <a:xfrm>
            <a:off x="360040" y="404664"/>
            <a:ext cx="8748464" cy="605753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1" kern="1200" spc="50" dirty="0" smtClean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>
                  <a:outerShdw blurRad="50800" dist="50800" dir="54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2000" dirty="0"/>
              <a:t>Chapter 3 – Stacks and queues</a:t>
            </a:r>
            <a:endParaRPr lang="ko-KR" altLang="en-US" sz="1100" dirty="0"/>
          </a:p>
        </p:txBody>
      </p:sp>
      <p:sp>
        <p:nvSpPr>
          <p:cNvPr id="5" name="직사각형 4"/>
          <p:cNvSpPr/>
          <p:nvPr/>
        </p:nvSpPr>
        <p:spPr>
          <a:xfrm>
            <a:off x="755576" y="836712"/>
            <a:ext cx="78488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Candara" panose="020E0502030303020204" pitchFamily="34" charset="0"/>
              </a:rPr>
              <a:t>3.2 Stacks using dynamic arrays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1325667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ndara" panose="020E0502030303020204" pitchFamily="34" charset="0"/>
              </a:rPr>
              <a:t> </a:t>
            </a:r>
            <a:r>
              <a:rPr lang="en-US" altLang="ko-KR" b="1" dirty="0">
                <a:solidFill>
                  <a:schemeClr val="accent2"/>
                </a:solidFill>
                <a:latin typeface="Candara" panose="020E0502030303020204" pitchFamily="34" charset="0"/>
              </a:rPr>
              <a:t>Q. </a:t>
            </a:r>
            <a:r>
              <a:rPr lang="en-US" altLang="ko-KR" dirty="0">
                <a:latin typeface="Candara" panose="020E0502030303020204" pitchFamily="34" charset="0"/>
              </a:rPr>
              <a:t>How to grow and shrink array?</a:t>
            </a:r>
          </a:p>
          <a:p>
            <a:r>
              <a:rPr lang="en-US" altLang="ko-KR" dirty="0">
                <a:latin typeface="Candara" panose="020E0502030303020204" pitchFamily="34" charset="0"/>
              </a:rPr>
              <a:t> </a:t>
            </a:r>
            <a:r>
              <a:rPr lang="en-US" altLang="ko-KR" b="1" dirty="0">
                <a:solidFill>
                  <a:schemeClr val="accent2"/>
                </a:solidFill>
                <a:latin typeface="Candara" panose="020E0502030303020204" pitchFamily="34" charset="0"/>
              </a:rPr>
              <a:t>A. </a:t>
            </a:r>
            <a:r>
              <a:rPr lang="en-US" altLang="ko-KR" dirty="0">
                <a:latin typeface="Candara" panose="020E0502030303020204" pitchFamily="34" charset="0"/>
              </a:rPr>
              <a:t>If array is full, create a new array of </a:t>
            </a:r>
            <a:r>
              <a:rPr lang="en-US" altLang="ko-KR" dirty="0">
                <a:solidFill>
                  <a:srgbClr val="C00000"/>
                </a:solidFill>
                <a:latin typeface="Candara" panose="020E0502030303020204" pitchFamily="34" charset="0"/>
              </a:rPr>
              <a:t>twice</a:t>
            </a:r>
            <a:r>
              <a:rPr lang="en-US" altLang="ko-KR" dirty="0">
                <a:latin typeface="Candara" panose="020E0502030303020204" pitchFamily="34" charset="0"/>
              </a:rPr>
              <a:t> the size, and copy items.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756482" y="6011996"/>
                <a:ext cx="784796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2"/>
                    </a:solidFill>
                    <a:latin typeface="Candara" panose="020E0502030303020204" pitchFamily="34" charset="0"/>
                  </a:rPr>
                  <a:t>Consequence: </a:t>
                </a:r>
                <a:r>
                  <a:rPr lang="en-US" altLang="ko-KR" dirty="0">
                    <a:latin typeface="Candara" panose="020E0502030303020204" pitchFamily="34" charset="0"/>
                  </a:rPr>
                  <a:t>Inserting first N items takes time proportional  to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𝑁</m:t>
                    </m:r>
                  </m:oMath>
                </a14:m>
                <a:r>
                  <a:rPr lang="en-US" altLang="ko-KR" dirty="0">
                    <a:latin typeface="Candara" panose="020E0502030303020204" pitchFamily="34" charset="0"/>
                  </a:rPr>
                  <a:t>, not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</a:rPr>
                          <m:t>𝑁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ko-KR" altLang="en-US" b="1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82" y="6011996"/>
                <a:ext cx="7847966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622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4734272" y="1036205"/>
            <a:ext cx="2191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andara" panose="020E0502030303020204" pitchFamily="34" charset="0"/>
              </a:rPr>
              <a:t>"repeated doubling"</a:t>
            </a:r>
            <a:endParaRPr lang="ko-KR" altLang="en-US" dirty="0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4932040" y="1343982"/>
            <a:ext cx="72008" cy="284818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823874"/>
              </p:ext>
            </p:extLst>
          </p:nvPr>
        </p:nvGraphicFramePr>
        <p:xfrm>
          <a:off x="1187624" y="2158712"/>
          <a:ext cx="6394772" cy="3749040"/>
        </p:xfrm>
        <a:graphic>
          <a:graphicData uri="http://schemas.openxmlformats.org/drawingml/2006/table">
            <a:tbl>
              <a:tblPr/>
              <a:tblGrid>
                <a:gridCol w="6394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06130">
                <a:tc>
                  <a:txBody>
                    <a:bodyPr/>
                    <a:lstStyle/>
                    <a:p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public class </a:t>
                      </a:r>
                      <a:r>
                        <a:rPr kumimoji="0" lang="en-US" altLang="ko-KR" sz="1600" kern="120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ResizingStackOfStrings</a:t>
                      </a:r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{</a:t>
                      </a:r>
                    </a:p>
                    <a:p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s = new String[1];</a:t>
                      </a:r>
                    </a:p>
                    <a:p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endParaRPr kumimoji="0" lang="en-US" altLang="ko-KR" sz="1600" kern="120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  <a:p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public void push(String item) { </a:t>
                      </a:r>
                    </a:p>
                    <a:p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if (N == </a:t>
                      </a:r>
                      <a:r>
                        <a:rPr kumimoji="0" lang="en-US" altLang="ko-KR" sz="1600" kern="120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s.length</a:t>
                      </a:r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) </a:t>
                      </a:r>
                      <a:r>
                        <a:rPr kumimoji="0" lang="en-US" altLang="ko-KR" sz="1600" kern="1200" baseline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resize(</a:t>
                      </a:r>
                      <a:r>
                        <a:rPr kumimoji="0" lang="en-US" altLang="ko-KR" sz="1600" kern="1200" baseline="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s.length</a:t>
                      </a:r>
                      <a:r>
                        <a:rPr kumimoji="0" lang="en-US" altLang="ko-KR" sz="1600" kern="1200" baseline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* 2); </a:t>
                      </a:r>
                    </a:p>
                    <a:p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s[N++] = item; </a:t>
                      </a:r>
                    </a:p>
                    <a:p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endParaRPr kumimoji="0" lang="en-US" altLang="ko-KR" sz="1600" kern="120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  <a:p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private void </a:t>
                      </a:r>
                      <a:r>
                        <a:rPr kumimoji="0" lang="en-US" altLang="ko-KR" sz="1600" b="1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resize</a:t>
                      </a:r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ko-KR" sz="1600" kern="120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capacity) {</a:t>
                      </a:r>
                    </a:p>
                    <a:p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String[] copy = new String[capacity];</a:t>
                      </a:r>
                    </a:p>
                    <a:p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for (</a:t>
                      </a:r>
                      <a:r>
                        <a:rPr kumimoji="0" lang="en-US" altLang="ko-KR" sz="1600" kern="120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ko-KR" sz="1600" kern="120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</a:t>
                      </a:r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= 0; </a:t>
                      </a:r>
                      <a:r>
                        <a:rPr kumimoji="0" lang="en-US" altLang="ko-KR" sz="1600" kern="120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</a:t>
                      </a:r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&lt; N; </a:t>
                      </a:r>
                      <a:r>
                        <a:rPr kumimoji="0" lang="en-US" altLang="ko-KR" sz="1600" kern="120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</a:t>
                      </a:r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++)</a:t>
                      </a:r>
                    </a:p>
                    <a:p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    copy[</a:t>
                      </a:r>
                      <a:r>
                        <a:rPr kumimoji="0" lang="en-US" altLang="ko-KR" sz="1600" kern="120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</a:t>
                      </a:r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] = s[</a:t>
                      </a:r>
                      <a:r>
                        <a:rPr kumimoji="0" lang="en-US" altLang="ko-KR" sz="1600" kern="120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</a:t>
                      </a:r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];</a:t>
                      </a:r>
                    </a:p>
                    <a:p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s = copy;</a:t>
                      </a:r>
                    </a:p>
                    <a:p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9804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15</a:t>
            </a:fld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95536" y="836712"/>
            <a:ext cx="828092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1"/>
          <p:cNvSpPr txBox="1">
            <a:spLocks/>
          </p:cNvSpPr>
          <p:nvPr/>
        </p:nvSpPr>
        <p:spPr>
          <a:xfrm>
            <a:off x="360040" y="404664"/>
            <a:ext cx="8748464" cy="605753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1" kern="1200" spc="50" dirty="0" smtClean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>
                  <a:outerShdw blurRad="50800" dist="50800" dir="54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2000" dirty="0"/>
              <a:t>Chapter 3 – Stacks and queues</a:t>
            </a:r>
            <a:endParaRPr lang="ko-KR" altLang="en-US" sz="1100" dirty="0"/>
          </a:p>
        </p:txBody>
      </p:sp>
      <p:sp>
        <p:nvSpPr>
          <p:cNvPr id="5" name="직사각형 4"/>
          <p:cNvSpPr/>
          <p:nvPr/>
        </p:nvSpPr>
        <p:spPr>
          <a:xfrm>
            <a:off x="755576" y="836712"/>
            <a:ext cx="78488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Candara" panose="020E0502030303020204" pitchFamily="34" charset="0"/>
              </a:rPr>
              <a:t>3.2 Stacks using dynamic arrays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55576" y="1325667"/>
                <a:ext cx="77768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2"/>
                    </a:solidFill>
                    <a:latin typeface="Candara" panose="020E0502030303020204" pitchFamily="34" charset="0"/>
                  </a:rPr>
                  <a:t>Q. </a:t>
                </a:r>
                <a:r>
                  <a:rPr lang="en-US" altLang="ko-KR" dirty="0">
                    <a:latin typeface="Candara" panose="020E0502030303020204" pitchFamily="34" charset="0"/>
                  </a:rPr>
                  <a:t>Cost of inserting first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𝑁</m:t>
                    </m:r>
                  </m:oMath>
                </a14:m>
                <a:r>
                  <a:rPr lang="en-US" altLang="ko-KR" dirty="0">
                    <a:latin typeface="Candara" panose="020E0502030303020204" pitchFamily="34" charset="0"/>
                  </a:rPr>
                  <a:t> items by </a:t>
                </a:r>
                <a:r>
                  <a:rPr lang="en-US" altLang="ko-KR" dirty="0">
                    <a:solidFill>
                      <a:srgbClr val="FF0000"/>
                    </a:solidFill>
                    <a:latin typeface="Candara" panose="020E0502030303020204" pitchFamily="34" charset="0"/>
                    <a:cs typeface="Consolas" panose="020B0609020204030204" pitchFamily="49" charset="0"/>
                  </a:rPr>
                  <a:t>resize(</a:t>
                </a:r>
                <a:r>
                  <a:rPr lang="en-US" altLang="ko-KR" dirty="0" err="1">
                    <a:solidFill>
                      <a:srgbClr val="FF0000"/>
                    </a:solidFill>
                    <a:latin typeface="Candara" panose="020E0502030303020204" pitchFamily="34" charset="0"/>
                    <a:cs typeface="Consolas" panose="020B0609020204030204" pitchFamily="49" charset="0"/>
                  </a:rPr>
                  <a:t>s.length</a:t>
                </a:r>
                <a:r>
                  <a:rPr lang="en-US" altLang="ko-KR" dirty="0">
                    <a:solidFill>
                      <a:srgbClr val="FF0000"/>
                    </a:solidFill>
                    <a:latin typeface="Candara" panose="020E0502030303020204" pitchFamily="34" charset="0"/>
                    <a:cs typeface="Consolas" panose="020B0609020204030204" pitchFamily="49" charset="0"/>
                  </a:rPr>
                  <a:t> + 10)</a:t>
                </a:r>
                <a:r>
                  <a:rPr lang="en-US" altLang="ko-KR" dirty="0">
                    <a:latin typeface="Candara" panose="020E0502030303020204" pitchFamily="34" charset="0"/>
                  </a:rPr>
                  <a:t>?</a:t>
                </a:r>
              </a:p>
              <a:p>
                <a:r>
                  <a:rPr lang="en-US" altLang="ko-KR" b="1" dirty="0">
                    <a:solidFill>
                      <a:schemeClr val="accent2"/>
                    </a:solidFill>
                    <a:latin typeface="Candara" panose="020E0502030303020204" pitchFamily="34" charset="0"/>
                  </a:rPr>
                  <a:t>A.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1" dirty="0" smtClean="0"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 dirty="0" smtClean="0"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</m:d>
                    <m:r>
                      <a:rPr lang="en-US" altLang="ko-KR" b="1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0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ko-KR" dirty="0">
                    <a:latin typeface="Candara" panose="020E0502030303020204" pitchFamily="34" charset="0"/>
                  </a:rPr>
                  <a:t>  +  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10+20+30+…+</m:t>
                    </m:r>
                    <m:r>
                      <a:rPr lang="en-US" altLang="ko-KR" i="1">
                        <a:latin typeface="Cambria Math"/>
                      </a:rPr>
                      <m:t>𝑁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325667"/>
                <a:ext cx="7776864" cy="646331"/>
              </a:xfrm>
              <a:prstGeom prst="rect">
                <a:avLst/>
              </a:prstGeom>
              <a:blipFill>
                <a:blip r:embed="rId3"/>
                <a:stretch>
                  <a:fillRect l="-705"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/>
          <p:cNvGrpSpPr/>
          <p:nvPr/>
        </p:nvGrpSpPr>
        <p:grpSpPr>
          <a:xfrm>
            <a:off x="552917" y="1971998"/>
            <a:ext cx="7579646" cy="988372"/>
            <a:chOff x="956565" y="1972003"/>
            <a:chExt cx="6989883" cy="988372"/>
          </a:xfrm>
        </p:grpSpPr>
        <p:cxnSp>
          <p:nvCxnSpPr>
            <p:cNvPr id="13" name="직선 화살표 연결선 12"/>
            <p:cNvCxnSpPr/>
            <p:nvPr/>
          </p:nvCxnSpPr>
          <p:spPr>
            <a:xfrm flipV="1">
              <a:off x="2205938" y="1974053"/>
              <a:ext cx="0" cy="252028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/>
            <p:cNvSpPr/>
            <p:nvPr/>
          </p:nvSpPr>
          <p:spPr>
            <a:xfrm>
              <a:off x="956565" y="2190934"/>
              <a:ext cx="215796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solidFill>
                    <a:srgbClr val="C00000"/>
                  </a:solidFill>
                  <a:latin typeface="Candara" panose="020E0502030303020204" pitchFamily="34" charset="0"/>
                </a:rPr>
                <a:t>1 array access per push</a:t>
              </a:r>
              <a:endParaRPr lang="ko-KR" altLang="en-US" sz="1600" dirty="0">
                <a:solidFill>
                  <a:srgbClr val="C00000"/>
                </a:solidFill>
                <a:latin typeface="Candara" panose="020E0502030303020204" pitchFamily="34" charset="0"/>
              </a:endParaRPr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 flipV="1">
              <a:off x="3131798" y="1972003"/>
              <a:ext cx="0" cy="252028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3002799" y="2190934"/>
              <a:ext cx="4943649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solidFill>
                    <a:srgbClr val="C00000"/>
                  </a:solidFill>
                  <a:latin typeface="Candara" panose="020E0502030303020204" pitchFamily="34" charset="0"/>
                </a:rPr>
                <a:t>k array accesses when memory is resized by increment of 10</a:t>
              </a:r>
            </a:p>
            <a:p>
              <a:r>
                <a:rPr lang="en-US" altLang="ko-KR" sz="1400" b="1" dirty="0">
                  <a:latin typeface="Candara" panose="020E0502030303020204" pitchFamily="34" charset="0"/>
                </a:rPr>
                <a:t>(ignoring cost to create new array in</a:t>
              </a:r>
              <a:r>
                <a:rPr lang="ko-KR" altLang="en-US" sz="1400" b="1" dirty="0">
                  <a:latin typeface="Candara" panose="020E0502030303020204" pitchFamily="34" charset="0"/>
                </a:rPr>
                <a:t> </a:t>
              </a:r>
              <a:r>
                <a:rPr lang="en-US" altLang="ko-KR" sz="1400" b="1" dirty="0">
                  <a:latin typeface="Candara" panose="020E0502030303020204" pitchFamily="34" charset="0"/>
                </a:rPr>
                <a:t>Java)</a:t>
              </a:r>
            </a:p>
            <a:p>
              <a:r>
                <a:rPr lang="en-US" altLang="ko-KR" sz="1400" b="1" dirty="0">
                  <a:latin typeface="Candara" panose="020E0502030303020204" pitchFamily="34" charset="0"/>
                </a:rPr>
                <a:t>(assuming </a:t>
              </a:r>
              <a:r>
                <a:rPr lang="en-US" altLang="ko-KR" sz="1400" b="1" dirty="0" err="1">
                  <a:latin typeface="Candara" panose="020E0502030303020204" pitchFamily="34" charset="0"/>
                </a:rPr>
                <a:t>realloc</a:t>
              </a:r>
              <a:r>
                <a:rPr lang="en-US" altLang="ko-KR" sz="1400" b="1" dirty="0">
                  <a:latin typeface="Candara" panose="020E0502030303020204" pitchFamily="34" charset="0"/>
                </a:rPr>
                <a:t>() costs copying each item one by one in C)</a:t>
              </a:r>
              <a:endParaRPr lang="ko-KR" altLang="en-US" sz="1400" b="1" dirty="0">
                <a:latin typeface="Candara" panose="020E0502030303020204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755576" y="3068960"/>
            <a:ext cx="646843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Candara" panose="020E0502030303020204" pitchFamily="34" charset="0"/>
              </a:rPr>
              <a:t>When N = 1, Capacity = 1 </a:t>
            </a:r>
            <a:r>
              <a:rPr lang="en-US" altLang="ko-KR" sz="1200" dirty="0">
                <a:latin typeface="Candara" panose="020E0502030303020204" pitchFamily="34" charset="0"/>
                <a:sym typeface="Wingdings" panose="05000000000000000000" pitchFamily="2" charset="2"/>
              </a:rPr>
              <a:t> 11	</a:t>
            </a:r>
            <a:r>
              <a:rPr lang="en-US" altLang="ko-KR" sz="1200" dirty="0">
                <a:latin typeface="Candara" panose="020E0502030303020204" pitchFamily="34" charset="0"/>
              </a:rPr>
              <a:t>// (?) cost to copy the existing items into the new array</a:t>
            </a:r>
          </a:p>
          <a:p>
            <a:r>
              <a:rPr lang="en-US" altLang="ko-KR" sz="1200" dirty="0">
                <a:latin typeface="Candara" panose="020E0502030303020204" pitchFamily="34" charset="0"/>
              </a:rPr>
              <a:t>    Cost: </a:t>
            </a:r>
            <a:r>
              <a:rPr lang="en-US" altLang="ko-KR" sz="1200" b="1" dirty="0">
                <a:solidFill>
                  <a:srgbClr val="7030A0"/>
                </a:solidFill>
                <a:latin typeface="Candara" panose="020E0502030303020204" pitchFamily="34" charset="0"/>
              </a:rPr>
              <a:t>1 </a:t>
            </a:r>
            <a:r>
              <a:rPr lang="en-US" altLang="ko-KR" sz="1200" dirty="0">
                <a:latin typeface="Candara" panose="020E0502030303020204" pitchFamily="34" charset="0"/>
              </a:rPr>
              <a:t>+ (0)			// (0) since no copy is needed</a:t>
            </a:r>
          </a:p>
          <a:p>
            <a:r>
              <a:rPr lang="en-US" altLang="ko-KR" sz="1200" dirty="0">
                <a:latin typeface="Candara" panose="020E0502030303020204" pitchFamily="34" charset="0"/>
              </a:rPr>
              <a:t>When N = 2, Capacity = 11		</a:t>
            </a:r>
            <a:br>
              <a:rPr lang="en-US" altLang="ko-KR" sz="1200" dirty="0">
                <a:latin typeface="Candara" panose="020E0502030303020204" pitchFamily="34" charset="0"/>
              </a:rPr>
            </a:br>
            <a:r>
              <a:rPr lang="en-US" altLang="ko-KR" sz="1200" dirty="0">
                <a:latin typeface="Candara" panose="020E0502030303020204" pitchFamily="34" charset="0"/>
              </a:rPr>
              <a:t>    Cost: </a:t>
            </a:r>
            <a:r>
              <a:rPr lang="en-US" altLang="ko-KR" sz="1200" dirty="0">
                <a:solidFill>
                  <a:srgbClr val="7030A0"/>
                </a:solidFill>
                <a:latin typeface="Candara" panose="020E0502030303020204" pitchFamily="34" charset="0"/>
              </a:rPr>
              <a:t>1</a:t>
            </a:r>
            <a:r>
              <a:rPr lang="en-US" altLang="ko-KR" sz="1200" dirty="0">
                <a:latin typeface="Candara" panose="020E0502030303020204" pitchFamily="34" charset="0"/>
              </a:rPr>
              <a:t> + </a:t>
            </a:r>
            <a:r>
              <a:rPr lang="en-US" altLang="ko-KR" sz="1200" dirty="0">
                <a:solidFill>
                  <a:srgbClr val="FF0000"/>
                </a:solidFill>
                <a:latin typeface="Candara" panose="020E0502030303020204" pitchFamily="34" charset="0"/>
              </a:rPr>
              <a:t>(</a:t>
            </a:r>
            <a:r>
              <a:rPr lang="en-US" altLang="ko-KR" sz="1200" b="1" dirty="0">
                <a:solidFill>
                  <a:srgbClr val="FF0000"/>
                </a:solidFill>
                <a:latin typeface="Candara" panose="020E0502030303020204" pitchFamily="34" charset="0"/>
              </a:rPr>
              <a:t>0</a:t>
            </a:r>
            <a:r>
              <a:rPr lang="en-US" altLang="ko-KR" sz="1200" dirty="0">
                <a:solidFill>
                  <a:srgbClr val="FF0000"/>
                </a:solidFill>
                <a:latin typeface="Candara" panose="020E0502030303020204" pitchFamily="34" charset="0"/>
              </a:rPr>
              <a:t>) 	</a:t>
            </a:r>
            <a:r>
              <a:rPr lang="en-US" altLang="ko-KR" sz="1200" dirty="0">
                <a:latin typeface="Candara" panose="020E0502030303020204" pitchFamily="34" charset="0"/>
              </a:rPr>
              <a:t>		// (0) items to copy into the new array</a:t>
            </a:r>
          </a:p>
          <a:p>
            <a:r>
              <a:rPr lang="en-US" altLang="ko-KR" sz="1200" dirty="0">
                <a:latin typeface="Candara" panose="020E0502030303020204" pitchFamily="34" charset="0"/>
              </a:rPr>
              <a:t>When N = 3, Capacity = 11 </a:t>
            </a:r>
          </a:p>
          <a:p>
            <a:r>
              <a:rPr lang="en-US" altLang="ko-KR" sz="1200" dirty="0">
                <a:latin typeface="Candara" panose="020E0502030303020204" pitchFamily="34" charset="0"/>
              </a:rPr>
              <a:t>    Cost: </a:t>
            </a:r>
            <a:r>
              <a:rPr lang="en-US" altLang="ko-KR" sz="1200" b="1" dirty="0">
                <a:solidFill>
                  <a:srgbClr val="7030A0"/>
                </a:solidFill>
                <a:latin typeface="Candara" panose="020E0502030303020204" pitchFamily="34" charset="0"/>
              </a:rPr>
              <a:t>1</a:t>
            </a:r>
            <a:r>
              <a:rPr lang="en-US" altLang="ko-KR" sz="1200" dirty="0">
                <a:latin typeface="Candara" panose="020E0502030303020204" pitchFamily="34" charset="0"/>
              </a:rPr>
              <a:t> + (0) </a:t>
            </a:r>
            <a:r>
              <a:rPr lang="en-US" altLang="ko-KR" sz="1200" dirty="0">
                <a:solidFill>
                  <a:srgbClr val="FF0000"/>
                </a:solidFill>
                <a:latin typeface="Candara" panose="020E0502030303020204" pitchFamily="34" charset="0"/>
              </a:rPr>
              <a:t>	</a:t>
            </a:r>
            <a:r>
              <a:rPr lang="en-US" altLang="ko-KR" sz="1200" dirty="0">
                <a:latin typeface="Candara" panose="020E0502030303020204" pitchFamily="34" charset="0"/>
              </a:rPr>
              <a:t>		// (0) since no copy is needed</a:t>
            </a:r>
          </a:p>
          <a:p>
            <a:r>
              <a:rPr lang="en-US" altLang="ko-KR" sz="1200" dirty="0">
                <a:latin typeface="Candara" panose="020E0502030303020204" pitchFamily="34" charset="0"/>
              </a:rPr>
              <a:t>When N = 4, Capacity = 11 		   </a:t>
            </a:r>
          </a:p>
          <a:p>
            <a:r>
              <a:rPr lang="en-US" altLang="ko-KR" sz="1200" dirty="0">
                <a:latin typeface="Candara" panose="020E0502030303020204" pitchFamily="34" charset="0"/>
              </a:rPr>
              <a:t>    Cost: 1 + (0) </a:t>
            </a:r>
          </a:p>
          <a:p>
            <a:r>
              <a:rPr lang="en-US" altLang="ko-KR" sz="1200" dirty="0">
                <a:latin typeface="Candara" panose="020E0502030303020204" pitchFamily="34" charset="0"/>
              </a:rPr>
              <a:t>….		</a:t>
            </a:r>
          </a:p>
          <a:p>
            <a:r>
              <a:rPr lang="en-US" altLang="ko-KR" sz="1200" dirty="0">
                <a:latin typeface="Candara" panose="020E0502030303020204" pitchFamily="34" charset="0"/>
              </a:rPr>
              <a:t>When N = 11, Capacity = 11 </a:t>
            </a:r>
            <a:r>
              <a:rPr lang="en-US" altLang="ko-KR" sz="1200" dirty="0">
                <a:latin typeface="Candara" panose="020E0502030303020204" pitchFamily="34" charset="0"/>
                <a:sym typeface="Wingdings" panose="05000000000000000000" pitchFamily="2" charset="2"/>
              </a:rPr>
              <a:t> 21</a:t>
            </a:r>
            <a:endParaRPr lang="en-US" altLang="ko-KR" sz="1200" dirty="0">
              <a:latin typeface="Candara" panose="020E0502030303020204" pitchFamily="34" charset="0"/>
            </a:endParaRPr>
          </a:p>
          <a:p>
            <a:r>
              <a:rPr lang="en-US" altLang="ko-KR" sz="1200" dirty="0">
                <a:latin typeface="Candara" panose="020E0502030303020204" pitchFamily="34" charset="0"/>
                <a:sym typeface="Wingdings" panose="05000000000000000000" pitchFamily="2" charset="2"/>
              </a:rPr>
              <a:t>    Cost: 1 + </a:t>
            </a:r>
            <a:r>
              <a:rPr lang="en-US" altLang="ko-KR" sz="1200" b="1" dirty="0">
                <a:solidFill>
                  <a:srgbClr val="FF0000"/>
                </a:solidFill>
                <a:latin typeface="Candara" panose="020E0502030303020204" pitchFamily="34" charset="0"/>
                <a:sym typeface="Wingdings" panose="05000000000000000000" pitchFamily="2" charset="2"/>
              </a:rPr>
              <a:t>(10)</a:t>
            </a:r>
            <a:r>
              <a:rPr lang="en-US" altLang="ko-KR" sz="1200" dirty="0">
                <a:latin typeface="Candara" panose="020E0502030303020204" pitchFamily="34" charset="0"/>
                <a:sym typeface="Wingdings" panose="05000000000000000000" pitchFamily="2" charset="2"/>
              </a:rPr>
              <a:t>		</a:t>
            </a:r>
            <a:r>
              <a:rPr lang="en-US" altLang="ko-KR" sz="1200" dirty="0">
                <a:latin typeface="Candara" panose="020E0502030303020204" pitchFamily="34" charset="0"/>
              </a:rPr>
              <a:t>// (10) items to copy into the new array</a:t>
            </a:r>
            <a:endParaRPr lang="en-US" altLang="ko-KR" sz="1200" dirty="0">
              <a:latin typeface="Candara" panose="020E0502030303020204" pitchFamily="34" charset="0"/>
              <a:sym typeface="Wingdings" panose="05000000000000000000" pitchFamily="2" charset="2"/>
            </a:endParaRPr>
          </a:p>
          <a:p>
            <a:r>
              <a:rPr lang="en-US" altLang="ko-KR" sz="1200" dirty="0">
                <a:latin typeface="Candara" panose="020E0502030303020204" pitchFamily="34" charset="0"/>
                <a:sym typeface="Wingdings" panose="05000000000000000000" pitchFamily="2" charset="2"/>
              </a:rPr>
              <a:t>When N = 12, Capacity = 21</a:t>
            </a:r>
          </a:p>
          <a:p>
            <a:r>
              <a:rPr lang="en-US" altLang="ko-KR" sz="1200" dirty="0">
                <a:latin typeface="Candara" panose="020E0502030303020204" pitchFamily="34" charset="0"/>
                <a:sym typeface="Wingdings" panose="05000000000000000000" pitchFamily="2" charset="2"/>
              </a:rPr>
              <a:t>    Cost: 1 + (0)</a:t>
            </a:r>
          </a:p>
          <a:p>
            <a:r>
              <a:rPr lang="en-US" altLang="ko-KR" sz="1200" dirty="0">
                <a:latin typeface="Candara" panose="020E0502030303020204" pitchFamily="34" charset="0"/>
                <a:sym typeface="Wingdings" panose="05000000000000000000" pitchFamily="2" charset="2"/>
              </a:rPr>
              <a:t>….</a:t>
            </a:r>
          </a:p>
          <a:p>
            <a:r>
              <a:rPr lang="en-US" altLang="ko-KR" sz="1200" dirty="0">
                <a:latin typeface="Candara" panose="020E0502030303020204" pitchFamily="34" charset="0"/>
                <a:sym typeface="Wingdings" panose="05000000000000000000" pitchFamily="2" charset="2"/>
              </a:rPr>
              <a:t>When N = 21, Capacity = 21  31</a:t>
            </a:r>
          </a:p>
          <a:p>
            <a:r>
              <a:rPr lang="en-US" altLang="ko-KR" sz="1200" dirty="0">
                <a:latin typeface="Candara" panose="020E0502030303020204" pitchFamily="34" charset="0"/>
                <a:sym typeface="Wingdings" panose="05000000000000000000" pitchFamily="2" charset="2"/>
              </a:rPr>
              <a:t>    Cost: 1 + </a:t>
            </a:r>
            <a:r>
              <a:rPr lang="en-US" altLang="ko-KR" sz="1200" b="1" dirty="0">
                <a:solidFill>
                  <a:srgbClr val="FF0000"/>
                </a:solidFill>
                <a:latin typeface="Candara" panose="020E0502030303020204" pitchFamily="34" charset="0"/>
                <a:sym typeface="Wingdings" panose="05000000000000000000" pitchFamily="2" charset="2"/>
              </a:rPr>
              <a:t>(20) 		</a:t>
            </a:r>
            <a:r>
              <a:rPr lang="en-US" altLang="ko-KR" sz="1200" dirty="0">
                <a:latin typeface="Candara" panose="020E0502030303020204" pitchFamily="34" charset="0"/>
              </a:rPr>
              <a:t>// (20) items to copy into the new array</a:t>
            </a:r>
            <a:endParaRPr lang="en-US" altLang="ko-KR" sz="1200" b="1" dirty="0">
              <a:solidFill>
                <a:srgbClr val="FF0000"/>
              </a:solidFill>
              <a:latin typeface="Candara" panose="020E0502030303020204" pitchFamily="34" charset="0"/>
              <a:sym typeface="Wingdings" panose="05000000000000000000" pitchFamily="2" charset="2"/>
            </a:endParaRPr>
          </a:p>
          <a:p>
            <a:r>
              <a:rPr lang="en-US" altLang="ko-KR" sz="1200" dirty="0">
                <a:latin typeface="Candara" panose="020E0502030303020204" pitchFamily="34" charset="0"/>
                <a:sym typeface="Wingdings" panose="05000000000000000000" pitchFamily="2" charset="2"/>
              </a:rPr>
              <a:t>When N = 22, Capacity = 31</a:t>
            </a:r>
          </a:p>
          <a:p>
            <a:r>
              <a:rPr lang="en-US" altLang="ko-KR" sz="1200" dirty="0">
                <a:latin typeface="Candara" panose="020E0502030303020204" pitchFamily="34" charset="0"/>
                <a:sym typeface="Wingdings" panose="05000000000000000000" pitchFamily="2" charset="2"/>
              </a:rPr>
              <a:t>    Cost: 1 + (0)</a:t>
            </a:r>
            <a:r>
              <a:rPr lang="en-US" altLang="ko-KR" sz="1200" dirty="0">
                <a:latin typeface="Candara" panose="020E0502030303020204" pitchFamily="34" charset="0"/>
              </a:rPr>
              <a:t> 		</a:t>
            </a:r>
          </a:p>
        </p:txBody>
      </p:sp>
      <p:cxnSp>
        <p:nvCxnSpPr>
          <p:cNvPr id="9" name="구부러진 연결선 8"/>
          <p:cNvCxnSpPr/>
          <p:nvPr/>
        </p:nvCxnSpPr>
        <p:spPr>
          <a:xfrm rot="16200000" flipH="1">
            <a:off x="629856" y="2655206"/>
            <a:ext cx="827506" cy="57606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 25"/>
          <p:cNvCxnSpPr/>
          <p:nvPr/>
        </p:nvCxnSpPr>
        <p:spPr>
          <a:xfrm rot="10800000" flipV="1">
            <a:off x="1691680" y="2420887"/>
            <a:ext cx="1080120" cy="9361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53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16</a:t>
            </a:fld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95536" y="836712"/>
            <a:ext cx="828092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1"/>
          <p:cNvSpPr txBox="1">
            <a:spLocks/>
          </p:cNvSpPr>
          <p:nvPr/>
        </p:nvSpPr>
        <p:spPr>
          <a:xfrm>
            <a:off x="360040" y="404664"/>
            <a:ext cx="8748464" cy="605753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1" kern="1200" spc="50" dirty="0" smtClean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>
                  <a:outerShdw blurRad="50800" dist="50800" dir="54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2000" dirty="0"/>
              <a:t>Chapter 3 – Stacks and queues</a:t>
            </a:r>
            <a:endParaRPr lang="ko-KR" altLang="en-US" sz="1100" dirty="0"/>
          </a:p>
        </p:txBody>
      </p:sp>
      <p:sp>
        <p:nvSpPr>
          <p:cNvPr id="5" name="직사각형 4"/>
          <p:cNvSpPr/>
          <p:nvPr/>
        </p:nvSpPr>
        <p:spPr>
          <a:xfrm>
            <a:off x="755576" y="836712"/>
            <a:ext cx="78488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Candara" panose="020E0502030303020204" pitchFamily="34" charset="0"/>
              </a:rPr>
              <a:t>3.2 Stacks using dynamic arrays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55576" y="1325667"/>
                <a:ext cx="77768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2"/>
                    </a:solidFill>
                    <a:latin typeface="Candara" panose="020E0502030303020204" pitchFamily="34" charset="0"/>
                  </a:rPr>
                  <a:t>Q. </a:t>
                </a:r>
                <a:r>
                  <a:rPr lang="en-US" altLang="ko-KR" dirty="0">
                    <a:latin typeface="Candara" panose="020E0502030303020204" pitchFamily="34" charset="0"/>
                  </a:rPr>
                  <a:t>Cost of inserting first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𝑁</m:t>
                    </m:r>
                  </m:oMath>
                </a14:m>
                <a:r>
                  <a:rPr lang="en-US" altLang="ko-KR" dirty="0">
                    <a:latin typeface="Candara" panose="020E0502030303020204" pitchFamily="34" charset="0"/>
                  </a:rPr>
                  <a:t> items by </a:t>
                </a:r>
                <a:r>
                  <a:rPr lang="en-US" altLang="ko-KR" dirty="0">
                    <a:solidFill>
                      <a:srgbClr val="FF0000"/>
                    </a:solidFill>
                    <a:latin typeface="Candara" panose="020E0502030303020204" pitchFamily="34" charset="0"/>
                    <a:cs typeface="Consolas" panose="020B0609020204030204" pitchFamily="49" charset="0"/>
                  </a:rPr>
                  <a:t>resize(</a:t>
                </a:r>
                <a:r>
                  <a:rPr lang="en-US" altLang="ko-KR" dirty="0" err="1">
                    <a:solidFill>
                      <a:srgbClr val="FF0000"/>
                    </a:solidFill>
                    <a:latin typeface="Candara" panose="020E0502030303020204" pitchFamily="34" charset="0"/>
                    <a:cs typeface="Consolas" panose="020B0609020204030204" pitchFamily="49" charset="0"/>
                  </a:rPr>
                  <a:t>s.length</a:t>
                </a:r>
                <a:r>
                  <a:rPr lang="en-US" altLang="ko-KR" dirty="0">
                    <a:solidFill>
                      <a:srgbClr val="FF0000"/>
                    </a:solidFill>
                    <a:latin typeface="Candara" panose="020E0502030303020204" pitchFamily="34" charset="0"/>
                    <a:cs typeface="Consolas" panose="020B0609020204030204" pitchFamily="49" charset="0"/>
                  </a:rPr>
                  <a:t> + 10)</a:t>
                </a:r>
                <a:r>
                  <a:rPr lang="en-US" altLang="ko-KR" dirty="0">
                    <a:latin typeface="Candara" panose="020E0502030303020204" pitchFamily="34" charset="0"/>
                  </a:rPr>
                  <a:t>?</a:t>
                </a:r>
              </a:p>
              <a:p>
                <a:r>
                  <a:rPr lang="en-US" altLang="ko-KR" b="1" dirty="0">
                    <a:solidFill>
                      <a:schemeClr val="accent2"/>
                    </a:solidFill>
                    <a:latin typeface="Candara" panose="020E0502030303020204" pitchFamily="34" charset="0"/>
                  </a:rPr>
                  <a:t>A.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1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ko-KR" b="1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0" dirty="0" smtClean="0">
                        <a:latin typeface="Cambria Math" panose="02040503050406030204" pitchFamily="18" charset="0"/>
                      </a:rPr>
                      <m:t>𝐍</m:t>
                    </m:r>
                    <m:r>
                      <a:rPr lang="en-US" altLang="ko-KR" b="1" i="0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  <a:latin typeface="Candara" panose="020E0502030303020204" pitchFamily="34" charset="0"/>
                  </a:rPr>
                  <a:t> </a:t>
                </a:r>
                <a:r>
                  <a:rPr lang="en-US" altLang="ko-KR" dirty="0">
                    <a:latin typeface="Candara" panose="020E0502030303020204" pitchFamily="34" charset="0"/>
                  </a:rPr>
                  <a:t> +  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10+20+30+…+</m:t>
                    </m:r>
                    <m:r>
                      <a:rPr lang="en-US" altLang="ko-KR" i="1">
                        <a:latin typeface="Cambria Math"/>
                      </a:rPr>
                      <m:t>𝑁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)= ?</m:t>
                    </m:r>
                  </m:oMath>
                </a14:m>
                <a:endParaRPr lang="en-US" altLang="ko-KR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325667"/>
                <a:ext cx="7776864" cy="646331"/>
              </a:xfrm>
              <a:prstGeom prst="rect">
                <a:avLst/>
              </a:prstGeom>
              <a:blipFill>
                <a:blip r:embed="rId3"/>
                <a:stretch>
                  <a:fillRect l="-705"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왼쪽 중괄호 9"/>
          <p:cNvSpPr/>
          <p:nvPr/>
        </p:nvSpPr>
        <p:spPr>
          <a:xfrm rot="16200000">
            <a:off x="3362962" y="1019035"/>
            <a:ext cx="360040" cy="21962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945242" y="2261445"/>
            <a:ext cx="3656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Candara" panose="020E0502030303020204" pitchFamily="34" charset="0"/>
              </a:rPr>
              <a:t>How many terms?  k terms, then N = 10k</a:t>
            </a:r>
            <a:endParaRPr lang="ko-KR" altLang="en-US" sz="1600" dirty="0"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55576" y="2708919"/>
                <a:ext cx="4608512" cy="3703193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=1+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10+20+30+…+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altLang="ko-KR" sz="1600" b="0" dirty="0"/>
              </a:p>
              <a:p>
                <a:pPr/>
                <a:br>
                  <a:rPr lang="en-US" altLang="ko-KR" sz="1600" b="0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𝐿𝑒𝑡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𝑖𝑡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𝑏𝑒𝑐𝑜𝑚𝑒𝑠</m:t>
                      </m:r>
                    </m:oMath>
                  </m:oMathPara>
                </a14:m>
                <a:endParaRPr lang="en-US" altLang="ko-KR" sz="1600" b="0" dirty="0"/>
              </a:p>
              <a:p>
                <a:endParaRPr lang="en-US" altLang="ko-KR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=1+(10+20+30+…+10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1+ 10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+2+3+…+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altLang="ko-KR" sz="1600" b="0" dirty="0"/>
              </a:p>
              <a:p>
                <a:endParaRPr lang="en-US" altLang="ko-KR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          =1+ 10 </m:t>
                      </m:r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ko-KR" sz="1600" dirty="0"/>
              </a:p>
              <a:p>
                <a:endParaRPr lang="en-US" altLang="ko-KR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1+ 10 </m:t>
                      </m:r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ko-KR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𝑇h𝑒𝑟𝑒𝑓𝑜𝑟𝑒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)=1+ 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altLang="ko-KR" sz="16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708919"/>
                <a:ext cx="4608512" cy="37031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5724128" y="5740327"/>
                <a:ext cx="2434484" cy="5847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1600" dirty="0">
                    <a:latin typeface="Candara" panose="020E0502030303020204" pitchFamily="34" charset="0"/>
                  </a:rPr>
                  <a:t>The time complexity of </a:t>
                </a:r>
              </a:p>
              <a:p>
                <a:r>
                  <a:rPr lang="en-US" altLang="ko-KR" sz="1600" dirty="0">
                    <a:latin typeface="Candara" panose="020E0502030303020204" pitchFamily="34" charset="0"/>
                  </a:rPr>
                  <a:t>the algorithm is </a:t>
                </a:r>
                <a14:m>
                  <m:oMath xmlns:m="http://schemas.openxmlformats.org/officeDocument/2006/math"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 dirty="0">
                    <a:latin typeface="Candara" panose="020E0502030303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5740327"/>
                <a:ext cx="2434484" cy="584775"/>
              </a:xfrm>
              <a:prstGeom prst="rect">
                <a:avLst/>
              </a:prstGeom>
              <a:blipFill rotWithShape="0">
                <a:blip r:embed="rId5"/>
                <a:stretch>
                  <a:fillRect l="-1247" t="-2041" b="-11224"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/>
          <p:cNvCxnSpPr/>
          <p:nvPr/>
        </p:nvCxnSpPr>
        <p:spPr>
          <a:xfrm>
            <a:off x="4773627" y="6021288"/>
            <a:ext cx="878493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926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17</a:t>
            </a:fld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95536" y="836712"/>
            <a:ext cx="828092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1"/>
          <p:cNvSpPr txBox="1">
            <a:spLocks/>
          </p:cNvSpPr>
          <p:nvPr/>
        </p:nvSpPr>
        <p:spPr>
          <a:xfrm>
            <a:off x="360040" y="404664"/>
            <a:ext cx="8748464" cy="605753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1" kern="1200" spc="50" dirty="0" smtClean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>
                  <a:outerShdw blurRad="50800" dist="50800" dir="54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2000" dirty="0"/>
              <a:t>Chapter 3 – Stacks and queues</a:t>
            </a:r>
            <a:endParaRPr lang="ko-KR" altLang="en-US" sz="1100" dirty="0"/>
          </a:p>
        </p:txBody>
      </p:sp>
      <p:sp>
        <p:nvSpPr>
          <p:cNvPr id="5" name="직사각형 4"/>
          <p:cNvSpPr/>
          <p:nvPr/>
        </p:nvSpPr>
        <p:spPr>
          <a:xfrm>
            <a:off x="755576" y="836712"/>
            <a:ext cx="78488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Candara" panose="020E0502030303020204" pitchFamily="34" charset="0"/>
              </a:rPr>
              <a:t>3.2 Stacks using dynamic arrays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5576" y="3068960"/>
            <a:ext cx="646843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Candara" panose="020E0502030303020204" pitchFamily="34" charset="0"/>
              </a:rPr>
              <a:t>When N = 1, Capacity = 1 </a:t>
            </a:r>
            <a:r>
              <a:rPr lang="en-US" altLang="ko-KR" sz="1200" dirty="0">
                <a:latin typeface="Candara" panose="020E0502030303020204" pitchFamily="34" charset="0"/>
                <a:sym typeface="Wingdings" panose="05000000000000000000" pitchFamily="2" charset="2"/>
              </a:rPr>
              <a:t>	</a:t>
            </a:r>
            <a:endParaRPr lang="en-US" altLang="ko-KR" sz="1200" dirty="0">
              <a:latin typeface="Candara" panose="020E0502030303020204" pitchFamily="34" charset="0"/>
            </a:endParaRPr>
          </a:p>
          <a:p>
            <a:r>
              <a:rPr lang="en-US" altLang="ko-KR" sz="1200" dirty="0">
                <a:latin typeface="Candara" panose="020E0502030303020204" pitchFamily="34" charset="0"/>
              </a:rPr>
              <a:t>    Cost: 1 + (0)			// (?) cost to copy the existing items into the new array</a:t>
            </a:r>
          </a:p>
          <a:p>
            <a:r>
              <a:rPr lang="en-US" altLang="ko-KR" sz="1200" dirty="0">
                <a:latin typeface="Candara" panose="020E0502030303020204" pitchFamily="34" charset="0"/>
              </a:rPr>
              <a:t>When N = 2, Capacity = 1 </a:t>
            </a:r>
            <a:r>
              <a:rPr lang="en-US" altLang="ko-KR" sz="1200" dirty="0">
                <a:latin typeface="Candara" panose="020E0502030303020204" pitchFamily="34" charset="0"/>
                <a:sym typeface="Wingdings" panose="05000000000000000000" pitchFamily="2" charset="2"/>
              </a:rPr>
              <a:t> 2</a:t>
            </a:r>
            <a:r>
              <a:rPr lang="en-US" altLang="ko-KR" sz="1200" dirty="0">
                <a:latin typeface="Candara" panose="020E0502030303020204" pitchFamily="34" charset="0"/>
              </a:rPr>
              <a:t>		</a:t>
            </a:r>
            <a:br>
              <a:rPr lang="en-US" altLang="ko-KR" sz="1200" dirty="0">
                <a:latin typeface="Candara" panose="020E0502030303020204" pitchFamily="34" charset="0"/>
              </a:rPr>
            </a:br>
            <a:r>
              <a:rPr lang="en-US" altLang="ko-KR" sz="1200" dirty="0">
                <a:latin typeface="Candara" panose="020E0502030303020204" pitchFamily="34" charset="0"/>
              </a:rPr>
              <a:t>    Cost: 1 + </a:t>
            </a:r>
            <a:r>
              <a:rPr lang="en-US" altLang="ko-KR" sz="1200" dirty="0">
                <a:solidFill>
                  <a:srgbClr val="FF0000"/>
                </a:solidFill>
                <a:latin typeface="Candara" panose="020E0502030303020204" pitchFamily="34" charset="0"/>
              </a:rPr>
              <a:t>(</a:t>
            </a:r>
            <a:r>
              <a:rPr lang="en-US" altLang="ko-KR" sz="1200" b="1" dirty="0">
                <a:solidFill>
                  <a:srgbClr val="FF0000"/>
                </a:solidFill>
                <a:latin typeface="Candara" panose="020E0502030303020204" pitchFamily="34" charset="0"/>
              </a:rPr>
              <a:t>1</a:t>
            </a:r>
            <a:r>
              <a:rPr lang="en-US" altLang="ko-KR" sz="1200" dirty="0">
                <a:solidFill>
                  <a:srgbClr val="FF0000"/>
                </a:solidFill>
                <a:latin typeface="Candara" panose="020E0502030303020204" pitchFamily="34" charset="0"/>
              </a:rPr>
              <a:t>) 	</a:t>
            </a:r>
            <a:r>
              <a:rPr lang="en-US" altLang="ko-KR" sz="1200" dirty="0">
                <a:latin typeface="Candara" panose="020E0502030303020204" pitchFamily="34" charset="0"/>
              </a:rPr>
              <a:t>		// (1) items to copy</a:t>
            </a:r>
          </a:p>
          <a:p>
            <a:r>
              <a:rPr lang="en-US" altLang="ko-KR" sz="1200" dirty="0">
                <a:latin typeface="Candara" panose="020E0502030303020204" pitchFamily="34" charset="0"/>
              </a:rPr>
              <a:t>When N = 3, Capacity = 2 </a:t>
            </a:r>
            <a:r>
              <a:rPr lang="en-US" altLang="ko-KR" sz="1200" dirty="0">
                <a:latin typeface="Candara" panose="020E0502030303020204" pitchFamily="34" charset="0"/>
                <a:sym typeface="Wingdings" panose="05000000000000000000" pitchFamily="2" charset="2"/>
              </a:rPr>
              <a:t> 4</a:t>
            </a:r>
            <a:endParaRPr lang="en-US" altLang="ko-KR" sz="1200" dirty="0">
              <a:latin typeface="Candara" panose="020E0502030303020204" pitchFamily="34" charset="0"/>
            </a:endParaRPr>
          </a:p>
          <a:p>
            <a:r>
              <a:rPr lang="en-US" altLang="ko-KR" sz="1200" dirty="0">
                <a:latin typeface="Candara" panose="020E0502030303020204" pitchFamily="34" charset="0"/>
              </a:rPr>
              <a:t>    Cost: 1 + </a:t>
            </a:r>
            <a:r>
              <a:rPr lang="en-US" altLang="ko-KR" sz="1200" b="1" dirty="0">
                <a:solidFill>
                  <a:srgbClr val="FF0000"/>
                </a:solidFill>
                <a:latin typeface="Candara" panose="020E0502030303020204" pitchFamily="34" charset="0"/>
              </a:rPr>
              <a:t>(2</a:t>
            </a:r>
            <a:r>
              <a:rPr lang="en-US" altLang="ko-KR" sz="1200" dirty="0">
                <a:solidFill>
                  <a:srgbClr val="FF0000"/>
                </a:solidFill>
                <a:latin typeface="Candara" panose="020E0502030303020204" pitchFamily="34" charset="0"/>
              </a:rPr>
              <a:t>)	</a:t>
            </a:r>
            <a:r>
              <a:rPr lang="en-US" altLang="ko-KR" sz="1200" dirty="0">
                <a:latin typeface="Candara" panose="020E0502030303020204" pitchFamily="34" charset="0"/>
              </a:rPr>
              <a:t>		// (2) items to copy into the new array</a:t>
            </a:r>
          </a:p>
          <a:p>
            <a:r>
              <a:rPr lang="en-US" altLang="ko-KR" sz="1200" dirty="0">
                <a:latin typeface="Candara" panose="020E0502030303020204" pitchFamily="34" charset="0"/>
              </a:rPr>
              <a:t>When N = 4, Capacity = 4 		   </a:t>
            </a:r>
          </a:p>
          <a:p>
            <a:r>
              <a:rPr lang="en-US" altLang="ko-KR" sz="1200" dirty="0">
                <a:latin typeface="Candara" panose="020E0502030303020204" pitchFamily="34" charset="0"/>
              </a:rPr>
              <a:t>    Cost: 1 + (0) 		// (0) since no copy is needed</a:t>
            </a:r>
          </a:p>
          <a:p>
            <a:r>
              <a:rPr lang="en-US" altLang="ko-KR" sz="1200" dirty="0">
                <a:latin typeface="Candara" panose="020E0502030303020204" pitchFamily="34" charset="0"/>
              </a:rPr>
              <a:t>When N = 5, Capacity = 4 </a:t>
            </a:r>
            <a:r>
              <a:rPr lang="en-US" altLang="ko-KR" sz="1200" dirty="0">
                <a:latin typeface="Candara" panose="020E0502030303020204" pitchFamily="34" charset="0"/>
                <a:sym typeface="Wingdings" panose="05000000000000000000" pitchFamily="2" charset="2"/>
              </a:rPr>
              <a:t> 8</a:t>
            </a:r>
            <a:endParaRPr lang="en-US" altLang="ko-KR" sz="1200" dirty="0">
              <a:latin typeface="Candara" panose="020E0502030303020204" pitchFamily="34" charset="0"/>
            </a:endParaRPr>
          </a:p>
          <a:p>
            <a:r>
              <a:rPr lang="en-US" altLang="ko-KR" sz="1200" dirty="0">
                <a:latin typeface="Candara" panose="020E0502030303020204" pitchFamily="34" charset="0"/>
                <a:sym typeface="Wingdings" panose="05000000000000000000" pitchFamily="2" charset="2"/>
              </a:rPr>
              <a:t>    Cost: 1 + </a:t>
            </a:r>
            <a:r>
              <a:rPr lang="en-US" altLang="ko-KR" sz="1200" b="1" dirty="0">
                <a:solidFill>
                  <a:srgbClr val="FF0000"/>
                </a:solidFill>
                <a:latin typeface="Candara" panose="020E0502030303020204" pitchFamily="34" charset="0"/>
                <a:sym typeface="Wingdings" panose="05000000000000000000" pitchFamily="2" charset="2"/>
              </a:rPr>
              <a:t>(4)</a:t>
            </a:r>
            <a:r>
              <a:rPr lang="en-US" altLang="ko-KR" sz="1200" dirty="0">
                <a:latin typeface="Candara" panose="020E0502030303020204" pitchFamily="34" charset="0"/>
                <a:sym typeface="Wingdings" panose="05000000000000000000" pitchFamily="2" charset="2"/>
              </a:rPr>
              <a:t>			</a:t>
            </a:r>
            <a:r>
              <a:rPr lang="en-US" altLang="ko-KR" sz="1200" dirty="0">
                <a:latin typeface="Candara" panose="020E0502030303020204" pitchFamily="34" charset="0"/>
              </a:rPr>
              <a:t>// (4) items to copy into the new array</a:t>
            </a:r>
            <a:endParaRPr lang="en-US" altLang="ko-KR" sz="1200" dirty="0">
              <a:latin typeface="Candara" panose="020E0502030303020204" pitchFamily="34" charset="0"/>
              <a:sym typeface="Wingdings" panose="05000000000000000000" pitchFamily="2" charset="2"/>
            </a:endParaRPr>
          </a:p>
          <a:p>
            <a:r>
              <a:rPr lang="en-US" altLang="ko-KR" sz="1200" dirty="0">
                <a:latin typeface="Candara" panose="020E0502030303020204" pitchFamily="34" charset="0"/>
                <a:sym typeface="Wingdings" panose="05000000000000000000" pitchFamily="2" charset="2"/>
              </a:rPr>
              <a:t>When N = 6, Capacity = 8</a:t>
            </a:r>
          </a:p>
          <a:p>
            <a:r>
              <a:rPr lang="en-US" altLang="ko-KR" sz="1200" dirty="0">
                <a:latin typeface="Candara" panose="020E0502030303020204" pitchFamily="34" charset="0"/>
                <a:sym typeface="Wingdings" panose="05000000000000000000" pitchFamily="2" charset="2"/>
              </a:rPr>
              <a:t>    Cost: 1 + (0)</a:t>
            </a:r>
          </a:p>
          <a:p>
            <a:r>
              <a:rPr lang="en-US" altLang="ko-KR" sz="1200" dirty="0">
                <a:latin typeface="Candara" panose="020E0502030303020204" pitchFamily="34" charset="0"/>
                <a:sym typeface="Wingdings" panose="05000000000000000000" pitchFamily="2" charset="2"/>
              </a:rPr>
              <a:t>When N = 7, Capacity = 8</a:t>
            </a:r>
          </a:p>
          <a:p>
            <a:r>
              <a:rPr lang="en-US" altLang="ko-KR" sz="1200" dirty="0">
                <a:latin typeface="Candara" panose="020E0502030303020204" pitchFamily="34" charset="0"/>
                <a:sym typeface="Wingdings" panose="05000000000000000000" pitchFamily="2" charset="2"/>
              </a:rPr>
              <a:t>    Cost: 1 + (0)</a:t>
            </a:r>
          </a:p>
          <a:p>
            <a:r>
              <a:rPr lang="en-US" altLang="ko-KR" sz="1200" dirty="0">
                <a:latin typeface="Candara" panose="020E0502030303020204" pitchFamily="34" charset="0"/>
                <a:sym typeface="Wingdings" panose="05000000000000000000" pitchFamily="2" charset="2"/>
              </a:rPr>
              <a:t>When N = 8, Capacity = 8 </a:t>
            </a:r>
          </a:p>
          <a:p>
            <a:r>
              <a:rPr lang="en-US" altLang="ko-KR" sz="1200" dirty="0">
                <a:latin typeface="Candara" panose="020E0502030303020204" pitchFamily="34" charset="0"/>
                <a:sym typeface="Wingdings" panose="05000000000000000000" pitchFamily="2" charset="2"/>
              </a:rPr>
              <a:t>    Cost: 1 + (0)</a:t>
            </a:r>
          </a:p>
          <a:p>
            <a:r>
              <a:rPr lang="en-US" altLang="ko-KR" sz="1200" dirty="0">
                <a:latin typeface="Candara" panose="020E0502030303020204" pitchFamily="34" charset="0"/>
                <a:sym typeface="Wingdings" panose="05000000000000000000" pitchFamily="2" charset="2"/>
              </a:rPr>
              <a:t>When N = 9, Capacity = 8  16</a:t>
            </a:r>
          </a:p>
          <a:p>
            <a:r>
              <a:rPr lang="en-US" altLang="ko-KR" sz="1200" dirty="0">
                <a:latin typeface="Candara" panose="020E0502030303020204" pitchFamily="34" charset="0"/>
                <a:sym typeface="Wingdings" panose="05000000000000000000" pitchFamily="2" charset="2"/>
              </a:rPr>
              <a:t>    Cost: 1 + </a:t>
            </a:r>
            <a:r>
              <a:rPr lang="en-US" altLang="ko-KR" sz="1200" b="1" dirty="0">
                <a:solidFill>
                  <a:srgbClr val="FF0000"/>
                </a:solidFill>
                <a:latin typeface="Candara" panose="020E0502030303020204" pitchFamily="34" charset="0"/>
                <a:sym typeface="Wingdings" panose="05000000000000000000" pitchFamily="2" charset="2"/>
              </a:rPr>
              <a:t>(8)</a:t>
            </a:r>
            <a:r>
              <a:rPr lang="en-US" altLang="ko-KR" sz="1200" dirty="0">
                <a:latin typeface="Candara" panose="020E0502030303020204" pitchFamily="34" charset="0"/>
              </a:rPr>
              <a:t> 			// (8) items to copy into the new array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55576" y="1325667"/>
                <a:ext cx="77768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2"/>
                    </a:solidFill>
                    <a:latin typeface="Candara" panose="020E0502030303020204" pitchFamily="34" charset="0"/>
                  </a:rPr>
                  <a:t>Q. </a:t>
                </a:r>
                <a:r>
                  <a:rPr lang="en-US" altLang="ko-KR" dirty="0">
                    <a:latin typeface="Candara" panose="020E0502030303020204" pitchFamily="34" charset="0"/>
                  </a:rPr>
                  <a:t>Cost of inserting first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𝑁</m:t>
                    </m:r>
                  </m:oMath>
                </a14:m>
                <a:r>
                  <a:rPr lang="en-US" altLang="ko-KR" dirty="0">
                    <a:latin typeface="Candara" panose="020E0502030303020204" pitchFamily="34" charset="0"/>
                  </a:rPr>
                  <a:t> items by </a:t>
                </a:r>
                <a:r>
                  <a:rPr lang="en-US" altLang="ko-KR" dirty="0">
                    <a:solidFill>
                      <a:srgbClr val="FF0000"/>
                    </a:solidFill>
                    <a:latin typeface="Candara" panose="020E0502030303020204" pitchFamily="34" charset="0"/>
                    <a:cs typeface="Consolas" panose="020B0609020204030204" pitchFamily="49" charset="0"/>
                  </a:rPr>
                  <a:t>resize(</a:t>
                </a:r>
                <a:r>
                  <a:rPr lang="en-US" altLang="ko-KR" dirty="0" err="1">
                    <a:solidFill>
                      <a:srgbClr val="FF0000"/>
                    </a:solidFill>
                    <a:latin typeface="Candara" panose="020E0502030303020204" pitchFamily="34" charset="0"/>
                    <a:cs typeface="Consolas" panose="020B0609020204030204" pitchFamily="49" charset="0"/>
                  </a:rPr>
                  <a:t>s.length</a:t>
                </a:r>
                <a:r>
                  <a:rPr lang="en-US" altLang="ko-KR" dirty="0">
                    <a:solidFill>
                      <a:srgbClr val="FF0000"/>
                    </a:solidFill>
                    <a:latin typeface="Candara" panose="020E0502030303020204" pitchFamily="34" charset="0"/>
                    <a:cs typeface="Consolas" panose="020B0609020204030204" pitchFamily="49" charset="0"/>
                  </a:rPr>
                  <a:t> * 2) </a:t>
                </a:r>
                <a:r>
                  <a:rPr lang="en-US" altLang="ko-KR" dirty="0">
                    <a:latin typeface="Candara" panose="020E0502030303020204" pitchFamily="34" charset="0"/>
                  </a:rPr>
                  <a:t>?</a:t>
                </a:r>
              </a:p>
              <a:p>
                <a:r>
                  <a:rPr lang="en-US" altLang="ko-KR" b="1" dirty="0">
                    <a:solidFill>
                      <a:schemeClr val="accent2"/>
                    </a:solidFill>
                    <a:latin typeface="Candara" panose="020E0502030303020204" pitchFamily="34" charset="0"/>
                  </a:rPr>
                  <a:t>A.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𝐓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=1+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1+2+4+8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altLang="ko-KR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325667"/>
                <a:ext cx="7776864" cy="646331"/>
              </a:xfrm>
              <a:prstGeom prst="rect">
                <a:avLst/>
              </a:prstGeom>
              <a:blipFill>
                <a:blip r:embed="rId3"/>
                <a:stretch>
                  <a:fillRect l="-705"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그룹 13"/>
          <p:cNvGrpSpPr/>
          <p:nvPr/>
        </p:nvGrpSpPr>
        <p:grpSpPr>
          <a:xfrm>
            <a:off x="552917" y="1971998"/>
            <a:ext cx="7033020" cy="988372"/>
            <a:chOff x="956565" y="1972003"/>
            <a:chExt cx="6485789" cy="988372"/>
          </a:xfrm>
        </p:grpSpPr>
        <p:cxnSp>
          <p:nvCxnSpPr>
            <p:cNvPr id="18" name="직선 화살표 연결선 17"/>
            <p:cNvCxnSpPr/>
            <p:nvPr/>
          </p:nvCxnSpPr>
          <p:spPr>
            <a:xfrm flipV="1">
              <a:off x="2272343" y="1974053"/>
              <a:ext cx="0" cy="252028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956565" y="2190934"/>
              <a:ext cx="215796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solidFill>
                    <a:srgbClr val="C00000"/>
                  </a:solidFill>
                  <a:latin typeface="Candara" panose="020E0502030303020204" pitchFamily="34" charset="0"/>
                </a:rPr>
                <a:t>1 array access per push</a:t>
              </a:r>
              <a:endParaRPr lang="ko-KR" altLang="en-US" sz="1600" dirty="0">
                <a:solidFill>
                  <a:srgbClr val="C00000"/>
                </a:solidFill>
                <a:latin typeface="Candara" panose="020E0502030303020204" pitchFamily="34" charset="0"/>
              </a:endParaRPr>
            </a:p>
          </p:txBody>
        </p:sp>
        <p:cxnSp>
          <p:nvCxnSpPr>
            <p:cNvPr id="20" name="직선 화살표 연결선 19"/>
            <p:cNvCxnSpPr/>
            <p:nvPr/>
          </p:nvCxnSpPr>
          <p:spPr>
            <a:xfrm flipV="1">
              <a:off x="3131798" y="1972003"/>
              <a:ext cx="0" cy="252028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/>
            <p:cNvSpPr/>
            <p:nvPr/>
          </p:nvSpPr>
          <p:spPr>
            <a:xfrm>
              <a:off x="3002799" y="2190934"/>
              <a:ext cx="4439555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solidFill>
                    <a:srgbClr val="C00000"/>
                  </a:solidFill>
                  <a:latin typeface="Candara" panose="020E0502030303020204" pitchFamily="34" charset="0"/>
                </a:rPr>
                <a:t>k array accesses to double to size k</a:t>
              </a:r>
            </a:p>
            <a:p>
              <a:r>
                <a:rPr lang="en-US" altLang="ko-KR" sz="1400" b="1" dirty="0">
                  <a:latin typeface="Candara" panose="020E0502030303020204" pitchFamily="34" charset="0"/>
                </a:rPr>
                <a:t>(ignoring cost to create new array in</a:t>
              </a:r>
              <a:r>
                <a:rPr lang="ko-KR" altLang="en-US" sz="1400" b="1" dirty="0">
                  <a:latin typeface="Candara" panose="020E0502030303020204" pitchFamily="34" charset="0"/>
                </a:rPr>
                <a:t> </a:t>
              </a:r>
              <a:r>
                <a:rPr lang="en-US" altLang="ko-KR" sz="1400" b="1" dirty="0">
                  <a:latin typeface="Candara" panose="020E0502030303020204" pitchFamily="34" charset="0"/>
                </a:rPr>
                <a:t>Java)</a:t>
              </a:r>
            </a:p>
            <a:p>
              <a:r>
                <a:rPr lang="en-US" altLang="ko-KR" sz="1400" b="1" dirty="0">
                  <a:latin typeface="Candara" panose="020E0502030303020204" pitchFamily="34" charset="0"/>
                </a:rPr>
                <a:t>(assuming </a:t>
              </a:r>
              <a:r>
                <a:rPr lang="en-US" altLang="ko-KR" sz="1400" b="1" dirty="0" err="1">
                  <a:latin typeface="Candara" panose="020E0502030303020204" pitchFamily="34" charset="0"/>
                </a:rPr>
                <a:t>realloc</a:t>
              </a:r>
              <a:r>
                <a:rPr lang="en-US" altLang="ko-KR" sz="1400" b="1" dirty="0">
                  <a:latin typeface="Candara" panose="020E0502030303020204" pitchFamily="34" charset="0"/>
                </a:rPr>
                <a:t>() costs copying each item one by one in C)</a:t>
              </a:r>
              <a:endParaRPr lang="ko-KR" altLang="en-US" sz="1400" b="1" dirty="0">
                <a:latin typeface="Candara" panose="020E0502030303020204" pitchFamily="34" charset="0"/>
              </a:endParaRPr>
            </a:p>
          </p:txBody>
        </p:sp>
      </p:grpSp>
      <p:cxnSp>
        <p:nvCxnSpPr>
          <p:cNvPr id="9" name="구부러진 연결선 8"/>
          <p:cNvCxnSpPr/>
          <p:nvPr/>
        </p:nvCxnSpPr>
        <p:spPr>
          <a:xfrm rot="16200000" flipH="1">
            <a:off x="605685" y="2602069"/>
            <a:ext cx="827510" cy="64807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/>
          <p:nvPr/>
        </p:nvCxnSpPr>
        <p:spPr>
          <a:xfrm rot="10800000" flipV="1">
            <a:off x="1763688" y="2420887"/>
            <a:ext cx="1008112" cy="93610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575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18</a:t>
            </a:fld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95536" y="836712"/>
            <a:ext cx="828092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1"/>
          <p:cNvSpPr txBox="1">
            <a:spLocks/>
          </p:cNvSpPr>
          <p:nvPr/>
        </p:nvSpPr>
        <p:spPr>
          <a:xfrm>
            <a:off x="360040" y="404664"/>
            <a:ext cx="8748464" cy="605753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1" kern="1200" spc="50" dirty="0" smtClean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>
                  <a:outerShdw blurRad="50800" dist="50800" dir="54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2000" dirty="0"/>
              <a:t>Chapter 3 – Stacks and queues</a:t>
            </a:r>
            <a:endParaRPr lang="ko-KR" altLang="en-US" sz="1100" dirty="0"/>
          </a:p>
        </p:txBody>
      </p:sp>
      <p:sp>
        <p:nvSpPr>
          <p:cNvPr id="5" name="직사각형 4"/>
          <p:cNvSpPr/>
          <p:nvPr/>
        </p:nvSpPr>
        <p:spPr>
          <a:xfrm>
            <a:off x="755576" y="836712"/>
            <a:ext cx="78488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Candara" panose="020E0502030303020204" pitchFamily="34" charset="0"/>
              </a:rPr>
              <a:t>3.2 Stacks using dynamic arrays</a:t>
            </a:r>
          </a:p>
        </p:txBody>
      </p:sp>
      <p:grpSp>
        <p:nvGrpSpPr>
          <p:cNvPr id="356" name="그룹 355"/>
          <p:cNvGrpSpPr/>
          <p:nvPr/>
        </p:nvGrpSpPr>
        <p:grpSpPr>
          <a:xfrm>
            <a:off x="715506" y="3068960"/>
            <a:ext cx="7018837" cy="3141350"/>
            <a:chOff x="715506" y="3068960"/>
            <a:chExt cx="7018837" cy="3141350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1115616" y="3068960"/>
              <a:ext cx="0" cy="273630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H="1">
              <a:off x="1115616" y="5805264"/>
              <a:ext cx="467213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>
              <a:off x="899592" y="5785519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latin typeface="Candara" panose="020E0502030303020204" pitchFamily="34" charset="0"/>
                </a:rPr>
                <a:t>0</a:t>
              </a:r>
              <a:endParaRPr lang="ko-KR" altLang="en-US" sz="1400" dirty="0">
                <a:latin typeface="Candara" panose="020E0502030303020204" pitchFamily="34" charset="0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491831" y="3798331"/>
              <a:ext cx="170993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i="1" dirty="0">
                  <a:solidFill>
                    <a:schemeClr val="bg1">
                      <a:lumMod val="50000"/>
                    </a:schemeClr>
                  </a:solidFill>
                </a:rPr>
                <a:t>one gray dot</a:t>
              </a:r>
            </a:p>
            <a:p>
              <a:r>
                <a:rPr lang="en-US" altLang="ko-KR" sz="1200" i="1" dirty="0">
                  <a:solidFill>
                    <a:schemeClr val="bg1">
                      <a:lumMod val="50000"/>
                    </a:schemeClr>
                  </a:solidFill>
                </a:rPr>
                <a:t>for each operation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 rot="10800000">
              <a:off x="715506" y="3566873"/>
              <a:ext cx="400110" cy="174047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400" dirty="0"/>
                <a:t>cost(array access)</a:t>
              </a:r>
              <a:endParaRPr lang="ko-KR" altLang="en-US" sz="1400" dirty="0"/>
            </a:p>
          </p:txBody>
        </p:sp>
        <p:sp>
          <p:nvSpPr>
            <p:cNvPr id="30" name="TextBox 29"/>
            <p:cNvSpPr txBox="1"/>
            <p:nvPr/>
          </p:nvSpPr>
          <p:spPr>
            <a:xfrm rot="16200000">
              <a:off x="3265786" y="4616064"/>
              <a:ext cx="400110" cy="278838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1400" dirty="0"/>
                <a:t>number of push() operations</a:t>
              </a:r>
              <a:endParaRPr lang="ko-KR" altLang="en-US" sz="1400" dirty="0"/>
            </a:p>
          </p:txBody>
        </p:sp>
        <p:sp>
          <p:nvSpPr>
            <p:cNvPr id="44" name="순서도: 연결자 43"/>
            <p:cNvSpPr/>
            <p:nvPr/>
          </p:nvSpPr>
          <p:spPr>
            <a:xfrm>
              <a:off x="1189705" y="5692111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순서도: 연결자 44"/>
            <p:cNvSpPr/>
            <p:nvPr/>
          </p:nvSpPr>
          <p:spPr>
            <a:xfrm>
              <a:off x="1139208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순서도: 연결자 45"/>
            <p:cNvSpPr/>
            <p:nvPr/>
          </p:nvSpPr>
          <p:spPr>
            <a:xfrm>
              <a:off x="1288002" y="5620482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순서도: 연결자 46"/>
            <p:cNvSpPr/>
            <p:nvPr/>
          </p:nvSpPr>
          <p:spPr>
            <a:xfrm>
              <a:off x="1235424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순서도: 연결자 47"/>
            <p:cNvSpPr/>
            <p:nvPr/>
          </p:nvSpPr>
          <p:spPr>
            <a:xfrm>
              <a:off x="1381521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순서도: 연결자 48"/>
            <p:cNvSpPr/>
            <p:nvPr/>
          </p:nvSpPr>
          <p:spPr>
            <a:xfrm>
              <a:off x="1333721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순서도: 연결자 49"/>
            <p:cNvSpPr/>
            <p:nvPr/>
          </p:nvSpPr>
          <p:spPr>
            <a:xfrm>
              <a:off x="1477737" y="5493045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순서도: 연결자 50"/>
            <p:cNvSpPr/>
            <p:nvPr/>
          </p:nvSpPr>
          <p:spPr>
            <a:xfrm>
              <a:off x="1432018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순서도: 연결자 51"/>
            <p:cNvSpPr/>
            <p:nvPr/>
          </p:nvSpPr>
          <p:spPr>
            <a:xfrm>
              <a:off x="1569175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순서도: 연결자 52"/>
            <p:cNvSpPr/>
            <p:nvPr/>
          </p:nvSpPr>
          <p:spPr>
            <a:xfrm>
              <a:off x="1523456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순서도: 연결자 53"/>
            <p:cNvSpPr/>
            <p:nvPr/>
          </p:nvSpPr>
          <p:spPr>
            <a:xfrm>
              <a:off x="1665391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순서도: 연결자 54"/>
            <p:cNvSpPr/>
            <p:nvPr/>
          </p:nvSpPr>
          <p:spPr>
            <a:xfrm>
              <a:off x="1619672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순서도: 연결자 55"/>
            <p:cNvSpPr/>
            <p:nvPr/>
          </p:nvSpPr>
          <p:spPr>
            <a:xfrm>
              <a:off x="1765769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순서도: 연결자 56"/>
            <p:cNvSpPr/>
            <p:nvPr/>
          </p:nvSpPr>
          <p:spPr>
            <a:xfrm>
              <a:off x="1717969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순서도: 연결자 57"/>
            <p:cNvSpPr/>
            <p:nvPr/>
          </p:nvSpPr>
          <p:spPr>
            <a:xfrm>
              <a:off x="1861983" y="5229200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순서도: 연결자 58"/>
            <p:cNvSpPr/>
            <p:nvPr/>
          </p:nvSpPr>
          <p:spPr>
            <a:xfrm>
              <a:off x="1816266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순서도: 연결자 59"/>
            <p:cNvSpPr/>
            <p:nvPr/>
          </p:nvSpPr>
          <p:spPr>
            <a:xfrm>
              <a:off x="1952807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순서도: 연결자 60"/>
            <p:cNvSpPr/>
            <p:nvPr/>
          </p:nvSpPr>
          <p:spPr>
            <a:xfrm>
              <a:off x="1909785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순서도: 연결자 61"/>
            <p:cNvSpPr/>
            <p:nvPr/>
          </p:nvSpPr>
          <p:spPr>
            <a:xfrm>
              <a:off x="2049023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순서도: 연결자 62"/>
            <p:cNvSpPr/>
            <p:nvPr/>
          </p:nvSpPr>
          <p:spPr>
            <a:xfrm>
              <a:off x="2003304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순서도: 연결자 63"/>
            <p:cNvSpPr/>
            <p:nvPr/>
          </p:nvSpPr>
          <p:spPr>
            <a:xfrm>
              <a:off x="2149401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순서도: 연결자 64"/>
            <p:cNvSpPr/>
            <p:nvPr/>
          </p:nvSpPr>
          <p:spPr>
            <a:xfrm>
              <a:off x="2101601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순서도: 연결자 65"/>
            <p:cNvSpPr/>
            <p:nvPr/>
          </p:nvSpPr>
          <p:spPr>
            <a:xfrm>
              <a:off x="2245617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순서도: 연결자 66"/>
            <p:cNvSpPr/>
            <p:nvPr/>
          </p:nvSpPr>
          <p:spPr>
            <a:xfrm>
              <a:off x="2199898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순서도: 연결자 67"/>
            <p:cNvSpPr/>
            <p:nvPr/>
          </p:nvSpPr>
          <p:spPr>
            <a:xfrm>
              <a:off x="2337055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순서도: 연결자 68"/>
            <p:cNvSpPr/>
            <p:nvPr/>
          </p:nvSpPr>
          <p:spPr>
            <a:xfrm>
              <a:off x="2291336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순서도: 연결자 69"/>
            <p:cNvSpPr/>
            <p:nvPr/>
          </p:nvSpPr>
          <p:spPr>
            <a:xfrm>
              <a:off x="2433271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순서도: 연결자 70"/>
            <p:cNvSpPr/>
            <p:nvPr/>
          </p:nvSpPr>
          <p:spPr>
            <a:xfrm>
              <a:off x="2387552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순서도: 연결자 71"/>
            <p:cNvSpPr/>
            <p:nvPr/>
          </p:nvSpPr>
          <p:spPr>
            <a:xfrm>
              <a:off x="2533649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순서도: 연결자 72"/>
            <p:cNvSpPr/>
            <p:nvPr/>
          </p:nvSpPr>
          <p:spPr>
            <a:xfrm>
              <a:off x="2485849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순서도: 연결자 73"/>
            <p:cNvSpPr/>
            <p:nvPr/>
          </p:nvSpPr>
          <p:spPr>
            <a:xfrm>
              <a:off x="2629865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순서도: 연결자 74"/>
            <p:cNvSpPr/>
            <p:nvPr/>
          </p:nvSpPr>
          <p:spPr>
            <a:xfrm>
              <a:off x="2584146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순서도: 연결자 75"/>
            <p:cNvSpPr/>
            <p:nvPr/>
          </p:nvSpPr>
          <p:spPr>
            <a:xfrm>
              <a:off x="2721303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순서도: 연결자 76"/>
            <p:cNvSpPr/>
            <p:nvPr/>
          </p:nvSpPr>
          <p:spPr>
            <a:xfrm>
              <a:off x="2639269" y="4678740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순서도: 연결자 77"/>
            <p:cNvSpPr/>
            <p:nvPr/>
          </p:nvSpPr>
          <p:spPr>
            <a:xfrm>
              <a:off x="2817519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순서도: 연결자 78"/>
            <p:cNvSpPr/>
            <p:nvPr/>
          </p:nvSpPr>
          <p:spPr>
            <a:xfrm>
              <a:off x="2771800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순서도: 연결자 79"/>
            <p:cNvSpPr/>
            <p:nvPr/>
          </p:nvSpPr>
          <p:spPr>
            <a:xfrm>
              <a:off x="2917897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순서도: 연결자 80"/>
            <p:cNvSpPr/>
            <p:nvPr/>
          </p:nvSpPr>
          <p:spPr>
            <a:xfrm>
              <a:off x="2870097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순서도: 연결자 81"/>
            <p:cNvSpPr/>
            <p:nvPr/>
          </p:nvSpPr>
          <p:spPr>
            <a:xfrm>
              <a:off x="3014113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순서도: 연결자 82"/>
            <p:cNvSpPr/>
            <p:nvPr/>
          </p:nvSpPr>
          <p:spPr>
            <a:xfrm>
              <a:off x="2968394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순서도: 연결자 83"/>
            <p:cNvSpPr/>
            <p:nvPr/>
          </p:nvSpPr>
          <p:spPr>
            <a:xfrm>
              <a:off x="3105551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순서도: 연결자 84"/>
            <p:cNvSpPr/>
            <p:nvPr/>
          </p:nvSpPr>
          <p:spPr>
            <a:xfrm>
              <a:off x="3059832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순서도: 연결자 85"/>
            <p:cNvSpPr/>
            <p:nvPr/>
          </p:nvSpPr>
          <p:spPr>
            <a:xfrm>
              <a:off x="3201767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순서도: 연결자 86"/>
            <p:cNvSpPr/>
            <p:nvPr/>
          </p:nvSpPr>
          <p:spPr>
            <a:xfrm>
              <a:off x="3156048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순서도: 연결자 87"/>
            <p:cNvSpPr/>
            <p:nvPr/>
          </p:nvSpPr>
          <p:spPr>
            <a:xfrm>
              <a:off x="3302145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순서도: 연결자 88"/>
            <p:cNvSpPr/>
            <p:nvPr/>
          </p:nvSpPr>
          <p:spPr>
            <a:xfrm>
              <a:off x="3254345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순서도: 연결자 89"/>
            <p:cNvSpPr/>
            <p:nvPr/>
          </p:nvSpPr>
          <p:spPr>
            <a:xfrm>
              <a:off x="3398361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순서도: 연결자 90"/>
            <p:cNvSpPr/>
            <p:nvPr/>
          </p:nvSpPr>
          <p:spPr>
            <a:xfrm>
              <a:off x="3352642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순서도: 연결자 91"/>
            <p:cNvSpPr/>
            <p:nvPr/>
          </p:nvSpPr>
          <p:spPr>
            <a:xfrm>
              <a:off x="3489183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순서도: 연결자 92"/>
            <p:cNvSpPr/>
            <p:nvPr/>
          </p:nvSpPr>
          <p:spPr>
            <a:xfrm>
              <a:off x="3446161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순서도: 연결자 93"/>
            <p:cNvSpPr/>
            <p:nvPr/>
          </p:nvSpPr>
          <p:spPr>
            <a:xfrm>
              <a:off x="3585399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순서도: 연결자 94"/>
            <p:cNvSpPr/>
            <p:nvPr/>
          </p:nvSpPr>
          <p:spPr>
            <a:xfrm>
              <a:off x="3539680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순서도: 연결자 95"/>
            <p:cNvSpPr/>
            <p:nvPr/>
          </p:nvSpPr>
          <p:spPr>
            <a:xfrm>
              <a:off x="3685777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순서도: 연결자 96"/>
            <p:cNvSpPr/>
            <p:nvPr/>
          </p:nvSpPr>
          <p:spPr>
            <a:xfrm>
              <a:off x="3637977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순서도: 연결자 97"/>
            <p:cNvSpPr/>
            <p:nvPr/>
          </p:nvSpPr>
          <p:spPr>
            <a:xfrm>
              <a:off x="3781993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순서도: 연결자 98"/>
            <p:cNvSpPr/>
            <p:nvPr/>
          </p:nvSpPr>
          <p:spPr>
            <a:xfrm>
              <a:off x="3736274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순서도: 연결자 99"/>
            <p:cNvSpPr/>
            <p:nvPr/>
          </p:nvSpPr>
          <p:spPr>
            <a:xfrm>
              <a:off x="3873431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순서도: 연결자 100"/>
            <p:cNvSpPr/>
            <p:nvPr/>
          </p:nvSpPr>
          <p:spPr>
            <a:xfrm>
              <a:off x="3827712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순서도: 연결자 101"/>
            <p:cNvSpPr/>
            <p:nvPr/>
          </p:nvSpPr>
          <p:spPr>
            <a:xfrm>
              <a:off x="3969647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순서도: 연결자 102"/>
            <p:cNvSpPr/>
            <p:nvPr/>
          </p:nvSpPr>
          <p:spPr>
            <a:xfrm>
              <a:off x="3923928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순서도: 연결자 103"/>
            <p:cNvSpPr/>
            <p:nvPr/>
          </p:nvSpPr>
          <p:spPr>
            <a:xfrm>
              <a:off x="4070025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순서도: 연결자 104"/>
            <p:cNvSpPr/>
            <p:nvPr/>
          </p:nvSpPr>
          <p:spPr>
            <a:xfrm>
              <a:off x="4022225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순서도: 연결자 105"/>
            <p:cNvSpPr/>
            <p:nvPr/>
          </p:nvSpPr>
          <p:spPr>
            <a:xfrm>
              <a:off x="4166241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순서도: 연결자 106"/>
            <p:cNvSpPr/>
            <p:nvPr/>
          </p:nvSpPr>
          <p:spPr>
            <a:xfrm>
              <a:off x="4120522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순서도: 연결자 111"/>
            <p:cNvSpPr/>
            <p:nvPr/>
          </p:nvSpPr>
          <p:spPr>
            <a:xfrm>
              <a:off x="4211960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순서도: 연결자 112"/>
            <p:cNvSpPr/>
            <p:nvPr/>
          </p:nvSpPr>
          <p:spPr>
            <a:xfrm>
              <a:off x="4358057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순서도: 연결자 113"/>
            <p:cNvSpPr/>
            <p:nvPr/>
          </p:nvSpPr>
          <p:spPr>
            <a:xfrm>
              <a:off x="4310257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순서도: 연결자 114"/>
            <p:cNvSpPr/>
            <p:nvPr/>
          </p:nvSpPr>
          <p:spPr>
            <a:xfrm>
              <a:off x="4454273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순서도: 연결자 115"/>
            <p:cNvSpPr/>
            <p:nvPr/>
          </p:nvSpPr>
          <p:spPr>
            <a:xfrm>
              <a:off x="4408554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순서도: 연결자 116"/>
            <p:cNvSpPr/>
            <p:nvPr/>
          </p:nvSpPr>
          <p:spPr>
            <a:xfrm>
              <a:off x="4545095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순서도: 연결자 117"/>
            <p:cNvSpPr/>
            <p:nvPr/>
          </p:nvSpPr>
          <p:spPr>
            <a:xfrm>
              <a:off x="4502073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순서도: 연결자 118"/>
            <p:cNvSpPr/>
            <p:nvPr/>
          </p:nvSpPr>
          <p:spPr>
            <a:xfrm>
              <a:off x="4641311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순서도: 연결자 119"/>
            <p:cNvSpPr/>
            <p:nvPr/>
          </p:nvSpPr>
          <p:spPr>
            <a:xfrm>
              <a:off x="4595592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순서도: 연결자 120"/>
            <p:cNvSpPr/>
            <p:nvPr/>
          </p:nvSpPr>
          <p:spPr>
            <a:xfrm>
              <a:off x="4741689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순서도: 연결자 121"/>
            <p:cNvSpPr/>
            <p:nvPr/>
          </p:nvSpPr>
          <p:spPr>
            <a:xfrm>
              <a:off x="4693889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순서도: 연결자 122"/>
            <p:cNvSpPr/>
            <p:nvPr/>
          </p:nvSpPr>
          <p:spPr>
            <a:xfrm>
              <a:off x="4837905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순서도: 연결자 123"/>
            <p:cNvSpPr/>
            <p:nvPr/>
          </p:nvSpPr>
          <p:spPr>
            <a:xfrm>
              <a:off x="4792186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순서도: 연결자 124"/>
            <p:cNvSpPr/>
            <p:nvPr/>
          </p:nvSpPr>
          <p:spPr>
            <a:xfrm>
              <a:off x="4929343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순서도: 연결자 125"/>
            <p:cNvSpPr/>
            <p:nvPr/>
          </p:nvSpPr>
          <p:spPr>
            <a:xfrm>
              <a:off x="4883624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순서도: 연결자 126"/>
            <p:cNvSpPr/>
            <p:nvPr/>
          </p:nvSpPr>
          <p:spPr>
            <a:xfrm>
              <a:off x="5025559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순서도: 연결자 127"/>
            <p:cNvSpPr/>
            <p:nvPr/>
          </p:nvSpPr>
          <p:spPr>
            <a:xfrm>
              <a:off x="4979840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순서도: 연결자 128"/>
            <p:cNvSpPr/>
            <p:nvPr/>
          </p:nvSpPr>
          <p:spPr>
            <a:xfrm>
              <a:off x="5125937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순서도: 연결자 129"/>
            <p:cNvSpPr/>
            <p:nvPr/>
          </p:nvSpPr>
          <p:spPr>
            <a:xfrm>
              <a:off x="5078137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순서도: 연결자 130"/>
            <p:cNvSpPr/>
            <p:nvPr/>
          </p:nvSpPr>
          <p:spPr>
            <a:xfrm>
              <a:off x="5222153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순서도: 연결자 131"/>
            <p:cNvSpPr/>
            <p:nvPr/>
          </p:nvSpPr>
          <p:spPr>
            <a:xfrm>
              <a:off x="5176434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순서도: 연결자 132"/>
            <p:cNvSpPr/>
            <p:nvPr/>
          </p:nvSpPr>
          <p:spPr>
            <a:xfrm>
              <a:off x="5313591" y="5733255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순서도: 연결자 133"/>
            <p:cNvSpPr/>
            <p:nvPr/>
          </p:nvSpPr>
          <p:spPr>
            <a:xfrm>
              <a:off x="5267872" y="5733255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순서도: 연결자 134"/>
            <p:cNvSpPr/>
            <p:nvPr/>
          </p:nvSpPr>
          <p:spPr>
            <a:xfrm>
              <a:off x="5405029" y="5733255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순서도: 연결자 135"/>
            <p:cNvSpPr/>
            <p:nvPr/>
          </p:nvSpPr>
          <p:spPr>
            <a:xfrm>
              <a:off x="5359310" y="5733255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순서도: 연결자 136"/>
            <p:cNvSpPr/>
            <p:nvPr/>
          </p:nvSpPr>
          <p:spPr>
            <a:xfrm>
              <a:off x="5501245" y="5733255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순서도: 연결자 137"/>
            <p:cNvSpPr/>
            <p:nvPr/>
          </p:nvSpPr>
          <p:spPr>
            <a:xfrm>
              <a:off x="5455526" y="5733255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순서도: 연결자 138"/>
            <p:cNvSpPr/>
            <p:nvPr/>
          </p:nvSpPr>
          <p:spPr>
            <a:xfrm>
              <a:off x="5601623" y="5733255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순서도: 연결자 139"/>
            <p:cNvSpPr/>
            <p:nvPr/>
          </p:nvSpPr>
          <p:spPr>
            <a:xfrm>
              <a:off x="5553823" y="5733255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순서도: 연결자 140"/>
            <p:cNvSpPr/>
            <p:nvPr/>
          </p:nvSpPr>
          <p:spPr>
            <a:xfrm>
              <a:off x="5697839" y="5733255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순서도: 연결자 141"/>
            <p:cNvSpPr/>
            <p:nvPr/>
          </p:nvSpPr>
          <p:spPr>
            <a:xfrm>
              <a:off x="5652120" y="5733255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순서도: 연결자 146"/>
            <p:cNvSpPr/>
            <p:nvPr/>
          </p:nvSpPr>
          <p:spPr>
            <a:xfrm>
              <a:off x="4264538" y="3568511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4799849" y="3875276"/>
              <a:ext cx="38023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solidFill>
                    <a:srgbClr val="C00000"/>
                  </a:solidFill>
                  <a:latin typeface="Candara" panose="020E0502030303020204" pitchFamily="34" charset="0"/>
                </a:rPr>
                <a:t>64</a:t>
              </a:r>
              <a:endParaRPr lang="ko-KR" altLang="en-US" sz="1400" dirty="0">
                <a:solidFill>
                  <a:srgbClr val="C00000"/>
                </a:solidFill>
                <a:latin typeface="Candara" panose="020E0502030303020204" pitchFamily="34" charset="0"/>
              </a:endParaRPr>
            </a:p>
          </p:txBody>
        </p:sp>
        <p:cxnSp>
          <p:nvCxnSpPr>
            <p:cNvPr id="150" name="직선 화살표 연결선 149"/>
            <p:cNvCxnSpPr>
              <a:stCxn id="149" idx="1"/>
            </p:cNvCxnSpPr>
            <p:nvPr/>
          </p:nvCxnSpPr>
          <p:spPr>
            <a:xfrm flipH="1" flipV="1">
              <a:off x="4392748" y="3715865"/>
              <a:ext cx="407101" cy="3133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직사각형 151"/>
            <p:cNvSpPr/>
            <p:nvPr/>
          </p:nvSpPr>
          <p:spPr>
            <a:xfrm>
              <a:off x="3178901" y="4956563"/>
              <a:ext cx="3545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solidFill>
                    <a:srgbClr val="C00000"/>
                  </a:solidFill>
                  <a:latin typeface="Candara" panose="020E0502030303020204" pitchFamily="34" charset="0"/>
                </a:rPr>
                <a:t>32</a:t>
              </a:r>
              <a:endParaRPr lang="ko-KR" altLang="en-US" sz="1400" dirty="0">
                <a:solidFill>
                  <a:srgbClr val="C00000"/>
                </a:solidFill>
                <a:latin typeface="Candara" panose="020E0502030303020204" pitchFamily="34" charset="0"/>
              </a:endParaRPr>
            </a:p>
          </p:txBody>
        </p:sp>
        <p:cxnSp>
          <p:nvCxnSpPr>
            <p:cNvPr id="153" name="직선 화살표 연결선 152"/>
            <p:cNvCxnSpPr>
              <a:stCxn id="152" idx="1"/>
            </p:cNvCxnSpPr>
            <p:nvPr/>
          </p:nvCxnSpPr>
          <p:spPr>
            <a:xfrm flipH="1" flipV="1">
              <a:off x="2771801" y="4797152"/>
              <a:ext cx="407100" cy="3133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순서도: 연결자 159"/>
            <p:cNvSpPr/>
            <p:nvPr/>
          </p:nvSpPr>
          <p:spPr>
            <a:xfrm>
              <a:off x="1191786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순서도: 연결자 160"/>
            <p:cNvSpPr/>
            <p:nvPr/>
          </p:nvSpPr>
          <p:spPr>
            <a:xfrm>
              <a:off x="1288002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순서도: 연결자 161"/>
            <p:cNvSpPr/>
            <p:nvPr/>
          </p:nvSpPr>
          <p:spPr>
            <a:xfrm>
              <a:off x="1434099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순서도: 연결자 162"/>
            <p:cNvSpPr/>
            <p:nvPr/>
          </p:nvSpPr>
          <p:spPr>
            <a:xfrm>
              <a:off x="1386299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순서도: 연결자 163"/>
            <p:cNvSpPr/>
            <p:nvPr/>
          </p:nvSpPr>
          <p:spPr>
            <a:xfrm>
              <a:off x="1484596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순서도: 연결자 164"/>
            <p:cNvSpPr/>
            <p:nvPr/>
          </p:nvSpPr>
          <p:spPr>
            <a:xfrm>
              <a:off x="1621753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순서도: 연결자 165"/>
            <p:cNvSpPr/>
            <p:nvPr/>
          </p:nvSpPr>
          <p:spPr>
            <a:xfrm>
              <a:off x="1576034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순서도: 연결자 166"/>
            <p:cNvSpPr/>
            <p:nvPr/>
          </p:nvSpPr>
          <p:spPr>
            <a:xfrm>
              <a:off x="1717969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순서도: 연결자 167"/>
            <p:cNvSpPr/>
            <p:nvPr/>
          </p:nvSpPr>
          <p:spPr>
            <a:xfrm>
              <a:off x="1672250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순서도: 연결자 168"/>
            <p:cNvSpPr/>
            <p:nvPr/>
          </p:nvSpPr>
          <p:spPr>
            <a:xfrm>
              <a:off x="1818347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순서도: 연결자 169"/>
            <p:cNvSpPr/>
            <p:nvPr/>
          </p:nvSpPr>
          <p:spPr>
            <a:xfrm>
              <a:off x="1770547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순서도: 연결자 170"/>
            <p:cNvSpPr/>
            <p:nvPr/>
          </p:nvSpPr>
          <p:spPr>
            <a:xfrm>
              <a:off x="1868844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순서도: 연결자 171"/>
            <p:cNvSpPr/>
            <p:nvPr/>
          </p:nvSpPr>
          <p:spPr>
            <a:xfrm>
              <a:off x="2005385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순서도: 연결자 172"/>
            <p:cNvSpPr/>
            <p:nvPr/>
          </p:nvSpPr>
          <p:spPr>
            <a:xfrm>
              <a:off x="1962363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순서도: 연결자 173"/>
            <p:cNvSpPr/>
            <p:nvPr/>
          </p:nvSpPr>
          <p:spPr>
            <a:xfrm>
              <a:off x="2101601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순서도: 연결자 174"/>
            <p:cNvSpPr/>
            <p:nvPr/>
          </p:nvSpPr>
          <p:spPr>
            <a:xfrm>
              <a:off x="2055882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순서도: 연결자 175"/>
            <p:cNvSpPr/>
            <p:nvPr/>
          </p:nvSpPr>
          <p:spPr>
            <a:xfrm>
              <a:off x="2201979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순서도: 연결자 176"/>
            <p:cNvSpPr/>
            <p:nvPr/>
          </p:nvSpPr>
          <p:spPr>
            <a:xfrm>
              <a:off x="2154179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순서도: 연결자 177"/>
            <p:cNvSpPr/>
            <p:nvPr/>
          </p:nvSpPr>
          <p:spPr>
            <a:xfrm>
              <a:off x="2298195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순서도: 연결자 178"/>
            <p:cNvSpPr/>
            <p:nvPr/>
          </p:nvSpPr>
          <p:spPr>
            <a:xfrm>
              <a:off x="2252476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순서도: 연결자 179"/>
            <p:cNvSpPr/>
            <p:nvPr/>
          </p:nvSpPr>
          <p:spPr>
            <a:xfrm>
              <a:off x="2389633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순서도: 연결자 180"/>
            <p:cNvSpPr/>
            <p:nvPr/>
          </p:nvSpPr>
          <p:spPr>
            <a:xfrm>
              <a:off x="2343914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순서도: 연결자 181"/>
            <p:cNvSpPr/>
            <p:nvPr/>
          </p:nvSpPr>
          <p:spPr>
            <a:xfrm>
              <a:off x="2485849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순서도: 연결자 182"/>
            <p:cNvSpPr/>
            <p:nvPr/>
          </p:nvSpPr>
          <p:spPr>
            <a:xfrm>
              <a:off x="2440130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순서도: 연결자 183"/>
            <p:cNvSpPr/>
            <p:nvPr/>
          </p:nvSpPr>
          <p:spPr>
            <a:xfrm>
              <a:off x="2586227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순서도: 연결자 184"/>
            <p:cNvSpPr/>
            <p:nvPr/>
          </p:nvSpPr>
          <p:spPr>
            <a:xfrm>
              <a:off x="2538427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순서도: 연결자 185"/>
            <p:cNvSpPr/>
            <p:nvPr/>
          </p:nvSpPr>
          <p:spPr>
            <a:xfrm>
              <a:off x="2682443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순서도: 연결자 186"/>
            <p:cNvSpPr/>
            <p:nvPr/>
          </p:nvSpPr>
          <p:spPr>
            <a:xfrm>
              <a:off x="2636724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순서도: 연결자 187"/>
            <p:cNvSpPr/>
            <p:nvPr/>
          </p:nvSpPr>
          <p:spPr>
            <a:xfrm>
              <a:off x="2773881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순서도: 연결자 188"/>
            <p:cNvSpPr/>
            <p:nvPr/>
          </p:nvSpPr>
          <p:spPr>
            <a:xfrm>
              <a:off x="2870097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순서도: 연결자 189"/>
            <p:cNvSpPr/>
            <p:nvPr/>
          </p:nvSpPr>
          <p:spPr>
            <a:xfrm>
              <a:off x="2824378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순서도: 연결자 190"/>
            <p:cNvSpPr/>
            <p:nvPr/>
          </p:nvSpPr>
          <p:spPr>
            <a:xfrm>
              <a:off x="2970475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순서도: 연결자 191"/>
            <p:cNvSpPr/>
            <p:nvPr/>
          </p:nvSpPr>
          <p:spPr>
            <a:xfrm>
              <a:off x="2922675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순서도: 연결자 192"/>
            <p:cNvSpPr/>
            <p:nvPr/>
          </p:nvSpPr>
          <p:spPr>
            <a:xfrm>
              <a:off x="3066691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순서도: 연결자 193"/>
            <p:cNvSpPr/>
            <p:nvPr/>
          </p:nvSpPr>
          <p:spPr>
            <a:xfrm>
              <a:off x="3020972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순서도: 연결자 194"/>
            <p:cNvSpPr/>
            <p:nvPr/>
          </p:nvSpPr>
          <p:spPr>
            <a:xfrm>
              <a:off x="3158129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순서도: 연결자 195"/>
            <p:cNvSpPr/>
            <p:nvPr/>
          </p:nvSpPr>
          <p:spPr>
            <a:xfrm>
              <a:off x="3112410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순서도: 연결자 196"/>
            <p:cNvSpPr/>
            <p:nvPr/>
          </p:nvSpPr>
          <p:spPr>
            <a:xfrm>
              <a:off x="3254345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순서도: 연결자 197"/>
            <p:cNvSpPr/>
            <p:nvPr/>
          </p:nvSpPr>
          <p:spPr>
            <a:xfrm>
              <a:off x="3208626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순서도: 연결자 198"/>
            <p:cNvSpPr/>
            <p:nvPr/>
          </p:nvSpPr>
          <p:spPr>
            <a:xfrm>
              <a:off x="3354723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순서도: 연결자 199"/>
            <p:cNvSpPr/>
            <p:nvPr/>
          </p:nvSpPr>
          <p:spPr>
            <a:xfrm>
              <a:off x="3306923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순서도: 연결자 200"/>
            <p:cNvSpPr/>
            <p:nvPr/>
          </p:nvSpPr>
          <p:spPr>
            <a:xfrm>
              <a:off x="3450939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순서도: 연결자 201"/>
            <p:cNvSpPr/>
            <p:nvPr/>
          </p:nvSpPr>
          <p:spPr>
            <a:xfrm>
              <a:off x="3405220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순서도: 연결자 202"/>
            <p:cNvSpPr/>
            <p:nvPr/>
          </p:nvSpPr>
          <p:spPr>
            <a:xfrm>
              <a:off x="3541761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순서도: 연결자 203"/>
            <p:cNvSpPr/>
            <p:nvPr/>
          </p:nvSpPr>
          <p:spPr>
            <a:xfrm>
              <a:off x="3498739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순서도: 연결자 204"/>
            <p:cNvSpPr/>
            <p:nvPr/>
          </p:nvSpPr>
          <p:spPr>
            <a:xfrm>
              <a:off x="3637977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순서도: 연결자 205"/>
            <p:cNvSpPr/>
            <p:nvPr/>
          </p:nvSpPr>
          <p:spPr>
            <a:xfrm>
              <a:off x="3592258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순서도: 연결자 206"/>
            <p:cNvSpPr/>
            <p:nvPr/>
          </p:nvSpPr>
          <p:spPr>
            <a:xfrm>
              <a:off x="3738355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순서도: 연결자 207"/>
            <p:cNvSpPr/>
            <p:nvPr/>
          </p:nvSpPr>
          <p:spPr>
            <a:xfrm>
              <a:off x="3690555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순서도: 연결자 208"/>
            <p:cNvSpPr/>
            <p:nvPr/>
          </p:nvSpPr>
          <p:spPr>
            <a:xfrm>
              <a:off x="3834571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순서도: 연결자 209"/>
            <p:cNvSpPr/>
            <p:nvPr/>
          </p:nvSpPr>
          <p:spPr>
            <a:xfrm>
              <a:off x="3788852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순서도: 연결자 210"/>
            <p:cNvSpPr/>
            <p:nvPr/>
          </p:nvSpPr>
          <p:spPr>
            <a:xfrm>
              <a:off x="3926009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순서도: 연결자 211"/>
            <p:cNvSpPr/>
            <p:nvPr/>
          </p:nvSpPr>
          <p:spPr>
            <a:xfrm>
              <a:off x="3880290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순서도: 연결자 212"/>
            <p:cNvSpPr/>
            <p:nvPr/>
          </p:nvSpPr>
          <p:spPr>
            <a:xfrm>
              <a:off x="4022225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순서도: 연결자 213"/>
            <p:cNvSpPr/>
            <p:nvPr/>
          </p:nvSpPr>
          <p:spPr>
            <a:xfrm>
              <a:off x="3976506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순서도: 연결자 214"/>
            <p:cNvSpPr/>
            <p:nvPr/>
          </p:nvSpPr>
          <p:spPr>
            <a:xfrm>
              <a:off x="4122603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순서도: 연결자 215"/>
            <p:cNvSpPr/>
            <p:nvPr/>
          </p:nvSpPr>
          <p:spPr>
            <a:xfrm>
              <a:off x="4074803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순서도: 연결자 216"/>
            <p:cNvSpPr/>
            <p:nvPr/>
          </p:nvSpPr>
          <p:spPr>
            <a:xfrm>
              <a:off x="4218819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순서도: 연결자 217"/>
            <p:cNvSpPr/>
            <p:nvPr/>
          </p:nvSpPr>
          <p:spPr>
            <a:xfrm>
              <a:off x="4173100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순서도: 연결자 218"/>
            <p:cNvSpPr/>
            <p:nvPr/>
          </p:nvSpPr>
          <p:spPr>
            <a:xfrm>
              <a:off x="4264538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순서도: 연결자 219"/>
            <p:cNvSpPr/>
            <p:nvPr/>
          </p:nvSpPr>
          <p:spPr>
            <a:xfrm>
              <a:off x="4410635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순서도: 연결자 220"/>
            <p:cNvSpPr/>
            <p:nvPr/>
          </p:nvSpPr>
          <p:spPr>
            <a:xfrm>
              <a:off x="4362835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순서도: 연결자 221"/>
            <p:cNvSpPr/>
            <p:nvPr/>
          </p:nvSpPr>
          <p:spPr>
            <a:xfrm>
              <a:off x="4506851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순서도: 연결자 222"/>
            <p:cNvSpPr/>
            <p:nvPr/>
          </p:nvSpPr>
          <p:spPr>
            <a:xfrm>
              <a:off x="4461132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순서도: 연결자 223"/>
            <p:cNvSpPr/>
            <p:nvPr/>
          </p:nvSpPr>
          <p:spPr>
            <a:xfrm>
              <a:off x="4597673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순서도: 연결자 224"/>
            <p:cNvSpPr/>
            <p:nvPr/>
          </p:nvSpPr>
          <p:spPr>
            <a:xfrm>
              <a:off x="4554651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순서도: 연결자 225"/>
            <p:cNvSpPr/>
            <p:nvPr/>
          </p:nvSpPr>
          <p:spPr>
            <a:xfrm>
              <a:off x="4693889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순서도: 연결자 226"/>
            <p:cNvSpPr/>
            <p:nvPr/>
          </p:nvSpPr>
          <p:spPr>
            <a:xfrm>
              <a:off x="4648170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순서도: 연결자 227"/>
            <p:cNvSpPr/>
            <p:nvPr/>
          </p:nvSpPr>
          <p:spPr>
            <a:xfrm>
              <a:off x="4794267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순서도: 연결자 228"/>
            <p:cNvSpPr/>
            <p:nvPr/>
          </p:nvSpPr>
          <p:spPr>
            <a:xfrm>
              <a:off x="4746467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순서도: 연결자 229"/>
            <p:cNvSpPr/>
            <p:nvPr/>
          </p:nvSpPr>
          <p:spPr>
            <a:xfrm>
              <a:off x="4890483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순서도: 연결자 230"/>
            <p:cNvSpPr/>
            <p:nvPr/>
          </p:nvSpPr>
          <p:spPr>
            <a:xfrm>
              <a:off x="4844764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순서도: 연결자 231"/>
            <p:cNvSpPr/>
            <p:nvPr/>
          </p:nvSpPr>
          <p:spPr>
            <a:xfrm>
              <a:off x="4981921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순서도: 연결자 232"/>
            <p:cNvSpPr/>
            <p:nvPr/>
          </p:nvSpPr>
          <p:spPr>
            <a:xfrm>
              <a:off x="4936202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순서도: 연결자 233"/>
            <p:cNvSpPr/>
            <p:nvPr/>
          </p:nvSpPr>
          <p:spPr>
            <a:xfrm>
              <a:off x="5078137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순서도: 연결자 234"/>
            <p:cNvSpPr/>
            <p:nvPr/>
          </p:nvSpPr>
          <p:spPr>
            <a:xfrm>
              <a:off x="5032418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순서도: 연결자 235"/>
            <p:cNvSpPr/>
            <p:nvPr/>
          </p:nvSpPr>
          <p:spPr>
            <a:xfrm>
              <a:off x="5178515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순서도: 연결자 236"/>
            <p:cNvSpPr/>
            <p:nvPr/>
          </p:nvSpPr>
          <p:spPr>
            <a:xfrm>
              <a:off x="5130715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순서도: 연결자 237"/>
            <p:cNvSpPr/>
            <p:nvPr/>
          </p:nvSpPr>
          <p:spPr>
            <a:xfrm>
              <a:off x="5274731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순서도: 연결자 238"/>
            <p:cNvSpPr/>
            <p:nvPr/>
          </p:nvSpPr>
          <p:spPr>
            <a:xfrm>
              <a:off x="5229012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순서도: 연결자 239"/>
            <p:cNvSpPr/>
            <p:nvPr/>
          </p:nvSpPr>
          <p:spPr>
            <a:xfrm>
              <a:off x="5366169" y="5699689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순서도: 연결자 240"/>
            <p:cNvSpPr/>
            <p:nvPr/>
          </p:nvSpPr>
          <p:spPr>
            <a:xfrm>
              <a:off x="5320450" y="5699689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순서도: 연결자 241"/>
            <p:cNvSpPr/>
            <p:nvPr/>
          </p:nvSpPr>
          <p:spPr>
            <a:xfrm>
              <a:off x="5457607" y="5699689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순서도: 연결자 242"/>
            <p:cNvSpPr/>
            <p:nvPr/>
          </p:nvSpPr>
          <p:spPr>
            <a:xfrm>
              <a:off x="5411888" y="5699689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순서도: 연결자 243"/>
            <p:cNvSpPr/>
            <p:nvPr/>
          </p:nvSpPr>
          <p:spPr>
            <a:xfrm>
              <a:off x="5553823" y="5699689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순서도: 연결자 244"/>
            <p:cNvSpPr/>
            <p:nvPr/>
          </p:nvSpPr>
          <p:spPr>
            <a:xfrm>
              <a:off x="5508104" y="5699689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순서도: 연결자 245"/>
            <p:cNvSpPr/>
            <p:nvPr/>
          </p:nvSpPr>
          <p:spPr>
            <a:xfrm>
              <a:off x="5654201" y="5699689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순서도: 연결자 246"/>
            <p:cNvSpPr/>
            <p:nvPr/>
          </p:nvSpPr>
          <p:spPr>
            <a:xfrm>
              <a:off x="5606401" y="5699689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순서도: 연결자 248"/>
            <p:cNvSpPr/>
            <p:nvPr/>
          </p:nvSpPr>
          <p:spPr>
            <a:xfrm>
              <a:off x="5704698" y="5699689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0" name="순서도: 연결자 339"/>
            <p:cNvSpPr/>
            <p:nvPr/>
          </p:nvSpPr>
          <p:spPr>
            <a:xfrm>
              <a:off x="1238867" y="5699688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순서도: 연결자 340"/>
            <p:cNvSpPr/>
            <p:nvPr/>
          </p:nvSpPr>
          <p:spPr>
            <a:xfrm>
              <a:off x="1530315" y="5702504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2" name="순서도: 연결자 341"/>
            <p:cNvSpPr/>
            <p:nvPr/>
          </p:nvSpPr>
          <p:spPr>
            <a:xfrm>
              <a:off x="1338130" y="5702504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3" name="순서도: 연결자 342"/>
            <p:cNvSpPr/>
            <p:nvPr/>
          </p:nvSpPr>
          <p:spPr>
            <a:xfrm>
              <a:off x="1914563" y="5702503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4" name="순서도: 연결자 343"/>
            <p:cNvSpPr/>
            <p:nvPr/>
          </p:nvSpPr>
          <p:spPr>
            <a:xfrm>
              <a:off x="2734253" y="569774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5" name="순서도: 연결자 344"/>
            <p:cNvSpPr/>
            <p:nvPr/>
          </p:nvSpPr>
          <p:spPr>
            <a:xfrm>
              <a:off x="4314838" y="5697739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6" name="직사각형 345"/>
            <p:cNvSpPr/>
            <p:nvPr/>
          </p:nvSpPr>
          <p:spPr>
            <a:xfrm>
              <a:off x="5125937" y="5238905"/>
              <a:ext cx="260840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i="1" dirty="0">
                  <a:solidFill>
                    <a:srgbClr val="C00000"/>
                  </a:solidFill>
                  <a:latin typeface="Candara" panose="020E0502030303020204" pitchFamily="34" charset="0"/>
                </a:rPr>
                <a:t>red dots give cumulative average</a:t>
              </a:r>
              <a:endParaRPr lang="ko-KR" altLang="en-US" sz="1400" dirty="0">
                <a:solidFill>
                  <a:srgbClr val="C0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347" name="직사각형 346"/>
            <p:cNvSpPr/>
            <p:nvPr/>
          </p:nvSpPr>
          <p:spPr>
            <a:xfrm>
              <a:off x="6084168" y="5517232"/>
              <a:ext cx="27122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solidFill>
                    <a:srgbClr val="C00000"/>
                  </a:solidFill>
                  <a:latin typeface="Candara" panose="020E0502030303020204" pitchFamily="34" charset="0"/>
                </a:rPr>
                <a:t>3</a:t>
              </a:r>
              <a:endParaRPr lang="ko-KR" altLang="en-US" sz="1400" dirty="0">
                <a:solidFill>
                  <a:srgbClr val="C00000"/>
                </a:solidFill>
                <a:latin typeface="Candara" panose="020E0502030303020204" pitchFamily="34" charset="0"/>
              </a:endParaRPr>
            </a:p>
          </p:txBody>
        </p:sp>
        <p:cxnSp>
          <p:nvCxnSpPr>
            <p:cNvPr id="349" name="직선 연결선 348"/>
            <p:cNvCxnSpPr/>
            <p:nvPr/>
          </p:nvCxnSpPr>
          <p:spPr>
            <a:xfrm flipV="1">
              <a:off x="5787752" y="5714970"/>
              <a:ext cx="368424" cy="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직선 화살표 연결선 352"/>
            <p:cNvCxnSpPr>
              <a:stCxn id="346" idx="1"/>
            </p:cNvCxnSpPr>
            <p:nvPr/>
          </p:nvCxnSpPr>
          <p:spPr>
            <a:xfrm flipH="1">
              <a:off x="4671029" y="5392794"/>
              <a:ext cx="454908" cy="2276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/>
              <p:cNvSpPr txBox="1"/>
              <p:nvPr/>
            </p:nvSpPr>
            <p:spPr>
              <a:xfrm>
                <a:off x="755576" y="1325667"/>
                <a:ext cx="77768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2"/>
                    </a:solidFill>
                    <a:latin typeface="Candara" panose="020E0502030303020204" pitchFamily="34" charset="0"/>
                  </a:rPr>
                  <a:t>Q. </a:t>
                </a:r>
                <a:r>
                  <a:rPr lang="en-US" altLang="ko-KR" dirty="0">
                    <a:latin typeface="Candara" panose="020E0502030303020204" pitchFamily="34" charset="0"/>
                  </a:rPr>
                  <a:t>Cost of inserting first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𝑁</m:t>
                    </m:r>
                  </m:oMath>
                </a14:m>
                <a:r>
                  <a:rPr lang="en-US" altLang="ko-KR" dirty="0">
                    <a:latin typeface="Candara" panose="020E0502030303020204" pitchFamily="34" charset="0"/>
                  </a:rPr>
                  <a:t> items by </a:t>
                </a:r>
                <a:r>
                  <a:rPr lang="en-US" altLang="ko-KR" dirty="0">
                    <a:solidFill>
                      <a:srgbClr val="FF0000"/>
                    </a:solidFill>
                    <a:latin typeface="Candara" panose="020E0502030303020204" pitchFamily="34" charset="0"/>
                    <a:cs typeface="Consolas" panose="020B0609020204030204" pitchFamily="49" charset="0"/>
                  </a:rPr>
                  <a:t>resize(</a:t>
                </a:r>
                <a:r>
                  <a:rPr lang="en-US" altLang="ko-KR" dirty="0" err="1">
                    <a:solidFill>
                      <a:srgbClr val="FF0000"/>
                    </a:solidFill>
                    <a:latin typeface="Candara" panose="020E0502030303020204" pitchFamily="34" charset="0"/>
                    <a:cs typeface="Consolas" panose="020B0609020204030204" pitchFamily="49" charset="0"/>
                  </a:rPr>
                  <a:t>s.length</a:t>
                </a:r>
                <a:r>
                  <a:rPr lang="en-US" altLang="ko-KR" dirty="0">
                    <a:solidFill>
                      <a:srgbClr val="FF0000"/>
                    </a:solidFill>
                    <a:latin typeface="Candara" panose="020E0502030303020204" pitchFamily="34" charset="0"/>
                    <a:cs typeface="Consolas" panose="020B0609020204030204" pitchFamily="49" charset="0"/>
                  </a:rPr>
                  <a:t> * 2) </a:t>
                </a:r>
                <a:r>
                  <a:rPr lang="en-US" altLang="ko-KR" dirty="0">
                    <a:latin typeface="Candara" panose="020E0502030303020204" pitchFamily="34" charset="0"/>
                  </a:rPr>
                  <a:t>?</a:t>
                </a:r>
              </a:p>
              <a:p>
                <a:r>
                  <a:rPr lang="en-US" altLang="ko-KR" b="1" dirty="0">
                    <a:solidFill>
                      <a:schemeClr val="accent2"/>
                    </a:solidFill>
                    <a:latin typeface="Candara" panose="020E0502030303020204" pitchFamily="34" charset="0"/>
                  </a:rPr>
                  <a:t>A.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𝐓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=1+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1+2+4+8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altLang="ko-KR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248" name="TextBox 2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325667"/>
                <a:ext cx="7776864" cy="646331"/>
              </a:xfrm>
              <a:prstGeom prst="rect">
                <a:avLst/>
              </a:prstGeom>
              <a:blipFill>
                <a:blip r:embed="rId3"/>
                <a:stretch>
                  <a:fillRect l="-705"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1629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19</a:t>
            </a:fld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95536" y="836712"/>
            <a:ext cx="828092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1"/>
          <p:cNvSpPr txBox="1">
            <a:spLocks/>
          </p:cNvSpPr>
          <p:nvPr/>
        </p:nvSpPr>
        <p:spPr>
          <a:xfrm>
            <a:off x="360040" y="404664"/>
            <a:ext cx="8748464" cy="605753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1" kern="1200" spc="50" dirty="0" smtClean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>
                  <a:outerShdw blurRad="50800" dist="50800" dir="54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2000" dirty="0"/>
              <a:t>Chapter 3 – Stacks and queues</a:t>
            </a:r>
            <a:endParaRPr lang="ko-KR" altLang="en-US" sz="1100" dirty="0"/>
          </a:p>
        </p:txBody>
      </p:sp>
      <p:sp>
        <p:nvSpPr>
          <p:cNvPr id="5" name="직사각형 4"/>
          <p:cNvSpPr/>
          <p:nvPr/>
        </p:nvSpPr>
        <p:spPr>
          <a:xfrm>
            <a:off x="755576" y="836712"/>
            <a:ext cx="78488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Candara" panose="020E0502030303020204" pitchFamily="34" charset="0"/>
              </a:rPr>
              <a:t>3.2 Stacks using dynamic arrays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55576" y="1325667"/>
                <a:ext cx="7776864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accent2"/>
                    </a:solidFill>
                    <a:latin typeface="Candara" panose="020E0502030303020204" pitchFamily="34" charset="0"/>
                  </a:rPr>
                  <a:t>Q: </a:t>
                </a:r>
                <a:r>
                  <a:rPr lang="en-US" altLang="ko-KR" sz="2000" dirty="0">
                    <a:latin typeface="Candara" panose="020E0502030303020204" pitchFamily="34" charset="0"/>
                  </a:rPr>
                  <a:t>How to shrink array?</a:t>
                </a:r>
              </a:p>
              <a:p>
                <a:endParaRPr lang="en-US" altLang="ko-KR" sz="2000" b="1" dirty="0">
                  <a:latin typeface="Candara" panose="020E0502030303020204" pitchFamily="34" charset="0"/>
                </a:endParaRPr>
              </a:p>
              <a:p>
                <a:r>
                  <a:rPr lang="en-US" altLang="ko-KR" sz="2000" b="1" dirty="0">
                    <a:solidFill>
                      <a:schemeClr val="accent2"/>
                    </a:solidFill>
                    <a:latin typeface="Candara" panose="020E0502030303020204" pitchFamily="34" charset="0"/>
                  </a:rPr>
                  <a:t>First try.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000" b="1" dirty="0">
                    <a:latin typeface="Candara" panose="020E0502030303020204" pitchFamily="34" charset="0"/>
                  </a:rPr>
                  <a:t>push():  </a:t>
                </a:r>
                <a:r>
                  <a:rPr lang="en-US" altLang="ko-KR" sz="2000" dirty="0">
                    <a:latin typeface="Candara" panose="020E0502030303020204" pitchFamily="34" charset="0"/>
                  </a:rPr>
                  <a:t>double size of array s[] when array is full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000" b="1" dirty="0">
                    <a:latin typeface="Candara" panose="020E0502030303020204" pitchFamily="34" charset="0"/>
                  </a:rPr>
                  <a:t>pop():    </a:t>
                </a:r>
                <a:r>
                  <a:rPr lang="en-US" altLang="ko-KR" sz="2000" dirty="0">
                    <a:latin typeface="Candara" panose="020E0502030303020204" pitchFamily="34" charset="0"/>
                  </a:rPr>
                  <a:t>halve size of array s[] when array is one-half full.</a:t>
                </a:r>
              </a:p>
              <a:p>
                <a:endParaRPr lang="en-US" altLang="ko-KR" sz="2000" dirty="0">
                  <a:latin typeface="Candara" panose="020E0502030303020204" pitchFamily="34" charset="0"/>
                </a:endParaRPr>
              </a:p>
              <a:p>
                <a:r>
                  <a:rPr lang="en-US" altLang="ko-KR" sz="2000" b="1" dirty="0">
                    <a:solidFill>
                      <a:schemeClr val="accent2"/>
                    </a:solidFill>
                    <a:latin typeface="Candara" panose="020E0502030303020204" pitchFamily="34" charset="0"/>
                  </a:rPr>
                  <a:t>Too expensive in worst case.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Candara" panose="020E0502030303020204" pitchFamily="34" charset="0"/>
                  </a:rPr>
                  <a:t>Consider push-pop-push-pop- … sequence when array is full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Candara" panose="020E0502030303020204" pitchFamily="34" charset="0"/>
                  </a:rPr>
                  <a:t>Each operation takes time proportional to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/>
                      </a:rPr>
                      <m:t>𝑁</m:t>
                    </m:r>
                  </m:oMath>
                </a14:m>
                <a:r>
                  <a:rPr lang="en-US" altLang="ko-KR" sz="2000" dirty="0">
                    <a:latin typeface="Candara" panose="020E0502030303020204" pitchFamily="34" charset="0"/>
                  </a:rPr>
                  <a:t>.</a:t>
                </a:r>
                <a:endParaRPr lang="ko-KR" altLang="en-US" sz="20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325667"/>
                <a:ext cx="7776864" cy="2862322"/>
              </a:xfrm>
              <a:prstGeom prst="rect">
                <a:avLst/>
              </a:prstGeom>
              <a:blipFill rotWithShape="0">
                <a:blip r:embed="rId2"/>
                <a:stretch>
                  <a:fillRect l="-862" t="-1064" b="-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403646" y="4221088"/>
          <a:ext cx="3816424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77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0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7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70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70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ndara" panose="020E0502030303020204" pitchFamily="34" charset="0"/>
                        </a:rPr>
                        <a:t>to</a:t>
                      </a:r>
                      <a:endParaRPr lang="ko-KR" altLang="en-US" sz="14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ndara" panose="020E0502030303020204" pitchFamily="34" charset="0"/>
                        </a:rPr>
                        <a:t>be</a:t>
                      </a:r>
                      <a:endParaRPr lang="ko-KR" altLang="en-US" sz="14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ndara" panose="020E0502030303020204" pitchFamily="34" charset="0"/>
                        </a:rPr>
                        <a:t>or</a:t>
                      </a:r>
                      <a:endParaRPr lang="ko-KR" altLang="en-US" sz="14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ndara" panose="020E0502030303020204" pitchFamily="34" charset="0"/>
                        </a:rPr>
                        <a:t>not</a:t>
                      </a:r>
                      <a:endParaRPr lang="ko-KR" altLang="en-US" sz="14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ndara" panose="020E0502030303020204" pitchFamily="34" charset="0"/>
                        </a:rPr>
                        <a:t>to</a:t>
                      </a:r>
                      <a:endParaRPr lang="ko-KR" altLang="en-US" sz="14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ndara" panose="020E0502030303020204" pitchFamily="34" charset="0"/>
                        </a:rPr>
                        <a:t>be</a:t>
                      </a:r>
                      <a:endParaRPr lang="ko-KR" altLang="en-US" sz="14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>
                          <a:latin typeface="Candara" panose="020E0502030303020204" pitchFamily="34" charset="0"/>
                        </a:rPr>
                        <a:t>null</a:t>
                      </a:r>
                      <a:endParaRPr lang="ko-KR" altLang="en-US" sz="1400" i="1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>
                          <a:latin typeface="Candara" panose="020E0502030303020204" pitchFamily="34" charset="0"/>
                        </a:rPr>
                        <a:t>null</a:t>
                      </a:r>
                      <a:endParaRPr lang="ko-KR" altLang="en-US" sz="1400" i="1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403648" y="4653136"/>
          <a:ext cx="1872208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68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ndara" panose="020E0502030303020204" pitchFamily="34" charset="0"/>
                        </a:rPr>
                        <a:t>to</a:t>
                      </a:r>
                      <a:endParaRPr lang="ko-KR" altLang="en-US" sz="14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ndara" panose="020E0502030303020204" pitchFamily="34" charset="0"/>
                        </a:rPr>
                        <a:t>be</a:t>
                      </a:r>
                      <a:endParaRPr lang="ko-KR" altLang="en-US" sz="14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ndara" panose="020E0502030303020204" pitchFamily="34" charset="0"/>
                        </a:rPr>
                        <a:t>or</a:t>
                      </a:r>
                      <a:endParaRPr lang="ko-KR" altLang="en-US" sz="14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ndara" panose="020E0502030303020204" pitchFamily="34" charset="0"/>
                        </a:rPr>
                        <a:t>not</a:t>
                      </a:r>
                      <a:endParaRPr lang="ko-KR" altLang="en-US" sz="14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403648" y="5517232"/>
          <a:ext cx="1872208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68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ndara" panose="020E0502030303020204" pitchFamily="34" charset="0"/>
                        </a:rPr>
                        <a:t>to</a:t>
                      </a:r>
                      <a:endParaRPr lang="ko-KR" altLang="en-US" sz="14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ndara" panose="020E0502030303020204" pitchFamily="34" charset="0"/>
                        </a:rPr>
                        <a:t>be</a:t>
                      </a:r>
                      <a:endParaRPr lang="ko-KR" altLang="en-US" sz="14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ndara" panose="020E0502030303020204" pitchFamily="34" charset="0"/>
                        </a:rPr>
                        <a:t>or</a:t>
                      </a:r>
                      <a:endParaRPr lang="ko-KR" altLang="en-US" sz="14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ndara" panose="020E0502030303020204" pitchFamily="34" charset="0"/>
                        </a:rPr>
                        <a:t>not</a:t>
                      </a:r>
                      <a:endParaRPr lang="ko-KR" altLang="en-US" sz="14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1" name="그룹 20"/>
          <p:cNvGrpSpPr/>
          <p:nvPr/>
        </p:nvGrpSpPr>
        <p:grpSpPr>
          <a:xfrm>
            <a:off x="784822" y="4221088"/>
            <a:ext cx="572074" cy="1614954"/>
            <a:chOff x="784822" y="4221088"/>
            <a:chExt cx="572074" cy="1614954"/>
          </a:xfrm>
        </p:grpSpPr>
        <p:sp>
          <p:nvSpPr>
            <p:cNvPr id="12" name="직사각형 11"/>
            <p:cNvSpPr/>
            <p:nvPr/>
          </p:nvSpPr>
          <p:spPr>
            <a:xfrm>
              <a:off x="827584" y="4221088"/>
              <a:ext cx="5212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solidFill>
                    <a:srgbClr val="C00000"/>
                  </a:solidFill>
                  <a:latin typeface="Candara" panose="020E0502030303020204" pitchFamily="34" charset="0"/>
                </a:rPr>
                <a:t>N= 5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827584" y="4664169"/>
              <a:ext cx="52931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solidFill>
                    <a:srgbClr val="C00000"/>
                  </a:solidFill>
                  <a:latin typeface="Candara" panose="020E0502030303020204" pitchFamily="34" charset="0"/>
                </a:rPr>
                <a:t>N= 4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84822" y="5096217"/>
              <a:ext cx="5212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solidFill>
                    <a:srgbClr val="C00000"/>
                  </a:solidFill>
                  <a:latin typeface="Candara" panose="020E0502030303020204" pitchFamily="34" charset="0"/>
                </a:rPr>
                <a:t>N= 5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84822" y="5528265"/>
              <a:ext cx="52931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solidFill>
                    <a:srgbClr val="C00000"/>
                  </a:solidFill>
                  <a:latin typeface="Candara" panose="020E0502030303020204" pitchFamily="34" charset="0"/>
                </a:rPr>
                <a:t>N= 4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</p:grp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1403648" y="5085184"/>
          <a:ext cx="3816424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77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0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7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70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70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ndara" panose="020E0502030303020204" pitchFamily="34" charset="0"/>
                        </a:rPr>
                        <a:t>to</a:t>
                      </a:r>
                      <a:endParaRPr lang="ko-KR" altLang="en-US" sz="14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ndara" panose="020E0502030303020204" pitchFamily="34" charset="0"/>
                        </a:rPr>
                        <a:t>be</a:t>
                      </a:r>
                      <a:endParaRPr lang="ko-KR" altLang="en-US" sz="14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ndara" panose="020E0502030303020204" pitchFamily="34" charset="0"/>
                        </a:rPr>
                        <a:t>or</a:t>
                      </a:r>
                      <a:endParaRPr lang="ko-KR" altLang="en-US" sz="14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ndara" panose="020E0502030303020204" pitchFamily="34" charset="0"/>
                        </a:rPr>
                        <a:t>not</a:t>
                      </a:r>
                      <a:endParaRPr lang="ko-KR" altLang="en-US" sz="14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ndara" panose="020E0502030303020204" pitchFamily="34" charset="0"/>
                        </a:rPr>
                        <a:t>to</a:t>
                      </a:r>
                      <a:endParaRPr lang="ko-KR" altLang="en-US" sz="14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ndara" panose="020E0502030303020204" pitchFamily="34" charset="0"/>
                        </a:rPr>
                        <a:t>be</a:t>
                      </a:r>
                      <a:endParaRPr lang="ko-KR" altLang="en-US" sz="14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>
                          <a:latin typeface="Candara" panose="020E0502030303020204" pitchFamily="34" charset="0"/>
                        </a:rPr>
                        <a:t>null</a:t>
                      </a:r>
                      <a:endParaRPr lang="ko-KR" altLang="en-US" sz="1400" i="1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>
                          <a:latin typeface="Candara" panose="020E0502030303020204" pitchFamily="34" charset="0"/>
                        </a:rPr>
                        <a:t>null</a:t>
                      </a:r>
                      <a:endParaRPr lang="ko-KR" altLang="en-US" sz="1400" i="1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85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306072" y="6453336"/>
            <a:ext cx="80243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2</a:t>
            </a:fld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95536" y="836712"/>
            <a:ext cx="828092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55576" y="836712"/>
            <a:ext cx="78488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Candara" panose="020E0502030303020204" pitchFamily="34" charset="0"/>
              </a:rPr>
              <a:t>3.0 ADT - revisited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1268760"/>
            <a:ext cx="7848872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Candara" panose="020E0502030303020204" pitchFamily="34" charset="0"/>
              </a:rPr>
              <a:t>ADTs </a:t>
            </a:r>
            <a:r>
              <a:rPr lang="en-US" altLang="ko-KR" sz="2400" dirty="0">
                <a:latin typeface="Candara" panose="020E0502030303020204" pitchFamily="34" charset="0"/>
              </a:rPr>
              <a:t>are a mathematical specification of a set of data and the set of operations (functions) that can be performed on the data.</a:t>
            </a:r>
          </a:p>
          <a:p>
            <a:endParaRPr lang="en-US" altLang="ko-KR" sz="2000" dirty="0">
              <a:latin typeface="Candara" panose="020E0502030303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Candara" panose="020E0502030303020204" pitchFamily="34" charset="0"/>
              </a:rPr>
              <a:t>We think of an ADT as a type defined in terms of its </a:t>
            </a:r>
            <a:r>
              <a:rPr lang="en-US" altLang="ko-KR" sz="2000" b="1" dirty="0">
                <a:latin typeface="Candara" panose="020E0502030303020204" pitchFamily="34" charset="0"/>
              </a:rPr>
              <a:t>behavior</a:t>
            </a:r>
            <a:r>
              <a:rPr lang="en-US" altLang="ko-KR" sz="2000" dirty="0">
                <a:latin typeface="Candara" panose="020E0502030303020204" pitchFamily="34" charset="0"/>
              </a:rPr>
              <a:t> rather than its </a:t>
            </a:r>
            <a:r>
              <a:rPr lang="en-US" altLang="ko-KR" sz="2000" b="1" dirty="0">
                <a:latin typeface="Candara" panose="020E0502030303020204" pitchFamily="34" charset="0"/>
              </a:rPr>
              <a:t>implementation</a:t>
            </a:r>
            <a:r>
              <a:rPr lang="en-US" altLang="ko-KR" sz="2000" dirty="0">
                <a:latin typeface="Candara" panose="020E0502030303020204" pitchFamily="34" charset="0"/>
              </a:rPr>
              <a:t>.</a:t>
            </a:r>
            <a:br>
              <a:rPr lang="en-US" altLang="ko-KR" sz="2000" dirty="0">
                <a:latin typeface="Candara" panose="020E0502030303020204" pitchFamily="34" charset="0"/>
              </a:rPr>
            </a:br>
            <a:endParaRPr lang="en-US" altLang="ko-KR" sz="2000" dirty="0">
              <a:latin typeface="Candara" panose="020E0502030303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Candara" panose="020E0502030303020204" pitchFamily="34" charset="0"/>
              </a:rPr>
              <a:t>Technically, we define an ADT as a mathematical </a:t>
            </a:r>
            <a:r>
              <a:rPr lang="en-US" altLang="ko-KR" sz="2000" b="1" dirty="0">
                <a:latin typeface="Candara" panose="020E0502030303020204" pitchFamily="34" charset="0"/>
              </a:rPr>
              <a:t>object</a:t>
            </a:r>
            <a:r>
              <a:rPr lang="en-US" altLang="ko-KR" sz="2000" dirty="0">
                <a:latin typeface="Candara" panose="020E0502030303020204" pitchFamily="34" charset="0"/>
              </a:rPr>
              <a:t> and the </a:t>
            </a:r>
            <a:r>
              <a:rPr lang="en-US" altLang="ko-KR" sz="2000" b="1" dirty="0">
                <a:latin typeface="Candara" panose="020E0502030303020204" pitchFamily="34" charset="0"/>
              </a:rPr>
              <a:t>operations</a:t>
            </a:r>
            <a:r>
              <a:rPr lang="en-US" altLang="ko-KR" sz="2000" dirty="0">
                <a:latin typeface="Candara" panose="020E0502030303020204" pitchFamily="34" charset="0"/>
              </a:rPr>
              <a:t> on that object. </a:t>
            </a:r>
            <a:br>
              <a:rPr lang="en-US" altLang="ko-KR" sz="2000" dirty="0">
                <a:latin typeface="Candara" panose="020E0502030303020204" pitchFamily="34" charset="0"/>
              </a:rPr>
            </a:br>
            <a:r>
              <a:rPr lang="en-US" altLang="ko-KR" sz="2000" dirty="0">
                <a:latin typeface="Candara" panose="020E0502030303020204" pitchFamily="34" charset="0"/>
              </a:rPr>
              <a:t>Whenever we define an ADT, we give a definition and a list of operations.</a:t>
            </a:r>
            <a:br>
              <a:rPr lang="en-US" altLang="ko-KR" sz="2000" dirty="0">
                <a:latin typeface="Candara" panose="020E0502030303020204" pitchFamily="34" charset="0"/>
              </a:rPr>
            </a:br>
            <a:endParaRPr lang="en-US" altLang="ko-KR" sz="2000" dirty="0">
              <a:latin typeface="Candara" panose="020E0502030303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Candara" panose="020E0502030303020204" pitchFamily="34" charset="0"/>
              </a:rPr>
              <a:t>ADTs typically can be implemented in many different ways.</a:t>
            </a:r>
          </a:p>
          <a:p>
            <a:endParaRPr lang="en-US" altLang="ko-KR" dirty="0">
              <a:latin typeface="Candara" panose="020E0502030303020204" pitchFamily="34" charset="0"/>
            </a:endParaRPr>
          </a:p>
          <a:p>
            <a:r>
              <a:rPr lang="en-US" altLang="ko-KR" sz="2000" b="1" dirty="0">
                <a:solidFill>
                  <a:srgbClr val="C00000"/>
                </a:solidFill>
                <a:latin typeface="Candara" panose="020E0502030303020204" pitchFamily="34" charset="0"/>
              </a:rPr>
              <a:t>Example: </a:t>
            </a:r>
            <a:r>
              <a:rPr lang="en-US" altLang="ko-KR" sz="2000" dirty="0">
                <a:latin typeface="Candara" panose="020E0502030303020204" pitchFamily="34" charset="0"/>
              </a:rPr>
              <a:t>Fractions </a:t>
            </a:r>
            <a:endParaRPr lang="en-US" altLang="ko-KR" sz="2000" b="1" dirty="0">
              <a:solidFill>
                <a:srgbClr val="C00000"/>
              </a:solidFill>
              <a:latin typeface="Candara" panose="020E0502030303020204" pitchFamily="34" charset="0"/>
            </a:endParaRPr>
          </a:p>
          <a:p>
            <a:endParaRPr lang="en-US" altLang="ko-KR" dirty="0">
              <a:latin typeface="Candara" panose="020E0502030303020204" pitchFamily="34" charset="0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360040" y="404664"/>
            <a:ext cx="8748464" cy="605753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1" kern="1200" spc="50" dirty="0" smtClean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>
                  <a:outerShdw blurRad="50800" dist="50800" dir="54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2000" dirty="0"/>
              <a:t>Chapter 3 – Stacks and queues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21897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20</a:t>
            </a:fld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95536" y="836712"/>
            <a:ext cx="828092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1"/>
          <p:cNvSpPr txBox="1">
            <a:spLocks/>
          </p:cNvSpPr>
          <p:nvPr/>
        </p:nvSpPr>
        <p:spPr>
          <a:xfrm>
            <a:off x="360040" y="404664"/>
            <a:ext cx="8748464" cy="605753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1" kern="1200" spc="50" dirty="0" smtClean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>
                  <a:outerShdw blurRad="50800" dist="50800" dir="54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2000" dirty="0"/>
              <a:t>Chapter 3 – Stacks and queues</a:t>
            </a:r>
            <a:endParaRPr lang="ko-KR" alt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1325667"/>
            <a:ext cx="77768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Candara" panose="020E0502030303020204" pitchFamily="34" charset="0"/>
              </a:rPr>
              <a:t>Q: </a:t>
            </a:r>
            <a:r>
              <a:rPr lang="en-US" altLang="ko-KR" sz="2000" dirty="0">
                <a:latin typeface="Candara" panose="020E0502030303020204" pitchFamily="34" charset="0"/>
              </a:rPr>
              <a:t>How to shrink array?</a:t>
            </a:r>
          </a:p>
          <a:p>
            <a:endParaRPr lang="en-US" altLang="ko-KR" sz="2000" b="1" dirty="0">
              <a:latin typeface="Candara" panose="020E0502030303020204" pitchFamily="34" charset="0"/>
            </a:endParaRPr>
          </a:p>
          <a:p>
            <a:r>
              <a:rPr lang="en-US" altLang="ko-KR" sz="2000" b="1" dirty="0">
                <a:solidFill>
                  <a:schemeClr val="accent2"/>
                </a:solidFill>
                <a:latin typeface="Candara" panose="020E0502030303020204" pitchFamily="34" charset="0"/>
              </a:rPr>
              <a:t>Efficient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Candara" panose="020E0502030303020204" pitchFamily="34" charset="0"/>
              </a:rPr>
              <a:t>push():  </a:t>
            </a:r>
            <a:r>
              <a:rPr lang="en-US" altLang="ko-KR" sz="2000" dirty="0">
                <a:latin typeface="Candara" panose="020E0502030303020204" pitchFamily="34" charset="0"/>
              </a:rPr>
              <a:t>double size of array 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s[] </a:t>
            </a:r>
            <a:r>
              <a:rPr lang="en-US" altLang="ko-KR" sz="2000" dirty="0">
                <a:latin typeface="Candara" panose="020E0502030303020204" pitchFamily="34" charset="0"/>
              </a:rPr>
              <a:t>when array is full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Candara" panose="020E0502030303020204" pitchFamily="34" charset="0"/>
              </a:rPr>
              <a:t>pop():    </a:t>
            </a:r>
            <a:r>
              <a:rPr lang="en-US" altLang="ko-KR" sz="2000" dirty="0">
                <a:solidFill>
                  <a:srgbClr val="C00000"/>
                </a:solidFill>
                <a:latin typeface="Candara" panose="020E0502030303020204" pitchFamily="34" charset="0"/>
              </a:rPr>
              <a:t>halve</a:t>
            </a:r>
            <a:r>
              <a:rPr lang="en-US" altLang="ko-KR" sz="2000" dirty="0">
                <a:latin typeface="Candara" panose="020E0502030303020204" pitchFamily="34" charset="0"/>
              </a:rPr>
              <a:t> size of array 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s[] </a:t>
            </a:r>
            <a:r>
              <a:rPr lang="en-US" altLang="ko-KR" sz="2000" dirty="0">
                <a:latin typeface="Candara" panose="020E0502030303020204" pitchFamily="34" charset="0"/>
              </a:rPr>
              <a:t>when array is </a:t>
            </a:r>
            <a:r>
              <a:rPr lang="en-US" altLang="ko-KR" sz="2000" dirty="0">
                <a:solidFill>
                  <a:srgbClr val="C00000"/>
                </a:solidFill>
                <a:latin typeface="Candara" panose="020E0502030303020204" pitchFamily="34" charset="0"/>
              </a:rPr>
              <a:t>one-quarter full.</a:t>
            </a: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366229"/>
              </p:ext>
            </p:extLst>
          </p:nvPr>
        </p:nvGraphicFramePr>
        <p:xfrm>
          <a:off x="1979712" y="3068960"/>
          <a:ext cx="4824536" cy="1798320"/>
        </p:xfrm>
        <a:graphic>
          <a:graphicData uri="http://schemas.openxmlformats.org/drawingml/2006/table">
            <a:tbl>
              <a:tblPr/>
              <a:tblGrid>
                <a:gridCol w="482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28192">
                <a:tc>
                  <a:txBody>
                    <a:bodyPr/>
                    <a:lstStyle/>
                    <a:p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public String pop() {</a:t>
                      </a:r>
                    </a:p>
                    <a:p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String item = s[--N];</a:t>
                      </a:r>
                      <a:b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</a:br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s[N] = null;</a:t>
                      </a:r>
                      <a:b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</a:br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if (N &gt; 0 &amp;&amp; N == </a:t>
                      </a:r>
                      <a:r>
                        <a:rPr kumimoji="0" lang="en-US" altLang="ko-KR" sz="1600" kern="120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s.length</a:t>
                      </a:r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/4) </a:t>
                      </a:r>
                    </a:p>
                    <a:p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    resize(</a:t>
                      </a:r>
                      <a:r>
                        <a:rPr kumimoji="0" lang="en-US" altLang="ko-KR" sz="1600" kern="120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s.length</a:t>
                      </a:r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/2);</a:t>
                      </a:r>
                    </a:p>
                    <a:p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return item;</a:t>
                      </a:r>
                    </a:p>
                    <a:p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755576" y="5445224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b="1" dirty="0">
                <a:solidFill>
                  <a:schemeClr val="accent2"/>
                </a:solidFill>
                <a:latin typeface="Candara" panose="020E0502030303020204" pitchFamily="34" charset="0"/>
              </a:rPr>
              <a:t>Invariant</a:t>
            </a:r>
            <a:r>
              <a:rPr lang="en-US" altLang="ko-KR" dirty="0">
                <a:latin typeface="Candara" panose="020E0502030303020204" pitchFamily="34" charset="0"/>
              </a:rPr>
              <a:t>. Array is between 25% and 100% full.</a:t>
            </a:r>
            <a:endParaRPr lang="ko-KR" altLang="en-US" dirty="0">
              <a:latin typeface="Candara" panose="020E0502030303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5576" y="836712"/>
            <a:ext cx="78488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Candara" panose="020E0502030303020204" pitchFamily="34" charset="0"/>
              </a:rPr>
              <a:t>3.2 Stacks using dynamic arrays</a:t>
            </a:r>
          </a:p>
        </p:txBody>
      </p:sp>
    </p:spTree>
    <p:extLst>
      <p:ext uri="{BB962C8B-B14F-4D97-AF65-F5344CB8AC3E}">
        <p14:creationId xmlns:p14="http://schemas.microsoft.com/office/powerpoint/2010/main" val="2855908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21</a:t>
            </a:fld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95536" y="836712"/>
            <a:ext cx="828092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1"/>
          <p:cNvSpPr txBox="1">
            <a:spLocks/>
          </p:cNvSpPr>
          <p:nvPr/>
        </p:nvSpPr>
        <p:spPr>
          <a:xfrm>
            <a:off x="360040" y="404664"/>
            <a:ext cx="8748464" cy="605753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1" kern="1200" spc="50" dirty="0" smtClean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>
                  <a:outerShdw blurRad="50800" dist="50800" dir="54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2000" dirty="0"/>
              <a:t>Chapter 3 – Stacks and queues</a:t>
            </a:r>
            <a:endParaRPr lang="ko-KR" alt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1325667"/>
            <a:ext cx="77768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Candara" panose="020E0502030303020204" pitchFamily="34" charset="0"/>
              </a:rPr>
              <a:t>Amortized analysis: </a:t>
            </a:r>
            <a:r>
              <a:rPr lang="en-US" altLang="ko-KR" sz="2000" dirty="0">
                <a:latin typeface="Candara" panose="020E0502030303020204" pitchFamily="34" charset="0"/>
              </a:rPr>
              <a:t>Average running time per operation over a worst-case sequence of operations.</a:t>
            </a:r>
          </a:p>
          <a:p>
            <a:endParaRPr lang="en-US" altLang="ko-KR" sz="2000" b="1" dirty="0">
              <a:latin typeface="Candara" panose="020E0502030303020204" pitchFamily="34" charset="0"/>
            </a:endParaRPr>
          </a:p>
          <a:p>
            <a:r>
              <a:rPr lang="en-US" altLang="ko-KR" sz="2000" b="1" dirty="0">
                <a:solidFill>
                  <a:schemeClr val="accent2"/>
                </a:solidFill>
                <a:latin typeface="Candara" panose="020E0502030303020204" pitchFamily="34" charset="0"/>
              </a:rPr>
              <a:t>Proposition: </a:t>
            </a:r>
            <a:r>
              <a:rPr lang="en-US" altLang="ko-KR" sz="2000" dirty="0">
                <a:latin typeface="Candara" panose="020E0502030303020204" pitchFamily="34" charset="0"/>
              </a:rPr>
              <a:t>Starting from an empty stack, any sequence of N push and pop operations takes time proportional to N.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499906"/>
              </p:ext>
            </p:extLst>
          </p:nvPr>
        </p:nvGraphicFramePr>
        <p:xfrm>
          <a:off x="1835696" y="3140968"/>
          <a:ext cx="4176464" cy="1854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Candara" panose="020E0502030303020204" pitchFamily="34" charset="0"/>
                        </a:rPr>
                        <a:t>best</a:t>
                      </a:r>
                      <a:endParaRPr lang="ko-KR" altLang="en-US" sz="16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Candara" panose="020E0502030303020204" pitchFamily="34" charset="0"/>
                        </a:rPr>
                        <a:t>worst</a:t>
                      </a:r>
                      <a:endParaRPr lang="ko-KR" altLang="en-US" sz="16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Candara" panose="020E0502030303020204" pitchFamily="34" charset="0"/>
                        </a:rPr>
                        <a:t>amortized</a:t>
                      </a:r>
                      <a:endParaRPr lang="ko-KR" altLang="en-US" sz="16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Candara" panose="020E0502030303020204" pitchFamily="34" charset="0"/>
                        </a:rPr>
                        <a:t>construct</a:t>
                      </a:r>
                      <a:endParaRPr lang="ko-KR" altLang="en-US" sz="16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Candara" panose="020E0502030303020204" pitchFamily="34" charset="0"/>
                        </a:rPr>
                        <a:t>O(1)</a:t>
                      </a:r>
                      <a:endParaRPr lang="ko-KR" altLang="en-US" sz="16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Candara" panose="020E0502030303020204" pitchFamily="34" charset="0"/>
                        </a:rPr>
                        <a:t>O(1)</a:t>
                      </a:r>
                      <a:endParaRPr lang="ko-KR" altLang="en-US" sz="16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Candara" panose="020E0502030303020204" pitchFamily="34" charset="0"/>
                        </a:rPr>
                        <a:t>O(1)</a:t>
                      </a:r>
                      <a:endParaRPr lang="ko-KR" altLang="en-US" sz="16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Candara" panose="020E0502030303020204" pitchFamily="34" charset="0"/>
                        </a:rPr>
                        <a:t>push</a:t>
                      </a:r>
                      <a:endParaRPr lang="ko-KR" altLang="en-US" sz="16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Candara" panose="020E0502030303020204" pitchFamily="34" charset="0"/>
                        </a:rPr>
                        <a:t>O(1)</a:t>
                      </a:r>
                      <a:endParaRPr lang="ko-KR" altLang="en-US" sz="16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C00000"/>
                          </a:solidFill>
                          <a:latin typeface="Candara" panose="020E0502030303020204" pitchFamily="34" charset="0"/>
                        </a:rPr>
                        <a:t>O(n)</a:t>
                      </a:r>
                      <a:endParaRPr lang="ko-KR" altLang="en-US" sz="1600" dirty="0">
                        <a:solidFill>
                          <a:srgbClr val="C00000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Candara" panose="020E0502030303020204" pitchFamily="34" charset="0"/>
                        </a:rPr>
                        <a:t>O(1)</a:t>
                      </a:r>
                      <a:endParaRPr lang="ko-KR" altLang="en-US" sz="16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Candara" panose="020E0502030303020204" pitchFamily="34" charset="0"/>
                        </a:rPr>
                        <a:t>pop</a:t>
                      </a:r>
                      <a:endParaRPr lang="ko-KR" altLang="en-US" sz="16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Candara" panose="020E0502030303020204" pitchFamily="34" charset="0"/>
                        </a:rPr>
                        <a:t>O(1)</a:t>
                      </a:r>
                      <a:endParaRPr lang="ko-KR" altLang="en-US" sz="16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C00000"/>
                          </a:solidFill>
                          <a:latin typeface="Candara" panose="020E0502030303020204" pitchFamily="34" charset="0"/>
                        </a:rPr>
                        <a:t>O(n)</a:t>
                      </a:r>
                      <a:endParaRPr lang="ko-KR" altLang="en-US" sz="1600" dirty="0">
                        <a:solidFill>
                          <a:srgbClr val="C00000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Candara" panose="020E0502030303020204" pitchFamily="34" charset="0"/>
                        </a:rPr>
                        <a:t>O(1)</a:t>
                      </a:r>
                      <a:endParaRPr lang="ko-KR" altLang="en-US" sz="16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Candara" panose="020E0502030303020204" pitchFamily="34" charset="0"/>
                        </a:rPr>
                        <a:t>size</a:t>
                      </a:r>
                      <a:endParaRPr lang="ko-KR" altLang="en-US" sz="16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Candara" panose="020E0502030303020204" pitchFamily="34" charset="0"/>
                        </a:rPr>
                        <a:t>O(1)</a:t>
                      </a:r>
                      <a:endParaRPr lang="ko-KR" altLang="en-US" sz="16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Candara" panose="020E0502030303020204" pitchFamily="34" charset="0"/>
                        </a:rPr>
                        <a:t>O(1)</a:t>
                      </a:r>
                      <a:endParaRPr lang="ko-KR" altLang="en-US" sz="16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Candara" panose="020E0502030303020204" pitchFamily="34" charset="0"/>
                        </a:rPr>
                        <a:t>O(1)</a:t>
                      </a:r>
                      <a:endParaRPr lang="ko-KR" altLang="en-US" sz="16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835696" y="5085184"/>
            <a:ext cx="41764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andara" panose="020E0502030303020204" pitchFamily="34" charset="0"/>
              </a:rPr>
              <a:t>order of growth of running time</a:t>
            </a:r>
          </a:p>
          <a:p>
            <a:pPr algn="ctr"/>
            <a:r>
              <a:rPr lang="en-US" altLang="ko-KR" sz="1600" dirty="0">
                <a:latin typeface="Candara" panose="020E0502030303020204" pitchFamily="34" charset="0"/>
              </a:rPr>
              <a:t>for resizing stack with N items</a:t>
            </a:r>
            <a:endParaRPr lang="ko-KR" altLang="en-US" sz="1600" dirty="0">
              <a:latin typeface="Candara" panose="020E0502030303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660232" y="4129916"/>
            <a:ext cx="18722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C00000"/>
                </a:solidFill>
                <a:latin typeface="Candara" panose="020E0502030303020204" pitchFamily="34" charset="0"/>
              </a:rPr>
              <a:t>doubling and</a:t>
            </a:r>
          </a:p>
          <a:p>
            <a:pPr algn="ctr"/>
            <a:r>
              <a:rPr lang="en-US" altLang="ko-KR" sz="1400" dirty="0">
                <a:solidFill>
                  <a:srgbClr val="C00000"/>
                </a:solidFill>
                <a:latin typeface="Candara" panose="020E0502030303020204" pitchFamily="34" charset="0"/>
              </a:rPr>
              <a:t>halving operations</a:t>
            </a:r>
            <a:endParaRPr lang="ko-KR" altLang="en-US" sz="1400" dirty="0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 flipV="1">
            <a:off x="4680012" y="4077072"/>
            <a:ext cx="2124236" cy="28803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4734272" y="4365104"/>
            <a:ext cx="2069976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755576" y="836712"/>
            <a:ext cx="78488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Candara" panose="020E0502030303020204" pitchFamily="34" charset="0"/>
              </a:rPr>
              <a:t>3.2 Stacks using dynamic arrays</a:t>
            </a:r>
          </a:p>
        </p:txBody>
      </p:sp>
    </p:spTree>
    <p:extLst>
      <p:ext uri="{BB962C8B-B14F-4D97-AF65-F5344CB8AC3E}">
        <p14:creationId xmlns:p14="http://schemas.microsoft.com/office/powerpoint/2010/main" val="1167835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627784" y="2193991"/>
            <a:ext cx="5785305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Data Structures  </a:t>
            </a:r>
          </a:p>
          <a:p>
            <a:r>
              <a:rPr lang="en-US" altLang="ko-KR" sz="2400" b="1" dirty="0">
                <a:solidFill>
                  <a:schemeClr val="accent3">
                    <a:lumMod val="50000"/>
                  </a:schemeClr>
                </a:solidFill>
              </a:rPr>
              <a:t>Chapter 3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abstract data types - review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000" b="1" i="1" dirty="0"/>
              <a:t>stacks</a:t>
            </a:r>
            <a:r>
              <a:rPr lang="en-US" altLang="ko-KR" sz="2000" i="1" dirty="0"/>
              <a:t> &amp; </a:t>
            </a:r>
            <a:r>
              <a:rPr lang="en-US" altLang="ko-KR" sz="2000" b="1" i="1" dirty="0">
                <a:solidFill>
                  <a:srgbClr val="C00000"/>
                </a:solidFill>
              </a:rPr>
              <a:t>queues</a:t>
            </a:r>
            <a:r>
              <a:rPr lang="en-US" altLang="ko-KR" sz="2000" i="1" dirty="0"/>
              <a:t> </a:t>
            </a:r>
            <a:br>
              <a:rPr lang="en-US" altLang="ko-KR" sz="2000" i="1" dirty="0"/>
            </a:br>
            <a:r>
              <a:rPr lang="en-US" altLang="ko-KR" sz="2000" i="1" dirty="0"/>
              <a:t>using dynamic arrays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some applications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2627784" y="2564904"/>
            <a:ext cx="57853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0" y="14935"/>
            <a:ext cx="9144000" cy="110980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1" kern="1200" spc="50" dirty="0" smtClean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>
                  <a:outerShdw blurRad="50800" dist="50800" dir="5400000" algn="tl" rotWithShape="0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en-US" altLang="ko-KR" sz="3200" dirty="0"/>
              <a:t>ITP20001/ECE 20010 Data Structures			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02606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306072" y="6453336"/>
            <a:ext cx="80243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23</a:t>
            </a:fld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95536" y="836712"/>
            <a:ext cx="828092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://www.csee.umbc.edu/courses/201/fall10/lectures/queu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831450"/>
            <a:ext cx="2448272" cy="177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360040" y="404664"/>
            <a:ext cx="8748464" cy="605753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1" kern="1200" spc="50" dirty="0" smtClean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>
                  <a:outerShdw blurRad="50800" dist="50800" dir="54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2000" dirty="0"/>
              <a:t>Chapter 3 – Stacks and queues</a:t>
            </a:r>
            <a:endParaRPr lang="ko-KR" altLang="en-US" sz="1100" dirty="0"/>
          </a:p>
        </p:txBody>
      </p:sp>
      <p:pic>
        <p:nvPicPr>
          <p:cNvPr id="14" name="Picture 10" descr="http://upload.wikimedia.org/wikipedia/en/thumb/4/4a/Commons-logo.svg/178px-Commons-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472" y="44624"/>
            <a:ext cx="264700" cy="35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755576" y="836712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Candara" panose="020E0502030303020204" pitchFamily="34" charset="0"/>
              </a:rPr>
              <a:t>3.3 Queues</a:t>
            </a:r>
          </a:p>
        </p:txBody>
      </p:sp>
    </p:spTree>
    <p:extLst>
      <p:ext uri="{BB962C8B-B14F-4D97-AF65-F5344CB8AC3E}">
        <p14:creationId xmlns:p14="http://schemas.microsoft.com/office/powerpoint/2010/main" val="19170277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306072" y="6453336"/>
            <a:ext cx="80243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24</a:t>
            </a:fld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95536" y="836712"/>
            <a:ext cx="828092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://www.csee.umbc.edu/courses/201/fall10/lectures/queu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831450"/>
            <a:ext cx="2448272" cy="177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360040" y="404664"/>
            <a:ext cx="8748464" cy="605753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1" kern="1200" spc="50" dirty="0" smtClean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>
                  <a:outerShdw blurRad="50800" dist="50800" dir="54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2000" dirty="0"/>
              <a:t>Chapter 3 – Stacks and queues</a:t>
            </a:r>
            <a:endParaRPr lang="ko-KR" altLang="en-US" sz="11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5364088" y="2636912"/>
            <a:ext cx="2196244" cy="1844435"/>
            <a:chOff x="5436096" y="3429000"/>
            <a:chExt cx="2196244" cy="1844435"/>
          </a:xfrm>
        </p:grpSpPr>
        <p:pic>
          <p:nvPicPr>
            <p:cNvPr id="12" name="Picture 2" descr="http://upload.wikimedia.org/wikipedia/commons/thumb/5/52/Data_Queue.svg/200px-Data_Queue.sv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96" y="3834895"/>
              <a:ext cx="2196244" cy="1438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6214258" y="3429000"/>
              <a:ext cx="7312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Candara" panose="020E0502030303020204" pitchFamily="34" charset="0"/>
                </a:rPr>
                <a:t>queue</a:t>
              </a:r>
              <a:endParaRPr lang="ko-KR" altLang="en-US" sz="1600" dirty="0">
                <a:latin typeface="Candara" panose="020E0502030303020204" pitchFamily="34" charset="0"/>
              </a:endParaRPr>
            </a:p>
          </p:txBody>
        </p:sp>
      </p:grpSp>
      <p:pic>
        <p:nvPicPr>
          <p:cNvPr id="14" name="Picture 10" descr="http://upload.wikimedia.org/wikipedia/en/thumb/4/4a/Commons-logo.svg/178px-Commons-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472" y="44624"/>
            <a:ext cx="264700" cy="35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755576" y="836712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Candara" panose="020E0502030303020204" pitchFamily="34" charset="0"/>
              </a:rPr>
              <a:t>3.3 Queues</a:t>
            </a:r>
          </a:p>
        </p:txBody>
      </p:sp>
    </p:spTree>
    <p:extLst>
      <p:ext uri="{BB962C8B-B14F-4D97-AF65-F5344CB8AC3E}">
        <p14:creationId xmlns:p14="http://schemas.microsoft.com/office/powerpoint/2010/main" val="1176530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306072" y="6453336"/>
            <a:ext cx="80243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25</a:t>
            </a:fld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95536" y="836712"/>
            <a:ext cx="828092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55576" y="1268760"/>
            <a:ext cx="7848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Candara" panose="020E0502030303020204" pitchFamily="34" charset="0"/>
              </a:rPr>
              <a:t>Queue: </a:t>
            </a:r>
            <a:r>
              <a:rPr lang="en-US" altLang="ko-KR" dirty="0">
                <a:latin typeface="Candara" panose="020E0502030303020204" pitchFamily="34" charset="0"/>
              </a:rPr>
              <a:t>An ordered list in which </a:t>
            </a:r>
            <a:r>
              <a:rPr lang="en-US" altLang="ko-KR" b="1" dirty="0" err="1">
                <a:solidFill>
                  <a:srgbClr val="C00000"/>
                </a:solidFill>
                <a:latin typeface="Candara" panose="020E0502030303020204" pitchFamily="34" charset="0"/>
              </a:rPr>
              <a:t>enqueues</a:t>
            </a:r>
            <a:r>
              <a:rPr lang="en-US" altLang="ko-KR" dirty="0">
                <a:latin typeface="Candara" panose="020E0502030303020204" pitchFamily="34" charset="0"/>
              </a:rPr>
              <a:t> (insertion or add) at the </a:t>
            </a:r>
            <a:r>
              <a:rPr lang="en-US" altLang="ko-KR" b="1" dirty="0">
                <a:solidFill>
                  <a:srgbClr val="C00000"/>
                </a:solidFill>
                <a:latin typeface="Candara" panose="020E0502030303020204" pitchFamily="34" charset="0"/>
              </a:rPr>
              <a:t>rear</a:t>
            </a:r>
            <a:r>
              <a:rPr lang="en-US" altLang="ko-KR" dirty="0">
                <a:latin typeface="Candara" panose="020E0502030303020204" pitchFamily="34" charset="0"/>
              </a:rPr>
              <a:t> and </a:t>
            </a:r>
            <a:r>
              <a:rPr lang="en-US" altLang="ko-KR" b="1" dirty="0" err="1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</a:rPr>
              <a:t>dequeues</a:t>
            </a:r>
            <a:r>
              <a:rPr lang="en-US" altLang="ko-KR" dirty="0">
                <a:latin typeface="Candara" panose="020E0502030303020204" pitchFamily="34" charset="0"/>
              </a:rPr>
              <a:t> (deletion or remove) take place at different end or </a:t>
            </a: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</a:rPr>
              <a:t>front</a:t>
            </a:r>
            <a:r>
              <a:rPr lang="en-US" altLang="ko-KR" dirty="0">
                <a:latin typeface="Candara" panose="020E0502030303020204" pitchFamily="34" charset="0"/>
              </a:rPr>
              <a:t>.  </a:t>
            </a:r>
          </a:p>
          <a:p>
            <a:r>
              <a:rPr lang="en-US" altLang="ko-KR" dirty="0">
                <a:latin typeface="Candara" panose="020E0502030303020204" pitchFamily="34" charset="0"/>
              </a:rPr>
              <a:t>It is also known as a Fist-in-first-out(</a:t>
            </a:r>
            <a:r>
              <a:rPr lang="en-US" altLang="ko-KR" dirty="0">
                <a:solidFill>
                  <a:srgbClr val="C00000"/>
                </a:solidFill>
                <a:latin typeface="Candara" panose="020E0502030303020204" pitchFamily="34" charset="0"/>
              </a:rPr>
              <a:t>FIFO</a:t>
            </a:r>
            <a:r>
              <a:rPr lang="en-US" altLang="ko-KR" dirty="0">
                <a:latin typeface="Candara" panose="020E0502030303020204" pitchFamily="34" charset="0"/>
              </a:rPr>
              <a:t>) list.</a:t>
            </a:r>
          </a:p>
        </p:txBody>
      </p:sp>
      <p:pic>
        <p:nvPicPr>
          <p:cNvPr id="2050" name="Picture 2" descr="http://www.csee.umbc.edu/courses/201/fall10/lectures/queu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831450"/>
            <a:ext cx="2448272" cy="177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360040" y="404664"/>
            <a:ext cx="8748464" cy="605753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1" kern="1200" spc="50" dirty="0" smtClean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>
                  <a:outerShdw blurRad="50800" dist="50800" dir="54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2000" dirty="0"/>
              <a:t>Chapter 3 – Stacks and queues</a:t>
            </a:r>
            <a:endParaRPr lang="ko-KR" altLang="en-US" sz="11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5364088" y="2636912"/>
            <a:ext cx="2196244" cy="1844435"/>
            <a:chOff x="5436096" y="3429000"/>
            <a:chExt cx="2196244" cy="1844435"/>
          </a:xfrm>
        </p:grpSpPr>
        <p:pic>
          <p:nvPicPr>
            <p:cNvPr id="12" name="Picture 2" descr="http://upload.wikimedia.org/wikipedia/commons/thumb/5/52/Data_Queue.svg/200px-Data_Queue.sv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96" y="3834895"/>
              <a:ext cx="2196244" cy="1438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6214258" y="3429000"/>
              <a:ext cx="7312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Candara" panose="020E0502030303020204" pitchFamily="34" charset="0"/>
                </a:rPr>
                <a:t>queue</a:t>
              </a:r>
              <a:endParaRPr lang="ko-KR" altLang="en-US" sz="1600" dirty="0">
                <a:latin typeface="Candara" panose="020E0502030303020204" pitchFamily="34" charset="0"/>
              </a:endParaRPr>
            </a:p>
          </p:txBody>
        </p:sp>
      </p:grpSp>
      <p:pic>
        <p:nvPicPr>
          <p:cNvPr id="14" name="Picture 10" descr="http://upload.wikimedia.org/wikipedia/en/thumb/4/4a/Commons-logo.svg/178px-Commons-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472" y="44624"/>
            <a:ext cx="264700" cy="35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755576" y="836712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Candara" panose="020E0502030303020204" pitchFamily="34" charset="0"/>
              </a:rPr>
              <a:t>3.3 Queues</a:t>
            </a:r>
          </a:p>
        </p:txBody>
      </p:sp>
    </p:spTree>
    <p:extLst>
      <p:ext uri="{BB962C8B-B14F-4D97-AF65-F5344CB8AC3E}">
        <p14:creationId xmlns:p14="http://schemas.microsoft.com/office/powerpoint/2010/main" val="3622826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306072" y="6453336"/>
            <a:ext cx="80243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26</a:t>
            </a:fld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95536" y="836712"/>
            <a:ext cx="828092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55576" y="1268760"/>
            <a:ext cx="7848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Candara" panose="020E0502030303020204" pitchFamily="34" charset="0"/>
              </a:rPr>
              <a:t>Queue: </a:t>
            </a:r>
            <a:r>
              <a:rPr lang="en-US" altLang="ko-KR" dirty="0">
                <a:latin typeface="Candara" panose="020E0502030303020204" pitchFamily="34" charset="0"/>
              </a:rPr>
              <a:t>An ordered list in which </a:t>
            </a:r>
            <a:r>
              <a:rPr lang="en-US" altLang="ko-KR" b="1" dirty="0" err="1">
                <a:solidFill>
                  <a:srgbClr val="C00000"/>
                </a:solidFill>
                <a:latin typeface="Candara" panose="020E0502030303020204" pitchFamily="34" charset="0"/>
              </a:rPr>
              <a:t>enqueues</a:t>
            </a:r>
            <a:r>
              <a:rPr lang="en-US" altLang="ko-KR" dirty="0">
                <a:latin typeface="Candara" panose="020E0502030303020204" pitchFamily="34" charset="0"/>
              </a:rPr>
              <a:t> (insertion or add) at the </a:t>
            </a:r>
            <a:r>
              <a:rPr lang="en-US" altLang="ko-KR" b="1" dirty="0">
                <a:solidFill>
                  <a:srgbClr val="C00000"/>
                </a:solidFill>
                <a:latin typeface="Candara" panose="020E0502030303020204" pitchFamily="34" charset="0"/>
              </a:rPr>
              <a:t>rear</a:t>
            </a:r>
            <a:r>
              <a:rPr lang="en-US" altLang="ko-KR" dirty="0">
                <a:latin typeface="Candara" panose="020E0502030303020204" pitchFamily="34" charset="0"/>
              </a:rPr>
              <a:t> and </a:t>
            </a:r>
            <a:r>
              <a:rPr lang="en-US" altLang="ko-KR" b="1" dirty="0" err="1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</a:rPr>
              <a:t>dequeues</a:t>
            </a:r>
            <a:r>
              <a:rPr lang="en-US" altLang="ko-KR" dirty="0">
                <a:latin typeface="Candara" panose="020E0502030303020204" pitchFamily="34" charset="0"/>
              </a:rPr>
              <a:t> (deletion or remove) take place at different end or </a:t>
            </a: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</a:rPr>
              <a:t>front</a:t>
            </a:r>
            <a:r>
              <a:rPr lang="en-US" altLang="ko-KR" dirty="0">
                <a:latin typeface="Candara" panose="020E0502030303020204" pitchFamily="34" charset="0"/>
              </a:rPr>
              <a:t>.  </a:t>
            </a:r>
          </a:p>
          <a:p>
            <a:r>
              <a:rPr lang="en-US" altLang="ko-KR" dirty="0">
                <a:latin typeface="Candara" panose="020E0502030303020204" pitchFamily="34" charset="0"/>
              </a:rPr>
              <a:t>It is also known as a Fist-in-first-out(</a:t>
            </a:r>
            <a:r>
              <a:rPr lang="en-US" altLang="ko-KR" dirty="0">
                <a:solidFill>
                  <a:srgbClr val="C00000"/>
                </a:solidFill>
                <a:latin typeface="Candara" panose="020E0502030303020204" pitchFamily="34" charset="0"/>
              </a:rPr>
              <a:t>FIFO</a:t>
            </a:r>
            <a:r>
              <a:rPr lang="en-US" altLang="ko-KR" dirty="0">
                <a:latin typeface="Candara" panose="020E0502030303020204" pitchFamily="34" charset="0"/>
              </a:rPr>
              <a:t>) list.</a:t>
            </a:r>
          </a:p>
        </p:txBody>
      </p:sp>
      <p:pic>
        <p:nvPicPr>
          <p:cNvPr id="2050" name="Picture 2" descr="http://www.csee.umbc.edu/courses/201/fall10/lectures/queu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831450"/>
            <a:ext cx="2448272" cy="177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755576" y="5765166"/>
            <a:ext cx="76145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>
                <a:latin typeface="Candara" panose="020E0502030303020204" pitchFamily="34" charset="0"/>
              </a:rPr>
              <a:t>Items can only be added at the </a:t>
            </a:r>
            <a:r>
              <a:rPr lang="en-US" altLang="ko-KR" b="1" dirty="0">
                <a:latin typeface="Candara" panose="020E0502030303020204" pitchFamily="34" charset="0"/>
              </a:rPr>
              <a:t>rear</a:t>
            </a:r>
            <a:r>
              <a:rPr lang="en-US" altLang="ko-KR" dirty="0">
                <a:latin typeface="Candara" panose="020E0502030303020204" pitchFamily="34" charset="0"/>
              </a:rPr>
              <a:t> of the queue and </a:t>
            </a:r>
            <a:br>
              <a:rPr lang="en-US" altLang="ko-KR" dirty="0">
                <a:latin typeface="Candara" panose="020E0502030303020204" pitchFamily="34" charset="0"/>
              </a:rPr>
            </a:br>
            <a:r>
              <a:rPr lang="en-US" altLang="ko-KR" dirty="0">
                <a:latin typeface="Candara" panose="020E0502030303020204" pitchFamily="34" charset="0"/>
              </a:rPr>
              <a:t>the only item that can be removed is the one at the </a:t>
            </a:r>
            <a:r>
              <a:rPr lang="en-US" altLang="ko-KR" b="1" dirty="0">
                <a:latin typeface="Candara" panose="020E0502030303020204" pitchFamily="34" charset="0"/>
              </a:rPr>
              <a:t>front</a:t>
            </a:r>
            <a:r>
              <a:rPr lang="en-US" altLang="ko-KR" dirty="0">
                <a:latin typeface="Candara" panose="020E0502030303020204" pitchFamily="34" charset="0"/>
              </a:rPr>
              <a:t> of the queue.</a:t>
            </a:r>
            <a:endParaRPr lang="ko-KR" altLang="en-US" dirty="0">
              <a:latin typeface="Candara" panose="020E0502030303020204" pitchFamily="34" charset="0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360040" y="404664"/>
            <a:ext cx="8748464" cy="605753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1" kern="1200" spc="50" dirty="0" smtClean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>
                  <a:outerShdw blurRad="50800" dist="50800" dir="54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2000" dirty="0"/>
              <a:t>Chapter 3 – Stacks and queues</a:t>
            </a:r>
            <a:endParaRPr lang="ko-KR" altLang="en-US" sz="11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5364088" y="2636912"/>
            <a:ext cx="2196244" cy="1844435"/>
            <a:chOff x="5436096" y="3429000"/>
            <a:chExt cx="2196244" cy="1844435"/>
          </a:xfrm>
        </p:grpSpPr>
        <p:pic>
          <p:nvPicPr>
            <p:cNvPr id="12" name="Picture 2" descr="http://upload.wikimedia.org/wikipedia/commons/thumb/5/52/Data_Queue.svg/200px-Data_Queue.sv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96" y="3834895"/>
              <a:ext cx="2196244" cy="1438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6214258" y="3429000"/>
              <a:ext cx="7312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Candara" panose="020E0502030303020204" pitchFamily="34" charset="0"/>
                </a:rPr>
                <a:t>queue</a:t>
              </a:r>
              <a:endParaRPr lang="ko-KR" altLang="en-US" sz="1600" dirty="0">
                <a:latin typeface="Candara" panose="020E0502030303020204" pitchFamily="34" charset="0"/>
              </a:endParaRPr>
            </a:p>
          </p:txBody>
        </p:sp>
      </p:grpSp>
      <p:pic>
        <p:nvPicPr>
          <p:cNvPr id="14" name="Picture 10" descr="http://upload.wikimedia.org/wikipedia/en/thumb/4/4a/Commons-logo.svg/178px-Commons-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472" y="44624"/>
            <a:ext cx="264700" cy="35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755576" y="836712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Candara" panose="020E0502030303020204" pitchFamily="34" charset="0"/>
              </a:rPr>
              <a:t>3.3 Queues</a:t>
            </a:r>
          </a:p>
        </p:txBody>
      </p:sp>
    </p:spTree>
    <p:extLst>
      <p:ext uri="{BB962C8B-B14F-4D97-AF65-F5344CB8AC3E}">
        <p14:creationId xmlns:p14="http://schemas.microsoft.com/office/powerpoint/2010/main" val="36595208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306072" y="6453336"/>
            <a:ext cx="80243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27</a:t>
            </a:fld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95536" y="836712"/>
            <a:ext cx="828092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55576" y="1268760"/>
            <a:ext cx="78488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Queue: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An ordered list in which </a:t>
            </a:r>
            <a:r>
              <a:rPr lang="en-US" altLang="ko-KR" b="1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enqueues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 (insertion or add) at the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rear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 and </a:t>
            </a:r>
            <a:r>
              <a:rPr lang="en-US" altLang="ko-KR" b="1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dequeues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 (deletion or remove) take place at different end or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front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.  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It is also known as a Fist-in-first-out(FIFO) list.</a:t>
            </a:r>
          </a:p>
          <a:p>
            <a:endParaRPr lang="en-US" altLang="ko-KR" sz="1400" dirty="0">
              <a:latin typeface="Candara" panose="020E0502030303020204" pitchFamily="34" charset="0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497606"/>
              </p:ext>
            </p:extLst>
          </p:nvPr>
        </p:nvGraphicFramePr>
        <p:xfrm>
          <a:off x="971600" y="3155199"/>
          <a:ext cx="7272808" cy="2506049"/>
        </p:xfrm>
        <a:graphic>
          <a:graphicData uri="http://schemas.openxmlformats.org/drawingml/2006/table">
            <a:tbl>
              <a:tblPr/>
              <a:tblGrid>
                <a:gridCol w="7272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736"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 dirty="0">
                          <a:solidFill>
                            <a:srgbClr val="0B0080"/>
                          </a:solidFill>
                          <a:effectLst/>
                          <a:latin typeface="Candara" panose="020E0502030303020204" pitchFamily="34" charset="0"/>
                        </a:rPr>
                        <a:t>ADT Queue is</a:t>
                      </a:r>
                      <a:endParaRPr lang="en-US" sz="2000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448">
                <a:tc>
                  <a:txBody>
                    <a:bodyPr/>
                    <a:lstStyle/>
                    <a:p>
                      <a:pPr eaLnBrk="1" hangingPunct="1"/>
                      <a:r>
                        <a:rPr lang="en-US" altLang="ko-KR" sz="1800" dirty="0">
                          <a:latin typeface="Candara" panose="020E0502030303020204" pitchFamily="34" charset="0"/>
                        </a:rPr>
                        <a:t>objects: a finite ordered list with zero or more elements</a:t>
                      </a:r>
                      <a:endParaRPr lang="en-US" altLang="ko-KR" sz="1800" baseline="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4049">
                <a:tc>
                  <a:txBody>
                    <a:bodyPr/>
                    <a:lstStyle/>
                    <a:p>
                      <a:r>
                        <a:rPr kumimoji="0" lang="en-US" altLang="ko-KR" sz="1800" kern="1200" baseline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functions: </a:t>
                      </a:r>
                    </a:p>
                    <a:p>
                      <a:pPr>
                        <a:spcBef>
                          <a:spcPct val="0"/>
                        </a:spcBef>
                      </a:pPr>
                      <a:r>
                        <a:rPr kumimoji="0" lang="en-US" altLang="ko-KR" sz="1800" kern="1200" baseline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	Queue </a:t>
                      </a:r>
                      <a:r>
                        <a:rPr kumimoji="0" lang="en-US" altLang="ko-KR" sz="1800" kern="1200" baseline="0" dirty="0" err="1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CreateQueue</a:t>
                      </a:r>
                      <a:r>
                        <a:rPr kumimoji="0" lang="en-US" altLang="ko-KR" sz="1800" kern="1200" baseline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800" kern="1200" baseline="0" dirty="0" err="1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maxQueueSize</a:t>
                      </a:r>
                      <a:r>
                        <a:rPr kumimoji="0" lang="en-US" altLang="ko-KR" sz="1800" kern="1200" baseline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kern="1200" baseline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	</a:t>
                      </a:r>
                      <a:r>
                        <a:rPr kumimoji="0" lang="en-US" altLang="ko-KR" sz="1800" kern="1200" baseline="0" dirty="0" err="1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boolean</a:t>
                      </a:r>
                      <a:r>
                        <a:rPr kumimoji="0" lang="en-US" altLang="ko-KR" sz="1800" kern="1200" baseline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800" kern="1200" baseline="0" dirty="0" err="1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IsFull</a:t>
                      </a:r>
                      <a:r>
                        <a:rPr kumimoji="0" lang="en-US" altLang="ko-KR" sz="1800" kern="1200" baseline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(queue, </a:t>
                      </a:r>
                      <a:r>
                        <a:rPr kumimoji="0" lang="en-US" altLang="ko-KR" sz="1800" kern="1200" baseline="0" dirty="0" err="1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maxQueueSize</a:t>
                      </a:r>
                      <a:r>
                        <a:rPr kumimoji="0" lang="en-US" altLang="ko-KR" sz="1800" kern="1200" baseline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kern="1200" baseline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	</a:t>
                      </a:r>
                      <a:r>
                        <a:rPr kumimoji="0" lang="en-US" altLang="ko-KR" sz="1800" kern="1200" baseline="0" dirty="0" err="1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boolean</a:t>
                      </a:r>
                      <a:r>
                        <a:rPr kumimoji="0" lang="en-US" altLang="ko-KR" sz="1800" kern="1200" baseline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800" kern="1200" baseline="0" dirty="0" err="1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IsEmpty</a:t>
                      </a:r>
                      <a:r>
                        <a:rPr kumimoji="0" lang="en-US" altLang="ko-KR" sz="1800" kern="1200" baseline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(queue) </a:t>
                      </a:r>
                    </a:p>
                    <a:p>
                      <a:pPr>
                        <a:spcBef>
                          <a:spcPct val="0"/>
                        </a:spcBef>
                      </a:pPr>
                      <a:r>
                        <a:rPr kumimoji="0" lang="en-US" altLang="ko-KR" sz="1800" kern="1200" baseline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	void Add(queue, item)             // Enqueue</a:t>
                      </a:r>
                    </a:p>
                    <a:p>
                      <a:pPr>
                        <a:spcBef>
                          <a:spcPct val="0"/>
                        </a:spcBef>
                      </a:pPr>
                      <a:r>
                        <a:rPr kumimoji="0" lang="en-US" altLang="ko-KR" sz="1800" kern="1200" baseline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	Element Delete(queue)	  // </a:t>
                      </a:r>
                      <a:r>
                        <a:rPr kumimoji="0" lang="en-US" altLang="ko-KR" sz="1800" kern="1200" baseline="0" dirty="0" err="1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Dequeue</a:t>
                      </a:r>
                      <a:endParaRPr kumimoji="0" lang="en-US" altLang="ko-KR" sz="1800" kern="1200" baseline="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제목 1"/>
          <p:cNvSpPr txBox="1">
            <a:spLocks/>
          </p:cNvSpPr>
          <p:nvPr/>
        </p:nvSpPr>
        <p:spPr>
          <a:xfrm>
            <a:off x="360040" y="404664"/>
            <a:ext cx="8748464" cy="605753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1" kern="1200" spc="50" dirty="0" smtClean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>
                  <a:outerShdw blurRad="50800" dist="50800" dir="54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2000" dirty="0"/>
              <a:t>Chapter 3 – Stacks and queues</a:t>
            </a:r>
            <a:endParaRPr lang="ko-KR" altLang="en-US" sz="1100" dirty="0"/>
          </a:p>
        </p:txBody>
      </p:sp>
      <p:sp>
        <p:nvSpPr>
          <p:cNvPr id="9" name="직사각형 8"/>
          <p:cNvSpPr/>
          <p:nvPr/>
        </p:nvSpPr>
        <p:spPr>
          <a:xfrm>
            <a:off x="755576" y="836712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Candara" panose="020E0502030303020204" pitchFamily="34" charset="0"/>
              </a:rPr>
              <a:t>3.3 Queues</a:t>
            </a:r>
          </a:p>
        </p:txBody>
      </p:sp>
    </p:spTree>
    <p:extLst>
      <p:ext uri="{BB962C8B-B14F-4D97-AF65-F5344CB8AC3E}">
        <p14:creationId xmlns:p14="http://schemas.microsoft.com/office/powerpoint/2010/main" val="29867127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306072" y="6453336"/>
            <a:ext cx="80243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28</a:t>
            </a:fld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95536" y="836712"/>
            <a:ext cx="828092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5576" y="1403484"/>
            <a:ext cx="6452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latin typeface="Candara" panose="020E0502030303020204" pitchFamily="34" charset="0"/>
              </a:rPr>
              <a:t>Example: </a:t>
            </a:r>
            <a:r>
              <a:rPr lang="en-US" altLang="ko-KR" sz="2000" dirty="0">
                <a:latin typeface="Candara" panose="020E0502030303020204" pitchFamily="34" charset="0"/>
              </a:rPr>
              <a:t>Stack of strings data type (implemented in Java)</a:t>
            </a:r>
            <a:endParaRPr lang="ko-KR" altLang="en-US" sz="2000" dirty="0">
              <a:latin typeface="Candara" panose="020E0502030303020204" pitchFamily="34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011614"/>
              </p:ext>
            </p:extLst>
          </p:nvPr>
        </p:nvGraphicFramePr>
        <p:xfrm>
          <a:off x="899592" y="1996048"/>
          <a:ext cx="7704855" cy="2804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64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Candara" panose="020E0502030303020204" pitchFamily="34" charset="0"/>
                        </a:rPr>
                        <a:t>public</a:t>
                      </a:r>
                      <a:r>
                        <a:rPr lang="en-US" altLang="ko-KR" baseline="0" dirty="0">
                          <a:latin typeface="Candara" panose="020E0502030303020204" pitchFamily="34" charset="0"/>
                        </a:rPr>
                        <a:t> class</a:t>
                      </a:r>
                      <a:endParaRPr lang="ko-KR" altLang="en-US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err="1">
                          <a:latin typeface="Candara" panose="020E0502030303020204" pitchFamily="34" charset="0"/>
                        </a:rPr>
                        <a:t>QueueOfStrings</a:t>
                      </a:r>
                      <a:endParaRPr lang="ko-KR" altLang="en-US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Candara" panose="020E0502030303020204" pitchFamily="34" charset="0"/>
                        </a:rPr>
                        <a:t>QueueOfStrings</a:t>
                      </a:r>
                      <a:r>
                        <a:rPr lang="en-US" altLang="ko-KR" dirty="0">
                          <a:latin typeface="Candara" panose="020E0502030303020204" pitchFamily="34" charset="0"/>
                        </a:rPr>
                        <a:t>()</a:t>
                      </a:r>
                      <a:endParaRPr lang="ko-KR" altLang="en-US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create an empty queue</a:t>
                      </a:r>
                      <a:endParaRPr lang="ko-KR" altLang="en-US" sz="1600" i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Candara" panose="020E0502030303020204" pitchFamily="34" charset="0"/>
                        </a:rPr>
                        <a:t>void</a:t>
                      </a:r>
                      <a:endParaRPr lang="ko-KR" altLang="en-US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Candara" panose="020E0502030303020204" pitchFamily="34" charset="0"/>
                        </a:rPr>
                        <a:t>enqueue</a:t>
                      </a:r>
                      <a:r>
                        <a:rPr lang="en-US" altLang="ko-KR" dirty="0">
                          <a:latin typeface="Candara" panose="020E0502030303020204" pitchFamily="34" charset="0"/>
                        </a:rPr>
                        <a:t>(String item)</a:t>
                      </a:r>
                      <a:endParaRPr lang="ko-KR" altLang="en-US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insert a new string onto queue</a:t>
                      </a:r>
                      <a:endParaRPr lang="ko-KR" altLang="en-US" sz="1600" i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Candara" panose="020E0502030303020204" pitchFamily="34" charset="0"/>
                        </a:rPr>
                        <a:t>String</a:t>
                      </a:r>
                      <a:endParaRPr lang="ko-KR" altLang="en-US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Candara" panose="020E0502030303020204" pitchFamily="34" charset="0"/>
                        </a:rPr>
                        <a:t>dequeue</a:t>
                      </a:r>
                      <a:r>
                        <a:rPr lang="en-US" altLang="ko-KR" dirty="0">
                          <a:latin typeface="Candara" panose="020E0502030303020204" pitchFamily="34" charset="0"/>
                        </a:rPr>
                        <a:t>()</a:t>
                      </a:r>
                      <a:endParaRPr lang="ko-KR" altLang="en-US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remove and return the string </a:t>
                      </a:r>
                    </a:p>
                    <a:p>
                      <a:pPr algn="ctr" latinLnBrk="1"/>
                      <a:r>
                        <a:rPr lang="en-US" altLang="ko-KR" sz="1600" i="1" dirty="0">
                          <a:solidFill>
                            <a:srgbClr val="C00000"/>
                          </a:solidFill>
                          <a:latin typeface="Candara" panose="020E0502030303020204" pitchFamily="34" charset="0"/>
                        </a:rPr>
                        <a:t>least recently added</a:t>
                      </a:r>
                      <a:endParaRPr lang="ko-KR" altLang="en-US" sz="1600" i="1" dirty="0">
                        <a:solidFill>
                          <a:srgbClr val="C00000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>
                          <a:latin typeface="Candara" panose="020E0502030303020204" pitchFamily="34" charset="0"/>
                        </a:rPr>
                        <a:t>boolean</a:t>
                      </a:r>
                      <a:endParaRPr lang="ko-KR" altLang="en-US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Candara" panose="020E0502030303020204" pitchFamily="34" charset="0"/>
                        </a:rPr>
                        <a:t>isEmpty</a:t>
                      </a:r>
                      <a:r>
                        <a:rPr lang="en-US" altLang="ko-KR" dirty="0">
                          <a:latin typeface="Candara" panose="020E0502030303020204" pitchFamily="34" charset="0"/>
                        </a:rPr>
                        <a:t>()</a:t>
                      </a:r>
                      <a:endParaRPr lang="ko-KR" altLang="en-US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is the queue empty?</a:t>
                      </a:r>
                      <a:endParaRPr lang="ko-KR" altLang="en-US" sz="1600" i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>
                          <a:latin typeface="Candara" panose="020E0502030303020204" pitchFamily="34" charset="0"/>
                        </a:rPr>
                        <a:t>boolean</a:t>
                      </a:r>
                      <a:endParaRPr lang="ko-KR" altLang="en-US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Candara" panose="020E0502030303020204" pitchFamily="34" charset="0"/>
                        </a:rPr>
                        <a:t>isFull</a:t>
                      </a:r>
                      <a:r>
                        <a:rPr lang="en-US" altLang="ko-KR" dirty="0">
                          <a:latin typeface="Candara" panose="020E0502030303020204" pitchFamily="34" charset="0"/>
                        </a:rPr>
                        <a:t>()</a:t>
                      </a:r>
                      <a:endParaRPr lang="ko-KR" altLang="en-US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is the queue full?</a:t>
                      </a:r>
                      <a:endParaRPr lang="ko-KR" altLang="en-US" sz="1600" i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</a:rPr>
                        <a:t>int</a:t>
                      </a:r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</a:rPr>
                        <a:t>size()</a:t>
                      </a:r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</a:rPr>
                        <a:t>member of strings on the queue</a:t>
                      </a:r>
                      <a:endParaRPr lang="ko-KR" altLang="en-US" sz="16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제목 1"/>
          <p:cNvSpPr txBox="1">
            <a:spLocks/>
          </p:cNvSpPr>
          <p:nvPr/>
        </p:nvSpPr>
        <p:spPr>
          <a:xfrm>
            <a:off x="360040" y="404664"/>
            <a:ext cx="8748464" cy="605753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1" kern="1200" spc="50" dirty="0" smtClean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>
                  <a:outerShdw blurRad="50800" dist="50800" dir="54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2000" dirty="0"/>
              <a:t>Chapter 3 – Stacks and queues</a:t>
            </a:r>
            <a:endParaRPr lang="ko-KR" altLang="en-US" sz="1100" dirty="0"/>
          </a:p>
        </p:txBody>
      </p:sp>
      <p:sp>
        <p:nvSpPr>
          <p:cNvPr id="8" name="직사각형 7"/>
          <p:cNvSpPr/>
          <p:nvPr/>
        </p:nvSpPr>
        <p:spPr>
          <a:xfrm>
            <a:off x="755576" y="836712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Candara" panose="020E0502030303020204" pitchFamily="34" charset="0"/>
              </a:rPr>
              <a:t>3.3 Queues</a:t>
            </a:r>
          </a:p>
        </p:txBody>
      </p:sp>
    </p:spTree>
    <p:extLst>
      <p:ext uri="{BB962C8B-B14F-4D97-AF65-F5344CB8AC3E}">
        <p14:creationId xmlns:p14="http://schemas.microsoft.com/office/powerpoint/2010/main" val="25326023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29</a:t>
            </a:fld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95536" y="836712"/>
            <a:ext cx="828092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55576" y="1403484"/>
            <a:ext cx="79208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Candara" panose="020E0502030303020204" pitchFamily="34" charset="0"/>
              </a:rPr>
              <a:t>Array implementation of a queue: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ndara" panose="020E0502030303020204" pitchFamily="34" charset="0"/>
              </a:rPr>
              <a:t>Use array 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q[] </a:t>
            </a:r>
            <a:r>
              <a:rPr lang="en-US" altLang="ko-KR" sz="2000" dirty="0">
                <a:latin typeface="Candara" panose="020E0502030303020204" pitchFamily="34" charset="0"/>
              </a:rPr>
              <a:t>to store items in queue.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enqueue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ko-KR" sz="2000" dirty="0">
                <a:latin typeface="Candara" panose="020E0502030303020204" pitchFamily="34" charset="0"/>
              </a:rPr>
              <a:t>: add new item at 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q[tail]</a:t>
            </a:r>
            <a:r>
              <a:rPr lang="en-US" altLang="ko-KR" sz="2000" dirty="0">
                <a:latin typeface="Candara" panose="020E0502030303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dequeue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ko-KR" sz="2000" dirty="0">
                <a:latin typeface="Candara" panose="020E0502030303020204" pitchFamily="34" charset="0"/>
              </a:rPr>
              <a:t>: remove item from 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q[head]</a:t>
            </a:r>
            <a:r>
              <a:rPr lang="en-US" altLang="ko-KR" sz="2000" dirty="0">
                <a:latin typeface="Candara" panose="020E0502030303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ndara" panose="020E0502030303020204" pitchFamily="34" charset="0"/>
              </a:rPr>
              <a:t>Update head and tail modulo the capacity.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ndara" panose="020E0502030303020204" pitchFamily="34" charset="0"/>
              </a:rPr>
              <a:t>Add resizing array.</a:t>
            </a:r>
            <a:endParaRPr lang="ko-KR" altLang="en-US" sz="2000" dirty="0">
              <a:latin typeface="Candara" panose="020E0502030303020204" pitchFamily="34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240256"/>
              </p:ext>
            </p:extLst>
          </p:nvPr>
        </p:nvGraphicFramePr>
        <p:xfrm>
          <a:off x="1403646" y="3429000"/>
          <a:ext cx="662474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62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2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24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2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2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24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24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247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247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Candara" panose="020E0502030303020204" pitchFamily="34" charset="0"/>
                        </a:rPr>
                        <a:t>null</a:t>
                      </a:r>
                      <a:endParaRPr lang="ko-KR" altLang="en-US" sz="16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Candara" panose="020E0502030303020204" pitchFamily="34" charset="0"/>
                        </a:rPr>
                        <a:t>null</a:t>
                      </a:r>
                      <a:endParaRPr lang="ko-KR" altLang="en-US" sz="16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Candara" panose="020E0502030303020204" pitchFamily="34" charset="0"/>
                        </a:rPr>
                        <a:t>the</a:t>
                      </a:r>
                      <a:endParaRPr lang="ko-KR" altLang="en-US" sz="16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Candara" panose="020E0502030303020204" pitchFamily="34" charset="0"/>
                        </a:rPr>
                        <a:t>best</a:t>
                      </a:r>
                      <a:endParaRPr lang="ko-KR" altLang="en-US" sz="16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Candara" panose="020E0502030303020204" pitchFamily="34" charset="0"/>
                        </a:rPr>
                        <a:t>of</a:t>
                      </a:r>
                      <a:endParaRPr lang="ko-KR" altLang="en-US" sz="16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Candara" panose="020E0502030303020204" pitchFamily="34" charset="0"/>
                        </a:rPr>
                        <a:t>times</a:t>
                      </a:r>
                      <a:endParaRPr lang="ko-KR" altLang="en-US" sz="16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>
                          <a:latin typeface="Candara" panose="020E0502030303020204" pitchFamily="34" charset="0"/>
                        </a:rPr>
                        <a:t>null</a:t>
                      </a:r>
                      <a:endParaRPr lang="ko-KR" altLang="en-US" sz="1600" i="1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>
                          <a:latin typeface="Candara" panose="020E0502030303020204" pitchFamily="34" charset="0"/>
                        </a:rPr>
                        <a:t>null</a:t>
                      </a:r>
                      <a:endParaRPr lang="ko-KR" altLang="en-US" sz="1600" i="1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>
                          <a:latin typeface="Candara" panose="020E0502030303020204" pitchFamily="34" charset="0"/>
                        </a:rPr>
                        <a:t>null</a:t>
                      </a:r>
                      <a:endParaRPr lang="ko-KR" altLang="en-US" sz="1600" i="1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>
                          <a:latin typeface="Candara" panose="020E0502030303020204" pitchFamily="34" charset="0"/>
                        </a:rPr>
                        <a:t>null</a:t>
                      </a:r>
                      <a:endParaRPr lang="ko-KR" altLang="en-US" sz="1600" i="1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622965"/>
              </p:ext>
            </p:extLst>
          </p:nvPr>
        </p:nvGraphicFramePr>
        <p:xfrm>
          <a:off x="1403648" y="3850248"/>
          <a:ext cx="662474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2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2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24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2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2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24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24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247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247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ndara" panose="020E0502030303020204" pitchFamily="34" charset="0"/>
                        </a:rPr>
                        <a:t>0</a:t>
                      </a:r>
                      <a:endParaRPr lang="ko-KR" altLang="en-US" sz="14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ndara" panose="020E0502030303020204" pitchFamily="34" charset="0"/>
                        </a:rPr>
                        <a:t>1</a:t>
                      </a:r>
                      <a:endParaRPr lang="ko-KR" altLang="en-US" sz="14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ndara" panose="020E0502030303020204" pitchFamily="34" charset="0"/>
                        </a:rPr>
                        <a:t>2</a:t>
                      </a:r>
                      <a:endParaRPr lang="ko-KR" altLang="en-US" sz="14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ndara" panose="020E0502030303020204" pitchFamily="34" charset="0"/>
                        </a:rPr>
                        <a:t>3</a:t>
                      </a:r>
                      <a:endParaRPr lang="ko-KR" altLang="en-US" sz="14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ndara" panose="020E0502030303020204" pitchFamily="34" charset="0"/>
                        </a:rPr>
                        <a:t>4</a:t>
                      </a:r>
                      <a:endParaRPr lang="ko-KR" altLang="en-US" sz="14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ndara" panose="020E0502030303020204" pitchFamily="34" charset="0"/>
                        </a:rPr>
                        <a:t>5</a:t>
                      </a:r>
                      <a:endParaRPr lang="ko-KR" altLang="en-US" sz="14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>
                          <a:latin typeface="Candara" panose="020E0502030303020204" pitchFamily="34" charset="0"/>
                        </a:rPr>
                        <a:t>6</a:t>
                      </a:r>
                      <a:endParaRPr lang="ko-KR" altLang="en-US" sz="1400" i="1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>
                          <a:latin typeface="Candara" panose="020E0502030303020204" pitchFamily="34" charset="0"/>
                        </a:rPr>
                        <a:t>7</a:t>
                      </a:r>
                      <a:endParaRPr lang="ko-KR" altLang="en-US" sz="1400" i="1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>
                          <a:latin typeface="Candara" panose="020E0502030303020204" pitchFamily="34" charset="0"/>
                        </a:rPr>
                        <a:t>8</a:t>
                      </a:r>
                      <a:endParaRPr lang="ko-KR" altLang="en-US" sz="1400" i="1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>
                          <a:latin typeface="Candara" panose="020E0502030303020204" pitchFamily="34" charset="0"/>
                        </a:rPr>
                        <a:t>9</a:t>
                      </a:r>
                      <a:endParaRPr lang="ko-KR" altLang="en-US" sz="1400" i="1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761216" y="3429000"/>
            <a:ext cx="57579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andara" panose="020E0502030303020204" pitchFamily="34" charset="0"/>
              </a:rPr>
              <a:t>q[ ]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508104" y="4221088"/>
            <a:ext cx="5806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andara" panose="020E0502030303020204" pitchFamily="34" charset="0"/>
              </a:rPr>
              <a:t>tail</a:t>
            </a:r>
          </a:p>
          <a:p>
            <a:r>
              <a:rPr lang="en-US" altLang="ko-KR" dirty="0">
                <a:solidFill>
                  <a:srgbClr val="C00000"/>
                </a:solidFill>
                <a:latin typeface="Candara" panose="020E0502030303020204" pitchFamily="34" charset="0"/>
              </a:rPr>
              <a:t>rear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020272" y="4211796"/>
            <a:ext cx="141256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andara" panose="020E0502030303020204" pitchFamily="34" charset="0"/>
              </a:rPr>
              <a:t>capacity = 10</a:t>
            </a:r>
            <a:endParaRPr lang="ko-KR" altLang="en-US" dirty="0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2848" y="5867980"/>
            <a:ext cx="72655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  <a:latin typeface="Candara" panose="020E0502030303020204" pitchFamily="34" charset="0"/>
              </a:rPr>
              <a:t>Q.</a:t>
            </a:r>
            <a:r>
              <a:rPr lang="en-US" altLang="ko-KR" dirty="0">
                <a:latin typeface="Candara" panose="020E0502030303020204" pitchFamily="34" charset="0"/>
              </a:rPr>
              <a:t> How to resize? </a:t>
            </a:r>
            <a:endParaRPr lang="ko-KR" altLang="en-US" i="1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360040" y="404664"/>
            <a:ext cx="8748464" cy="605753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1" kern="1200" spc="50" dirty="0" smtClean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>
                  <a:outerShdw blurRad="50800" dist="50800" dir="54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2000" dirty="0"/>
              <a:t>Chapter 3 – Stacks and queues</a:t>
            </a:r>
            <a:endParaRPr lang="ko-KR" altLang="en-US" sz="1100" dirty="0"/>
          </a:p>
        </p:txBody>
      </p:sp>
      <p:sp>
        <p:nvSpPr>
          <p:cNvPr id="13" name="직사각형 12"/>
          <p:cNvSpPr/>
          <p:nvPr/>
        </p:nvSpPr>
        <p:spPr>
          <a:xfrm>
            <a:off x="2771800" y="4221088"/>
            <a:ext cx="6815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andara" panose="020E0502030303020204" pitchFamily="34" charset="0"/>
              </a:rPr>
              <a:t>head</a:t>
            </a:r>
          </a:p>
          <a:p>
            <a:r>
              <a:rPr lang="en-US" altLang="ko-KR" dirty="0">
                <a:solidFill>
                  <a:srgbClr val="C00000"/>
                </a:solidFill>
                <a:latin typeface="Candara" panose="020E0502030303020204" pitchFamily="34" charset="0"/>
              </a:rPr>
              <a:t>front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55576" y="836712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Candara" panose="020E0502030303020204" pitchFamily="34" charset="0"/>
              </a:rPr>
              <a:t>3.3 Queues</a:t>
            </a:r>
          </a:p>
        </p:txBody>
      </p:sp>
    </p:spTree>
    <p:extLst>
      <p:ext uri="{BB962C8B-B14F-4D97-AF65-F5344CB8AC3E}">
        <p14:creationId xmlns:p14="http://schemas.microsoft.com/office/powerpoint/2010/main" val="2494687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306072" y="6453336"/>
            <a:ext cx="80243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3</a:t>
            </a:fld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95536" y="836712"/>
            <a:ext cx="828092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55576" y="836712"/>
            <a:ext cx="78488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Candara" panose="020E0502030303020204" pitchFamily="34" charset="0"/>
              </a:rPr>
              <a:t>3.0 ADT - revisited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1268760"/>
            <a:ext cx="78488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C00000"/>
                </a:solidFill>
                <a:latin typeface="Candara" panose="020E0502030303020204" pitchFamily="34" charset="0"/>
              </a:rPr>
              <a:t>Example: </a:t>
            </a:r>
            <a:r>
              <a:rPr lang="en-US" altLang="ko-KR" sz="2000" dirty="0">
                <a:latin typeface="Candara" panose="020E0502030303020204" pitchFamily="34" charset="0"/>
              </a:rPr>
              <a:t>Fractions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ndara" panose="020E0502030303020204" pitchFamily="34" charset="0"/>
              </a:rPr>
              <a:t>A </a:t>
            </a:r>
            <a:r>
              <a:rPr lang="en-US" altLang="ko-KR" sz="2000" b="1" dirty="0">
                <a:latin typeface="Candara" panose="020E0502030303020204" pitchFamily="34" charset="0"/>
              </a:rPr>
              <a:t>fraction</a:t>
            </a:r>
            <a:r>
              <a:rPr lang="en-US" altLang="ko-KR" sz="2000" dirty="0">
                <a:latin typeface="Candara" panose="020E0502030303020204" pitchFamily="34" charset="0"/>
              </a:rPr>
              <a:t> consists of a </a:t>
            </a:r>
            <a:r>
              <a:rPr lang="en-US" altLang="ko-KR" sz="2000" b="1" dirty="0">
                <a:latin typeface="Candara" panose="020E0502030303020204" pitchFamily="34" charset="0"/>
              </a:rPr>
              <a:t>numerator</a:t>
            </a:r>
            <a:r>
              <a:rPr lang="en-US" altLang="ko-KR" sz="2000" dirty="0">
                <a:latin typeface="Candara" panose="020E0502030303020204" pitchFamily="34" charset="0"/>
              </a:rPr>
              <a:t> and </a:t>
            </a:r>
            <a:r>
              <a:rPr lang="en-US" altLang="ko-KR" sz="2000" b="1" dirty="0">
                <a:latin typeface="Candara" panose="020E0502030303020204" pitchFamily="34" charset="0"/>
              </a:rPr>
              <a:t>denominator</a:t>
            </a:r>
            <a:r>
              <a:rPr lang="en-US" altLang="ko-KR" sz="2000" dirty="0">
                <a:latin typeface="Candara" panose="020E0502030303020204" pitchFamily="34" charset="0"/>
              </a:rPr>
              <a:t> and is used when discussing parts of a whole.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ndara" panose="020E0502030303020204" pitchFamily="34" charset="0"/>
              </a:rPr>
              <a:t>Both the </a:t>
            </a:r>
            <a:r>
              <a:rPr lang="en-US" altLang="ko-KR" sz="2000" b="1" dirty="0">
                <a:latin typeface="Candara" panose="020E0502030303020204" pitchFamily="34" charset="0"/>
              </a:rPr>
              <a:t>numerator</a:t>
            </a:r>
            <a:r>
              <a:rPr lang="en-US" altLang="ko-KR" sz="2000" dirty="0">
                <a:latin typeface="Candara" panose="020E0502030303020204" pitchFamily="34" charset="0"/>
              </a:rPr>
              <a:t> and </a:t>
            </a:r>
            <a:r>
              <a:rPr lang="en-US" altLang="ko-KR" sz="2000" b="1" dirty="0">
                <a:latin typeface="Candara" panose="020E0502030303020204" pitchFamily="34" charset="0"/>
              </a:rPr>
              <a:t>denominator</a:t>
            </a:r>
            <a:r>
              <a:rPr lang="en-US" altLang="ko-KR" sz="2000" dirty="0">
                <a:latin typeface="Candara" panose="020E0502030303020204" pitchFamily="34" charset="0"/>
              </a:rPr>
              <a:t> of a fraction are </a:t>
            </a:r>
            <a:r>
              <a:rPr lang="en-US" altLang="ko-KR" sz="2000" b="1" dirty="0">
                <a:latin typeface="Candara" panose="020E0502030303020204" pitchFamily="34" charset="0"/>
              </a:rPr>
              <a:t>integers</a:t>
            </a:r>
            <a:r>
              <a:rPr lang="en-US" altLang="ko-KR" sz="2000" dirty="0">
                <a:latin typeface="Candara" panose="020E0502030303020204" pitchFamily="34" charset="0"/>
              </a:rPr>
              <a:t>. </a:t>
            </a:r>
            <a:br>
              <a:rPr lang="en-US" altLang="ko-KR" sz="2000" dirty="0">
                <a:latin typeface="Candara" panose="020E0502030303020204" pitchFamily="34" charset="0"/>
              </a:rPr>
            </a:br>
            <a:r>
              <a:rPr lang="en-US" altLang="ko-KR" sz="2000" dirty="0">
                <a:latin typeface="Candara" panose="020E0502030303020204" pitchFamily="34" charset="0"/>
              </a:rPr>
              <a:t>The denominator cannot be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ndara" panose="020E0502030303020204" pitchFamily="34" charset="0"/>
              </a:rPr>
              <a:t>The </a:t>
            </a:r>
            <a:r>
              <a:rPr lang="en-US" altLang="ko-KR" sz="2000" b="1" dirty="0">
                <a:latin typeface="Candara" panose="020E0502030303020204" pitchFamily="34" charset="0"/>
              </a:rPr>
              <a:t>operations</a:t>
            </a:r>
            <a:r>
              <a:rPr lang="en-US" altLang="ko-KR" sz="2000" dirty="0">
                <a:latin typeface="Candara" panose="020E0502030303020204" pitchFamily="34" charset="0"/>
              </a:rPr>
              <a:t> on fractions include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ndara" panose="020E0502030303020204" pitchFamily="34" charset="0"/>
              </a:rPr>
              <a:t>addition, subtraction, multiplication, division, reduce to lowest terms, find least common denominator,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Candara" panose="020E0502030303020204" pitchFamily="34" charset="0"/>
            </a:endParaRPr>
          </a:p>
          <a:p>
            <a:r>
              <a:rPr lang="en-US" altLang="ko-KR" sz="2000" dirty="0">
                <a:latin typeface="Candara" panose="020E0502030303020204" pitchFamily="34" charset="0"/>
              </a:rPr>
              <a:t>Since we have just defined a mathematical object (the fraction) and the operations on that object, we can say that </a:t>
            </a:r>
            <a:r>
              <a:rPr lang="en-US" altLang="ko-KR" sz="2000" b="1" dirty="0">
                <a:solidFill>
                  <a:srgbClr val="C00000"/>
                </a:solidFill>
                <a:latin typeface="Candara" panose="020E0502030303020204" pitchFamily="34" charset="0"/>
              </a:rPr>
              <a:t>a fraction is an abstract data type.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55576" y="6093296"/>
            <a:ext cx="65662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000" dirty="0">
                <a:latin typeface="Candara" panose="020E0502030303020204" pitchFamily="34" charset="0"/>
              </a:rPr>
              <a:t>Are you ready to define ADT of stack and ADT of queue? </a:t>
            </a:r>
            <a:endParaRPr lang="ko-KR" altLang="en-US" sz="2000" dirty="0">
              <a:latin typeface="Candara" panose="020E0502030303020204" pitchFamily="34" charset="0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60040" y="404664"/>
            <a:ext cx="8748464" cy="605753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1" kern="1200" spc="50" dirty="0" smtClean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>
                  <a:outerShdw blurRad="50800" dist="50800" dir="54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2000" dirty="0"/>
              <a:t>Chapter 3 – Stacks and queues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0372815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30</a:t>
            </a:fld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95536" y="836712"/>
            <a:ext cx="828092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755576" y="836712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Candara" panose="020E0502030303020204" pitchFamily="34" charset="0"/>
              </a:rPr>
              <a:t>3.3 Queues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1403484"/>
            <a:ext cx="79208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Candara" panose="020E0502030303020204" pitchFamily="34" charset="0"/>
              </a:rPr>
              <a:t>Circular queue: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ndara" panose="020E0502030303020204" pitchFamily="34" charset="0"/>
              </a:rPr>
              <a:t>To avoid shifting array and resizing array which is costly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ndara" panose="020E0502030303020204" pitchFamily="34" charset="0"/>
              </a:rPr>
              <a:t>The array positions are handled in a circle rather than in a straight line.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000" dirty="0">
              <a:latin typeface="Candara" panose="020E0502030303020204" pitchFamily="34" charset="0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360040" y="404664"/>
            <a:ext cx="8748464" cy="605753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1" kern="1200" spc="50" dirty="0" smtClean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>
                  <a:outerShdw blurRad="50800" dist="50800" dir="54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2000" dirty="0"/>
              <a:t>Chapter 3 – Stacks and queues</a:t>
            </a:r>
            <a:endParaRPr lang="ko-KR" altLang="en-US" sz="1100" dirty="0"/>
          </a:p>
        </p:txBody>
      </p:sp>
      <p:grpSp>
        <p:nvGrpSpPr>
          <p:cNvPr id="69" name="그룹 68"/>
          <p:cNvGrpSpPr/>
          <p:nvPr/>
        </p:nvGrpSpPr>
        <p:grpSpPr>
          <a:xfrm>
            <a:off x="971550" y="2348880"/>
            <a:ext cx="7295975" cy="3845341"/>
            <a:chOff x="971550" y="2348880"/>
            <a:chExt cx="7295975" cy="3845341"/>
          </a:xfrm>
        </p:grpSpPr>
        <p:sp>
          <p:nvSpPr>
            <p:cNvPr id="14" name="Oval 24"/>
            <p:cNvSpPr>
              <a:spLocks noChangeArrowheads="1"/>
            </p:cNvSpPr>
            <p:nvPr/>
          </p:nvSpPr>
          <p:spPr bwMode="auto">
            <a:xfrm>
              <a:off x="971550" y="3274392"/>
              <a:ext cx="1944688" cy="194468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endParaRPr lang="ko-KR" altLang="en-US" sz="2400">
                <a:latin typeface="Candara" panose="020E0502030303020204" pitchFamily="34" charset="0"/>
              </a:endParaRPr>
            </a:p>
          </p:txBody>
        </p:sp>
        <p:sp>
          <p:nvSpPr>
            <p:cNvPr id="15" name="Oval 25"/>
            <p:cNvSpPr>
              <a:spLocks noChangeArrowheads="1"/>
            </p:cNvSpPr>
            <p:nvPr/>
          </p:nvSpPr>
          <p:spPr bwMode="auto">
            <a:xfrm>
              <a:off x="1547813" y="3850655"/>
              <a:ext cx="792162" cy="7921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endParaRPr lang="ko-KR" altLang="en-US" sz="2400">
                <a:latin typeface="Candara" panose="020E0502030303020204" pitchFamily="34" charset="0"/>
              </a:endParaRPr>
            </a:p>
          </p:txBody>
        </p:sp>
        <p:sp>
          <p:nvSpPr>
            <p:cNvPr id="16" name="Line 26"/>
            <p:cNvSpPr>
              <a:spLocks noChangeShapeType="1"/>
            </p:cNvSpPr>
            <p:nvPr/>
          </p:nvSpPr>
          <p:spPr bwMode="auto">
            <a:xfrm>
              <a:off x="1971675" y="3264867"/>
              <a:ext cx="0" cy="5762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600">
                <a:latin typeface="Candara" panose="020E0502030303020204" pitchFamily="34" charset="0"/>
              </a:endParaRPr>
            </a:p>
          </p:txBody>
        </p:sp>
        <p:sp>
          <p:nvSpPr>
            <p:cNvPr id="17" name="Line 27"/>
            <p:cNvSpPr>
              <a:spLocks noChangeShapeType="1"/>
            </p:cNvSpPr>
            <p:nvPr/>
          </p:nvSpPr>
          <p:spPr bwMode="auto">
            <a:xfrm>
              <a:off x="1979613" y="4642817"/>
              <a:ext cx="0" cy="5762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600">
                <a:latin typeface="Candara" panose="020E0502030303020204" pitchFamily="34" charset="0"/>
              </a:endParaRPr>
            </a:p>
          </p:txBody>
        </p:sp>
        <p:sp>
          <p:nvSpPr>
            <p:cNvPr id="18" name="Line 28"/>
            <p:cNvSpPr>
              <a:spLocks noChangeShapeType="1"/>
            </p:cNvSpPr>
            <p:nvPr/>
          </p:nvSpPr>
          <p:spPr bwMode="auto">
            <a:xfrm>
              <a:off x="971550" y="4284042"/>
              <a:ext cx="5762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600">
                <a:latin typeface="Candara" panose="020E0502030303020204" pitchFamily="34" charset="0"/>
              </a:endParaRPr>
            </a:p>
          </p:txBody>
        </p:sp>
        <p:sp>
          <p:nvSpPr>
            <p:cNvPr id="19" name="Line 29"/>
            <p:cNvSpPr>
              <a:spLocks noChangeShapeType="1"/>
            </p:cNvSpPr>
            <p:nvPr/>
          </p:nvSpPr>
          <p:spPr bwMode="auto">
            <a:xfrm>
              <a:off x="2339975" y="4284042"/>
              <a:ext cx="5762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600">
                <a:latin typeface="Candara" panose="020E0502030303020204" pitchFamily="34" charset="0"/>
              </a:endParaRPr>
            </a:p>
          </p:txBody>
        </p:sp>
        <p:sp>
          <p:nvSpPr>
            <p:cNvPr id="20" name="Line 31"/>
            <p:cNvSpPr>
              <a:spLocks noChangeShapeType="1"/>
            </p:cNvSpPr>
            <p:nvPr/>
          </p:nvSpPr>
          <p:spPr bwMode="auto">
            <a:xfrm flipH="1">
              <a:off x="1296988" y="4571380"/>
              <a:ext cx="412750" cy="4048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600">
                <a:latin typeface="Candara" panose="020E0502030303020204" pitchFamily="34" charset="0"/>
              </a:endParaRPr>
            </a:p>
          </p:txBody>
        </p:sp>
        <p:sp>
          <p:nvSpPr>
            <p:cNvPr id="21" name="Line 33"/>
            <p:cNvSpPr>
              <a:spLocks noChangeShapeType="1"/>
            </p:cNvSpPr>
            <p:nvPr/>
          </p:nvSpPr>
          <p:spPr bwMode="auto">
            <a:xfrm>
              <a:off x="1258888" y="3563317"/>
              <a:ext cx="398462" cy="4222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600">
                <a:latin typeface="Candara" panose="020E0502030303020204" pitchFamily="34" charset="0"/>
              </a:endParaRPr>
            </a:p>
          </p:txBody>
        </p:sp>
        <p:sp>
          <p:nvSpPr>
            <p:cNvPr id="22" name="Line 34"/>
            <p:cNvSpPr>
              <a:spLocks noChangeShapeType="1"/>
            </p:cNvSpPr>
            <p:nvPr/>
          </p:nvSpPr>
          <p:spPr bwMode="auto">
            <a:xfrm>
              <a:off x="2228850" y="4509467"/>
              <a:ext cx="398463" cy="4222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600">
                <a:latin typeface="Candara" panose="020E0502030303020204" pitchFamily="34" charset="0"/>
              </a:endParaRPr>
            </a:p>
          </p:txBody>
        </p:sp>
        <p:sp>
          <p:nvSpPr>
            <p:cNvPr id="23" name="Line 35"/>
            <p:cNvSpPr>
              <a:spLocks noChangeShapeType="1"/>
            </p:cNvSpPr>
            <p:nvPr/>
          </p:nvSpPr>
          <p:spPr bwMode="auto">
            <a:xfrm flipH="1">
              <a:off x="2241550" y="3580780"/>
              <a:ext cx="412750" cy="4048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600">
                <a:latin typeface="Candara" panose="020E0502030303020204" pitchFamily="34" charset="0"/>
              </a:endParaRPr>
            </a:p>
          </p:txBody>
        </p:sp>
        <p:sp>
          <p:nvSpPr>
            <p:cNvPr id="24" name="Rectangle 36"/>
            <p:cNvSpPr>
              <a:spLocks noChangeArrowheads="1"/>
            </p:cNvSpPr>
            <p:nvPr/>
          </p:nvSpPr>
          <p:spPr bwMode="auto">
            <a:xfrm>
              <a:off x="1258888" y="4355480"/>
              <a:ext cx="288925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r>
                <a:rPr lang="en-US" altLang="ko-KR" sz="1600" b="0">
                  <a:latin typeface="Candara" panose="020E0502030303020204" pitchFamily="34" charset="0"/>
                </a:rPr>
                <a:t>A</a:t>
              </a:r>
            </a:p>
          </p:txBody>
        </p:sp>
        <p:sp>
          <p:nvSpPr>
            <p:cNvPr id="25" name="Rectangle 37"/>
            <p:cNvSpPr>
              <a:spLocks noChangeArrowheads="1"/>
            </p:cNvSpPr>
            <p:nvPr/>
          </p:nvSpPr>
          <p:spPr bwMode="auto">
            <a:xfrm>
              <a:off x="1187450" y="3850655"/>
              <a:ext cx="288925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r>
                <a:rPr lang="en-US" altLang="ko-KR" sz="1600" b="0">
                  <a:latin typeface="Candara" panose="020E0502030303020204" pitchFamily="34" charset="0"/>
                </a:rPr>
                <a:t>B</a:t>
              </a:r>
            </a:p>
          </p:txBody>
        </p:sp>
        <p:sp>
          <p:nvSpPr>
            <p:cNvPr id="26" name="Rectangle 38"/>
            <p:cNvSpPr>
              <a:spLocks noChangeArrowheads="1"/>
            </p:cNvSpPr>
            <p:nvPr/>
          </p:nvSpPr>
          <p:spPr bwMode="auto">
            <a:xfrm>
              <a:off x="1547813" y="3418855"/>
              <a:ext cx="288925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r>
                <a:rPr lang="en-US" altLang="ko-KR" sz="1600" b="0">
                  <a:latin typeface="Candara" panose="020E0502030303020204" pitchFamily="34" charset="0"/>
                </a:rPr>
                <a:t>C</a:t>
              </a:r>
            </a:p>
          </p:txBody>
        </p:sp>
        <p:sp>
          <p:nvSpPr>
            <p:cNvPr id="27" name="Oval 39"/>
            <p:cNvSpPr>
              <a:spLocks noChangeArrowheads="1"/>
            </p:cNvSpPr>
            <p:nvPr/>
          </p:nvSpPr>
          <p:spPr bwMode="auto">
            <a:xfrm>
              <a:off x="3635375" y="3283917"/>
              <a:ext cx="1944688" cy="194468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endParaRPr lang="ko-KR" altLang="en-US" sz="2400">
                <a:latin typeface="Candara" panose="020E0502030303020204" pitchFamily="34" charset="0"/>
              </a:endParaRPr>
            </a:p>
          </p:txBody>
        </p:sp>
        <p:sp>
          <p:nvSpPr>
            <p:cNvPr id="28" name="Oval 40"/>
            <p:cNvSpPr>
              <a:spLocks noChangeArrowheads="1"/>
            </p:cNvSpPr>
            <p:nvPr/>
          </p:nvSpPr>
          <p:spPr bwMode="auto">
            <a:xfrm>
              <a:off x="4211638" y="3860180"/>
              <a:ext cx="792162" cy="7921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endParaRPr lang="ko-KR" altLang="en-US" sz="2400">
                <a:latin typeface="Candara" panose="020E0502030303020204" pitchFamily="34" charset="0"/>
              </a:endParaRPr>
            </a:p>
          </p:txBody>
        </p:sp>
        <p:sp>
          <p:nvSpPr>
            <p:cNvPr id="29" name="Line 41"/>
            <p:cNvSpPr>
              <a:spLocks noChangeShapeType="1"/>
            </p:cNvSpPr>
            <p:nvPr/>
          </p:nvSpPr>
          <p:spPr bwMode="auto">
            <a:xfrm>
              <a:off x="4635500" y="3274392"/>
              <a:ext cx="0" cy="5762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600">
                <a:latin typeface="Candara" panose="020E0502030303020204" pitchFamily="34" charset="0"/>
              </a:endParaRPr>
            </a:p>
          </p:txBody>
        </p:sp>
        <p:sp>
          <p:nvSpPr>
            <p:cNvPr id="30" name="Line 42"/>
            <p:cNvSpPr>
              <a:spLocks noChangeShapeType="1"/>
            </p:cNvSpPr>
            <p:nvPr/>
          </p:nvSpPr>
          <p:spPr bwMode="auto">
            <a:xfrm>
              <a:off x="4643438" y="4652342"/>
              <a:ext cx="0" cy="5762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600">
                <a:latin typeface="Candara" panose="020E0502030303020204" pitchFamily="34" charset="0"/>
              </a:endParaRPr>
            </a:p>
          </p:txBody>
        </p:sp>
        <p:sp>
          <p:nvSpPr>
            <p:cNvPr id="31" name="Line 43"/>
            <p:cNvSpPr>
              <a:spLocks noChangeShapeType="1"/>
            </p:cNvSpPr>
            <p:nvPr/>
          </p:nvSpPr>
          <p:spPr bwMode="auto">
            <a:xfrm>
              <a:off x="3635375" y="4293567"/>
              <a:ext cx="5762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600">
                <a:latin typeface="Candara" panose="020E0502030303020204" pitchFamily="34" charset="0"/>
              </a:endParaRPr>
            </a:p>
          </p:txBody>
        </p:sp>
        <p:sp>
          <p:nvSpPr>
            <p:cNvPr id="32" name="Line 44"/>
            <p:cNvSpPr>
              <a:spLocks noChangeShapeType="1"/>
            </p:cNvSpPr>
            <p:nvPr/>
          </p:nvSpPr>
          <p:spPr bwMode="auto">
            <a:xfrm>
              <a:off x="5003800" y="4293567"/>
              <a:ext cx="5762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600">
                <a:latin typeface="Candara" panose="020E0502030303020204" pitchFamily="34" charset="0"/>
              </a:endParaRPr>
            </a:p>
          </p:txBody>
        </p:sp>
        <p:sp>
          <p:nvSpPr>
            <p:cNvPr id="33" name="Line 45"/>
            <p:cNvSpPr>
              <a:spLocks noChangeShapeType="1"/>
            </p:cNvSpPr>
            <p:nvPr/>
          </p:nvSpPr>
          <p:spPr bwMode="auto">
            <a:xfrm flipH="1">
              <a:off x="3960813" y="4580905"/>
              <a:ext cx="412750" cy="4048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600">
                <a:latin typeface="Candara" panose="020E0502030303020204" pitchFamily="34" charset="0"/>
              </a:endParaRPr>
            </a:p>
          </p:txBody>
        </p:sp>
        <p:sp>
          <p:nvSpPr>
            <p:cNvPr id="34" name="Line 46"/>
            <p:cNvSpPr>
              <a:spLocks noChangeShapeType="1"/>
            </p:cNvSpPr>
            <p:nvPr/>
          </p:nvSpPr>
          <p:spPr bwMode="auto">
            <a:xfrm>
              <a:off x="3922713" y="3572842"/>
              <a:ext cx="398462" cy="4222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600">
                <a:latin typeface="Candara" panose="020E0502030303020204" pitchFamily="34" charset="0"/>
              </a:endParaRPr>
            </a:p>
          </p:txBody>
        </p:sp>
        <p:sp>
          <p:nvSpPr>
            <p:cNvPr id="35" name="Line 47"/>
            <p:cNvSpPr>
              <a:spLocks noChangeShapeType="1"/>
            </p:cNvSpPr>
            <p:nvPr/>
          </p:nvSpPr>
          <p:spPr bwMode="auto">
            <a:xfrm>
              <a:off x="4892675" y="4518992"/>
              <a:ext cx="398463" cy="4222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600">
                <a:latin typeface="Candara" panose="020E0502030303020204" pitchFamily="34" charset="0"/>
              </a:endParaRPr>
            </a:p>
          </p:txBody>
        </p:sp>
        <p:sp>
          <p:nvSpPr>
            <p:cNvPr id="36" name="Line 48"/>
            <p:cNvSpPr>
              <a:spLocks noChangeShapeType="1"/>
            </p:cNvSpPr>
            <p:nvPr/>
          </p:nvSpPr>
          <p:spPr bwMode="auto">
            <a:xfrm flipH="1">
              <a:off x="4905375" y="3590305"/>
              <a:ext cx="412750" cy="4048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600">
                <a:latin typeface="Candara" panose="020E0502030303020204" pitchFamily="34" charset="0"/>
              </a:endParaRPr>
            </a:p>
          </p:txBody>
        </p:sp>
        <p:sp>
          <p:nvSpPr>
            <p:cNvPr id="37" name="Rectangle 49"/>
            <p:cNvSpPr>
              <a:spLocks noChangeArrowheads="1"/>
            </p:cNvSpPr>
            <p:nvPr/>
          </p:nvSpPr>
          <p:spPr bwMode="auto">
            <a:xfrm>
              <a:off x="3922713" y="4365005"/>
              <a:ext cx="288925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r>
                <a:rPr lang="en-US" altLang="ko-KR" sz="1600" b="0">
                  <a:latin typeface="Candara" panose="020E0502030303020204" pitchFamily="34" charset="0"/>
                </a:rPr>
                <a:t>A</a:t>
              </a:r>
            </a:p>
          </p:txBody>
        </p:sp>
        <p:sp>
          <p:nvSpPr>
            <p:cNvPr id="38" name="Rectangle 50"/>
            <p:cNvSpPr>
              <a:spLocks noChangeArrowheads="1"/>
            </p:cNvSpPr>
            <p:nvPr/>
          </p:nvSpPr>
          <p:spPr bwMode="auto">
            <a:xfrm>
              <a:off x="3851275" y="3860180"/>
              <a:ext cx="288925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r>
                <a:rPr lang="en-US" altLang="ko-KR" sz="1600" b="0">
                  <a:latin typeface="Candara" panose="020E0502030303020204" pitchFamily="34" charset="0"/>
                </a:rPr>
                <a:t>B</a:t>
              </a:r>
            </a:p>
          </p:txBody>
        </p:sp>
        <p:sp>
          <p:nvSpPr>
            <p:cNvPr id="39" name="Rectangle 51"/>
            <p:cNvSpPr>
              <a:spLocks noChangeArrowheads="1"/>
            </p:cNvSpPr>
            <p:nvPr/>
          </p:nvSpPr>
          <p:spPr bwMode="auto">
            <a:xfrm>
              <a:off x="4211638" y="3428380"/>
              <a:ext cx="288925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r>
                <a:rPr lang="en-US" altLang="ko-KR" sz="1600" b="0">
                  <a:latin typeface="Candara" panose="020E0502030303020204" pitchFamily="34" charset="0"/>
                </a:rPr>
                <a:t>C</a:t>
              </a:r>
            </a:p>
          </p:txBody>
        </p:sp>
        <p:sp>
          <p:nvSpPr>
            <p:cNvPr id="40" name="Oval 52"/>
            <p:cNvSpPr>
              <a:spLocks noChangeArrowheads="1"/>
            </p:cNvSpPr>
            <p:nvPr/>
          </p:nvSpPr>
          <p:spPr bwMode="auto">
            <a:xfrm>
              <a:off x="6227763" y="3274392"/>
              <a:ext cx="1944687" cy="194468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endParaRPr lang="ko-KR" altLang="en-US" sz="2400">
                <a:latin typeface="Candara" panose="020E0502030303020204" pitchFamily="34" charset="0"/>
              </a:endParaRPr>
            </a:p>
          </p:txBody>
        </p:sp>
        <p:sp>
          <p:nvSpPr>
            <p:cNvPr id="41" name="Oval 53"/>
            <p:cNvSpPr>
              <a:spLocks noChangeArrowheads="1"/>
            </p:cNvSpPr>
            <p:nvPr/>
          </p:nvSpPr>
          <p:spPr bwMode="auto">
            <a:xfrm>
              <a:off x="6804025" y="3850655"/>
              <a:ext cx="792163" cy="7921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endParaRPr lang="ko-KR" altLang="en-US" sz="2400">
                <a:latin typeface="Candara" panose="020E0502030303020204" pitchFamily="34" charset="0"/>
              </a:endParaRPr>
            </a:p>
          </p:txBody>
        </p:sp>
        <p:sp>
          <p:nvSpPr>
            <p:cNvPr id="42" name="Line 54"/>
            <p:cNvSpPr>
              <a:spLocks noChangeShapeType="1"/>
            </p:cNvSpPr>
            <p:nvPr/>
          </p:nvSpPr>
          <p:spPr bwMode="auto">
            <a:xfrm>
              <a:off x="7227888" y="3264867"/>
              <a:ext cx="0" cy="5762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600">
                <a:latin typeface="Candara" panose="020E0502030303020204" pitchFamily="34" charset="0"/>
              </a:endParaRPr>
            </a:p>
          </p:txBody>
        </p:sp>
        <p:sp>
          <p:nvSpPr>
            <p:cNvPr id="43" name="Line 55"/>
            <p:cNvSpPr>
              <a:spLocks noChangeShapeType="1"/>
            </p:cNvSpPr>
            <p:nvPr/>
          </p:nvSpPr>
          <p:spPr bwMode="auto">
            <a:xfrm>
              <a:off x="7235825" y="4642817"/>
              <a:ext cx="0" cy="5762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600">
                <a:latin typeface="Candara" panose="020E0502030303020204" pitchFamily="34" charset="0"/>
              </a:endParaRPr>
            </a:p>
          </p:txBody>
        </p:sp>
        <p:sp>
          <p:nvSpPr>
            <p:cNvPr id="44" name="Line 56"/>
            <p:cNvSpPr>
              <a:spLocks noChangeShapeType="1"/>
            </p:cNvSpPr>
            <p:nvPr/>
          </p:nvSpPr>
          <p:spPr bwMode="auto">
            <a:xfrm>
              <a:off x="6227763" y="4284042"/>
              <a:ext cx="5762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600">
                <a:latin typeface="Candara" panose="020E0502030303020204" pitchFamily="34" charset="0"/>
              </a:endParaRPr>
            </a:p>
          </p:txBody>
        </p:sp>
        <p:sp>
          <p:nvSpPr>
            <p:cNvPr id="45" name="Line 57"/>
            <p:cNvSpPr>
              <a:spLocks noChangeShapeType="1"/>
            </p:cNvSpPr>
            <p:nvPr/>
          </p:nvSpPr>
          <p:spPr bwMode="auto">
            <a:xfrm>
              <a:off x="7596188" y="4284042"/>
              <a:ext cx="5762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600">
                <a:latin typeface="Candara" panose="020E0502030303020204" pitchFamily="34" charset="0"/>
              </a:endParaRPr>
            </a:p>
          </p:txBody>
        </p:sp>
        <p:sp>
          <p:nvSpPr>
            <p:cNvPr id="46" name="Line 58"/>
            <p:cNvSpPr>
              <a:spLocks noChangeShapeType="1"/>
            </p:cNvSpPr>
            <p:nvPr/>
          </p:nvSpPr>
          <p:spPr bwMode="auto">
            <a:xfrm flipH="1">
              <a:off x="6553200" y="4571380"/>
              <a:ext cx="412750" cy="4048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600">
                <a:latin typeface="Candara" panose="020E0502030303020204" pitchFamily="34" charset="0"/>
              </a:endParaRPr>
            </a:p>
          </p:txBody>
        </p:sp>
        <p:sp>
          <p:nvSpPr>
            <p:cNvPr id="47" name="Line 59"/>
            <p:cNvSpPr>
              <a:spLocks noChangeShapeType="1"/>
            </p:cNvSpPr>
            <p:nvPr/>
          </p:nvSpPr>
          <p:spPr bwMode="auto">
            <a:xfrm>
              <a:off x="6515100" y="3563317"/>
              <a:ext cx="398463" cy="4222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600">
                <a:latin typeface="Candara" panose="020E0502030303020204" pitchFamily="34" charset="0"/>
              </a:endParaRPr>
            </a:p>
          </p:txBody>
        </p:sp>
        <p:sp>
          <p:nvSpPr>
            <p:cNvPr id="48" name="Line 60"/>
            <p:cNvSpPr>
              <a:spLocks noChangeShapeType="1"/>
            </p:cNvSpPr>
            <p:nvPr/>
          </p:nvSpPr>
          <p:spPr bwMode="auto">
            <a:xfrm>
              <a:off x="7485063" y="4509467"/>
              <a:ext cx="398462" cy="4222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600">
                <a:latin typeface="Candara" panose="020E0502030303020204" pitchFamily="34" charset="0"/>
              </a:endParaRPr>
            </a:p>
          </p:txBody>
        </p:sp>
        <p:sp>
          <p:nvSpPr>
            <p:cNvPr id="49" name="Line 61"/>
            <p:cNvSpPr>
              <a:spLocks noChangeShapeType="1"/>
            </p:cNvSpPr>
            <p:nvPr/>
          </p:nvSpPr>
          <p:spPr bwMode="auto">
            <a:xfrm flipH="1">
              <a:off x="7497763" y="3580780"/>
              <a:ext cx="412750" cy="4048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600">
                <a:latin typeface="Candara" panose="020E0502030303020204" pitchFamily="34" charset="0"/>
              </a:endParaRPr>
            </a:p>
          </p:txBody>
        </p:sp>
        <p:sp>
          <p:nvSpPr>
            <p:cNvPr id="50" name="Rectangle 62"/>
            <p:cNvSpPr>
              <a:spLocks noChangeArrowheads="1"/>
            </p:cNvSpPr>
            <p:nvPr/>
          </p:nvSpPr>
          <p:spPr bwMode="auto">
            <a:xfrm>
              <a:off x="7308850" y="3418855"/>
              <a:ext cx="288925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r>
                <a:rPr lang="en-US" altLang="ko-KR" sz="1600" b="0">
                  <a:latin typeface="Candara" panose="020E0502030303020204" pitchFamily="34" charset="0"/>
                </a:rPr>
                <a:t>D</a:t>
              </a:r>
            </a:p>
          </p:txBody>
        </p:sp>
        <p:sp>
          <p:nvSpPr>
            <p:cNvPr id="51" name="Rectangle 63"/>
            <p:cNvSpPr>
              <a:spLocks noChangeArrowheads="1"/>
            </p:cNvSpPr>
            <p:nvPr/>
          </p:nvSpPr>
          <p:spPr bwMode="auto">
            <a:xfrm>
              <a:off x="6443663" y="3850655"/>
              <a:ext cx="288925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r>
                <a:rPr lang="en-US" altLang="ko-KR" sz="1600" b="0">
                  <a:latin typeface="Candara" panose="020E0502030303020204" pitchFamily="34" charset="0"/>
                </a:rPr>
                <a:t>B</a:t>
              </a:r>
            </a:p>
          </p:txBody>
        </p:sp>
        <p:sp>
          <p:nvSpPr>
            <p:cNvPr id="52" name="Rectangle 64"/>
            <p:cNvSpPr>
              <a:spLocks noChangeArrowheads="1"/>
            </p:cNvSpPr>
            <p:nvPr/>
          </p:nvSpPr>
          <p:spPr bwMode="auto">
            <a:xfrm>
              <a:off x="6804025" y="3418855"/>
              <a:ext cx="288925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r>
                <a:rPr lang="en-US" altLang="ko-KR" sz="1600" b="0">
                  <a:latin typeface="Candara" panose="020E0502030303020204" pitchFamily="34" charset="0"/>
                </a:rPr>
                <a:t>C</a:t>
              </a:r>
            </a:p>
          </p:txBody>
        </p:sp>
        <p:sp>
          <p:nvSpPr>
            <p:cNvPr id="53" name="Rectangle 65"/>
            <p:cNvSpPr>
              <a:spLocks noChangeArrowheads="1"/>
            </p:cNvSpPr>
            <p:nvPr/>
          </p:nvSpPr>
          <p:spPr bwMode="auto">
            <a:xfrm>
              <a:off x="4716463" y="3418855"/>
              <a:ext cx="288925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r>
                <a:rPr lang="en-US" altLang="ko-KR" sz="1600" b="0" dirty="0">
                  <a:solidFill>
                    <a:srgbClr val="C00000"/>
                  </a:solidFill>
                  <a:latin typeface="Candara" panose="020E0502030303020204" pitchFamily="34" charset="0"/>
                </a:rPr>
                <a:t>D</a:t>
              </a:r>
            </a:p>
          </p:txBody>
        </p:sp>
        <p:sp>
          <p:nvSpPr>
            <p:cNvPr id="54" name="Line 66"/>
            <p:cNvSpPr>
              <a:spLocks noChangeShapeType="1"/>
            </p:cNvSpPr>
            <p:nvPr/>
          </p:nvSpPr>
          <p:spPr bwMode="auto">
            <a:xfrm>
              <a:off x="1568450" y="2663205"/>
              <a:ext cx="0" cy="5762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600">
                <a:latin typeface="Candara" panose="020E0502030303020204" pitchFamily="34" charset="0"/>
              </a:endParaRPr>
            </a:p>
          </p:txBody>
        </p:sp>
        <p:sp>
          <p:nvSpPr>
            <p:cNvPr id="55" name="Text Box 67"/>
            <p:cNvSpPr txBox="1">
              <a:spLocks noChangeArrowheads="1"/>
            </p:cNvSpPr>
            <p:nvPr/>
          </p:nvSpPr>
          <p:spPr bwMode="auto">
            <a:xfrm>
              <a:off x="1331913" y="2348880"/>
              <a:ext cx="49244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en-US" altLang="ko-KR" sz="1400" b="0">
                  <a:latin typeface="Candara" panose="020E0502030303020204" pitchFamily="34" charset="0"/>
                </a:rPr>
                <a:t>rear</a:t>
              </a:r>
            </a:p>
          </p:txBody>
        </p:sp>
        <p:sp>
          <p:nvSpPr>
            <p:cNvPr id="56" name="Line 68"/>
            <p:cNvSpPr>
              <a:spLocks noChangeShapeType="1"/>
            </p:cNvSpPr>
            <p:nvPr/>
          </p:nvSpPr>
          <p:spPr bwMode="auto">
            <a:xfrm>
              <a:off x="4954588" y="2663205"/>
              <a:ext cx="0" cy="5762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600">
                <a:latin typeface="Candara" panose="020E0502030303020204" pitchFamily="34" charset="0"/>
              </a:endParaRPr>
            </a:p>
          </p:txBody>
        </p:sp>
        <p:sp>
          <p:nvSpPr>
            <p:cNvPr id="57" name="Text Box 69"/>
            <p:cNvSpPr txBox="1">
              <a:spLocks noChangeArrowheads="1"/>
            </p:cNvSpPr>
            <p:nvPr/>
          </p:nvSpPr>
          <p:spPr bwMode="auto">
            <a:xfrm>
              <a:off x="4718050" y="2348880"/>
              <a:ext cx="54854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en-US" altLang="ko-KR" sz="1600" dirty="0">
                  <a:solidFill>
                    <a:srgbClr val="C00000"/>
                  </a:solidFill>
                  <a:latin typeface="Candara" panose="020E0502030303020204" pitchFamily="34" charset="0"/>
                </a:rPr>
                <a:t>rear</a:t>
              </a:r>
            </a:p>
          </p:txBody>
        </p:sp>
        <p:sp>
          <p:nvSpPr>
            <p:cNvPr id="58" name="Line 70"/>
            <p:cNvSpPr>
              <a:spLocks noChangeShapeType="1"/>
            </p:cNvSpPr>
            <p:nvPr/>
          </p:nvSpPr>
          <p:spPr bwMode="auto">
            <a:xfrm>
              <a:off x="7616825" y="2663205"/>
              <a:ext cx="0" cy="5762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600">
                <a:latin typeface="Candara" panose="020E0502030303020204" pitchFamily="34" charset="0"/>
              </a:endParaRPr>
            </a:p>
          </p:txBody>
        </p:sp>
        <p:sp>
          <p:nvSpPr>
            <p:cNvPr id="59" name="Text Box 71"/>
            <p:cNvSpPr txBox="1">
              <a:spLocks noChangeArrowheads="1"/>
            </p:cNvSpPr>
            <p:nvPr/>
          </p:nvSpPr>
          <p:spPr bwMode="auto">
            <a:xfrm>
              <a:off x="7380288" y="2348880"/>
              <a:ext cx="49244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en-US" altLang="ko-KR" sz="1400" b="0">
                  <a:latin typeface="Candara" panose="020E0502030303020204" pitchFamily="34" charset="0"/>
                </a:rPr>
                <a:t>rear</a:t>
              </a:r>
            </a:p>
          </p:txBody>
        </p:sp>
        <p:sp>
          <p:nvSpPr>
            <p:cNvPr id="60" name="Line 72"/>
            <p:cNvSpPr>
              <a:spLocks noChangeShapeType="1"/>
            </p:cNvSpPr>
            <p:nvPr/>
          </p:nvSpPr>
          <p:spPr bwMode="auto">
            <a:xfrm flipV="1">
              <a:off x="1547813" y="5157167"/>
              <a:ext cx="0" cy="431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600">
                <a:latin typeface="Candara" panose="020E0502030303020204" pitchFamily="34" charset="0"/>
              </a:endParaRPr>
            </a:p>
          </p:txBody>
        </p:sp>
        <p:sp>
          <p:nvSpPr>
            <p:cNvPr id="61" name="Text Box 73"/>
            <p:cNvSpPr txBox="1">
              <a:spLocks noChangeArrowheads="1"/>
            </p:cNvSpPr>
            <p:nvPr/>
          </p:nvSpPr>
          <p:spPr bwMode="auto">
            <a:xfrm>
              <a:off x="1258888" y="5517530"/>
              <a:ext cx="5725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en-US" altLang="ko-KR" sz="1400" b="0" dirty="0">
                  <a:latin typeface="Candara" panose="020E0502030303020204" pitchFamily="34" charset="0"/>
                </a:rPr>
                <a:t>front</a:t>
              </a:r>
            </a:p>
          </p:txBody>
        </p:sp>
        <p:sp>
          <p:nvSpPr>
            <p:cNvPr id="62" name="Line 74"/>
            <p:cNvSpPr>
              <a:spLocks noChangeShapeType="1"/>
            </p:cNvSpPr>
            <p:nvPr/>
          </p:nvSpPr>
          <p:spPr bwMode="auto">
            <a:xfrm flipV="1">
              <a:off x="4140200" y="5157167"/>
              <a:ext cx="0" cy="431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600">
                <a:latin typeface="Candara" panose="020E0502030303020204" pitchFamily="34" charset="0"/>
              </a:endParaRPr>
            </a:p>
          </p:txBody>
        </p:sp>
        <p:sp>
          <p:nvSpPr>
            <p:cNvPr id="63" name="Text Box 75"/>
            <p:cNvSpPr txBox="1">
              <a:spLocks noChangeArrowheads="1"/>
            </p:cNvSpPr>
            <p:nvPr/>
          </p:nvSpPr>
          <p:spPr bwMode="auto">
            <a:xfrm>
              <a:off x="3851275" y="5517530"/>
              <a:ext cx="5725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en-US" altLang="ko-KR" sz="1400" b="0" dirty="0">
                  <a:latin typeface="Candara" panose="020E0502030303020204" pitchFamily="34" charset="0"/>
                </a:rPr>
                <a:t>front</a:t>
              </a:r>
            </a:p>
          </p:txBody>
        </p:sp>
        <p:sp>
          <p:nvSpPr>
            <p:cNvPr id="64" name="Line 76"/>
            <p:cNvSpPr>
              <a:spLocks noChangeShapeType="1"/>
            </p:cNvSpPr>
            <p:nvPr/>
          </p:nvSpPr>
          <p:spPr bwMode="auto">
            <a:xfrm flipV="1">
              <a:off x="5940425" y="4725367"/>
              <a:ext cx="360363" cy="287338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600">
                <a:latin typeface="Candara" panose="020E0502030303020204" pitchFamily="34" charset="0"/>
              </a:endParaRPr>
            </a:p>
          </p:txBody>
        </p:sp>
        <p:sp>
          <p:nvSpPr>
            <p:cNvPr id="65" name="Text Box 77"/>
            <p:cNvSpPr txBox="1">
              <a:spLocks noChangeArrowheads="1"/>
            </p:cNvSpPr>
            <p:nvPr/>
          </p:nvSpPr>
          <p:spPr bwMode="auto">
            <a:xfrm>
              <a:off x="5575300" y="4941267"/>
              <a:ext cx="63831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en-US" altLang="ko-KR" sz="1600" dirty="0">
                  <a:solidFill>
                    <a:srgbClr val="C00000"/>
                  </a:solidFill>
                  <a:latin typeface="Candara" panose="020E0502030303020204" pitchFamily="34" charset="0"/>
                </a:rPr>
                <a:t>front</a:t>
              </a:r>
            </a:p>
          </p:txBody>
        </p:sp>
        <p:sp>
          <p:nvSpPr>
            <p:cNvPr id="66" name="Text Box 78"/>
            <p:cNvSpPr txBox="1">
              <a:spLocks noChangeArrowheads="1"/>
            </p:cNvSpPr>
            <p:nvPr/>
          </p:nvSpPr>
          <p:spPr bwMode="auto">
            <a:xfrm>
              <a:off x="1217613" y="5850905"/>
              <a:ext cx="97494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en-US" altLang="ko-KR" sz="1600" dirty="0">
                  <a:latin typeface="Candara" panose="020E0502030303020204" pitchFamily="34" charset="0"/>
                </a:rPr>
                <a:t>(a) Initial</a:t>
              </a:r>
              <a:endParaRPr lang="ko-KR" altLang="en-US" sz="1600" dirty="0">
                <a:latin typeface="Candara" panose="020E0502030303020204" pitchFamily="34" charset="0"/>
              </a:endParaRPr>
            </a:p>
          </p:txBody>
        </p:sp>
        <p:sp>
          <p:nvSpPr>
            <p:cNvPr id="67" name="Text Box 79"/>
            <p:cNvSpPr txBox="1">
              <a:spLocks noChangeArrowheads="1"/>
            </p:cNvSpPr>
            <p:nvPr/>
          </p:nvSpPr>
          <p:spPr bwMode="auto">
            <a:xfrm>
              <a:off x="3635896" y="5855667"/>
              <a:ext cx="206819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en-US" altLang="ko-KR" sz="1600" dirty="0">
                  <a:latin typeface="Candara" panose="020E0502030303020204" pitchFamily="34" charset="0"/>
                </a:rPr>
                <a:t>(b) Addition/</a:t>
              </a:r>
              <a:r>
                <a:rPr lang="en-US" altLang="ko-KR" sz="1600" dirty="0" err="1">
                  <a:latin typeface="Candara" panose="020E0502030303020204" pitchFamily="34" charset="0"/>
                </a:rPr>
                <a:t>Enqueue</a:t>
              </a:r>
              <a:endParaRPr lang="ko-KR" altLang="en-US" sz="1600" dirty="0">
                <a:latin typeface="Candara" panose="020E0502030303020204" pitchFamily="34" charset="0"/>
              </a:endParaRPr>
            </a:p>
          </p:txBody>
        </p:sp>
        <p:sp>
          <p:nvSpPr>
            <p:cNvPr id="68" name="Text Box 80"/>
            <p:cNvSpPr txBox="1">
              <a:spLocks noChangeArrowheads="1"/>
            </p:cNvSpPr>
            <p:nvPr/>
          </p:nvSpPr>
          <p:spPr bwMode="auto">
            <a:xfrm>
              <a:off x="6228184" y="5855667"/>
              <a:ext cx="203934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en-US" altLang="ko-KR" sz="1600" dirty="0">
                  <a:latin typeface="Candara" panose="020E0502030303020204" pitchFamily="34" charset="0"/>
                </a:rPr>
                <a:t>(c) Deletion/</a:t>
              </a:r>
              <a:r>
                <a:rPr lang="en-US" altLang="ko-KR" sz="1600" dirty="0" err="1">
                  <a:latin typeface="Candara" panose="020E0502030303020204" pitchFamily="34" charset="0"/>
                </a:rPr>
                <a:t>Dequeue</a:t>
              </a:r>
              <a:endParaRPr lang="ko-KR" altLang="en-US" sz="1600" dirty="0">
                <a:latin typeface="Candara" panose="020E05020303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06338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31</a:t>
            </a:fld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95536" y="836712"/>
            <a:ext cx="828092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755576" y="836712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Candara" panose="020E0502030303020204" pitchFamily="34" charset="0"/>
              </a:rPr>
              <a:t>3.3 Queues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1403484"/>
            <a:ext cx="79208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Candara" panose="020E0502030303020204" pitchFamily="34" charset="0"/>
              </a:rPr>
              <a:t>Circular queue: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ndara" panose="020E0502030303020204" pitchFamily="34" charset="0"/>
              </a:rPr>
              <a:t>To be circular, the position next to position MAX_QSIZE-1 is 0, </a:t>
            </a:r>
            <a:br>
              <a:rPr lang="en-US" altLang="ko-KR" sz="2000" dirty="0">
                <a:latin typeface="Candara" panose="020E0502030303020204" pitchFamily="34" charset="0"/>
              </a:rPr>
            </a:br>
            <a:r>
              <a:rPr lang="en-US" altLang="ko-KR" sz="2000" dirty="0">
                <a:latin typeface="Candara" panose="020E0502030303020204" pitchFamily="34" charset="0"/>
              </a:rPr>
              <a:t>the position that precedes 0 is MAX_QSIZE-1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ndara" panose="020E0502030303020204" pitchFamily="34" charset="0"/>
              </a:rPr>
              <a:t>By convention, the </a:t>
            </a:r>
            <a:r>
              <a:rPr lang="en-US" altLang="ko-KR" sz="2000" b="1" dirty="0">
                <a:solidFill>
                  <a:schemeClr val="accent2"/>
                </a:solidFill>
                <a:latin typeface="Candara" panose="020E0502030303020204" pitchFamily="34" charset="0"/>
              </a:rPr>
              <a:t>first item </a:t>
            </a:r>
            <a:r>
              <a:rPr lang="en-US" altLang="ko-KR" sz="2000" dirty="0">
                <a:latin typeface="Candara" panose="020E0502030303020204" pitchFamily="34" charset="0"/>
              </a:rPr>
              <a:t>is located at (front + 1) position.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ndara" panose="020E0502030303020204" pitchFamily="34" charset="0"/>
              </a:rPr>
              <a:t>If front = rear, then queue is </a:t>
            </a:r>
            <a:r>
              <a:rPr lang="en-US" altLang="ko-KR" sz="2000" b="1" dirty="0">
                <a:latin typeface="Candara" panose="020E0502030303020204" pitchFamily="34" charset="0"/>
              </a:rPr>
              <a:t>empty</a:t>
            </a:r>
            <a:r>
              <a:rPr lang="en-US" altLang="ko-KR" sz="2000" dirty="0">
                <a:latin typeface="Candara" panose="020E0502030303020204" pitchFamily="34" charset="0"/>
              </a:rPr>
              <a:t> or </a:t>
            </a:r>
            <a:r>
              <a:rPr lang="en-US" altLang="ko-KR" sz="2000" b="1" dirty="0">
                <a:latin typeface="Candara" panose="020E0502030303020204" pitchFamily="34" charset="0"/>
              </a:rPr>
              <a:t>full</a:t>
            </a:r>
            <a:r>
              <a:rPr lang="en-US" altLang="ko-KR" sz="2000" dirty="0">
                <a:latin typeface="Candara" panose="020E0502030303020204" pitchFamily="34" charset="0"/>
              </a:rPr>
              <a:t>?</a:t>
            </a:r>
            <a:br>
              <a:rPr lang="en-US" altLang="ko-KR" sz="2000" dirty="0">
                <a:latin typeface="Candara" panose="020E0502030303020204" pitchFamily="34" charset="0"/>
              </a:rPr>
            </a:br>
            <a:r>
              <a:rPr lang="en-US" altLang="ko-KR" sz="2000" dirty="0">
                <a:latin typeface="Candara" panose="020E0502030303020204" pitchFamily="34" charset="0"/>
              </a:rPr>
              <a:t>To distinguish this case, double the queue size just before it becomes full.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ndara" panose="020E0502030303020204" pitchFamily="34" charset="0"/>
              </a:rPr>
              <a:t>The initial value for </a:t>
            </a:r>
            <a:r>
              <a:rPr lang="en-US" altLang="ko-KR" sz="2000" b="1" dirty="0">
                <a:latin typeface="Candara" panose="020E0502030303020204" pitchFamily="34" charset="0"/>
              </a:rPr>
              <a:t>front</a:t>
            </a:r>
            <a:r>
              <a:rPr lang="en-US" altLang="ko-KR" sz="2000" dirty="0">
                <a:latin typeface="Candara" panose="020E0502030303020204" pitchFamily="34" charset="0"/>
              </a:rPr>
              <a:t> and </a:t>
            </a:r>
            <a:r>
              <a:rPr lang="en-US" altLang="ko-KR" sz="2000" b="1" dirty="0">
                <a:latin typeface="Candara" panose="020E0502030303020204" pitchFamily="34" charset="0"/>
              </a:rPr>
              <a:t>rear</a:t>
            </a:r>
            <a:r>
              <a:rPr lang="en-US" altLang="ko-KR" sz="2000" dirty="0">
                <a:latin typeface="Candara" panose="020E0502030303020204" pitchFamily="34" charset="0"/>
              </a:rPr>
              <a:t> is  0.</a:t>
            </a: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360040" y="404664"/>
            <a:ext cx="8748464" cy="605753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1" kern="1200" spc="50" dirty="0" smtClean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>
                  <a:outerShdw blurRad="50800" dist="50800" dir="54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2000" dirty="0"/>
              <a:t>Chapter 3 – Stacks and queues</a:t>
            </a:r>
            <a:endParaRPr lang="ko-KR" altLang="en-US" sz="1100" dirty="0"/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926526"/>
              </p:ext>
            </p:extLst>
          </p:nvPr>
        </p:nvGraphicFramePr>
        <p:xfrm>
          <a:off x="2339750" y="4743018"/>
          <a:ext cx="489654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2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ndara" panose="020E0502030303020204" pitchFamily="34" charset="0"/>
                        </a:rPr>
                        <a:t>C</a:t>
                      </a:r>
                      <a:endParaRPr lang="ko-KR" altLang="en-US" sz="14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ndara" panose="020E0502030303020204" pitchFamily="34" charset="0"/>
                        </a:rPr>
                        <a:t>D</a:t>
                      </a:r>
                      <a:endParaRPr lang="ko-KR" altLang="en-US" sz="14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ndara" panose="020E0502030303020204" pitchFamily="34" charset="0"/>
                        </a:rPr>
                        <a:t>E</a:t>
                      </a:r>
                      <a:endParaRPr lang="ko-KR" altLang="en-US" sz="14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ndara" panose="020E0502030303020204" pitchFamily="34" charset="0"/>
                        </a:rPr>
                        <a:t>F</a:t>
                      </a:r>
                      <a:endParaRPr lang="ko-KR" altLang="en-US" sz="14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ndara" panose="020E0502030303020204" pitchFamily="34" charset="0"/>
                        </a:rPr>
                        <a:t>G</a:t>
                      </a:r>
                      <a:endParaRPr lang="ko-KR" altLang="en-US" sz="14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1" dirty="0">
                          <a:latin typeface="Candara" panose="020E0502030303020204" pitchFamily="34" charset="0"/>
                        </a:rPr>
                        <a:t>A</a:t>
                      </a:r>
                      <a:endParaRPr lang="ko-KR" altLang="en-US" sz="1400" b="1" i="1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>
                          <a:latin typeface="Candara" panose="020E0502030303020204" pitchFamily="34" charset="0"/>
                        </a:rPr>
                        <a:t>B</a:t>
                      </a:r>
                      <a:endParaRPr lang="ko-KR" altLang="en-US" sz="1400" i="1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115386"/>
              </p:ext>
            </p:extLst>
          </p:nvPr>
        </p:nvGraphicFramePr>
        <p:xfrm>
          <a:off x="2339752" y="5164266"/>
          <a:ext cx="4896544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2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ndara" panose="020E0502030303020204" pitchFamily="34" charset="0"/>
                        </a:rPr>
                        <a:t>0</a:t>
                      </a:r>
                      <a:endParaRPr lang="ko-KR" altLang="en-US" sz="14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ndara" panose="020E0502030303020204" pitchFamily="34" charset="0"/>
                        </a:rPr>
                        <a:t>1</a:t>
                      </a:r>
                      <a:endParaRPr lang="ko-KR" altLang="en-US" sz="14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ndara" panose="020E0502030303020204" pitchFamily="34" charset="0"/>
                        </a:rPr>
                        <a:t>2</a:t>
                      </a:r>
                      <a:endParaRPr lang="ko-KR" altLang="en-US" sz="14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ndara" panose="020E0502030303020204" pitchFamily="34" charset="0"/>
                        </a:rPr>
                        <a:t>3</a:t>
                      </a:r>
                      <a:endParaRPr lang="ko-KR" altLang="en-US" sz="14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ndara" panose="020E0502030303020204" pitchFamily="34" charset="0"/>
                        </a:rPr>
                        <a:t>4</a:t>
                      </a:r>
                      <a:endParaRPr lang="ko-KR" altLang="en-US" sz="14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accent2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endParaRPr lang="ko-KR" altLang="en-US" sz="1400" b="1" dirty="0">
                        <a:solidFill>
                          <a:schemeClr val="accent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>
                          <a:latin typeface="Candara" panose="020E0502030303020204" pitchFamily="34" charset="0"/>
                        </a:rPr>
                        <a:t>6</a:t>
                      </a:r>
                      <a:endParaRPr lang="ko-KR" altLang="en-US" sz="1400" i="1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>
                          <a:latin typeface="Candara" panose="020E0502030303020204" pitchFamily="34" charset="0"/>
                        </a:rPr>
                        <a:t>7</a:t>
                      </a:r>
                      <a:endParaRPr lang="ko-KR" altLang="en-US" sz="1400" i="1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1" name="직선 화살표 연결선 80"/>
          <p:cNvCxnSpPr/>
          <p:nvPr/>
        </p:nvCxnSpPr>
        <p:spPr>
          <a:xfrm>
            <a:off x="5725853" y="4277129"/>
            <a:ext cx="430323" cy="650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4981865" y="3966511"/>
            <a:ext cx="8675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  <a:latin typeface="Candara" panose="020E0502030303020204" pitchFamily="34" charset="0"/>
              </a:rPr>
              <a:t>first item</a:t>
            </a:r>
            <a:endParaRPr lang="ko-KR" altLang="en-US" sz="1050" dirty="0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7812360" y="5420127"/>
            <a:ext cx="0" cy="817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/>
          <p:cNvGrpSpPr/>
          <p:nvPr/>
        </p:nvGrpSpPr>
        <p:grpSpPr>
          <a:xfrm>
            <a:off x="1187624" y="4309008"/>
            <a:ext cx="6624736" cy="1928305"/>
            <a:chOff x="1187624" y="4309008"/>
            <a:chExt cx="6624736" cy="1928305"/>
          </a:xfrm>
        </p:grpSpPr>
        <p:grpSp>
          <p:nvGrpSpPr>
            <p:cNvPr id="77" name="그룹 76"/>
            <p:cNvGrpSpPr/>
            <p:nvPr/>
          </p:nvGrpSpPr>
          <p:grpSpPr>
            <a:xfrm>
              <a:off x="1187624" y="4309008"/>
              <a:ext cx="6487044" cy="1753510"/>
              <a:chOff x="251520" y="2994990"/>
              <a:chExt cx="6487044" cy="1753510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3923928" y="4221088"/>
                <a:ext cx="2791558" cy="527412"/>
                <a:chOff x="3923928" y="4221088"/>
                <a:chExt cx="2791558" cy="527412"/>
              </a:xfrm>
            </p:grpSpPr>
            <p:sp>
              <p:nvSpPr>
                <p:cNvPr id="72" name="직사각형 71"/>
                <p:cNvSpPr/>
                <p:nvPr/>
              </p:nvSpPr>
              <p:spPr>
                <a:xfrm>
                  <a:off x="4572000" y="4221088"/>
                  <a:ext cx="58541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400" b="1" dirty="0">
                      <a:solidFill>
                        <a:schemeClr val="accent2"/>
                      </a:solidFill>
                      <a:latin typeface="Candara" panose="020E0502030303020204" pitchFamily="34" charset="0"/>
                    </a:rPr>
                    <a:t>front</a:t>
                  </a:r>
                </a:p>
              </p:txBody>
            </p:sp>
            <p:sp>
              <p:nvSpPr>
                <p:cNvPr id="73" name="직사각형 72"/>
                <p:cNvSpPr/>
                <p:nvPr/>
              </p:nvSpPr>
              <p:spPr>
                <a:xfrm>
                  <a:off x="5508104" y="4225280"/>
                  <a:ext cx="1207382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rgbClr val="C00000"/>
                      </a:solidFill>
                      <a:latin typeface="Candara" panose="020E0502030303020204" pitchFamily="34" charset="0"/>
                    </a:rPr>
                    <a:t>capacity = 8</a:t>
                  </a:r>
                </a:p>
                <a:p>
                  <a:r>
                    <a:rPr lang="en-US" altLang="ko-KR" sz="1200" dirty="0">
                      <a:solidFill>
                        <a:srgbClr val="C00000"/>
                      </a:solidFill>
                      <a:latin typeface="Candara" panose="020E0502030303020204" pitchFamily="34" charset="0"/>
                    </a:rPr>
                    <a:t>MAX_QSIZE</a:t>
                  </a:r>
                  <a:endParaRPr lang="ko-KR" altLang="en-US" sz="1200" dirty="0">
                    <a:solidFill>
                      <a:srgbClr val="C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74" name="직사각형 73"/>
                <p:cNvSpPr/>
                <p:nvPr/>
              </p:nvSpPr>
              <p:spPr>
                <a:xfrm>
                  <a:off x="3923928" y="4221088"/>
                  <a:ext cx="49244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400" dirty="0">
                      <a:solidFill>
                        <a:srgbClr val="C00000"/>
                      </a:solidFill>
                      <a:latin typeface="Candara" panose="020E0502030303020204" pitchFamily="34" charset="0"/>
                    </a:rPr>
                    <a:t>rear</a:t>
                  </a:r>
                  <a:endParaRPr lang="ko-KR" altLang="en-US" sz="1400" dirty="0">
                    <a:solidFill>
                      <a:srgbClr val="C00000"/>
                    </a:solidFill>
                  </a:endParaRPr>
                </a:p>
              </p:txBody>
            </p:sp>
          </p:grpSp>
          <p:grpSp>
            <p:nvGrpSpPr>
              <p:cNvPr id="13" name="그룹 12"/>
              <p:cNvGrpSpPr/>
              <p:nvPr/>
            </p:nvGrpSpPr>
            <p:grpSpPr>
              <a:xfrm>
                <a:off x="251520" y="2994990"/>
                <a:ext cx="6487044" cy="803342"/>
                <a:chOff x="251520" y="2994990"/>
                <a:chExt cx="6487044" cy="803342"/>
              </a:xfrm>
            </p:grpSpPr>
            <p:sp>
              <p:nvSpPr>
                <p:cNvPr id="71" name="직사각형 70"/>
                <p:cNvSpPr/>
                <p:nvPr/>
              </p:nvSpPr>
              <p:spPr>
                <a:xfrm>
                  <a:off x="611560" y="3429000"/>
                  <a:ext cx="57579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dirty="0">
                      <a:solidFill>
                        <a:srgbClr val="C00000"/>
                      </a:solidFill>
                      <a:latin typeface="Candara" panose="020E0502030303020204" pitchFamily="34" charset="0"/>
                    </a:rPr>
                    <a:t>q[ ] </a:t>
                  </a:r>
                  <a:endParaRPr lang="ko-KR" altLang="en-US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75" name="직사각형 74"/>
                <p:cNvSpPr/>
                <p:nvPr/>
              </p:nvSpPr>
              <p:spPr>
                <a:xfrm>
                  <a:off x="5148064" y="2994990"/>
                  <a:ext cx="1590500" cy="307777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>
                  <a:spAutoFit/>
                </a:bodyPr>
                <a:lstStyle/>
                <a:p>
                  <a:r>
                    <a:rPr lang="en-US" altLang="ko-KR" sz="1400" dirty="0">
                      <a:solidFill>
                        <a:srgbClr val="C00000"/>
                      </a:solidFill>
                      <a:latin typeface="Candara" panose="020E0502030303020204" pitchFamily="34" charset="0"/>
                    </a:rPr>
                    <a:t>(</a:t>
                  </a:r>
                  <a:r>
                    <a:rPr lang="en-US" altLang="ko-KR" sz="1200" dirty="0">
                      <a:solidFill>
                        <a:srgbClr val="C00000"/>
                      </a:solidFill>
                      <a:latin typeface="Candara" panose="020E0502030303020204" pitchFamily="34" charset="0"/>
                    </a:rPr>
                    <a:t>MAX_QSIZE</a:t>
                  </a:r>
                  <a:r>
                    <a:rPr lang="en-US" altLang="ko-KR" sz="1400" dirty="0">
                      <a:solidFill>
                        <a:srgbClr val="C00000"/>
                      </a:solidFill>
                      <a:latin typeface="Candara" panose="020E0502030303020204" pitchFamily="34" charset="0"/>
                    </a:rPr>
                    <a:t>-1) </a:t>
                  </a:r>
                  <a:r>
                    <a:rPr lang="en-US" altLang="ko-KR" sz="1400" dirty="0">
                      <a:solidFill>
                        <a:srgbClr val="C00000"/>
                      </a:solidFill>
                      <a:latin typeface="Candara" panose="020E0502030303020204" pitchFamily="34" charset="0"/>
                      <a:sym typeface="Wingdings" panose="05000000000000000000" pitchFamily="2" charset="2"/>
                    </a:rPr>
                    <a:t> 0 </a:t>
                  </a:r>
                  <a:endParaRPr lang="ko-KR" altLang="en-US" sz="140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76" name="직사각형 75"/>
                <p:cNvSpPr/>
                <p:nvPr/>
              </p:nvSpPr>
              <p:spPr>
                <a:xfrm>
                  <a:off x="251520" y="2996952"/>
                  <a:ext cx="1590500" cy="307777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>
                  <a:spAutoFit/>
                </a:bodyPr>
                <a:lstStyle/>
                <a:p>
                  <a:r>
                    <a:rPr lang="en-US" altLang="ko-KR" sz="1400" dirty="0">
                      <a:solidFill>
                        <a:srgbClr val="C00000"/>
                      </a:solidFill>
                      <a:latin typeface="Candara" panose="020E0502030303020204" pitchFamily="34" charset="0"/>
                    </a:rPr>
                    <a:t>(</a:t>
                  </a:r>
                  <a:r>
                    <a:rPr lang="en-US" altLang="ko-KR" sz="1200" dirty="0">
                      <a:solidFill>
                        <a:srgbClr val="C00000"/>
                      </a:solidFill>
                      <a:latin typeface="Candara" panose="020E0502030303020204" pitchFamily="34" charset="0"/>
                    </a:rPr>
                    <a:t>MAX_QSIZE</a:t>
                  </a:r>
                  <a:r>
                    <a:rPr lang="en-US" altLang="ko-KR" sz="1400" dirty="0">
                      <a:solidFill>
                        <a:srgbClr val="C00000"/>
                      </a:solidFill>
                      <a:latin typeface="Candara" panose="020E0502030303020204" pitchFamily="34" charset="0"/>
                    </a:rPr>
                    <a:t>-1) </a:t>
                  </a:r>
                  <a:r>
                    <a:rPr lang="en-US" altLang="ko-KR" sz="1400" dirty="0">
                      <a:solidFill>
                        <a:srgbClr val="C00000"/>
                      </a:solidFill>
                      <a:latin typeface="Candara" panose="020E0502030303020204" pitchFamily="34" charset="0"/>
                      <a:sym typeface="Wingdings" panose="05000000000000000000" pitchFamily="2" charset="2"/>
                    </a:rPr>
                    <a:t> 0 </a:t>
                  </a:r>
                  <a:endParaRPr lang="ko-KR" altLang="en-US" sz="1400" dirty="0">
                    <a:solidFill>
                      <a:srgbClr val="C00000"/>
                    </a:solidFill>
                  </a:endParaRPr>
                </a:p>
              </p:txBody>
            </p:sp>
          </p:grpSp>
        </p:grpSp>
        <p:cxnSp>
          <p:nvCxnSpPr>
            <p:cNvPr id="22" name="직선 화살표 연결선 21"/>
            <p:cNvCxnSpPr/>
            <p:nvPr/>
          </p:nvCxnSpPr>
          <p:spPr>
            <a:xfrm flipH="1">
              <a:off x="2051720" y="6237312"/>
              <a:ext cx="57606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 flipV="1">
              <a:off x="2051720" y="4927684"/>
              <a:ext cx="0" cy="13096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 flipV="1">
              <a:off x="2051720" y="4941168"/>
              <a:ext cx="28932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/>
            <p:nvPr/>
          </p:nvCxnSpPr>
          <p:spPr>
            <a:xfrm flipV="1">
              <a:off x="7235004" y="4927684"/>
              <a:ext cx="577356" cy="134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7812360" y="4941170"/>
              <a:ext cx="0" cy="12961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78000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32</a:t>
            </a:fld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95536" y="836712"/>
            <a:ext cx="828092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755576" y="836712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Candara" panose="020E0502030303020204" pitchFamily="34" charset="0"/>
              </a:rPr>
              <a:t>3.3 Queues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1403484"/>
            <a:ext cx="7920880" cy="1680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Candara" panose="020E0502030303020204" pitchFamily="34" charset="0"/>
              </a:rPr>
              <a:t>Circular queue:</a:t>
            </a:r>
          </a:p>
          <a:p>
            <a:pPr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ko-KR" sz="2000" dirty="0">
                <a:ea typeface="굴림" panose="020B0600000101010101" pitchFamily="50" charset="-127"/>
              </a:rPr>
              <a:t>Use integer variables </a:t>
            </a:r>
            <a:r>
              <a:rPr lang="en-US" altLang="ko-KR" sz="2000" dirty="0">
                <a:solidFill>
                  <a:srgbClr val="C00000"/>
                </a:solidFill>
                <a:ea typeface="굴림" panose="020B0600000101010101" pitchFamily="50" charset="-127"/>
              </a:rPr>
              <a:t>front</a:t>
            </a:r>
            <a:r>
              <a:rPr lang="en-US" altLang="ko-KR" sz="2000" dirty="0">
                <a:ea typeface="굴림" panose="020B0600000101010101" pitchFamily="50" charset="-127"/>
              </a:rPr>
              <a:t> and </a:t>
            </a:r>
            <a:r>
              <a:rPr lang="en-US" altLang="ko-KR" sz="2000" dirty="0">
                <a:solidFill>
                  <a:srgbClr val="C00000"/>
                </a:solidFill>
                <a:ea typeface="굴림" panose="020B0600000101010101" pitchFamily="50" charset="-127"/>
              </a:rPr>
              <a:t>rear</a:t>
            </a:r>
            <a:r>
              <a:rPr lang="en-US" altLang="ko-KR" sz="2000" dirty="0">
                <a:ea typeface="굴림" panose="020B0600000101010101" pitchFamily="50" charset="-127"/>
              </a:rPr>
              <a:t>.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FontTx/>
              <a:buChar char="–"/>
            </a:pPr>
            <a:r>
              <a:rPr lang="en-US" altLang="ko-KR" dirty="0">
                <a:solidFill>
                  <a:srgbClr val="C00000"/>
                </a:solidFill>
                <a:ea typeface="굴림" panose="020B0600000101010101" pitchFamily="50" charset="-127"/>
              </a:rPr>
              <a:t>front</a:t>
            </a:r>
            <a:r>
              <a:rPr lang="en-US" altLang="ko-KR" dirty="0">
                <a:ea typeface="굴림" panose="020B0600000101010101" pitchFamily="50" charset="-127"/>
              </a:rPr>
              <a:t> is one position counterclockwise from first element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FontTx/>
              <a:buChar char="–"/>
            </a:pPr>
            <a:r>
              <a:rPr lang="en-US" altLang="ko-KR" dirty="0">
                <a:solidFill>
                  <a:srgbClr val="C00000"/>
                </a:solidFill>
                <a:ea typeface="굴림" panose="020B0600000101010101" pitchFamily="50" charset="-127"/>
              </a:rPr>
              <a:t>rear</a:t>
            </a:r>
            <a:r>
              <a:rPr lang="en-US" altLang="ko-KR" dirty="0">
                <a:ea typeface="굴림" panose="020B0600000101010101" pitchFamily="50" charset="-127"/>
              </a:rPr>
              <a:t> gives position of last element</a:t>
            </a:r>
          </a:p>
          <a:p>
            <a:r>
              <a:rPr lang="en-US" altLang="ko-KR" sz="1600" dirty="0">
                <a:ea typeface="굴림" panose="020B0600000101010101" pitchFamily="50" charset="-127"/>
              </a:rPr>
              <a:t> </a:t>
            </a: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360040" y="404664"/>
            <a:ext cx="8748464" cy="605753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1" kern="1200" spc="50" dirty="0" smtClean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>
                  <a:outerShdw blurRad="50800" dist="50800" dir="54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2000" dirty="0"/>
              <a:t>Chapter 3 – Stacks and queues</a:t>
            </a:r>
            <a:endParaRPr lang="ko-KR" altLang="en-US" sz="1100" dirty="0"/>
          </a:p>
        </p:txBody>
      </p:sp>
      <p:grpSp>
        <p:nvGrpSpPr>
          <p:cNvPr id="27" name="Group 22"/>
          <p:cNvGrpSpPr>
            <a:grpSpLocks/>
          </p:cNvGrpSpPr>
          <p:nvPr/>
        </p:nvGrpSpPr>
        <p:grpSpPr bwMode="auto">
          <a:xfrm>
            <a:off x="533400" y="4038600"/>
            <a:ext cx="3581400" cy="2473325"/>
            <a:chOff x="336" y="2352"/>
            <a:chExt cx="2256" cy="1558"/>
          </a:xfrm>
        </p:grpSpPr>
        <p:grpSp>
          <p:nvGrpSpPr>
            <p:cNvPr id="28" name="Group 18"/>
            <p:cNvGrpSpPr>
              <a:grpSpLocks/>
            </p:cNvGrpSpPr>
            <p:nvPr/>
          </p:nvGrpSpPr>
          <p:grpSpPr bwMode="auto">
            <a:xfrm>
              <a:off x="336" y="2352"/>
              <a:ext cx="2256" cy="1558"/>
              <a:chOff x="336" y="2352"/>
              <a:chExt cx="2256" cy="1558"/>
            </a:xfrm>
          </p:grpSpPr>
          <p:sp>
            <p:nvSpPr>
              <p:cNvPr id="34" name="Oval 4"/>
              <p:cNvSpPr>
                <a:spLocks noChangeArrowheads="1"/>
              </p:cNvSpPr>
              <p:nvPr/>
            </p:nvSpPr>
            <p:spPr bwMode="auto">
              <a:xfrm>
                <a:off x="676" y="2500"/>
                <a:ext cx="1384" cy="1384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Candara" panose="020E0502030303020204" pitchFamily="34" charset="0"/>
                </a:endParaRPr>
              </a:p>
            </p:txBody>
          </p:sp>
          <p:sp>
            <p:nvSpPr>
              <p:cNvPr id="35" name="Oval 5"/>
              <p:cNvSpPr>
                <a:spLocks noChangeArrowheads="1"/>
              </p:cNvSpPr>
              <p:nvPr/>
            </p:nvSpPr>
            <p:spPr bwMode="auto">
              <a:xfrm>
                <a:off x="1060" y="2932"/>
                <a:ext cx="616" cy="616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Candara" panose="020E0502030303020204" pitchFamily="34" charset="0"/>
                </a:endParaRPr>
              </a:p>
            </p:txBody>
          </p:sp>
          <p:sp>
            <p:nvSpPr>
              <p:cNvPr id="36" name="Line 6"/>
              <p:cNvSpPr>
                <a:spLocks noChangeShapeType="1"/>
              </p:cNvSpPr>
              <p:nvPr/>
            </p:nvSpPr>
            <p:spPr bwMode="auto">
              <a:xfrm>
                <a:off x="1344" y="2496"/>
                <a:ext cx="0" cy="43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200">
                  <a:latin typeface="Candara" panose="020E0502030303020204" pitchFamily="34" charset="0"/>
                </a:endParaRPr>
              </a:p>
            </p:txBody>
          </p:sp>
          <p:sp>
            <p:nvSpPr>
              <p:cNvPr id="37" name="Line 7"/>
              <p:cNvSpPr>
                <a:spLocks noChangeShapeType="1"/>
              </p:cNvSpPr>
              <p:nvPr/>
            </p:nvSpPr>
            <p:spPr bwMode="auto">
              <a:xfrm>
                <a:off x="1344" y="3552"/>
                <a:ext cx="0" cy="33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200">
                  <a:latin typeface="Candara" panose="020E0502030303020204" pitchFamily="34" charset="0"/>
                </a:endParaRPr>
              </a:p>
            </p:txBody>
          </p:sp>
          <p:sp>
            <p:nvSpPr>
              <p:cNvPr id="38" name="Line 8"/>
              <p:cNvSpPr>
                <a:spLocks noChangeShapeType="1"/>
              </p:cNvSpPr>
              <p:nvPr/>
            </p:nvSpPr>
            <p:spPr bwMode="auto">
              <a:xfrm>
                <a:off x="768" y="2832"/>
                <a:ext cx="336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200">
                  <a:latin typeface="Candara" panose="020E0502030303020204" pitchFamily="34" charset="0"/>
                </a:endParaRPr>
              </a:p>
            </p:txBody>
          </p:sp>
          <p:sp>
            <p:nvSpPr>
              <p:cNvPr id="39" name="Line 9"/>
              <p:cNvSpPr>
                <a:spLocks noChangeShapeType="1"/>
              </p:cNvSpPr>
              <p:nvPr/>
            </p:nvSpPr>
            <p:spPr bwMode="auto">
              <a:xfrm flipH="1">
                <a:off x="768" y="3360"/>
                <a:ext cx="336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200">
                  <a:latin typeface="Candara" panose="020E0502030303020204" pitchFamily="34" charset="0"/>
                </a:endParaRPr>
              </a:p>
            </p:txBody>
          </p:sp>
          <p:sp>
            <p:nvSpPr>
              <p:cNvPr id="40" name="Line 10"/>
              <p:cNvSpPr>
                <a:spLocks noChangeShapeType="1"/>
              </p:cNvSpPr>
              <p:nvPr/>
            </p:nvSpPr>
            <p:spPr bwMode="auto">
              <a:xfrm flipV="1">
                <a:off x="1632" y="2880"/>
                <a:ext cx="384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200">
                  <a:latin typeface="Candara" panose="020E0502030303020204" pitchFamily="34" charset="0"/>
                </a:endParaRPr>
              </a:p>
            </p:txBody>
          </p:sp>
          <p:sp>
            <p:nvSpPr>
              <p:cNvPr id="41" name="Line 11"/>
              <p:cNvSpPr>
                <a:spLocks noChangeShapeType="1"/>
              </p:cNvSpPr>
              <p:nvPr/>
            </p:nvSpPr>
            <p:spPr bwMode="auto">
              <a:xfrm>
                <a:off x="1632" y="3408"/>
                <a:ext cx="288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200">
                  <a:latin typeface="Candara" panose="020E0502030303020204" pitchFamily="34" charset="0"/>
                </a:endParaRPr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624" y="3696"/>
                <a:ext cx="528" cy="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 sz="1600">
                    <a:solidFill>
                      <a:schemeClr val="tx1"/>
                    </a:solidFill>
                    <a:latin typeface="Candara" panose="020E0502030303020204" pitchFamily="34" charset="0"/>
                    <a:ea typeface="굴림" panose="020B0600000101010101" pitchFamily="50" charset="-127"/>
                  </a:rPr>
                  <a:t>[0]</a:t>
                </a:r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336" y="3120"/>
                <a:ext cx="528" cy="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 sz="1600">
                    <a:solidFill>
                      <a:schemeClr val="tx1"/>
                    </a:solidFill>
                    <a:latin typeface="Candara" panose="020E0502030303020204" pitchFamily="34" charset="0"/>
                    <a:ea typeface="굴림" panose="020B0600000101010101" pitchFamily="50" charset="-127"/>
                  </a:rPr>
                  <a:t>[1]</a:t>
                </a:r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672" y="2352"/>
                <a:ext cx="528" cy="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 sz="1600">
                    <a:solidFill>
                      <a:schemeClr val="tx1"/>
                    </a:solidFill>
                    <a:latin typeface="Candara" panose="020E0502030303020204" pitchFamily="34" charset="0"/>
                    <a:ea typeface="굴림" panose="020B0600000101010101" pitchFamily="50" charset="-127"/>
                  </a:rPr>
                  <a:t>[2]</a:t>
                </a:r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1728" y="2352"/>
                <a:ext cx="528" cy="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 sz="1600">
                    <a:solidFill>
                      <a:schemeClr val="tx1"/>
                    </a:solidFill>
                    <a:latin typeface="Candara" panose="020E0502030303020204" pitchFamily="34" charset="0"/>
                    <a:ea typeface="굴림" panose="020B0600000101010101" pitchFamily="50" charset="-127"/>
                  </a:rPr>
                  <a:t>[3]</a:t>
                </a:r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2064" y="3120"/>
                <a:ext cx="528" cy="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 sz="1600">
                    <a:solidFill>
                      <a:schemeClr val="tx1"/>
                    </a:solidFill>
                    <a:latin typeface="Candara" panose="020E0502030303020204" pitchFamily="34" charset="0"/>
                    <a:ea typeface="굴림" panose="020B0600000101010101" pitchFamily="50" charset="-127"/>
                  </a:rPr>
                  <a:t>[4]</a:t>
                </a:r>
              </a:p>
            </p:txBody>
          </p:sp>
          <p:sp>
            <p:nvSpPr>
              <p:cNvPr id="47" name="Rectangle 17"/>
              <p:cNvSpPr>
                <a:spLocks noChangeArrowheads="1"/>
              </p:cNvSpPr>
              <p:nvPr/>
            </p:nvSpPr>
            <p:spPr bwMode="auto">
              <a:xfrm>
                <a:off x="1728" y="3696"/>
                <a:ext cx="528" cy="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 sz="1600">
                    <a:solidFill>
                      <a:schemeClr val="tx1"/>
                    </a:solidFill>
                    <a:latin typeface="Candara" panose="020E0502030303020204" pitchFamily="34" charset="0"/>
                    <a:ea typeface="굴림" panose="020B0600000101010101" pitchFamily="50" charset="-127"/>
                  </a:rPr>
                  <a:t>[5]</a:t>
                </a:r>
              </a:p>
            </p:txBody>
          </p:sp>
        </p:grpSp>
        <p:sp>
          <p:nvSpPr>
            <p:cNvPr id="29" name="Rectangle 19"/>
            <p:cNvSpPr>
              <a:spLocks noChangeArrowheads="1"/>
            </p:cNvSpPr>
            <p:nvPr/>
          </p:nvSpPr>
          <p:spPr bwMode="auto">
            <a:xfrm>
              <a:off x="960" y="2640"/>
              <a:ext cx="384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Candara" panose="020E0502030303020204" pitchFamily="34" charset="0"/>
                  <a:ea typeface="굴림" panose="020B0600000101010101" pitchFamily="50" charset="-127"/>
                </a:rPr>
                <a:t>A</a:t>
              </a:r>
            </a:p>
          </p:txBody>
        </p:sp>
        <p:sp>
          <p:nvSpPr>
            <p:cNvPr id="31" name="Rectangle 20"/>
            <p:cNvSpPr>
              <a:spLocks noChangeArrowheads="1"/>
            </p:cNvSpPr>
            <p:nvPr/>
          </p:nvSpPr>
          <p:spPr bwMode="auto">
            <a:xfrm>
              <a:off x="1488" y="2640"/>
              <a:ext cx="384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Candara" panose="020E0502030303020204" pitchFamily="34" charset="0"/>
                  <a:ea typeface="굴림" panose="020B0600000101010101" pitchFamily="50" charset="-127"/>
                </a:rPr>
                <a:t>B</a:t>
              </a:r>
            </a:p>
          </p:txBody>
        </p:sp>
        <p:sp>
          <p:nvSpPr>
            <p:cNvPr id="32" name="Rectangle 21"/>
            <p:cNvSpPr>
              <a:spLocks noChangeArrowheads="1"/>
            </p:cNvSpPr>
            <p:nvPr/>
          </p:nvSpPr>
          <p:spPr bwMode="auto">
            <a:xfrm>
              <a:off x="1728" y="3072"/>
              <a:ext cx="384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Candara" panose="020E0502030303020204" pitchFamily="34" charset="0"/>
                  <a:ea typeface="굴림" panose="020B0600000101010101" pitchFamily="50" charset="-127"/>
                </a:rPr>
                <a:t>C</a:t>
              </a:r>
            </a:p>
          </p:txBody>
        </p:sp>
      </p:grpSp>
      <p:grpSp>
        <p:nvGrpSpPr>
          <p:cNvPr id="48" name="Group 25"/>
          <p:cNvGrpSpPr>
            <a:grpSpLocks/>
          </p:cNvGrpSpPr>
          <p:nvPr/>
        </p:nvGrpSpPr>
        <p:grpSpPr bwMode="auto">
          <a:xfrm>
            <a:off x="0" y="4800600"/>
            <a:ext cx="1295400" cy="533400"/>
            <a:chOff x="0" y="2832"/>
            <a:chExt cx="816" cy="336"/>
          </a:xfrm>
        </p:grpSpPr>
        <p:sp>
          <p:nvSpPr>
            <p:cNvPr id="49" name="Rectangle 23"/>
            <p:cNvSpPr>
              <a:spLocks noChangeArrowheads="1"/>
            </p:cNvSpPr>
            <p:nvPr/>
          </p:nvSpPr>
          <p:spPr bwMode="auto">
            <a:xfrm>
              <a:off x="0" y="2832"/>
              <a:ext cx="576" cy="21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600">
                  <a:solidFill>
                    <a:schemeClr val="hlink"/>
                  </a:solidFill>
                  <a:latin typeface="Candara" panose="020E0502030303020204" pitchFamily="34" charset="0"/>
                  <a:ea typeface="굴림" panose="020B0600000101010101" pitchFamily="50" charset="-127"/>
                </a:rPr>
                <a:t>front</a:t>
              </a:r>
            </a:p>
          </p:txBody>
        </p:sp>
        <p:sp>
          <p:nvSpPr>
            <p:cNvPr id="50" name="Line 24"/>
            <p:cNvSpPr>
              <a:spLocks noChangeShapeType="1"/>
            </p:cNvSpPr>
            <p:nvPr/>
          </p:nvSpPr>
          <p:spPr bwMode="auto">
            <a:xfrm>
              <a:off x="432" y="2976"/>
              <a:ext cx="384" cy="192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Candara" panose="020E0502030303020204" pitchFamily="34" charset="0"/>
              </a:endParaRPr>
            </a:p>
          </p:txBody>
        </p:sp>
      </p:grpSp>
      <p:grpSp>
        <p:nvGrpSpPr>
          <p:cNvPr id="51" name="Group 28"/>
          <p:cNvGrpSpPr>
            <a:grpSpLocks/>
          </p:cNvGrpSpPr>
          <p:nvPr/>
        </p:nvGrpSpPr>
        <p:grpSpPr bwMode="auto">
          <a:xfrm>
            <a:off x="3124200" y="4648200"/>
            <a:ext cx="1524000" cy="609600"/>
            <a:chOff x="1968" y="2736"/>
            <a:chExt cx="960" cy="384"/>
          </a:xfrm>
        </p:grpSpPr>
        <p:sp>
          <p:nvSpPr>
            <p:cNvPr id="52" name="Rectangle 26"/>
            <p:cNvSpPr>
              <a:spLocks noChangeArrowheads="1"/>
            </p:cNvSpPr>
            <p:nvPr/>
          </p:nvSpPr>
          <p:spPr bwMode="auto">
            <a:xfrm>
              <a:off x="2352" y="2736"/>
              <a:ext cx="576" cy="21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600">
                  <a:solidFill>
                    <a:schemeClr val="hlink"/>
                  </a:solidFill>
                  <a:latin typeface="Candara" panose="020E0502030303020204" pitchFamily="34" charset="0"/>
                  <a:ea typeface="굴림" panose="020B0600000101010101" pitchFamily="50" charset="-127"/>
                </a:rPr>
                <a:t>rear</a:t>
              </a:r>
            </a:p>
          </p:txBody>
        </p:sp>
        <p:sp>
          <p:nvSpPr>
            <p:cNvPr id="53" name="Line 27"/>
            <p:cNvSpPr>
              <a:spLocks noChangeShapeType="1"/>
            </p:cNvSpPr>
            <p:nvPr/>
          </p:nvSpPr>
          <p:spPr bwMode="auto">
            <a:xfrm flipH="1">
              <a:off x="1968" y="2928"/>
              <a:ext cx="384" cy="192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Candara" panose="020E0502030303020204" pitchFamily="34" charset="0"/>
              </a:endParaRPr>
            </a:p>
          </p:txBody>
        </p:sp>
      </p:grpSp>
      <p:grpSp>
        <p:nvGrpSpPr>
          <p:cNvPr id="54" name="Group 47"/>
          <p:cNvGrpSpPr>
            <a:grpSpLocks/>
          </p:cNvGrpSpPr>
          <p:nvPr/>
        </p:nvGrpSpPr>
        <p:grpSpPr bwMode="auto">
          <a:xfrm>
            <a:off x="5334000" y="4038600"/>
            <a:ext cx="3581400" cy="2473325"/>
            <a:chOff x="3360" y="2352"/>
            <a:chExt cx="2256" cy="1558"/>
          </a:xfrm>
        </p:grpSpPr>
        <p:grpSp>
          <p:nvGrpSpPr>
            <p:cNvPr id="55" name="Group 43"/>
            <p:cNvGrpSpPr>
              <a:grpSpLocks/>
            </p:cNvGrpSpPr>
            <p:nvPr/>
          </p:nvGrpSpPr>
          <p:grpSpPr bwMode="auto">
            <a:xfrm>
              <a:off x="3360" y="2352"/>
              <a:ext cx="2256" cy="1558"/>
              <a:chOff x="3360" y="2352"/>
              <a:chExt cx="2256" cy="1558"/>
            </a:xfrm>
          </p:grpSpPr>
          <p:sp>
            <p:nvSpPr>
              <p:cNvPr id="59" name="Oval 29"/>
              <p:cNvSpPr>
                <a:spLocks noChangeArrowheads="1"/>
              </p:cNvSpPr>
              <p:nvPr/>
            </p:nvSpPr>
            <p:spPr bwMode="auto">
              <a:xfrm>
                <a:off x="3700" y="2500"/>
                <a:ext cx="1384" cy="1384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Candara" panose="020E0502030303020204" pitchFamily="34" charset="0"/>
                </a:endParaRPr>
              </a:p>
            </p:txBody>
          </p:sp>
          <p:sp>
            <p:nvSpPr>
              <p:cNvPr id="60" name="Oval 30"/>
              <p:cNvSpPr>
                <a:spLocks noChangeArrowheads="1"/>
              </p:cNvSpPr>
              <p:nvPr/>
            </p:nvSpPr>
            <p:spPr bwMode="auto">
              <a:xfrm>
                <a:off x="4084" y="2932"/>
                <a:ext cx="616" cy="616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Candara" panose="020E0502030303020204" pitchFamily="34" charset="0"/>
                </a:endParaRPr>
              </a:p>
            </p:txBody>
          </p:sp>
          <p:sp>
            <p:nvSpPr>
              <p:cNvPr id="61" name="Line 31"/>
              <p:cNvSpPr>
                <a:spLocks noChangeShapeType="1"/>
              </p:cNvSpPr>
              <p:nvPr/>
            </p:nvSpPr>
            <p:spPr bwMode="auto">
              <a:xfrm>
                <a:off x="4368" y="2496"/>
                <a:ext cx="0" cy="43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200">
                  <a:latin typeface="Candara" panose="020E0502030303020204" pitchFamily="34" charset="0"/>
                </a:endParaRPr>
              </a:p>
            </p:txBody>
          </p:sp>
          <p:sp>
            <p:nvSpPr>
              <p:cNvPr id="63" name="Line 32"/>
              <p:cNvSpPr>
                <a:spLocks noChangeShapeType="1"/>
              </p:cNvSpPr>
              <p:nvPr/>
            </p:nvSpPr>
            <p:spPr bwMode="auto">
              <a:xfrm>
                <a:off x="4368" y="3552"/>
                <a:ext cx="0" cy="33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200">
                  <a:latin typeface="Candara" panose="020E0502030303020204" pitchFamily="34" charset="0"/>
                </a:endParaRPr>
              </a:p>
            </p:txBody>
          </p:sp>
          <p:sp>
            <p:nvSpPr>
              <p:cNvPr id="64" name="Line 33"/>
              <p:cNvSpPr>
                <a:spLocks noChangeShapeType="1"/>
              </p:cNvSpPr>
              <p:nvPr/>
            </p:nvSpPr>
            <p:spPr bwMode="auto">
              <a:xfrm>
                <a:off x="3792" y="2832"/>
                <a:ext cx="336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200">
                  <a:latin typeface="Candara" panose="020E0502030303020204" pitchFamily="34" charset="0"/>
                </a:endParaRPr>
              </a:p>
            </p:txBody>
          </p:sp>
          <p:sp>
            <p:nvSpPr>
              <p:cNvPr id="65" name="Line 34"/>
              <p:cNvSpPr>
                <a:spLocks noChangeShapeType="1"/>
              </p:cNvSpPr>
              <p:nvPr/>
            </p:nvSpPr>
            <p:spPr bwMode="auto">
              <a:xfrm flipH="1">
                <a:off x="3792" y="3360"/>
                <a:ext cx="336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200">
                  <a:latin typeface="Candara" panose="020E0502030303020204" pitchFamily="34" charset="0"/>
                </a:endParaRPr>
              </a:p>
            </p:txBody>
          </p:sp>
          <p:sp>
            <p:nvSpPr>
              <p:cNvPr id="66" name="Line 35"/>
              <p:cNvSpPr>
                <a:spLocks noChangeShapeType="1"/>
              </p:cNvSpPr>
              <p:nvPr/>
            </p:nvSpPr>
            <p:spPr bwMode="auto">
              <a:xfrm flipV="1">
                <a:off x="4656" y="2880"/>
                <a:ext cx="384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200">
                  <a:latin typeface="Candara" panose="020E0502030303020204" pitchFamily="34" charset="0"/>
                </a:endParaRPr>
              </a:p>
            </p:txBody>
          </p:sp>
          <p:sp>
            <p:nvSpPr>
              <p:cNvPr id="67" name="Line 36"/>
              <p:cNvSpPr>
                <a:spLocks noChangeShapeType="1"/>
              </p:cNvSpPr>
              <p:nvPr/>
            </p:nvSpPr>
            <p:spPr bwMode="auto">
              <a:xfrm>
                <a:off x="4656" y="3408"/>
                <a:ext cx="288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200">
                  <a:latin typeface="Candara" panose="020E0502030303020204" pitchFamily="34" charset="0"/>
                </a:endParaRPr>
              </a:p>
            </p:txBody>
          </p:sp>
          <p:sp>
            <p:nvSpPr>
              <p:cNvPr id="68" name="Rectangle 37"/>
              <p:cNvSpPr>
                <a:spLocks noChangeArrowheads="1"/>
              </p:cNvSpPr>
              <p:nvPr/>
            </p:nvSpPr>
            <p:spPr bwMode="auto">
              <a:xfrm>
                <a:off x="3648" y="3696"/>
                <a:ext cx="528" cy="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 sz="1600">
                    <a:solidFill>
                      <a:schemeClr val="tx1"/>
                    </a:solidFill>
                    <a:latin typeface="Candara" panose="020E0502030303020204" pitchFamily="34" charset="0"/>
                    <a:ea typeface="굴림" panose="020B0600000101010101" pitchFamily="50" charset="-127"/>
                  </a:rPr>
                  <a:t>[0]</a:t>
                </a:r>
              </a:p>
            </p:txBody>
          </p:sp>
          <p:sp>
            <p:nvSpPr>
              <p:cNvPr id="78" name="Rectangle 38"/>
              <p:cNvSpPr>
                <a:spLocks noChangeArrowheads="1"/>
              </p:cNvSpPr>
              <p:nvPr/>
            </p:nvSpPr>
            <p:spPr bwMode="auto">
              <a:xfrm>
                <a:off x="3360" y="3120"/>
                <a:ext cx="528" cy="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 sz="1600">
                    <a:solidFill>
                      <a:schemeClr val="tx1"/>
                    </a:solidFill>
                    <a:latin typeface="Candara" panose="020E0502030303020204" pitchFamily="34" charset="0"/>
                    <a:ea typeface="굴림" panose="020B0600000101010101" pitchFamily="50" charset="-127"/>
                  </a:rPr>
                  <a:t>[1]</a:t>
                </a:r>
              </a:p>
            </p:txBody>
          </p:sp>
          <p:sp>
            <p:nvSpPr>
              <p:cNvPr id="79" name="Rectangle 39"/>
              <p:cNvSpPr>
                <a:spLocks noChangeArrowheads="1"/>
              </p:cNvSpPr>
              <p:nvPr/>
            </p:nvSpPr>
            <p:spPr bwMode="auto">
              <a:xfrm>
                <a:off x="3696" y="2352"/>
                <a:ext cx="528" cy="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 sz="1600">
                    <a:solidFill>
                      <a:schemeClr val="tx1"/>
                    </a:solidFill>
                    <a:latin typeface="Candara" panose="020E0502030303020204" pitchFamily="34" charset="0"/>
                    <a:ea typeface="굴림" panose="020B0600000101010101" pitchFamily="50" charset="-127"/>
                  </a:rPr>
                  <a:t>[2]</a:t>
                </a:r>
              </a:p>
            </p:txBody>
          </p:sp>
          <p:sp>
            <p:nvSpPr>
              <p:cNvPr id="80" name="Rectangle 40"/>
              <p:cNvSpPr>
                <a:spLocks noChangeArrowheads="1"/>
              </p:cNvSpPr>
              <p:nvPr/>
            </p:nvSpPr>
            <p:spPr bwMode="auto">
              <a:xfrm>
                <a:off x="4752" y="2352"/>
                <a:ext cx="528" cy="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 sz="1600">
                    <a:solidFill>
                      <a:schemeClr val="tx1"/>
                    </a:solidFill>
                    <a:latin typeface="Candara" panose="020E0502030303020204" pitchFamily="34" charset="0"/>
                    <a:ea typeface="굴림" panose="020B0600000101010101" pitchFamily="50" charset="-127"/>
                  </a:rPr>
                  <a:t>[3]</a:t>
                </a:r>
              </a:p>
            </p:txBody>
          </p:sp>
          <p:sp>
            <p:nvSpPr>
              <p:cNvPr id="82" name="Rectangle 41"/>
              <p:cNvSpPr>
                <a:spLocks noChangeArrowheads="1"/>
              </p:cNvSpPr>
              <p:nvPr/>
            </p:nvSpPr>
            <p:spPr bwMode="auto">
              <a:xfrm>
                <a:off x="5088" y="3120"/>
                <a:ext cx="528" cy="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 sz="1600">
                    <a:solidFill>
                      <a:schemeClr val="tx1"/>
                    </a:solidFill>
                    <a:latin typeface="Candara" panose="020E0502030303020204" pitchFamily="34" charset="0"/>
                    <a:ea typeface="굴림" panose="020B0600000101010101" pitchFamily="50" charset="-127"/>
                  </a:rPr>
                  <a:t>[4]</a:t>
                </a:r>
              </a:p>
            </p:txBody>
          </p:sp>
          <p:sp>
            <p:nvSpPr>
              <p:cNvPr id="84" name="Rectangle 42"/>
              <p:cNvSpPr>
                <a:spLocks noChangeArrowheads="1"/>
              </p:cNvSpPr>
              <p:nvPr/>
            </p:nvSpPr>
            <p:spPr bwMode="auto">
              <a:xfrm>
                <a:off x="4752" y="3696"/>
                <a:ext cx="528" cy="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 sz="1600">
                    <a:solidFill>
                      <a:schemeClr val="tx1"/>
                    </a:solidFill>
                    <a:latin typeface="Candara" panose="020E0502030303020204" pitchFamily="34" charset="0"/>
                    <a:ea typeface="굴림" panose="020B0600000101010101" pitchFamily="50" charset="-127"/>
                  </a:rPr>
                  <a:t>[5]</a:t>
                </a:r>
              </a:p>
            </p:txBody>
          </p:sp>
        </p:grpSp>
        <p:sp>
          <p:nvSpPr>
            <p:cNvPr id="56" name="Rectangle 44"/>
            <p:cNvSpPr>
              <a:spLocks noChangeArrowheads="1"/>
            </p:cNvSpPr>
            <p:nvPr/>
          </p:nvSpPr>
          <p:spPr bwMode="auto">
            <a:xfrm>
              <a:off x="4512" y="3504"/>
              <a:ext cx="384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Candara" panose="020E0502030303020204" pitchFamily="34" charset="0"/>
                  <a:ea typeface="굴림" panose="020B0600000101010101" pitchFamily="50" charset="-127"/>
                </a:rPr>
                <a:t>A</a:t>
              </a:r>
            </a:p>
          </p:txBody>
        </p:sp>
        <p:sp>
          <p:nvSpPr>
            <p:cNvPr id="57" name="Rectangle 45"/>
            <p:cNvSpPr>
              <a:spLocks noChangeArrowheads="1"/>
            </p:cNvSpPr>
            <p:nvPr/>
          </p:nvSpPr>
          <p:spPr bwMode="auto">
            <a:xfrm>
              <a:off x="4032" y="3504"/>
              <a:ext cx="384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Candara" panose="020E0502030303020204" pitchFamily="34" charset="0"/>
                  <a:ea typeface="굴림" panose="020B0600000101010101" pitchFamily="50" charset="-127"/>
                </a:rPr>
                <a:t>B</a:t>
              </a:r>
            </a:p>
          </p:txBody>
        </p:sp>
        <p:sp>
          <p:nvSpPr>
            <p:cNvPr id="58" name="Rectangle 46"/>
            <p:cNvSpPr>
              <a:spLocks noChangeArrowheads="1"/>
            </p:cNvSpPr>
            <p:nvPr/>
          </p:nvSpPr>
          <p:spPr bwMode="auto">
            <a:xfrm>
              <a:off x="3744" y="3024"/>
              <a:ext cx="384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Candara" panose="020E0502030303020204" pitchFamily="34" charset="0"/>
                  <a:ea typeface="굴림" panose="020B0600000101010101" pitchFamily="50" charset="-127"/>
                </a:rPr>
                <a:t>C</a:t>
              </a:r>
            </a:p>
          </p:txBody>
        </p:sp>
      </p:grpSp>
      <p:grpSp>
        <p:nvGrpSpPr>
          <p:cNvPr id="85" name="Group 50"/>
          <p:cNvGrpSpPr>
            <a:grpSpLocks/>
          </p:cNvGrpSpPr>
          <p:nvPr/>
        </p:nvGrpSpPr>
        <p:grpSpPr bwMode="auto">
          <a:xfrm>
            <a:off x="7618413" y="4876800"/>
            <a:ext cx="1524000" cy="609600"/>
            <a:chOff x="4799" y="2880"/>
            <a:chExt cx="960" cy="384"/>
          </a:xfrm>
        </p:grpSpPr>
        <p:sp>
          <p:nvSpPr>
            <p:cNvPr id="86" name="Rectangle 48"/>
            <p:cNvSpPr>
              <a:spLocks noChangeArrowheads="1"/>
            </p:cNvSpPr>
            <p:nvPr/>
          </p:nvSpPr>
          <p:spPr bwMode="auto">
            <a:xfrm>
              <a:off x="5183" y="2880"/>
              <a:ext cx="576" cy="21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600">
                  <a:solidFill>
                    <a:schemeClr val="hlink"/>
                  </a:solidFill>
                  <a:latin typeface="Candara" panose="020E0502030303020204" pitchFamily="34" charset="0"/>
                  <a:ea typeface="굴림" panose="020B0600000101010101" pitchFamily="50" charset="-127"/>
                </a:rPr>
                <a:t>front</a:t>
              </a:r>
            </a:p>
          </p:txBody>
        </p:sp>
        <p:sp>
          <p:nvSpPr>
            <p:cNvPr id="87" name="Line 49"/>
            <p:cNvSpPr>
              <a:spLocks noChangeShapeType="1"/>
            </p:cNvSpPr>
            <p:nvPr/>
          </p:nvSpPr>
          <p:spPr bwMode="auto">
            <a:xfrm flipH="1">
              <a:off x="4799" y="3072"/>
              <a:ext cx="384" cy="192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Candara" panose="020E0502030303020204" pitchFamily="34" charset="0"/>
              </a:endParaRPr>
            </a:p>
          </p:txBody>
        </p:sp>
      </p:grpSp>
      <p:grpSp>
        <p:nvGrpSpPr>
          <p:cNvPr id="88" name="Group 53"/>
          <p:cNvGrpSpPr>
            <a:grpSpLocks/>
          </p:cNvGrpSpPr>
          <p:nvPr/>
        </p:nvGrpSpPr>
        <p:grpSpPr bwMode="auto">
          <a:xfrm>
            <a:off x="4724400" y="4648200"/>
            <a:ext cx="1295400" cy="533400"/>
            <a:chOff x="2976" y="2736"/>
            <a:chExt cx="816" cy="336"/>
          </a:xfrm>
        </p:grpSpPr>
        <p:sp>
          <p:nvSpPr>
            <p:cNvPr id="89" name="Rectangle 51"/>
            <p:cNvSpPr>
              <a:spLocks noChangeArrowheads="1"/>
            </p:cNvSpPr>
            <p:nvPr/>
          </p:nvSpPr>
          <p:spPr bwMode="auto">
            <a:xfrm>
              <a:off x="2976" y="2736"/>
              <a:ext cx="576" cy="21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600">
                  <a:solidFill>
                    <a:schemeClr val="hlink"/>
                  </a:solidFill>
                  <a:latin typeface="Candara" panose="020E0502030303020204" pitchFamily="34" charset="0"/>
                  <a:ea typeface="굴림" panose="020B0600000101010101" pitchFamily="50" charset="-127"/>
                </a:rPr>
                <a:t> rear</a:t>
              </a:r>
            </a:p>
          </p:txBody>
        </p:sp>
        <p:sp>
          <p:nvSpPr>
            <p:cNvPr id="90" name="Line 52"/>
            <p:cNvSpPr>
              <a:spLocks noChangeShapeType="1"/>
            </p:cNvSpPr>
            <p:nvPr/>
          </p:nvSpPr>
          <p:spPr bwMode="auto">
            <a:xfrm>
              <a:off x="3408" y="2880"/>
              <a:ext cx="384" cy="192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Candara" panose="020E05020303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241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33</a:t>
            </a:fld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95536" y="836712"/>
            <a:ext cx="828092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755576" y="836712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Candara" panose="020E0502030303020204" pitchFamily="34" charset="0"/>
              </a:rPr>
              <a:t>3.3 Queues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1403484"/>
            <a:ext cx="7920880" cy="1680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Candara" panose="020E0502030303020204" pitchFamily="34" charset="0"/>
              </a:rPr>
              <a:t>Circular queue:</a:t>
            </a:r>
          </a:p>
          <a:p>
            <a:pPr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ko-KR" sz="2000" dirty="0">
                <a:ea typeface="굴림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ea typeface="굴림" panose="020B0600000101010101" pitchFamily="50" charset="-127"/>
              </a:rPr>
              <a:t>Add</a:t>
            </a:r>
            <a:r>
              <a:rPr lang="en-US" altLang="ko-KR" sz="2000" dirty="0">
                <a:ea typeface="굴림" panose="020B0600000101010101" pitchFamily="50" charset="-127"/>
              </a:rPr>
              <a:t> an element</a:t>
            </a: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FontTx/>
              <a:buChar char="-"/>
            </a:pPr>
            <a:r>
              <a:rPr lang="en-US" altLang="ko-KR" dirty="0">
                <a:ea typeface="굴림" panose="020B0600000101010101" pitchFamily="50" charset="-127"/>
              </a:rPr>
              <a:t>Move </a:t>
            </a:r>
            <a:r>
              <a:rPr lang="en-US" altLang="ko-KR" dirty="0">
                <a:solidFill>
                  <a:srgbClr val="C00000"/>
                </a:solidFill>
                <a:ea typeface="굴림" panose="020B0600000101010101" pitchFamily="50" charset="-127"/>
              </a:rPr>
              <a:t>rear</a:t>
            </a:r>
            <a:r>
              <a:rPr lang="en-US" altLang="ko-KR" dirty="0">
                <a:ea typeface="굴림" panose="020B0600000101010101" pitchFamily="50" charset="-127"/>
              </a:rPr>
              <a:t> one clockwise.</a:t>
            </a:r>
          </a:p>
          <a:p>
            <a:pPr lvl="1">
              <a:spcBef>
                <a:spcPct val="20000"/>
              </a:spcBef>
              <a:buClr>
                <a:schemeClr val="tx2"/>
              </a:buClr>
            </a:pPr>
            <a:endParaRPr lang="en-US" altLang="ko-KR" dirty="0">
              <a:ea typeface="굴림" panose="020B0600000101010101" pitchFamily="50" charset="-127"/>
            </a:endParaRPr>
          </a:p>
          <a:p>
            <a:r>
              <a:rPr lang="en-US" altLang="ko-KR" sz="1600" dirty="0">
                <a:ea typeface="굴림" panose="020B0600000101010101" pitchFamily="50" charset="-127"/>
              </a:rPr>
              <a:t> </a:t>
            </a: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360040" y="404664"/>
            <a:ext cx="8748464" cy="605753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1" kern="1200" spc="50" dirty="0" smtClean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>
                  <a:outerShdw blurRad="50800" dist="50800" dir="54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2000" dirty="0"/>
              <a:t>Chapter 3 – Stacks and queues</a:t>
            </a:r>
            <a:endParaRPr lang="ko-KR" altLang="en-US" sz="1100" dirty="0"/>
          </a:p>
        </p:txBody>
      </p:sp>
      <p:grpSp>
        <p:nvGrpSpPr>
          <p:cNvPr id="62" name="Group 28"/>
          <p:cNvGrpSpPr>
            <a:grpSpLocks/>
          </p:cNvGrpSpPr>
          <p:nvPr/>
        </p:nvGrpSpPr>
        <p:grpSpPr bwMode="auto">
          <a:xfrm>
            <a:off x="1676400" y="3200401"/>
            <a:ext cx="4648200" cy="2503488"/>
            <a:chOff x="1056" y="2016"/>
            <a:chExt cx="2928" cy="1577"/>
          </a:xfrm>
        </p:grpSpPr>
        <p:grpSp>
          <p:nvGrpSpPr>
            <p:cNvPr id="69" name="Group 21"/>
            <p:cNvGrpSpPr>
              <a:grpSpLocks/>
            </p:cNvGrpSpPr>
            <p:nvPr/>
          </p:nvGrpSpPr>
          <p:grpSpPr bwMode="auto">
            <a:xfrm>
              <a:off x="1392" y="2016"/>
              <a:ext cx="2256" cy="1577"/>
              <a:chOff x="1392" y="2016"/>
              <a:chExt cx="2256" cy="1577"/>
            </a:xfrm>
          </p:grpSpPr>
          <p:grpSp>
            <p:nvGrpSpPr>
              <p:cNvPr id="76" name="Group 17"/>
              <p:cNvGrpSpPr>
                <a:grpSpLocks/>
              </p:cNvGrpSpPr>
              <p:nvPr/>
            </p:nvGrpSpPr>
            <p:grpSpPr bwMode="auto">
              <a:xfrm>
                <a:off x="1392" y="2016"/>
                <a:ext cx="2256" cy="1577"/>
                <a:chOff x="1392" y="2016"/>
                <a:chExt cx="2256" cy="1577"/>
              </a:xfrm>
            </p:grpSpPr>
            <p:sp>
              <p:nvSpPr>
                <p:cNvPr id="91" name="Oval 3"/>
                <p:cNvSpPr>
                  <a:spLocks noChangeArrowheads="1"/>
                </p:cNvSpPr>
                <p:nvPr/>
              </p:nvSpPr>
              <p:spPr bwMode="auto">
                <a:xfrm>
                  <a:off x="1732" y="2164"/>
                  <a:ext cx="1384" cy="1384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sp>
              <p:nvSpPr>
                <p:cNvPr id="92" name="Oval 4"/>
                <p:cNvSpPr>
                  <a:spLocks noChangeArrowheads="1"/>
                </p:cNvSpPr>
                <p:nvPr/>
              </p:nvSpPr>
              <p:spPr bwMode="auto">
                <a:xfrm>
                  <a:off x="2116" y="2596"/>
                  <a:ext cx="616" cy="616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sp>
              <p:nvSpPr>
                <p:cNvPr id="93" name="Line 5"/>
                <p:cNvSpPr>
                  <a:spLocks noChangeShapeType="1"/>
                </p:cNvSpPr>
                <p:nvPr/>
              </p:nvSpPr>
              <p:spPr bwMode="auto">
                <a:xfrm>
                  <a:off x="2400" y="2160"/>
                  <a:ext cx="0" cy="432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94" name="Line 6"/>
                <p:cNvSpPr>
                  <a:spLocks noChangeShapeType="1"/>
                </p:cNvSpPr>
                <p:nvPr/>
              </p:nvSpPr>
              <p:spPr bwMode="auto">
                <a:xfrm>
                  <a:off x="2400" y="3216"/>
                  <a:ext cx="0" cy="336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95" name="Line 7"/>
                <p:cNvSpPr>
                  <a:spLocks noChangeShapeType="1"/>
                </p:cNvSpPr>
                <p:nvPr/>
              </p:nvSpPr>
              <p:spPr bwMode="auto">
                <a:xfrm>
                  <a:off x="1824" y="2496"/>
                  <a:ext cx="336" cy="24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96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1824" y="3024"/>
                  <a:ext cx="336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97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2688" y="2544"/>
                  <a:ext cx="384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98" name="Line 10"/>
                <p:cNvSpPr>
                  <a:spLocks noChangeShapeType="1"/>
                </p:cNvSpPr>
                <p:nvPr/>
              </p:nvSpPr>
              <p:spPr bwMode="auto">
                <a:xfrm>
                  <a:off x="2688" y="3072"/>
                  <a:ext cx="288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99" name="Rectangle 11"/>
                <p:cNvSpPr>
                  <a:spLocks noChangeArrowheads="1"/>
                </p:cNvSpPr>
                <p:nvPr/>
              </p:nvSpPr>
              <p:spPr bwMode="auto">
                <a:xfrm>
                  <a:off x="1680" y="3360"/>
                  <a:ext cx="52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ko-KR">
                      <a:solidFill>
                        <a:schemeClr val="tx1"/>
                      </a:solidFill>
                      <a:ea typeface="굴림" panose="020B0600000101010101" pitchFamily="50" charset="-127"/>
                    </a:rPr>
                    <a:t>[0]</a:t>
                  </a:r>
                </a:p>
              </p:txBody>
            </p:sp>
            <p:sp>
              <p:nvSpPr>
                <p:cNvPr id="100" name="Rectangle 12"/>
                <p:cNvSpPr>
                  <a:spLocks noChangeArrowheads="1"/>
                </p:cNvSpPr>
                <p:nvPr/>
              </p:nvSpPr>
              <p:spPr bwMode="auto">
                <a:xfrm>
                  <a:off x="1392" y="2784"/>
                  <a:ext cx="52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ko-KR">
                      <a:solidFill>
                        <a:schemeClr val="tx1"/>
                      </a:solidFill>
                      <a:ea typeface="굴림" panose="020B0600000101010101" pitchFamily="50" charset="-127"/>
                    </a:rPr>
                    <a:t>[1]</a:t>
                  </a:r>
                </a:p>
              </p:txBody>
            </p:sp>
            <p:sp>
              <p:nvSpPr>
                <p:cNvPr id="101" name="Rectangle 13"/>
                <p:cNvSpPr>
                  <a:spLocks noChangeArrowheads="1"/>
                </p:cNvSpPr>
                <p:nvPr/>
              </p:nvSpPr>
              <p:spPr bwMode="auto">
                <a:xfrm>
                  <a:off x="1728" y="2016"/>
                  <a:ext cx="52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ko-KR">
                      <a:solidFill>
                        <a:schemeClr val="tx1"/>
                      </a:solidFill>
                      <a:ea typeface="굴림" panose="020B0600000101010101" pitchFamily="50" charset="-127"/>
                    </a:rPr>
                    <a:t>[2]</a:t>
                  </a:r>
                </a:p>
              </p:txBody>
            </p:sp>
            <p:sp>
              <p:nvSpPr>
                <p:cNvPr id="102" name="Rectangle 14"/>
                <p:cNvSpPr>
                  <a:spLocks noChangeArrowheads="1"/>
                </p:cNvSpPr>
                <p:nvPr/>
              </p:nvSpPr>
              <p:spPr bwMode="auto">
                <a:xfrm>
                  <a:off x="2784" y="2016"/>
                  <a:ext cx="52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ko-KR">
                      <a:solidFill>
                        <a:schemeClr val="tx1"/>
                      </a:solidFill>
                      <a:ea typeface="굴림" panose="020B0600000101010101" pitchFamily="50" charset="-127"/>
                    </a:rPr>
                    <a:t>[3]</a:t>
                  </a:r>
                </a:p>
              </p:txBody>
            </p:sp>
            <p:sp>
              <p:nvSpPr>
                <p:cNvPr id="103" name="Rectangle 15"/>
                <p:cNvSpPr>
                  <a:spLocks noChangeArrowheads="1"/>
                </p:cNvSpPr>
                <p:nvPr/>
              </p:nvSpPr>
              <p:spPr bwMode="auto">
                <a:xfrm>
                  <a:off x="3120" y="2784"/>
                  <a:ext cx="52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ko-KR">
                      <a:solidFill>
                        <a:schemeClr val="tx1"/>
                      </a:solidFill>
                      <a:ea typeface="굴림" panose="020B0600000101010101" pitchFamily="50" charset="-127"/>
                    </a:rPr>
                    <a:t>[4]</a:t>
                  </a:r>
                </a:p>
              </p:txBody>
            </p:sp>
            <p:sp>
              <p:nvSpPr>
                <p:cNvPr id="104" name="Rectangle 16"/>
                <p:cNvSpPr>
                  <a:spLocks noChangeArrowheads="1"/>
                </p:cNvSpPr>
                <p:nvPr/>
              </p:nvSpPr>
              <p:spPr bwMode="auto">
                <a:xfrm>
                  <a:off x="2784" y="3360"/>
                  <a:ext cx="52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ko-KR">
                      <a:solidFill>
                        <a:schemeClr val="tx1"/>
                      </a:solidFill>
                      <a:ea typeface="굴림" panose="020B0600000101010101" pitchFamily="50" charset="-127"/>
                    </a:rPr>
                    <a:t>[5]</a:t>
                  </a:r>
                </a:p>
              </p:txBody>
            </p:sp>
          </p:grpSp>
          <p:sp>
            <p:nvSpPr>
              <p:cNvPr id="77" name="Rectangle 18"/>
              <p:cNvSpPr>
                <a:spLocks noChangeArrowheads="1"/>
              </p:cNvSpPr>
              <p:nvPr/>
            </p:nvSpPr>
            <p:spPr bwMode="auto">
              <a:xfrm>
                <a:off x="2016" y="2304"/>
                <a:ext cx="38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>
                    <a:solidFill>
                      <a:schemeClr val="tx1"/>
                    </a:solidFill>
                    <a:ea typeface="굴림" panose="020B0600000101010101" pitchFamily="50" charset="-127"/>
                  </a:rPr>
                  <a:t>A</a:t>
                </a: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2544" y="2304"/>
                <a:ext cx="38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>
                    <a:solidFill>
                      <a:schemeClr val="tx1"/>
                    </a:solidFill>
                    <a:ea typeface="굴림" panose="020B0600000101010101" pitchFamily="50" charset="-127"/>
                  </a:rPr>
                  <a:t>B</a:t>
                </a:r>
              </a:p>
            </p:txBody>
          </p:sp>
          <p:sp>
            <p:nvSpPr>
              <p:cNvPr id="83" name="Rectangle 20"/>
              <p:cNvSpPr>
                <a:spLocks noChangeArrowheads="1"/>
              </p:cNvSpPr>
              <p:nvPr/>
            </p:nvSpPr>
            <p:spPr bwMode="auto">
              <a:xfrm>
                <a:off x="2784" y="2736"/>
                <a:ext cx="38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>
                    <a:solidFill>
                      <a:schemeClr val="tx1"/>
                    </a:solidFill>
                    <a:ea typeface="굴림" panose="020B0600000101010101" pitchFamily="50" charset="-127"/>
                  </a:rPr>
                  <a:t>C</a:t>
                </a:r>
              </a:p>
            </p:txBody>
          </p:sp>
        </p:grpSp>
        <p:grpSp>
          <p:nvGrpSpPr>
            <p:cNvPr id="70" name="Group 24"/>
            <p:cNvGrpSpPr>
              <a:grpSpLocks/>
            </p:cNvGrpSpPr>
            <p:nvPr/>
          </p:nvGrpSpPr>
          <p:grpSpPr bwMode="auto">
            <a:xfrm>
              <a:off x="1056" y="2496"/>
              <a:ext cx="816" cy="336"/>
              <a:chOff x="1056" y="2496"/>
              <a:chExt cx="816" cy="336"/>
            </a:xfrm>
          </p:grpSpPr>
          <p:sp>
            <p:nvSpPr>
              <p:cNvPr id="74" name="Rectangle 22"/>
              <p:cNvSpPr>
                <a:spLocks noChangeArrowheads="1"/>
              </p:cNvSpPr>
              <p:nvPr/>
            </p:nvSpPr>
            <p:spPr bwMode="auto">
              <a:xfrm>
                <a:off x="1056" y="2496"/>
                <a:ext cx="576" cy="23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>
                    <a:solidFill>
                      <a:schemeClr val="hlink"/>
                    </a:solidFill>
                    <a:ea typeface="굴림" panose="020B0600000101010101" pitchFamily="50" charset="-127"/>
                  </a:rPr>
                  <a:t>front</a:t>
                </a:r>
              </a:p>
            </p:txBody>
          </p:sp>
          <p:sp>
            <p:nvSpPr>
              <p:cNvPr id="75" name="Line 23"/>
              <p:cNvSpPr>
                <a:spLocks noChangeShapeType="1"/>
              </p:cNvSpPr>
              <p:nvPr/>
            </p:nvSpPr>
            <p:spPr bwMode="auto">
              <a:xfrm>
                <a:off x="1488" y="2640"/>
                <a:ext cx="384" cy="192"/>
              </a:xfrm>
              <a:prstGeom prst="line">
                <a:avLst/>
              </a:prstGeom>
              <a:noFill/>
              <a:ln w="50800">
                <a:solidFill>
                  <a:schemeClr val="hlink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</p:grpSp>
        <p:grpSp>
          <p:nvGrpSpPr>
            <p:cNvPr id="71" name="Group 27"/>
            <p:cNvGrpSpPr>
              <a:grpSpLocks/>
            </p:cNvGrpSpPr>
            <p:nvPr/>
          </p:nvGrpSpPr>
          <p:grpSpPr bwMode="auto">
            <a:xfrm>
              <a:off x="3024" y="2400"/>
              <a:ext cx="960" cy="384"/>
              <a:chOff x="3024" y="2400"/>
              <a:chExt cx="960" cy="384"/>
            </a:xfrm>
          </p:grpSpPr>
          <p:sp>
            <p:nvSpPr>
              <p:cNvPr id="72" name="Rectangle 25"/>
              <p:cNvSpPr>
                <a:spLocks noChangeArrowheads="1"/>
              </p:cNvSpPr>
              <p:nvPr/>
            </p:nvSpPr>
            <p:spPr bwMode="auto">
              <a:xfrm>
                <a:off x="3408" y="2400"/>
                <a:ext cx="576" cy="23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>
                    <a:solidFill>
                      <a:schemeClr val="hlink"/>
                    </a:solidFill>
                    <a:ea typeface="굴림" panose="020B0600000101010101" pitchFamily="50" charset="-127"/>
                  </a:rPr>
                  <a:t>rear</a:t>
                </a:r>
              </a:p>
            </p:txBody>
          </p:sp>
          <p:sp>
            <p:nvSpPr>
              <p:cNvPr id="73" name="Line 26"/>
              <p:cNvSpPr>
                <a:spLocks noChangeShapeType="1"/>
              </p:cNvSpPr>
              <p:nvPr/>
            </p:nvSpPr>
            <p:spPr bwMode="auto">
              <a:xfrm flipH="1">
                <a:off x="3024" y="2592"/>
                <a:ext cx="384" cy="192"/>
              </a:xfrm>
              <a:prstGeom prst="line">
                <a:avLst/>
              </a:prstGeom>
              <a:noFill/>
              <a:ln w="50800">
                <a:solidFill>
                  <a:schemeClr val="hlink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039805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34</a:t>
            </a:fld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95536" y="836712"/>
            <a:ext cx="828092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755576" y="836712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Candara" panose="020E0502030303020204" pitchFamily="34" charset="0"/>
              </a:rPr>
              <a:t>3.3 Queues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1403484"/>
            <a:ext cx="7920880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Candara" panose="020E0502030303020204" pitchFamily="34" charset="0"/>
              </a:rPr>
              <a:t>Circular queue:</a:t>
            </a:r>
          </a:p>
          <a:p>
            <a:pPr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ko-KR" sz="2000" dirty="0">
                <a:ea typeface="굴림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ea typeface="굴림" panose="020B0600000101010101" pitchFamily="50" charset="-127"/>
              </a:rPr>
              <a:t>Add</a:t>
            </a:r>
            <a:r>
              <a:rPr lang="en-US" altLang="ko-KR" sz="2000" dirty="0">
                <a:ea typeface="굴림" panose="020B0600000101010101" pitchFamily="50" charset="-127"/>
              </a:rPr>
              <a:t> an element</a:t>
            </a: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FontTx/>
              <a:buChar char="-"/>
            </a:pPr>
            <a:r>
              <a:rPr lang="en-US" altLang="ko-KR" dirty="0">
                <a:ea typeface="굴림" panose="020B0600000101010101" pitchFamily="50" charset="-127"/>
              </a:rPr>
              <a:t>Move </a:t>
            </a:r>
            <a:r>
              <a:rPr lang="en-US" altLang="ko-KR" dirty="0">
                <a:solidFill>
                  <a:srgbClr val="C00000"/>
                </a:solidFill>
                <a:ea typeface="굴림" panose="020B0600000101010101" pitchFamily="50" charset="-127"/>
              </a:rPr>
              <a:t>rear</a:t>
            </a:r>
            <a:r>
              <a:rPr lang="en-US" altLang="ko-KR" dirty="0">
                <a:ea typeface="굴림" panose="020B0600000101010101" pitchFamily="50" charset="-127"/>
              </a:rPr>
              <a:t> one clockwise.</a:t>
            </a: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FontTx/>
              <a:buChar char="-"/>
            </a:pPr>
            <a:r>
              <a:rPr lang="en-US" altLang="ko-KR" dirty="0">
                <a:ea typeface="굴림" panose="020B0600000101010101" pitchFamily="50" charset="-127"/>
              </a:rPr>
              <a:t>Then put into 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50" charset="-127"/>
              </a:rPr>
              <a:t>queue[rear]</a:t>
            </a:r>
            <a:r>
              <a:rPr lang="en-US" altLang="ko-KR" dirty="0">
                <a:solidFill>
                  <a:schemeClr val="bg2"/>
                </a:solidFill>
                <a:ea typeface="굴림" panose="020B0600000101010101" pitchFamily="50" charset="-127"/>
              </a:rPr>
              <a:t>.</a:t>
            </a: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FontTx/>
              <a:buChar char="-"/>
            </a:pPr>
            <a:endParaRPr lang="en-US" altLang="ko-KR" dirty="0">
              <a:ea typeface="굴림" panose="020B0600000101010101" pitchFamily="50" charset="-127"/>
            </a:endParaRPr>
          </a:p>
          <a:p>
            <a:r>
              <a:rPr lang="en-US" altLang="ko-KR" sz="1600" dirty="0">
                <a:ea typeface="굴림" panose="020B0600000101010101" pitchFamily="50" charset="-127"/>
              </a:rPr>
              <a:t> </a:t>
            </a: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360040" y="404664"/>
            <a:ext cx="8748464" cy="605753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1" kern="1200" spc="50" dirty="0" smtClean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>
                  <a:outerShdw blurRad="50800" dist="50800" dir="54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2000" dirty="0"/>
              <a:t>Chapter 3 – Stacks and queues</a:t>
            </a:r>
            <a:endParaRPr lang="ko-KR" altLang="en-US" sz="1100" dirty="0"/>
          </a:p>
        </p:txBody>
      </p:sp>
      <p:grpSp>
        <p:nvGrpSpPr>
          <p:cNvPr id="59" name="Group 28"/>
          <p:cNvGrpSpPr>
            <a:grpSpLocks/>
          </p:cNvGrpSpPr>
          <p:nvPr/>
        </p:nvGrpSpPr>
        <p:grpSpPr bwMode="auto">
          <a:xfrm>
            <a:off x="1676400" y="3200400"/>
            <a:ext cx="4114800" cy="3341688"/>
            <a:chOff x="1056" y="2016"/>
            <a:chExt cx="2592" cy="2105"/>
          </a:xfrm>
        </p:grpSpPr>
        <p:grpSp>
          <p:nvGrpSpPr>
            <p:cNvPr id="60" name="Group 18"/>
            <p:cNvGrpSpPr>
              <a:grpSpLocks/>
            </p:cNvGrpSpPr>
            <p:nvPr/>
          </p:nvGrpSpPr>
          <p:grpSpPr bwMode="auto">
            <a:xfrm>
              <a:off x="1392" y="2016"/>
              <a:ext cx="2256" cy="1577"/>
              <a:chOff x="1392" y="2016"/>
              <a:chExt cx="2256" cy="1577"/>
            </a:xfrm>
          </p:grpSpPr>
          <p:sp>
            <p:nvSpPr>
              <p:cNvPr id="80" name="Oval 4"/>
              <p:cNvSpPr>
                <a:spLocks noChangeArrowheads="1"/>
              </p:cNvSpPr>
              <p:nvPr/>
            </p:nvSpPr>
            <p:spPr bwMode="auto">
              <a:xfrm>
                <a:off x="1732" y="2164"/>
                <a:ext cx="1384" cy="1384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82" name="Oval 5"/>
              <p:cNvSpPr>
                <a:spLocks noChangeArrowheads="1"/>
              </p:cNvSpPr>
              <p:nvPr/>
            </p:nvSpPr>
            <p:spPr bwMode="auto">
              <a:xfrm>
                <a:off x="2116" y="2596"/>
                <a:ext cx="616" cy="616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84" name="Line 6"/>
              <p:cNvSpPr>
                <a:spLocks noChangeShapeType="1"/>
              </p:cNvSpPr>
              <p:nvPr/>
            </p:nvSpPr>
            <p:spPr bwMode="auto">
              <a:xfrm>
                <a:off x="2400" y="2160"/>
                <a:ext cx="0" cy="43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5" name="Line 7"/>
              <p:cNvSpPr>
                <a:spLocks noChangeShapeType="1"/>
              </p:cNvSpPr>
              <p:nvPr/>
            </p:nvSpPr>
            <p:spPr bwMode="auto">
              <a:xfrm>
                <a:off x="2400" y="3216"/>
                <a:ext cx="0" cy="33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6" name="Line 8"/>
              <p:cNvSpPr>
                <a:spLocks noChangeShapeType="1"/>
              </p:cNvSpPr>
              <p:nvPr/>
            </p:nvSpPr>
            <p:spPr bwMode="auto">
              <a:xfrm>
                <a:off x="1824" y="2496"/>
                <a:ext cx="336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7" name="Line 9"/>
              <p:cNvSpPr>
                <a:spLocks noChangeShapeType="1"/>
              </p:cNvSpPr>
              <p:nvPr/>
            </p:nvSpPr>
            <p:spPr bwMode="auto">
              <a:xfrm flipH="1">
                <a:off x="1824" y="3024"/>
                <a:ext cx="336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8" name="Line 10"/>
              <p:cNvSpPr>
                <a:spLocks noChangeShapeType="1"/>
              </p:cNvSpPr>
              <p:nvPr/>
            </p:nvSpPr>
            <p:spPr bwMode="auto">
              <a:xfrm flipV="1">
                <a:off x="2688" y="2544"/>
                <a:ext cx="384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9" name="Line 11"/>
              <p:cNvSpPr>
                <a:spLocks noChangeShapeType="1"/>
              </p:cNvSpPr>
              <p:nvPr/>
            </p:nvSpPr>
            <p:spPr bwMode="auto">
              <a:xfrm>
                <a:off x="2688" y="3072"/>
                <a:ext cx="288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0" name="Rectangle 12"/>
              <p:cNvSpPr>
                <a:spLocks noChangeArrowheads="1"/>
              </p:cNvSpPr>
              <p:nvPr/>
            </p:nvSpPr>
            <p:spPr bwMode="auto">
              <a:xfrm>
                <a:off x="1680" y="3360"/>
                <a:ext cx="52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>
                    <a:solidFill>
                      <a:schemeClr val="tx1"/>
                    </a:solidFill>
                    <a:ea typeface="굴림" panose="020B0600000101010101" pitchFamily="50" charset="-127"/>
                  </a:rPr>
                  <a:t>[0]</a:t>
                </a:r>
              </a:p>
            </p:txBody>
          </p:sp>
          <p:sp>
            <p:nvSpPr>
              <p:cNvPr id="105" name="Rectangle 13"/>
              <p:cNvSpPr>
                <a:spLocks noChangeArrowheads="1"/>
              </p:cNvSpPr>
              <p:nvPr/>
            </p:nvSpPr>
            <p:spPr bwMode="auto">
              <a:xfrm>
                <a:off x="1392" y="2784"/>
                <a:ext cx="52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>
                    <a:solidFill>
                      <a:schemeClr val="tx1"/>
                    </a:solidFill>
                    <a:ea typeface="굴림" panose="020B0600000101010101" pitchFamily="50" charset="-127"/>
                  </a:rPr>
                  <a:t>[1]</a:t>
                </a:r>
              </a:p>
            </p:txBody>
          </p:sp>
          <p:sp>
            <p:nvSpPr>
              <p:cNvPr id="106" name="Rectangle 14"/>
              <p:cNvSpPr>
                <a:spLocks noChangeArrowheads="1"/>
              </p:cNvSpPr>
              <p:nvPr/>
            </p:nvSpPr>
            <p:spPr bwMode="auto">
              <a:xfrm>
                <a:off x="1728" y="2016"/>
                <a:ext cx="52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>
                    <a:solidFill>
                      <a:schemeClr val="tx1"/>
                    </a:solidFill>
                    <a:ea typeface="굴림" panose="020B0600000101010101" pitchFamily="50" charset="-127"/>
                  </a:rPr>
                  <a:t>[2]</a:t>
                </a:r>
              </a:p>
            </p:txBody>
          </p:sp>
          <p:sp>
            <p:nvSpPr>
              <p:cNvPr id="107" name="Rectangle 15"/>
              <p:cNvSpPr>
                <a:spLocks noChangeArrowheads="1"/>
              </p:cNvSpPr>
              <p:nvPr/>
            </p:nvSpPr>
            <p:spPr bwMode="auto">
              <a:xfrm>
                <a:off x="2784" y="2016"/>
                <a:ext cx="52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>
                    <a:solidFill>
                      <a:schemeClr val="tx1"/>
                    </a:solidFill>
                    <a:ea typeface="굴림" panose="020B0600000101010101" pitchFamily="50" charset="-127"/>
                  </a:rPr>
                  <a:t>[3]</a:t>
                </a:r>
              </a:p>
            </p:txBody>
          </p:sp>
          <p:sp>
            <p:nvSpPr>
              <p:cNvPr id="108" name="Rectangle 16"/>
              <p:cNvSpPr>
                <a:spLocks noChangeArrowheads="1"/>
              </p:cNvSpPr>
              <p:nvPr/>
            </p:nvSpPr>
            <p:spPr bwMode="auto">
              <a:xfrm>
                <a:off x="3120" y="2784"/>
                <a:ext cx="52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>
                    <a:solidFill>
                      <a:schemeClr val="tx1"/>
                    </a:solidFill>
                    <a:ea typeface="굴림" panose="020B0600000101010101" pitchFamily="50" charset="-127"/>
                  </a:rPr>
                  <a:t>[4]</a:t>
                </a:r>
              </a:p>
            </p:txBody>
          </p:sp>
          <p:sp>
            <p:nvSpPr>
              <p:cNvPr id="109" name="Rectangle 17"/>
              <p:cNvSpPr>
                <a:spLocks noChangeArrowheads="1"/>
              </p:cNvSpPr>
              <p:nvPr/>
            </p:nvSpPr>
            <p:spPr bwMode="auto">
              <a:xfrm>
                <a:off x="2784" y="3360"/>
                <a:ext cx="52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>
                    <a:solidFill>
                      <a:schemeClr val="tx1"/>
                    </a:solidFill>
                    <a:ea typeface="굴림" panose="020B0600000101010101" pitchFamily="50" charset="-127"/>
                  </a:rPr>
                  <a:t>[5]</a:t>
                </a:r>
              </a:p>
            </p:txBody>
          </p:sp>
        </p:grpSp>
        <p:sp>
          <p:nvSpPr>
            <p:cNvPr id="61" name="Rectangle 19"/>
            <p:cNvSpPr>
              <a:spLocks noChangeArrowheads="1"/>
            </p:cNvSpPr>
            <p:nvPr/>
          </p:nvSpPr>
          <p:spPr bwMode="auto">
            <a:xfrm>
              <a:off x="2016" y="2304"/>
              <a:ext cx="38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solidFill>
                    <a:schemeClr val="tx1"/>
                  </a:solidFill>
                  <a:ea typeface="굴림" panose="020B0600000101010101" pitchFamily="50" charset="-127"/>
                </a:rPr>
                <a:t>A</a:t>
              </a:r>
            </a:p>
          </p:txBody>
        </p:sp>
        <p:sp>
          <p:nvSpPr>
            <p:cNvPr id="63" name="Rectangle 20"/>
            <p:cNvSpPr>
              <a:spLocks noChangeArrowheads="1"/>
            </p:cNvSpPr>
            <p:nvPr/>
          </p:nvSpPr>
          <p:spPr bwMode="auto">
            <a:xfrm>
              <a:off x="2544" y="2304"/>
              <a:ext cx="38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solidFill>
                    <a:schemeClr val="tx1"/>
                  </a:solidFill>
                  <a:ea typeface="굴림" panose="020B0600000101010101" pitchFamily="50" charset="-127"/>
                </a:rPr>
                <a:t>B</a:t>
              </a:r>
            </a:p>
          </p:txBody>
        </p:sp>
        <p:sp>
          <p:nvSpPr>
            <p:cNvPr id="64" name="Rectangle 21"/>
            <p:cNvSpPr>
              <a:spLocks noChangeArrowheads="1"/>
            </p:cNvSpPr>
            <p:nvPr/>
          </p:nvSpPr>
          <p:spPr bwMode="auto">
            <a:xfrm>
              <a:off x="2784" y="2736"/>
              <a:ext cx="38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dirty="0">
                  <a:solidFill>
                    <a:schemeClr val="tx1"/>
                  </a:solidFill>
                  <a:ea typeface="굴림" panose="020B0600000101010101" pitchFamily="50" charset="-127"/>
                </a:rPr>
                <a:t>C</a:t>
              </a:r>
            </a:p>
          </p:txBody>
        </p:sp>
        <p:grpSp>
          <p:nvGrpSpPr>
            <p:cNvPr id="65" name="Group 24"/>
            <p:cNvGrpSpPr>
              <a:grpSpLocks/>
            </p:cNvGrpSpPr>
            <p:nvPr/>
          </p:nvGrpSpPr>
          <p:grpSpPr bwMode="auto">
            <a:xfrm>
              <a:off x="1056" y="2496"/>
              <a:ext cx="816" cy="336"/>
              <a:chOff x="1056" y="2496"/>
              <a:chExt cx="816" cy="336"/>
            </a:xfrm>
          </p:grpSpPr>
          <p:sp>
            <p:nvSpPr>
              <p:cNvPr id="78" name="Rectangle 22"/>
              <p:cNvSpPr>
                <a:spLocks noChangeArrowheads="1"/>
              </p:cNvSpPr>
              <p:nvPr/>
            </p:nvSpPr>
            <p:spPr bwMode="auto">
              <a:xfrm>
                <a:off x="1056" y="2496"/>
                <a:ext cx="576" cy="23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>
                    <a:solidFill>
                      <a:schemeClr val="hlink"/>
                    </a:solidFill>
                    <a:ea typeface="굴림" panose="020B0600000101010101" pitchFamily="50" charset="-127"/>
                  </a:rPr>
                  <a:t>front</a:t>
                </a:r>
              </a:p>
            </p:txBody>
          </p:sp>
          <p:sp>
            <p:nvSpPr>
              <p:cNvPr id="79" name="Line 23"/>
              <p:cNvSpPr>
                <a:spLocks noChangeShapeType="1"/>
              </p:cNvSpPr>
              <p:nvPr/>
            </p:nvSpPr>
            <p:spPr bwMode="auto">
              <a:xfrm>
                <a:off x="1488" y="2640"/>
                <a:ext cx="384" cy="192"/>
              </a:xfrm>
              <a:prstGeom prst="line">
                <a:avLst/>
              </a:prstGeom>
              <a:noFill/>
              <a:ln w="50800">
                <a:solidFill>
                  <a:schemeClr val="hlink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</p:grpSp>
        <p:grpSp>
          <p:nvGrpSpPr>
            <p:cNvPr id="66" name="Group 27"/>
            <p:cNvGrpSpPr>
              <a:grpSpLocks/>
            </p:cNvGrpSpPr>
            <p:nvPr/>
          </p:nvGrpSpPr>
          <p:grpSpPr bwMode="auto">
            <a:xfrm>
              <a:off x="2496" y="3360"/>
              <a:ext cx="576" cy="761"/>
              <a:chOff x="2496" y="3360"/>
              <a:chExt cx="576" cy="761"/>
            </a:xfrm>
          </p:grpSpPr>
          <p:sp>
            <p:nvSpPr>
              <p:cNvPr id="67" name="Rectangle 25"/>
              <p:cNvSpPr>
                <a:spLocks noChangeArrowheads="1"/>
              </p:cNvSpPr>
              <p:nvPr/>
            </p:nvSpPr>
            <p:spPr bwMode="auto">
              <a:xfrm>
                <a:off x="2496" y="3888"/>
                <a:ext cx="576" cy="23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 dirty="0">
                    <a:solidFill>
                      <a:schemeClr val="hlink"/>
                    </a:solidFill>
                    <a:ea typeface="굴림" panose="020B0600000101010101" pitchFamily="50" charset="-127"/>
                  </a:rPr>
                  <a:t>rear</a:t>
                </a:r>
              </a:p>
            </p:txBody>
          </p:sp>
          <p:sp>
            <p:nvSpPr>
              <p:cNvPr id="68" name="Line 26"/>
              <p:cNvSpPr>
                <a:spLocks noChangeShapeType="1"/>
              </p:cNvSpPr>
              <p:nvPr/>
            </p:nvSpPr>
            <p:spPr bwMode="auto">
              <a:xfrm flipV="1">
                <a:off x="2688" y="3360"/>
                <a:ext cx="0" cy="576"/>
              </a:xfrm>
              <a:prstGeom prst="line">
                <a:avLst/>
              </a:prstGeom>
              <a:noFill/>
              <a:ln w="50800">
                <a:solidFill>
                  <a:schemeClr val="hlink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</p:grpSp>
      </p:grpSp>
      <p:sp>
        <p:nvSpPr>
          <p:cNvPr id="6" name="직사각형 5"/>
          <p:cNvSpPr/>
          <p:nvPr/>
        </p:nvSpPr>
        <p:spPr>
          <a:xfrm>
            <a:off x="4011788" y="5003284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dirty="0">
                <a:ea typeface="굴림" panose="020B0600000101010101" pitchFamily="50" charset="-127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7770239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35</a:t>
            </a:fld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95536" y="836712"/>
            <a:ext cx="828092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755576" y="836712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Candara" panose="020E0502030303020204" pitchFamily="34" charset="0"/>
              </a:rPr>
              <a:t>3.3 Queues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1403484"/>
            <a:ext cx="7920880" cy="1680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Candara" panose="020E0502030303020204" pitchFamily="34" charset="0"/>
              </a:rPr>
              <a:t>Circular queue:</a:t>
            </a:r>
          </a:p>
          <a:p>
            <a:pPr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ko-KR" sz="2000" dirty="0">
                <a:ea typeface="굴림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ea typeface="굴림" panose="020B0600000101010101" pitchFamily="50" charset="-127"/>
              </a:rPr>
              <a:t>Delete</a:t>
            </a:r>
            <a:r>
              <a:rPr lang="en-US" altLang="ko-KR" sz="2000" dirty="0">
                <a:ea typeface="굴림" panose="020B0600000101010101" pitchFamily="50" charset="-127"/>
              </a:rPr>
              <a:t> an element</a:t>
            </a: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FontTx/>
              <a:buChar char="-"/>
            </a:pPr>
            <a:r>
              <a:rPr lang="en-US" altLang="ko-KR" dirty="0">
                <a:ea typeface="굴림" panose="020B0600000101010101" pitchFamily="50" charset="-127"/>
              </a:rPr>
              <a:t>Move </a:t>
            </a:r>
            <a:r>
              <a:rPr lang="en-US" altLang="ko-KR" dirty="0">
                <a:solidFill>
                  <a:srgbClr val="C00000"/>
                </a:solidFill>
                <a:ea typeface="굴림" panose="020B0600000101010101" pitchFamily="50" charset="-127"/>
              </a:rPr>
              <a:t>front</a:t>
            </a:r>
            <a:r>
              <a:rPr lang="en-US" altLang="ko-KR" dirty="0">
                <a:ea typeface="굴림" panose="020B0600000101010101" pitchFamily="50" charset="-127"/>
              </a:rPr>
              <a:t> one clockwise.</a:t>
            </a:r>
          </a:p>
          <a:p>
            <a:pPr lvl="1">
              <a:spcBef>
                <a:spcPct val="20000"/>
              </a:spcBef>
              <a:buClr>
                <a:schemeClr val="tx2"/>
              </a:buClr>
            </a:pPr>
            <a:endParaRPr lang="en-US" altLang="ko-KR" dirty="0">
              <a:ea typeface="굴림" panose="020B0600000101010101" pitchFamily="50" charset="-127"/>
            </a:endParaRPr>
          </a:p>
          <a:p>
            <a:r>
              <a:rPr lang="en-US" altLang="ko-KR" sz="1600" dirty="0">
                <a:ea typeface="굴림" panose="020B0600000101010101" pitchFamily="50" charset="-127"/>
              </a:rPr>
              <a:t> </a:t>
            </a: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360040" y="404664"/>
            <a:ext cx="8748464" cy="605753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1" kern="1200" spc="50" dirty="0" smtClean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>
                  <a:outerShdw blurRad="50800" dist="50800" dir="54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2000" dirty="0"/>
              <a:t>Chapter 3 – Stacks and queues</a:t>
            </a:r>
            <a:endParaRPr lang="ko-KR" altLang="en-US" sz="1100" dirty="0"/>
          </a:p>
        </p:txBody>
      </p:sp>
      <p:grpSp>
        <p:nvGrpSpPr>
          <p:cNvPr id="33" name="Group 28"/>
          <p:cNvGrpSpPr>
            <a:grpSpLocks/>
          </p:cNvGrpSpPr>
          <p:nvPr/>
        </p:nvGrpSpPr>
        <p:grpSpPr bwMode="auto">
          <a:xfrm>
            <a:off x="1676400" y="3200401"/>
            <a:ext cx="4114800" cy="2503488"/>
            <a:chOff x="1056" y="2016"/>
            <a:chExt cx="2592" cy="1577"/>
          </a:xfrm>
        </p:grpSpPr>
        <p:grpSp>
          <p:nvGrpSpPr>
            <p:cNvPr id="34" name="Group 21"/>
            <p:cNvGrpSpPr>
              <a:grpSpLocks/>
            </p:cNvGrpSpPr>
            <p:nvPr/>
          </p:nvGrpSpPr>
          <p:grpSpPr bwMode="auto">
            <a:xfrm>
              <a:off x="1392" y="2016"/>
              <a:ext cx="2256" cy="1577"/>
              <a:chOff x="1392" y="2016"/>
              <a:chExt cx="2256" cy="1577"/>
            </a:xfrm>
          </p:grpSpPr>
          <p:grpSp>
            <p:nvGrpSpPr>
              <p:cNvPr id="41" name="Group 17"/>
              <p:cNvGrpSpPr>
                <a:grpSpLocks/>
              </p:cNvGrpSpPr>
              <p:nvPr/>
            </p:nvGrpSpPr>
            <p:grpSpPr bwMode="auto">
              <a:xfrm>
                <a:off x="1392" y="2016"/>
                <a:ext cx="2256" cy="1577"/>
                <a:chOff x="1392" y="2016"/>
                <a:chExt cx="2256" cy="1577"/>
              </a:xfrm>
            </p:grpSpPr>
            <p:sp>
              <p:nvSpPr>
                <p:cNvPr id="45" name="Oval 3"/>
                <p:cNvSpPr>
                  <a:spLocks noChangeArrowheads="1"/>
                </p:cNvSpPr>
                <p:nvPr/>
              </p:nvSpPr>
              <p:spPr bwMode="auto">
                <a:xfrm>
                  <a:off x="1732" y="2164"/>
                  <a:ext cx="1384" cy="1384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sp>
              <p:nvSpPr>
                <p:cNvPr id="46" name="Oval 4"/>
                <p:cNvSpPr>
                  <a:spLocks noChangeArrowheads="1"/>
                </p:cNvSpPr>
                <p:nvPr/>
              </p:nvSpPr>
              <p:spPr bwMode="auto">
                <a:xfrm>
                  <a:off x="2116" y="2596"/>
                  <a:ext cx="616" cy="616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sp>
              <p:nvSpPr>
                <p:cNvPr id="47" name="Line 5"/>
                <p:cNvSpPr>
                  <a:spLocks noChangeShapeType="1"/>
                </p:cNvSpPr>
                <p:nvPr/>
              </p:nvSpPr>
              <p:spPr bwMode="auto">
                <a:xfrm>
                  <a:off x="2400" y="2160"/>
                  <a:ext cx="0" cy="432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48" name="Line 6"/>
                <p:cNvSpPr>
                  <a:spLocks noChangeShapeType="1"/>
                </p:cNvSpPr>
                <p:nvPr/>
              </p:nvSpPr>
              <p:spPr bwMode="auto">
                <a:xfrm>
                  <a:off x="2400" y="3216"/>
                  <a:ext cx="0" cy="336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49" name="Line 7"/>
                <p:cNvSpPr>
                  <a:spLocks noChangeShapeType="1"/>
                </p:cNvSpPr>
                <p:nvPr/>
              </p:nvSpPr>
              <p:spPr bwMode="auto">
                <a:xfrm>
                  <a:off x="1824" y="2496"/>
                  <a:ext cx="336" cy="24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50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1824" y="3024"/>
                  <a:ext cx="336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51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2688" y="2544"/>
                  <a:ext cx="384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52" name="Line 10"/>
                <p:cNvSpPr>
                  <a:spLocks noChangeShapeType="1"/>
                </p:cNvSpPr>
                <p:nvPr/>
              </p:nvSpPr>
              <p:spPr bwMode="auto">
                <a:xfrm>
                  <a:off x="2688" y="3072"/>
                  <a:ext cx="288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53" name="Rectangle 11"/>
                <p:cNvSpPr>
                  <a:spLocks noChangeArrowheads="1"/>
                </p:cNvSpPr>
                <p:nvPr/>
              </p:nvSpPr>
              <p:spPr bwMode="auto">
                <a:xfrm>
                  <a:off x="1680" y="3360"/>
                  <a:ext cx="52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ko-KR">
                      <a:solidFill>
                        <a:schemeClr val="tx1"/>
                      </a:solidFill>
                      <a:ea typeface="굴림" panose="020B0600000101010101" pitchFamily="50" charset="-127"/>
                    </a:rPr>
                    <a:t>[0]</a:t>
                  </a:r>
                </a:p>
              </p:txBody>
            </p:sp>
            <p:sp>
              <p:nvSpPr>
                <p:cNvPr id="54" name="Rectangle 12"/>
                <p:cNvSpPr>
                  <a:spLocks noChangeArrowheads="1"/>
                </p:cNvSpPr>
                <p:nvPr/>
              </p:nvSpPr>
              <p:spPr bwMode="auto">
                <a:xfrm>
                  <a:off x="1392" y="2784"/>
                  <a:ext cx="52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ko-KR">
                      <a:solidFill>
                        <a:schemeClr val="tx1"/>
                      </a:solidFill>
                      <a:ea typeface="굴림" panose="020B0600000101010101" pitchFamily="50" charset="-127"/>
                    </a:rPr>
                    <a:t>[1]</a:t>
                  </a:r>
                </a:p>
              </p:txBody>
            </p:sp>
            <p:sp>
              <p:nvSpPr>
                <p:cNvPr id="55" name="Rectangle 13"/>
                <p:cNvSpPr>
                  <a:spLocks noChangeArrowheads="1"/>
                </p:cNvSpPr>
                <p:nvPr/>
              </p:nvSpPr>
              <p:spPr bwMode="auto">
                <a:xfrm>
                  <a:off x="1728" y="2016"/>
                  <a:ext cx="52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ko-KR">
                      <a:solidFill>
                        <a:schemeClr val="tx1"/>
                      </a:solidFill>
                      <a:ea typeface="굴림" panose="020B0600000101010101" pitchFamily="50" charset="-127"/>
                    </a:rPr>
                    <a:t>[2]</a:t>
                  </a:r>
                </a:p>
              </p:txBody>
            </p:sp>
            <p:sp>
              <p:nvSpPr>
                <p:cNvPr id="56" name="Rectangle 14"/>
                <p:cNvSpPr>
                  <a:spLocks noChangeArrowheads="1"/>
                </p:cNvSpPr>
                <p:nvPr/>
              </p:nvSpPr>
              <p:spPr bwMode="auto">
                <a:xfrm>
                  <a:off x="2784" y="2016"/>
                  <a:ext cx="52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ko-KR">
                      <a:solidFill>
                        <a:schemeClr val="tx1"/>
                      </a:solidFill>
                      <a:ea typeface="굴림" panose="020B0600000101010101" pitchFamily="50" charset="-127"/>
                    </a:rPr>
                    <a:t>[3]</a:t>
                  </a:r>
                </a:p>
              </p:txBody>
            </p:sp>
            <p:sp>
              <p:nvSpPr>
                <p:cNvPr id="57" name="Rectangle 15"/>
                <p:cNvSpPr>
                  <a:spLocks noChangeArrowheads="1"/>
                </p:cNvSpPr>
                <p:nvPr/>
              </p:nvSpPr>
              <p:spPr bwMode="auto">
                <a:xfrm>
                  <a:off x="3120" y="2784"/>
                  <a:ext cx="52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ko-KR">
                      <a:solidFill>
                        <a:schemeClr val="tx1"/>
                      </a:solidFill>
                      <a:ea typeface="굴림" panose="020B0600000101010101" pitchFamily="50" charset="-127"/>
                    </a:rPr>
                    <a:t>[4]</a:t>
                  </a:r>
                </a:p>
              </p:txBody>
            </p:sp>
            <p:sp>
              <p:nvSpPr>
                <p:cNvPr id="58" name="Rectangle 16"/>
                <p:cNvSpPr>
                  <a:spLocks noChangeArrowheads="1"/>
                </p:cNvSpPr>
                <p:nvPr/>
              </p:nvSpPr>
              <p:spPr bwMode="auto">
                <a:xfrm>
                  <a:off x="2784" y="3360"/>
                  <a:ext cx="52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ko-KR">
                      <a:solidFill>
                        <a:schemeClr val="tx1"/>
                      </a:solidFill>
                      <a:ea typeface="굴림" panose="020B0600000101010101" pitchFamily="50" charset="-127"/>
                    </a:rPr>
                    <a:t>[5]</a:t>
                  </a:r>
                </a:p>
              </p:txBody>
            </p:sp>
          </p:grpSp>
          <p:sp>
            <p:nvSpPr>
              <p:cNvPr id="42" name="Rectangle 18"/>
              <p:cNvSpPr>
                <a:spLocks noChangeArrowheads="1"/>
              </p:cNvSpPr>
              <p:nvPr/>
            </p:nvSpPr>
            <p:spPr bwMode="auto">
              <a:xfrm>
                <a:off x="2016" y="2304"/>
                <a:ext cx="38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>
                    <a:solidFill>
                      <a:schemeClr val="tx1"/>
                    </a:solidFill>
                    <a:ea typeface="굴림" panose="020B0600000101010101" pitchFamily="50" charset="-127"/>
                  </a:rPr>
                  <a:t>A</a:t>
                </a:r>
              </a:p>
            </p:txBody>
          </p:sp>
          <p:sp>
            <p:nvSpPr>
              <p:cNvPr id="43" name="Rectangle 19"/>
              <p:cNvSpPr>
                <a:spLocks noChangeArrowheads="1"/>
              </p:cNvSpPr>
              <p:nvPr/>
            </p:nvSpPr>
            <p:spPr bwMode="auto">
              <a:xfrm>
                <a:off x="2544" y="2304"/>
                <a:ext cx="38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>
                    <a:solidFill>
                      <a:schemeClr val="tx1"/>
                    </a:solidFill>
                    <a:ea typeface="굴림" panose="020B0600000101010101" pitchFamily="50" charset="-127"/>
                  </a:rPr>
                  <a:t>B</a:t>
                </a:r>
              </a:p>
            </p:txBody>
          </p:sp>
          <p:sp>
            <p:nvSpPr>
              <p:cNvPr id="44" name="Rectangle 20"/>
              <p:cNvSpPr>
                <a:spLocks noChangeArrowheads="1"/>
              </p:cNvSpPr>
              <p:nvPr/>
            </p:nvSpPr>
            <p:spPr bwMode="auto">
              <a:xfrm>
                <a:off x="2784" y="2736"/>
                <a:ext cx="38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>
                    <a:solidFill>
                      <a:schemeClr val="tx1"/>
                    </a:solidFill>
                    <a:ea typeface="굴림" panose="020B0600000101010101" pitchFamily="50" charset="-127"/>
                  </a:rPr>
                  <a:t>C</a:t>
                </a:r>
              </a:p>
            </p:txBody>
          </p:sp>
        </p:grpSp>
        <p:grpSp>
          <p:nvGrpSpPr>
            <p:cNvPr id="35" name="Group 24"/>
            <p:cNvGrpSpPr>
              <a:grpSpLocks/>
            </p:cNvGrpSpPr>
            <p:nvPr/>
          </p:nvGrpSpPr>
          <p:grpSpPr bwMode="auto">
            <a:xfrm>
              <a:off x="1056" y="2496"/>
              <a:ext cx="816" cy="336"/>
              <a:chOff x="1056" y="2496"/>
              <a:chExt cx="816" cy="336"/>
            </a:xfrm>
          </p:grpSpPr>
          <p:sp>
            <p:nvSpPr>
              <p:cNvPr id="39" name="Rectangle 22"/>
              <p:cNvSpPr>
                <a:spLocks noChangeArrowheads="1"/>
              </p:cNvSpPr>
              <p:nvPr/>
            </p:nvSpPr>
            <p:spPr bwMode="auto">
              <a:xfrm>
                <a:off x="1056" y="2496"/>
                <a:ext cx="576" cy="23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>
                    <a:solidFill>
                      <a:schemeClr val="hlink"/>
                    </a:solidFill>
                    <a:ea typeface="굴림" panose="020B0600000101010101" pitchFamily="50" charset="-127"/>
                  </a:rPr>
                  <a:t>front</a:t>
                </a:r>
              </a:p>
            </p:txBody>
          </p:sp>
          <p:sp>
            <p:nvSpPr>
              <p:cNvPr id="40" name="Line 23"/>
              <p:cNvSpPr>
                <a:spLocks noChangeShapeType="1"/>
              </p:cNvSpPr>
              <p:nvPr/>
            </p:nvSpPr>
            <p:spPr bwMode="auto">
              <a:xfrm>
                <a:off x="1488" y="2640"/>
                <a:ext cx="384" cy="192"/>
              </a:xfrm>
              <a:prstGeom prst="line">
                <a:avLst/>
              </a:prstGeom>
              <a:noFill/>
              <a:ln w="50800">
                <a:solidFill>
                  <a:schemeClr val="hlink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</p:grpSp>
      </p:grpSp>
      <p:sp>
        <p:nvSpPr>
          <p:cNvPr id="59" name="직사각형 58"/>
          <p:cNvSpPr/>
          <p:nvPr/>
        </p:nvSpPr>
        <p:spPr>
          <a:xfrm>
            <a:off x="4011788" y="5003284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dirty="0">
                <a:ea typeface="굴림" panose="020B0600000101010101" pitchFamily="50" charset="-127"/>
              </a:rPr>
              <a:t>D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3962400" y="5334000"/>
            <a:ext cx="914400" cy="1208088"/>
            <a:chOff x="3962400" y="5334000"/>
            <a:chExt cx="914400" cy="1208088"/>
          </a:xfrm>
        </p:grpSpPr>
        <p:sp>
          <p:nvSpPr>
            <p:cNvPr id="60" name="Line 26"/>
            <p:cNvSpPr>
              <a:spLocks noChangeShapeType="1"/>
            </p:cNvSpPr>
            <p:nvPr/>
          </p:nvSpPr>
          <p:spPr bwMode="auto">
            <a:xfrm flipV="1">
              <a:off x="4267200" y="5334000"/>
              <a:ext cx="0" cy="91440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1" name="Rectangle 25"/>
            <p:cNvSpPr>
              <a:spLocks noChangeArrowheads="1"/>
            </p:cNvSpPr>
            <p:nvPr/>
          </p:nvSpPr>
          <p:spPr bwMode="auto">
            <a:xfrm>
              <a:off x="3962400" y="6172200"/>
              <a:ext cx="914400" cy="3698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dirty="0">
                  <a:solidFill>
                    <a:schemeClr val="hlink"/>
                  </a:solidFill>
                  <a:ea typeface="굴림" panose="020B0600000101010101" pitchFamily="50" charset="-127"/>
                </a:rPr>
                <a:t>rear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93601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36</a:t>
            </a:fld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95536" y="836712"/>
            <a:ext cx="828092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755576" y="836712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Candara" panose="020E0502030303020204" pitchFamily="34" charset="0"/>
              </a:rPr>
              <a:t>3.3 Queues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1403484"/>
            <a:ext cx="7920880" cy="234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Candara" panose="020E0502030303020204" pitchFamily="34" charset="0"/>
              </a:rPr>
              <a:t>Circular queue:</a:t>
            </a:r>
          </a:p>
          <a:p>
            <a:pPr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ko-KR" sz="2000" dirty="0">
                <a:ea typeface="굴림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ea typeface="굴림" panose="020B0600000101010101" pitchFamily="50" charset="-127"/>
              </a:rPr>
              <a:t>Delete</a:t>
            </a:r>
            <a:r>
              <a:rPr lang="en-US" altLang="ko-KR" sz="2000" dirty="0">
                <a:ea typeface="굴림" panose="020B0600000101010101" pitchFamily="50" charset="-127"/>
              </a:rPr>
              <a:t> an element</a:t>
            </a: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FontTx/>
              <a:buChar char="-"/>
            </a:pPr>
            <a:r>
              <a:rPr lang="en-US" altLang="ko-KR" dirty="0">
                <a:ea typeface="굴림" panose="020B0600000101010101" pitchFamily="50" charset="-127"/>
              </a:rPr>
              <a:t>Move </a:t>
            </a:r>
            <a:r>
              <a:rPr lang="en-US" altLang="ko-KR" dirty="0">
                <a:solidFill>
                  <a:srgbClr val="C00000"/>
                </a:solidFill>
                <a:ea typeface="굴림" panose="020B0600000101010101" pitchFamily="50" charset="-127"/>
              </a:rPr>
              <a:t>front</a:t>
            </a:r>
            <a:r>
              <a:rPr lang="en-US" altLang="ko-KR" dirty="0">
                <a:ea typeface="굴림" panose="020B0600000101010101" pitchFamily="50" charset="-127"/>
              </a:rPr>
              <a:t> one clockwise.</a:t>
            </a: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FontTx/>
              <a:buChar char="-"/>
            </a:pPr>
            <a:r>
              <a:rPr lang="en-US" altLang="ko-KR" dirty="0">
                <a:ea typeface="굴림" panose="020B0600000101010101" pitchFamily="50" charset="-127"/>
              </a:rPr>
              <a:t>Then extract from 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50" charset="-127"/>
              </a:rPr>
              <a:t>queue[front].</a:t>
            </a:r>
            <a:r>
              <a:rPr lang="en-US" altLang="ko-KR" dirty="0">
                <a:solidFill>
                  <a:schemeClr val="bg2"/>
                </a:solidFill>
                <a:ea typeface="굴림" panose="020B0600000101010101" pitchFamily="50" charset="-127"/>
              </a:rPr>
              <a:t>.</a:t>
            </a: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FontTx/>
              <a:buChar char="-"/>
            </a:pPr>
            <a:endParaRPr lang="en-US" altLang="ko-KR" dirty="0">
              <a:ea typeface="굴림" panose="020B0600000101010101" pitchFamily="50" charset="-127"/>
            </a:endParaRPr>
          </a:p>
          <a:p>
            <a:pPr lvl="1">
              <a:spcBef>
                <a:spcPct val="20000"/>
              </a:spcBef>
              <a:buClr>
                <a:schemeClr val="tx2"/>
              </a:buClr>
            </a:pPr>
            <a:endParaRPr lang="en-US" altLang="ko-KR" dirty="0">
              <a:ea typeface="굴림" panose="020B0600000101010101" pitchFamily="50" charset="-127"/>
            </a:endParaRPr>
          </a:p>
          <a:p>
            <a:r>
              <a:rPr lang="en-US" altLang="ko-KR" sz="1600" dirty="0">
                <a:ea typeface="굴림" panose="020B0600000101010101" pitchFamily="50" charset="-127"/>
              </a:rPr>
              <a:t> </a:t>
            </a: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360040" y="404664"/>
            <a:ext cx="8748464" cy="605753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1" kern="1200" spc="50" dirty="0" smtClean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>
                  <a:outerShdw blurRad="50800" dist="50800" dir="54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2000" dirty="0"/>
              <a:t>Chapter 3 – Stacks and queues</a:t>
            </a:r>
            <a:endParaRPr lang="ko-KR" altLang="en-US" sz="1100" dirty="0"/>
          </a:p>
        </p:txBody>
      </p:sp>
      <p:grpSp>
        <p:nvGrpSpPr>
          <p:cNvPr id="33" name="Group 28"/>
          <p:cNvGrpSpPr>
            <a:grpSpLocks/>
          </p:cNvGrpSpPr>
          <p:nvPr/>
        </p:nvGrpSpPr>
        <p:grpSpPr bwMode="auto">
          <a:xfrm>
            <a:off x="1905000" y="3200401"/>
            <a:ext cx="3886200" cy="2503488"/>
            <a:chOff x="1200" y="2016"/>
            <a:chExt cx="2448" cy="1577"/>
          </a:xfrm>
        </p:grpSpPr>
        <p:grpSp>
          <p:nvGrpSpPr>
            <p:cNvPr id="34" name="Group 21"/>
            <p:cNvGrpSpPr>
              <a:grpSpLocks/>
            </p:cNvGrpSpPr>
            <p:nvPr/>
          </p:nvGrpSpPr>
          <p:grpSpPr bwMode="auto">
            <a:xfrm>
              <a:off x="1392" y="2016"/>
              <a:ext cx="2256" cy="1577"/>
              <a:chOff x="1392" y="2016"/>
              <a:chExt cx="2256" cy="1577"/>
            </a:xfrm>
          </p:grpSpPr>
          <p:grpSp>
            <p:nvGrpSpPr>
              <p:cNvPr id="38" name="Group 17"/>
              <p:cNvGrpSpPr>
                <a:grpSpLocks/>
              </p:cNvGrpSpPr>
              <p:nvPr/>
            </p:nvGrpSpPr>
            <p:grpSpPr bwMode="auto">
              <a:xfrm>
                <a:off x="1392" y="2016"/>
                <a:ext cx="2256" cy="1577"/>
                <a:chOff x="1392" y="2016"/>
                <a:chExt cx="2256" cy="1577"/>
              </a:xfrm>
            </p:grpSpPr>
            <p:sp>
              <p:nvSpPr>
                <p:cNvPr id="42" name="Oval 3"/>
                <p:cNvSpPr>
                  <a:spLocks noChangeArrowheads="1"/>
                </p:cNvSpPr>
                <p:nvPr/>
              </p:nvSpPr>
              <p:spPr bwMode="auto">
                <a:xfrm>
                  <a:off x="1732" y="2164"/>
                  <a:ext cx="1384" cy="1384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sp>
              <p:nvSpPr>
                <p:cNvPr id="43" name="Oval 4"/>
                <p:cNvSpPr>
                  <a:spLocks noChangeArrowheads="1"/>
                </p:cNvSpPr>
                <p:nvPr/>
              </p:nvSpPr>
              <p:spPr bwMode="auto">
                <a:xfrm>
                  <a:off x="2116" y="2596"/>
                  <a:ext cx="616" cy="616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sp>
              <p:nvSpPr>
                <p:cNvPr id="44" name="Line 5"/>
                <p:cNvSpPr>
                  <a:spLocks noChangeShapeType="1"/>
                </p:cNvSpPr>
                <p:nvPr/>
              </p:nvSpPr>
              <p:spPr bwMode="auto">
                <a:xfrm>
                  <a:off x="2400" y="2160"/>
                  <a:ext cx="0" cy="432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45" name="Line 6"/>
                <p:cNvSpPr>
                  <a:spLocks noChangeShapeType="1"/>
                </p:cNvSpPr>
                <p:nvPr/>
              </p:nvSpPr>
              <p:spPr bwMode="auto">
                <a:xfrm>
                  <a:off x="2400" y="3216"/>
                  <a:ext cx="0" cy="336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46" name="Line 7"/>
                <p:cNvSpPr>
                  <a:spLocks noChangeShapeType="1"/>
                </p:cNvSpPr>
                <p:nvPr/>
              </p:nvSpPr>
              <p:spPr bwMode="auto">
                <a:xfrm>
                  <a:off x="1824" y="2496"/>
                  <a:ext cx="336" cy="24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47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1824" y="3024"/>
                  <a:ext cx="336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48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2688" y="2544"/>
                  <a:ext cx="384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49" name="Line 10"/>
                <p:cNvSpPr>
                  <a:spLocks noChangeShapeType="1"/>
                </p:cNvSpPr>
                <p:nvPr/>
              </p:nvSpPr>
              <p:spPr bwMode="auto">
                <a:xfrm>
                  <a:off x="2688" y="3072"/>
                  <a:ext cx="288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50" name="Rectangle 11"/>
                <p:cNvSpPr>
                  <a:spLocks noChangeArrowheads="1"/>
                </p:cNvSpPr>
                <p:nvPr/>
              </p:nvSpPr>
              <p:spPr bwMode="auto">
                <a:xfrm>
                  <a:off x="1680" y="3360"/>
                  <a:ext cx="52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ko-KR">
                      <a:solidFill>
                        <a:schemeClr val="tx1"/>
                      </a:solidFill>
                      <a:ea typeface="굴림" panose="020B0600000101010101" pitchFamily="50" charset="-127"/>
                    </a:rPr>
                    <a:t>[0]</a:t>
                  </a:r>
                </a:p>
              </p:txBody>
            </p:sp>
            <p:sp>
              <p:nvSpPr>
                <p:cNvPr id="51" name="Rectangle 12"/>
                <p:cNvSpPr>
                  <a:spLocks noChangeArrowheads="1"/>
                </p:cNvSpPr>
                <p:nvPr/>
              </p:nvSpPr>
              <p:spPr bwMode="auto">
                <a:xfrm>
                  <a:off x="1392" y="2784"/>
                  <a:ext cx="52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ko-KR">
                      <a:solidFill>
                        <a:schemeClr val="tx1"/>
                      </a:solidFill>
                      <a:ea typeface="굴림" panose="020B0600000101010101" pitchFamily="50" charset="-127"/>
                    </a:rPr>
                    <a:t>[1]</a:t>
                  </a:r>
                </a:p>
              </p:txBody>
            </p:sp>
            <p:sp>
              <p:nvSpPr>
                <p:cNvPr id="52" name="Rectangle 13"/>
                <p:cNvSpPr>
                  <a:spLocks noChangeArrowheads="1"/>
                </p:cNvSpPr>
                <p:nvPr/>
              </p:nvSpPr>
              <p:spPr bwMode="auto">
                <a:xfrm>
                  <a:off x="1728" y="2016"/>
                  <a:ext cx="52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ko-KR">
                      <a:solidFill>
                        <a:schemeClr val="tx1"/>
                      </a:solidFill>
                      <a:ea typeface="굴림" panose="020B0600000101010101" pitchFamily="50" charset="-127"/>
                    </a:rPr>
                    <a:t>[2]</a:t>
                  </a:r>
                </a:p>
              </p:txBody>
            </p:sp>
            <p:sp>
              <p:nvSpPr>
                <p:cNvPr id="53" name="Rectangle 14"/>
                <p:cNvSpPr>
                  <a:spLocks noChangeArrowheads="1"/>
                </p:cNvSpPr>
                <p:nvPr/>
              </p:nvSpPr>
              <p:spPr bwMode="auto">
                <a:xfrm>
                  <a:off x="2784" y="2016"/>
                  <a:ext cx="52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ko-KR">
                      <a:solidFill>
                        <a:schemeClr val="tx1"/>
                      </a:solidFill>
                      <a:ea typeface="굴림" panose="020B0600000101010101" pitchFamily="50" charset="-127"/>
                    </a:rPr>
                    <a:t>[3]</a:t>
                  </a:r>
                </a:p>
              </p:txBody>
            </p:sp>
            <p:sp>
              <p:nvSpPr>
                <p:cNvPr id="54" name="Rectangle 15"/>
                <p:cNvSpPr>
                  <a:spLocks noChangeArrowheads="1"/>
                </p:cNvSpPr>
                <p:nvPr/>
              </p:nvSpPr>
              <p:spPr bwMode="auto">
                <a:xfrm>
                  <a:off x="3120" y="2784"/>
                  <a:ext cx="52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ko-KR">
                      <a:solidFill>
                        <a:schemeClr val="tx1"/>
                      </a:solidFill>
                      <a:ea typeface="굴림" panose="020B0600000101010101" pitchFamily="50" charset="-127"/>
                    </a:rPr>
                    <a:t>[4]</a:t>
                  </a:r>
                </a:p>
              </p:txBody>
            </p:sp>
            <p:sp>
              <p:nvSpPr>
                <p:cNvPr id="55" name="Rectangle 16"/>
                <p:cNvSpPr>
                  <a:spLocks noChangeArrowheads="1"/>
                </p:cNvSpPr>
                <p:nvPr/>
              </p:nvSpPr>
              <p:spPr bwMode="auto">
                <a:xfrm>
                  <a:off x="2784" y="3360"/>
                  <a:ext cx="52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ko-KR">
                      <a:solidFill>
                        <a:schemeClr val="tx1"/>
                      </a:solidFill>
                      <a:ea typeface="굴림" panose="020B0600000101010101" pitchFamily="50" charset="-127"/>
                    </a:rPr>
                    <a:t>[5]</a:t>
                  </a:r>
                </a:p>
              </p:txBody>
            </p:sp>
          </p:grpSp>
          <p:sp>
            <p:nvSpPr>
              <p:cNvPr id="40" name="Rectangle 19"/>
              <p:cNvSpPr>
                <a:spLocks noChangeArrowheads="1"/>
              </p:cNvSpPr>
              <p:nvPr/>
            </p:nvSpPr>
            <p:spPr bwMode="auto">
              <a:xfrm>
                <a:off x="2544" y="2304"/>
                <a:ext cx="38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>
                    <a:solidFill>
                      <a:schemeClr val="tx1"/>
                    </a:solidFill>
                    <a:ea typeface="굴림" panose="020B0600000101010101" pitchFamily="50" charset="-127"/>
                  </a:rPr>
                  <a:t>B</a:t>
                </a:r>
              </a:p>
            </p:txBody>
          </p:sp>
          <p:sp>
            <p:nvSpPr>
              <p:cNvPr id="41" name="Rectangle 20"/>
              <p:cNvSpPr>
                <a:spLocks noChangeArrowheads="1"/>
              </p:cNvSpPr>
              <p:nvPr/>
            </p:nvSpPr>
            <p:spPr bwMode="auto">
              <a:xfrm>
                <a:off x="2784" y="2736"/>
                <a:ext cx="38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>
                    <a:solidFill>
                      <a:schemeClr val="tx1"/>
                    </a:solidFill>
                    <a:ea typeface="굴림" panose="020B0600000101010101" pitchFamily="50" charset="-127"/>
                  </a:rPr>
                  <a:t>C</a:t>
                </a:r>
              </a:p>
            </p:txBody>
          </p:sp>
        </p:grpSp>
        <p:grpSp>
          <p:nvGrpSpPr>
            <p:cNvPr id="35" name="Group 24"/>
            <p:cNvGrpSpPr>
              <a:grpSpLocks/>
            </p:cNvGrpSpPr>
            <p:nvPr/>
          </p:nvGrpSpPr>
          <p:grpSpPr bwMode="auto">
            <a:xfrm>
              <a:off x="1200" y="2066"/>
              <a:ext cx="816" cy="336"/>
              <a:chOff x="1200" y="2066"/>
              <a:chExt cx="816" cy="336"/>
            </a:xfrm>
          </p:grpSpPr>
          <p:sp>
            <p:nvSpPr>
              <p:cNvPr id="36" name="Rectangle 22"/>
              <p:cNvSpPr>
                <a:spLocks noChangeArrowheads="1"/>
              </p:cNvSpPr>
              <p:nvPr/>
            </p:nvSpPr>
            <p:spPr bwMode="auto">
              <a:xfrm>
                <a:off x="1200" y="2066"/>
                <a:ext cx="576" cy="23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 dirty="0">
                    <a:solidFill>
                      <a:schemeClr val="hlink"/>
                    </a:solidFill>
                    <a:ea typeface="굴림" panose="020B0600000101010101" pitchFamily="50" charset="-127"/>
                  </a:rPr>
                  <a:t>front</a:t>
                </a:r>
              </a:p>
            </p:txBody>
          </p:sp>
          <p:sp>
            <p:nvSpPr>
              <p:cNvPr id="37" name="Line 23"/>
              <p:cNvSpPr>
                <a:spLocks noChangeShapeType="1"/>
              </p:cNvSpPr>
              <p:nvPr/>
            </p:nvSpPr>
            <p:spPr bwMode="auto">
              <a:xfrm>
                <a:off x="1632" y="2210"/>
                <a:ext cx="384" cy="192"/>
              </a:xfrm>
              <a:prstGeom prst="line">
                <a:avLst/>
              </a:prstGeom>
              <a:noFill/>
              <a:ln w="50800">
                <a:solidFill>
                  <a:schemeClr val="hlink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</p:grpSp>
      </p:grpSp>
      <p:sp>
        <p:nvSpPr>
          <p:cNvPr id="56" name="직사각형 55"/>
          <p:cNvSpPr/>
          <p:nvPr/>
        </p:nvSpPr>
        <p:spPr>
          <a:xfrm>
            <a:off x="4011788" y="5003284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dirty="0">
                <a:ea typeface="굴림" panose="020B0600000101010101" pitchFamily="50" charset="-127"/>
              </a:rPr>
              <a:t>D</a:t>
            </a:r>
          </a:p>
        </p:txBody>
      </p:sp>
      <p:grpSp>
        <p:nvGrpSpPr>
          <p:cNvPr id="57" name="그룹 56"/>
          <p:cNvGrpSpPr/>
          <p:nvPr/>
        </p:nvGrpSpPr>
        <p:grpSpPr>
          <a:xfrm>
            <a:off x="3962400" y="5334000"/>
            <a:ext cx="914400" cy="1208088"/>
            <a:chOff x="3962400" y="5334000"/>
            <a:chExt cx="914400" cy="1208088"/>
          </a:xfrm>
        </p:grpSpPr>
        <p:sp>
          <p:nvSpPr>
            <p:cNvPr id="58" name="Line 26"/>
            <p:cNvSpPr>
              <a:spLocks noChangeShapeType="1"/>
            </p:cNvSpPr>
            <p:nvPr/>
          </p:nvSpPr>
          <p:spPr bwMode="auto">
            <a:xfrm flipV="1">
              <a:off x="4267200" y="5334000"/>
              <a:ext cx="0" cy="91440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85" name="Rectangle 25"/>
            <p:cNvSpPr>
              <a:spLocks noChangeArrowheads="1"/>
            </p:cNvSpPr>
            <p:nvPr/>
          </p:nvSpPr>
          <p:spPr bwMode="auto">
            <a:xfrm>
              <a:off x="3962400" y="6172200"/>
              <a:ext cx="914400" cy="3698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dirty="0">
                  <a:solidFill>
                    <a:schemeClr val="hlink"/>
                  </a:solidFill>
                  <a:ea typeface="굴림" panose="020B0600000101010101" pitchFamily="50" charset="-127"/>
                </a:rPr>
                <a:t>rear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43847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37</a:t>
            </a:fld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95536" y="836712"/>
            <a:ext cx="828092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755576" y="836712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Candara" panose="020E0502030303020204" pitchFamily="34" charset="0"/>
              </a:rPr>
              <a:t>3.3 Queues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1403484"/>
            <a:ext cx="7920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Candara" panose="020E0502030303020204" pitchFamily="34" charset="0"/>
              </a:rPr>
              <a:t>Circular queue:</a:t>
            </a:r>
          </a:p>
          <a:p>
            <a:pPr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ko-KR" sz="2000" dirty="0">
                <a:ea typeface="굴림" panose="020B0600000101010101" pitchFamily="50" charset="-127"/>
              </a:rPr>
              <a:t>  </a:t>
            </a:r>
            <a:r>
              <a:rPr lang="en-US" altLang="ko-KR" sz="2000" dirty="0">
                <a:solidFill>
                  <a:srgbClr val="FF0000"/>
                </a:solidFill>
                <a:ea typeface="굴림" panose="020B0600000101010101" pitchFamily="50" charset="-127"/>
              </a:rPr>
              <a:t>Empty</a:t>
            </a:r>
            <a:r>
              <a:rPr lang="en-US" altLang="ko-KR" sz="2000" dirty="0">
                <a:ea typeface="굴림" panose="020B0600000101010101" pitchFamily="50" charset="-127"/>
              </a:rPr>
              <a:t> that queue</a:t>
            </a:r>
          </a:p>
          <a:p>
            <a:r>
              <a:rPr lang="en-US" altLang="ko-KR" sz="1600" dirty="0">
                <a:ea typeface="굴림" panose="020B0600000101010101" pitchFamily="50" charset="-127"/>
              </a:rPr>
              <a:t> </a:t>
            </a: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360040" y="404664"/>
            <a:ext cx="8748464" cy="605753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1" kern="1200" spc="50" dirty="0" smtClean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>
                  <a:outerShdw blurRad="50800" dist="50800" dir="54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2000" dirty="0"/>
              <a:t>Chapter 3 – Stacks and queues</a:t>
            </a:r>
            <a:endParaRPr lang="ko-KR" altLang="en-US" sz="1100" dirty="0"/>
          </a:p>
        </p:txBody>
      </p:sp>
      <p:grpSp>
        <p:nvGrpSpPr>
          <p:cNvPr id="86" name="Group 30"/>
          <p:cNvGrpSpPr>
            <a:grpSpLocks/>
          </p:cNvGrpSpPr>
          <p:nvPr/>
        </p:nvGrpSpPr>
        <p:grpSpPr bwMode="auto">
          <a:xfrm>
            <a:off x="755576" y="2492896"/>
            <a:ext cx="4418013" cy="2503488"/>
            <a:chOff x="1344" y="816"/>
            <a:chExt cx="2783" cy="1577"/>
          </a:xfrm>
        </p:grpSpPr>
        <p:grpSp>
          <p:nvGrpSpPr>
            <p:cNvPr id="87" name="Group 22"/>
            <p:cNvGrpSpPr>
              <a:grpSpLocks/>
            </p:cNvGrpSpPr>
            <p:nvPr/>
          </p:nvGrpSpPr>
          <p:grpSpPr bwMode="auto">
            <a:xfrm>
              <a:off x="1632" y="816"/>
              <a:ext cx="2256" cy="1577"/>
              <a:chOff x="1632" y="816"/>
              <a:chExt cx="2256" cy="1577"/>
            </a:xfrm>
          </p:grpSpPr>
          <p:grpSp>
            <p:nvGrpSpPr>
              <p:cNvPr id="94" name="Group 18"/>
              <p:cNvGrpSpPr>
                <a:grpSpLocks/>
              </p:cNvGrpSpPr>
              <p:nvPr/>
            </p:nvGrpSpPr>
            <p:grpSpPr bwMode="auto">
              <a:xfrm>
                <a:off x="1632" y="816"/>
                <a:ext cx="2256" cy="1577"/>
                <a:chOff x="1632" y="816"/>
                <a:chExt cx="2256" cy="1577"/>
              </a:xfrm>
            </p:grpSpPr>
            <p:sp>
              <p:nvSpPr>
                <p:cNvPr id="98" name="Oval 4"/>
                <p:cNvSpPr>
                  <a:spLocks noChangeArrowheads="1"/>
                </p:cNvSpPr>
                <p:nvPr/>
              </p:nvSpPr>
              <p:spPr bwMode="auto">
                <a:xfrm>
                  <a:off x="1972" y="964"/>
                  <a:ext cx="1384" cy="1384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sp>
              <p:nvSpPr>
                <p:cNvPr id="99" name="Oval 5"/>
                <p:cNvSpPr>
                  <a:spLocks noChangeArrowheads="1"/>
                </p:cNvSpPr>
                <p:nvPr/>
              </p:nvSpPr>
              <p:spPr bwMode="auto">
                <a:xfrm>
                  <a:off x="2356" y="1396"/>
                  <a:ext cx="616" cy="616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sp>
              <p:nvSpPr>
                <p:cNvPr id="100" name="Line 6"/>
                <p:cNvSpPr>
                  <a:spLocks noChangeShapeType="1"/>
                </p:cNvSpPr>
                <p:nvPr/>
              </p:nvSpPr>
              <p:spPr bwMode="auto">
                <a:xfrm>
                  <a:off x="2640" y="960"/>
                  <a:ext cx="0" cy="432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101" name="Line 7"/>
                <p:cNvSpPr>
                  <a:spLocks noChangeShapeType="1"/>
                </p:cNvSpPr>
                <p:nvPr/>
              </p:nvSpPr>
              <p:spPr bwMode="auto">
                <a:xfrm>
                  <a:off x="2640" y="2016"/>
                  <a:ext cx="0" cy="336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102" name="Line 8"/>
                <p:cNvSpPr>
                  <a:spLocks noChangeShapeType="1"/>
                </p:cNvSpPr>
                <p:nvPr/>
              </p:nvSpPr>
              <p:spPr bwMode="auto">
                <a:xfrm>
                  <a:off x="2064" y="1296"/>
                  <a:ext cx="336" cy="24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103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2064" y="1824"/>
                  <a:ext cx="336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104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2928" y="1344"/>
                  <a:ext cx="384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105" name="Line 11"/>
                <p:cNvSpPr>
                  <a:spLocks noChangeShapeType="1"/>
                </p:cNvSpPr>
                <p:nvPr/>
              </p:nvSpPr>
              <p:spPr bwMode="auto">
                <a:xfrm>
                  <a:off x="2928" y="1872"/>
                  <a:ext cx="288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106" name="Rectangle 12"/>
                <p:cNvSpPr>
                  <a:spLocks noChangeArrowheads="1"/>
                </p:cNvSpPr>
                <p:nvPr/>
              </p:nvSpPr>
              <p:spPr bwMode="auto">
                <a:xfrm>
                  <a:off x="1920" y="2160"/>
                  <a:ext cx="52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ko-KR">
                      <a:solidFill>
                        <a:schemeClr val="tx1"/>
                      </a:solidFill>
                      <a:ea typeface="굴림" panose="020B0600000101010101" pitchFamily="50" charset="-127"/>
                    </a:rPr>
                    <a:t>[0]</a:t>
                  </a:r>
                </a:p>
              </p:txBody>
            </p:sp>
            <p:sp>
              <p:nvSpPr>
                <p:cNvPr id="107" name="Rectangle 13"/>
                <p:cNvSpPr>
                  <a:spLocks noChangeArrowheads="1"/>
                </p:cNvSpPr>
                <p:nvPr/>
              </p:nvSpPr>
              <p:spPr bwMode="auto">
                <a:xfrm>
                  <a:off x="1632" y="1584"/>
                  <a:ext cx="52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ko-KR">
                      <a:solidFill>
                        <a:schemeClr val="tx1"/>
                      </a:solidFill>
                      <a:ea typeface="굴림" panose="020B0600000101010101" pitchFamily="50" charset="-127"/>
                    </a:rPr>
                    <a:t>[1]</a:t>
                  </a:r>
                </a:p>
              </p:txBody>
            </p:sp>
            <p:sp>
              <p:nvSpPr>
                <p:cNvPr id="108" name="Rectangle 14"/>
                <p:cNvSpPr>
                  <a:spLocks noChangeArrowheads="1"/>
                </p:cNvSpPr>
                <p:nvPr/>
              </p:nvSpPr>
              <p:spPr bwMode="auto">
                <a:xfrm>
                  <a:off x="1968" y="816"/>
                  <a:ext cx="52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ko-KR">
                      <a:solidFill>
                        <a:schemeClr val="tx1"/>
                      </a:solidFill>
                      <a:ea typeface="굴림" panose="020B0600000101010101" pitchFamily="50" charset="-127"/>
                    </a:rPr>
                    <a:t>[2]</a:t>
                  </a:r>
                </a:p>
              </p:txBody>
            </p:sp>
            <p:sp>
              <p:nvSpPr>
                <p:cNvPr id="109" name="Rectangle 15"/>
                <p:cNvSpPr>
                  <a:spLocks noChangeArrowheads="1"/>
                </p:cNvSpPr>
                <p:nvPr/>
              </p:nvSpPr>
              <p:spPr bwMode="auto">
                <a:xfrm>
                  <a:off x="3024" y="816"/>
                  <a:ext cx="52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ko-KR">
                      <a:solidFill>
                        <a:schemeClr val="tx1"/>
                      </a:solidFill>
                      <a:ea typeface="굴림" panose="020B0600000101010101" pitchFamily="50" charset="-127"/>
                    </a:rPr>
                    <a:t>[3]</a:t>
                  </a:r>
                </a:p>
              </p:txBody>
            </p:sp>
            <p:sp>
              <p:nvSpPr>
                <p:cNvPr id="110" name="Rectangle 16"/>
                <p:cNvSpPr>
                  <a:spLocks noChangeArrowheads="1"/>
                </p:cNvSpPr>
                <p:nvPr/>
              </p:nvSpPr>
              <p:spPr bwMode="auto">
                <a:xfrm>
                  <a:off x="3360" y="1584"/>
                  <a:ext cx="52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ko-KR">
                      <a:solidFill>
                        <a:schemeClr val="tx1"/>
                      </a:solidFill>
                      <a:ea typeface="굴림" panose="020B0600000101010101" pitchFamily="50" charset="-127"/>
                    </a:rPr>
                    <a:t>[4]</a:t>
                  </a:r>
                </a:p>
              </p:txBody>
            </p:sp>
            <p:sp>
              <p:nvSpPr>
                <p:cNvPr id="111" name="Rectangle 17"/>
                <p:cNvSpPr>
                  <a:spLocks noChangeArrowheads="1"/>
                </p:cNvSpPr>
                <p:nvPr/>
              </p:nvSpPr>
              <p:spPr bwMode="auto">
                <a:xfrm>
                  <a:off x="3024" y="2160"/>
                  <a:ext cx="52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ko-KR">
                      <a:solidFill>
                        <a:schemeClr val="tx1"/>
                      </a:solidFill>
                      <a:ea typeface="굴림" panose="020B0600000101010101" pitchFamily="50" charset="-127"/>
                    </a:rPr>
                    <a:t>[5]</a:t>
                  </a:r>
                </a:p>
              </p:txBody>
            </p:sp>
          </p:grpSp>
          <p:sp>
            <p:nvSpPr>
              <p:cNvPr id="95" name="Rectangle 19"/>
              <p:cNvSpPr>
                <a:spLocks noChangeArrowheads="1"/>
              </p:cNvSpPr>
              <p:nvPr/>
            </p:nvSpPr>
            <p:spPr bwMode="auto">
              <a:xfrm>
                <a:off x="2784" y="1968"/>
                <a:ext cx="38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>
                    <a:solidFill>
                      <a:schemeClr val="tx1"/>
                    </a:solidFill>
                    <a:ea typeface="굴림" panose="020B0600000101010101" pitchFamily="50" charset="-127"/>
                  </a:rPr>
                  <a:t>A</a:t>
                </a:r>
              </a:p>
            </p:txBody>
          </p:sp>
          <p:sp>
            <p:nvSpPr>
              <p:cNvPr id="96" name="Rectangle 20"/>
              <p:cNvSpPr>
                <a:spLocks noChangeArrowheads="1"/>
              </p:cNvSpPr>
              <p:nvPr/>
            </p:nvSpPr>
            <p:spPr bwMode="auto">
              <a:xfrm>
                <a:off x="2304" y="1968"/>
                <a:ext cx="38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>
                    <a:solidFill>
                      <a:schemeClr val="tx1"/>
                    </a:solidFill>
                    <a:ea typeface="굴림" panose="020B0600000101010101" pitchFamily="50" charset="-127"/>
                  </a:rPr>
                  <a:t>B</a:t>
                </a:r>
              </a:p>
            </p:txBody>
          </p:sp>
          <p:sp>
            <p:nvSpPr>
              <p:cNvPr id="97" name="Rectangle 21"/>
              <p:cNvSpPr>
                <a:spLocks noChangeArrowheads="1"/>
              </p:cNvSpPr>
              <p:nvPr/>
            </p:nvSpPr>
            <p:spPr bwMode="auto">
              <a:xfrm>
                <a:off x="2016" y="1488"/>
                <a:ext cx="38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>
                    <a:solidFill>
                      <a:schemeClr val="tx1"/>
                    </a:solidFill>
                    <a:ea typeface="굴림" panose="020B0600000101010101" pitchFamily="50" charset="-127"/>
                  </a:rPr>
                  <a:t>C</a:t>
                </a:r>
              </a:p>
            </p:txBody>
          </p:sp>
        </p:grpSp>
        <p:grpSp>
          <p:nvGrpSpPr>
            <p:cNvPr id="88" name="Group 25"/>
            <p:cNvGrpSpPr>
              <a:grpSpLocks/>
            </p:cNvGrpSpPr>
            <p:nvPr/>
          </p:nvGrpSpPr>
          <p:grpSpPr bwMode="auto">
            <a:xfrm>
              <a:off x="3167" y="1344"/>
              <a:ext cx="960" cy="384"/>
              <a:chOff x="3167" y="1344"/>
              <a:chExt cx="960" cy="384"/>
            </a:xfrm>
          </p:grpSpPr>
          <p:sp>
            <p:nvSpPr>
              <p:cNvPr id="92" name="Rectangle 23"/>
              <p:cNvSpPr>
                <a:spLocks noChangeArrowheads="1"/>
              </p:cNvSpPr>
              <p:nvPr/>
            </p:nvSpPr>
            <p:spPr bwMode="auto">
              <a:xfrm>
                <a:off x="3551" y="1344"/>
                <a:ext cx="576" cy="23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>
                    <a:solidFill>
                      <a:schemeClr val="hlink"/>
                    </a:solidFill>
                    <a:ea typeface="굴림" panose="020B0600000101010101" pitchFamily="50" charset="-127"/>
                  </a:rPr>
                  <a:t>front</a:t>
                </a:r>
              </a:p>
            </p:txBody>
          </p:sp>
          <p:sp>
            <p:nvSpPr>
              <p:cNvPr id="93" name="Line 24"/>
              <p:cNvSpPr>
                <a:spLocks noChangeShapeType="1"/>
              </p:cNvSpPr>
              <p:nvPr/>
            </p:nvSpPr>
            <p:spPr bwMode="auto">
              <a:xfrm flipH="1">
                <a:off x="3167" y="1536"/>
                <a:ext cx="384" cy="192"/>
              </a:xfrm>
              <a:prstGeom prst="line">
                <a:avLst/>
              </a:prstGeom>
              <a:noFill/>
              <a:ln w="50800">
                <a:solidFill>
                  <a:schemeClr val="hlink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</p:grpSp>
        <p:grpSp>
          <p:nvGrpSpPr>
            <p:cNvPr id="89" name="Group 28"/>
            <p:cNvGrpSpPr>
              <a:grpSpLocks/>
            </p:cNvGrpSpPr>
            <p:nvPr/>
          </p:nvGrpSpPr>
          <p:grpSpPr bwMode="auto">
            <a:xfrm>
              <a:off x="1344" y="1200"/>
              <a:ext cx="816" cy="336"/>
              <a:chOff x="1344" y="1200"/>
              <a:chExt cx="816" cy="336"/>
            </a:xfrm>
          </p:grpSpPr>
          <p:sp>
            <p:nvSpPr>
              <p:cNvPr id="90" name="Rectangle 26"/>
              <p:cNvSpPr>
                <a:spLocks noChangeArrowheads="1"/>
              </p:cNvSpPr>
              <p:nvPr/>
            </p:nvSpPr>
            <p:spPr bwMode="auto">
              <a:xfrm>
                <a:off x="1344" y="1200"/>
                <a:ext cx="576" cy="23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>
                    <a:solidFill>
                      <a:schemeClr val="hlink"/>
                    </a:solidFill>
                    <a:ea typeface="굴림" panose="020B0600000101010101" pitchFamily="50" charset="-127"/>
                  </a:rPr>
                  <a:t> rear</a:t>
                </a:r>
              </a:p>
            </p:txBody>
          </p:sp>
          <p:sp>
            <p:nvSpPr>
              <p:cNvPr id="91" name="Line 27"/>
              <p:cNvSpPr>
                <a:spLocks noChangeShapeType="1"/>
              </p:cNvSpPr>
              <p:nvPr/>
            </p:nvSpPr>
            <p:spPr bwMode="auto">
              <a:xfrm>
                <a:off x="1776" y="1344"/>
                <a:ext cx="384" cy="192"/>
              </a:xfrm>
              <a:prstGeom prst="line">
                <a:avLst/>
              </a:prstGeom>
              <a:noFill/>
              <a:ln w="50800">
                <a:solidFill>
                  <a:schemeClr val="hlink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313106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38</a:t>
            </a:fld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95536" y="836712"/>
            <a:ext cx="828092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755576" y="836712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Candara" panose="020E0502030303020204" pitchFamily="34" charset="0"/>
              </a:rPr>
              <a:t>3.3 Queues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1403484"/>
            <a:ext cx="7920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Candara" panose="020E0502030303020204" pitchFamily="34" charset="0"/>
              </a:rPr>
              <a:t>Circular queue:</a:t>
            </a:r>
          </a:p>
          <a:p>
            <a:pPr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ko-KR" sz="2000" dirty="0">
                <a:ea typeface="굴림" panose="020B0600000101010101" pitchFamily="50" charset="-127"/>
              </a:rPr>
              <a:t>  </a:t>
            </a:r>
            <a:r>
              <a:rPr lang="en-US" altLang="ko-KR" sz="2000" dirty="0">
                <a:solidFill>
                  <a:srgbClr val="FF0000"/>
                </a:solidFill>
                <a:ea typeface="굴림" panose="020B0600000101010101" pitchFamily="50" charset="-127"/>
              </a:rPr>
              <a:t>Empty</a:t>
            </a:r>
            <a:r>
              <a:rPr lang="en-US" altLang="ko-KR" sz="2000" dirty="0">
                <a:ea typeface="굴림" panose="020B0600000101010101" pitchFamily="50" charset="-127"/>
              </a:rPr>
              <a:t> that queue</a:t>
            </a:r>
          </a:p>
          <a:p>
            <a:r>
              <a:rPr lang="en-US" altLang="ko-KR" sz="1600" dirty="0">
                <a:ea typeface="굴림" panose="020B0600000101010101" pitchFamily="50" charset="-127"/>
              </a:rPr>
              <a:t> </a:t>
            </a: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360040" y="404664"/>
            <a:ext cx="8748464" cy="605753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1" kern="1200" spc="50" dirty="0" smtClean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>
                  <a:outerShdw blurRad="50800" dist="50800" dir="54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2000" dirty="0"/>
              <a:t>Chapter 3 – Stacks and queues</a:t>
            </a:r>
            <a:endParaRPr lang="ko-KR" altLang="en-US" sz="1100" dirty="0"/>
          </a:p>
        </p:txBody>
      </p:sp>
      <p:grpSp>
        <p:nvGrpSpPr>
          <p:cNvPr id="86" name="Group 30"/>
          <p:cNvGrpSpPr>
            <a:grpSpLocks/>
          </p:cNvGrpSpPr>
          <p:nvPr/>
        </p:nvGrpSpPr>
        <p:grpSpPr bwMode="auto">
          <a:xfrm>
            <a:off x="755576" y="2492896"/>
            <a:ext cx="4038600" cy="3106738"/>
            <a:chOff x="1344" y="816"/>
            <a:chExt cx="2544" cy="1957"/>
          </a:xfrm>
        </p:grpSpPr>
        <p:grpSp>
          <p:nvGrpSpPr>
            <p:cNvPr id="87" name="Group 22"/>
            <p:cNvGrpSpPr>
              <a:grpSpLocks/>
            </p:cNvGrpSpPr>
            <p:nvPr/>
          </p:nvGrpSpPr>
          <p:grpSpPr bwMode="auto">
            <a:xfrm>
              <a:off x="1632" y="816"/>
              <a:ext cx="2256" cy="1577"/>
              <a:chOff x="1632" y="816"/>
              <a:chExt cx="2256" cy="1577"/>
            </a:xfrm>
          </p:grpSpPr>
          <p:grpSp>
            <p:nvGrpSpPr>
              <p:cNvPr id="94" name="Group 18"/>
              <p:cNvGrpSpPr>
                <a:grpSpLocks/>
              </p:cNvGrpSpPr>
              <p:nvPr/>
            </p:nvGrpSpPr>
            <p:grpSpPr bwMode="auto">
              <a:xfrm>
                <a:off x="1632" y="816"/>
                <a:ext cx="2256" cy="1577"/>
                <a:chOff x="1632" y="816"/>
                <a:chExt cx="2256" cy="1577"/>
              </a:xfrm>
            </p:grpSpPr>
            <p:sp>
              <p:nvSpPr>
                <p:cNvPr id="98" name="Oval 4"/>
                <p:cNvSpPr>
                  <a:spLocks noChangeArrowheads="1"/>
                </p:cNvSpPr>
                <p:nvPr/>
              </p:nvSpPr>
              <p:spPr bwMode="auto">
                <a:xfrm>
                  <a:off x="1972" y="964"/>
                  <a:ext cx="1384" cy="1384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sp>
              <p:nvSpPr>
                <p:cNvPr id="99" name="Oval 5"/>
                <p:cNvSpPr>
                  <a:spLocks noChangeArrowheads="1"/>
                </p:cNvSpPr>
                <p:nvPr/>
              </p:nvSpPr>
              <p:spPr bwMode="auto">
                <a:xfrm>
                  <a:off x="2356" y="1396"/>
                  <a:ext cx="616" cy="616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sp>
              <p:nvSpPr>
                <p:cNvPr id="100" name="Line 6"/>
                <p:cNvSpPr>
                  <a:spLocks noChangeShapeType="1"/>
                </p:cNvSpPr>
                <p:nvPr/>
              </p:nvSpPr>
              <p:spPr bwMode="auto">
                <a:xfrm>
                  <a:off x="2640" y="960"/>
                  <a:ext cx="0" cy="432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101" name="Line 7"/>
                <p:cNvSpPr>
                  <a:spLocks noChangeShapeType="1"/>
                </p:cNvSpPr>
                <p:nvPr/>
              </p:nvSpPr>
              <p:spPr bwMode="auto">
                <a:xfrm>
                  <a:off x="2640" y="2016"/>
                  <a:ext cx="0" cy="336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102" name="Line 8"/>
                <p:cNvSpPr>
                  <a:spLocks noChangeShapeType="1"/>
                </p:cNvSpPr>
                <p:nvPr/>
              </p:nvSpPr>
              <p:spPr bwMode="auto">
                <a:xfrm>
                  <a:off x="2064" y="1296"/>
                  <a:ext cx="336" cy="24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103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2064" y="1824"/>
                  <a:ext cx="336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104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2928" y="1344"/>
                  <a:ext cx="384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105" name="Line 11"/>
                <p:cNvSpPr>
                  <a:spLocks noChangeShapeType="1"/>
                </p:cNvSpPr>
                <p:nvPr/>
              </p:nvSpPr>
              <p:spPr bwMode="auto">
                <a:xfrm>
                  <a:off x="2928" y="1872"/>
                  <a:ext cx="288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106" name="Rectangle 12"/>
                <p:cNvSpPr>
                  <a:spLocks noChangeArrowheads="1"/>
                </p:cNvSpPr>
                <p:nvPr/>
              </p:nvSpPr>
              <p:spPr bwMode="auto">
                <a:xfrm>
                  <a:off x="1920" y="2160"/>
                  <a:ext cx="52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ko-KR">
                      <a:solidFill>
                        <a:schemeClr val="tx1"/>
                      </a:solidFill>
                      <a:ea typeface="굴림" panose="020B0600000101010101" pitchFamily="50" charset="-127"/>
                    </a:rPr>
                    <a:t>[0]</a:t>
                  </a:r>
                </a:p>
              </p:txBody>
            </p:sp>
            <p:sp>
              <p:nvSpPr>
                <p:cNvPr id="107" name="Rectangle 13"/>
                <p:cNvSpPr>
                  <a:spLocks noChangeArrowheads="1"/>
                </p:cNvSpPr>
                <p:nvPr/>
              </p:nvSpPr>
              <p:spPr bwMode="auto">
                <a:xfrm>
                  <a:off x="1632" y="1584"/>
                  <a:ext cx="52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ko-KR">
                      <a:solidFill>
                        <a:schemeClr val="tx1"/>
                      </a:solidFill>
                      <a:ea typeface="굴림" panose="020B0600000101010101" pitchFamily="50" charset="-127"/>
                    </a:rPr>
                    <a:t>[1]</a:t>
                  </a:r>
                </a:p>
              </p:txBody>
            </p:sp>
            <p:sp>
              <p:nvSpPr>
                <p:cNvPr id="108" name="Rectangle 14"/>
                <p:cNvSpPr>
                  <a:spLocks noChangeArrowheads="1"/>
                </p:cNvSpPr>
                <p:nvPr/>
              </p:nvSpPr>
              <p:spPr bwMode="auto">
                <a:xfrm>
                  <a:off x="1968" y="816"/>
                  <a:ext cx="52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ko-KR">
                      <a:solidFill>
                        <a:schemeClr val="tx1"/>
                      </a:solidFill>
                      <a:ea typeface="굴림" panose="020B0600000101010101" pitchFamily="50" charset="-127"/>
                    </a:rPr>
                    <a:t>[2]</a:t>
                  </a:r>
                </a:p>
              </p:txBody>
            </p:sp>
            <p:sp>
              <p:nvSpPr>
                <p:cNvPr id="109" name="Rectangle 15"/>
                <p:cNvSpPr>
                  <a:spLocks noChangeArrowheads="1"/>
                </p:cNvSpPr>
                <p:nvPr/>
              </p:nvSpPr>
              <p:spPr bwMode="auto">
                <a:xfrm>
                  <a:off x="3024" y="816"/>
                  <a:ext cx="52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ko-KR">
                      <a:solidFill>
                        <a:schemeClr val="tx1"/>
                      </a:solidFill>
                      <a:ea typeface="굴림" panose="020B0600000101010101" pitchFamily="50" charset="-127"/>
                    </a:rPr>
                    <a:t>[3]</a:t>
                  </a:r>
                </a:p>
              </p:txBody>
            </p:sp>
            <p:sp>
              <p:nvSpPr>
                <p:cNvPr id="110" name="Rectangle 16"/>
                <p:cNvSpPr>
                  <a:spLocks noChangeArrowheads="1"/>
                </p:cNvSpPr>
                <p:nvPr/>
              </p:nvSpPr>
              <p:spPr bwMode="auto">
                <a:xfrm>
                  <a:off x="3360" y="1584"/>
                  <a:ext cx="52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ko-KR">
                      <a:solidFill>
                        <a:schemeClr val="tx1"/>
                      </a:solidFill>
                      <a:ea typeface="굴림" panose="020B0600000101010101" pitchFamily="50" charset="-127"/>
                    </a:rPr>
                    <a:t>[4]</a:t>
                  </a:r>
                </a:p>
              </p:txBody>
            </p:sp>
            <p:sp>
              <p:nvSpPr>
                <p:cNvPr id="111" name="Rectangle 17"/>
                <p:cNvSpPr>
                  <a:spLocks noChangeArrowheads="1"/>
                </p:cNvSpPr>
                <p:nvPr/>
              </p:nvSpPr>
              <p:spPr bwMode="auto">
                <a:xfrm>
                  <a:off x="3024" y="2160"/>
                  <a:ext cx="52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ko-KR" dirty="0">
                      <a:solidFill>
                        <a:schemeClr val="tx1"/>
                      </a:solidFill>
                      <a:ea typeface="굴림" panose="020B0600000101010101" pitchFamily="50" charset="-127"/>
                    </a:rPr>
                    <a:t>[5]</a:t>
                  </a:r>
                </a:p>
              </p:txBody>
            </p:sp>
          </p:grpSp>
          <p:sp>
            <p:nvSpPr>
              <p:cNvPr id="95" name="Rectangle 19"/>
              <p:cNvSpPr>
                <a:spLocks noChangeArrowheads="1"/>
              </p:cNvSpPr>
              <p:nvPr/>
            </p:nvSpPr>
            <p:spPr bwMode="auto">
              <a:xfrm>
                <a:off x="2784" y="1968"/>
                <a:ext cx="38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 altLang="ko-KR" dirty="0">
                  <a:solidFill>
                    <a:schemeClr val="tx1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96" name="Rectangle 20"/>
              <p:cNvSpPr>
                <a:spLocks noChangeArrowheads="1"/>
              </p:cNvSpPr>
              <p:nvPr/>
            </p:nvSpPr>
            <p:spPr bwMode="auto">
              <a:xfrm>
                <a:off x="2304" y="1968"/>
                <a:ext cx="38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>
                    <a:solidFill>
                      <a:schemeClr val="tx1"/>
                    </a:solidFill>
                    <a:ea typeface="굴림" panose="020B0600000101010101" pitchFamily="50" charset="-127"/>
                  </a:rPr>
                  <a:t>B</a:t>
                </a:r>
              </a:p>
            </p:txBody>
          </p:sp>
          <p:sp>
            <p:nvSpPr>
              <p:cNvPr id="97" name="Rectangle 21"/>
              <p:cNvSpPr>
                <a:spLocks noChangeArrowheads="1"/>
              </p:cNvSpPr>
              <p:nvPr/>
            </p:nvSpPr>
            <p:spPr bwMode="auto">
              <a:xfrm>
                <a:off x="2016" y="1488"/>
                <a:ext cx="38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>
                    <a:solidFill>
                      <a:schemeClr val="tx1"/>
                    </a:solidFill>
                    <a:ea typeface="굴림" panose="020B0600000101010101" pitchFamily="50" charset="-127"/>
                  </a:rPr>
                  <a:t>C</a:t>
                </a:r>
              </a:p>
            </p:txBody>
          </p:sp>
        </p:grpSp>
        <p:grpSp>
          <p:nvGrpSpPr>
            <p:cNvPr id="88" name="Group 25"/>
            <p:cNvGrpSpPr>
              <a:grpSpLocks/>
            </p:cNvGrpSpPr>
            <p:nvPr/>
          </p:nvGrpSpPr>
          <p:grpSpPr bwMode="auto">
            <a:xfrm>
              <a:off x="2722" y="2159"/>
              <a:ext cx="576" cy="614"/>
              <a:chOff x="2722" y="2159"/>
              <a:chExt cx="576" cy="614"/>
            </a:xfrm>
          </p:grpSpPr>
          <p:sp>
            <p:nvSpPr>
              <p:cNvPr id="92" name="Rectangle 23"/>
              <p:cNvSpPr>
                <a:spLocks noChangeArrowheads="1"/>
              </p:cNvSpPr>
              <p:nvPr/>
            </p:nvSpPr>
            <p:spPr bwMode="auto">
              <a:xfrm>
                <a:off x="2722" y="2540"/>
                <a:ext cx="576" cy="23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 dirty="0">
                    <a:solidFill>
                      <a:schemeClr val="hlink"/>
                    </a:solidFill>
                    <a:ea typeface="굴림" panose="020B0600000101010101" pitchFamily="50" charset="-127"/>
                  </a:rPr>
                  <a:t>front</a:t>
                </a:r>
              </a:p>
            </p:txBody>
          </p:sp>
          <p:sp>
            <p:nvSpPr>
              <p:cNvPr id="93" name="Line 24"/>
              <p:cNvSpPr>
                <a:spLocks noChangeShapeType="1"/>
              </p:cNvSpPr>
              <p:nvPr/>
            </p:nvSpPr>
            <p:spPr bwMode="auto">
              <a:xfrm flipH="1" flipV="1">
                <a:off x="2828" y="2159"/>
                <a:ext cx="8" cy="381"/>
              </a:xfrm>
              <a:prstGeom prst="line">
                <a:avLst/>
              </a:prstGeom>
              <a:noFill/>
              <a:ln w="50800">
                <a:solidFill>
                  <a:schemeClr val="hlink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</p:grpSp>
        <p:grpSp>
          <p:nvGrpSpPr>
            <p:cNvPr id="89" name="Group 28"/>
            <p:cNvGrpSpPr>
              <a:grpSpLocks/>
            </p:cNvGrpSpPr>
            <p:nvPr/>
          </p:nvGrpSpPr>
          <p:grpSpPr bwMode="auto">
            <a:xfrm>
              <a:off x="1344" y="1200"/>
              <a:ext cx="816" cy="336"/>
              <a:chOff x="1344" y="1200"/>
              <a:chExt cx="816" cy="336"/>
            </a:xfrm>
          </p:grpSpPr>
          <p:sp>
            <p:nvSpPr>
              <p:cNvPr id="90" name="Rectangle 26"/>
              <p:cNvSpPr>
                <a:spLocks noChangeArrowheads="1"/>
              </p:cNvSpPr>
              <p:nvPr/>
            </p:nvSpPr>
            <p:spPr bwMode="auto">
              <a:xfrm>
                <a:off x="1344" y="1200"/>
                <a:ext cx="576" cy="23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>
                    <a:solidFill>
                      <a:schemeClr val="hlink"/>
                    </a:solidFill>
                    <a:ea typeface="굴림" panose="020B0600000101010101" pitchFamily="50" charset="-127"/>
                  </a:rPr>
                  <a:t> rear</a:t>
                </a:r>
              </a:p>
            </p:txBody>
          </p:sp>
          <p:sp>
            <p:nvSpPr>
              <p:cNvPr id="91" name="Line 27"/>
              <p:cNvSpPr>
                <a:spLocks noChangeShapeType="1"/>
              </p:cNvSpPr>
              <p:nvPr/>
            </p:nvSpPr>
            <p:spPr bwMode="auto">
              <a:xfrm>
                <a:off x="1776" y="1344"/>
                <a:ext cx="384" cy="192"/>
              </a:xfrm>
              <a:prstGeom prst="line">
                <a:avLst/>
              </a:prstGeom>
              <a:noFill/>
              <a:ln w="50800">
                <a:solidFill>
                  <a:schemeClr val="hlink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361529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39</a:t>
            </a:fld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95536" y="836712"/>
            <a:ext cx="828092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755576" y="836712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Candara" panose="020E0502030303020204" pitchFamily="34" charset="0"/>
              </a:rPr>
              <a:t>3.3 Queues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1403484"/>
            <a:ext cx="7920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Candara" panose="020E0502030303020204" pitchFamily="34" charset="0"/>
              </a:rPr>
              <a:t>Circular queue:</a:t>
            </a:r>
          </a:p>
          <a:p>
            <a:pPr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ko-KR" sz="2000" dirty="0">
                <a:ea typeface="굴림" panose="020B0600000101010101" pitchFamily="50" charset="-127"/>
              </a:rPr>
              <a:t>  </a:t>
            </a:r>
            <a:r>
              <a:rPr lang="en-US" altLang="ko-KR" sz="2000" dirty="0">
                <a:solidFill>
                  <a:srgbClr val="FF0000"/>
                </a:solidFill>
                <a:ea typeface="굴림" panose="020B0600000101010101" pitchFamily="50" charset="-127"/>
              </a:rPr>
              <a:t>Empty</a:t>
            </a:r>
            <a:r>
              <a:rPr lang="en-US" altLang="ko-KR" sz="2000" dirty="0">
                <a:ea typeface="굴림" panose="020B0600000101010101" pitchFamily="50" charset="-127"/>
              </a:rPr>
              <a:t> that queue</a:t>
            </a:r>
          </a:p>
          <a:p>
            <a:r>
              <a:rPr lang="en-US" altLang="ko-KR" sz="1600" dirty="0">
                <a:ea typeface="굴림" panose="020B0600000101010101" pitchFamily="50" charset="-127"/>
              </a:rPr>
              <a:t> </a:t>
            </a: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360040" y="404664"/>
            <a:ext cx="8748464" cy="605753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1" kern="1200" spc="50" dirty="0" smtClean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>
                  <a:outerShdw blurRad="50800" dist="50800" dir="54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2000" dirty="0"/>
              <a:t>Chapter 3 – Stacks and queues</a:t>
            </a:r>
            <a:endParaRPr lang="ko-KR" altLang="en-US" sz="1100" dirty="0"/>
          </a:p>
        </p:txBody>
      </p:sp>
      <p:grpSp>
        <p:nvGrpSpPr>
          <p:cNvPr id="86" name="Group 30"/>
          <p:cNvGrpSpPr>
            <a:grpSpLocks/>
          </p:cNvGrpSpPr>
          <p:nvPr/>
        </p:nvGrpSpPr>
        <p:grpSpPr bwMode="auto">
          <a:xfrm>
            <a:off x="755576" y="2492896"/>
            <a:ext cx="4038600" cy="3106738"/>
            <a:chOff x="1344" y="816"/>
            <a:chExt cx="2544" cy="1957"/>
          </a:xfrm>
        </p:grpSpPr>
        <p:grpSp>
          <p:nvGrpSpPr>
            <p:cNvPr id="87" name="Group 22"/>
            <p:cNvGrpSpPr>
              <a:grpSpLocks/>
            </p:cNvGrpSpPr>
            <p:nvPr/>
          </p:nvGrpSpPr>
          <p:grpSpPr bwMode="auto">
            <a:xfrm>
              <a:off x="1632" y="816"/>
              <a:ext cx="2256" cy="1577"/>
              <a:chOff x="1632" y="816"/>
              <a:chExt cx="2256" cy="1577"/>
            </a:xfrm>
          </p:grpSpPr>
          <p:grpSp>
            <p:nvGrpSpPr>
              <p:cNvPr id="94" name="Group 18"/>
              <p:cNvGrpSpPr>
                <a:grpSpLocks/>
              </p:cNvGrpSpPr>
              <p:nvPr/>
            </p:nvGrpSpPr>
            <p:grpSpPr bwMode="auto">
              <a:xfrm>
                <a:off x="1632" y="816"/>
                <a:ext cx="2256" cy="1577"/>
                <a:chOff x="1632" y="816"/>
                <a:chExt cx="2256" cy="1577"/>
              </a:xfrm>
            </p:grpSpPr>
            <p:sp>
              <p:nvSpPr>
                <p:cNvPr id="98" name="Oval 4"/>
                <p:cNvSpPr>
                  <a:spLocks noChangeArrowheads="1"/>
                </p:cNvSpPr>
                <p:nvPr/>
              </p:nvSpPr>
              <p:spPr bwMode="auto">
                <a:xfrm>
                  <a:off x="1972" y="964"/>
                  <a:ext cx="1384" cy="1384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sp>
              <p:nvSpPr>
                <p:cNvPr id="99" name="Oval 5"/>
                <p:cNvSpPr>
                  <a:spLocks noChangeArrowheads="1"/>
                </p:cNvSpPr>
                <p:nvPr/>
              </p:nvSpPr>
              <p:spPr bwMode="auto">
                <a:xfrm>
                  <a:off x="2356" y="1396"/>
                  <a:ext cx="616" cy="616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sp>
              <p:nvSpPr>
                <p:cNvPr id="100" name="Line 6"/>
                <p:cNvSpPr>
                  <a:spLocks noChangeShapeType="1"/>
                </p:cNvSpPr>
                <p:nvPr/>
              </p:nvSpPr>
              <p:spPr bwMode="auto">
                <a:xfrm>
                  <a:off x="2640" y="960"/>
                  <a:ext cx="0" cy="432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101" name="Line 7"/>
                <p:cNvSpPr>
                  <a:spLocks noChangeShapeType="1"/>
                </p:cNvSpPr>
                <p:nvPr/>
              </p:nvSpPr>
              <p:spPr bwMode="auto">
                <a:xfrm>
                  <a:off x="2640" y="2016"/>
                  <a:ext cx="0" cy="336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102" name="Line 8"/>
                <p:cNvSpPr>
                  <a:spLocks noChangeShapeType="1"/>
                </p:cNvSpPr>
                <p:nvPr/>
              </p:nvSpPr>
              <p:spPr bwMode="auto">
                <a:xfrm>
                  <a:off x="2064" y="1296"/>
                  <a:ext cx="336" cy="24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103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2064" y="1824"/>
                  <a:ext cx="336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104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2928" y="1344"/>
                  <a:ext cx="384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105" name="Line 11"/>
                <p:cNvSpPr>
                  <a:spLocks noChangeShapeType="1"/>
                </p:cNvSpPr>
                <p:nvPr/>
              </p:nvSpPr>
              <p:spPr bwMode="auto">
                <a:xfrm>
                  <a:off x="2928" y="1872"/>
                  <a:ext cx="288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106" name="Rectangle 12"/>
                <p:cNvSpPr>
                  <a:spLocks noChangeArrowheads="1"/>
                </p:cNvSpPr>
                <p:nvPr/>
              </p:nvSpPr>
              <p:spPr bwMode="auto">
                <a:xfrm>
                  <a:off x="1920" y="2160"/>
                  <a:ext cx="52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ko-KR">
                      <a:solidFill>
                        <a:schemeClr val="tx1"/>
                      </a:solidFill>
                      <a:ea typeface="굴림" panose="020B0600000101010101" pitchFamily="50" charset="-127"/>
                    </a:rPr>
                    <a:t>[0]</a:t>
                  </a:r>
                </a:p>
              </p:txBody>
            </p:sp>
            <p:sp>
              <p:nvSpPr>
                <p:cNvPr id="107" name="Rectangle 13"/>
                <p:cNvSpPr>
                  <a:spLocks noChangeArrowheads="1"/>
                </p:cNvSpPr>
                <p:nvPr/>
              </p:nvSpPr>
              <p:spPr bwMode="auto">
                <a:xfrm>
                  <a:off x="1632" y="1584"/>
                  <a:ext cx="52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ko-KR">
                      <a:solidFill>
                        <a:schemeClr val="tx1"/>
                      </a:solidFill>
                      <a:ea typeface="굴림" panose="020B0600000101010101" pitchFamily="50" charset="-127"/>
                    </a:rPr>
                    <a:t>[1]</a:t>
                  </a:r>
                </a:p>
              </p:txBody>
            </p:sp>
            <p:sp>
              <p:nvSpPr>
                <p:cNvPr id="108" name="Rectangle 14"/>
                <p:cNvSpPr>
                  <a:spLocks noChangeArrowheads="1"/>
                </p:cNvSpPr>
                <p:nvPr/>
              </p:nvSpPr>
              <p:spPr bwMode="auto">
                <a:xfrm>
                  <a:off x="1968" y="816"/>
                  <a:ext cx="52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ko-KR">
                      <a:solidFill>
                        <a:schemeClr val="tx1"/>
                      </a:solidFill>
                      <a:ea typeface="굴림" panose="020B0600000101010101" pitchFamily="50" charset="-127"/>
                    </a:rPr>
                    <a:t>[2]</a:t>
                  </a:r>
                </a:p>
              </p:txBody>
            </p:sp>
            <p:sp>
              <p:nvSpPr>
                <p:cNvPr id="109" name="Rectangle 15"/>
                <p:cNvSpPr>
                  <a:spLocks noChangeArrowheads="1"/>
                </p:cNvSpPr>
                <p:nvPr/>
              </p:nvSpPr>
              <p:spPr bwMode="auto">
                <a:xfrm>
                  <a:off x="3024" y="816"/>
                  <a:ext cx="52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ko-KR">
                      <a:solidFill>
                        <a:schemeClr val="tx1"/>
                      </a:solidFill>
                      <a:ea typeface="굴림" panose="020B0600000101010101" pitchFamily="50" charset="-127"/>
                    </a:rPr>
                    <a:t>[3]</a:t>
                  </a:r>
                </a:p>
              </p:txBody>
            </p:sp>
            <p:sp>
              <p:nvSpPr>
                <p:cNvPr id="110" name="Rectangle 16"/>
                <p:cNvSpPr>
                  <a:spLocks noChangeArrowheads="1"/>
                </p:cNvSpPr>
                <p:nvPr/>
              </p:nvSpPr>
              <p:spPr bwMode="auto">
                <a:xfrm>
                  <a:off x="3360" y="1584"/>
                  <a:ext cx="52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ko-KR">
                      <a:solidFill>
                        <a:schemeClr val="tx1"/>
                      </a:solidFill>
                      <a:ea typeface="굴림" panose="020B0600000101010101" pitchFamily="50" charset="-127"/>
                    </a:rPr>
                    <a:t>[4]</a:t>
                  </a:r>
                </a:p>
              </p:txBody>
            </p:sp>
            <p:sp>
              <p:nvSpPr>
                <p:cNvPr id="111" name="Rectangle 17"/>
                <p:cNvSpPr>
                  <a:spLocks noChangeArrowheads="1"/>
                </p:cNvSpPr>
                <p:nvPr/>
              </p:nvSpPr>
              <p:spPr bwMode="auto">
                <a:xfrm>
                  <a:off x="3024" y="2160"/>
                  <a:ext cx="52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ko-KR" dirty="0">
                      <a:solidFill>
                        <a:schemeClr val="tx1"/>
                      </a:solidFill>
                      <a:ea typeface="굴림" panose="020B0600000101010101" pitchFamily="50" charset="-127"/>
                    </a:rPr>
                    <a:t>[5]</a:t>
                  </a:r>
                </a:p>
              </p:txBody>
            </p:sp>
          </p:grpSp>
          <p:sp>
            <p:nvSpPr>
              <p:cNvPr id="95" name="Rectangle 19"/>
              <p:cNvSpPr>
                <a:spLocks noChangeArrowheads="1"/>
              </p:cNvSpPr>
              <p:nvPr/>
            </p:nvSpPr>
            <p:spPr bwMode="auto">
              <a:xfrm>
                <a:off x="2784" y="1968"/>
                <a:ext cx="38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 altLang="ko-KR" dirty="0">
                  <a:solidFill>
                    <a:schemeClr val="tx1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97" name="Rectangle 21"/>
              <p:cNvSpPr>
                <a:spLocks noChangeArrowheads="1"/>
              </p:cNvSpPr>
              <p:nvPr/>
            </p:nvSpPr>
            <p:spPr bwMode="auto">
              <a:xfrm>
                <a:off x="2016" y="1488"/>
                <a:ext cx="38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>
                    <a:solidFill>
                      <a:schemeClr val="tx1"/>
                    </a:solidFill>
                    <a:ea typeface="굴림" panose="020B0600000101010101" pitchFamily="50" charset="-127"/>
                  </a:rPr>
                  <a:t>C</a:t>
                </a:r>
              </a:p>
            </p:txBody>
          </p:sp>
        </p:grpSp>
        <p:grpSp>
          <p:nvGrpSpPr>
            <p:cNvPr id="88" name="Group 25"/>
            <p:cNvGrpSpPr>
              <a:grpSpLocks/>
            </p:cNvGrpSpPr>
            <p:nvPr/>
          </p:nvGrpSpPr>
          <p:grpSpPr bwMode="auto">
            <a:xfrm>
              <a:off x="2038" y="2071"/>
              <a:ext cx="576" cy="702"/>
              <a:chOff x="2038" y="2071"/>
              <a:chExt cx="576" cy="702"/>
            </a:xfrm>
          </p:grpSpPr>
          <p:sp>
            <p:nvSpPr>
              <p:cNvPr id="92" name="Rectangle 23"/>
              <p:cNvSpPr>
                <a:spLocks noChangeArrowheads="1"/>
              </p:cNvSpPr>
              <p:nvPr/>
            </p:nvSpPr>
            <p:spPr bwMode="auto">
              <a:xfrm>
                <a:off x="2038" y="2540"/>
                <a:ext cx="576" cy="23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 dirty="0">
                    <a:solidFill>
                      <a:schemeClr val="hlink"/>
                    </a:solidFill>
                    <a:ea typeface="굴림" panose="020B0600000101010101" pitchFamily="50" charset="-127"/>
                  </a:rPr>
                  <a:t>front</a:t>
                </a:r>
              </a:p>
            </p:txBody>
          </p:sp>
          <p:sp>
            <p:nvSpPr>
              <p:cNvPr id="93" name="Line 24"/>
              <p:cNvSpPr>
                <a:spLocks noChangeShapeType="1"/>
              </p:cNvSpPr>
              <p:nvPr/>
            </p:nvSpPr>
            <p:spPr bwMode="auto">
              <a:xfrm flipV="1">
                <a:off x="2259" y="2071"/>
                <a:ext cx="185" cy="469"/>
              </a:xfrm>
              <a:prstGeom prst="line">
                <a:avLst/>
              </a:prstGeom>
              <a:noFill/>
              <a:ln w="50800">
                <a:solidFill>
                  <a:schemeClr val="hlink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</p:grpSp>
        <p:grpSp>
          <p:nvGrpSpPr>
            <p:cNvPr id="89" name="Group 28"/>
            <p:cNvGrpSpPr>
              <a:grpSpLocks/>
            </p:cNvGrpSpPr>
            <p:nvPr/>
          </p:nvGrpSpPr>
          <p:grpSpPr bwMode="auto">
            <a:xfrm>
              <a:off x="1344" y="1200"/>
              <a:ext cx="816" cy="336"/>
              <a:chOff x="1344" y="1200"/>
              <a:chExt cx="816" cy="336"/>
            </a:xfrm>
          </p:grpSpPr>
          <p:sp>
            <p:nvSpPr>
              <p:cNvPr id="90" name="Rectangle 26"/>
              <p:cNvSpPr>
                <a:spLocks noChangeArrowheads="1"/>
              </p:cNvSpPr>
              <p:nvPr/>
            </p:nvSpPr>
            <p:spPr bwMode="auto">
              <a:xfrm>
                <a:off x="1344" y="1200"/>
                <a:ext cx="576" cy="23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>
                    <a:solidFill>
                      <a:schemeClr val="hlink"/>
                    </a:solidFill>
                    <a:ea typeface="굴림" panose="020B0600000101010101" pitchFamily="50" charset="-127"/>
                  </a:rPr>
                  <a:t> rear</a:t>
                </a:r>
              </a:p>
            </p:txBody>
          </p:sp>
          <p:sp>
            <p:nvSpPr>
              <p:cNvPr id="91" name="Line 27"/>
              <p:cNvSpPr>
                <a:spLocks noChangeShapeType="1"/>
              </p:cNvSpPr>
              <p:nvPr/>
            </p:nvSpPr>
            <p:spPr bwMode="auto">
              <a:xfrm>
                <a:off x="1776" y="1344"/>
                <a:ext cx="384" cy="192"/>
              </a:xfrm>
              <a:prstGeom prst="line">
                <a:avLst/>
              </a:prstGeom>
              <a:noFill/>
              <a:ln w="50800">
                <a:solidFill>
                  <a:schemeClr val="hlink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47096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627784" y="2193991"/>
            <a:ext cx="5785305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Data Structures  </a:t>
            </a:r>
          </a:p>
          <a:p>
            <a:r>
              <a:rPr lang="en-US" altLang="ko-KR" sz="2400" b="1" dirty="0">
                <a:solidFill>
                  <a:schemeClr val="accent3">
                    <a:lumMod val="50000"/>
                  </a:schemeClr>
                </a:solidFill>
              </a:rPr>
              <a:t>Chapter 3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abstract data types - review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000" b="1" i="1" dirty="0"/>
              <a:t>stacks</a:t>
            </a:r>
            <a:r>
              <a:rPr lang="en-US" altLang="ko-KR" sz="2000" i="1" dirty="0"/>
              <a:t> &amp; </a:t>
            </a:r>
            <a:r>
              <a:rPr lang="en-US" altLang="ko-KR" sz="2000" b="1" i="1" dirty="0"/>
              <a:t>queues</a:t>
            </a:r>
            <a:r>
              <a:rPr lang="en-US" altLang="ko-KR" sz="2000" i="1" dirty="0"/>
              <a:t> </a:t>
            </a:r>
            <a:br>
              <a:rPr lang="en-US" altLang="ko-KR" sz="2000" i="1" dirty="0"/>
            </a:br>
            <a:r>
              <a:rPr lang="en-US" altLang="ko-KR" sz="2000" i="1" dirty="0"/>
              <a:t>using dynamic arrays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some applications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2627784" y="2564904"/>
            <a:ext cx="57853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0" y="14935"/>
            <a:ext cx="9144000" cy="110980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1" kern="1200" spc="50" dirty="0" smtClean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>
                  <a:outerShdw blurRad="50800" dist="50800" dir="5400000" algn="tl" rotWithShape="0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en-US" altLang="ko-KR" sz="3200" dirty="0"/>
              <a:t>ITP2001/ECE 20010 Data Structures			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721184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40</a:t>
            </a:fld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95536" y="836712"/>
            <a:ext cx="828092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755576" y="836712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Candara" panose="020E0502030303020204" pitchFamily="34" charset="0"/>
              </a:rPr>
              <a:t>3.3 Queues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1403484"/>
            <a:ext cx="7920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Candara" panose="020E0502030303020204" pitchFamily="34" charset="0"/>
              </a:rPr>
              <a:t>Circular queue:</a:t>
            </a:r>
          </a:p>
          <a:p>
            <a:pPr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ko-KR" sz="2000" dirty="0">
                <a:ea typeface="굴림" panose="020B0600000101010101" pitchFamily="50" charset="-127"/>
              </a:rPr>
              <a:t>  </a:t>
            </a:r>
            <a:r>
              <a:rPr lang="en-US" altLang="ko-KR" sz="2000" dirty="0">
                <a:solidFill>
                  <a:srgbClr val="FF0000"/>
                </a:solidFill>
                <a:ea typeface="굴림" panose="020B0600000101010101" pitchFamily="50" charset="-127"/>
              </a:rPr>
              <a:t>Empty</a:t>
            </a:r>
            <a:r>
              <a:rPr lang="en-US" altLang="ko-KR" sz="2000" dirty="0">
                <a:ea typeface="굴림" panose="020B0600000101010101" pitchFamily="50" charset="-127"/>
              </a:rPr>
              <a:t> that queue</a:t>
            </a:r>
          </a:p>
          <a:p>
            <a:r>
              <a:rPr lang="en-US" altLang="ko-KR" sz="1600" dirty="0">
                <a:ea typeface="굴림" panose="020B0600000101010101" pitchFamily="50" charset="-127"/>
              </a:rPr>
              <a:t> </a:t>
            </a: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360040" y="404664"/>
            <a:ext cx="8748464" cy="605753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1" kern="1200" spc="50" dirty="0" smtClean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>
                  <a:outerShdw blurRad="50800" dist="50800" dir="54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2000" dirty="0"/>
              <a:t>Chapter 3 – Stacks and queues</a:t>
            </a:r>
            <a:endParaRPr lang="ko-KR" altLang="en-US" sz="1100" dirty="0"/>
          </a:p>
        </p:txBody>
      </p:sp>
      <p:grpSp>
        <p:nvGrpSpPr>
          <p:cNvPr id="86" name="Group 30"/>
          <p:cNvGrpSpPr>
            <a:grpSpLocks/>
          </p:cNvGrpSpPr>
          <p:nvPr/>
        </p:nvGrpSpPr>
        <p:grpSpPr bwMode="auto">
          <a:xfrm>
            <a:off x="755576" y="2420888"/>
            <a:ext cx="4038600" cy="2503488"/>
            <a:chOff x="1344" y="816"/>
            <a:chExt cx="2544" cy="1577"/>
          </a:xfrm>
        </p:grpSpPr>
        <p:grpSp>
          <p:nvGrpSpPr>
            <p:cNvPr id="87" name="Group 22"/>
            <p:cNvGrpSpPr>
              <a:grpSpLocks/>
            </p:cNvGrpSpPr>
            <p:nvPr/>
          </p:nvGrpSpPr>
          <p:grpSpPr bwMode="auto">
            <a:xfrm>
              <a:off x="1632" y="816"/>
              <a:ext cx="2256" cy="1577"/>
              <a:chOff x="1632" y="816"/>
              <a:chExt cx="2256" cy="1577"/>
            </a:xfrm>
          </p:grpSpPr>
          <p:grpSp>
            <p:nvGrpSpPr>
              <p:cNvPr id="94" name="Group 18"/>
              <p:cNvGrpSpPr>
                <a:grpSpLocks/>
              </p:cNvGrpSpPr>
              <p:nvPr/>
            </p:nvGrpSpPr>
            <p:grpSpPr bwMode="auto">
              <a:xfrm>
                <a:off x="1632" y="816"/>
                <a:ext cx="2256" cy="1577"/>
                <a:chOff x="1632" y="816"/>
                <a:chExt cx="2256" cy="1577"/>
              </a:xfrm>
            </p:grpSpPr>
            <p:sp>
              <p:nvSpPr>
                <p:cNvPr id="98" name="Oval 4"/>
                <p:cNvSpPr>
                  <a:spLocks noChangeArrowheads="1"/>
                </p:cNvSpPr>
                <p:nvPr/>
              </p:nvSpPr>
              <p:spPr bwMode="auto">
                <a:xfrm>
                  <a:off x="1972" y="964"/>
                  <a:ext cx="1384" cy="1384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sp>
              <p:nvSpPr>
                <p:cNvPr id="99" name="Oval 5"/>
                <p:cNvSpPr>
                  <a:spLocks noChangeArrowheads="1"/>
                </p:cNvSpPr>
                <p:nvPr/>
              </p:nvSpPr>
              <p:spPr bwMode="auto">
                <a:xfrm>
                  <a:off x="2356" y="1396"/>
                  <a:ext cx="616" cy="616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sp>
              <p:nvSpPr>
                <p:cNvPr id="100" name="Line 6"/>
                <p:cNvSpPr>
                  <a:spLocks noChangeShapeType="1"/>
                </p:cNvSpPr>
                <p:nvPr/>
              </p:nvSpPr>
              <p:spPr bwMode="auto">
                <a:xfrm>
                  <a:off x="2640" y="960"/>
                  <a:ext cx="0" cy="432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101" name="Line 7"/>
                <p:cNvSpPr>
                  <a:spLocks noChangeShapeType="1"/>
                </p:cNvSpPr>
                <p:nvPr/>
              </p:nvSpPr>
              <p:spPr bwMode="auto">
                <a:xfrm>
                  <a:off x="2640" y="2016"/>
                  <a:ext cx="0" cy="336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102" name="Line 8"/>
                <p:cNvSpPr>
                  <a:spLocks noChangeShapeType="1"/>
                </p:cNvSpPr>
                <p:nvPr/>
              </p:nvSpPr>
              <p:spPr bwMode="auto">
                <a:xfrm>
                  <a:off x="2064" y="1296"/>
                  <a:ext cx="336" cy="24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103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2064" y="1824"/>
                  <a:ext cx="336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104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2928" y="1344"/>
                  <a:ext cx="384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105" name="Line 11"/>
                <p:cNvSpPr>
                  <a:spLocks noChangeShapeType="1"/>
                </p:cNvSpPr>
                <p:nvPr/>
              </p:nvSpPr>
              <p:spPr bwMode="auto">
                <a:xfrm>
                  <a:off x="2928" y="1872"/>
                  <a:ext cx="288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106" name="Rectangle 12"/>
                <p:cNvSpPr>
                  <a:spLocks noChangeArrowheads="1"/>
                </p:cNvSpPr>
                <p:nvPr/>
              </p:nvSpPr>
              <p:spPr bwMode="auto">
                <a:xfrm>
                  <a:off x="1920" y="2160"/>
                  <a:ext cx="52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ko-KR">
                      <a:solidFill>
                        <a:schemeClr val="tx1"/>
                      </a:solidFill>
                      <a:ea typeface="굴림" panose="020B0600000101010101" pitchFamily="50" charset="-127"/>
                    </a:rPr>
                    <a:t>[0]</a:t>
                  </a:r>
                </a:p>
              </p:txBody>
            </p:sp>
            <p:sp>
              <p:nvSpPr>
                <p:cNvPr id="107" name="Rectangle 13"/>
                <p:cNvSpPr>
                  <a:spLocks noChangeArrowheads="1"/>
                </p:cNvSpPr>
                <p:nvPr/>
              </p:nvSpPr>
              <p:spPr bwMode="auto">
                <a:xfrm>
                  <a:off x="1632" y="1584"/>
                  <a:ext cx="52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ko-KR">
                      <a:solidFill>
                        <a:schemeClr val="tx1"/>
                      </a:solidFill>
                      <a:ea typeface="굴림" panose="020B0600000101010101" pitchFamily="50" charset="-127"/>
                    </a:rPr>
                    <a:t>[1]</a:t>
                  </a:r>
                </a:p>
              </p:txBody>
            </p:sp>
            <p:sp>
              <p:nvSpPr>
                <p:cNvPr id="108" name="Rectangle 14"/>
                <p:cNvSpPr>
                  <a:spLocks noChangeArrowheads="1"/>
                </p:cNvSpPr>
                <p:nvPr/>
              </p:nvSpPr>
              <p:spPr bwMode="auto">
                <a:xfrm>
                  <a:off x="1968" y="816"/>
                  <a:ext cx="52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ko-KR">
                      <a:solidFill>
                        <a:schemeClr val="tx1"/>
                      </a:solidFill>
                      <a:ea typeface="굴림" panose="020B0600000101010101" pitchFamily="50" charset="-127"/>
                    </a:rPr>
                    <a:t>[2]</a:t>
                  </a:r>
                </a:p>
              </p:txBody>
            </p:sp>
            <p:sp>
              <p:nvSpPr>
                <p:cNvPr id="109" name="Rectangle 15"/>
                <p:cNvSpPr>
                  <a:spLocks noChangeArrowheads="1"/>
                </p:cNvSpPr>
                <p:nvPr/>
              </p:nvSpPr>
              <p:spPr bwMode="auto">
                <a:xfrm>
                  <a:off x="3024" y="816"/>
                  <a:ext cx="52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ko-KR">
                      <a:solidFill>
                        <a:schemeClr val="tx1"/>
                      </a:solidFill>
                      <a:ea typeface="굴림" panose="020B0600000101010101" pitchFamily="50" charset="-127"/>
                    </a:rPr>
                    <a:t>[3]</a:t>
                  </a:r>
                </a:p>
              </p:txBody>
            </p:sp>
            <p:sp>
              <p:nvSpPr>
                <p:cNvPr id="110" name="Rectangle 16"/>
                <p:cNvSpPr>
                  <a:spLocks noChangeArrowheads="1"/>
                </p:cNvSpPr>
                <p:nvPr/>
              </p:nvSpPr>
              <p:spPr bwMode="auto">
                <a:xfrm>
                  <a:off x="3360" y="1584"/>
                  <a:ext cx="52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ko-KR">
                      <a:solidFill>
                        <a:schemeClr val="tx1"/>
                      </a:solidFill>
                      <a:ea typeface="굴림" panose="020B0600000101010101" pitchFamily="50" charset="-127"/>
                    </a:rPr>
                    <a:t>[4]</a:t>
                  </a:r>
                </a:p>
              </p:txBody>
            </p:sp>
            <p:sp>
              <p:nvSpPr>
                <p:cNvPr id="111" name="Rectangle 17"/>
                <p:cNvSpPr>
                  <a:spLocks noChangeArrowheads="1"/>
                </p:cNvSpPr>
                <p:nvPr/>
              </p:nvSpPr>
              <p:spPr bwMode="auto">
                <a:xfrm>
                  <a:off x="3024" y="2160"/>
                  <a:ext cx="52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ko-KR" dirty="0">
                      <a:solidFill>
                        <a:schemeClr val="tx1"/>
                      </a:solidFill>
                      <a:ea typeface="굴림" panose="020B0600000101010101" pitchFamily="50" charset="-127"/>
                    </a:rPr>
                    <a:t>[5]</a:t>
                  </a:r>
                </a:p>
              </p:txBody>
            </p:sp>
          </p:grpSp>
          <p:sp>
            <p:nvSpPr>
              <p:cNvPr id="95" name="Rectangle 19"/>
              <p:cNvSpPr>
                <a:spLocks noChangeArrowheads="1"/>
              </p:cNvSpPr>
              <p:nvPr/>
            </p:nvSpPr>
            <p:spPr bwMode="auto">
              <a:xfrm>
                <a:off x="2784" y="1968"/>
                <a:ext cx="38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 altLang="ko-KR" dirty="0">
                  <a:solidFill>
                    <a:schemeClr val="tx1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97" name="Rectangle 21"/>
              <p:cNvSpPr>
                <a:spLocks noChangeArrowheads="1"/>
              </p:cNvSpPr>
              <p:nvPr/>
            </p:nvSpPr>
            <p:spPr bwMode="auto">
              <a:xfrm>
                <a:off x="2016" y="1488"/>
                <a:ext cx="38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>
                    <a:solidFill>
                      <a:schemeClr val="tx1"/>
                    </a:solidFill>
                    <a:ea typeface="굴림" panose="020B0600000101010101" pitchFamily="50" charset="-127"/>
                  </a:rPr>
                  <a:t>C</a:t>
                </a:r>
              </a:p>
            </p:txBody>
          </p:sp>
        </p:grpSp>
        <p:grpSp>
          <p:nvGrpSpPr>
            <p:cNvPr id="88" name="Group 25"/>
            <p:cNvGrpSpPr>
              <a:grpSpLocks/>
            </p:cNvGrpSpPr>
            <p:nvPr/>
          </p:nvGrpSpPr>
          <p:grpSpPr bwMode="auto">
            <a:xfrm>
              <a:off x="1344" y="1789"/>
              <a:ext cx="824" cy="536"/>
              <a:chOff x="1344" y="1789"/>
              <a:chExt cx="824" cy="536"/>
            </a:xfrm>
          </p:grpSpPr>
          <p:sp>
            <p:nvSpPr>
              <p:cNvPr id="92" name="Rectangle 23"/>
              <p:cNvSpPr>
                <a:spLocks noChangeArrowheads="1"/>
              </p:cNvSpPr>
              <p:nvPr/>
            </p:nvSpPr>
            <p:spPr bwMode="auto">
              <a:xfrm>
                <a:off x="1344" y="2092"/>
                <a:ext cx="576" cy="23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 dirty="0">
                    <a:solidFill>
                      <a:schemeClr val="hlink"/>
                    </a:solidFill>
                    <a:ea typeface="굴림" panose="020B0600000101010101" pitchFamily="50" charset="-127"/>
                  </a:rPr>
                  <a:t>front</a:t>
                </a:r>
              </a:p>
            </p:txBody>
          </p:sp>
          <p:sp>
            <p:nvSpPr>
              <p:cNvPr id="93" name="Line 24"/>
              <p:cNvSpPr>
                <a:spLocks noChangeShapeType="1"/>
              </p:cNvSpPr>
              <p:nvPr/>
            </p:nvSpPr>
            <p:spPr bwMode="auto">
              <a:xfrm flipV="1">
                <a:off x="1733" y="1789"/>
                <a:ext cx="435" cy="303"/>
              </a:xfrm>
              <a:prstGeom prst="line">
                <a:avLst/>
              </a:prstGeom>
              <a:noFill/>
              <a:ln w="50800">
                <a:solidFill>
                  <a:schemeClr val="hlink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</p:grpSp>
        <p:grpSp>
          <p:nvGrpSpPr>
            <p:cNvPr id="89" name="Group 28"/>
            <p:cNvGrpSpPr>
              <a:grpSpLocks/>
            </p:cNvGrpSpPr>
            <p:nvPr/>
          </p:nvGrpSpPr>
          <p:grpSpPr bwMode="auto">
            <a:xfrm>
              <a:off x="1344" y="1200"/>
              <a:ext cx="816" cy="336"/>
              <a:chOff x="1344" y="1200"/>
              <a:chExt cx="816" cy="336"/>
            </a:xfrm>
          </p:grpSpPr>
          <p:sp>
            <p:nvSpPr>
              <p:cNvPr id="90" name="Rectangle 26"/>
              <p:cNvSpPr>
                <a:spLocks noChangeArrowheads="1"/>
              </p:cNvSpPr>
              <p:nvPr/>
            </p:nvSpPr>
            <p:spPr bwMode="auto">
              <a:xfrm>
                <a:off x="1344" y="1200"/>
                <a:ext cx="576" cy="23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>
                    <a:solidFill>
                      <a:schemeClr val="hlink"/>
                    </a:solidFill>
                    <a:ea typeface="굴림" panose="020B0600000101010101" pitchFamily="50" charset="-127"/>
                  </a:rPr>
                  <a:t> rear</a:t>
                </a:r>
              </a:p>
            </p:txBody>
          </p:sp>
          <p:sp>
            <p:nvSpPr>
              <p:cNvPr id="91" name="Line 27"/>
              <p:cNvSpPr>
                <a:spLocks noChangeShapeType="1"/>
              </p:cNvSpPr>
              <p:nvPr/>
            </p:nvSpPr>
            <p:spPr bwMode="auto">
              <a:xfrm>
                <a:off x="1776" y="1344"/>
                <a:ext cx="384" cy="192"/>
              </a:xfrm>
              <a:prstGeom prst="line">
                <a:avLst/>
              </a:prstGeom>
              <a:noFill/>
              <a:ln w="50800">
                <a:solidFill>
                  <a:schemeClr val="hlink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</p:grpSp>
      </p:grpSp>
      <p:sp>
        <p:nvSpPr>
          <p:cNvPr id="6" name="직사각형 5"/>
          <p:cNvSpPr/>
          <p:nvPr/>
        </p:nvSpPr>
        <p:spPr>
          <a:xfrm>
            <a:off x="755576" y="5229200"/>
            <a:ext cx="7848872" cy="10895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Candara" panose="020E0502030303020204" pitchFamily="34" charset="0"/>
                <a:ea typeface="굴림" panose="020B0600000101010101" pitchFamily="50" charset="-127"/>
              </a:rPr>
              <a:t>When a series of removes causes the queue to become empty, </a:t>
            </a:r>
            <a:br>
              <a:rPr lang="en-US" altLang="ko-KR" dirty="0">
                <a:latin typeface="Candara" panose="020E0502030303020204" pitchFamily="34" charset="0"/>
                <a:ea typeface="굴림" panose="020B0600000101010101" pitchFamily="50" charset="-127"/>
              </a:rPr>
            </a:br>
            <a:r>
              <a:rPr lang="en-US" altLang="ko-KR" b="1" dirty="0">
                <a:solidFill>
                  <a:schemeClr val="hlink"/>
                </a:solidFill>
                <a:latin typeface="Candara" panose="020E0502030303020204" pitchFamily="34" charset="0"/>
                <a:ea typeface="굴림" panose="020B0600000101010101" pitchFamily="50" charset="-127"/>
              </a:rPr>
              <a:t>front = rear</a:t>
            </a:r>
            <a:r>
              <a:rPr lang="en-US" altLang="ko-KR" b="1" dirty="0">
                <a:solidFill>
                  <a:schemeClr val="bg2"/>
                </a:solidFill>
                <a:latin typeface="Candara" panose="020E0502030303020204" pitchFamily="34" charset="0"/>
                <a:ea typeface="굴림" panose="020B0600000101010101" pitchFamily="50" charset="-127"/>
              </a:rPr>
              <a:t>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Candara" panose="020E0502030303020204" pitchFamily="34" charset="0"/>
                <a:ea typeface="굴림" panose="020B0600000101010101" pitchFamily="50" charset="-127"/>
              </a:rPr>
              <a:t>When a queue is constructed, it is empty.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Candara" panose="020E0502030303020204" pitchFamily="34" charset="0"/>
                <a:ea typeface="굴림" panose="020B0600000101010101" pitchFamily="50" charset="-127"/>
              </a:rPr>
              <a:t>So initialize </a:t>
            </a:r>
            <a:r>
              <a:rPr lang="en-US" altLang="ko-KR" b="1" dirty="0">
                <a:solidFill>
                  <a:schemeClr val="hlink"/>
                </a:solidFill>
                <a:latin typeface="Candara" panose="020E0502030303020204" pitchFamily="34" charset="0"/>
                <a:ea typeface="굴림" panose="020B0600000101010101" pitchFamily="50" charset="-127"/>
              </a:rPr>
              <a:t>front = rear = 0</a:t>
            </a:r>
            <a:r>
              <a:rPr lang="en-US" altLang="ko-KR" b="1" dirty="0">
                <a:solidFill>
                  <a:schemeClr val="bg2"/>
                </a:solidFill>
                <a:latin typeface="Candara" panose="020E0502030303020204" pitchFamily="34" charset="0"/>
                <a:ea typeface="굴림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3886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41</a:t>
            </a:fld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95536" y="836712"/>
            <a:ext cx="828092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755576" y="836712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Candara" panose="020E0502030303020204" pitchFamily="34" charset="0"/>
              </a:rPr>
              <a:t>3.3 Queues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1403484"/>
            <a:ext cx="7920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Candara" panose="020E0502030303020204" pitchFamily="34" charset="0"/>
              </a:rPr>
              <a:t>Circular queue:</a:t>
            </a:r>
          </a:p>
          <a:p>
            <a:pPr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ko-KR" sz="2000" dirty="0">
                <a:ea typeface="굴림" panose="020B0600000101010101" pitchFamily="50" charset="-127"/>
              </a:rPr>
              <a:t>  </a:t>
            </a:r>
            <a:r>
              <a:rPr lang="en-US" altLang="ko-KR" sz="2000" dirty="0">
                <a:solidFill>
                  <a:srgbClr val="FF0000"/>
                </a:solidFill>
                <a:ea typeface="굴림" panose="020B0600000101010101" pitchFamily="50" charset="-127"/>
              </a:rPr>
              <a:t>Full</a:t>
            </a:r>
            <a:r>
              <a:rPr lang="en-US" altLang="ko-KR" sz="2000" dirty="0">
                <a:ea typeface="굴림" panose="020B0600000101010101" pitchFamily="50" charset="-127"/>
              </a:rPr>
              <a:t> that queue</a:t>
            </a:r>
          </a:p>
          <a:p>
            <a:r>
              <a:rPr lang="en-US" altLang="ko-KR" sz="1600" dirty="0">
                <a:ea typeface="굴림" panose="020B0600000101010101" pitchFamily="50" charset="-127"/>
              </a:rPr>
              <a:t> </a:t>
            </a: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360040" y="404664"/>
            <a:ext cx="8748464" cy="605753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1" kern="1200" spc="50" dirty="0" smtClean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>
                  <a:outerShdw blurRad="50800" dist="50800" dir="54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2000" dirty="0"/>
              <a:t>Chapter 3 – Stacks and queues</a:t>
            </a:r>
            <a:endParaRPr lang="ko-KR" altLang="en-US" sz="1100" dirty="0"/>
          </a:p>
        </p:txBody>
      </p:sp>
      <p:grpSp>
        <p:nvGrpSpPr>
          <p:cNvPr id="33" name="Group 30"/>
          <p:cNvGrpSpPr>
            <a:grpSpLocks/>
          </p:cNvGrpSpPr>
          <p:nvPr/>
        </p:nvGrpSpPr>
        <p:grpSpPr bwMode="auto">
          <a:xfrm>
            <a:off x="755576" y="2419147"/>
            <a:ext cx="4418013" cy="2503488"/>
            <a:chOff x="1392" y="816"/>
            <a:chExt cx="2783" cy="1577"/>
          </a:xfrm>
        </p:grpSpPr>
        <p:grpSp>
          <p:nvGrpSpPr>
            <p:cNvPr id="34" name="Group 22"/>
            <p:cNvGrpSpPr>
              <a:grpSpLocks/>
            </p:cNvGrpSpPr>
            <p:nvPr/>
          </p:nvGrpSpPr>
          <p:grpSpPr bwMode="auto">
            <a:xfrm>
              <a:off x="1680" y="816"/>
              <a:ext cx="2256" cy="1577"/>
              <a:chOff x="1680" y="816"/>
              <a:chExt cx="2256" cy="1577"/>
            </a:xfrm>
          </p:grpSpPr>
          <p:grpSp>
            <p:nvGrpSpPr>
              <p:cNvPr id="41" name="Group 18"/>
              <p:cNvGrpSpPr>
                <a:grpSpLocks/>
              </p:cNvGrpSpPr>
              <p:nvPr/>
            </p:nvGrpSpPr>
            <p:grpSpPr bwMode="auto">
              <a:xfrm>
                <a:off x="1680" y="816"/>
                <a:ext cx="2256" cy="1577"/>
                <a:chOff x="1680" y="816"/>
                <a:chExt cx="2256" cy="1577"/>
              </a:xfrm>
            </p:grpSpPr>
            <p:sp>
              <p:nvSpPr>
                <p:cNvPr id="45" name="Oval 4"/>
                <p:cNvSpPr>
                  <a:spLocks noChangeArrowheads="1"/>
                </p:cNvSpPr>
                <p:nvPr/>
              </p:nvSpPr>
              <p:spPr bwMode="auto">
                <a:xfrm>
                  <a:off x="2020" y="964"/>
                  <a:ext cx="1384" cy="1384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sp>
              <p:nvSpPr>
                <p:cNvPr id="46" name="Oval 5"/>
                <p:cNvSpPr>
                  <a:spLocks noChangeArrowheads="1"/>
                </p:cNvSpPr>
                <p:nvPr/>
              </p:nvSpPr>
              <p:spPr bwMode="auto">
                <a:xfrm>
                  <a:off x="2404" y="1396"/>
                  <a:ext cx="616" cy="616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sp>
              <p:nvSpPr>
                <p:cNvPr id="47" name="Line 6"/>
                <p:cNvSpPr>
                  <a:spLocks noChangeShapeType="1"/>
                </p:cNvSpPr>
                <p:nvPr/>
              </p:nvSpPr>
              <p:spPr bwMode="auto">
                <a:xfrm>
                  <a:off x="2688" y="960"/>
                  <a:ext cx="0" cy="432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48" name="Line 7"/>
                <p:cNvSpPr>
                  <a:spLocks noChangeShapeType="1"/>
                </p:cNvSpPr>
                <p:nvPr/>
              </p:nvSpPr>
              <p:spPr bwMode="auto">
                <a:xfrm>
                  <a:off x="2688" y="2016"/>
                  <a:ext cx="0" cy="336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49" name="Line 8"/>
                <p:cNvSpPr>
                  <a:spLocks noChangeShapeType="1"/>
                </p:cNvSpPr>
                <p:nvPr/>
              </p:nvSpPr>
              <p:spPr bwMode="auto">
                <a:xfrm>
                  <a:off x="2112" y="1296"/>
                  <a:ext cx="336" cy="24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50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2112" y="1824"/>
                  <a:ext cx="336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51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2976" y="1344"/>
                  <a:ext cx="384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52" name="Line 11"/>
                <p:cNvSpPr>
                  <a:spLocks noChangeShapeType="1"/>
                </p:cNvSpPr>
                <p:nvPr/>
              </p:nvSpPr>
              <p:spPr bwMode="auto">
                <a:xfrm>
                  <a:off x="2976" y="1872"/>
                  <a:ext cx="288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53" name="Rectangle 12"/>
                <p:cNvSpPr>
                  <a:spLocks noChangeArrowheads="1"/>
                </p:cNvSpPr>
                <p:nvPr/>
              </p:nvSpPr>
              <p:spPr bwMode="auto">
                <a:xfrm>
                  <a:off x="1968" y="2160"/>
                  <a:ext cx="52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ko-KR">
                      <a:solidFill>
                        <a:schemeClr val="tx1"/>
                      </a:solidFill>
                      <a:ea typeface="굴림" panose="020B0600000101010101" pitchFamily="50" charset="-127"/>
                    </a:rPr>
                    <a:t>[0]</a:t>
                  </a:r>
                </a:p>
              </p:txBody>
            </p:sp>
            <p:sp>
              <p:nvSpPr>
                <p:cNvPr id="54" name="Rectangle 13"/>
                <p:cNvSpPr>
                  <a:spLocks noChangeArrowheads="1"/>
                </p:cNvSpPr>
                <p:nvPr/>
              </p:nvSpPr>
              <p:spPr bwMode="auto">
                <a:xfrm>
                  <a:off x="1680" y="1584"/>
                  <a:ext cx="52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ko-KR">
                      <a:solidFill>
                        <a:schemeClr val="tx1"/>
                      </a:solidFill>
                      <a:ea typeface="굴림" panose="020B0600000101010101" pitchFamily="50" charset="-127"/>
                    </a:rPr>
                    <a:t>[1]</a:t>
                  </a:r>
                </a:p>
              </p:txBody>
            </p:sp>
            <p:sp>
              <p:nvSpPr>
                <p:cNvPr id="55" name="Rectangle 14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52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ko-KR">
                      <a:solidFill>
                        <a:schemeClr val="tx1"/>
                      </a:solidFill>
                      <a:ea typeface="굴림" panose="020B0600000101010101" pitchFamily="50" charset="-127"/>
                    </a:rPr>
                    <a:t>[2]</a:t>
                  </a:r>
                </a:p>
              </p:txBody>
            </p:sp>
            <p:sp>
              <p:nvSpPr>
                <p:cNvPr id="56" name="Rectangle 15"/>
                <p:cNvSpPr>
                  <a:spLocks noChangeArrowheads="1"/>
                </p:cNvSpPr>
                <p:nvPr/>
              </p:nvSpPr>
              <p:spPr bwMode="auto">
                <a:xfrm>
                  <a:off x="3072" y="816"/>
                  <a:ext cx="52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ko-KR">
                      <a:solidFill>
                        <a:schemeClr val="tx1"/>
                      </a:solidFill>
                      <a:ea typeface="굴림" panose="020B0600000101010101" pitchFamily="50" charset="-127"/>
                    </a:rPr>
                    <a:t>[3]</a:t>
                  </a:r>
                </a:p>
              </p:txBody>
            </p:sp>
            <p:sp>
              <p:nvSpPr>
                <p:cNvPr id="57" name="Rectangle 16"/>
                <p:cNvSpPr>
                  <a:spLocks noChangeArrowheads="1"/>
                </p:cNvSpPr>
                <p:nvPr/>
              </p:nvSpPr>
              <p:spPr bwMode="auto">
                <a:xfrm>
                  <a:off x="3408" y="1584"/>
                  <a:ext cx="52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ko-KR">
                      <a:solidFill>
                        <a:schemeClr val="tx1"/>
                      </a:solidFill>
                      <a:ea typeface="굴림" panose="020B0600000101010101" pitchFamily="50" charset="-127"/>
                    </a:rPr>
                    <a:t>[4]</a:t>
                  </a:r>
                </a:p>
              </p:txBody>
            </p:sp>
            <p:sp>
              <p:nvSpPr>
                <p:cNvPr id="58" name="Rectangle 17"/>
                <p:cNvSpPr>
                  <a:spLocks noChangeArrowheads="1"/>
                </p:cNvSpPr>
                <p:nvPr/>
              </p:nvSpPr>
              <p:spPr bwMode="auto">
                <a:xfrm>
                  <a:off x="3072" y="2160"/>
                  <a:ext cx="52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ko-KR">
                      <a:solidFill>
                        <a:schemeClr val="tx1"/>
                      </a:solidFill>
                      <a:ea typeface="굴림" panose="020B0600000101010101" pitchFamily="50" charset="-127"/>
                    </a:rPr>
                    <a:t>[5]</a:t>
                  </a:r>
                </a:p>
              </p:txBody>
            </p:sp>
          </p:grpSp>
          <p:sp>
            <p:nvSpPr>
              <p:cNvPr id="42" name="Rectangle 19"/>
              <p:cNvSpPr>
                <a:spLocks noChangeArrowheads="1"/>
              </p:cNvSpPr>
              <p:nvPr/>
            </p:nvSpPr>
            <p:spPr bwMode="auto">
              <a:xfrm>
                <a:off x="2832" y="1968"/>
                <a:ext cx="38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>
                    <a:solidFill>
                      <a:schemeClr val="tx1"/>
                    </a:solidFill>
                    <a:ea typeface="굴림" panose="020B0600000101010101" pitchFamily="50" charset="-127"/>
                  </a:rPr>
                  <a:t>A</a:t>
                </a:r>
              </a:p>
            </p:txBody>
          </p:sp>
          <p:sp>
            <p:nvSpPr>
              <p:cNvPr id="43" name="Rectangle 20"/>
              <p:cNvSpPr>
                <a:spLocks noChangeArrowheads="1"/>
              </p:cNvSpPr>
              <p:nvPr/>
            </p:nvSpPr>
            <p:spPr bwMode="auto">
              <a:xfrm>
                <a:off x="2352" y="1968"/>
                <a:ext cx="38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>
                    <a:solidFill>
                      <a:schemeClr val="tx1"/>
                    </a:solidFill>
                    <a:ea typeface="굴림" panose="020B0600000101010101" pitchFamily="50" charset="-127"/>
                  </a:rPr>
                  <a:t>B</a:t>
                </a:r>
              </a:p>
            </p:txBody>
          </p:sp>
          <p:sp>
            <p:nvSpPr>
              <p:cNvPr id="44" name="Rectangle 21"/>
              <p:cNvSpPr>
                <a:spLocks noChangeArrowheads="1"/>
              </p:cNvSpPr>
              <p:nvPr/>
            </p:nvSpPr>
            <p:spPr bwMode="auto">
              <a:xfrm>
                <a:off x="2064" y="1488"/>
                <a:ext cx="38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>
                    <a:solidFill>
                      <a:schemeClr val="tx1"/>
                    </a:solidFill>
                    <a:ea typeface="굴림" panose="020B0600000101010101" pitchFamily="50" charset="-127"/>
                  </a:rPr>
                  <a:t>C</a:t>
                </a:r>
              </a:p>
            </p:txBody>
          </p:sp>
        </p:grpSp>
        <p:grpSp>
          <p:nvGrpSpPr>
            <p:cNvPr id="35" name="Group 25"/>
            <p:cNvGrpSpPr>
              <a:grpSpLocks/>
            </p:cNvGrpSpPr>
            <p:nvPr/>
          </p:nvGrpSpPr>
          <p:grpSpPr bwMode="auto">
            <a:xfrm>
              <a:off x="3215" y="1344"/>
              <a:ext cx="960" cy="384"/>
              <a:chOff x="3215" y="1344"/>
              <a:chExt cx="960" cy="384"/>
            </a:xfrm>
          </p:grpSpPr>
          <p:sp>
            <p:nvSpPr>
              <p:cNvPr id="39" name="Rectangle 23"/>
              <p:cNvSpPr>
                <a:spLocks noChangeArrowheads="1"/>
              </p:cNvSpPr>
              <p:nvPr/>
            </p:nvSpPr>
            <p:spPr bwMode="auto">
              <a:xfrm>
                <a:off x="3599" y="1344"/>
                <a:ext cx="576" cy="23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>
                    <a:solidFill>
                      <a:schemeClr val="hlink"/>
                    </a:solidFill>
                    <a:ea typeface="굴림" panose="020B0600000101010101" pitchFamily="50" charset="-127"/>
                  </a:rPr>
                  <a:t>front</a:t>
                </a:r>
              </a:p>
            </p:txBody>
          </p:sp>
          <p:sp>
            <p:nvSpPr>
              <p:cNvPr id="40" name="Line 24"/>
              <p:cNvSpPr>
                <a:spLocks noChangeShapeType="1"/>
              </p:cNvSpPr>
              <p:nvPr/>
            </p:nvSpPr>
            <p:spPr bwMode="auto">
              <a:xfrm flipH="1">
                <a:off x="3215" y="1536"/>
                <a:ext cx="384" cy="192"/>
              </a:xfrm>
              <a:prstGeom prst="line">
                <a:avLst/>
              </a:prstGeom>
              <a:noFill/>
              <a:ln w="50800">
                <a:solidFill>
                  <a:schemeClr val="hlink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</p:grpSp>
        <p:grpSp>
          <p:nvGrpSpPr>
            <p:cNvPr id="36" name="Group 28"/>
            <p:cNvGrpSpPr>
              <a:grpSpLocks/>
            </p:cNvGrpSpPr>
            <p:nvPr/>
          </p:nvGrpSpPr>
          <p:grpSpPr bwMode="auto">
            <a:xfrm>
              <a:off x="1392" y="1200"/>
              <a:ext cx="816" cy="336"/>
              <a:chOff x="1392" y="1200"/>
              <a:chExt cx="816" cy="336"/>
            </a:xfrm>
          </p:grpSpPr>
          <p:sp>
            <p:nvSpPr>
              <p:cNvPr id="37" name="Rectangle 26"/>
              <p:cNvSpPr>
                <a:spLocks noChangeArrowheads="1"/>
              </p:cNvSpPr>
              <p:nvPr/>
            </p:nvSpPr>
            <p:spPr bwMode="auto">
              <a:xfrm>
                <a:off x="1392" y="1200"/>
                <a:ext cx="576" cy="23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>
                    <a:solidFill>
                      <a:schemeClr val="hlink"/>
                    </a:solidFill>
                    <a:ea typeface="굴림" panose="020B0600000101010101" pitchFamily="50" charset="-127"/>
                  </a:rPr>
                  <a:t> rear</a:t>
                </a:r>
              </a:p>
            </p:txBody>
          </p:sp>
          <p:sp>
            <p:nvSpPr>
              <p:cNvPr id="38" name="Line 27"/>
              <p:cNvSpPr>
                <a:spLocks noChangeShapeType="1"/>
              </p:cNvSpPr>
              <p:nvPr/>
            </p:nvSpPr>
            <p:spPr bwMode="auto">
              <a:xfrm>
                <a:off x="1824" y="1344"/>
                <a:ext cx="384" cy="192"/>
              </a:xfrm>
              <a:prstGeom prst="line">
                <a:avLst/>
              </a:prstGeom>
              <a:noFill/>
              <a:ln w="50800">
                <a:solidFill>
                  <a:schemeClr val="hlink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1333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42</a:t>
            </a:fld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95536" y="836712"/>
            <a:ext cx="828092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755576" y="836712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Candara" panose="020E0502030303020204" pitchFamily="34" charset="0"/>
              </a:rPr>
              <a:t>3.3 Queues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1403484"/>
            <a:ext cx="7920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Candara" panose="020E0502030303020204" pitchFamily="34" charset="0"/>
              </a:rPr>
              <a:t>Circular queue:</a:t>
            </a:r>
          </a:p>
          <a:p>
            <a:pPr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ko-KR" sz="2000" dirty="0">
                <a:ea typeface="굴림" panose="020B0600000101010101" pitchFamily="50" charset="-127"/>
              </a:rPr>
              <a:t>  </a:t>
            </a:r>
            <a:r>
              <a:rPr lang="en-US" altLang="ko-KR" sz="2000" dirty="0">
                <a:solidFill>
                  <a:srgbClr val="FF0000"/>
                </a:solidFill>
                <a:ea typeface="굴림" panose="020B0600000101010101" pitchFamily="50" charset="-127"/>
              </a:rPr>
              <a:t>Full</a:t>
            </a:r>
            <a:r>
              <a:rPr lang="en-US" altLang="ko-KR" sz="2000" dirty="0">
                <a:ea typeface="굴림" panose="020B0600000101010101" pitchFamily="50" charset="-127"/>
              </a:rPr>
              <a:t> that queue</a:t>
            </a:r>
          </a:p>
          <a:p>
            <a:r>
              <a:rPr lang="en-US" altLang="ko-KR" sz="1600" dirty="0">
                <a:ea typeface="굴림" panose="020B0600000101010101" pitchFamily="50" charset="-127"/>
              </a:rPr>
              <a:t> </a:t>
            </a: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360040" y="404664"/>
            <a:ext cx="8748464" cy="605753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1" kern="1200" spc="50" dirty="0" smtClean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>
                  <a:outerShdw blurRad="50800" dist="50800" dir="54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2000" dirty="0"/>
              <a:t>Chapter 3 – Stacks and queues</a:t>
            </a:r>
            <a:endParaRPr lang="ko-KR" altLang="en-US" sz="1100" dirty="0"/>
          </a:p>
        </p:txBody>
      </p:sp>
      <p:grpSp>
        <p:nvGrpSpPr>
          <p:cNvPr id="99" name="Group 30"/>
          <p:cNvGrpSpPr>
            <a:grpSpLocks/>
          </p:cNvGrpSpPr>
          <p:nvPr/>
        </p:nvGrpSpPr>
        <p:grpSpPr bwMode="auto">
          <a:xfrm>
            <a:off x="957188" y="2419147"/>
            <a:ext cx="4216400" cy="2503488"/>
            <a:chOff x="1519" y="816"/>
            <a:chExt cx="2656" cy="1577"/>
          </a:xfrm>
        </p:grpSpPr>
        <p:grpSp>
          <p:nvGrpSpPr>
            <p:cNvPr id="100" name="Group 22"/>
            <p:cNvGrpSpPr>
              <a:grpSpLocks/>
            </p:cNvGrpSpPr>
            <p:nvPr/>
          </p:nvGrpSpPr>
          <p:grpSpPr bwMode="auto">
            <a:xfrm>
              <a:off x="1680" y="816"/>
              <a:ext cx="2256" cy="1577"/>
              <a:chOff x="1680" y="816"/>
              <a:chExt cx="2256" cy="1577"/>
            </a:xfrm>
          </p:grpSpPr>
          <p:grpSp>
            <p:nvGrpSpPr>
              <p:cNvPr id="107" name="Group 18"/>
              <p:cNvGrpSpPr>
                <a:grpSpLocks/>
              </p:cNvGrpSpPr>
              <p:nvPr/>
            </p:nvGrpSpPr>
            <p:grpSpPr bwMode="auto">
              <a:xfrm>
                <a:off x="1680" y="816"/>
                <a:ext cx="2256" cy="1577"/>
                <a:chOff x="1680" y="816"/>
                <a:chExt cx="2256" cy="1577"/>
              </a:xfrm>
            </p:grpSpPr>
            <p:sp>
              <p:nvSpPr>
                <p:cNvPr id="111" name="Oval 4"/>
                <p:cNvSpPr>
                  <a:spLocks noChangeArrowheads="1"/>
                </p:cNvSpPr>
                <p:nvPr/>
              </p:nvSpPr>
              <p:spPr bwMode="auto">
                <a:xfrm>
                  <a:off x="2020" y="964"/>
                  <a:ext cx="1384" cy="1384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sp>
              <p:nvSpPr>
                <p:cNvPr id="112" name="Oval 5"/>
                <p:cNvSpPr>
                  <a:spLocks noChangeArrowheads="1"/>
                </p:cNvSpPr>
                <p:nvPr/>
              </p:nvSpPr>
              <p:spPr bwMode="auto">
                <a:xfrm>
                  <a:off x="2404" y="1396"/>
                  <a:ext cx="616" cy="616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sp>
              <p:nvSpPr>
                <p:cNvPr id="113" name="Line 6"/>
                <p:cNvSpPr>
                  <a:spLocks noChangeShapeType="1"/>
                </p:cNvSpPr>
                <p:nvPr/>
              </p:nvSpPr>
              <p:spPr bwMode="auto">
                <a:xfrm>
                  <a:off x="2688" y="960"/>
                  <a:ext cx="0" cy="432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114" name="Line 7"/>
                <p:cNvSpPr>
                  <a:spLocks noChangeShapeType="1"/>
                </p:cNvSpPr>
                <p:nvPr/>
              </p:nvSpPr>
              <p:spPr bwMode="auto">
                <a:xfrm>
                  <a:off x="2688" y="2016"/>
                  <a:ext cx="0" cy="336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115" name="Line 8"/>
                <p:cNvSpPr>
                  <a:spLocks noChangeShapeType="1"/>
                </p:cNvSpPr>
                <p:nvPr/>
              </p:nvSpPr>
              <p:spPr bwMode="auto">
                <a:xfrm>
                  <a:off x="2112" y="1296"/>
                  <a:ext cx="336" cy="24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116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2112" y="1824"/>
                  <a:ext cx="336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117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2976" y="1344"/>
                  <a:ext cx="384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118" name="Line 11"/>
                <p:cNvSpPr>
                  <a:spLocks noChangeShapeType="1"/>
                </p:cNvSpPr>
                <p:nvPr/>
              </p:nvSpPr>
              <p:spPr bwMode="auto">
                <a:xfrm>
                  <a:off x="2976" y="1872"/>
                  <a:ext cx="288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119" name="Rectangle 12"/>
                <p:cNvSpPr>
                  <a:spLocks noChangeArrowheads="1"/>
                </p:cNvSpPr>
                <p:nvPr/>
              </p:nvSpPr>
              <p:spPr bwMode="auto">
                <a:xfrm>
                  <a:off x="1968" y="2160"/>
                  <a:ext cx="52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ko-KR">
                      <a:solidFill>
                        <a:schemeClr val="tx1"/>
                      </a:solidFill>
                      <a:ea typeface="굴림" panose="020B0600000101010101" pitchFamily="50" charset="-127"/>
                    </a:rPr>
                    <a:t>[0]</a:t>
                  </a:r>
                </a:p>
              </p:txBody>
            </p:sp>
            <p:sp>
              <p:nvSpPr>
                <p:cNvPr id="120" name="Rectangle 13"/>
                <p:cNvSpPr>
                  <a:spLocks noChangeArrowheads="1"/>
                </p:cNvSpPr>
                <p:nvPr/>
              </p:nvSpPr>
              <p:spPr bwMode="auto">
                <a:xfrm>
                  <a:off x="1680" y="1584"/>
                  <a:ext cx="52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ko-KR">
                      <a:solidFill>
                        <a:schemeClr val="tx1"/>
                      </a:solidFill>
                      <a:ea typeface="굴림" panose="020B0600000101010101" pitchFamily="50" charset="-127"/>
                    </a:rPr>
                    <a:t>[1]</a:t>
                  </a:r>
                </a:p>
              </p:txBody>
            </p:sp>
            <p:sp>
              <p:nvSpPr>
                <p:cNvPr id="121" name="Rectangle 14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52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ko-KR">
                      <a:solidFill>
                        <a:schemeClr val="tx1"/>
                      </a:solidFill>
                      <a:ea typeface="굴림" panose="020B0600000101010101" pitchFamily="50" charset="-127"/>
                    </a:rPr>
                    <a:t>[2]</a:t>
                  </a:r>
                </a:p>
              </p:txBody>
            </p:sp>
            <p:sp>
              <p:nvSpPr>
                <p:cNvPr id="122" name="Rectangle 15"/>
                <p:cNvSpPr>
                  <a:spLocks noChangeArrowheads="1"/>
                </p:cNvSpPr>
                <p:nvPr/>
              </p:nvSpPr>
              <p:spPr bwMode="auto">
                <a:xfrm>
                  <a:off x="3072" y="816"/>
                  <a:ext cx="52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ko-KR">
                      <a:solidFill>
                        <a:schemeClr val="tx1"/>
                      </a:solidFill>
                      <a:ea typeface="굴림" panose="020B0600000101010101" pitchFamily="50" charset="-127"/>
                    </a:rPr>
                    <a:t>[3]</a:t>
                  </a:r>
                </a:p>
              </p:txBody>
            </p:sp>
            <p:sp>
              <p:nvSpPr>
                <p:cNvPr id="123" name="Rectangle 16"/>
                <p:cNvSpPr>
                  <a:spLocks noChangeArrowheads="1"/>
                </p:cNvSpPr>
                <p:nvPr/>
              </p:nvSpPr>
              <p:spPr bwMode="auto">
                <a:xfrm>
                  <a:off x="3408" y="1584"/>
                  <a:ext cx="52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ko-KR">
                      <a:solidFill>
                        <a:schemeClr val="tx1"/>
                      </a:solidFill>
                      <a:ea typeface="굴림" panose="020B0600000101010101" pitchFamily="50" charset="-127"/>
                    </a:rPr>
                    <a:t>[4]</a:t>
                  </a:r>
                </a:p>
              </p:txBody>
            </p:sp>
            <p:sp>
              <p:nvSpPr>
                <p:cNvPr id="124" name="Rectangle 17"/>
                <p:cNvSpPr>
                  <a:spLocks noChangeArrowheads="1"/>
                </p:cNvSpPr>
                <p:nvPr/>
              </p:nvSpPr>
              <p:spPr bwMode="auto">
                <a:xfrm>
                  <a:off x="3072" y="2160"/>
                  <a:ext cx="52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ko-KR">
                      <a:solidFill>
                        <a:schemeClr val="tx1"/>
                      </a:solidFill>
                      <a:ea typeface="굴림" panose="020B0600000101010101" pitchFamily="50" charset="-127"/>
                    </a:rPr>
                    <a:t>[5]</a:t>
                  </a:r>
                </a:p>
              </p:txBody>
            </p:sp>
          </p:grpSp>
          <p:sp>
            <p:nvSpPr>
              <p:cNvPr id="108" name="Rectangle 19"/>
              <p:cNvSpPr>
                <a:spLocks noChangeArrowheads="1"/>
              </p:cNvSpPr>
              <p:nvPr/>
            </p:nvSpPr>
            <p:spPr bwMode="auto">
              <a:xfrm>
                <a:off x="2832" y="1968"/>
                <a:ext cx="38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>
                    <a:solidFill>
                      <a:schemeClr val="tx1"/>
                    </a:solidFill>
                    <a:ea typeface="굴림" panose="020B0600000101010101" pitchFamily="50" charset="-127"/>
                  </a:rPr>
                  <a:t>A</a:t>
                </a:r>
              </a:p>
            </p:txBody>
          </p:sp>
          <p:sp>
            <p:nvSpPr>
              <p:cNvPr id="109" name="Rectangle 20"/>
              <p:cNvSpPr>
                <a:spLocks noChangeArrowheads="1"/>
              </p:cNvSpPr>
              <p:nvPr/>
            </p:nvSpPr>
            <p:spPr bwMode="auto">
              <a:xfrm>
                <a:off x="2352" y="1968"/>
                <a:ext cx="38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>
                    <a:solidFill>
                      <a:schemeClr val="tx1"/>
                    </a:solidFill>
                    <a:ea typeface="굴림" panose="020B0600000101010101" pitchFamily="50" charset="-127"/>
                  </a:rPr>
                  <a:t>B</a:t>
                </a:r>
              </a:p>
            </p:txBody>
          </p:sp>
          <p:sp>
            <p:nvSpPr>
              <p:cNvPr id="110" name="Rectangle 21"/>
              <p:cNvSpPr>
                <a:spLocks noChangeArrowheads="1"/>
              </p:cNvSpPr>
              <p:nvPr/>
            </p:nvSpPr>
            <p:spPr bwMode="auto">
              <a:xfrm>
                <a:off x="2064" y="1488"/>
                <a:ext cx="38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 dirty="0">
                    <a:solidFill>
                      <a:schemeClr val="tx1"/>
                    </a:solidFill>
                    <a:ea typeface="굴림" panose="020B0600000101010101" pitchFamily="50" charset="-127"/>
                  </a:rPr>
                  <a:t>C</a:t>
                </a:r>
              </a:p>
            </p:txBody>
          </p:sp>
        </p:grpSp>
        <p:grpSp>
          <p:nvGrpSpPr>
            <p:cNvPr id="101" name="Group 25"/>
            <p:cNvGrpSpPr>
              <a:grpSpLocks/>
            </p:cNvGrpSpPr>
            <p:nvPr/>
          </p:nvGrpSpPr>
          <p:grpSpPr bwMode="auto">
            <a:xfrm>
              <a:off x="3215" y="1344"/>
              <a:ext cx="960" cy="384"/>
              <a:chOff x="3215" y="1344"/>
              <a:chExt cx="960" cy="384"/>
            </a:xfrm>
          </p:grpSpPr>
          <p:sp>
            <p:nvSpPr>
              <p:cNvPr id="105" name="Rectangle 23"/>
              <p:cNvSpPr>
                <a:spLocks noChangeArrowheads="1"/>
              </p:cNvSpPr>
              <p:nvPr/>
            </p:nvSpPr>
            <p:spPr bwMode="auto">
              <a:xfrm>
                <a:off x="3599" y="1344"/>
                <a:ext cx="576" cy="23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>
                    <a:solidFill>
                      <a:schemeClr val="hlink"/>
                    </a:solidFill>
                    <a:ea typeface="굴림" panose="020B0600000101010101" pitchFamily="50" charset="-127"/>
                  </a:rPr>
                  <a:t>front</a:t>
                </a:r>
              </a:p>
            </p:txBody>
          </p:sp>
          <p:sp>
            <p:nvSpPr>
              <p:cNvPr id="106" name="Line 24"/>
              <p:cNvSpPr>
                <a:spLocks noChangeShapeType="1"/>
              </p:cNvSpPr>
              <p:nvPr/>
            </p:nvSpPr>
            <p:spPr bwMode="auto">
              <a:xfrm flipH="1">
                <a:off x="3215" y="1536"/>
                <a:ext cx="384" cy="192"/>
              </a:xfrm>
              <a:prstGeom prst="line">
                <a:avLst/>
              </a:prstGeom>
              <a:noFill/>
              <a:ln w="50800">
                <a:solidFill>
                  <a:schemeClr val="hlink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</p:grpSp>
        <p:grpSp>
          <p:nvGrpSpPr>
            <p:cNvPr id="102" name="Group 28"/>
            <p:cNvGrpSpPr>
              <a:grpSpLocks/>
            </p:cNvGrpSpPr>
            <p:nvPr/>
          </p:nvGrpSpPr>
          <p:grpSpPr bwMode="auto">
            <a:xfrm>
              <a:off x="1519" y="943"/>
              <a:ext cx="785" cy="353"/>
              <a:chOff x="1519" y="943"/>
              <a:chExt cx="785" cy="353"/>
            </a:xfrm>
          </p:grpSpPr>
          <p:sp>
            <p:nvSpPr>
              <p:cNvPr id="103" name="Rectangle 26"/>
              <p:cNvSpPr>
                <a:spLocks noChangeArrowheads="1"/>
              </p:cNvSpPr>
              <p:nvPr/>
            </p:nvSpPr>
            <p:spPr bwMode="auto">
              <a:xfrm>
                <a:off x="1519" y="943"/>
                <a:ext cx="576" cy="23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 dirty="0">
                    <a:solidFill>
                      <a:schemeClr val="hlink"/>
                    </a:solidFill>
                    <a:ea typeface="굴림" panose="020B0600000101010101" pitchFamily="50" charset="-127"/>
                  </a:rPr>
                  <a:t> rear</a:t>
                </a:r>
              </a:p>
            </p:txBody>
          </p:sp>
          <p:sp>
            <p:nvSpPr>
              <p:cNvPr id="104" name="Line 27"/>
              <p:cNvSpPr>
                <a:spLocks noChangeShapeType="1"/>
              </p:cNvSpPr>
              <p:nvPr/>
            </p:nvSpPr>
            <p:spPr bwMode="auto">
              <a:xfrm>
                <a:off x="1951" y="1087"/>
                <a:ext cx="353" cy="209"/>
              </a:xfrm>
              <a:prstGeom prst="line">
                <a:avLst/>
              </a:prstGeom>
              <a:noFill/>
              <a:ln w="50800">
                <a:solidFill>
                  <a:schemeClr val="hlink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</p:grpSp>
      </p:grpSp>
      <p:sp>
        <p:nvSpPr>
          <p:cNvPr id="125" name="Rectangle 21"/>
          <p:cNvSpPr>
            <a:spLocks noChangeArrowheads="1"/>
          </p:cNvSpPr>
          <p:nvPr/>
        </p:nvSpPr>
        <p:spPr bwMode="auto">
          <a:xfrm>
            <a:off x="2267744" y="2915096"/>
            <a:ext cx="6096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dirty="0">
                <a:ea typeface="굴림" panose="020B0600000101010101" pitchFamily="50" charset="-127"/>
              </a:rPr>
              <a:t>D</a:t>
            </a:r>
            <a:endParaRPr lang="en-US" altLang="ko-KR" dirty="0">
              <a:solidFill>
                <a:schemeClr val="tx1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26608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43</a:t>
            </a:fld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95536" y="836712"/>
            <a:ext cx="828092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755576" y="836712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Candara" panose="020E0502030303020204" pitchFamily="34" charset="0"/>
              </a:rPr>
              <a:t>3.3 Queues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1403484"/>
            <a:ext cx="7920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Candara" panose="020E0502030303020204" pitchFamily="34" charset="0"/>
              </a:rPr>
              <a:t>Circular queue:</a:t>
            </a:r>
          </a:p>
          <a:p>
            <a:pPr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ko-KR" sz="2000" dirty="0">
                <a:ea typeface="굴림" panose="020B0600000101010101" pitchFamily="50" charset="-127"/>
              </a:rPr>
              <a:t>  </a:t>
            </a:r>
            <a:r>
              <a:rPr lang="en-US" altLang="ko-KR" sz="2000" dirty="0">
                <a:solidFill>
                  <a:srgbClr val="FF0000"/>
                </a:solidFill>
                <a:ea typeface="굴림" panose="020B0600000101010101" pitchFamily="50" charset="-127"/>
              </a:rPr>
              <a:t>Full</a:t>
            </a:r>
            <a:r>
              <a:rPr lang="en-US" altLang="ko-KR" sz="2000" dirty="0">
                <a:ea typeface="굴림" panose="020B0600000101010101" pitchFamily="50" charset="-127"/>
              </a:rPr>
              <a:t> that queue</a:t>
            </a:r>
          </a:p>
          <a:p>
            <a:r>
              <a:rPr lang="en-US" altLang="ko-KR" sz="1600" dirty="0">
                <a:ea typeface="굴림" panose="020B0600000101010101" pitchFamily="50" charset="-127"/>
              </a:rPr>
              <a:t> </a:t>
            </a: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360040" y="404664"/>
            <a:ext cx="8748464" cy="605753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1" kern="1200" spc="50" dirty="0" smtClean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>
                  <a:outerShdw blurRad="50800" dist="50800" dir="54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2000" dirty="0"/>
              <a:t>Chapter 3 – Stacks and queues</a:t>
            </a:r>
            <a:endParaRPr lang="ko-KR" altLang="en-US" sz="1100" dirty="0"/>
          </a:p>
        </p:txBody>
      </p:sp>
      <p:grpSp>
        <p:nvGrpSpPr>
          <p:cNvPr id="99" name="Group 30"/>
          <p:cNvGrpSpPr>
            <a:grpSpLocks/>
          </p:cNvGrpSpPr>
          <p:nvPr/>
        </p:nvGrpSpPr>
        <p:grpSpPr bwMode="auto">
          <a:xfrm>
            <a:off x="1212776" y="1973060"/>
            <a:ext cx="3960813" cy="2949576"/>
            <a:chOff x="1680" y="535"/>
            <a:chExt cx="2495" cy="1858"/>
          </a:xfrm>
        </p:grpSpPr>
        <p:grpSp>
          <p:nvGrpSpPr>
            <p:cNvPr id="100" name="Group 22"/>
            <p:cNvGrpSpPr>
              <a:grpSpLocks/>
            </p:cNvGrpSpPr>
            <p:nvPr/>
          </p:nvGrpSpPr>
          <p:grpSpPr bwMode="auto">
            <a:xfrm>
              <a:off x="1680" y="816"/>
              <a:ext cx="2256" cy="1577"/>
              <a:chOff x="1680" y="816"/>
              <a:chExt cx="2256" cy="1577"/>
            </a:xfrm>
          </p:grpSpPr>
          <p:grpSp>
            <p:nvGrpSpPr>
              <p:cNvPr id="107" name="Group 18"/>
              <p:cNvGrpSpPr>
                <a:grpSpLocks/>
              </p:cNvGrpSpPr>
              <p:nvPr/>
            </p:nvGrpSpPr>
            <p:grpSpPr bwMode="auto">
              <a:xfrm>
                <a:off x="1680" y="816"/>
                <a:ext cx="2256" cy="1577"/>
                <a:chOff x="1680" y="816"/>
                <a:chExt cx="2256" cy="1577"/>
              </a:xfrm>
            </p:grpSpPr>
            <p:sp>
              <p:nvSpPr>
                <p:cNvPr id="111" name="Oval 4"/>
                <p:cNvSpPr>
                  <a:spLocks noChangeArrowheads="1"/>
                </p:cNvSpPr>
                <p:nvPr/>
              </p:nvSpPr>
              <p:spPr bwMode="auto">
                <a:xfrm>
                  <a:off x="2020" y="964"/>
                  <a:ext cx="1384" cy="1384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sp>
              <p:nvSpPr>
                <p:cNvPr id="112" name="Oval 5"/>
                <p:cNvSpPr>
                  <a:spLocks noChangeArrowheads="1"/>
                </p:cNvSpPr>
                <p:nvPr/>
              </p:nvSpPr>
              <p:spPr bwMode="auto">
                <a:xfrm>
                  <a:off x="2404" y="1396"/>
                  <a:ext cx="616" cy="616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sp>
              <p:nvSpPr>
                <p:cNvPr id="113" name="Line 6"/>
                <p:cNvSpPr>
                  <a:spLocks noChangeShapeType="1"/>
                </p:cNvSpPr>
                <p:nvPr/>
              </p:nvSpPr>
              <p:spPr bwMode="auto">
                <a:xfrm>
                  <a:off x="2688" y="960"/>
                  <a:ext cx="0" cy="432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114" name="Line 7"/>
                <p:cNvSpPr>
                  <a:spLocks noChangeShapeType="1"/>
                </p:cNvSpPr>
                <p:nvPr/>
              </p:nvSpPr>
              <p:spPr bwMode="auto">
                <a:xfrm>
                  <a:off x="2688" y="2016"/>
                  <a:ext cx="0" cy="336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115" name="Line 8"/>
                <p:cNvSpPr>
                  <a:spLocks noChangeShapeType="1"/>
                </p:cNvSpPr>
                <p:nvPr/>
              </p:nvSpPr>
              <p:spPr bwMode="auto">
                <a:xfrm>
                  <a:off x="2112" y="1296"/>
                  <a:ext cx="336" cy="24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116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2112" y="1824"/>
                  <a:ext cx="336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117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2976" y="1344"/>
                  <a:ext cx="384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118" name="Line 11"/>
                <p:cNvSpPr>
                  <a:spLocks noChangeShapeType="1"/>
                </p:cNvSpPr>
                <p:nvPr/>
              </p:nvSpPr>
              <p:spPr bwMode="auto">
                <a:xfrm>
                  <a:off x="2976" y="1872"/>
                  <a:ext cx="288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119" name="Rectangle 12"/>
                <p:cNvSpPr>
                  <a:spLocks noChangeArrowheads="1"/>
                </p:cNvSpPr>
                <p:nvPr/>
              </p:nvSpPr>
              <p:spPr bwMode="auto">
                <a:xfrm>
                  <a:off x="1968" y="2160"/>
                  <a:ext cx="52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ko-KR">
                      <a:solidFill>
                        <a:schemeClr val="tx1"/>
                      </a:solidFill>
                      <a:ea typeface="굴림" panose="020B0600000101010101" pitchFamily="50" charset="-127"/>
                    </a:rPr>
                    <a:t>[0]</a:t>
                  </a:r>
                </a:p>
              </p:txBody>
            </p:sp>
            <p:sp>
              <p:nvSpPr>
                <p:cNvPr id="120" name="Rectangle 13"/>
                <p:cNvSpPr>
                  <a:spLocks noChangeArrowheads="1"/>
                </p:cNvSpPr>
                <p:nvPr/>
              </p:nvSpPr>
              <p:spPr bwMode="auto">
                <a:xfrm>
                  <a:off x="1680" y="1584"/>
                  <a:ext cx="52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ko-KR">
                      <a:solidFill>
                        <a:schemeClr val="tx1"/>
                      </a:solidFill>
                      <a:ea typeface="굴림" panose="020B0600000101010101" pitchFamily="50" charset="-127"/>
                    </a:rPr>
                    <a:t>[1]</a:t>
                  </a:r>
                </a:p>
              </p:txBody>
            </p:sp>
            <p:sp>
              <p:nvSpPr>
                <p:cNvPr id="121" name="Rectangle 14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52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ko-KR">
                      <a:solidFill>
                        <a:schemeClr val="tx1"/>
                      </a:solidFill>
                      <a:ea typeface="굴림" panose="020B0600000101010101" pitchFamily="50" charset="-127"/>
                    </a:rPr>
                    <a:t>[2]</a:t>
                  </a:r>
                </a:p>
              </p:txBody>
            </p:sp>
            <p:sp>
              <p:nvSpPr>
                <p:cNvPr id="122" name="Rectangle 15"/>
                <p:cNvSpPr>
                  <a:spLocks noChangeArrowheads="1"/>
                </p:cNvSpPr>
                <p:nvPr/>
              </p:nvSpPr>
              <p:spPr bwMode="auto">
                <a:xfrm>
                  <a:off x="3072" y="816"/>
                  <a:ext cx="52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ko-KR">
                      <a:solidFill>
                        <a:schemeClr val="tx1"/>
                      </a:solidFill>
                      <a:ea typeface="굴림" panose="020B0600000101010101" pitchFamily="50" charset="-127"/>
                    </a:rPr>
                    <a:t>[3]</a:t>
                  </a:r>
                </a:p>
              </p:txBody>
            </p:sp>
            <p:sp>
              <p:nvSpPr>
                <p:cNvPr id="123" name="Rectangle 16"/>
                <p:cNvSpPr>
                  <a:spLocks noChangeArrowheads="1"/>
                </p:cNvSpPr>
                <p:nvPr/>
              </p:nvSpPr>
              <p:spPr bwMode="auto">
                <a:xfrm>
                  <a:off x="3408" y="1584"/>
                  <a:ext cx="52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ko-KR">
                      <a:solidFill>
                        <a:schemeClr val="tx1"/>
                      </a:solidFill>
                      <a:ea typeface="굴림" panose="020B0600000101010101" pitchFamily="50" charset="-127"/>
                    </a:rPr>
                    <a:t>[4]</a:t>
                  </a:r>
                </a:p>
              </p:txBody>
            </p:sp>
            <p:sp>
              <p:nvSpPr>
                <p:cNvPr id="124" name="Rectangle 17"/>
                <p:cNvSpPr>
                  <a:spLocks noChangeArrowheads="1"/>
                </p:cNvSpPr>
                <p:nvPr/>
              </p:nvSpPr>
              <p:spPr bwMode="auto">
                <a:xfrm>
                  <a:off x="3072" y="2160"/>
                  <a:ext cx="52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ko-KR">
                      <a:solidFill>
                        <a:schemeClr val="tx1"/>
                      </a:solidFill>
                      <a:ea typeface="굴림" panose="020B0600000101010101" pitchFamily="50" charset="-127"/>
                    </a:rPr>
                    <a:t>[5]</a:t>
                  </a:r>
                </a:p>
              </p:txBody>
            </p:sp>
          </p:grpSp>
          <p:sp>
            <p:nvSpPr>
              <p:cNvPr id="108" name="Rectangle 19"/>
              <p:cNvSpPr>
                <a:spLocks noChangeArrowheads="1"/>
              </p:cNvSpPr>
              <p:nvPr/>
            </p:nvSpPr>
            <p:spPr bwMode="auto">
              <a:xfrm>
                <a:off x="2832" y="1968"/>
                <a:ext cx="38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>
                    <a:solidFill>
                      <a:schemeClr val="tx1"/>
                    </a:solidFill>
                    <a:ea typeface="굴림" panose="020B0600000101010101" pitchFamily="50" charset="-127"/>
                  </a:rPr>
                  <a:t>A</a:t>
                </a:r>
              </a:p>
            </p:txBody>
          </p:sp>
          <p:sp>
            <p:nvSpPr>
              <p:cNvPr id="109" name="Rectangle 20"/>
              <p:cNvSpPr>
                <a:spLocks noChangeArrowheads="1"/>
              </p:cNvSpPr>
              <p:nvPr/>
            </p:nvSpPr>
            <p:spPr bwMode="auto">
              <a:xfrm>
                <a:off x="2352" y="1968"/>
                <a:ext cx="38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>
                    <a:solidFill>
                      <a:schemeClr val="tx1"/>
                    </a:solidFill>
                    <a:ea typeface="굴림" panose="020B0600000101010101" pitchFamily="50" charset="-127"/>
                  </a:rPr>
                  <a:t>B</a:t>
                </a:r>
              </a:p>
            </p:txBody>
          </p:sp>
          <p:sp>
            <p:nvSpPr>
              <p:cNvPr id="110" name="Rectangle 21"/>
              <p:cNvSpPr>
                <a:spLocks noChangeArrowheads="1"/>
              </p:cNvSpPr>
              <p:nvPr/>
            </p:nvSpPr>
            <p:spPr bwMode="auto">
              <a:xfrm>
                <a:off x="2064" y="1488"/>
                <a:ext cx="38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 dirty="0">
                    <a:solidFill>
                      <a:schemeClr val="tx1"/>
                    </a:solidFill>
                    <a:ea typeface="굴림" panose="020B0600000101010101" pitchFamily="50" charset="-127"/>
                  </a:rPr>
                  <a:t>C</a:t>
                </a:r>
              </a:p>
            </p:txBody>
          </p:sp>
        </p:grpSp>
        <p:grpSp>
          <p:nvGrpSpPr>
            <p:cNvPr id="101" name="Group 25"/>
            <p:cNvGrpSpPr>
              <a:grpSpLocks/>
            </p:cNvGrpSpPr>
            <p:nvPr/>
          </p:nvGrpSpPr>
          <p:grpSpPr bwMode="auto">
            <a:xfrm>
              <a:off x="3215" y="1344"/>
              <a:ext cx="960" cy="384"/>
              <a:chOff x="3215" y="1344"/>
              <a:chExt cx="960" cy="384"/>
            </a:xfrm>
          </p:grpSpPr>
          <p:sp>
            <p:nvSpPr>
              <p:cNvPr id="105" name="Rectangle 23"/>
              <p:cNvSpPr>
                <a:spLocks noChangeArrowheads="1"/>
              </p:cNvSpPr>
              <p:nvPr/>
            </p:nvSpPr>
            <p:spPr bwMode="auto">
              <a:xfrm>
                <a:off x="3599" y="1344"/>
                <a:ext cx="576" cy="23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>
                    <a:solidFill>
                      <a:schemeClr val="hlink"/>
                    </a:solidFill>
                    <a:ea typeface="굴림" panose="020B0600000101010101" pitchFamily="50" charset="-127"/>
                  </a:rPr>
                  <a:t>front</a:t>
                </a:r>
              </a:p>
            </p:txBody>
          </p:sp>
          <p:sp>
            <p:nvSpPr>
              <p:cNvPr id="106" name="Line 24"/>
              <p:cNvSpPr>
                <a:spLocks noChangeShapeType="1"/>
              </p:cNvSpPr>
              <p:nvPr/>
            </p:nvSpPr>
            <p:spPr bwMode="auto">
              <a:xfrm flipH="1">
                <a:off x="3215" y="1536"/>
                <a:ext cx="384" cy="192"/>
              </a:xfrm>
              <a:prstGeom prst="line">
                <a:avLst/>
              </a:prstGeom>
              <a:noFill/>
              <a:ln w="50800">
                <a:solidFill>
                  <a:schemeClr val="hlink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</p:grpSp>
        <p:grpSp>
          <p:nvGrpSpPr>
            <p:cNvPr id="102" name="Group 28"/>
            <p:cNvGrpSpPr>
              <a:grpSpLocks/>
            </p:cNvGrpSpPr>
            <p:nvPr/>
          </p:nvGrpSpPr>
          <p:grpSpPr bwMode="auto">
            <a:xfrm>
              <a:off x="2918" y="535"/>
              <a:ext cx="585" cy="617"/>
              <a:chOff x="2918" y="535"/>
              <a:chExt cx="585" cy="617"/>
            </a:xfrm>
          </p:grpSpPr>
          <p:sp>
            <p:nvSpPr>
              <p:cNvPr id="103" name="Rectangle 26"/>
              <p:cNvSpPr>
                <a:spLocks noChangeArrowheads="1"/>
              </p:cNvSpPr>
              <p:nvPr/>
            </p:nvSpPr>
            <p:spPr bwMode="auto">
              <a:xfrm>
                <a:off x="2927" y="535"/>
                <a:ext cx="576" cy="23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 dirty="0">
                    <a:solidFill>
                      <a:schemeClr val="hlink"/>
                    </a:solidFill>
                    <a:ea typeface="굴림" panose="020B0600000101010101" pitchFamily="50" charset="-127"/>
                  </a:rPr>
                  <a:t> rear</a:t>
                </a:r>
              </a:p>
            </p:txBody>
          </p:sp>
          <p:sp>
            <p:nvSpPr>
              <p:cNvPr id="104" name="Line 27"/>
              <p:cNvSpPr>
                <a:spLocks noChangeShapeType="1"/>
              </p:cNvSpPr>
              <p:nvPr/>
            </p:nvSpPr>
            <p:spPr bwMode="auto">
              <a:xfrm flipH="1">
                <a:off x="2918" y="796"/>
                <a:ext cx="65" cy="356"/>
              </a:xfrm>
              <a:prstGeom prst="line">
                <a:avLst/>
              </a:prstGeom>
              <a:noFill/>
              <a:ln w="50800">
                <a:solidFill>
                  <a:schemeClr val="hlink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</p:grpSp>
      </p:grpSp>
      <p:sp>
        <p:nvSpPr>
          <p:cNvPr id="125" name="Rectangle 21"/>
          <p:cNvSpPr>
            <a:spLocks noChangeArrowheads="1"/>
          </p:cNvSpPr>
          <p:nvPr/>
        </p:nvSpPr>
        <p:spPr bwMode="auto">
          <a:xfrm>
            <a:off x="2267744" y="2915096"/>
            <a:ext cx="6096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dirty="0">
                <a:ea typeface="굴림" panose="020B0600000101010101" pitchFamily="50" charset="-127"/>
              </a:rPr>
              <a:t>D</a:t>
            </a:r>
            <a:endParaRPr lang="en-US" altLang="ko-KR" dirty="0">
              <a:solidFill>
                <a:schemeClr val="tx1"/>
              </a:solidFill>
              <a:ea typeface="굴림" panose="020B0600000101010101" pitchFamily="50" charset="-127"/>
            </a:endParaRPr>
          </a:p>
        </p:txBody>
      </p:sp>
      <p:sp>
        <p:nvSpPr>
          <p:cNvPr id="34" name="Rectangle 21"/>
          <p:cNvSpPr>
            <a:spLocks noChangeArrowheads="1"/>
          </p:cNvSpPr>
          <p:nvPr/>
        </p:nvSpPr>
        <p:spPr bwMode="auto">
          <a:xfrm>
            <a:off x="3026296" y="2924944"/>
            <a:ext cx="6096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dirty="0">
                <a:ea typeface="굴림" panose="020B0600000101010101" pitchFamily="50" charset="-127"/>
              </a:rPr>
              <a:t>E</a:t>
            </a:r>
            <a:endParaRPr lang="en-US" altLang="ko-KR" dirty="0">
              <a:solidFill>
                <a:schemeClr val="tx1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12479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44</a:t>
            </a:fld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95536" y="836712"/>
            <a:ext cx="828092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755576" y="836712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Candara" panose="020E0502030303020204" pitchFamily="34" charset="0"/>
              </a:rPr>
              <a:t>3.3 Queues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1403484"/>
            <a:ext cx="7920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Candara" panose="020E0502030303020204" pitchFamily="34" charset="0"/>
              </a:rPr>
              <a:t>Circular queue:</a:t>
            </a:r>
          </a:p>
          <a:p>
            <a:pPr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ko-KR" sz="2000" dirty="0">
                <a:ea typeface="굴림" panose="020B0600000101010101" pitchFamily="50" charset="-127"/>
              </a:rPr>
              <a:t>  </a:t>
            </a:r>
            <a:r>
              <a:rPr lang="en-US" altLang="ko-KR" sz="2000" dirty="0">
                <a:solidFill>
                  <a:srgbClr val="FF0000"/>
                </a:solidFill>
                <a:ea typeface="굴림" panose="020B0600000101010101" pitchFamily="50" charset="-127"/>
              </a:rPr>
              <a:t>Full</a:t>
            </a:r>
            <a:r>
              <a:rPr lang="en-US" altLang="ko-KR" sz="2000" dirty="0">
                <a:ea typeface="굴림" panose="020B0600000101010101" pitchFamily="50" charset="-127"/>
              </a:rPr>
              <a:t> that queue</a:t>
            </a:r>
          </a:p>
          <a:p>
            <a:r>
              <a:rPr lang="en-US" altLang="ko-KR" sz="1600" dirty="0">
                <a:ea typeface="굴림" panose="020B0600000101010101" pitchFamily="50" charset="-127"/>
              </a:rPr>
              <a:t> </a:t>
            </a: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360040" y="404664"/>
            <a:ext cx="8748464" cy="605753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1" kern="1200" spc="50" dirty="0" smtClean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>
                  <a:outerShdw blurRad="50800" dist="50800" dir="54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2000" dirty="0"/>
              <a:t>Chapter 3 – Stacks and queues</a:t>
            </a:r>
            <a:endParaRPr lang="ko-KR" altLang="en-US" sz="1100" dirty="0"/>
          </a:p>
        </p:txBody>
      </p:sp>
      <p:grpSp>
        <p:nvGrpSpPr>
          <p:cNvPr id="99" name="Group 30"/>
          <p:cNvGrpSpPr>
            <a:grpSpLocks/>
          </p:cNvGrpSpPr>
          <p:nvPr/>
        </p:nvGrpSpPr>
        <p:grpSpPr bwMode="auto">
          <a:xfrm>
            <a:off x="1212776" y="2419147"/>
            <a:ext cx="3960813" cy="2503488"/>
            <a:chOff x="1680" y="816"/>
            <a:chExt cx="2495" cy="1577"/>
          </a:xfrm>
        </p:grpSpPr>
        <p:grpSp>
          <p:nvGrpSpPr>
            <p:cNvPr id="100" name="Group 22"/>
            <p:cNvGrpSpPr>
              <a:grpSpLocks/>
            </p:cNvGrpSpPr>
            <p:nvPr/>
          </p:nvGrpSpPr>
          <p:grpSpPr bwMode="auto">
            <a:xfrm>
              <a:off x="1680" y="816"/>
              <a:ext cx="2256" cy="1577"/>
              <a:chOff x="1680" y="816"/>
              <a:chExt cx="2256" cy="1577"/>
            </a:xfrm>
          </p:grpSpPr>
          <p:grpSp>
            <p:nvGrpSpPr>
              <p:cNvPr id="107" name="Group 18"/>
              <p:cNvGrpSpPr>
                <a:grpSpLocks/>
              </p:cNvGrpSpPr>
              <p:nvPr/>
            </p:nvGrpSpPr>
            <p:grpSpPr bwMode="auto">
              <a:xfrm>
                <a:off x="1680" y="816"/>
                <a:ext cx="2256" cy="1577"/>
                <a:chOff x="1680" y="816"/>
                <a:chExt cx="2256" cy="1577"/>
              </a:xfrm>
            </p:grpSpPr>
            <p:sp>
              <p:nvSpPr>
                <p:cNvPr id="111" name="Oval 4"/>
                <p:cNvSpPr>
                  <a:spLocks noChangeArrowheads="1"/>
                </p:cNvSpPr>
                <p:nvPr/>
              </p:nvSpPr>
              <p:spPr bwMode="auto">
                <a:xfrm>
                  <a:off x="2020" y="964"/>
                  <a:ext cx="1384" cy="1384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sp>
              <p:nvSpPr>
                <p:cNvPr id="112" name="Oval 5"/>
                <p:cNvSpPr>
                  <a:spLocks noChangeArrowheads="1"/>
                </p:cNvSpPr>
                <p:nvPr/>
              </p:nvSpPr>
              <p:spPr bwMode="auto">
                <a:xfrm>
                  <a:off x="2404" y="1396"/>
                  <a:ext cx="616" cy="616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sp>
              <p:nvSpPr>
                <p:cNvPr id="113" name="Line 6"/>
                <p:cNvSpPr>
                  <a:spLocks noChangeShapeType="1"/>
                </p:cNvSpPr>
                <p:nvPr/>
              </p:nvSpPr>
              <p:spPr bwMode="auto">
                <a:xfrm>
                  <a:off x="2688" y="960"/>
                  <a:ext cx="0" cy="432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114" name="Line 7"/>
                <p:cNvSpPr>
                  <a:spLocks noChangeShapeType="1"/>
                </p:cNvSpPr>
                <p:nvPr/>
              </p:nvSpPr>
              <p:spPr bwMode="auto">
                <a:xfrm>
                  <a:off x="2688" y="2016"/>
                  <a:ext cx="0" cy="336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115" name="Line 8"/>
                <p:cNvSpPr>
                  <a:spLocks noChangeShapeType="1"/>
                </p:cNvSpPr>
                <p:nvPr/>
              </p:nvSpPr>
              <p:spPr bwMode="auto">
                <a:xfrm>
                  <a:off x="2112" y="1296"/>
                  <a:ext cx="336" cy="24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116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2112" y="1824"/>
                  <a:ext cx="336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117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2976" y="1344"/>
                  <a:ext cx="384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118" name="Line 11"/>
                <p:cNvSpPr>
                  <a:spLocks noChangeShapeType="1"/>
                </p:cNvSpPr>
                <p:nvPr/>
              </p:nvSpPr>
              <p:spPr bwMode="auto">
                <a:xfrm>
                  <a:off x="2976" y="1872"/>
                  <a:ext cx="288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119" name="Rectangle 12"/>
                <p:cNvSpPr>
                  <a:spLocks noChangeArrowheads="1"/>
                </p:cNvSpPr>
                <p:nvPr/>
              </p:nvSpPr>
              <p:spPr bwMode="auto">
                <a:xfrm>
                  <a:off x="1968" y="2160"/>
                  <a:ext cx="52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ko-KR">
                      <a:solidFill>
                        <a:schemeClr val="tx1"/>
                      </a:solidFill>
                      <a:ea typeface="굴림" panose="020B0600000101010101" pitchFamily="50" charset="-127"/>
                    </a:rPr>
                    <a:t>[0]</a:t>
                  </a:r>
                </a:p>
              </p:txBody>
            </p:sp>
            <p:sp>
              <p:nvSpPr>
                <p:cNvPr id="120" name="Rectangle 13"/>
                <p:cNvSpPr>
                  <a:spLocks noChangeArrowheads="1"/>
                </p:cNvSpPr>
                <p:nvPr/>
              </p:nvSpPr>
              <p:spPr bwMode="auto">
                <a:xfrm>
                  <a:off x="1680" y="1584"/>
                  <a:ext cx="52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ko-KR">
                      <a:solidFill>
                        <a:schemeClr val="tx1"/>
                      </a:solidFill>
                      <a:ea typeface="굴림" panose="020B0600000101010101" pitchFamily="50" charset="-127"/>
                    </a:rPr>
                    <a:t>[1]</a:t>
                  </a:r>
                </a:p>
              </p:txBody>
            </p:sp>
            <p:sp>
              <p:nvSpPr>
                <p:cNvPr id="121" name="Rectangle 14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52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ko-KR">
                      <a:solidFill>
                        <a:schemeClr val="tx1"/>
                      </a:solidFill>
                      <a:ea typeface="굴림" panose="020B0600000101010101" pitchFamily="50" charset="-127"/>
                    </a:rPr>
                    <a:t>[2]</a:t>
                  </a:r>
                </a:p>
              </p:txBody>
            </p:sp>
            <p:sp>
              <p:nvSpPr>
                <p:cNvPr id="122" name="Rectangle 15"/>
                <p:cNvSpPr>
                  <a:spLocks noChangeArrowheads="1"/>
                </p:cNvSpPr>
                <p:nvPr/>
              </p:nvSpPr>
              <p:spPr bwMode="auto">
                <a:xfrm>
                  <a:off x="3072" y="816"/>
                  <a:ext cx="52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ko-KR">
                      <a:solidFill>
                        <a:schemeClr val="tx1"/>
                      </a:solidFill>
                      <a:ea typeface="굴림" panose="020B0600000101010101" pitchFamily="50" charset="-127"/>
                    </a:rPr>
                    <a:t>[3]</a:t>
                  </a:r>
                </a:p>
              </p:txBody>
            </p:sp>
            <p:sp>
              <p:nvSpPr>
                <p:cNvPr id="123" name="Rectangle 16"/>
                <p:cNvSpPr>
                  <a:spLocks noChangeArrowheads="1"/>
                </p:cNvSpPr>
                <p:nvPr/>
              </p:nvSpPr>
              <p:spPr bwMode="auto">
                <a:xfrm>
                  <a:off x="3408" y="1584"/>
                  <a:ext cx="52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ko-KR">
                      <a:solidFill>
                        <a:schemeClr val="tx1"/>
                      </a:solidFill>
                      <a:ea typeface="굴림" panose="020B0600000101010101" pitchFamily="50" charset="-127"/>
                    </a:rPr>
                    <a:t>[4]</a:t>
                  </a:r>
                </a:p>
              </p:txBody>
            </p:sp>
            <p:sp>
              <p:nvSpPr>
                <p:cNvPr id="124" name="Rectangle 17"/>
                <p:cNvSpPr>
                  <a:spLocks noChangeArrowheads="1"/>
                </p:cNvSpPr>
                <p:nvPr/>
              </p:nvSpPr>
              <p:spPr bwMode="auto">
                <a:xfrm>
                  <a:off x="3072" y="2160"/>
                  <a:ext cx="52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ko-KR">
                      <a:solidFill>
                        <a:schemeClr val="tx1"/>
                      </a:solidFill>
                      <a:ea typeface="굴림" panose="020B0600000101010101" pitchFamily="50" charset="-127"/>
                    </a:rPr>
                    <a:t>[5]</a:t>
                  </a:r>
                </a:p>
              </p:txBody>
            </p:sp>
          </p:grpSp>
          <p:sp>
            <p:nvSpPr>
              <p:cNvPr id="108" name="Rectangle 19"/>
              <p:cNvSpPr>
                <a:spLocks noChangeArrowheads="1"/>
              </p:cNvSpPr>
              <p:nvPr/>
            </p:nvSpPr>
            <p:spPr bwMode="auto">
              <a:xfrm>
                <a:off x="2832" y="1968"/>
                <a:ext cx="38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>
                    <a:solidFill>
                      <a:schemeClr val="tx1"/>
                    </a:solidFill>
                    <a:ea typeface="굴림" panose="020B0600000101010101" pitchFamily="50" charset="-127"/>
                  </a:rPr>
                  <a:t>A</a:t>
                </a:r>
              </a:p>
            </p:txBody>
          </p:sp>
          <p:sp>
            <p:nvSpPr>
              <p:cNvPr id="109" name="Rectangle 20"/>
              <p:cNvSpPr>
                <a:spLocks noChangeArrowheads="1"/>
              </p:cNvSpPr>
              <p:nvPr/>
            </p:nvSpPr>
            <p:spPr bwMode="auto">
              <a:xfrm>
                <a:off x="2352" y="1968"/>
                <a:ext cx="38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>
                    <a:solidFill>
                      <a:schemeClr val="tx1"/>
                    </a:solidFill>
                    <a:ea typeface="굴림" panose="020B0600000101010101" pitchFamily="50" charset="-127"/>
                  </a:rPr>
                  <a:t>B</a:t>
                </a:r>
              </a:p>
            </p:txBody>
          </p:sp>
          <p:sp>
            <p:nvSpPr>
              <p:cNvPr id="110" name="Rectangle 21"/>
              <p:cNvSpPr>
                <a:spLocks noChangeArrowheads="1"/>
              </p:cNvSpPr>
              <p:nvPr/>
            </p:nvSpPr>
            <p:spPr bwMode="auto">
              <a:xfrm>
                <a:off x="2064" y="1488"/>
                <a:ext cx="38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 dirty="0">
                    <a:solidFill>
                      <a:schemeClr val="tx1"/>
                    </a:solidFill>
                    <a:ea typeface="굴림" panose="020B0600000101010101" pitchFamily="50" charset="-127"/>
                  </a:rPr>
                  <a:t>C</a:t>
                </a:r>
              </a:p>
            </p:txBody>
          </p:sp>
        </p:grpSp>
        <p:grpSp>
          <p:nvGrpSpPr>
            <p:cNvPr id="101" name="Group 25"/>
            <p:cNvGrpSpPr>
              <a:grpSpLocks/>
            </p:cNvGrpSpPr>
            <p:nvPr/>
          </p:nvGrpSpPr>
          <p:grpSpPr bwMode="auto">
            <a:xfrm>
              <a:off x="3215" y="1344"/>
              <a:ext cx="960" cy="384"/>
              <a:chOff x="3215" y="1344"/>
              <a:chExt cx="960" cy="384"/>
            </a:xfrm>
          </p:grpSpPr>
          <p:sp>
            <p:nvSpPr>
              <p:cNvPr id="105" name="Rectangle 23"/>
              <p:cNvSpPr>
                <a:spLocks noChangeArrowheads="1"/>
              </p:cNvSpPr>
              <p:nvPr/>
            </p:nvSpPr>
            <p:spPr bwMode="auto">
              <a:xfrm>
                <a:off x="3599" y="1344"/>
                <a:ext cx="576" cy="23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>
                    <a:solidFill>
                      <a:schemeClr val="hlink"/>
                    </a:solidFill>
                    <a:ea typeface="굴림" panose="020B0600000101010101" pitchFamily="50" charset="-127"/>
                  </a:rPr>
                  <a:t>front</a:t>
                </a:r>
              </a:p>
            </p:txBody>
          </p:sp>
          <p:sp>
            <p:nvSpPr>
              <p:cNvPr id="106" name="Line 24"/>
              <p:cNvSpPr>
                <a:spLocks noChangeShapeType="1"/>
              </p:cNvSpPr>
              <p:nvPr/>
            </p:nvSpPr>
            <p:spPr bwMode="auto">
              <a:xfrm flipH="1">
                <a:off x="3215" y="1536"/>
                <a:ext cx="384" cy="192"/>
              </a:xfrm>
              <a:prstGeom prst="line">
                <a:avLst/>
              </a:prstGeom>
              <a:noFill/>
              <a:ln w="50800">
                <a:solidFill>
                  <a:schemeClr val="hlink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</p:grpSp>
        <p:grpSp>
          <p:nvGrpSpPr>
            <p:cNvPr id="102" name="Group 28"/>
            <p:cNvGrpSpPr>
              <a:grpSpLocks/>
            </p:cNvGrpSpPr>
            <p:nvPr/>
          </p:nvGrpSpPr>
          <p:grpSpPr bwMode="auto">
            <a:xfrm>
              <a:off x="3201" y="1059"/>
              <a:ext cx="957" cy="477"/>
              <a:chOff x="3201" y="1059"/>
              <a:chExt cx="957" cy="477"/>
            </a:xfrm>
          </p:grpSpPr>
          <p:sp>
            <p:nvSpPr>
              <p:cNvPr id="103" name="Rectangle 26"/>
              <p:cNvSpPr>
                <a:spLocks noChangeArrowheads="1"/>
              </p:cNvSpPr>
              <p:nvPr/>
            </p:nvSpPr>
            <p:spPr bwMode="auto">
              <a:xfrm>
                <a:off x="3582" y="1059"/>
                <a:ext cx="576" cy="23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 dirty="0">
                    <a:solidFill>
                      <a:schemeClr val="hlink"/>
                    </a:solidFill>
                    <a:ea typeface="굴림" panose="020B0600000101010101" pitchFamily="50" charset="-127"/>
                  </a:rPr>
                  <a:t> rear</a:t>
                </a:r>
              </a:p>
            </p:txBody>
          </p:sp>
          <p:sp>
            <p:nvSpPr>
              <p:cNvPr id="104" name="Line 27"/>
              <p:cNvSpPr>
                <a:spLocks noChangeShapeType="1"/>
              </p:cNvSpPr>
              <p:nvPr/>
            </p:nvSpPr>
            <p:spPr bwMode="auto">
              <a:xfrm flipH="1">
                <a:off x="3201" y="1298"/>
                <a:ext cx="387" cy="238"/>
              </a:xfrm>
              <a:prstGeom prst="line">
                <a:avLst/>
              </a:prstGeom>
              <a:noFill/>
              <a:ln w="50800">
                <a:solidFill>
                  <a:schemeClr val="hlink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</p:grpSp>
      </p:grpSp>
      <p:sp>
        <p:nvSpPr>
          <p:cNvPr id="125" name="Rectangle 21"/>
          <p:cNvSpPr>
            <a:spLocks noChangeArrowheads="1"/>
          </p:cNvSpPr>
          <p:nvPr/>
        </p:nvSpPr>
        <p:spPr bwMode="auto">
          <a:xfrm>
            <a:off x="2267744" y="2915096"/>
            <a:ext cx="6096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dirty="0">
                <a:ea typeface="굴림" panose="020B0600000101010101" pitchFamily="50" charset="-127"/>
              </a:rPr>
              <a:t>D</a:t>
            </a:r>
            <a:endParaRPr lang="en-US" altLang="ko-KR" dirty="0">
              <a:solidFill>
                <a:schemeClr val="tx1"/>
              </a:solidFill>
              <a:ea typeface="굴림" panose="020B0600000101010101" pitchFamily="50" charset="-127"/>
            </a:endParaRPr>
          </a:p>
        </p:txBody>
      </p:sp>
      <p:sp>
        <p:nvSpPr>
          <p:cNvPr id="34" name="Rectangle 21"/>
          <p:cNvSpPr>
            <a:spLocks noChangeArrowheads="1"/>
          </p:cNvSpPr>
          <p:nvPr/>
        </p:nvSpPr>
        <p:spPr bwMode="auto">
          <a:xfrm>
            <a:off x="3026296" y="2924944"/>
            <a:ext cx="6096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dirty="0">
                <a:ea typeface="굴림" panose="020B0600000101010101" pitchFamily="50" charset="-127"/>
              </a:rPr>
              <a:t>E</a:t>
            </a:r>
            <a:endParaRPr lang="en-US" altLang="ko-KR" dirty="0">
              <a:solidFill>
                <a:schemeClr val="tx1"/>
              </a:solidFill>
              <a:ea typeface="굴림" panose="020B0600000101010101" pitchFamily="50" charset="-127"/>
            </a:endParaRPr>
          </a:p>
        </p:txBody>
      </p:sp>
      <p:sp>
        <p:nvSpPr>
          <p:cNvPr id="36" name="Rectangle 21"/>
          <p:cNvSpPr>
            <a:spLocks noChangeArrowheads="1"/>
          </p:cNvSpPr>
          <p:nvPr/>
        </p:nvSpPr>
        <p:spPr bwMode="auto">
          <a:xfrm>
            <a:off x="3386336" y="3635176"/>
            <a:ext cx="41724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dirty="0">
                <a:solidFill>
                  <a:schemeClr val="tx1"/>
                </a:solidFill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37" name="Rectangle 29"/>
          <p:cNvSpPr>
            <a:spLocks noChangeArrowheads="1"/>
          </p:cNvSpPr>
          <p:nvPr/>
        </p:nvSpPr>
        <p:spPr bwMode="auto">
          <a:xfrm>
            <a:off x="755576" y="5183601"/>
            <a:ext cx="7920880" cy="765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ko-KR" sz="2000" dirty="0">
                <a:latin typeface="Candara" panose="020E0502030303020204" pitchFamily="34" charset="0"/>
                <a:ea typeface="굴림" panose="020B0600000101010101" pitchFamily="50" charset="-127"/>
              </a:rPr>
              <a:t>When a series of adds causes the queue to become full, </a:t>
            </a:r>
            <a:r>
              <a:rPr lang="en-US" altLang="ko-KR" sz="2000" b="1" dirty="0">
                <a:solidFill>
                  <a:schemeClr val="hlink"/>
                </a:solidFill>
                <a:latin typeface="Candara" panose="020E0502030303020204" pitchFamily="34" charset="0"/>
                <a:ea typeface="굴림" panose="020B0600000101010101" pitchFamily="50" charset="-127"/>
              </a:rPr>
              <a:t>front = rear</a:t>
            </a:r>
            <a:r>
              <a:rPr lang="en-US" altLang="ko-KR" sz="2000" b="1" dirty="0">
                <a:solidFill>
                  <a:schemeClr val="bg2"/>
                </a:solidFill>
                <a:latin typeface="Candara" panose="020E0502030303020204" pitchFamily="34" charset="0"/>
                <a:ea typeface="굴림" panose="020B0600000101010101" pitchFamily="50" charset="-127"/>
              </a:rPr>
              <a:t>.</a:t>
            </a:r>
          </a:p>
          <a:p>
            <a:pPr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ko-KR" sz="2000" dirty="0">
                <a:latin typeface="Candara" panose="020E0502030303020204" pitchFamily="34" charset="0"/>
                <a:ea typeface="굴림" panose="020B0600000101010101" pitchFamily="50" charset="-127"/>
              </a:rPr>
              <a:t>So we </a:t>
            </a:r>
            <a:r>
              <a:rPr lang="en-US" altLang="ko-KR" sz="2000" dirty="0">
                <a:solidFill>
                  <a:srgbClr val="C00000"/>
                </a:solidFill>
                <a:latin typeface="Candara" panose="020E0502030303020204" pitchFamily="34" charset="0"/>
                <a:ea typeface="굴림" panose="020B0600000101010101" pitchFamily="50" charset="-127"/>
              </a:rPr>
              <a:t>cannot distinguish </a:t>
            </a:r>
            <a:r>
              <a:rPr lang="en-US" altLang="ko-KR" sz="2000" dirty="0">
                <a:latin typeface="Candara" panose="020E0502030303020204" pitchFamily="34" charset="0"/>
                <a:ea typeface="굴림" panose="020B0600000101010101" pitchFamily="50" charset="-127"/>
              </a:rPr>
              <a:t>between a full queue and an empty queue!</a:t>
            </a:r>
          </a:p>
        </p:txBody>
      </p:sp>
    </p:spTree>
    <p:extLst>
      <p:ext uri="{BB962C8B-B14F-4D97-AF65-F5344CB8AC3E}">
        <p14:creationId xmlns:p14="http://schemas.microsoft.com/office/powerpoint/2010/main" val="47024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45</a:t>
            </a:fld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95536" y="836712"/>
            <a:ext cx="828092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755576" y="836712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Candara" panose="020E0502030303020204" pitchFamily="34" charset="0"/>
              </a:rPr>
              <a:t>3.3 Queues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1403484"/>
            <a:ext cx="7920880" cy="4351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Candara" panose="020E0502030303020204" pitchFamily="34" charset="0"/>
              </a:rPr>
              <a:t>Circular queue:</a:t>
            </a:r>
          </a:p>
          <a:p>
            <a:pPr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ko-KR" sz="2400" b="1" dirty="0">
                <a:latin typeface="Candara" panose="020E0502030303020204" pitchFamily="34" charset="0"/>
                <a:ea typeface="굴림" panose="020B0600000101010101" pitchFamily="50" charset="-127"/>
              </a:rPr>
              <a:t>  </a:t>
            </a:r>
            <a:r>
              <a:rPr lang="en-US" altLang="ko-KR" sz="2000" dirty="0">
                <a:latin typeface="Candara" panose="020E0502030303020204" pitchFamily="34" charset="0"/>
                <a:ea typeface="굴림" panose="020B0600000101010101" pitchFamily="50" charset="-127"/>
              </a:rPr>
              <a:t>Challenge: </a:t>
            </a:r>
            <a:r>
              <a:rPr lang="en-US" altLang="ko-KR" sz="2000" b="1" dirty="0">
                <a:solidFill>
                  <a:srgbClr val="C00000"/>
                </a:solidFill>
                <a:latin typeface="Candara" panose="020E0502030303020204" pitchFamily="34" charset="0"/>
                <a:ea typeface="굴림" panose="020B0600000101010101" pitchFamily="50" charset="-127"/>
              </a:rPr>
              <a:t>front = rear</a:t>
            </a:r>
            <a:r>
              <a:rPr lang="en-US" altLang="ko-KR" sz="2000" dirty="0">
                <a:solidFill>
                  <a:srgbClr val="C00000"/>
                </a:solidFill>
                <a:latin typeface="Candara" panose="020E0502030303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2000" dirty="0">
                <a:latin typeface="Candara" panose="020E0502030303020204" pitchFamily="34" charset="0"/>
                <a:ea typeface="굴림" panose="020B0600000101010101" pitchFamily="50" charset="-127"/>
              </a:rPr>
              <a:t>when queue is empty and full.</a:t>
            </a:r>
          </a:p>
          <a:p>
            <a:pPr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ko-KR" sz="2000" dirty="0">
                <a:latin typeface="Candara" panose="020E0502030303020204" pitchFamily="34" charset="0"/>
                <a:ea typeface="굴림" panose="020B0600000101010101" pitchFamily="50" charset="-127"/>
              </a:rPr>
              <a:t>   Solutions: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ndara" panose="020E0502030303020204" pitchFamily="34" charset="0"/>
                <a:ea typeface="굴림" panose="020B0600000101010101" pitchFamily="50" charset="-127"/>
              </a:rPr>
              <a:t>Don’t let the queue get full.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ndara" panose="020E0502030303020204" pitchFamily="34" charset="0"/>
                <a:ea typeface="굴림" panose="020B0600000101010101" pitchFamily="50" charset="-127"/>
              </a:rPr>
              <a:t>When the addition of an element will cause the queue to be full, increase array size.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ndara" panose="020E0502030303020204" pitchFamily="34" charset="0"/>
                <a:ea typeface="굴림" panose="020B0600000101010101" pitchFamily="50" charset="-127"/>
              </a:rPr>
              <a:t>This is what the text does.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ndara" panose="020E0502030303020204" pitchFamily="34" charset="0"/>
                <a:ea typeface="굴림" panose="020B0600000101010101" pitchFamily="50" charset="-127"/>
              </a:rPr>
              <a:t>Define a </a:t>
            </a:r>
            <a:r>
              <a:rPr lang="en-US" altLang="ko-KR" sz="2000" dirty="0" err="1">
                <a:latin typeface="Candara" panose="020E0502030303020204" pitchFamily="34" charset="0"/>
                <a:ea typeface="굴림" panose="020B0600000101010101" pitchFamily="50" charset="-127"/>
              </a:rPr>
              <a:t>boolean</a:t>
            </a:r>
            <a:r>
              <a:rPr lang="en-US" altLang="ko-KR" sz="2000" dirty="0">
                <a:latin typeface="Candara" panose="020E0502030303020204" pitchFamily="34" charset="0"/>
                <a:ea typeface="굴림" panose="020B0600000101010101" pitchFamily="50" charset="-127"/>
              </a:rPr>
              <a:t> variable </a:t>
            </a:r>
            <a:r>
              <a:rPr lang="en-US" altLang="ko-KR" sz="2000" dirty="0" err="1">
                <a:solidFill>
                  <a:srgbClr val="C00000"/>
                </a:solidFill>
                <a:latin typeface="Candara" panose="020E0502030303020204" pitchFamily="34" charset="0"/>
                <a:ea typeface="굴림" panose="020B0600000101010101" pitchFamily="50" charset="-127"/>
              </a:rPr>
              <a:t>lastOperationIsAddQ</a:t>
            </a:r>
            <a:r>
              <a:rPr lang="en-US" altLang="ko-KR" sz="2000" dirty="0">
                <a:latin typeface="Candara" panose="020E0502030303020204" pitchFamily="34" charset="0"/>
                <a:ea typeface="굴림" panose="020B0600000101010101" pitchFamily="50" charset="-127"/>
              </a:rPr>
              <a:t>.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ndara" panose="020E0502030303020204" pitchFamily="34" charset="0"/>
                <a:ea typeface="굴림" panose="020B0600000101010101" pitchFamily="50" charset="-127"/>
              </a:rPr>
              <a:t>Following each </a:t>
            </a:r>
            <a:r>
              <a:rPr lang="en-US" altLang="ko-KR" sz="2000" dirty="0" err="1">
                <a:solidFill>
                  <a:srgbClr val="C00000"/>
                </a:solidFill>
                <a:latin typeface="Candara" panose="020E0502030303020204" pitchFamily="34" charset="0"/>
                <a:ea typeface="굴림" panose="020B0600000101010101" pitchFamily="50" charset="-127"/>
              </a:rPr>
              <a:t>AddQ</a:t>
            </a:r>
            <a:r>
              <a:rPr lang="en-US" altLang="ko-KR" sz="2000" dirty="0">
                <a:latin typeface="Candara" panose="020E0502030303020204" pitchFamily="34" charset="0"/>
                <a:ea typeface="굴림" panose="020B0600000101010101" pitchFamily="50" charset="-127"/>
              </a:rPr>
              <a:t> set this variable to true.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ndara" panose="020E0502030303020204" pitchFamily="34" charset="0"/>
                <a:ea typeface="굴림" panose="020B0600000101010101" pitchFamily="50" charset="-127"/>
              </a:rPr>
              <a:t>Following each </a:t>
            </a:r>
            <a:r>
              <a:rPr lang="en-US" altLang="ko-KR" sz="2000" dirty="0" err="1">
                <a:solidFill>
                  <a:srgbClr val="C00000"/>
                </a:solidFill>
                <a:latin typeface="Candara" panose="020E0502030303020204" pitchFamily="34" charset="0"/>
                <a:ea typeface="굴림" panose="020B0600000101010101" pitchFamily="50" charset="-127"/>
              </a:rPr>
              <a:t>DeleteQ</a:t>
            </a:r>
            <a:r>
              <a:rPr lang="en-US" altLang="ko-KR" sz="2000" dirty="0">
                <a:latin typeface="Candara" panose="020E0502030303020204" pitchFamily="34" charset="0"/>
                <a:ea typeface="굴림" panose="020B0600000101010101" pitchFamily="50" charset="-127"/>
              </a:rPr>
              <a:t> set to false.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ndara" panose="020E0502030303020204" pitchFamily="34" charset="0"/>
                <a:ea typeface="굴림" panose="020B0600000101010101" pitchFamily="50" charset="-127"/>
              </a:rPr>
              <a:t>Queue is </a:t>
            </a:r>
            <a:r>
              <a:rPr lang="en-US" altLang="ko-KR" sz="2000" dirty="0">
                <a:solidFill>
                  <a:srgbClr val="C00000"/>
                </a:solidFill>
                <a:latin typeface="Candara" panose="020E0502030303020204" pitchFamily="34" charset="0"/>
                <a:ea typeface="굴림" panose="020B0600000101010101" pitchFamily="50" charset="-127"/>
              </a:rPr>
              <a:t>empty </a:t>
            </a:r>
            <a:r>
              <a:rPr lang="en-US" altLang="ko-KR" sz="2000" dirty="0" err="1">
                <a:solidFill>
                  <a:srgbClr val="C00000"/>
                </a:solidFill>
                <a:latin typeface="Candara" panose="020E0502030303020204" pitchFamily="34" charset="0"/>
                <a:ea typeface="굴림" panose="020B0600000101010101" pitchFamily="50" charset="-127"/>
              </a:rPr>
              <a:t>iff</a:t>
            </a:r>
            <a:r>
              <a:rPr lang="en-US" altLang="ko-KR" sz="2000" dirty="0">
                <a:solidFill>
                  <a:srgbClr val="C00000"/>
                </a:solidFill>
                <a:latin typeface="Candara" panose="020E0502030303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2000" dirty="0">
                <a:latin typeface="Candara" panose="020E0502030303020204" pitchFamily="34" charset="0"/>
                <a:ea typeface="굴림" panose="020B0600000101010101" pitchFamily="50" charset="-127"/>
              </a:rPr>
              <a:t>(front == rear) &amp;&amp; !</a:t>
            </a:r>
            <a:r>
              <a:rPr lang="en-US" altLang="ko-KR" sz="2000" dirty="0" err="1">
                <a:latin typeface="Candara" panose="020E0502030303020204" pitchFamily="34" charset="0"/>
                <a:ea typeface="굴림" panose="020B0600000101010101" pitchFamily="50" charset="-127"/>
              </a:rPr>
              <a:t>lastOperationIsAddQ</a:t>
            </a:r>
            <a:endParaRPr lang="en-US" altLang="ko-KR" sz="2000" dirty="0">
              <a:latin typeface="Candara" panose="020E0502030303020204" pitchFamily="34" charset="0"/>
              <a:ea typeface="굴림" panose="020B0600000101010101" pitchFamily="50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ndara" panose="020E0502030303020204" pitchFamily="34" charset="0"/>
                <a:ea typeface="굴림" panose="020B0600000101010101" pitchFamily="50" charset="-127"/>
              </a:rPr>
              <a:t>Queue is </a:t>
            </a:r>
            <a:r>
              <a:rPr lang="en-US" altLang="ko-KR" sz="2000" dirty="0">
                <a:solidFill>
                  <a:srgbClr val="C00000"/>
                </a:solidFill>
                <a:latin typeface="Candara" panose="020E0502030303020204" pitchFamily="34" charset="0"/>
                <a:ea typeface="굴림" panose="020B0600000101010101" pitchFamily="50" charset="-127"/>
              </a:rPr>
              <a:t>full </a:t>
            </a:r>
            <a:r>
              <a:rPr lang="en-US" altLang="ko-KR" sz="2000" dirty="0" err="1">
                <a:solidFill>
                  <a:srgbClr val="C00000"/>
                </a:solidFill>
                <a:latin typeface="Candara" panose="020E0502030303020204" pitchFamily="34" charset="0"/>
                <a:ea typeface="굴림" panose="020B0600000101010101" pitchFamily="50" charset="-127"/>
              </a:rPr>
              <a:t>iff</a:t>
            </a:r>
            <a:r>
              <a:rPr lang="en-US" altLang="ko-KR" sz="2000" dirty="0">
                <a:solidFill>
                  <a:srgbClr val="C00000"/>
                </a:solidFill>
                <a:latin typeface="Candara" panose="020E0502030303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2000" dirty="0">
                <a:latin typeface="Candara" panose="020E0502030303020204" pitchFamily="34" charset="0"/>
                <a:ea typeface="굴림" panose="020B0600000101010101" pitchFamily="50" charset="-127"/>
              </a:rPr>
              <a:t>(front == rear) &amp;&amp; </a:t>
            </a:r>
            <a:r>
              <a:rPr lang="en-US" altLang="ko-KR" sz="2000" dirty="0" err="1">
                <a:latin typeface="Candara" panose="020E0502030303020204" pitchFamily="34" charset="0"/>
                <a:ea typeface="굴림" panose="020B0600000101010101" pitchFamily="50" charset="-127"/>
              </a:rPr>
              <a:t>lastOperationIsAddQ</a:t>
            </a:r>
            <a:endParaRPr lang="en-US" altLang="ko-KR" sz="2000" dirty="0">
              <a:latin typeface="Candara" panose="020E0502030303020204" pitchFamily="34" charset="0"/>
              <a:ea typeface="굴림" panose="020B0600000101010101" pitchFamily="50" charset="-127"/>
            </a:endParaRPr>
          </a:p>
          <a:p>
            <a:pPr>
              <a:spcBef>
                <a:spcPct val="20000"/>
              </a:spcBef>
              <a:buClr>
                <a:schemeClr val="tx2"/>
              </a:buClr>
            </a:pPr>
            <a:endParaRPr lang="en-US" altLang="ko-KR" sz="2000" dirty="0">
              <a:latin typeface="Candara" panose="020E0502030303020204" pitchFamily="34" charset="0"/>
              <a:ea typeface="굴림" panose="020B0600000101010101" pitchFamily="50" charset="-127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360040" y="404664"/>
            <a:ext cx="8748464" cy="605753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1" kern="1200" spc="50" dirty="0" smtClean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>
                  <a:outerShdw blurRad="50800" dist="50800" dir="54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2000" dirty="0"/>
              <a:t>Chapter 3 – Stacks and queues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6386486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46</a:t>
            </a:fld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95536" y="836712"/>
            <a:ext cx="828092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755576" y="836712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Candara" panose="020E0502030303020204" pitchFamily="34" charset="0"/>
              </a:rPr>
              <a:t>3.3 Queues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1403484"/>
            <a:ext cx="7920880" cy="4044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Candara" panose="020E0502030303020204" pitchFamily="34" charset="0"/>
              </a:rPr>
              <a:t>Circular queue:</a:t>
            </a:r>
          </a:p>
          <a:p>
            <a:pPr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ko-KR" sz="2400" b="1" dirty="0">
                <a:latin typeface="Candara" panose="020E0502030303020204" pitchFamily="34" charset="0"/>
                <a:ea typeface="굴림" panose="020B0600000101010101" pitchFamily="50" charset="-127"/>
              </a:rPr>
              <a:t>  </a:t>
            </a:r>
            <a:r>
              <a:rPr lang="en-US" altLang="ko-KR" sz="2000" dirty="0">
                <a:latin typeface="Candara" panose="020E0502030303020204" pitchFamily="34" charset="0"/>
                <a:ea typeface="굴림" panose="020B0600000101010101" pitchFamily="50" charset="-127"/>
              </a:rPr>
              <a:t>Challenge: </a:t>
            </a:r>
            <a:r>
              <a:rPr lang="en-US" altLang="ko-KR" sz="2000" b="1" dirty="0">
                <a:solidFill>
                  <a:srgbClr val="C00000"/>
                </a:solidFill>
                <a:latin typeface="Candara" panose="020E0502030303020204" pitchFamily="34" charset="0"/>
                <a:ea typeface="굴림" panose="020B0600000101010101" pitchFamily="50" charset="-127"/>
              </a:rPr>
              <a:t>front = rear</a:t>
            </a:r>
            <a:r>
              <a:rPr lang="en-US" altLang="ko-KR" sz="2000" dirty="0">
                <a:solidFill>
                  <a:srgbClr val="C00000"/>
                </a:solidFill>
                <a:latin typeface="Candara" panose="020E0502030303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2000" dirty="0">
                <a:latin typeface="Candara" panose="020E0502030303020204" pitchFamily="34" charset="0"/>
                <a:ea typeface="굴림" panose="020B0600000101010101" pitchFamily="50" charset="-127"/>
              </a:rPr>
              <a:t>when queue is empty and full.</a:t>
            </a:r>
          </a:p>
          <a:p>
            <a:pPr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ko-KR" sz="2000" dirty="0">
                <a:latin typeface="Candara" panose="020E0502030303020204" pitchFamily="34" charset="0"/>
                <a:ea typeface="굴림" panose="020B0600000101010101" pitchFamily="50" charset="-127"/>
              </a:rPr>
              <a:t>   Solutions: (continued)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ndara" panose="020E0502030303020204" pitchFamily="34" charset="0"/>
                <a:ea typeface="굴림" panose="020B0600000101010101" pitchFamily="50" charset="-127"/>
              </a:rPr>
              <a:t>Define an integer variable </a:t>
            </a:r>
            <a:r>
              <a:rPr lang="en-US" altLang="ko-KR" sz="2000" dirty="0">
                <a:solidFill>
                  <a:srgbClr val="C00000"/>
                </a:solidFill>
                <a:latin typeface="Candara" panose="020E0502030303020204" pitchFamily="34" charset="0"/>
                <a:ea typeface="굴림" panose="020B0600000101010101" pitchFamily="50" charset="-127"/>
              </a:rPr>
              <a:t>size</a:t>
            </a:r>
            <a:r>
              <a:rPr lang="en-US" altLang="ko-KR" sz="2000" dirty="0">
                <a:latin typeface="Candara" panose="020E0502030303020204" pitchFamily="34" charset="0"/>
                <a:ea typeface="굴림" panose="020B0600000101010101" pitchFamily="50" charset="-127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ndara" panose="020E0502030303020204" pitchFamily="34" charset="0"/>
                <a:ea typeface="굴림" panose="020B0600000101010101" pitchFamily="50" charset="-127"/>
              </a:rPr>
              <a:t>Following each </a:t>
            </a:r>
            <a:r>
              <a:rPr lang="en-US" altLang="ko-KR" sz="2000" dirty="0" err="1">
                <a:solidFill>
                  <a:srgbClr val="C00000"/>
                </a:solidFill>
                <a:latin typeface="Candara" panose="020E0502030303020204" pitchFamily="34" charset="0"/>
                <a:ea typeface="굴림" panose="020B0600000101010101" pitchFamily="50" charset="-127"/>
              </a:rPr>
              <a:t>AddQ</a:t>
            </a:r>
            <a:r>
              <a:rPr lang="en-US" altLang="ko-KR" sz="2000" dirty="0">
                <a:solidFill>
                  <a:srgbClr val="C00000"/>
                </a:solidFill>
                <a:latin typeface="Candara" panose="020E0502030303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2000" dirty="0">
                <a:latin typeface="Candara" panose="020E0502030303020204" pitchFamily="34" charset="0"/>
                <a:ea typeface="굴림" panose="020B0600000101010101" pitchFamily="50" charset="-127"/>
              </a:rPr>
              <a:t>do </a:t>
            </a:r>
            <a:r>
              <a:rPr lang="en-US" altLang="ko-KR" sz="2000" dirty="0">
                <a:solidFill>
                  <a:srgbClr val="C00000"/>
                </a:solidFill>
                <a:latin typeface="Candara" panose="020E0502030303020204" pitchFamily="34" charset="0"/>
                <a:ea typeface="굴림" panose="020B0600000101010101" pitchFamily="50" charset="-127"/>
              </a:rPr>
              <a:t>size++</a:t>
            </a:r>
            <a:r>
              <a:rPr lang="en-US" altLang="ko-KR" sz="2000" dirty="0">
                <a:latin typeface="Candara" panose="020E0502030303020204" pitchFamily="34" charset="0"/>
                <a:ea typeface="굴림" panose="020B0600000101010101" pitchFamily="50" charset="-127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ndara" panose="020E0502030303020204" pitchFamily="34" charset="0"/>
                <a:ea typeface="굴림" panose="020B0600000101010101" pitchFamily="50" charset="-127"/>
              </a:rPr>
              <a:t>Following each </a:t>
            </a:r>
            <a:r>
              <a:rPr lang="en-US" altLang="ko-KR" sz="2000" dirty="0" err="1">
                <a:solidFill>
                  <a:srgbClr val="C00000"/>
                </a:solidFill>
                <a:latin typeface="Candara" panose="020E0502030303020204" pitchFamily="34" charset="0"/>
                <a:ea typeface="굴림" panose="020B0600000101010101" pitchFamily="50" charset="-127"/>
              </a:rPr>
              <a:t>DeleteQ</a:t>
            </a:r>
            <a:r>
              <a:rPr lang="en-US" altLang="ko-KR" sz="2000" dirty="0">
                <a:latin typeface="Candara" panose="020E0502030303020204" pitchFamily="34" charset="0"/>
                <a:ea typeface="굴림" panose="020B0600000101010101" pitchFamily="50" charset="-127"/>
              </a:rPr>
              <a:t> do </a:t>
            </a:r>
            <a:r>
              <a:rPr lang="en-US" altLang="ko-KR" sz="2000" dirty="0">
                <a:solidFill>
                  <a:srgbClr val="C00000"/>
                </a:solidFill>
                <a:latin typeface="Candara" panose="020E0502030303020204" pitchFamily="34" charset="0"/>
                <a:ea typeface="굴림" panose="020B0600000101010101" pitchFamily="50" charset="-127"/>
              </a:rPr>
              <a:t>size--</a:t>
            </a:r>
            <a:r>
              <a:rPr lang="en-US" altLang="ko-KR" sz="2000" dirty="0">
                <a:latin typeface="Candara" panose="020E0502030303020204" pitchFamily="34" charset="0"/>
                <a:ea typeface="굴림" panose="020B0600000101010101" pitchFamily="50" charset="-127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ndara" panose="020E0502030303020204" pitchFamily="34" charset="0"/>
                <a:ea typeface="굴림" panose="020B0600000101010101" pitchFamily="50" charset="-127"/>
              </a:rPr>
              <a:t>Queue is empty </a:t>
            </a:r>
            <a:r>
              <a:rPr lang="en-US" altLang="ko-KR" sz="2000" dirty="0" err="1">
                <a:latin typeface="Candara" panose="020E0502030303020204" pitchFamily="34" charset="0"/>
                <a:ea typeface="굴림" panose="020B0600000101010101" pitchFamily="50" charset="-127"/>
              </a:rPr>
              <a:t>iff</a:t>
            </a:r>
            <a:r>
              <a:rPr lang="en-US" altLang="ko-KR" sz="2000" dirty="0">
                <a:latin typeface="Candara" panose="020E0502030303020204" pitchFamily="34" charset="0"/>
                <a:ea typeface="굴림" panose="020B0600000101010101" pitchFamily="50" charset="-127"/>
              </a:rPr>
              <a:t> (</a:t>
            </a:r>
            <a:r>
              <a:rPr lang="en-US" altLang="ko-KR" sz="2000" dirty="0">
                <a:solidFill>
                  <a:srgbClr val="C00000"/>
                </a:solidFill>
                <a:latin typeface="Candara" panose="020E0502030303020204" pitchFamily="34" charset="0"/>
                <a:ea typeface="굴림" panose="020B0600000101010101" pitchFamily="50" charset="-127"/>
              </a:rPr>
              <a:t>size == 0</a:t>
            </a:r>
            <a:r>
              <a:rPr lang="en-US" altLang="ko-KR" sz="2000" dirty="0">
                <a:latin typeface="Candara" panose="020E0502030303020204" pitchFamily="34" charset="0"/>
                <a:ea typeface="굴림" panose="020B0600000101010101" pitchFamily="50" charset="-127"/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ndara" panose="020E0502030303020204" pitchFamily="34" charset="0"/>
                <a:ea typeface="굴림" panose="020B0600000101010101" pitchFamily="50" charset="-127"/>
              </a:rPr>
              <a:t>Queue is full </a:t>
            </a:r>
            <a:r>
              <a:rPr lang="en-US" altLang="ko-KR" sz="2000" dirty="0" err="1">
                <a:latin typeface="Candara" panose="020E0502030303020204" pitchFamily="34" charset="0"/>
                <a:ea typeface="굴림" panose="020B0600000101010101" pitchFamily="50" charset="-127"/>
              </a:rPr>
              <a:t>iff</a:t>
            </a:r>
            <a:r>
              <a:rPr lang="en-US" altLang="ko-KR" sz="2000" dirty="0">
                <a:latin typeface="Candara" panose="020E0502030303020204" pitchFamily="34" charset="0"/>
                <a:ea typeface="굴림" panose="020B0600000101010101" pitchFamily="50" charset="-127"/>
              </a:rPr>
              <a:t> (</a:t>
            </a:r>
            <a:r>
              <a:rPr lang="en-US" altLang="ko-KR" sz="2000" dirty="0">
                <a:solidFill>
                  <a:srgbClr val="C00000"/>
                </a:solidFill>
                <a:latin typeface="Candara" panose="020E0502030303020204" pitchFamily="34" charset="0"/>
                <a:ea typeface="굴림" panose="020B0600000101010101" pitchFamily="50" charset="-127"/>
              </a:rPr>
              <a:t>size == </a:t>
            </a:r>
            <a:r>
              <a:rPr lang="en-US" altLang="ko-KR" sz="2000" dirty="0" err="1">
                <a:solidFill>
                  <a:srgbClr val="C00000"/>
                </a:solidFill>
                <a:latin typeface="Candara" panose="020E0502030303020204" pitchFamily="34" charset="0"/>
                <a:ea typeface="굴림" panose="020B0600000101010101" pitchFamily="50" charset="-127"/>
              </a:rPr>
              <a:t>arrayLength</a:t>
            </a:r>
            <a:r>
              <a:rPr lang="en-US" altLang="ko-KR" sz="2000" dirty="0">
                <a:latin typeface="Candara" panose="020E0502030303020204" pitchFamily="34" charset="0"/>
                <a:ea typeface="굴림" panose="020B0600000101010101" pitchFamily="50" charset="-127"/>
              </a:rPr>
              <a:t>) </a:t>
            </a:r>
            <a:br>
              <a:rPr lang="en-US" altLang="ko-KR" sz="2000" dirty="0">
                <a:latin typeface="Candara" panose="020E0502030303020204" pitchFamily="34" charset="0"/>
                <a:ea typeface="굴림" panose="020B0600000101010101" pitchFamily="50" charset="-127"/>
              </a:rPr>
            </a:br>
            <a:endParaRPr lang="en-US" altLang="ko-KR" sz="2000" dirty="0">
              <a:latin typeface="Candara" panose="020E0502030303020204" pitchFamily="34" charset="0"/>
              <a:ea typeface="굴림" panose="020B0600000101010101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ndara" panose="020E0502030303020204" pitchFamily="34" charset="0"/>
                <a:ea typeface="굴림" panose="020B0600000101010101" pitchFamily="50" charset="-127"/>
              </a:rPr>
              <a:t>Performance is slightly better when first strategy is used.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Candara" panose="020E0502030303020204" pitchFamily="34" charset="0"/>
              <a:ea typeface="굴림" panose="020B0600000101010101" pitchFamily="50" charset="-127"/>
            </a:endParaRPr>
          </a:p>
          <a:p>
            <a:pPr>
              <a:spcBef>
                <a:spcPct val="20000"/>
              </a:spcBef>
              <a:buClr>
                <a:schemeClr val="tx2"/>
              </a:buClr>
            </a:pPr>
            <a:endParaRPr lang="en-US" altLang="ko-KR" sz="2000" dirty="0">
              <a:latin typeface="Candara" panose="020E0502030303020204" pitchFamily="34" charset="0"/>
              <a:ea typeface="굴림" panose="020B0600000101010101" pitchFamily="50" charset="-127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360040" y="404664"/>
            <a:ext cx="8748464" cy="605753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1" kern="1200" spc="50" dirty="0" smtClean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>
                  <a:outerShdw blurRad="50800" dist="50800" dir="54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2000" dirty="0"/>
              <a:t>Chapter 3 – Stacks and queues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976888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4935"/>
            <a:ext cx="9144000" cy="1109809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ECE 20010 Data Structures			</a:t>
            </a:r>
            <a:endParaRPr lang="ko-KR" altLang="en-US" sz="1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27784" y="6309320"/>
            <a:ext cx="6104112" cy="360040"/>
          </a:xfrm>
        </p:spPr>
        <p:txBody>
          <a:bodyPr>
            <a:normAutofit/>
          </a:bodyPr>
          <a:lstStyle/>
          <a:p>
            <a:pPr algn="l"/>
            <a:r>
              <a:rPr lang="en-US" altLang="ko-KR" sz="1400" dirty="0"/>
              <a:t>Youngsup Kim, </a:t>
            </a:r>
            <a:r>
              <a:rPr lang="en-US" altLang="ko-KR" sz="1400" dirty="0">
                <a:hlinkClick r:id="rId3"/>
              </a:rPr>
              <a:t>idebtor@handong.edu</a:t>
            </a:r>
            <a:r>
              <a:rPr lang="en-US" altLang="ko-KR" sz="1400" dirty="0"/>
              <a:t>, Handong Global University</a:t>
            </a:r>
            <a:endParaRPr lang="ko-KR" altLang="en-US" sz="1400" dirty="0"/>
          </a:p>
          <a:p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2627784" y="2193991"/>
            <a:ext cx="5785305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Candara" panose="020E0502030303020204" pitchFamily="34" charset="0"/>
              </a:rPr>
              <a:t>Data Structures  </a:t>
            </a:r>
          </a:p>
          <a:p>
            <a:r>
              <a:rPr lang="en-US" altLang="ko-KR" sz="2400" b="1" dirty="0">
                <a:solidFill>
                  <a:schemeClr val="accent3">
                    <a:lumMod val="50000"/>
                  </a:schemeClr>
                </a:solidFill>
                <a:latin typeface="Candara" panose="020E0502030303020204" pitchFamily="34" charset="0"/>
              </a:rPr>
              <a:t>Chapter 3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i="1" dirty="0">
                <a:latin typeface="Candara" panose="020E0502030303020204" pitchFamily="34" charset="0"/>
              </a:rPr>
              <a:t>abstract data types - review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i="1" dirty="0">
                <a:latin typeface="Candara" panose="020E0502030303020204" pitchFamily="34" charset="0"/>
              </a:rPr>
              <a:t>stacks &amp; queues </a:t>
            </a:r>
            <a:br>
              <a:rPr lang="en-US" altLang="ko-KR" i="1" dirty="0">
                <a:latin typeface="Candara" panose="020E0502030303020204" pitchFamily="34" charset="0"/>
              </a:rPr>
            </a:br>
            <a:r>
              <a:rPr lang="en-US" altLang="ko-KR" i="1" dirty="0">
                <a:latin typeface="Candara" panose="020E0502030303020204" pitchFamily="34" charset="0"/>
              </a:rPr>
              <a:t>using dynamic arrays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b="1" i="1" dirty="0">
                <a:solidFill>
                  <a:srgbClr val="C00000"/>
                </a:solidFill>
                <a:latin typeface="Candara" panose="020E0502030303020204" pitchFamily="34" charset="0"/>
              </a:rPr>
              <a:t>some applications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2627784" y="2564904"/>
            <a:ext cx="57853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920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306072" y="6453336"/>
            <a:ext cx="80243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5</a:t>
            </a:fld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95536" y="836712"/>
            <a:ext cx="828092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55576" y="1268760"/>
            <a:ext cx="784887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Candara" panose="020E0502030303020204" pitchFamily="34" charset="0"/>
              </a:rPr>
              <a:t>Fundamental data types: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Candara" panose="020E0502030303020204" pitchFamily="34" charset="0"/>
              </a:rPr>
              <a:t>Value</a:t>
            </a:r>
            <a:r>
              <a:rPr lang="en-US" altLang="ko-KR" sz="2000" dirty="0">
                <a:latin typeface="Candara" panose="020E0502030303020204" pitchFamily="34" charset="0"/>
              </a:rPr>
              <a:t>: collections of objects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Candara" panose="020E0502030303020204" pitchFamily="34" charset="0"/>
              </a:rPr>
              <a:t>Operations:</a:t>
            </a:r>
            <a:r>
              <a:rPr lang="en-US" altLang="ko-KR" sz="2000" dirty="0">
                <a:latin typeface="Candara" panose="020E0502030303020204" pitchFamily="34" charset="0"/>
              </a:rPr>
              <a:t> insert, remove, iterate, test if empty, test if full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ndara" panose="020E0502030303020204" pitchFamily="34" charset="0"/>
              </a:rPr>
              <a:t>Intent is clear when we insert.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ndara" panose="020E0502030303020204" pitchFamily="34" charset="0"/>
              </a:rPr>
              <a:t>Which item do we remove?</a:t>
            </a:r>
          </a:p>
          <a:p>
            <a:endParaRPr lang="en-US" altLang="ko-KR" sz="16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5436096" y="3429000"/>
            <a:ext cx="2196244" cy="1844435"/>
            <a:chOff x="5436096" y="3429000"/>
            <a:chExt cx="2196244" cy="1844435"/>
          </a:xfrm>
        </p:grpSpPr>
        <p:pic>
          <p:nvPicPr>
            <p:cNvPr id="3" name="Picture 2" descr="http://upload.wikimedia.org/wikipedia/commons/thumb/5/52/Data_Queue.svg/200px-Data_Queue.sv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96" y="3834895"/>
              <a:ext cx="2196244" cy="1438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6214258" y="3429000"/>
              <a:ext cx="7312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Candara" panose="020E0502030303020204" pitchFamily="34" charset="0"/>
                </a:rPr>
                <a:t>queue</a:t>
              </a:r>
              <a:endParaRPr lang="ko-KR" altLang="en-US" sz="1600" dirty="0">
                <a:latin typeface="Candara" panose="020E0502030303020204" pitchFamily="34" charset="0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218328" y="3491429"/>
            <a:ext cx="1905000" cy="1796325"/>
            <a:chOff x="2218328" y="3491429"/>
            <a:chExt cx="1905000" cy="1796325"/>
          </a:xfrm>
        </p:grpSpPr>
        <p:pic>
          <p:nvPicPr>
            <p:cNvPr id="1028" name="Picture 4" descr="http://upload.wikimedia.org/wikipedia/commons/thumb/2/29/Data_stack.svg/200px-Data_stack.svg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8328" y="3916153"/>
              <a:ext cx="1905000" cy="1371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2850868" y="3491429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Candara" panose="020E0502030303020204" pitchFamily="34" charset="0"/>
                </a:rPr>
                <a:t>stack</a:t>
              </a:r>
              <a:endParaRPr lang="ko-KR" altLang="en-US" sz="1600" dirty="0">
                <a:latin typeface="Candara" panose="020E0502030303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30750" y="4293096"/>
              <a:ext cx="4491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Candara" panose="020E0502030303020204" pitchFamily="34" charset="0"/>
                </a:rPr>
                <a:t>top</a:t>
              </a:r>
              <a:endParaRPr lang="ko-KR" altLang="en-US" sz="1400" dirty="0">
                <a:latin typeface="Candara" panose="020E0502030303020204" pitchFamily="34" charset="0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755576" y="5733256"/>
            <a:ext cx="78488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</a:rPr>
              <a:t>Stack:</a:t>
            </a:r>
            <a:r>
              <a:rPr lang="en-US" altLang="ko-KR" sz="2000" dirty="0">
                <a:latin typeface="Candara" panose="020E0502030303020204" pitchFamily="34" charset="0"/>
              </a:rPr>
              <a:t> Examine the item most recently added.  </a:t>
            </a:r>
            <a:r>
              <a:rPr lang="en-US" altLang="ko-KR" sz="1600" dirty="0">
                <a:solidFill>
                  <a:srgbClr val="C00000"/>
                </a:solidFill>
                <a:latin typeface="Candara" panose="020E0502030303020204" pitchFamily="34" charset="0"/>
              </a:rPr>
              <a:t>LIFO = "last in first out"</a:t>
            </a:r>
          </a:p>
          <a:p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</a:rPr>
              <a:t>Queue: </a:t>
            </a:r>
            <a:r>
              <a:rPr lang="en-US" altLang="ko-KR" sz="2000" dirty="0">
                <a:latin typeface="Candara" panose="020E0502030303020204" pitchFamily="34" charset="0"/>
              </a:rPr>
              <a:t>Examine the item least recently added. </a:t>
            </a:r>
            <a:r>
              <a:rPr lang="en-US" altLang="ko-KR" sz="1600" dirty="0">
                <a:solidFill>
                  <a:srgbClr val="C00000"/>
                </a:solidFill>
                <a:latin typeface="Candara" panose="020E0502030303020204" pitchFamily="34" charset="0"/>
              </a:rPr>
              <a:t>FIFO = "first in first out"</a:t>
            </a:r>
            <a:endParaRPr lang="ko-KR" altLang="en-US" sz="1600" dirty="0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55576" y="836712"/>
            <a:ext cx="78488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Candara" panose="020E0502030303020204" pitchFamily="34" charset="0"/>
              </a:rPr>
              <a:t>3.0 Stacks and queues</a:t>
            </a:r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360040" y="404664"/>
            <a:ext cx="8748464" cy="605753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1" kern="1200" spc="50" dirty="0" smtClean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>
                  <a:outerShdw blurRad="50800" dist="50800" dir="54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2000" dirty="0"/>
              <a:t>Chapter 3 – Stacks and queues</a:t>
            </a:r>
            <a:endParaRPr lang="ko-KR" altLang="en-US" sz="1100" dirty="0"/>
          </a:p>
        </p:txBody>
      </p:sp>
      <p:pic>
        <p:nvPicPr>
          <p:cNvPr id="16" name="Picture 10" descr="http://upload.wikimedia.org/wikipedia/en/thumb/4/4a/Commons-logo.svg/178px-Commons-logo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472" y="44624"/>
            <a:ext cx="264700" cy="35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730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306072" y="6453336"/>
            <a:ext cx="80243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6</a:t>
            </a:fld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95536" y="836712"/>
            <a:ext cx="828092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750100"/>
              </p:ext>
            </p:extLst>
          </p:nvPr>
        </p:nvGraphicFramePr>
        <p:xfrm>
          <a:off x="755576" y="1556792"/>
          <a:ext cx="7920880" cy="2773680"/>
        </p:xfrm>
        <a:graphic>
          <a:graphicData uri="http://schemas.openxmlformats.org/drawingml/2006/table">
            <a:tbl>
              <a:tblPr/>
              <a:tblGrid>
                <a:gridCol w="7920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736">
                <a:tc>
                  <a:txBody>
                    <a:bodyPr/>
                    <a:lstStyle/>
                    <a:p>
                      <a:pPr algn="l"/>
                      <a:r>
                        <a:rPr lang="en-US" sz="2400" u="none" strike="noStrike" dirty="0">
                          <a:solidFill>
                            <a:srgbClr val="0B0080"/>
                          </a:solidFill>
                          <a:effectLst/>
                          <a:latin typeface="Candara" panose="020E0502030303020204" pitchFamily="34" charset="0"/>
                        </a:rPr>
                        <a:t>ADT Stack is</a:t>
                      </a:r>
                      <a:endParaRPr lang="en-US" sz="2400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448">
                <a:tc>
                  <a:txBody>
                    <a:bodyPr/>
                    <a:lstStyle/>
                    <a:p>
                      <a:pPr eaLnBrk="1" hangingPunct="1"/>
                      <a:r>
                        <a:rPr lang="en-US" altLang="ko-KR" sz="2000" dirty="0">
                          <a:latin typeface="Candara" panose="020E0502030303020204" pitchFamily="34" charset="0"/>
                        </a:rPr>
                        <a:t>objects: a finite ordered list with zero or more elements</a:t>
                      </a:r>
                      <a:endParaRPr lang="en-US" altLang="ko-KR" sz="2000" baseline="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6130">
                <a:tc>
                  <a:txBody>
                    <a:bodyPr/>
                    <a:lstStyle/>
                    <a:p>
                      <a:r>
                        <a:rPr kumimoji="0" lang="en-US" altLang="ko-KR" sz="2000" kern="1200" baseline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functions: </a:t>
                      </a:r>
                    </a:p>
                    <a:p>
                      <a:pPr>
                        <a:spcBef>
                          <a:spcPct val="0"/>
                        </a:spcBef>
                      </a:pPr>
                      <a:r>
                        <a:rPr kumimoji="0" lang="en-US" altLang="ko-KR" sz="2000" kern="1200" baseline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	Stack </a:t>
                      </a:r>
                      <a:r>
                        <a:rPr kumimoji="0" lang="en-US" altLang="ko-KR" sz="2000" kern="1200" baseline="0" dirty="0" err="1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CreateStack</a:t>
                      </a:r>
                      <a:r>
                        <a:rPr kumimoji="0" lang="en-US" altLang="ko-KR" sz="2000" kern="1200" baseline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2000" kern="1200" baseline="0" dirty="0" err="1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maxStackSize</a:t>
                      </a:r>
                      <a:r>
                        <a:rPr kumimoji="0" lang="en-US" altLang="ko-KR" sz="2000" kern="1200" baseline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>
                        <a:spcBef>
                          <a:spcPct val="0"/>
                        </a:spcBef>
                      </a:pPr>
                      <a:r>
                        <a:rPr kumimoji="0" lang="en-US" altLang="ko-KR" sz="2000" kern="1200" baseline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	</a:t>
                      </a:r>
                      <a:r>
                        <a:rPr kumimoji="0" lang="en-US" altLang="ko-KR" sz="2000" kern="1200" baseline="0" dirty="0" err="1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boolean</a:t>
                      </a:r>
                      <a:r>
                        <a:rPr kumimoji="0" lang="en-US" altLang="ko-KR" sz="2000" kern="1200" baseline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2000" kern="1200" baseline="0" dirty="0" err="1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IsFull</a:t>
                      </a:r>
                      <a:r>
                        <a:rPr kumimoji="0" lang="en-US" altLang="ko-KR" sz="2000" kern="1200" baseline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(stack) </a:t>
                      </a:r>
                    </a:p>
                    <a:p>
                      <a:pPr>
                        <a:spcBef>
                          <a:spcPct val="0"/>
                        </a:spcBef>
                      </a:pPr>
                      <a:r>
                        <a:rPr kumimoji="0" lang="en-US" altLang="ko-KR" sz="2000" kern="1200" baseline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	</a:t>
                      </a:r>
                      <a:r>
                        <a:rPr kumimoji="0" lang="en-US" altLang="ko-KR" sz="2000" kern="1200" baseline="0" dirty="0" err="1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boolean</a:t>
                      </a:r>
                      <a:r>
                        <a:rPr kumimoji="0" lang="en-US" altLang="ko-KR" sz="2000" kern="1200" baseline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2000" kern="1200" baseline="0" dirty="0" err="1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IsEmpty</a:t>
                      </a:r>
                      <a:r>
                        <a:rPr kumimoji="0" lang="en-US" altLang="ko-KR" sz="2000" kern="1200" baseline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(stack)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kern="1200" baseline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	void Push(stack, item) </a:t>
                      </a:r>
                    </a:p>
                    <a:p>
                      <a:pPr>
                        <a:spcBef>
                          <a:spcPct val="0"/>
                        </a:spcBef>
                      </a:pPr>
                      <a:r>
                        <a:rPr kumimoji="0" lang="en-US" altLang="ko-KR" sz="2000" kern="1200" baseline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	Element Pop(stack)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85881" y="5445224"/>
            <a:ext cx="124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andara" panose="020E0502030303020204" pitchFamily="34" charset="0"/>
              </a:rPr>
              <a:t>Why ADTs?</a:t>
            </a:r>
            <a:endParaRPr lang="ko-KR" altLang="en-US" dirty="0">
              <a:latin typeface="Candara" panose="020E0502030303020204" pitchFamily="34" charset="0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360040" y="404664"/>
            <a:ext cx="8748464" cy="605753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1" kern="1200" spc="50" dirty="0" smtClean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>
                  <a:outerShdw blurRad="50800" dist="50800" dir="54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2000" dirty="0"/>
              <a:t>Chapter 3 – Stacks and queues</a:t>
            </a:r>
            <a:endParaRPr lang="ko-KR" altLang="en-US" sz="1100" dirty="0"/>
          </a:p>
        </p:txBody>
      </p:sp>
      <p:sp>
        <p:nvSpPr>
          <p:cNvPr id="9" name="직사각형 8"/>
          <p:cNvSpPr/>
          <p:nvPr/>
        </p:nvSpPr>
        <p:spPr>
          <a:xfrm>
            <a:off x="755576" y="836712"/>
            <a:ext cx="78488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Candara" panose="020E0502030303020204" pitchFamily="34" charset="0"/>
              </a:rPr>
              <a:t>3.1 Stacks</a:t>
            </a:r>
          </a:p>
        </p:txBody>
      </p:sp>
    </p:spTree>
    <p:extLst>
      <p:ext uri="{BB962C8B-B14F-4D97-AF65-F5344CB8AC3E}">
        <p14:creationId xmlns:p14="http://schemas.microsoft.com/office/powerpoint/2010/main" val="3636339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306072" y="6453336"/>
            <a:ext cx="80243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7</a:t>
            </a:fld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95536" y="836712"/>
            <a:ext cx="828092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55576" y="836712"/>
            <a:ext cx="78488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Candara" panose="020E0502030303020204" pitchFamily="34" charset="0"/>
              </a:rPr>
              <a:t>3.1 Stacks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55576" y="1874148"/>
            <a:ext cx="792088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</a:rPr>
              <a:t>Separate interface and implementation.</a:t>
            </a:r>
          </a:p>
          <a:p>
            <a:r>
              <a:rPr lang="en-US" altLang="ko-KR" sz="2000" dirty="0">
                <a:latin typeface="Candara" panose="020E0502030303020204" pitchFamily="34" charset="0"/>
              </a:rPr>
              <a:t>Ex: stack, queue, bag, priority queue, symbol table, union-find, .…</a:t>
            </a:r>
          </a:p>
          <a:p>
            <a:endParaRPr lang="en-US" altLang="ko-KR" sz="2000" dirty="0">
              <a:latin typeface="Candara" panose="020E0502030303020204" pitchFamily="34" charset="0"/>
            </a:endParaRPr>
          </a:p>
          <a:p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</a:rPr>
              <a:t>Benefits.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Candara" panose="020E0502030303020204" pitchFamily="34" charset="0"/>
              </a:rPr>
              <a:t>Client</a:t>
            </a:r>
            <a:r>
              <a:rPr lang="en-US" altLang="ko-KR" sz="2000" dirty="0">
                <a:latin typeface="Candara" panose="020E0502030303020204" pitchFamily="34" charset="0"/>
              </a:rPr>
              <a:t> can't know details of implementation ⇒</a:t>
            </a:r>
          </a:p>
          <a:p>
            <a:r>
              <a:rPr lang="en-US" altLang="ko-KR" sz="2000" dirty="0">
                <a:latin typeface="Candara" panose="020E0502030303020204" pitchFamily="34" charset="0"/>
              </a:rPr>
              <a:t>	client has many implementation from which to choose.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Candara" panose="020E0502030303020204" pitchFamily="34" charset="0"/>
              </a:rPr>
              <a:t>Implementation</a:t>
            </a:r>
            <a:r>
              <a:rPr lang="en-US" altLang="ko-KR" sz="2000" dirty="0">
                <a:latin typeface="Candara" panose="020E0502030303020204" pitchFamily="34" charset="0"/>
              </a:rPr>
              <a:t> can't know details of client needs ⇒</a:t>
            </a:r>
          </a:p>
          <a:p>
            <a:r>
              <a:rPr lang="en-US" altLang="ko-KR" sz="2000" dirty="0">
                <a:latin typeface="Candara" panose="020E0502030303020204" pitchFamily="34" charset="0"/>
              </a:rPr>
              <a:t>	many clients can re-use the same implementation.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C00000"/>
                </a:solidFill>
                <a:latin typeface="Candara" panose="020E0502030303020204" pitchFamily="34" charset="0"/>
              </a:rPr>
              <a:t>Design:</a:t>
            </a:r>
            <a:r>
              <a:rPr lang="en-US" altLang="ko-KR" sz="2000" dirty="0">
                <a:latin typeface="Candara" panose="020E0502030303020204" pitchFamily="34" charset="0"/>
              </a:rPr>
              <a:t> creates modular, reusable libraries.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C00000"/>
                </a:solidFill>
                <a:latin typeface="Candara" panose="020E0502030303020204" pitchFamily="34" charset="0"/>
              </a:rPr>
              <a:t>Performance</a:t>
            </a:r>
            <a:r>
              <a:rPr lang="en-US" altLang="ko-KR" sz="2000" dirty="0">
                <a:latin typeface="Candara" panose="020E0502030303020204" pitchFamily="34" charset="0"/>
              </a:rPr>
              <a:t>: use optimized implementation where it matters.</a:t>
            </a:r>
            <a:endParaRPr lang="ko-KR" altLang="en-US" sz="2000" dirty="0">
              <a:latin typeface="Candara" panose="020E0502030303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79712" y="5258524"/>
            <a:ext cx="6696744" cy="13388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Candara" panose="020E0502030303020204" pitchFamily="34" charset="0"/>
              </a:rPr>
              <a:t>Client</a:t>
            </a:r>
            <a:r>
              <a:rPr lang="en-US" altLang="ko-KR" dirty="0">
                <a:latin typeface="Candara" panose="020E0502030303020204" pitchFamily="34" charset="0"/>
              </a:rPr>
              <a:t>: program using operations defined in interface.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Candara" panose="020E0502030303020204" pitchFamily="34" charset="0"/>
              </a:rPr>
              <a:t>Implementation</a:t>
            </a:r>
            <a:r>
              <a:rPr lang="en-US" altLang="ko-KR" dirty="0">
                <a:latin typeface="Candara" panose="020E0502030303020204" pitchFamily="34" charset="0"/>
              </a:rPr>
              <a:t>: actual code implementing operations.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Candara" panose="020E0502030303020204" pitchFamily="34" charset="0"/>
              </a:rPr>
              <a:t>Interface</a:t>
            </a:r>
            <a:r>
              <a:rPr lang="en-US" altLang="ko-KR" dirty="0">
                <a:latin typeface="Candara" panose="020E0502030303020204" pitchFamily="34" charset="0"/>
              </a:rPr>
              <a:t>: description of data type, basic operations.</a:t>
            </a:r>
            <a:endParaRPr lang="ko-KR" altLang="en-US" dirty="0">
              <a:latin typeface="Candara" panose="020E0502030303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1403484"/>
            <a:ext cx="1822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andara" panose="020E0502030303020204" pitchFamily="34" charset="0"/>
              </a:rPr>
              <a:t>Why ADTs again?</a:t>
            </a:r>
            <a:endParaRPr lang="ko-KR" altLang="en-US" dirty="0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360040" y="404664"/>
            <a:ext cx="8748464" cy="605753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1" kern="1200" spc="50" dirty="0" smtClean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>
                  <a:outerShdw blurRad="50800" dist="50800" dir="54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2000" dirty="0"/>
              <a:t>Chapter 3 – Stacks and queues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623415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306072" y="6453336"/>
            <a:ext cx="80243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8</a:t>
            </a:fld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95536" y="836712"/>
            <a:ext cx="828092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55576" y="836712"/>
            <a:ext cx="78488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Candara" panose="020E0502030303020204" pitchFamily="34" charset="0"/>
              </a:rPr>
              <a:t>3.1 Stacks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5576" y="1403484"/>
            <a:ext cx="6452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latin typeface="Candara" panose="020E0502030303020204" pitchFamily="34" charset="0"/>
              </a:rPr>
              <a:t>Example: </a:t>
            </a:r>
            <a:r>
              <a:rPr lang="en-US" altLang="ko-KR" sz="2000" dirty="0">
                <a:latin typeface="Candara" panose="020E0502030303020204" pitchFamily="34" charset="0"/>
              </a:rPr>
              <a:t>Stack of strings data type (implemented in Java)</a:t>
            </a:r>
            <a:endParaRPr lang="ko-KR" altLang="en-US" sz="2000" dirty="0">
              <a:latin typeface="Candara" panose="020E0502030303020204" pitchFamily="34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983141"/>
              </p:ext>
            </p:extLst>
          </p:nvPr>
        </p:nvGraphicFramePr>
        <p:xfrm>
          <a:off x="899592" y="1996048"/>
          <a:ext cx="7704855" cy="3017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64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>
                          <a:latin typeface="Candara" panose="020E0502030303020204" pitchFamily="34" charset="0"/>
                        </a:rPr>
                        <a:t>public</a:t>
                      </a:r>
                      <a:r>
                        <a:rPr lang="en-US" altLang="ko-KR" sz="2000" baseline="0" dirty="0">
                          <a:latin typeface="Candara" panose="020E0502030303020204" pitchFamily="34" charset="0"/>
                        </a:rPr>
                        <a:t> class</a:t>
                      </a:r>
                      <a:endParaRPr lang="ko-KR" altLang="en-US" sz="20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aseline="0" dirty="0" err="1">
                          <a:latin typeface="Candara" panose="020E0502030303020204" pitchFamily="34" charset="0"/>
                        </a:rPr>
                        <a:t>StackOfStrings</a:t>
                      </a:r>
                      <a:endParaRPr lang="ko-KR" altLang="en-US" sz="20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sz="20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latin typeface="Candara" panose="020E0502030303020204" pitchFamily="34" charset="0"/>
                        </a:rPr>
                        <a:t>StackOfStrings</a:t>
                      </a:r>
                      <a:r>
                        <a:rPr lang="en-US" altLang="ko-KR" sz="2000" dirty="0">
                          <a:latin typeface="Candara" panose="020E0502030303020204" pitchFamily="34" charset="0"/>
                        </a:rPr>
                        <a:t>()</a:t>
                      </a:r>
                      <a:endParaRPr lang="ko-KR" altLang="en-US" sz="20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i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create an empty stack</a:t>
                      </a:r>
                      <a:endParaRPr lang="ko-KR" altLang="en-US" sz="1800" i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>
                          <a:latin typeface="Candara" panose="020E0502030303020204" pitchFamily="34" charset="0"/>
                        </a:rPr>
                        <a:t>void</a:t>
                      </a:r>
                      <a:endParaRPr lang="ko-KR" altLang="en-US" sz="20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Candara" panose="020E0502030303020204" pitchFamily="34" charset="0"/>
                        </a:rPr>
                        <a:t>push(String item)</a:t>
                      </a:r>
                      <a:endParaRPr lang="ko-KR" altLang="en-US" sz="20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i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insert a new string onto stack</a:t>
                      </a:r>
                      <a:endParaRPr lang="ko-KR" altLang="en-US" sz="1800" i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>
                          <a:latin typeface="Candara" panose="020E0502030303020204" pitchFamily="34" charset="0"/>
                        </a:rPr>
                        <a:t>String</a:t>
                      </a:r>
                      <a:endParaRPr lang="ko-KR" altLang="en-US" sz="20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Candara" panose="020E0502030303020204" pitchFamily="34" charset="0"/>
                        </a:rPr>
                        <a:t>pop()</a:t>
                      </a:r>
                      <a:endParaRPr lang="ko-KR" altLang="en-US" sz="20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i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remove and return the string most recently added</a:t>
                      </a:r>
                      <a:endParaRPr lang="ko-KR" altLang="en-US" sz="1800" i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 err="1">
                          <a:latin typeface="Candara" panose="020E0502030303020204" pitchFamily="34" charset="0"/>
                        </a:rPr>
                        <a:t>boolean</a:t>
                      </a:r>
                      <a:endParaRPr lang="ko-KR" altLang="en-US" sz="20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latin typeface="Candara" panose="020E0502030303020204" pitchFamily="34" charset="0"/>
                        </a:rPr>
                        <a:t>isEmpty</a:t>
                      </a:r>
                      <a:endParaRPr lang="ko-KR" altLang="en-US" sz="20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i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is the stack empty?</a:t>
                      </a:r>
                      <a:endParaRPr lang="ko-KR" altLang="en-US" sz="1800" i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err="1">
                          <a:latin typeface="Candara" panose="020E0502030303020204" pitchFamily="34" charset="0"/>
                        </a:rPr>
                        <a:t>boolean</a:t>
                      </a:r>
                      <a:endParaRPr lang="ko-KR" altLang="en-US" sz="20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err="1">
                          <a:latin typeface="Candara" panose="020E0502030303020204" pitchFamily="34" charset="0"/>
                        </a:rPr>
                        <a:t>isFull</a:t>
                      </a:r>
                      <a:endParaRPr lang="ko-KR" altLang="en-US" sz="20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i="1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is the statck full?</a:t>
                      </a:r>
                      <a:endParaRPr lang="ko-KR" altLang="en-US" sz="1800" i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</a:rPr>
                        <a:t>int</a:t>
                      </a:r>
                      <a:endParaRPr lang="ko-KR" altLang="en-US" sz="20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</a:rPr>
                        <a:t>size()</a:t>
                      </a:r>
                      <a:endParaRPr lang="ko-KR" altLang="en-US" sz="2000">
                        <a:solidFill>
                          <a:schemeClr val="bg1">
                            <a:lumMod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</a:rPr>
                        <a:t>member of strings on the stack</a:t>
                      </a:r>
                      <a:endParaRPr lang="ko-KR" altLang="en-US" sz="18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899592" y="6011996"/>
            <a:ext cx="77048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err="1">
                <a:latin typeface="Candara" panose="020E0502030303020204" pitchFamily="34" charset="0"/>
              </a:rPr>
              <a:t>Warmup</a:t>
            </a:r>
            <a:r>
              <a:rPr lang="en-US" altLang="ko-KR" sz="2000" dirty="0">
                <a:latin typeface="Candara" panose="020E0502030303020204" pitchFamily="34" charset="0"/>
              </a:rPr>
              <a:t> client: Reverse sequence of strings from standard input.</a:t>
            </a:r>
            <a:endParaRPr lang="ko-KR" altLang="en-US" sz="2000" dirty="0">
              <a:latin typeface="Candara" panose="020E0502030303020204" pitchFamily="34" charset="0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360040" y="404664"/>
            <a:ext cx="8748464" cy="605753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1" kern="1200" spc="50" dirty="0" smtClean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>
                  <a:outerShdw blurRad="50800" dist="50800" dir="54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2000" dirty="0"/>
              <a:t>Chapter 3 – Stacks and queues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237052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306072" y="6453336"/>
            <a:ext cx="80243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9</a:t>
            </a:fld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95536" y="836712"/>
            <a:ext cx="828092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55576" y="836712"/>
            <a:ext cx="78488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Candara" panose="020E0502030303020204" pitchFamily="34" charset="0"/>
              </a:rPr>
              <a:t>3.1 Stacks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5576" y="1403484"/>
            <a:ext cx="79208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latin typeface="Candara" panose="020E0502030303020204" pitchFamily="34" charset="0"/>
              </a:rPr>
              <a:t>Stack test client: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ndara" panose="020E0502030303020204" pitchFamily="34" charset="0"/>
              </a:rPr>
              <a:t>Read string from standard input.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ndara" panose="020E0502030303020204" pitchFamily="34" charset="0"/>
              </a:rPr>
              <a:t>If string equals "-", pop string from stack and print.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ndara" panose="020E0502030303020204" pitchFamily="34" charset="0"/>
              </a:rPr>
              <a:t>Otherwise, push string onto stack.</a:t>
            </a:r>
            <a:endParaRPr lang="ko-KR" altLang="en-US" sz="2000" dirty="0">
              <a:latin typeface="Candara" panose="020E0502030303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139952" y="5301208"/>
            <a:ext cx="4536504" cy="132343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%more tobe.txt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to be or not to – be - - that - - - is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% java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StackOfStrings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 tobe.txt</a:t>
            </a:r>
          </a:p>
          <a:p>
            <a:endParaRPr lang="en-US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ko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89913"/>
              </p:ext>
            </p:extLst>
          </p:nvPr>
        </p:nvGraphicFramePr>
        <p:xfrm>
          <a:off x="769516" y="2708920"/>
          <a:ext cx="7906940" cy="2529840"/>
        </p:xfrm>
        <a:graphic>
          <a:graphicData uri="http://schemas.openxmlformats.org/drawingml/2006/table">
            <a:tbl>
              <a:tblPr/>
              <a:tblGrid>
                <a:gridCol w="7906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06130">
                <a:tc>
                  <a:txBody>
                    <a:bodyPr/>
                    <a:lstStyle/>
                    <a:p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public static void main (String[] </a:t>
                      </a:r>
                      <a:r>
                        <a:rPr kumimoji="0" lang="en-US" altLang="ko-KR" sz="1600" kern="120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args</a:t>
                      </a:r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</a:t>
                      </a:r>
                      <a:r>
                        <a:rPr kumimoji="0" lang="en-US" altLang="ko-KR" sz="1600" kern="120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StackOfStrings</a:t>
                      </a:r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stack = new </a:t>
                      </a:r>
                      <a:r>
                        <a:rPr kumimoji="0" lang="en-US" altLang="ko-KR" sz="1600" kern="120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StackOfStrings</a:t>
                      </a:r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while (!</a:t>
                      </a:r>
                      <a:r>
                        <a:rPr kumimoji="0" lang="en-US" altLang="ko-KR" sz="1600" kern="120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StdIn.isEmpty</a:t>
                      </a:r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()) {</a:t>
                      </a:r>
                    </a:p>
                    <a:p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    String s = </a:t>
                      </a:r>
                      <a:r>
                        <a:rPr kumimoji="0" lang="en-US" altLang="ko-KR" sz="1600" kern="120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StdIn.readString</a:t>
                      </a:r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    if (</a:t>
                      </a:r>
                      <a:r>
                        <a:rPr kumimoji="0" lang="en-US" altLang="ko-KR" sz="1600" kern="120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s.equals</a:t>
                      </a:r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("-")</a:t>
                      </a:r>
                    </a:p>
                    <a:p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        </a:t>
                      </a:r>
                      <a:r>
                        <a:rPr kumimoji="0" lang="en-US" altLang="ko-KR" sz="1600" kern="120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Stdout.print</a:t>
                      </a:r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ko-KR" sz="1600" kern="1200" baseline="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stack.pop</a:t>
                      </a:r>
                      <a:r>
                        <a:rPr kumimoji="0" lang="en-US" altLang="ko-KR" sz="1600" kern="1200" baseline="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()</a:t>
                      </a:r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));</a:t>
                      </a:r>
                    </a:p>
                    <a:p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    else</a:t>
                      </a:r>
                    </a:p>
                    <a:p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        </a:t>
                      </a:r>
                      <a:r>
                        <a:rPr kumimoji="0" lang="en-US" altLang="ko-KR" sz="1600" kern="1200" baseline="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stack.push</a:t>
                      </a:r>
                      <a:r>
                        <a:rPr kumimoji="0" lang="en-US" altLang="ko-KR" sz="1600" kern="1200" baseline="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(s)</a:t>
                      </a:r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}</a:t>
                      </a:r>
                    </a:p>
                    <a:p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4133475" y="6160152"/>
            <a:ext cx="2428870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to be not that or be</a:t>
            </a:r>
            <a:endParaRPr lang="ko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19259" y="5301208"/>
            <a:ext cx="1048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andara" panose="020E0502030303020204" pitchFamily="34" charset="0"/>
              </a:rPr>
              <a:t>Exercise:</a:t>
            </a: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360040" y="404664"/>
            <a:ext cx="8748464" cy="605753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1" kern="1200" spc="50" dirty="0" smtClean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>
                  <a:outerShdw blurRad="50800" dist="50800" dir="54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2000" dirty="0"/>
              <a:t>Chapter 3 – Stacks and queues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38757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6901</TotalTime>
  <Words>4128</Words>
  <Application>Microsoft Office PowerPoint</Application>
  <PresentationFormat>화면 슬라이드 쇼(4:3)</PresentationFormat>
  <Paragraphs>857</Paragraphs>
  <Slides>47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4" baseType="lpstr">
      <vt:lpstr>맑은 고딕</vt:lpstr>
      <vt:lpstr>Arial</vt:lpstr>
      <vt:lpstr>Cambria Math</vt:lpstr>
      <vt:lpstr>Candara</vt:lpstr>
      <vt:lpstr>Consolas</vt:lpstr>
      <vt:lpstr>Wingdings</vt:lpstr>
      <vt:lpstr>Office 테마</vt:lpstr>
      <vt:lpstr>ITP20001/ECE 20010 Data Structures 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ECE 20010 Data Structures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강동인</cp:lastModifiedBy>
  <cp:revision>339</cp:revision>
  <dcterms:created xsi:type="dcterms:W3CDTF">2014-02-12T09:15:05Z</dcterms:created>
  <dcterms:modified xsi:type="dcterms:W3CDTF">2020-12-01T19:25:28Z</dcterms:modified>
</cp:coreProperties>
</file>