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58400" cy="7772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1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1pPr>
    <a:lvl2pPr marL="0" marR="0" indent="457092" algn="l" defTabSz="9141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2pPr>
    <a:lvl3pPr marL="0" marR="0" indent="914187" algn="l" defTabSz="9141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3pPr>
    <a:lvl4pPr marL="0" marR="0" indent="1371278" algn="l" defTabSz="9141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4pPr>
    <a:lvl5pPr marL="0" marR="0" indent="1828371" algn="l" defTabSz="9141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5pPr>
    <a:lvl6pPr marL="0" marR="0" indent="2285464" algn="l" defTabSz="9141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6pPr>
    <a:lvl7pPr marL="0" marR="0" indent="2742559" algn="l" defTabSz="9141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7pPr>
    <a:lvl8pPr marL="0" marR="0" indent="3199651" algn="l" defTabSz="9141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8pPr>
    <a:lvl9pPr marL="0" marR="0" indent="3656743" algn="l" defTabSz="9141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9"/>
          <p:cNvSpPr/>
          <p:nvPr/>
        </p:nvSpPr>
        <p:spPr>
          <a:xfrm>
            <a:off x="-2" y="5279683"/>
            <a:ext cx="10066198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7592"/>
              </a:gs>
              <a:gs pos="55000">
                <a:srgbClr val="48BBE0"/>
              </a:gs>
              <a:gs pos="100000">
                <a:srgbClr val="007592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itle Text"/>
          <p:cNvSpPr>
            <a:spLocks noGrp="1"/>
          </p:cNvSpPr>
          <p:nvPr>
            <p:ph type="title"/>
          </p:nvPr>
        </p:nvSpPr>
        <p:spPr>
          <a:xfrm>
            <a:off x="754380" y="1986282"/>
            <a:ext cx="8549641" cy="2073730"/>
          </a:xfrm>
          <a:prstGeom prst="rect">
            <a:avLst/>
          </a:prstGeom>
        </p:spPr>
        <p:txBody>
          <a:bodyPr anchor="b"/>
          <a:lstStyle>
            <a:lvl1pPr algn="r">
              <a:defRPr sz="5300"/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54380" y="4093154"/>
            <a:ext cx="8549641" cy="1359666"/>
          </a:xfrm>
          <a:prstGeom prst="rect">
            <a:avLst/>
          </a:prstGeom>
        </p:spPr>
        <p:txBody>
          <a:bodyPr/>
          <a:lstStyle>
            <a:lvl1pPr marL="0" marR="71318" indent="0" algn="r">
              <a:buClrTx/>
              <a:buSzTx/>
              <a:buNone/>
              <a:defRPr>
                <a:solidFill>
                  <a:srgbClr val="464646"/>
                </a:solidFill>
              </a:defRPr>
            </a:lvl1pPr>
            <a:lvl2pPr marL="0" marR="71318" indent="509411" algn="r">
              <a:buClrTx/>
              <a:buSzTx/>
              <a:buNone/>
              <a:defRPr>
                <a:solidFill>
                  <a:srgbClr val="464646"/>
                </a:solidFill>
              </a:defRPr>
            </a:lvl2pPr>
            <a:lvl3pPr marL="0" marR="71318" indent="1018823" algn="r">
              <a:buClrTx/>
              <a:buSzTx/>
              <a:buNone/>
              <a:defRPr>
                <a:solidFill>
                  <a:srgbClr val="464646"/>
                </a:solidFill>
              </a:defRPr>
            </a:lvl3pPr>
            <a:lvl4pPr marL="0" marR="71318" indent="1528237" algn="r">
              <a:buClrTx/>
              <a:buSzTx/>
              <a:buNone/>
              <a:defRPr>
                <a:solidFill>
                  <a:srgbClr val="464646"/>
                </a:solidFill>
              </a:defRPr>
            </a:lvl4pPr>
            <a:lvl5pPr marL="0" marR="71318" indent="2037649" algn="r">
              <a:buClrTx/>
              <a:buSzTx/>
              <a:buNone/>
              <a:defRPr>
                <a:solidFill>
                  <a:srgbClr val="46464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2" name="Group 1"/>
          <p:cNvGrpSpPr/>
          <p:nvPr/>
        </p:nvGrpSpPr>
        <p:grpSpPr>
          <a:xfrm>
            <a:off x="-4142" y="5613400"/>
            <a:ext cx="10062544" cy="2167033"/>
            <a:chOff x="0" y="0"/>
            <a:chExt cx="10062542" cy="2167032"/>
          </a:xfrm>
        </p:grpSpPr>
        <p:sp>
          <p:nvSpPr>
            <p:cNvPr id="18" name="Freeform 6"/>
            <p:cNvSpPr/>
            <p:nvPr/>
          </p:nvSpPr>
          <p:spPr>
            <a:xfrm>
              <a:off x="1860406" y="0"/>
              <a:ext cx="8202136" cy="55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1283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DCAD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Freeform 7"/>
            <p:cNvSpPr/>
            <p:nvPr/>
          </p:nvSpPr>
          <p:spPr>
            <a:xfrm>
              <a:off x="43128" y="322710"/>
              <a:ext cx="10019415" cy="8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Freeform 10"/>
            <p:cNvSpPr/>
            <p:nvPr/>
          </p:nvSpPr>
          <p:spPr>
            <a:xfrm>
              <a:off x="4141" y="54375"/>
              <a:ext cx="10058402" cy="2112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91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traight Connector 11"/>
            <p:cNvSpPr/>
            <p:nvPr/>
          </p:nvSpPr>
          <p:spPr>
            <a:xfrm>
              <a:off x="-1" y="50626"/>
              <a:ext cx="10062544" cy="895678"/>
            </a:xfrm>
            <a:prstGeom prst="line">
              <a:avLst/>
            </a:prstGeom>
            <a:noFill/>
            <a:ln w="12065" cap="flat">
              <a:solidFill>
                <a:srgbClr val="5699A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>
            <a:spLocks noGrp="1"/>
          </p:cNvSpPr>
          <p:nvPr>
            <p:ph type="body" idx="1"/>
          </p:nvPr>
        </p:nvSpPr>
        <p:spPr>
          <a:xfrm>
            <a:off x="502919" y="1678839"/>
            <a:ext cx="9052561" cy="497088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>
            <a:spLocks noGrp="1"/>
          </p:cNvSpPr>
          <p:nvPr>
            <p:ph type="title"/>
          </p:nvPr>
        </p:nvSpPr>
        <p:spPr>
          <a:xfrm>
            <a:off x="7528414" y="311259"/>
            <a:ext cx="1955218" cy="633846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Body Level One…"/>
          <p:cNvSpPr>
            <a:spLocks noGrp="1"/>
          </p:cNvSpPr>
          <p:nvPr>
            <p:ph type="body" idx="1"/>
          </p:nvPr>
        </p:nvSpPr>
        <p:spPr>
          <a:xfrm>
            <a:off x="502919" y="311259"/>
            <a:ext cx="6957061" cy="63384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794613" y="1201007"/>
            <a:ext cx="8549642" cy="2072640"/>
          </a:xfrm>
          <a:prstGeom prst="rect">
            <a:avLst/>
          </a:prstGeom>
        </p:spPr>
        <p:txBody>
          <a:bodyPr anchor="b"/>
          <a:lstStyle>
            <a:lvl1pPr algn="r">
              <a:defRPr sz="53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314983" y="3322606"/>
            <a:ext cx="5029201" cy="164887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600"/>
            </a:lvl1pPr>
            <a:lvl2pPr marL="0" indent="438094">
              <a:buClrTx/>
              <a:buSzTx/>
              <a:buNone/>
              <a:defRPr sz="2600"/>
            </a:lvl2pPr>
            <a:lvl3pPr marL="0" indent="702989">
              <a:buClrTx/>
              <a:buSzTx/>
              <a:buNone/>
              <a:defRPr sz="2600"/>
            </a:lvl3pPr>
            <a:lvl4pPr marL="0" indent="1018825">
              <a:buClrTx/>
              <a:buSzTx/>
              <a:buNone/>
              <a:defRPr sz="2600"/>
            </a:lvl4pPr>
            <a:lvl5pPr marL="0" indent="1273531">
              <a:buClrTx/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Chevron 6"/>
          <p:cNvSpPr/>
          <p:nvPr/>
        </p:nvSpPr>
        <p:spPr>
          <a:xfrm>
            <a:off x="4000348" y="3406202"/>
            <a:ext cx="201169" cy="25908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blurRad="50800" dist="25400" dir="5400000" rotWithShape="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Chevron 7"/>
          <p:cNvSpPr/>
          <p:nvPr/>
        </p:nvSpPr>
        <p:spPr>
          <a:xfrm>
            <a:off x="3795290" y="3406202"/>
            <a:ext cx="201169" cy="25908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blurRad="50800" dist="25400" dir="5400000" rotWithShape="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ody Level One…"/>
          <p:cNvSpPr>
            <a:spLocks noGrp="1"/>
          </p:cNvSpPr>
          <p:nvPr>
            <p:ph type="body" sz="half" idx="1"/>
          </p:nvPr>
        </p:nvSpPr>
        <p:spPr>
          <a:xfrm>
            <a:off x="502919" y="1678838"/>
            <a:ext cx="4442461" cy="5129426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 marL="730535" indent="-292440">
              <a:defRPr sz="3100"/>
            </a:lvl2pPr>
            <a:lvl3pPr marL="1061892" indent="-358903">
              <a:defRPr sz="3100"/>
            </a:lvl3pPr>
            <a:lvl4pPr marL="1413619" indent="-394794">
              <a:defRPr sz="3100"/>
            </a:lvl4pPr>
            <a:lvl5pPr marL="1668325" indent="-394794">
              <a:defRPr sz="3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502919" y="309457"/>
            <a:ext cx="9052561" cy="12954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02919" y="6131559"/>
            <a:ext cx="4444209" cy="863601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>
              <a:buClrTx/>
              <a:buSzTx/>
              <a:buNone/>
              <a:defRPr sz="2700">
                <a:solidFill>
                  <a:srgbClr val="FFFFFF"/>
                </a:solidFill>
              </a:defRPr>
            </a:lvl1pPr>
            <a:lvl2pPr marL="0" indent="438094">
              <a:buClrTx/>
              <a:buSzTx/>
              <a:buNone/>
              <a:defRPr sz="2700">
                <a:solidFill>
                  <a:srgbClr val="FFFFFF"/>
                </a:solidFill>
              </a:defRPr>
            </a:lvl2pPr>
            <a:lvl3pPr marL="0" indent="702989">
              <a:buClrTx/>
              <a:buSzTx/>
              <a:buNone/>
              <a:defRPr sz="2700">
                <a:solidFill>
                  <a:srgbClr val="FFFFFF"/>
                </a:solidFill>
              </a:defRPr>
            </a:lvl3pPr>
            <a:lvl4pPr marL="0" indent="1018825">
              <a:buClrTx/>
              <a:buSzTx/>
              <a:buNone/>
              <a:defRPr sz="2700">
                <a:solidFill>
                  <a:srgbClr val="FFFFFF"/>
                </a:solidFill>
              </a:defRPr>
            </a:lvl4pPr>
            <a:lvl5pPr marL="0" indent="1273531">
              <a:buClrTx/>
              <a:buSzTx/>
              <a:buNone/>
              <a:defRPr sz="27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09528" y="6131559"/>
            <a:ext cx="4445954" cy="863601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marL="0" indent="0">
              <a:buClrTx/>
              <a:buSzTx/>
              <a:buNone/>
              <a:defRPr sz="2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>
            <a:spLocks noGrp="1"/>
          </p:cNvSpPr>
          <p:nvPr>
            <p:ph type="title"/>
          </p:nvPr>
        </p:nvSpPr>
        <p:spPr>
          <a:xfrm>
            <a:off x="1005839" y="5527040"/>
            <a:ext cx="8229956" cy="518161"/>
          </a:xfrm>
          <a:prstGeom prst="rect">
            <a:avLst/>
          </a:prstGeom>
        </p:spPr>
        <p:txBody>
          <a:bodyPr anchor="t"/>
          <a:lstStyle>
            <a:lvl1pPr algn="r">
              <a:defRPr sz="2800" b="0">
                <a:solidFill>
                  <a:schemeClr val="accent1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8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861559" y="6069115"/>
            <a:ext cx="4372052" cy="103632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 sz="1800"/>
            </a:lvl1pPr>
            <a:lvl2pPr marL="0" indent="438094" algn="r">
              <a:buClrTx/>
              <a:buSzTx/>
              <a:buNone/>
              <a:defRPr sz="1800"/>
            </a:lvl2pPr>
            <a:lvl3pPr marL="0" indent="702989" algn="r">
              <a:buClrTx/>
              <a:buSzTx/>
              <a:buNone/>
              <a:defRPr sz="1800"/>
            </a:lvl3pPr>
            <a:lvl4pPr marL="0" indent="1018825" algn="r">
              <a:buClrTx/>
              <a:buSzTx/>
              <a:buNone/>
              <a:defRPr sz="1800"/>
            </a:lvl4pPr>
            <a:lvl5pPr marL="0" indent="1273531" algn="r"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55354" y="6169188"/>
            <a:ext cx="7879082" cy="734664"/>
          </a:xfrm>
          <a:prstGeom prst="rect">
            <a:avLst/>
          </a:prstGeom>
        </p:spPr>
        <p:txBody>
          <a:bodyPr lIns="0" tIns="0" rIns="0" bIns="0"/>
          <a:lstStyle>
            <a:lvl1pPr marL="0" marR="20376" indent="0" algn="r">
              <a:buClrTx/>
              <a:buSzTx/>
              <a:buNone/>
              <a:defRPr sz="1600"/>
            </a:lvl1pPr>
            <a:lvl2pPr marL="751579" marR="20376" indent="-313484" algn="r">
              <a:buClrTx/>
              <a:defRPr sz="1600"/>
            </a:lvl2pPr>
            <a:lvl3pPr marL="1073470" marR="20376" indent="-370481" algn="r">
              <a:buClrTx/>
              <a:defRPr sz="1600"/>
            </a:lvl3pPr>
            <a:lvl4pPr marL="1426354" marR="20376" indent="-407529" algn="r">
              <a:buClrTx/>
              <a:defRPr sz="1600"/>
            </a:lvl4pPr>
            <a:lvl5pPr marL="1681060" marR="20376" indent="-407529" algn="r">
              <a:buClrTx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idx="13"/>
          </p:nvPr>
        </p:nvSpPr>
        <p:spPr>
          <a:xfrm>
            <a:off x="251459" y="215297"/>
            <a:ext cx="9555482" cy="4974336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5" name="Title Text"/>
          <p:cNvSpPr>
            <a:spLocks noGrp="1"/>
          </p:cNvSpPr>
          <p:nvPr>
            <p:ph type="title"/>
          </p:nvPr>
        </p:nvSpPr>
        <p:spPr>
          <a:xfrm>
            <a:off x="251459" y="5513804"/>
            <a:ext cx="8882976" cy="637696"/>
          </a:xfrm>
          <a:prstGeom prst="rect">
            <a:avLst/>
          </a:prstGeom>
        </p:spPr>
        <p:txBody>
          <a:bodyPr anchor="t"/>
          <a:lstStyle>
            <a:lvl1pPr algn="r">
              <a:defRPr sz="3300" b="0">
                <a:solidFill>
                  <a:schemeClr val="accent1"/>
                </a:solidFill>
                <a:effectLst>
                  <a:outerShdw blurRad="50800" dist="25000" dir="5400000" rotWithShape="0">
                    <a:srgbClr val="000000">
                      <a:alpha val="45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96" name="Chevron 11"/>
          <p:cNvSpPr/>
          <p:nvPr/>
        </p:nvSpPr>
        <p:spPr>
          <a:xfrm>
            <a:off x="9530522" y="5653564"/>
            <a:ext cx="201169" cy="25908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blurRad="50800" dist="25400" dir="5400000" rotWithShape="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Chevron 12"/>
          <p:cNvSpPr/>
          <p:nvPr/>
        </p:nvSpPr>
        <p:spPr>
          <a:xfrm>
            <a:off x="9325465" y="5653564"/>
            <a:ext cx="201169" cy="259081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589A6"/>
              </a:gs>
              <a:gs pos="72000">
                <a:srgbClr val="4EB8DA"/>
              </a:gs>
              <a:gs pos="100000">
                <a:srgbClr val="7DC3DD"/>
              </a:gs>
            </a:gsLst>
            <a:lin ang="16200000"/>
          </a:gradFill>
          <a:ln w="3175" cap="rnd">
            <a:solidFill>
              <a:srgbClr val="21768B"/>
            </a:solidFill>
          </a:ln>
          <a:effectLst>
            <a:outerShdw blurRad="50800" dist="25400" dir="5400000" rotWithShape="0">
              <a:srgbClr val="000000">
                <a:alpha val="46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2"/>
          <p:cNvSpPr/>
          <p:nvPr/>
        </p:nvSpPr>
        <p:spPr>
          <a:xfrm>
            <a:off x="549200" y="6737594"/>
            <a:ext cx="5434687" cy="1043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8"/>
                </a:moveTo>
                <a:lnTo>
                  <a:pt x="21600" y="21600"/>
                </a:lnTo>
                <a:lnTo>
                  <a:pt x="16039" y="21600"/>
                </a:lnTo>
                <a:lnTo>
                  <a:pt x="3" y="0"/>
                </a:lnTo>
              </a:path>
            </a:pathLst>
          </a:custGeom>
          <a:solidFill>
            <a:srgbClr val="9DCADC">
              <a:alpha val="40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Freeform 11"/>
          <p:cNvSpPr/>
          <p:nvPr/>
        </p:nvSpPr>
        <p:spPr>
          <a:xfrm>
            <a:off x="534288" y="6730879"/>
            <a:ext cx="4059498" cy="1057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490"/>
                </a:lnTo>
                <a:lnTo>
                  <a:pt x="17057" y="21600"/>
                </a:lnTo>
                <a:lnTo>
                  <a:pt x="46" y="147"/>
                </a:ln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Right Triangle 13"/>
          <p:cNvSpPr/>
          <p:nvPr/>
        </p:nvSpPr>
        <p:spPr>
          <a:xfrm>
            <a:off x="-6647" y="6563420"/>
            <a:ext cx="3742546" cy="1224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traight Connector 14"/>
          <p:cNvSpPr/>
          <p:nvPr/>
        </p:nvSpPr>
        <p:spPr>
          <a:xfrm>
            <a:off x="-10160" y="6559436"/>
            <a:ext cx="3746060" cy="1228969"/>
          </a:xfrm>
          <a:prstGeom prst="line">
            <a:avLst/>
          </a:prstGeom>
          <a:ln w="12065">
            <a:solidFill>
              <a:srgbClr val="5699A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Body Level One…"/>
          <p:cNvSpPr>
            <a:spLocks noGrp="1"/>
          </p:cNvSpPr>
          <p:nvPr>
            <p:ph type="body" idx="1"/>
          </p:nvPr>
        </p:nvSpPr>
        <p:spPr>
          <a:xfrm>
            <a:off x="502919" y="1678838"/>
            <a:ext cx="9052561" cy="512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940" tIns="50940" rIns="50940" bIns="5094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Title Text"/>
          <p:cNvSpPr>
            <a:spLocks noGrp="1"/>
          </p:cNvSpPr>
          <p:nvPr>
            <p:ph type="title"/>
          </p:nvPr>
        </p:nvSpPr>
        <p:spPr>
          <a:xfrm>
            <a:off x="502919" y="311256"/>
            <a:ext cx="9052561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940" tIns="50940" rIns="50940" bIns="5094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9636997" y="7389493"/>
            <a:ext cx="277339" cy="286653"/>
          </a:xfrm>
          <a:prstGeom prst="rect">
            <a:avLst/>
          </a:prstGeom>
          <a:ln w="12700">
            <a:miter lim="400000"/>
          </a:ln>
        </p:spPr>
        <p:txBody>
          <a:bodyPr wrap="none" lIns="50940" tIns="50940" rIns="50940" bIns="50940" anchor="b">
            <a:spAutoFit/>
          </a:bodyPr>
          <a:lstStyle>
            <a:lvl1pPr algn="r">
              <a:defRPr sz="1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464646"/>
          </a:solidFill>
          <a:effectLst>
            <a:outerShdw blurRad="38100" dist="25400" dir="5400000" rotWithShape="0">
              <a:srgbClr val="000000">
                <a:alpha val="25000"/>
              </a:srgbClr>
            </a:outerShdw>
          </a:effectLst>
          <a:uFillTx/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407530" marR="0" indent="-2852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Tx/>
        <a:buChar char="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1pPr>
      <a:lvl2pPr marL="731986" marR="0" indent="-29389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◦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1035214" marR="0" indent="-33222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1382690" marR="0" indent="-36386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1655590" marR="0" indent="-38205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1910295" marR="0" indent="-38205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2207453" marR="0" indent="-42450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2462159" marR="0" indent="-42450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2716864" marR="0" indent="-42450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Tx/>
        <a:buChar char="◾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marL="0" marR="0" indent="0" algn="r" defTabSz="9141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1pPr>
      <a:lvl2pPr marL="0" marR="0" indent="457092" algn="r" defTabSz="9141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2pPr>
      <a:lvl3pPr marL="0" marR="0" indent="914187" algn="r" defTabSz="9141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3pPr>
      <a:lvl4pPr marL="0" marR="0" indent="1371278" algn="r" defTabSz="9141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4pPr>
      <a:lvl5pPr marL="0" marR="0" indent="1828371" algn="r" defTabSz="9141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5pPr>
      <a:lvl6pPr marL="0" marR="0" indent="2285464" algn="r" defTabSz="9141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6pPr>
      <a:lvl7pPr marL="0" marR="0" indent="2742559" algn="r" defTabSz="9141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7pPr>
      <a:lvl8pPr marL="0" marR="0" indent="3199651" algn="r" defTabSz="9141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8pPr>
      <a:lvl9pPr marL="0" marR="0" indent="3656743" algn="r" defTabSz="9141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44.png"/><Relationship Id="rId5" Type="http://schemas.openxmlformats.org/officeDocument/2006/relationships/image" Target="../media/image34.png"/><Relationship Id="rId15" Type="http://schemas.openxmlformats.org/officeDocument/2006/relationships/image" Target="../media/image48.png"/><Relationship Id="rId10" Type="http://schemas.openxmlformats.org/officeDocument/2006/relationships/image" Target="../media/image39.png"/><Relationship Id="rId19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56.png"/><Relationship Id="rId5" Type="http://schemas.openxmlformats.org/officeDocument/2006/relationships/image" Target="../media/image35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65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3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63.png"/><Relationship Id="rId5" Type="http://schemas.openxmlformats.org/officeDocument/2006/relationships/image" Target="../media/image34.png"/><Relationship Id="rId15" Type="http://schemas.openxmlformats.org/officeDocument/2006/relationships/image" Target="../media/image67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65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64.png"/><Relationship Id="rId17" Type="http://schemas.openxmlformats.org/officeDocument/2006/relationships/image" Target="../media/image45.png"/><Relationship Id="rId2" Type="http://schemas.openxmlformats.org/officeDocument/2006/relationships/image" Target="../media/image3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63.png"/><Relationship Id="rId5" Type="http://schemas.openxmlformats.org/officeDocument/2006/relationships/image" Target="../media/image34.png"/><Relationship Id="rId15" Type="http://schemas.openxmlformats.org/officeDocument/2006/relationships/image" Target="../media/image67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71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3.png"/><Relationship Id="rId21" Type="http://schemas.openxmlformats.org/officeDocument/2006/relationships/image" Target="../media/image77.png"/><Relationship Id="rId7" Type="http://schemas.openxmlformats.org/officeDocument/2006/relationships/image" Target="../media/image36.png"/><Relationship Id="rId12" Type="http://schemas.openxmlformats.org/officeDocument/2006/relationships/image" Target="../media/image70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4.png"/><Relationship Id="rId16" Type="http://schemas.openxmlformats.org/officeDocument/2006/relationships/image" Target="../media/image67.png"/><Relationship Id="rId20" Type="http://schemas.openxmlformats.org/officeDocument/2006/relationships/image" Target="../media/image76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44.png"/><Relationship Id="rId24" Type="http://schemas.openxmlformats.org/officeDocument/2006/relationships/image" Target="../media/image80.png"/><Relationship Id="rId5" Type="http://schemas.openxmlformats.org/officeDocument/2006/relationships/image" Target="../media/image34.png"/><Relationship Id="rId15" Type="http://schemas.openxmlformats.org/officeDocument/2006/relationships/image" Target="../media/image66.png"/><Relationship Id="rId23" Type="http://schemas.openxmlformats.org/officeDocument/2006/relationships/image" Target="../media/image79.png"/><Relationship Id="rId28" Type="http://schemas.openxmlformats.org/officeDocument/2006/relationships/image" Target="../media/image63.png"/><Relationship Id="rId10" Type="http://schemas.openxmlformats.org/officeDocument/2006/relationships/image" Target="../media/image39.png"/><Relationship Id="rId19" Type="http://schemas.openxmlformats.org/officeDocument/2006/relationships/image" Target="../media/image75.png"/><Relationship Id="rId31" Type="http://schemas.openxmlformats.org/officeDocument/2006/relationships/image" Target="../media/image85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72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65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32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63.png"/><Relationship Id="rId5" Type="http://schemas.openxmlformats.org/officeDocument/2006/relationships/image" Target="../media/image34.png"/><Relationship Id="rId15" Type="http://schemas.openxmlformats.org/officeDocument/2006/relationships/image" Target="../media/image67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7.png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10" Type="http://schemas.openxmlformats.org/officeDocument/2006/relationships/image" Target="../media/image6.png"/><Relationship Id="rId4" Type="http://schemas.openxmlformats.org/officeDocument/2006/relationships/image" Target="../media/image17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0.png"/><Relationship Id="rId10" Type="http://schemas.openxmlformats.org/officeDocument/2006/relationships/image" Target="../media/image9.png"/><Relationship Id="rId4" Type="http://schemas.openxmlformats.org/officeDocument/2006/relationships/image" Target="../media/image29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ct 26"/>
          <p:cNvSpPr>
            <a:spLocks noGrp="1"/>
          </p:cNvSpPr>
          <p:nvPr>
            <p:ph type="sldNum" sz="quarter" idx="4294967295"/>
          </p:nvPr>
        </p:nvSpPr>
        <p:spPr>
          <a:xfrm>
            <a:off x="9778991" y="7549146"/>
            <a:ext cx="135345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41266">
              <a:lnSpc>
                <a:spcPts val="800"/>
              </a:lnSpc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26" name="object 2"/>
          <p:cNvSpPr>
            <a:spLocks noGrp="1"/>
          </p:cNvSpPr>
          <p:nvPr>
            <p:ph type="title"/>
          </p:nvPr>
        </p:nvSpPr>
        <p:spPr>
          <a:xfrm>
            <a:off x="502920" y="601423"/>
            <a:ext cx="9052560" cy="715070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What </a:t>
            </a:r>
            <a:r>
              <a:rPr spc="-90"/>
              <a:t>is </a:t>
            </a:r>
            <a:r>
              <a:t>a</a:t>
            </a:r>
            <a:r>
              <a:rPr spc="-90"/>
              <a:t> cluster?</a:t>
            </a:r>
          </a:p>
        </p:txBody>
      </p:sp>
      <p:sp>
        <p:nvSpPr>
          <p:cNvPr id="127" name="object 3"/>
          <p:cNvSpPr/>
          <p:nvPr/>
        </p:nvSpPr>
        <p:spPr>
          <a:xfrm>
            <a:off x="682224" y="1517282"/>
            <a:ext cx="8173723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540" indent="-255844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</a:t>
            </a:r>
            <a:r>
              <a:rPr spc="4"/>
              <a:t>peer to peer set of</a:t>
            </a:r>
            <a:r>
              <a:rPr spc="14"/>
              <a:t> </a:t>
            </a:r>
            <a:r>
              <a:rPr spc="10"/>
              <a:t>nodes</a:t>
            </a:r>
          </a:p>
          <a:p>
            <a:pPr marL="560574" lvl="1" indent="-255844">
              <a:spcBef>
                <a:spcPts val="600"/>
              </a:spcBef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 </a:t>
            </a:r>
            <a:r>
              <a:rPr spc="0">
                <a:solidFill>
                  <a:srgbClr val="4B3C37"/>
                </a:solidFill>
              </a:rPr>
              <a:t>– </a:t>
            </a:r>
            <a:r>
              <a:rPr>
                <a:solidFill>
                  <a:srgbClr val="4B3C37"/>
                </a:solidFill>
              </a:rPr>
              <a:t>one </a:t>
            </a:r>
            <a:r>
              <a:rPr spc="0">
                <a:solidFill>
                  <a:srgbClr val="4B3C37"/>
                </a:solidFill>
              </a:rPr>
              <a:t>Cassandra</a:t>
            </a:r>
            <a:r>
              <a:rPr>
                <a:solidFill>
                  <a:srgbClr val="4B3C37"/>
                </a:solidFill>
              </a:rPr>
              <a:t> instance</a:t>
            </a:r>
          </a:p>
          <a:p>
            <a:pPr marL="560574" lvl="1" indent="-255844">
              <a:spcBef>
                <a:spcPts val="800"/>
              </a:spcBef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Rack </a:t>
            </a:r>
            <a:r>
              <a:rPr spc="0">
                <a:solidFill>
                  <a:srgbClr val="4B3C37"/>
                </a:solidFill>
              </a:rPr>
              <a:t>– a logical </a:t>
            </a:r>
            <a:r>
              <a:rPr>
                <a:solidFill>
                  <a:srgbClr val="4B3C37"/>
                </a:solidFill>
              </a:rPr>
              <a:t>set of</a:t>
            </a:r>
            <a:r>
              <a:rPr spc="39">
                <a:solidFill>
                  <a:srgbClr val="4B3C37"/>
                </a:solidFill>
              </a:rPr>
              <a:t> </a:t>
            </a:r>
            <a:r>
              <a:rPr>
                <a:solidFill>
                  <a:srgbClr val="4B3C37"/>
                </a:solidFill>
              </a:rPr>
              <a:t>nodes</a:t>
            </a:r>
          </a:p>
          <a:p>
            <a:pPr marL="560574" lvl="1" indent="-255844">
              <a:spcBef>
                <a:spcPts val="800"/>
              </a:spcBef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Data Center </a:t>
            </a:r>
            <a:r>
              <a:rPr spc="0">
                <a:solidFill>
                  <a:srgbClr val="4B3C37"/>
                </a:solidFill>
              </a:rPr>
              <a:t>– a logical </a:t>
            </a:r>
            <a:r>
              <a:rPr>
                <a:solidFill>
                  <a:srgbClr val="4B3C37"/>
                </a:solidFill>
              </a:rPr>
              <a:t>set of</a:t>
            </a:r>
            <a:r>
              <a:rPr spc="75">
                <a:solidFill>
                  <a:srgbClr val="4B3C37"/>
                </a:solidFill>
              </a:rPr>
              <a:t> </a:t>
            </a:r>
            <a:r>
              <a:rPr spc="9">
                <a:solidFill>
                  <a:srgbClr val="4B3C37"/>
                </a:solidFill>
              </a:rPr>
              <a:t>racks</a:t>
            </a:r>
          </a:p>
          <a:p>
            <a:pPr marL="560574" lvl="1" indent="-255844">
              <a:spcBef>
                <a:spcPts val="700"/>
              </a:spcBef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Cluster </a:t>
            </a:r>
            <a:r>
              <a:rPr spc="0">
                <a:solidFill>
                  <a:srgbClr val="4B3C37"/>
                </a:solidFill>
              </a:rPr>
              <a:t>– the full </a:t>
            </a:r>
            <a:r>
              <a:rPr>
                <a:solidFill>
                  <a:srgbClr val="4B3C37"/>
                </a:solidFill>
              </a:rPr>
              <a:t>set of </a:t>
            </a:r>
            <a:r>
              <a:rPr spc="0">
                <a:solidFill>
                  <a:srgbClr val="4B3C37"/>
                </a:solidFill>
              </a:rPr>
              <a:t>nodes which </a:t>
            </a:r>
            <a:r>
              <a:rPr spc="-4">
                <a:solidFill>
                  <a:srgbClr val="4B3C37"/>
                </a:solidFill>
              </a:rPr>
              <a:t>map </a:t>
            </a:r>
            <a:r>
              <a:rPr spc="0">
                <a:solidFill>
                  <a:srgbClr val="4B3C37"/>
                </a:solidFill>
              </a:rPr>
              <a:t>to a </a:t>
            </a:r>
            <a:r>
              <a:rPr>
                <a:solidFill>
                  <a:srgbClr val="4B3C37"/>
                </a:solidFill>
              </a:rPr>
              <a:t>single </a:t>
            </a:r>
            <a:r>
              <a:rPr spc="0">
                <a:solidFill>
                  <a:srgbClr val="4B3C37"/>
                </a:solidFill>
              </a:rPr>
              <a:t>complete </a:t>
            </a:r>
            <a:r>
              <a:rPr spc="-9">
                <a:solidFill>
                  <a:srgbClr val="4B3C37"/>
                </a:solidFill>
              </a:rPr>
              <a:t>token</a:t>
            </a:r>
            <a:r>
              <a:rPr spc="290">
                <a:solidFill>
                  <a:srgbClr val="4B3C37"/>
                </a:solidFill>
              </a:rPr>
              <a:t> </a:t>
            </a:r>
            <a:r>
              <a:rPr>
                <a:solidFill>
                  <a:srgbClr val="4B3C37"/>
                </a:solidFill>
              </a:rPr>
              <a:t>ring</a:t>
            </a:r>
          </a:p>
        </p:txBody>
      </p:sp>
      <p:sp>
        <p:nvSpPr>
          <p:cNvPr id="128" name="object 4"/>
          <p:cNvSpPr/>
          <p:nvPr/>
        </p:nvSpPr>
        <p:spPr>
          <a:xfrm>
            <a:off x="642508" y="3711626"/>
            <a:ext cx="6672692" cy="319743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object 5"/>
          <p:cNvSpPr/>
          <p:nvPr/>
        </p:nvSpPr>
        <p:spPr>
          <a:xfrm>
            <a:off x="4147375" y="5350686"/>
            <a:ext cx="502920" cy="57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28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419" baseline="-9258"/>
              <a:t>N</a:t>
            </a:r>
            <a:r>
              <a:t>o</a:t>
            </a:r>
            <a:r>
              <a:rPr sz="1800" spc="-419" baseline="-9258"/>
              <a:t>o</a:t>
            </a:r>
            <a:r>
              <a:t>d</a:t>
            </a:r>
            <a:r>
              <a:rPr sz="1800" spc="-419" baseline="-9258"/>
              <a:t>d</a:t>
            </a:r>
            <a:r>
              <a:t>e</a:t>
            </a:r>
            <a:r>
              <a:rPr sz="1800" spc="-419" baseline="-9258"/>
              <a:t>e</a:t>
            </a:r>
            <a:r>
              <a:t>8</a:t>
            </a:r>
            <a:r>
              <a:rPr sz="1800" spc="-419" baseline="-9258"/>
              <a:t>4</a:t>
            </a:r>
          </a:p>
        </p:txBody>
      </p:sp>
      <p:sp>
        <p:nvSpPr>
          <p:cNvPr id="130" name="object 6"/>
          <p:cNvSpPr/>
          <p:nvPr/>
        </p:nvSpPr>
        <p:spPr>
          <a:xfrm>
            <a:off x="5104805" y="4377730"/>
            <a:ext cx="499748" cy="563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28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419" baseline="-6943"/>
              <a:t>N</a:t>
            </a:r>
            <a:r>
              <a:t>o</a:t>
            </a:r>
            <a:r>
              <a:rPr sz="1800" spc="-419" baseline="-6943"/>
              <a:t>o</a:t>
            </a:r>
            <a:r>
              <a:t>d</a:t>
            </a:r>
            <a:r>
              <a:rPr sz="1800" spc="-419" baseline="-6943"/>
              <a:t>d</a:t>
            </a:r>
            <a:r>
              <a:t>e</a:t>
            </a:r>
            <a:r>
              <a:rPr sz="1800" spc="-419" baseline="-6943"/>
              <a:t>e</a:t>
            </a:r>
            <a:r>
              <a:t>5</a:t>
            </a:r>
            <a:r>
              <a:rPr sz="1800" spc="-419" baseline="-6943"/>
              <a:t>1</a:t>
            </a:r>
          </a:p>
        </p:txBody>
      </p:sp>
      <p:sp>
        <p:nvSpPr>
          <p:cNvPr id="131" name="object 7"/>
          <p:cNvSpPr/>
          <p:nvPr/>
        </p:nvSpPr>
        <p:spPr>
          <a:xfrm>
            <a:off x="6063934" y="5377041"/>
            <a:ext cx="532132" cy="43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700" spc="-382" baseline="5049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200" spc="-254" baseline="0"/>
              <a:t>N</a:t>
            </a:r>
            <a:r>
              <a:t>o</a:t>
            </a:r>
            <a:r>
              <a:rPr sz="1200" spc="-254" baseline="0"/>
              <a:t>o</a:t>
            </a:r>
            <a:r>
              <a:t>d</a:t>
            </a:r>
            <a:r>
              <a:rPr sz="1200" spc="-254" baseline="0"/>
              <a:t>d</a:t>
            </a:r>
            <a:r>
              <a:t>e</a:t>
            </a:r>
            <a:r>
              <a:rPr sz="1200" spc="-254" baseline="0"/>
              <a:t>e</a:t>
            </a:r>
            <a:r>
              <a:t>6</a:t>
            </a:r>
            <a:r>
              <a:rPr sz="1200" spc="-254" baseline="0"/>
              <a:t>2</a:t>
            </a:r>
          </a:p>
        </p:txBody>
      </p:sp>
      <p:sp>
        <p:nvSpPr>
          <p:cNvPr id="132" name="object 8"/>
          <p:cNvSpPr/>
          <p:nvPr/>
        </p:nvSpPr>
        <p:spPr>
          <a:xfrm>
            <a:off x="5041953" y="6302514"/>
            <a:ext cx="554356" cy="563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28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419" baseline="-6943"/>
              <a:t>N</a:t>
            </a:r>
            <a:r>
              <a:t>o</a:t>
            </a:r>
            <a:r>
              <a:rPr sz="1800" spc="-419" baseline="-6943"/>
              <a:t>o</a:t>
            </a:r>
            <a:r>
              <a:t>de</a:t>
            </a:r>
            <a:r>
              <a:rPr sz="1800" spc="-419" baseline="-6943"/>
              <a:t>de</a:t>
            </a:r>
            <a:r>
              <a:t>7 </a:t>
            </a:r>
            <a:r>
              <a:rPr spc="-260"/>
              <a:t> </a:t>
            </a:r>
            <a:r>
              <a:rPr sz="1800" spc="0" baseline="-6943"/>
              <a:t>3</a:t>
            </a:r>
          </a:p>
        </p:txBody>
      </p:sp>
      <p:sp>
        <p:nvSpPr>
          <p:cNvPr id="133" name="object 9"/>
          <p:cNvSpPr/>
          <p:nvPr/>
        </p:nvSpPr>
        <p:spPr>
          <a:xfrm>
            <a:off x="4443831" y="3935783"/>
            <a:ext cx="171831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 b="1" spc="55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Data </a:t>
            </a:r>
            <a:r>
              <a:rPr spc="45"/>
              <a:t>Center </a:t>
            </a:r>
            <a:r>
              <a:rPr spc="219"/>
              <a:t>-</a:t>
            </a:r>
            <a:r>
              <a:rPr spc="-94"/>
              <a:t> </a:t>
            </a:r>
            <a:r>
              <a:rPr spc="60">
                <a:solidFill>
                  <a:srgbClr val="CB6015"/>
                </a:solidFill>
              </a:rPr>
              <a:t>East</a:t>
            </a:r>
          </a:p>
        </p:txBody>
      </p:sp>
      <p:sp>
        <p:nvSpPr>
          <p:cNvPr id="134" name="object 10"/>
          <p:cNvSpPr/>
          <p:nvPr/>
        </p:nvSpPr>
        <p:spPr>
          <a:xfrm>
            <a:off x="2027784" y="4393884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1</a:t>
            </a:r>
          </a:p>
        </p:txBody>
      </p:sp>
      <p:sp>
        <p:nvSpPr>
          <p:cNvPr id="135" name="object 11"/>
          <p:cNvSpPr/>
          <p:nvPr/>
        </p:nvSpPr>
        <p:spPr>
          <a:xfrm>
            <a:off x="2000823" y="6320525"/>
            <a:ext cx="49784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3</a:t>
            </a:r>
          </a:p>
        </p:txBody>
      </p:sp>
      <p:sp>
        <p:nvSpPr>
          <p:cNvPr id="136" name="object 12"/>
          <p:cNvSpPr/>
          <p:nvPr/>
        </p:nvSpPr>
        <p:spPr>
          <a:xfrm>
            <a:off x="1062898" y="5373104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4</a:t>
            </a:r>
          </a:p>
        </p:txBody>
      </p:sp>
      <p:sp>
        <p:nvSpPr>
          <p:cNvPr id="137" name="object 13"/>
          <p:cNvSpPr/>
          <p:nvPr/>
        </p:nvSpPr>
        <p:spPr>
          <a:xfrm>
            <a:off x="1275146" y="3948874"/>
            <a:ext cx="18116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 b="1" spc="55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Data </a:t>
            </a:r>
            <a:r>
              <a:rPr spc="45"/>
              <a:t>Center </a:t>
            </a:r>
            <a:r>
              <a:rPr spc="219"/>
              <a:t>-</a:t>
            </a:r>
            <a:r>
              <a:rPr spc="-85"/>
              <a:t> </a:t>
            </a:r>
            <a:r>
              <a:rPr spc="45">
                <a:solidFill>
                  <a:srgbClr val="CB6015"/>
                </a:solidFill>
              </a:rPr>
              <a:t>West</a:t>
            </a:r>
          </a:p>
        </p:txBody>
      </p:sp>
      <p:sp>
        <p:nvSpPr>
          <p:cNvPr id="138" name="object 14"/>
          <p:cNvSpPr/>
          <p:nvPr/>
        </p:nvSpPr>
        <p:spPr>
          <a:xfrm>
            <a:off x="5581496" y="4930788"/>
            <a:ext cx="5105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Rack</a:t>
            </a:r>
            <a:r>
              <a:rPr spc="-100"/>
              <a:t> </a:t>
            </a:r>
            <a:r>
              <a:t>1</a:t>
            </a:r>
          </a:p>
        </p:txBody>
      </p:sp>
      <p:sp>
        <p:nvSpPr>
          <p:cNvPr id="139" name="object 15"/>
          <p:cNvSpPr/>
          <p:nvPr/>
        </p:nvSpPr>
        <p:spPr>
          <a:xfrm>
            <a:off x="4601731" y="5896750"/>
            <a:ext cx="5105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Rack</a:t>
            </a:r>
            <a:r>
              <a:rPr spc="-100"/>
              <a:t> </a:t>
            </a:r>
            <a:r>
              <a:t>2</a:t>
            </a:r>
          </a:p>
        </p:txBody>
      </p:sp>
      <p:sp>
        <p:nvSpPr>
          <p:cNvPr id="140" name="object 16"/>
          <p:cNvSpPr/>
          <p:nvPr/>
        </p:nvSpPr>
        <p:spPr>
          <a:xfrm>
            <a:off x="3047063" y="5359770"/>
            <a:ext cx="51244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pc="-404" baseline="-4628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100" spc="-270" baseline="0"/>
              <a:t>ode2</a:t>
            </a:r>
          </a:p>
        </p:txBody>
      </p:sp>
      <p:sp>
        <p:nvSpPr>
          <p:cNvPr id="141" name="object 17"/>
          <p:cNvSpPr/>
          <p:nvPr/>
        </p:nvSpPr>
        <p:spPr>
          <a:xfrm>
            <a:off x="2504313" y="4937559"/>
            <a:ext cx="5105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Rack</a:t>
            </a:r>
            <a:r>
              <a:rPr spc="-100"/>
              <a:t> </a:t>
            </a:r>
            <a:r>
              <a:t>1</a:t>
            </a:r>
          </a:p>
        </p:txBody>
      </p:sp>
      <p:sp>
        <p:nvSpPr>
          <p:cNvPr id="142" name="object 18"/>
          <p:cNvSpPr/>
          <p:nvPr/>
        </p:nvSpPr>
        <p:spPr>
          <a:xfrm>
            <a:off x="1599451" y="5866791"/>
            <a:ext cx="5105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Rack</a:t>
            </a:r>
            <a:r>
              <a:rPr spc="-100"/>
              <a:t> </a:t>
            </a:r>
            <a:r>
              <a:t>2</a:t>
            </a:r>
          </a:p>
        </p:txBody>
      </p:sp>
      <p:sp>
        <p:nvSpPr>
          <p:cNvPr id="143" name="object 19"/>
          <p:cNvSpPr/>
          <p:nvPr/>
        </p:nvSpPr>
        <p:spPr>
          <a:xfrm>
            <a:off x="2969510" y="3735058"/>
            <a:ext cx="166433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 b="1" spc="55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Cassandra</a:t>
            </a:r>
            <a:r>
              <a:rPr spc="-40"/>
              <a:t> </a:t>
            </a:r>
            <a:r>
              <a:rPr spc="50"/>
              <a:t>Cluster</a:t>
            </a:r>
          </a:p>
        </p:txBody>
      </p:sp>
      <p:sp>
        <p:nvSpPr>
          <p:cNvPr id="144" name="object 20"/>
          <p:cNvSpPr/>
          <p:nvPr/>
        </p:nvSpPr>
        <p:spPr>
          <a:xfrm>
            <a:off x="6937882" y="4001465"/>
            <a:ext cx="2557857" cy="27400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object 21"/>
          <p:cNvSpPr/>
          <p:nvPr/>
        </p:nvSpPr>
        <p:spPr>
          <a:xfrm>
            <a:off x="8290283" y="3893872"/>
            <a:ext cx="272417" cy="279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700" baseline="-17676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-</a:t>
            </a:r>
            <a:r>
              <a:rPr spc="-135"/>
              <a:t> </a:t>
            </a:r>
            <a:r>
              <a:rPr spc="7"/>
              <a:t>2</a:t>
            </a:r>
            <a:r>
              <a:rPr sz="700" spc="4" baseline="0">
                <a:solidFill>
                  <a:srgbClr val="5E4D47"/>
                </a:solidFill>
              </a:rPr>
              <a:t>63</a:t>
            </a:r>
          </a:p>
        </p:txBody>
      </p:sp>
      <p:sp>
        <p:nvSpPr>
          <p:cNvPr id="146" name="object 22"/>
          <p:cNvSpPr/>
          <p:nvPr/>
        </p:nvSpPr>
        <p:spPr>
          <a:xfrm>
            <a:off x="7769900" y="3893872"/>
            <a:ext cx="309246" cy="279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700" baseline="-17676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+</a:t>
            </a:r>
            <a:r>
              <a:rPr spc="-150"/>
              <a:t> </a:t>
            </a:r>
            <a:r>
              <a:rPr spc="14"/>
              <a:t>2</a:t>
            </a:r>
            <a:r>
              <a:rPr sz="700" spc="10" baseline="0">
                <a:solidFill>
                  <a:srgbClr val="5E4D47"/>
                </a:solidFill>
              </a:rPr>
              <a:t>63</a:t>
            </a:r>
          </a:p>
        </p:txBody>
      </p:sp>
      <p:sp>
        <p:nvSpPr>
          <p:cNvPr id="147" name="object 23"/>
          <p:cNvSpPr/>
          <p:nvPr/>
        </p:nvSpPr>
        <p:spPr>
          <a:xfrm>
            <a:off x="7048613" y="4220428"/>
            <a:ext cx="2354646" cy="235464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object 24"/>
          <p:cNvSpPr/>
          <p:nvPr/>
        </p:nvSpPr>
        <p:spPr>
          <a:xfrm>
            <a:off x="7615125" y="5134600"/>
            <a:ext cx="1198881" cy="40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1600"/>
              </a:lnSpc>
              <a:defRPr sz="1400" b="1" spc="35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Token</a:t>
            </a:r>
            <a:r>
              <a:rPr spc="-55"/>
              <a:t> </a:t>
            </a:r>
            <a:r>
              <a:rPr spc="75"/>
              <a:t>Range</a:t>
            </a:r>
          </a:p>
          <a:p>
            <a:pPr algn="ctr">
              <a:lnSpc>
                <a:spcPts val="1600"/>
              </a:lnSpc>
              <a:defRPr sz="1400" spc="-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(Murmur3)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object 2"/>
          <p:cNvSpPr/>
          <p:nvPr/>
        </p:nvSpPr>
        <p:spPr>
          <a:xfrm>
            <a:off x="4899523" y="1749643"/>
            <a:ext cx="4635501" cy="49657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9" name="object 3"/>
          <p:cNvSpPr/>
          <p:nvPr/>
        </p:nvSpPr>
        <p:spPr>
          <a:xfrm>
            <a:off x="5085360" y="2135975"/>
            <a:ext cx="4267201" cy="42671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0" name="object 57"/>
          <p:cNvSpPr>
            <a:spLocks noGrp="1"/>
          </p:cNvSpPr>
          <p:nvPr>
            <p:ph type="sldNum" sz="quarter" idx="4294967295"/>
          </p:nvPr>
        </p:nvSpPr>
        <p:spPr>
          <a:xfrm>
            <a:off x="9726182" y="7549146"/>
            <a:ext cx="18815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12697">
              <a:lnSpc>
                <a:spcPts val="800"/>
              </a:lnSpc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21" name="object 4"/>
          <p:cNvSpPr>
            <a:spLocks noGrp="1"/>
          </p:cNvSpPr>
          <p:nvPr>
            <p:ph type="title"/>
          </p:nvPr>
        </p:nvSpPr>
        <p:spPr>
          <a:xfrm>
            <a:off x="502920" y="601422"/>
            <a:ext cx="9052560" cy="715069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 spc="-9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How </a:t>
            </a:r>
            <a:r>
              <a:rPr spc="0"/>
              <a:t>does a partitioner</a:t>
            </a:r>
            <a:r>
              <a:t> work?</a:t>
            </a:r>
          </a:p>
        </p:txBody>
      </p:sp>
      <p:sp>
        <p:nvSpPr>
          <p:cNvPr id="522" name="object 5"/>
          <p:cNvSpPr/>
          <p:nvPr/>
        </p:nvSpPr>
        <p:spPr>
          <a:xfrm>
            <a:off x="682224" y="1559346"/>
            <a:ext cx="4594226" cy="1055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ct val="88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</a:t>
            </a:r>
            <a:r>
              <a:rPr spc="4"/>
              <a:t>node's </a:t>
            </a:r>
            <a:r>
              <a:rPr i="1" spc="14"/>
              <a:t>partitioner </a:t>
            </a:r>
            <a:r>
              <a:t>hashes a </a:t>
            </a:r>
            <a:r>
              <a:rPr spc="-10"/>
              <a:t>token  from </a:t>
            </a:r>
            <a:r>
              <a:rPr spc="4"/>
              <a:t>the </a:t>
            </a:r>
            <a:r>
              <a:rPr i="1" spc="14"/>
              <a:t>partition </a:t>
            </a:r>
            <a:r>
              <a:rPr i="1" spc="-35"/>
              <a:t>key </a:t>
            </a:r>
            <a:r>
              <a:rPr spc="4"/>
              <a:t>value of </a:t>
            </a:r>
            <a:r>
              <a:t>a  write</a:t>
            </a:r>
            <a:r>
              <a:rPr spc="-55"/>
              <a:t> </a:t>
            </a:r>
            <a:r>
              <a:t>request</a:t>
            </a:r>
          </a:p>
        </p:txBody>
      </p:sp>
      <p:sp>
        <p:nvSpPr>
          <p:cNvPr id="523" name="object 6"/>
          <p:cNvSpPr/>
          <p:nvPr/>
        </p:nvSpPr>
        <p:spPr>
          <a:xfrm>
            <a:off x="974323" y="2657743"/>
            <a:ext cx="4335147" cy="80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ts val="2100"/>
              </a:lnSpc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u="sng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</a:t>
            </a:r>
            <a:r>
              <a:rPr u="none" spc="-4"/>
              <a:t>replica </a:t>
            </a:r>
            <a:r>
              <a:rPr u="none" spc="0"/>
              <a:t>written to node that owns  </a:t>
            </a:r>
            <a:r>
              <a:rPr u="none"/>
              <a:t>the </a:t>
            </a:r>
            <a:r>
              <a:rPr u="none" spc="14"/>
              <a:t>primary </a:t>
            </a:r>
            <a:r>
              <a:rPr u="none"/>
              <a:t>range </a:t>
            </a:r>
            <a:r>
              <a:rPr u="none" spc="0"/>
              <a:t>for </a:t>
            </a:r>
            <a:r>
              <a:rPr u="none"/>
              <a:t>this</a:t>
            </a:r>
            <a:r>
              <a:rPr u="none" spc="25"/>
              <a:t> </a:t>
            </a:r>
            <a:r>
              <a:rPr u="none" spc="-4"/>
              <a:t>token</a:t>
            </a:r>
          </a:p>
        </p:txBody>
      </p:sp>
      <p:sp>
        <p:nvSpPr>
          <p:cNvPr id="524" name="object 7"/>
          <p:cNvSpPr/>
          <p:nvPr/>
        </p:nvSpPr>
        <p:spPr>
          <a:xfrm>
            <a:off x="6798134" y="2719260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5" name="object 8"/>
          <p:cNvSpPr/>
          <p:nvPr/>
        </p:nvSpPr>
        <p:spPr>
          <a:xfrm>
            <a:off x="6798134" y="5049087"/>
            <a:ext cx="815976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60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60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6" name="object 9"/>
          <p:cNvSpPr/>
          <p:nvPr/>
        </p:nvSpPr>
        <p:spPr>
          <a:xfrm>
            <a:off x="6887467" y="5268036"/>
            <a:ext cx="585407" cy="245099"/>
          </a:xfrm>
          <a:prstGeom prst="rect">
            <a:avLst/>
          </a:pr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7" name="object 10"/>
          <p:cNvSpPr/>
          <p:nvPr/>
        </p:nvSpPr>
        <p:spPr>
          <a:xfrm>
            <a:off x="6966207" y="5313757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3</a:t>
            </a:r>
          </a:p>
        </p:txBody>
      </p:sp>
      <p:sp>
        <p:nvSpPr>
          <p:cNvPr id="528" name="object 11"/>
          <p:cNvSpPr/>
          <p:nvPr/>
        </p:nvSpPr>
        <p:spPr>
          <a:xfrm>
            <a:off x="8007377" y="3903462"/>
            <a:ext cx="815963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3" y="285"/>
                </a:lnTo>
                <a:lnTo>
                  <a:pt x="7157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7" y="20970"/>
                </a:lnTo>
                <a:lnTo>
                  <a:pt x="8323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49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49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9" name="object 12"/>
          <p:cNvSpPr/>
          <p:nvPr/>
        </p:nvSpPr>
        <p:spPr>
          <a:xfrm>
            <a:off x="8096708" y="4122408"/>
            <a:ext cx="585394" cy="245099"/>
          </a:xfrm>
          <a:prstGeom prst="rect">
            <a:avLst/>
          </a:pr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0" name="object 13"/>
          <p:cNvSpPr/>
          <p:nvPr/>
        </p:nvSpPr>
        <p:spPr>
          <a:xfrm>
            <a:off x="8175449" y="4168130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2</a:t>
            </a:r>
          </a:p>
        </p:txBody>
      </p:sp>
      <p:sp>
        <p:nvSpPr>
          <p:cNvPr id="531" name="object 14"/>
          <p:cNvSpPr/>
          <p:nvPr/>
        </p:nvSpPr>
        <p:spPr>
          <a:xfrm>
            <a:off x="5653699" y="3903462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2" name="object 15"/>
          <p:cNvSpPr/>
          <p:nvPr/>
        </p:nvSpPr>
        <p:spPr>
          <a:xfrm>
            <a:off x="5743030" y="4122408"/>
            <a:ext cx="585406" cy="245099"/>
          </a:xfrm>
          <a:prstGeom prst="rect">
            <a:avLst/>
          </a:pr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3" name="object 16"/>
          <p:cNvSpPr/>
          <p:nvPr/>
        </p:nvSpPr>
        <p:spPr>
          <a:xfrm>
            <a:off x="7466217" y="3002278"/>
            <a:ext cx="1097279" cy="10681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4" name="object 17"/>
          <p:cNvSpPr/>
          <p:nvPr/>
        </p:nvSpPr>
        <p:spPr>
          <a:xfrm>
            <a:off x="7639263" y="3128839"/>
            <a:ext cx="774098" cy="74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02" y="91"/>
                </a:lnTo>
                <a:lnTo>
                  <a:pt x="3462" y="457"/>
                </a:lnTo>
                <a:lnTo>
                  <a:pt x="5522" y="1052"/>
                </a:lnTo>
                <a:lnTo>
                  <a:pt x="7515" y="1876"/>
                </a:lnTo>
                <a:lnTo>
                  <a:pt x="9442" y="2882"/>
                </a:lnTo>
                <a:lnTo>
                  <a:pt x="11280" y="4094"/>
                </a:lnTo>
                <a:lnTo>
                  <a:pt x="13030" y="5444"/>
                </a:lnTo>
                <a:lnTo>
                  <a:pt x="14669" y="6954"/>
                </a:lnTo>
                <a:lnTo>
                  <a:pt x="16175" y="8578"/>
                </a:lnTo>
                <a:lnTo>
                  <a:pt x="17526" y="10339"/>
                </a:lnTo>
                <a:lnTo>
                  <a:pt x="18722" y="12169"/>
                </a:lnTo>
                <a:lnTo>
                  <a:pt x="19719" y="14113"/>
                </a:lnTo>
                <a:lnTo>
                  <a:pt x="20538" y="16103"/>
                </a:lnTo>
                <a:lnTo>
                  <a:pt x="21136" y="18162"/>
                </a:lnTo>
                <a:lnTo>
                  <a:pt x="21513" y="20220"/>
                </a:lnTo>
                <a:lnTo>
                  <a:pt x="21600" y="21600"/>
                </a:lnTo>
              </a:path>
            </a:pathLst>
          </a:custGeom>
          <a:ln w="8312">
            <a:solidFill>
              <a:srgbClr val="5E4D4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5" name="object 18"/>
          <p:cNvSpPr/>
          <p:nvPr/>
        </p:nvSpPr>
        <p:spPr>
          <a:xfrm>
            <a:off x="7614107" y="3074784"/>
            <a:ext cx="118505" cy="117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61" y="0"/>
                </a:moveTo>
                <a:lnTo>
                  <a:pt x="0" y="9630"/>
                </a:lnTo>
                <a:lnTo>
                  <a:pt x="17706" y="21600"/>
                </a:lnTo>
                <a:lnTo>
                  <a:pt x="19144" y="21313"/>
                </a:lnTo>
                <a:lnTo>
                  <a:pt x="20570" y="19176"/>
                </a:lnTo>
                <a:lnTo>
                  <a:pt x="20287" y="17728"/>
                </a:lnTo>
                <a:lnTo>
                  <a:pt x="9169" y="10212"/>
                </a:lnTo>
                <a:lnTo>
                  <a:pt x="21137" y="4168"/>
                </a:lnTo>
                <a:lnTo>
                  <a:pt x="21600" y="2767"/>
                </a:lnTo>
                <a:lnTo>
                  <a:pt x="20452" y="464"/>
                </a:lnTo>
                <a:lnTo>
                  <a:pt x="19061" y="0"/>
                </a:lnTo>
                <a:close/>
              </a:path>
            </a:pathLst>
          </a:custGeom>
          <a:solidFill>
            <a:srgbClr val="5E4D4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38" name="object 19"/>
          <p:cNvGrpSpPr/>
          <p:nvPr/>
        </p:nvGrpSpPr>
        <p:grpSpPr>
          <a:xfrm>
            <a:off x="8349590" y="3784958"/>
            <a:ext cx="117654" cy="118580"/>
            <a:chOff x="0" y="0"/>
            <a:chExt cx="117652" cy="118578"/>
          </a:xfrm>
        </p:grpSpPr>
        <p:sp>
          <p:nvSpPr>
            <p:cNvPr id="536" name="Shape"/>
            <p:cNvSpPr/>
            <p:nvPr/>
          </p:nvSpPr>
          <p:spPr>
            <a:xfrm>
              <a:off x="0" y="5829"/>
              <a:ext cx="90512" cy="1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3" y="0"/>
                  </a:moveTo>
                  <a:lnTo>
                    <a:pt x="367" y="1503"/>
                  </a:lnTo>
                  <a:lnTo>
                    <a:pt x="0" y="3014"/>
                  </a:lnTo>
                  <a:lnTo>
                    <a:pt x="15608" y="21600"/>
                  </a:lnTo>
                  <a:lnTo>
                    <a:pt x="21600" y="11963"/>
                  </a:lnTo>
                  <a:lnTo>
                    <a:pt x="14827" y="11963"/>
                  </a:lnTo>
                  <a:lnTo>
                    <a:pt x="5025" y="294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7" name="Shape"/>
            <p:cNvSpPr/>
            <p:nvPr/>
          </p:nvSpPr>
          <p:spPr>
            <a:xfrm>
              <a:off x="62128" y="0"/>
              <a:ext cx="55525" cy="6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31" y="0"/>
                  </a:moveTo>
                  <a:lnTo>
                    <a:pt x="12761" y="807"/>
                  </a:lnTo>
                  <a:lnTo>
                    <a:pt x="0" y="21600"/>
                  </a:lnTo>
                  <a:lnTo>
                    <a:pt x="11042" y="21600"/>
                  </a:lnTo>
                  <a:lnTo>
                    <a:pt x="21600" y="4395"/>
                  </a:lnTo>
                  <a:lnTo>
                    <a:pt x="20612" y="1985"/>
                  </a:lnTo>
                  <a:lnTo>
                    <a:pt x="15731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9" name="object 20"/>
          <p:cNvSpPr/>
          <p:nvPr/>
        </p:nvSpPr>
        <p:spPr>
          <a:xfrm>
            <a:off x="7457896" y="4594166"/>
            <a:ext cx="1105593" cy="107649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0" name="object 21"/>
          <p:cNvSpPr/>
          <p:nvPr/>
        </p:nvSpPr>
        <p:spPr>
          <a:xfrm>
            <a:off x="7604149" y="4719435"/>
            <a:ext cx="867918" cy="84023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1" name="object 22"/>
          <p:cNvSpPr/>
          <p:nvPr/>
        </p:nvSpPr>
        <p:spPr>
          <a:xfrm>
            <a:off x="5915890" y="3002278"/>
            <a:ext cx="1030779" cy="10681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2" name="object 23"/>
          <p:cNvSpPr/>
          <p:nvPr/>
        </p:nvSpPr>
        <p:spPr>
          <a:xfrm>
            <a:off x="6004876" y="3070796"/>
            <a:ext cx="793255" cy="83266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3" name="object 24"/>
          <p:cNvSpPr/>
          <p:nvPr/>
        </p:nvSpPr>
        <p:spPr>
          <a:xfrm>
            <a:off x="5915890" y="4594169"/>
            <a:ext cx="1030779" cy="103077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4" name="object 25"/>
          <p:cNvSpPr/>
          <p:nvPr/>
        </p:nvSpPr>
        <p:spPr>
          <a:xfrm>
            <a:off x="6005093" y="4719434"/>
            <a:ext cx="793039" cy="79423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5" name="object 26"/>
          <p:cNvSpPr/>
          <p:nvPr/>
        </p:nvSpPr>
        <p:spPr>
          <a:xfrm>
            <a:off x="3969894" y="6656216"/>
            <a:ext cx="2078395" cy="436386"/>
          </a:xfrm>
          <a:prstGeom prst="rect">
            <a:avLst/>
          </a:pr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object 27"/>
          <p:cNvSpPr/>
          <p:nvPr/>
        </p:nvSpPr>
        <p:spPr>
          <a:xfrm>
            <a:off x="4199180" y="6723595"/>
            <a:ext cx="5880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Client</a:t>
            </a:r>
          </a:p>
        </p:txBody>
      </p:sp>
      <p:sp>
        <p:nvSpPr>
          <p:cNvPr id="547" name="object 28"/>
          <p:cNvSpPr/>
          <p:nvPr/>
        </p:nvSpPr>
        <p:spPr>
          <a:xfrm>
            <a:off x="5042091" y="6710187"/>
            <a:ext cx="925832" cy="320496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8" name="object 29"/>
          <p:cNvSpPr/>
          <p:nvPr/>
        </p:nvSpPr>
        <p:spPr>
          <a:xfrm>
            <a:off x="5042091" y="6710188"/>
            <a:ext cx="9258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86011">
              <a:spcBef>
                <a:spcPts val="400"/>
              </a:spcBef>
              <a:defRPr sz="1200" spc="-4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Driver</a:t>
            </a:r>
          </a:p>
        </p:txBody>
      </p:sp>
      <p:sp>
        <p:nvSpPr>
          <p:cNvPr id="549" name="object 30"/>
          <p:cNvSpPr/>
          <p:nvPr/>
        </p:nvSpPr>
        <p:spPr>
          <a:xfrm>
            <a:off x="5640301" y="3903462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0" name="object 31"/>
          <p:cNvSpPr/>
          <p:nvPr/>
        </p:nvSpPr>
        <p:spPr>
          <a:xfrm>
            <a:off x="5587141" y="3850299"/>
            <a:ext cx="922297" cy="922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210" y="8620"/>
                </a:lnTo>
                <a:lnTo>
                  <a:pt x="843" y="6593"/>
                </a:lnTo>
                <a:lnTo>
                  <a:pt x="1852" y="4764"/>
                </a:lnTo>
                <a:lnTo>
                  <a:pt x="3172" y="3172"/>
                </a:lnTo>
                <a:lnTo>
                  <a:pt x="4764" y="1852"/>
                </a:lnTo>
                <a:lnTo>
                  <a:pt x="6593" y="843"/>
                </a:lnTo>
                <a:lnTo>
                  <a:pt x="8620" y="210"/>
                </a:lnTo>
                <a:lnTo>
                  <a:pt x="10800" y="0"/>
                </a:lnTo>
                <a:lnTo>
                  <a:pt x="12980" y="210"/>
                </a:lnTo>
                <a:lnTo>
                  <a:pt x="15007" y="843"/>
                </a:lnTo>
                <a:lnTo>
                  <a:pt x="16833" y="1850"/>
                </a:lnTo>
                <a:lnTo>
                  <a:pt x="18448" y="3172"/>
                </a:lnTo>
                <a:lnTo>
                  <a:pt x="19750" y="4768"/>
                </a:lnTo>
                <a:lnTo>
                  <a:pt x="20757" y="6593"/>
                </a:lnTo>
                <a:lnTo>
                  <a:pt x="21390" y="8620"/>
                </a:lnTo>
                <a:lnTo>
                  <a:pt x="21600" y="10800"/>
                </a:lnTo>
                <a:lnTo>
                  <a:pt x="21390" y="12980"/>
                </a:lnTo>
                <a:lnTo>
                  <a:pt x="20757" y="15007"/>
                </a:lnTo>
                <a:lnTo>
                  <a:pt x="19752" y="16828"/>
                </a:lnTo>
                <a:lnTo>
                  <a:pt x="18448" y="18448"/>
                </a:lnTo>
                <a:lnTo>
                  <a:pt x="16828" y="19752"/>
                </a:lnTo>
                <a:lnTo>
                  <a:pt x="15007" y="20757"/>
                </a:lnTo>
                <a:lnTo>
                  <a:pt x="12980" y="21390"/>
                </a:lnTo>
                <a:lnTo>
                  <a:pt x="10800" y="21600"/>
                </a:lnTo>
                <a:lnTo>
                  <a:pt x="8620" y="21390"/>
                </a:lnTo>
                <a:lnTo>
                  <a:pt x="6593" y="20757"/>
                </a:lnTo>
                <a:lnTo>
                  <a:pt x="4768" y="19750"/>
                </a:lnTo>
                <a:lnTo>
                  <a:pt x="3172" y="18448"/>
                </a:lnTo>
                <a:lnTo>
                  <a:pt x="1850" y="16833"/>
                </a:lnTo>
                <a:lnTo>
                  <a:pt x="843" y="15007"/>
                </a:lnTo>
                <a:lnTo>
                  <a:pt x="210" y="12980"/>
                </a:lnTo>
                <a:lnTo>
                  <a:pt x="0" y="10800"/>
                </a:lnTo>
                <a:close/>
              </a:path>
            </a:pathLst>
          </a:custGeom>
          <a:ln w="21166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1" name="object 32"/>
          <p:cNvSpPr/>
          <p:nvPr/>
        </p:nvSpPr>
        <p:spPr>
          <a:xfrm>
            <a:off x="5640301" y="3903462"/>
            <a:ext cx="815975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210" y="8615"/>
                </a:lnTo>
                <a:lnTo>
                  <a:pt x="840" y="6598"/>
                </a:lnTo>
                <a:lnTo>
                  <a:pt x="1849" y="4770"/>
                </a:lnTo>
                <a:lnTo>
                  <a:pt x="3173" y="3173"/>
                </a:lnTo>
                <a:lnTo>
                  <a:pt x="4770" y="1849"/>
                </a:lnTo>
                <a:lnTo>
                  <a:pt x="6598" y="840"/>
                </a:lnTo>
                <a:lnTo>
                  <a:pt x="8615" y="210"/>
                </a:lnTo>
                <a:lnTo>
                  <a:pt x="10800" y="0"/>
                </a:lnTo>
                <a:lnTo>
                  <a:pt x="12985" y="210"/>
                </a:lnTo>
                <a:lnTo>
                  <a:pt x="15002" y="840"/>
                </a:lnTo>
                <a:lnTo>
                  <a:pt x="16830" y="1849"/>
                </a:lnTo>
                <a:lnTo>
                  <a:pt x="18448" y="3173"/>
                </a:lnTo>
                <a:lnTo>
                  <a:pt x="19751" y="4770"/>
                </a:lnTo>
                <a:lnTo>
                  <a:pt x="20760" y="6598"/>
                </a:lnTo>
                <a:lnTo>
                  <a:pt x="21390" y="8615"/>
                </a:lnTo>
                <a:lnTo>
                  <a:pt x="21600" y="10800"/>
                </a:lnTo>
                <a:lnTo>
                  <a:pt x="21390" y="12985"/>
                </a:lnTo>
                <a:lnTo>
                  <a:pt x="20760" y="15002"/>
                </a:lnTo>
                <a:lnTo>
                  <a:pt x="19751" y="16830"/>
                </a:lnTo>
                <a:lnTo>
                  <a:pt x="18448" y="18448"/>
                </a:lnTo>
                <a:lnTo>
                  <a:pt x="16830" y="19751"/>
                </a:lnTo>
                <a:lnTo>
                  <a:pt x="15002" y="20760"/>
                </a:lnTo>
                <a:lnTo>
                  <a:pt x="12985" y="21390"/>
                </a:lnTo>
                <a:lnTo>
                  <a:pt x="10800" y="21600"/>
                </a:lnTo>
                <a:lnTo>
                  <a:pt x="8615" y="21390"/>
                </a:lnTo>
                <a:lnTo>
                  <a:pt x="6598" y="20760"/>
                </a:lnTo>
                <a:lnTo>
                  <a:pt x="4770" y="19751"/>
                </a:lnTo>
                <a:lnTo>
                  <a:pt x="3173" y="18448"/>
                </a:lnTo>
                <a:lnTo>
                  <a:pt x="1849" y="16830"/>
                </a:lnTo>
                <a:lnTo>
                  <a:pt x="840" y="15002"/>
                </a:lnTo>
                <a:lnTo>
                  <a:pt x="210" y="12985"/>
                </a:lnTo>
                <a:lnTo>
                  <a:pt x="0" y="10800"/>
                </a:lnTo>
                <a:close/>
              </a:path>
            </a:pathLst>
          </a:custGeom>
          <a:ln w="42333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2" name="object 33"/>
          <p:cNvSpPr/>
          <p:nvPr/>
        </p:nvSpPr>
        <p:spPr>
          <a:xfrm>
            <a:off x="5693461" y="3956620"/>
            <a:ext cx="709654" cy="709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211" y="8608"/>
                </a:lnTo>
                <a:lnTo>
                  <a:pt x="837" y="6604"/>
                </a:lnTo>
                <a:lnTo>
                  <a:pt x="1845" y="4777"/>
                </a:lnTo>
                <a:lnTo>
                  <a:pt x="3174" y="3174"/>
                </a:lnTo>
                <a:lnTo>
                  <a:pt x="4777" y="1845"/>
                </a:lnTo>
                <a:lnTo>
                  <a:pt x="6604" y="837"/>
                </a:lnTo>
                <a:lnTo>
                  <a:pt x="8608" y="211"/>
                </a:lnTo>
                <a:lnTo>
                  <a:pt x="10800" y="0"/>
                </a:lnTo>
                <a:lnTo>
                  <a:pt x="12992" y="211"/>
                </a:lnTo>
                <a:lnTo>
                  <a:pt x="14996" y="837"/>
                </a:lnTo>
                <a:lnTo>
                  <a:pt x="16827" y="1847"/>
                </a:lnTo>
                <a:lnTo>
                  <a:pt x="18449" y="3174"/>
                </a:lnTo>
                <a:lnTo>
                  <a:pt x="19752" y="4772"/>
                </a:lnTo>
                <a:lnTo>
                  <a:pt x="20763" y="6604"/>
                </a:lnTo>
                <a:lnTo>
                  <a:pt x="21389" y="8608"/>
                </a:lnTo>
                <a:lnTo>
                  <a:pt x="21600" y="10800"/>
                </a:lnTo>
                <a:lnTo>
                  <a:pt x="21389" y="12992"/>
                </a:lnTo>
                <a:lnTo>
                  <a:pt x="20763" y="14996"/>
                </a:lnTo>
                <a:lnTo>
                  <a:pt x="19750" y="16833"/>
                </a:lnTo>
                <a:lnTo>
                  <a:pt x="18449" y="18449"/>
                </a:lnTo>
                <a:lnTo>
                  <a:pt x="16833" y="19750"/>
                </a:lnTo>
                <a:lnTo>
                  <a:pt x="14996" y="20763"/>
                </a:lnTo>
                <a:lnTo>
                  <a:pt x="12992" y="21389"/>
                </a:lnTo>
                <a:lnTo>
                  <a:pt x="10800" y="21600"/>
                </a:lnTo>
                <a:lnTo>
                  <a:pt x="8608" y="21389"/>
                </a:lnTo>
                <a:lnTo>
                  <a:pt x="6604" y="20763"/>
                </a:lnTo>
                <a:lnTo>
                  <a:pt x="4772" y="19752"/>
                </a:lnTo>
                <a:lnTo>
                  <a:pt x="3174" y="18449"/>
                </a:lnTo>
                <a:lnTo>
                  <a:pt x="1847" y="16827"/>
                </a:lnTo>
                <a:lnTo>
                  <a:pt x="837" y="14996"/>
                </a:lnTo>
                <a:lnTo>
                  <a:pt x="211" y="12992"/>
                </a:lnTo>
                <a:lnTo>
                  <a:pt x="0" y="10800"/>
                </a:lnTo>
                <a:close/>
              </a:path>
            </a:pathLst>
          </a:custGeom>
          <a:ln w="21166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3" name="object 34"/>
          <p:cNvSpPr/>
          <p:nvPr/>
        </p:nvSpPr>
        <p:spPr>
          <a:xfrm>
            <a:off x="5816107" y="4138917"/>
            <a:ext cx="503556" cy="584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813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187" baseline="-11574"/>
              <a:t>N</a:t>
            </a:r>
            <a:r>
              <a:rPr spc="-484"/>
              <a:t>o</a:t>
            </a:r>
            <a:r>
              <a:rPr sz="1800" spc="-270" baseline="-11574"/>
              <a:t>o</a:t>
            </a:r>
            <a:r>
              <a:rPr spc="-384"/>
              <a:t>d</a:t>
            </a:r>
            <a:r>
              <a:rPr sz="1800" spc="-344" baseline="-11574"/>
              <a:t>d</a:t>
            </a:r>
            <a:r>
              <a:rPr spc="-300"/>
              <a:t>e</a:t>
            </a:r>
            <a:r>
              <a:rPr sz="1800" spc="37" baseline="-11574"/>
              <a:t>e</a:t>
            </a:r>
            <a:r>
              <a:rPr spc="-250"/>
              <a:t>4</a:t>
            </a:r>
            <a:r>
              <a:rPr sz="1800" spc="0" baseline="-11574"/>
              <a:t>4</a:t>
            </a:r>
          </a:p>
        </p:txBody>
      </p:sp>
      <p:sp>
        <p:nvSpPr>
          <p:cNvPr id="554" name="object 35"/>
          <p:cNvSpPr/>
          <p:nvPr/>
        </p:nvSpPr>
        <p:spPr>
          <a:xfrm>
            <a:off x="4864329" y="4186845"/>
            <a:ext cx="922713" cy="2635137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5" name="object 36"/>
          <p:cNvSpPr/>
          <p:nvPr/>
        </p:nvSpPr>
        <p:spPr>
          <a:xfrm>
            <a:off x="4950347" y="4262728"/>
            <a:ext cx="689953" cy="2393488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6" name="object 37"/>
          <p:cNvSpPr/>
          <p:nvPr/>
        </p:nvSpPr>
        <p:spPr>
          <a:xfrm>
            <a:off x="1167756" y="3446626"/>
            <a:ext cx="1513839" cy="444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43" y="0"/>
                </a:moveTo>
                <a:lnTo>
                  <a:pt x="1057" y="0"/>
                </a:lnTo>
                <a:lnTo>
                  <a:pt x="645" y="283"/>
                </a:lnTo>
                <a:lnTo>
                  <a:pt x="309" y="1054"/>
                </a:lnTo>
                <a:lnTo>
                  <a:pt x="83" y="2199"/>
                </a:lnTo>
                <a:lnTo>
                  <a:pt x="0" y="3600"/>
                </a:lnTo>
                <a:lnTo>
                  <a:pt x="0" y="18000"/>
                </a:lnTo>
                <a:lnTo>
                  <a:pt x="83" y="19401"/>
                </a:lnTo>
                <a:lnTo>
                  <a:pt x="309" y="20546"/>
                </a:lnTo>
                <a:lnTo>
                  <a:pt x="645" y="21317"/>
                </a:lnTo>
                <a:lnTo>
                  <a:pt x="1057" y="21600"/>
                </a:lnTo>
                <a:lnTo>
                  <a:pt x="20543" y="21600"/>
                </a:lnTo>
                <a:lnTo>
                  <a:pt x="20955" y="21317"/>
                </a:lnTo>
                <a:lnTo>
                  <a:pt x="21290" y="20546"/>
                </a:lnTo>
                <a:lnTo>
                  <a:pt x="21517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17" y="2199"/>
                </a:lnTo>
                <a:lnTo>
                  <a:pt x="21290" y="1054"/>
                </a:lnTo>
                <a:lnTo>
                  <a:pt x="20955" y="283"/>
                </a:lnTo>
                <a:lnTo>
                  <a:pt x="20543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7" name="object 38"/>
          <p:cNvSpPr/>
          <p:nvPr/>
        </p:nvSpPr>
        <p:spPr>
          <a:xfrm>
            <a:off x="1524193" y="3549091"/>
            <a:ext cx="805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Pa</a:t>
            </a:r>
            <a:r>
              <a:rPr spc="25"/>
              <a:t>r</a:t>
            </a:r>
            <a:r>
              <a:t>titioner</a:t>
            </a:r>
          </a:p>
        </p:txBody>
      </p:sp>
      <p:sp>
        <p:nvSpPr>
          <p:cNvPr id="558" name="object 39"/>
          <p:cNvSpPr/>
          <p:nvPr/>
        </p:nvSpPr>
        <p:spPr>
          <a:xfrm>
            <a:off x="643788" y="6341760"/>
            <a:ext cx="345694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 spc="-25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INSERT INTO </a:t>
            </a:r>
            <a:r>
              <a:rPr spc="0"/>
              <a:t>Users </a:t>
            </a:r>
            <a:r>
              <a:rPr spc="4"/>
              <a:t>(firstname, </a:t>
            </a:r>
            <a:r>
              <a:rPr spc="0"/>
              <a:t>lastname,</a:t>
            </a:r>
            <a:r>
              <a:rPr spc="-285"/>
              <a:t> </a:t>
            </a:r>
            <a:r>
              <a:rPr spc="-10"/>
              <a:t>level)</a:t>
            </a:r>
          </a:p>
        </p:txBody>
      </p:sp>
      <p:sp>
        <p:nvSpPr>
          <p:cNvPr id="559" name="object 40"/>
          <p:cNvSpPr/>
          <p:nvPr/>
        </p:nvSpPr>
        <p:spPr>
          <a:xfrm>
            <a:off x="643789" y="6557660"/>
            <a:ext cx="225996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 spc="-20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VALUES</a:t>
            </a:r>
            <a:r>
              <a:rPr spc="-45"/>
              <a:t> </a:t>
            </a:r>
            <a:r>
              <a:rPr spc="0"/>
              <a:t>('Oscar',</a:t>
            </a:r>
            <a:r>
              <a:rPr spc="-175"/>
              <a:t> </a:t>
            </a:r>
            <a:r>
              <a:rPr spc="0"/>
              <a:t>'Orange',</a:t>
            </a:r>
            <a:r>
              <a:rPr spc="-175"/>
              <a:t> </a:t>
            </a:r>
            <a:r>
              <a:rPr spc="0"/>
              <a:t>42);</a:t>
            </a:r>
          </a:p>
        </p:txBody>
      </p:sp>
      <p:sp>
        <p:nvSpPr>
          <p:cNvPr id="560" name="object 41"/>
          <p:cNvSpPr/>
          <p:nvPr/>
        </p:nvSpPr>
        <p:spPr>
          <a:xfrm>
            <a:off x="2636522" y="3638201"/>
            <a:ext cx="3150528" cy="635925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1" name="object 42"/>
          <p:cNvSpPr/>
          <p:nvPr/>
        </p:nvSpPr>
        <p:spPr>
          <a:xfrm>
            <a:off x="2677435" y="3664646"/>
            <a:ext cx="2962866" cy="500042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2" name="object 43"/>
          <p:cNvSpPr/>
          <p:nvPr/>
        </p:nvSpPr>
        <p:spPr>
          <a:xfrm>
            <a:off x="643787" y="4076077"/>
            <a:ext cx="4457703" cy="234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833452">
              <a:defRPr sz="16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'Orange:Oscar'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304729" marR="5080" indent="-253942">
              <a:lnSpc>
                <a:spcPts val="2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304800" algn="l"/>
                <a:tab pos="3048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</a:t>
            </a:r>
            <a:r>
              <a:rPr i="1" spc="25"/>
              <a:t>primary </a:t>
            </a:r>
            <a:r>
              <a:rPr i="1" spc="-35"/>
              <a:t>key </a:t>
            </a:r>
            <a:r>
              <a:t>of </a:t>
            </a:r>
            <a:r>
              <a:rPr spc="0"/>
              <a:t>a </a:t>
            </a:r>
            <a:r>
              <a:t>table  determines its </a:t>
            </a:r>
            <a:r>
              <a:rPr i="1" spc="14"/>
              <a:t>partition </a:t>
            </a:r>
            <a:r>
              <a:rPr i="1" spc="-35"/>
              <a:t>key</a:t>
            </a:r>
            <a:r>
              <a:rPr i="1" spc="0"/>
              <a:t> </a:t>
            </a:r>
            <a:r>
              <a:rPr spc="10"/>
              <a:t>values</a:t>
            </a:r>
          </a:p>
          <a:p>
            <a:pPr indent="12697">
              <a:spcBef>
                <a:spcPts val="800"/>
              </a:spcBef>
              <a:defRPr sz="1400" spc="-25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CREATE </a:t>
            </a:r>
            <a:r>
              <a:rPr spc="-30"/>
              <a:t>TABLE </a:t>
            </a:r>
            <a:r>
              <a:rPr spc="0"/>
              <a:t>Users</a:t>
            </a:r>
            <a:r>
              <a:rPr spc="-204"/>
              <a:t> </a:t>
            </a:r>
            <a:r>
              <a:rPr spc="0"/>
              <a:t>(</a:t>
            </a:r>
          </a:p>
          <a:p>
            <a:pPr indent="12697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firstname</a:t>
            </a:r>
            <a:r>
              <a:rPr spc="-10"/>
              <a:t> </a:t>
            </a:r>
            <a:r>
              <a:t>text,</a:t>
            </a:r>
            <a:r>
              <a:rPr spc="-155"/>
              <a:t> </a:t>
            </a:r>
            <a:r>
              <a:t>lastname</a:t>
            </a:r>
            <a:r>
              <a:rPr spc="-10"/>
              <a:t> </a:t>
            </a:r>
            <a:r>
              <a:t>text,</a:t>
            </a:r>
            <a:r>
              <a:rPr spc="-155"/>
              <a:t> </a:t>
            </a:r>
            <a:r>
              <a:rPr spc="-14"/>
              <a:t>level</a:t>
            </a:r>
            <a:r>
              <a:rPr spc="-10"/>
              <a:t> </a:t>
            </a:r>
            <a:r>
              <a:t>text,</a:t>
            </a:r>
          </a:p>
          <a:p>
            <a:pPr indent="12697">
              <a:defRPr sz="1400" i="1" spc="-2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PRIMARY </a:t>
            </a:r>
            <a:r>
              <a:rPr spc="0"/>
              <a:t>KEY ((lastname,</a:t>
            </a:r>
            <a:r>
              <a:rPr spc="-104"/>
              <a:t> </a:t>
            </a:r>
            <a:r>
              <a:rPr spc="0"/>
              <a:t>firstname))</a:t>
            </a:r>
          </a:p>
          <a:p>
            <a:pPr indent="12697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);</a:t>
            </a:r>
          </a:p>
        </p:txBody>
      </p:sp>
      <p:sp>
        <p:nvSpPr>
          <p:cNvPr id="563" name="object 44"/>
          <p:cNvSpPr/>
          <p:nvPr/>
        </p:nvSpPr>
        <p:spPr>
          <a:xfrm>
            <a:off x="2536763" y="3775369"/>
            <a:ext cx="3150529" cy="606828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4" name="object 45"/>
          <p:cNvSpPr/>
          <p:nvPr/>
        </p:nvSpPr>
        <p:spPr>
          <a:xfrm>
            <a:off x="2681592" y="3844671"/>
            <a:ext cx="2962863" cy="470933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5" name="object 46"/>
          <p:cNvSpPr/>
          <p:nvPr/>
        </p:nvSpPr>
        <p:spPr>
          <a:xfrm>
            <a:off x="3670250" y="3451126"/>
            <a:ext cx="7353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 i="1" spc="-5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Token</a:t>
            </a:r>
            <a:r>
              <a:rPr spc="-100"/>
              <a:t> </a:t>
            </a:r>
            <a:r>
              <a:rPr spc="0"/>
              <a:t>91</a:t>
            </a:r>
          </a:p>
        </p:txBody>
      </p:sp>
      <p:sp>
        <p:nvSpPr>
          <p:cNvPr id="566" name="object 47"/>
          <p:cNvSpPr/>
          <p:nvPr/>
        </p:nvSpPr>
        <p:spPr>
          <a:xfrm>
            <a:off x="6422961" y="3363884"/>
            <a:ext cx="980903" cy="918558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7" name="object 48"/>
          <p:cNvSpPr/>
          <p:nvPr/>
        </p:nvSpPr>
        <p:spPr>
          <a:xfrm>
            <a:off x="6469672" y="3580348"/>
            <a:ext cx="734151" cy="617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032" y="21461"/>
                </a:lnTo>
                <a:lnTo>
                  <a:pt x="4040" y="21072"/>
                </a:lnTo>
                <a:lnTo>
                  <a:pt x="6025" y="20461"/>
                </a:lnTo>
                <a:lnTo>
                  <a:pt x="7964" y="19627"/>
                </a:lnTo>
                <a:lnTo>
                  <a:pt x="9832" y="18599"/>
                </a:lnTo>
                <a:lnTo>
                  <a:pt x="11630" y="17377"/>
                </a:lnTo>
                <a:lnTo>
                  <a:pt x="13312" y="15988"/>
                </a:lnTo>
                <a:lnTo>
                  <a:pt x="14900" y="14432"/>
                </a:lnTo>
                <a:lnTo>
                  <a:pt x="16347" y="12765"/>
                </a:lnTo>
                <a:lnTo>
                  <a:pt x="17679" y="10987"/>
                </a:lnTo>
                <a:lnTo>
                  <a:pt x="18823" y="9070"/>
                </a:lnTo>
                <a:lnTo>
                  <a:pt x="19804" y="7098"/>
                </a:lnTo>
                <a:lnTo>
                  <a:pt x="20598" y="5069"/>
                </a:lnTo>
                <a:lnTo>
                  <a:pt x="21182" y="2958"/>
                </a:lnTo>
                <a:lnTo>
                  <a:pt x="21555" y="819"/>
                </a:lnTo>
                <a:lnTo>
                  <a:pt x="21600" y="0"/>
                </a:lnTo>
              </a:path>
            </a:pathLst>
          </a:cu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70" name="object 49"/>
          <p:cNvGrpSpPr/>
          <p:nvPr/>
        </p:nvGrpSpPr>
        <p:grpSpPr>
          <a:xfrm>
            <a:off x="7111179" y="3542627"/>
            <a:ext cx="170784" cy="175125"/>
            <a:chOff x="0" y="0"/>
            <a:chExt cx="170783" cy="175124"/>
          </a:xfrm>
        </p:grpSpPr>
        <p:sp>
          <p:nvSpPr>
            <p:cNvPr id="568" name="Shape"/>
            <p:cNvSpPr/>
            <p:nvPr/>
          </p:nvSpPr>
          <p:spPr>
            <a:xfrm>
              <a:off x="90191" y="75449"/>
              <a:ext cx="80593" cy="9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13" y="0"/>
                  </a:moveTo>
                  <a:lnTo>
                    <a:pt x="0" y="0"/>
                  </a:lnTo>
                  <a:lnTo>
                    <a:pt x="11937" y="19323"/>
                  </a:lnTo>
                  <a:lnTo>
                    <a:pt x="13184" y="20616"/>
                  </a:lnTo>
                  <a:lnTo>
                    <a:pt x="14888" y="21394"/>
                  </a:lnTo>
                  <a:lnTo>
                    <a:pt x="16828" y="21600"/>
                  </a:lnTo>
                  <a:lnTo>
                    <a:pt x="18786" y="21172"/>
                  </a:lnTo>
                  <a:lnTo>
                    <a:pt x="20384" y="20165"/>
                  </a:lnTo>
                  <a:lnTo>
                    <a:pt x="21347" y="18787"/>
                  </a:lnTo>
                  <a:lnTo>
                    <a:pt x="21600" y="17218"/>
                  </a:lnTo>
                  <a:lnTo>
                    <a:pt x="21070" y="15635"/>
                  </a:lnTo>
                  <a:lnTo>
                    <a:pt x="11413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9" name="Shape"/>
            <p:cNvSpPr/>
            <p:nvPr/>
          </p:nvSpPr>
          <p:spPr>
            <a:xfrm>
              <a:off x="0" y="0"/>
              <a:ext cx="132774" cy="16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70" y="0"/>
                  </a:moveTo>
                  <a:lnTo>
                    <a:pt x="473" y="17785"/>
                  </a:lnTo>
                  <a:lnTo>
                    <a:pt x="0" y="18694"/>
                  </a:lnTo>
                  <a:lnTo>
                    <a:pt x="0" y="19643"/>
                  </a:lnTo>
                  <a:lnTo>
                    <a:pt x="445" y="20523"/>
                  </a:lnTo>
                  <a:lnTo>
                    <a:pt x="1309" y="21222"/>
                  </a:lnTo>
                  <a:lnTo>
                    <a:pt x="2446" y="21600"/>
                  </a:lnTo>
                  <a:lnTo>
                    <a:pt x="3635" y="21600"/>
                  </a:lnTo>
                  <a:lnTo>
                    <a:pt x="4736" y="21244"/>
                  </a:lnTo>
                  <a:lnTo>
                    <a:pt x="5613" y="20554"/>
                  </a:lnTo>
                  <a:lnTo>
                    <a:pt x="14673" y="9808"/>
                  </a:lnTo>
                  <a:lnTo>
                    <a:pt x="21600" y="9808"/>
                  </a:lnTo>
                  <a:lnTo>
                    <a:pt x="15470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71" name="object 50"/>
          <p:cNvSpPr/>
          <p:nvPr/>
        </p:nvSpPr>
        <p:spPr>
          <a:xfrm>
            <a:off x="6798134" y="2726857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2" name="object 51"/>
          <p:cNvSpPr/>
          <p:nvPr/>
        </p:nvSpPr>
        <p:spPr>
          <a:xfrm>
            <a:off x="6973938" y="2962312"/>
            <a:ext cx="499748" cy="563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28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419" baseline="-6943"/>
              <a:t>N</a:t>
            </a:r>
            <a:r>
              <a:t>o</a:t>
            </a:r>
            <a:r>
              <a:rPr sz="1800" spc="-419" baseline="-6943"/>
              <a:t>o</a:t>
            </a:r>
            <a:r>
              <a:t>d</a:t>
            </a:r>
            <a:r>
              <a:rPr sz="1800" spc="-419" baseline="-6943"/>
              <a:t>d</a:t>
            </a:r>
            <a:r>
              <a:t>e</a:t>
            </a:r>
            <a:r>
              <a:rPr sz="1800" spc="-419" baseline="-6943"/>
              <a:t>e</a:t>
            </a:r>
            <a:r>
              <a:t>1</a:t>
            </a:r>
            <a:r>
              <a:rPr sz="1800" spc="-419" baseline="-6943"/>
              <a:t>1</a:t>
            </a:r>
          </a:p>
        </p:txBody>
      </p:sp>
      <p:sp>
        <p:nvSpPr>
          <p:cNvPr id="573" name="object 52"/>
          <p:cNvSpPr/>
          <p:nvPr/>
        </p:nvSpPr>
        <p:spPr>
          <a:xfrm>
            <a:off x="6156959" y="2515985"/>
            <a:ext cx="810493" cy="394855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4" name="object 53"/>
          <p:cNvSpPr/>
          <p:nvPr/>
        </p:nvSpPr>
        <p:spPr>
          <a:xfrm>
            <a:off x="5977128" y="2252522"/>
            <a:ext cx="944654" cy="597984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5" name="object 54"/>
          <p:cNvSpPr/>
          <p:nvPr/>
        </p:nvSpPr>
        <p:spPr>
          <a:xfrm>
            <a:off x="7476655" y="1593484"/>
            <a:ext cx="1397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0</a:t>
            </a:r>
          </a:p>
        </p:txBody>
      </p:sp>
      <p:sp>
        <p:nvSpPr>
          <p:cNvPr id="576" name="object 55"/>
          <p:cNvSpPr/>
          <p:nvPr/>
        </p:nvSpPr>
        <p:spPr>
          <a:xfrm>
            <a:off x="6533594" y="1593484"/>
            <a:ext cx="3683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100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9726182" y="7549146"/>
            <a:ext cx="18815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12697">
              <a:lnSpc>
                <a:spcPts val="800"/>
              </a:lnSpc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579" name="object 2"/>
          <p:cNvSpPr>
            <a:spLocks noGrp="1"/>
          </p:cNvSpPr>
          <p:nvPr>
            <p:ph type="title"/>
          </p:nvPr>
        </p:nvSpPr>
        <p:spPr>
          <a:xfrm>
            <a:off x="502920" y="243890"/>
            <a:ext cx="9052560" cy="1430135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What partitioners does Cassandra</a:t>
            </a:r>
            <a:r>
              <a:rPr spc="-90"/>
              <a:t> offer?</a:t>
            </a:r>
          </a:p>
        </p:txBody>
      </p:sp>
      <p:sp>
        <p:nvSpPr>
          <p:cNvPr id="580" name="object 3"/>
          <p:cNvSpPr/>
          <p:nvPr/>
        </p:nvSpPr>
        <p:spPr>
          <a:xfrm>
            <a:off x="682225" y="1517285"/>
            <a:ext cx="8677910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540" indent="-255844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Cassandra </a:t>
            </a:r>
            <a:r>
              <a:rPr spc="0"/>
              <a:t>offers </a:t>
            </a:r>
            <a:r>
              <a:rPr spc="-4"/>
              <a:t>three</a:t>
            </a:r>
            <a:r>
              <a:rPr spc="70"/>
              <a:t> </a:t>
            </a:r>
            <a:r>
              <a:rPr spc="10"/>
              <a:t>partitioners</a:t>
            </a:r>
          </a:p>
          <a:p>
            <a:pPr marL="560574" lvl="1" indent="-255844">
              <a:spcBef>
                <a:spcPts val="600"/>
              </a:spcBef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Murmur3Partitioner </a:t>
            </a:r>
            <a:r>
              <a:rPr spc="0">
                <a:solidFill>
                  <a:srgbClr val="4B3C37"/>
                </a:solidFill>
              </a:rPr>
              <a:t>(default) – uniform </a:t>
            </a:r>
            <a:r>
              <a:rPr>
                <a:solidFill>
                  <a:srgbClr val="4B3C37"/>
                </a:solidFill>
              </a:rPr>
              <a:t>distribution </a:t>
            </a:r>
            <a:r>
              <a:rPr spc="0">
                <a:solidFill>
                  <a:srgbClr val="4B3C37"/>
                </a:solidFill>
              </a:rPr>
              <a:t>based </a:t>
            </a:r>
            <a:r>
              <a:rPr>
                <a:solidFill>
                  <a:srgbClr val="4B3C37"/>
                </a:solidFill>
              </a:rPr>
              <a:t>on </a:t>
            </a:r>
            <a:r>
              <a:rPr spc="0">
                <a:solidFill>
                  <a:srgbClr val="4B3C37"/>
                </a:solidFill>
              </a:rPr>
              <a:t>Murmur3</a:t>
            </a:r>
            <a:r>
              <a:rPr spc="204">
                <a:solidFill>
                  <a:srgbClr val="4B3C37"/>
                </a:solidFill>
              </a:rPr>
              <a:t> </a:t>
            </a:r>
            <a:r>
              <a:rPr>
                <a:solidFill>
                  <a:srgbClr val="4B3C37"/>
                </a:solidFill>
              </a:rPr>
              <a:t>hash</a:t>
            </a:r>
          </a:p>
          <a:p>
            <a:pPr marL="560574" lvl="1" indent="-255844">
              <a:spcBef>
                <a:spcPts val="800"/>
              </a:spcBef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9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RandomPartitioner </a:t>
            </a:r>
            <a:r>
              <a:rPr spc="0">
                <a:solidFill>
                  <a:srgbClr val="4B3C37"/>
                </a:solidFill>
              </a:rPr>
              <a:t>– uniform </a:t>
            </a:r>
            <a:r>
              <a:rPr spc="4">
                <a:solidFill>
                  <a:srgbClr val="4B3C37"/>
                </a:solidFill>
              </a:rPr>
              <a:t>distribution </a:t>
            </a:r>
            <a:r>
              <a:rPr spc="0">
                <a:solidFill>
                  <a:srgbClr val="4B3C37"/>
                </a:solidFill>
              </a:rPr>
              <a:t>based </a:t>
            </a:r>
            <a:r>
              <a:rPr spc="4">
                <a:solidFill>
                  <a:srgbClr val="4B3C37"/>
                </a:solidFill>
              </a:rPr>
              <a:t>on MD5</a:t>
            </a:r>
            <a:r>
              <a:rPr spc="100">
                <a:solidFill>
                  <a:srgbClr val="4B3C37"/>
                </a:solidFill>
              </a:rPr>
              <a:t> </a:t>
            </a:r>
            <a:r>
              <a:rPr spc="4">
                <a:solidFill>
                  <a:srgbClr val="4B3C37"/>
                </a:solidFill>
              </a:rPr>
              <a:t>hash</a:t>
            </a:r>
          </a:p>
          <a:p>
            <a:pPr marL="560574" lvl="1" indent="-255844">
              <a:spcBef>
                <a:spcPts val="800"/>
              </a:spcBef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ByteOrderedPartitioner </a:t>
            </a:r>
            <a:r>
              <a:rPr spc="0">
                <a:solidFill>
                  <a:srgbClr val="4B3C37"/>
                </a:solidFill>
              </a:rPr>
              <a:t>(legacy only) – lexical </a:t>
            </a:r>
            <a:r>
              <a:rPr>
                <a:solidFill>
                  <a:srgbClr val="4B3C37"/>
                </a:solidFill>
              </a:rPr>
              <a:t>distribution </a:t>
            </a:r>
            <a:r>
              <a:rPr spc="0">
                <a:solidFill>
                  <a:srgbClr val="4B3C37"/>
                </a:solidFill>
              </a:rPr>
              <a:t>based </a:t>
            </a:r>
            <a:r>
              <a:rPr>
                <a:solidFill>
                  <a:srgbClr val="4B3C37"/>
                </a:solidFill>
              </a:rPr>
              <a:t>on </a:t>
            </a:r>
            <a:r>
              <a:rPr spc="-30">
                <a:solidFill>
                  <a:srgbClr val="4B3C37"/>
                </a:solidFill>
              </a:rPr>
              <a:t>key</a:t>
            </a:r>
            <a:r>
              <a:rPr spc="245">
                <a:solidFill>
                  <a:srgbClr val="4B3C37"/>
                </a:solidFill>
              </a:rPr>
              <a:t> </a:t>
            </a:r>
            <a:r>
              <a:rPr spc="0">
                <a:solidFill>
                  <a:srgbClr val="4B3C37"/>
                </a:solidFill>
              </a:rPr>
              <a:t>bytes</a:t>
            </a:r>
          </a:p>
          <a:p>
            <a:pPr marL="268540" indent="-255844">
              <a:spcBef>
                <a:spcPts val="3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Murmur3Partitioner is </a:t>
            </a:r>
            <a:r>
              <a:rPr spc="0"/>
              <a:t>the </a:t>
            </a:r>
            <a:r>
              <a:t>default and </a:t>
            </a:r>
            <a:r>
              <a:rPr spc="0"/>
              <a:t>best</a:t>
            </a:r>
            <a:r>
              <a:rPr spc="80"/>
              <a:t> </a:t>
            </a:r>
            <a:r>
              <a:t>practice</a:t>
            </a:r>
          </a:p>
          <a:p>
            <a:pPr marL="268540" indent="-255844">
              <a:spcBef>
                <a:spcPts val="4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</a:t>
            </a:r>
            <a:r>
              <a:rPr spc="10"/>
              <a:t>partitioner </a:t>
            </a:r>
            <a:r>
              <a:rPr spc="0"/>
              <a:t>is </a:t>
            </a:r>
            <a:r>
              <a:rPr spc="10"/>
              <a:t>configured </a:t>
            </a:r>
            <a:r>
              <a:rPr spc="0"/>
              <a:t>in </a:t>
            </a:r>
            <a:r>
              <a:t>the </a:t>
            </a:r>
            <a:r>
              <a:rPr i="1" spc="0"/>
              <a:t>cassandra.yaml</a:t>
            </a:r>
            <a:r>
              <a:rPr i="1" spc="90"/>
              <a:t> </a:t>
            </a:r>
            <a:r>
              <a:rPr spc="20"/>
              <a:t>file</a:t>
            </a:r>
          </a:p>
          <a:p>
            <a:pPr marL="560574" lvl="1" indent="-255844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Must </a:t>
            </a:r>
            <a:r>
              <a:rPr spc="0"/>
              <a:t>be the </a:t>
            </a:r>
            <a:r>
              <a:t>same </a:t>
            </a:r>
            <a:r>
              <a:rPr spc="-4"/>
              <a:t>across </a:t>
            </a:r>
            <a:r>
              <a:t>all </a:t>
            </a:r>
            <a:r>
              <a:rPr spc="0"/>
              <a:t>nodes in the</a:t>
            </a:r>
            <a:r>
              <a:rPr spc="130"/>
              <a:t> </a:t>
            </a:r>
            <a:r>
              <a:t>cluster</a:t>
            </a:r>
          </a:p>
        </p:txBody>
      </p:sp>
      <p:sp>
        <p:nvSpPr>
          <p:cNvPr id="581" name="object 4"/>
          <p:cNvSpPr/>
          <p:nvPr/>
        </p:nvSpPr>
        <p:spPr>
          <a:xfrm>
            <a:off x="636388" y="4535577"/>
            <a:ext cx="8788398" cy="25781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object 2"/>
          <p:cNvSpPr/>
          <p:nvPr/>
        </p:nvSpPr>
        <p:spPr>
          <a:xfrm>
            <a:off x="5082451" y="2135974"/>
            <a:ext cx="4270108" cy="42708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4" name="object 3"/>
          <p:cNvSpPr/>
          <p:nvPr/>
        </p:nvSpPr>
        <p:spPr>
          <a:xfrm>
            <a:off x="6798134" y="2719260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5" name="object 4"/>
          <p:cNvSpPr/>
          <p:nvPr/>
        </p:nvSpPr>
        <p:spPr>
          <a:xfrm>
            <a:off x="6975947" y="2983930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1</a:t>
            </a:r>
          </a:p>
        </p:txBody>
      </p:sp>
      <p:sp>
        <p:nvSpPr>
          <p:cNvPr id="586" name="object 5"/>
          <p:cNvSpPr/>
          <p:nvPr/>
        </p:nvSpPr>
        <p:spPr>
          <a:xfrm>
            <a:off x="6798134" y="5049087"/>
            <a:ext cx="815976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60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60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7" name="object 6"/>
          <p:cNvSpPr/>
          <p:nvPr/>
        </p:nvSpPr>
        <p:spPr>
          <a:xfrm>
            <a:off x="6887467" y="5268036"/>
            <a:ext cx="585407" cy="245099"/>
          </a:xfrm>
          <a:prstGeom prst="rect">
            <a:avLst/>
          </a:pr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8" name="object 7"/>
          <p:cNvSpPr/>
          <p:nvPr/>
        </p:nvSpPr>
        <p:spPr>
          <a:xfrm>
            <a:off x="6966207" y="5313757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3</a:t>
            </a:r>
          </a:p>
        </p:txBody>
      </p:sp>
      <p:sp>
        <p:nvSpPr>
          <p:cNvPr id="589" name="object 8"/>
          <p:cNvSpPr/>
          <p:nvPr/>
        </p:nvSpPr>
        <p:spPr>
          <a:xfrm>
            <a:off x="8007377" y="3903462"/>
            <a:ext cx="815963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3" y="285"/>
                </a:lnTo>
                <a:lnTo>
                  <a:pt x="7157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7" y="20970"/>
                </a:lnTo>
                <a:lnTo>
                  <a:pt x="8323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49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49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0" name="object 9"/>
          <p:cNvSpPr/>
          <p:nvPr/>
        </p:nvSpPr>
        <p:spPr>
          <a:xfrm>
            <a:off x="8096708" y="4122408"/>
            <a:ext cx="585394" cy="245099"/>
          </a:xfrm>
          <a:prstGeom prst="rect">
            <a:avLst/>
          </a:pr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1" name="object 10"/>
          <p:cNvSpPr/>
          <p:nvPr/>
        </p:nvSpPr>
        <p:spPr>
          <a:xfrm>
            <a:off x="5653699" y="3903462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object 11"/>
          <p:cNvSpPr/>
          <p:nvPr/>
        </p:nvSpPr>
        <p:spPr>
          <a:xfrm>
            <a:off x="5743030" y="4122408"/>
            <a:ext cx="585406" cy="245099"/>
          </a:xfrm>
          <a:prstGeom prst="rect">
            <a:avLst/>
          </a:pr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3" name="object 12"/>
          <p:cNvSpPr/>
          <p:nvPr/>
        </p:nvSpPr>
        <p:spPr>
          <a:xfrm>
            <a:off x="5821772" y="4168130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4</a:t>
            </a:r>
          </a:p>
        </p:txBody>
      </p:sp>
      <p:sp>
        <p:nvSpPr>
          <p:cNvPr id="594" name="object 13"/>
          <p:cNvSpPr/>
          <p:nvPr/>
        </p:nvSpPr>
        <p:spPr>
          <a:xfrm>
            <a:off x="7466217" y="3002278"/>
            <a:ext cx="1097279" cy="10681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5" name="object 14"/>
          <p:cNvSpPr/>
          <p:nvPr/>
        </p:nvSpPr>
        <p:spPr>
          <a:xfrm>
            <a:off x="7639263" y="3128839"/>
            <a:ext cx="774098" cy="74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02" y="91"/>
                </a:lnTo>
                <a:lnTo>
                  <a:pt x="3462" y="457"/>
                </a:lnTo>
                <a:lnTo>
                  <a:pt x="5522" y="1052"/>
                </a:lnTo>
                <a:lnTo>
                  <a:pt x="7515" y="1876"/>
                </a:lnTo>
                <a:lnTo>
                  <a:pt x="9442" y="2882"/>
                </a:lnTo>
                <a:lnTo>
                  <a:pt x="11280" y="4094"/>
                </a:lnTo>
                <a:lnTo>
                  <a:pt x="13030" y="5444"/>
                </a:lnTo>
                <a:lnTo>
                  <a:pt x="14669" y="6954"/>
                </a:lnTo>
                <a:lnTo>
                  <a:pt x="16175" y="8578"/>
                </a:lnTo>
                <a:lnTo>
                  <a:pt x="17526" y="10339"/>
                </a:lnTo>
                <a:lnTo>
                  <a:pt x="18722" y="12169"/>
                </a:lnTo>
                <a:lnTo>
                  <a:pt x="19719" y="14113"/>
                </a:lnTo>
                <a:lnTo>
                  <a:pt x="20538" y="16103"/>
                </a:lnTo>
                <a:lnTo>
                  <a:pt x="21136" y="18162"/>
                </a:lnTo>
                <a:lnTo>
                  <a:pt x="21513" y="20220"/>
                </a:lnTo>
                <a:lnTo>
                  <a:pt x="21600" y="21600"/>
                </a:lnTo>
              </a:path>
            </a:pathLst>
          </a:custGeom>
          <a:ln w="8312">
            <a:solidFill>
              <a:srgbClr val="5E4D4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6" name="object 15"/>
          <p:cNvSpPr/>
          <p:nvPr/>
        </p:nvSpPr>
        <p:spPr>
          <a:xfrm>
            <a:off x="7614107" y="3074784"/>
            <a:ext cx="118505" cy="117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61" y="0"/>
                </a:moveTo>
                <a:lnTo>
                  <a:pt x="0" y="9630"/>
                </a:lnTo>
                <a:lnTo>
                  <a:pt x="17706" y="21600"/>
                </a:lnTo>
                <a:lnTo>
                  <a:pt x="19144" y="21313"/>
                </a:lnTo>
                <a:lnTo>
                  <a:pt x="20570" y="19176"/>
                </a:lnTo>
                <a:lnTo>
                  <a:pt x="20287" y="17728"/>
                </a:lnTo>
                <a:lnTo>
                  <a:pt x="9169" y="10212"/>
                </a:lnTo>
                <a:lnTo>
                  <a:pt x="21137" y="4168"/>
                </a:lnTo>
                <a:lnTo>
                  <a:pt x="21600" y="2767"/>
                </a:lnTo>
                <a:lnTo>
                  <a:pt x="20452" y="464"/>
                </a:lnTo>
                <a:lnTo>
                  <a:pt x="19061" y="0"/>
                </a:lnTo>
                <a:close/>
              </a:path>
            </a:pathLst>
          </a:custGeom>
          <a:solidFill>
            <a:srgbClr val="5E4D4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99" name="object 16"/>
          <p:cNvGrpSpPr/>
          <p:nvPr/>
        </p:nvGrpSpPr>
        <p:grpSpPr>
          <a:xfrm>
            <a:off x="8349590" y="3784958"/>
            <a:ext cx="117654" cy="118580"/>
            <a:chOff x="0" y="0"/>
            <a:chExt cx="117652" cy="118578"/>
          </a:xfrm>
        </p:grpSpPr>
        <p:sp>
          <p:nvSpPr>
            <p:cNvPr id="597" name="Shape"/>
            <p:cNvSpPr/>
            <p:nvPr/>
          </p:nvSpPr>
          <p:spPr>
            <a:xfrm>
              <a:off x="0" y="5829"/>
              <a:ext cx="90512" cy="1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3" y="0"/>
                  </a:moveTo>
                  <a:lnTo>
                    <a:pt x="367" y="1503"/>
                  </a:lnTo>
                  <a:lnTo>
                    <a:pt x="0" y="3014"/>
                  </a:lnTo>
                  <a:lnTo>
                    <a:pt x="15608" y="21600"/>
                  </a:lnTo>
                  <a:lnTo>
                    <a:pt x="21600" y="11963"/>
                  </a:lnTo>
                  <a:lnTo>
                    <a:pt x="14827" y="11963"/>
                  </a:lnTo>
                  <a:lnTo>
                    <a:pt x="5025" y="294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8" name="Shape"/>
            <p:cNvSpPr/>
            <p:nvPr/>
          </p:nvSpPr>
          <p:spPr>
            <a:xfrm>
              <a:off x="62128" y="0"/>
              <a:ext cx="55525" cy="6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31" y="0"/>
                  </a:moveTo>
                  <a:lnTo>
                    <a:pt x="12761" y="807"/>
                  </a:lnTo>
                  <a:lnTo>
                    <a:pt x="0" y="21600"/>
                  </a:lnTo>
                  <a:lnTo>
                    <a:pt x="11042" y="21600"/>
                  </a:lnTo>
                  <a:lnTo>
                    <a:pt x="21600" y="4395"/>
                  </a:lnTo>
                  <a:lnTo>
                    <a:pt x="20612" y="1985"/>
                  </a:lnTo>
                  <a:lnTo>
                    <a:pt x="15731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00" name="object 17"/>
          <p:cNvSpPr/>
          <p:nvPr/>
        </p:nvSpPr>
        <p:spPr>
          <a:xfrm>
            <a:off x="7457896" y="4594166"/>
            <a:ext cx="1105593" cy="107649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1" name="object 18"/>
          <p:cNvSpPr/>
          <p:nvPr/>
        </p:nvSpPr>
        <p:spPr>
          <a:xfrm>
            <a:off x="7604149" y="4719435"/>
            <a:ext cx="867918" cy="84023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2" name="object 19"/>
          <p:cNvSpPr/>
          <p:nvPr/>
        </p:nvSpPr>
        <p:spPr>
          <a:xfrm>
            <a:off x="5915890" y="3002278"/>
            <a:ext cx="1030779" cy="106818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3" name="object 20"/>
          <p:cNvSpPr/>
          <p:nvPr/>
        </p:nvSpPr>
        <p:spPr>
          <a:xfrm>
            <a:off x="6004876" y="3070796"/>
            <a:ext cx="793255" cy="83266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4" name="object 21"/>
          <p:cNvSpPr/>
          <p:nvPr/>
        </p:nvSpPr>
        <p:spPr>
          <a:xfrm>
            <a:off x="5915890" y="4594169"/>
            <a:ext cx="1030779" cy="103077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5" name="object 22"/>
          <p:cNvSpPr/>
          <p:nvPr/>
        </p:nvSpPr>
        <p:spPr>
          <a:xfrm>
            <a:off x="6005093" y="4719434"/>
            <a:ext cx="793039" cy="79423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object 56"/>
          <p:cNvSpPr>
            <a:spLocks noGrp="1"/>
          </p:cNvSpPr>
          <p:nvPr>
            <p:ph type="sldNum" sz="quarter" idx="4294967295"/>
          </p:nvPr>
        </p:nvSpPr>
        <p:spPr>
          <a:xfrm>
            <a:off x="9726182" y="7549146"/>
            <a:ext cx="18815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12697">
              <a:lnSpc>
                <a:spcPts val="800"/>
              </a:lnSpc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607" name="object 23"/>
          <p:cNvSpPr>
            <a:spLocks noGrp="1"/>
          </p:cNvSpPr>
          <p:nvPr>
            <p:ph type="title"/>
          </p:nvPr>
        </p:nvSpPr>
        <p:spPr>
          <a:xfrm>
            <a:off x="502920" y="601423"/>
            <a:ext cx="9052560" cy="715070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What </a:t>
            </a:r>
            <a:r>
              <a:rPr spc="-90"/>
              <a:t>are </a:t>
            </a:r>
            <a:r>
              <a:t>virtual</a:t>
            </a:r>
            <a:r>
              <a:rPr spc="-90"/>
              <a:t> </a:t>
            </a:r>
            <a:r>
              <a:t>nodes?</a:t>
            </a:r>
          </a:p>
        </p:txBody>
      </p:sp>
      <p:sp>
        <p:nvSpPr>
          <p:cNvPr id="608" name="object 24"/>
          <p:cNvSpPr/>
          <p:nvPr/>
        </p:nvSpPr>
        <p:spPr>
          <a:xfrm>
            <a:off x="682222" y="1517281"/>
            <a:ext cx="5336542" cy="96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541" indent="-255844">
              <a:lnSpc>
                <a:spcPts val="26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2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Multiple smaller </a:t>
            </a:r>
            <a:r>
              <a:rPr spc="10"/>
              <a:t>primary </a:t>
            </a:r>
            <a:r>
              <a:rPr spc="0"/>
              <a:t>range </a:t>
            </a:r>
            <a:r>
              <a:rPr spc="7"/>
              <a:t>segments</a:t>
            </a:r>
          </a:p>
          <a:p>
            <a:pPr marR="115544" indent="266637">
              <a:lnSpc>
                <a:spcPts val="2500"/>
              </a:lnSpc>
              <a:spcBef>
                <a:spcPts val="100"/>
              </a:spcBef>
              <a:defRPr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– </a:t>
            </a:r>
            <a:r>
              <a:rPr spc="10"/>
              <a:t>virtual </a:t>
            </a:r>
            <a:r>
              <a:rPr spc="2"/>
              <a:t>nodes </a:t>
            </a:r>
            <a:r>
              <a:t>– </a:t>
            </a:r>
            <a:r>
              <a:rPr spc="2"/>
              <a:t>can be </a:t>
            </a:r>
            <a:r>
              <a:t>owned </a:t>
            </a:r>
            <a:r>
              <a:rPr spc="-7"/>
              <a:t>by </a:t>
            </a:r>
            <a:r>
              <a:rPr spc="7"/>
              <a:t>each  machine, </a:t>
            </a:r>
            <a:r>
              <a:t>instead </a:t>
            </a:r>
            <a:r>
              <a:rPr spc="2"/>
              <a:t>of one </a:t>
            </a:r>
            <a:r>
              <a:t>larger</a:t>
            </a:r>
            <a:r>
              <a:rPr spc="-118"/>
              <a:t> </a:t>
            </a:r>
            <a:r>
              <a:rPr spc="7"/>
              <a:t>range</a:t>
            </a:r>
          </a:p>
        </p:txBody>
      </p:sp>
      <p:sp>
        <p:nvSpPr>
          <p:cNvPr id="609" name="object 25"/>
          <p:cNvSpPr/>
          <p:nvPr/>
        </p:nvSpPr>
        <p:spPr>
          <a:xfrm>
            <a:off x="974322" y="2627264"/>
            <a:ext cx="4414522" cy="1688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indent="-253942"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9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virtual </a:t>
            </a:r>
            <a:r>
              <a:rPr spc="3"/>
              <a:t>nodes </a:t>
            </a:r>
            <a:r>
              <a:rPr spc="-9"/>
              <a:t>behave like </a:t>
            </a:r>
            <a:r>
              <a:rPr spc="0"/>
              <a:t>a regular</a:t>
            </a:r>
            <a:r>
              <a:rPr spc="72"/>
              <a:t> </a:t>
            </a:r>
            <a:r>
              <a:t>node</a:t>
            </a:r>
          </a:p>
          <a:p>
            <a:pPr marL="268540" indent="-255844">
              <a:spcBef>
                <a:spcPts val="8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-3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available </a:t>
            </a:r>
            <a:r>
              <a:rPr spc="3"/>
              <a:t>in </a:t>
            </a:r>
            <a:r>
              <a:rPr spc="0"/>
              <a:t>Cassandra</a:t>
            </a:r>
            <a:r>
              <a:rPr spc="9"/>
              <a:t> </a:t>
            </a:r>
            <a:r>
              <a:rPr spc="3"/>
              <a:t>1.2+</a:t>
            </a:r>
          </a:p>
          <a:p>
            <a:pPr marL="268540" indent="-255844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3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default </a:t>
            </a:r>
            <a:r>
              <a:rPr spc="0"/>
              <a:t>is 256 per </a:t>
            </a:r>
            <a:r>
              <a:t>machine</a:t>
            </a:r>
          </a:p>
          <a:p>
            <a:pPr marL="266637" marR="688179" indent="-253942">
              <a:lnSpc>
                <a:spcPts val="2100"/>
              </a:lnSpc>
              <a:spcBef>
                <a:spcPts val="10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3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not </a:t>
            </a:r>
            <a:r>
              <a:rPr spc="0"/>
              <a:t>available </a:t>
            </a:r>
            <a:r>
              <a:t>on nodes </a:t>
            </a:r>
            <a:r>
              <a:rPr spc="9"/>
              <a:t>combining  </a:t>
            </a:r>
            <a:r>
              <a:t>Cassandra </a:t>
            </a:r>
            <a:r>
              <a:rPr spc="0"/>
              <a:t>with </a:t>
            </a:r>
            <a:r>
              <a:t>Solr or</a:t>
            </a:r>
            <a:r>
              <a:rPr spc="18"/>
              <a:t> </a:t>
            </a:r>
            <a:r>
              <a:rPr spc="9"/>
              <a:t>Hadoop</a:t>
            </a:r>
          </a:p>
        </p:txBody>
      </p:sp>
      <p:sp>
        <p:nvSpPr>
          <p:cNvPr id="610" name="object 26"/>
          <p:cNvSpPr/>
          <p:nvPr/>
        </p:nvSpPr>
        <p:spPr>
          <a:xfrm>
            <a:off x="725443" y="4728557"/>
            <a:ext cx="408813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540" indent="-255844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-2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How </a:t>
            </a:r>
            <a:r>
              <a:rPr spc="-7"/>
              <a:t>are </a:t>
            </a:r>
            <a:r>
              <a:rPr spc="10"/>
              <a:t>virtual </a:t>
            </a:r>
            <a:r>
              <a:rPr spc="2"/>
              <a:t>nodes</a:t>
            </a:r>
            <a:r>
              <a:rPr spc="0"/>
              <a:t> </a:t>
            </a:r>
            <a:r>
              <a:rPr spc="7"/>
              <a:t>helpful?</a:t>
            </a:r>
          </a:p>
        </p:txBody>
      </p:sp>
      <p:sp>
        <p:nvSpPr>
          <p:cNvPr id="611" name="object 27"/>
          <p:cNvSpPr/>
          <p:nvPr/>
        </p:nvSpPr>
        <p:spPr>
          <a:xfrm>
            <a:off x="1063223" y="5365844"/>
            <a:ext cx="3912872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353613" indent="-253942">
              <a:lnSpc>
                <a:spcPts val="2100"/>
              </a:lnSpc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-3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token </a:t>
            </a:r>
            <a:r>
              <a:rPr spc="3"/>
              <a:t>ranges </a:t>
            </a:r>
            <a:r>
              <a:rPr spc="-9"/>
              <a:t>are </a:t>
            </a:r>
            <a:r>
              <a:rPr spc="3"/>
              <a:t>distributed,</a:t>
            </a:r>
            <a:r>
              <a:rPr spc="-121"/>
              <a:t> </a:t>
            </a:r>
            <a:r>
              <a:rPr spc="9"/>
              <a:t>so  </a:t>
            </a:r>
            <a:r>
              <a:rPr spc="3"/>
              <a:t>machines bootstrap</a:t>
            </a:r>
            <a:r>
              <a:rPr spc="-22"/>
              <a:t> </a:t>
            </a:r>
            <a:r>
              <a:rPr spc="9"/>
              <a:t>faster</a:t>
            </a:r>
          </a:p>
          <a:p>
            <a:pPr marL="266637" marR="405670" indent="-253942">
              <a:lnSpc>
                <a:spcPts val="2100"/>
              </a:lnSpc>
              <a:spcBef>
                <a:spcPts val="9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impact </a:t>
            </a:r>
            <a:r>
              <a:rPr spc="3"/>
              <a:t>of </a:t>
            </a:r>
            <a:r>
              <a:rPr spc="9"/>
              <a:t>virtual </a:t>
            </a:r>
            <a:r>
              <a:rPr spc="3"/>
              <a:t>node </a:t>
            </a:r>
            <a:r>
              <a:t>failure </a:t>
            </a:r>
            <a:r>
              <a:rPr spc="3"/>
              <a:t>is  </a:t>
            </a:r>
            <a:r>
              <a:rPr spc="-3"/>
              <a:t>spread across entire</a:t>
            </a:r>
            <a:r>
              <a:rPr spc="18"/>
              <a:t> </a:t>
            </a:r>
            <a:r>
              <a:rPr spc="3"/>
              <a:t>cluster</a:t>
            </a:r>
          </a:p>
          <a:p>
            <a:pPr marL="268540" indent="-255844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-3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token </a:t>
            </a:r>
            <a:r>
              <a:rPr spc="3"/>
              <a:t>range assignment </a:t>
            </a:r>
            <a:r>
              <a:rPr spc="9"/>
              <a:t>automated</a:t>
            </a:r>
          </a:p>
        </p:txBody>
      </p:sp>
      <p:sp>
        <p:nvSpPr>
          <p:cNvPr id="612" name="object 28"/>
          <p:cNvSpPr/>
          <p:nvPr/>
        </p:nvSpPr>
        <p:spPr>
          <a:xfrm>
            <a:off x="8007554" y="3905096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3" name="object 29"/>
          <p:cNvSpPr/>
          <p:nvPr/>
        </p:nvSpPr>
        <p:spPr>
          <a:xfrm>
            <a:off x="8168603" y="4168028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2</a:t>
            </a:r>
          </a:p>
        </p:txBody>
      </p:sp>
      <p:sp>
        <p:nvSpPr>
          <p:cNvPr id="614" name="object 30"/>
          <p:cNvSpPr/>
          <p:nvPr/>
        </p:nvSpPr>
        <p:spPr>
          <a:xfrm>
            <a:off x="6007329" y="2424544"/>
            <a:ext cx="2315096" cy="181632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5" name="object 31"/>
          <p:cNvSpPr/>
          <p:nvPr/>
        </p:nvSpPr>
        <p:spPr>
          <a:xfrm flipH="1" flipV="1">
            <a:off x="6233040" y="2622475"/>
            <a:ext cx="1863623" cy="1379624"/>
          </a:xfrm>
          <a:prstGeom prst="line">
            <a:avLst/>
          </a:prstGeom>
          <a:ln w="38099">
            <a:solidFill>
              <a:srgbClr val="B19CBB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18" name="object 32"/>
          <p:cNvGrpSpPr/>
          <p:nvPr/>
        </p:nvGrpSpPr>
        <p:grpSpPr>
          <a:xfrm>
            <a:off x="7946201" y="3861446"/>
            <a:ext cx="180849" cy="163147"/>
            <a:chOff x="0" y="0"/>
            <a:chExt cx="180847" cy="163146"/>
          </a:xfrm>
        </p:grpSpPr>
        <p:sp>
          <p:nvSpPr>
            <p:cNvPr id="616" name="Shape"/>
            <p:cNvSpPr/>
            <p:nvPr/>
          </p:nvSpPr>
          <p:spPr>
            <a:xfrm>
              <a:off x="0" y="107291"/>
              <a:ext cx="180848" cy="55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09" y="0"/>
                  </a:moveTo>
                  <a:lnTo>
                    <a:pt x="1609" y="264"/>
                  </a:lnTo>
                  <a:lnTo>
                    <a:pt x="837" y="1578"/>
                  </a:lnTo>
                  <a:lnTo>
                    <a:pt x="274" y="3734"/>
                  </a:lnTo>
                  <a:lnTo>
                    <a:pt x="0" y="6522"/>
                  </a:lnTo>
                  <a:lnTo>
                    <a:pt x="81" y="9435"/>
                  </a:lnTo>
                  <a:lnTo>
                    <a:pt x="486" y="11934"/>
                  </a:lnTo>
                  <a:lnTo>
                    <a:pt x="1152" y="13758"/>
                  </a:lnTo>
                  <a:lnTo>
                    <a:pt x="2013" y="14645"/>
                  </a:lnTo>
                  <a:lnTo>
                    <a:pt x="21600" y="21600"/>
                  </a:lnTo>
                  <a:lnTo>
                    <a:pt x="19293" y="4199"/>
                  </a:lnTo>
                  <a:lnTo>
                    <a:pt x="14342" y="4199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rgbClr val="B19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7" name="Shape"/>
            <p:cNvSpPr/>
            <p:nvPr/>
          </p:nvSpPr>
          <p:spPr>
            <a:xfrm>
              <a:off x="79220" y="-1"/>
              <a:ext cx="82315" cy="118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71" y="0"/>
                  </a:moveTo>
                  <a:lnTo>
                    <a:pt x="3027" y="284"/>
                  </a:lnTo>
                  <a:lnTo>
                    <a:pt x="1394" y="1069"/>
                  </a:lnTo>
                  <a:lnTo>
                    <a:pt x="357" y="2191"/>
                  </a:lnTo>
                  <a:lnTo>
                    <a:pt x="0" y="3503"/>
                  </a:lnTo>
                  <a:lnTo>
                    <a:pt x="407" y="4857"/>
                  </a:lnTo>
                  <a:lnTo>
                    <a:pt x="10722" y="21600"/>
                  </a:lnTo>
                  <a:lnTo>
                    <a:pt x="21600" y="21600"/>
                  </a:lnTo>
                  <a:lnTo>
                    <a:pt x="9592" y="2108"/>
                  </a:lnTo>
                  <a:lnTo>
                    <a:pt x="8465" y="971"/>
                  </a:lnTo>
                  <a:lnTo>
                    <a:pt x="6854" y="249"/>
                  </a:lnTo>
                  <a:lnTo>
                    <a:pt x="4971" y="0"/>
                  </a:lnTo>
                  <a:close/>
                </a:path>
              </a:pathLst>
            </a:custGeom>
            <a:solidFill>
              <a:srgbClr val="B19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21" name="object 33"/>
          <p:cNvGrpSpPr/>
          <p:nvPr/>
        </p:nvGrpSpPr>
        <p:grpSpPr>
          <a:xfrm>
            <a:off x="6202657" y="2599984"/>
            <a:ext cx="180861" cy="163147"/>
            <a:chOff x="0" y="0"/>
            <a:chExt cx="180859" cy="163146"/>
          </a:xfrm>
        </p:grpSpPr>
        <p:sp>
          <p:nvSpPr>
            <p:cNvPr id="619" name="Shape"/>
            <p:cNvSpPr/>
            <p:nvPr/>
          </p:nvSpPr>
          <p:spPr>
            <a:xfrm>
              <a:off x="0" y="-1"/>
              <a:ext cx="180860" cy="16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72" y="20071"/>
                  </a:lnTo>
                  <a:lnTo>
                    <a:pt x="8286" y="20896"/>
                  </a:lnTo>
                  <a:lnTo>
                    <a:pt x="9019" y="21420"/>
                  </a:lnTo>
                  <a:lnTo>
                    <a:pt x="9876" y="21600"/>
                  </a:lnTo>
                  <a:lnTo>
                    <a:pt x="10760" y="21395"/>
                  </a:lnTo>
                  <a:lnTo>
                    <a:pt x="11503" y="20825"/>
                  </a:lnTo>
                  <a:lnTo>
                    <a:pt x="11975" y="20012"/>
                  </a:lnTo>
                  <a:lnTo>
                    <a:pt x="12139" y="19062"/>
                  </a:lnTo>
                  <a:lnTo>
                    <a:pt x="11953" y="18082"/>
                  </a:lnTo>
                  <a:lnTo>
                    <a:pt x="7258" y="5956"/>
                  </a:lnTo>
                  <a:lnTo>
                    <a:pt x="21372" y="5956"/>
                  </a:lnTo>
                  <a:lnTo>
                    <a:pt x="21600" y="5162"/>
                  </a:lnTo>
                  <a:lnTo>
                    <a:pt x="21519" y="4164"/>
                  </a:lnTo>
                  <a:lnTo>
                    <a:pt x="21113" y="3308"/>
                  </a:lnTo>
                  <a:lnTo>
                    <a:pt x="20447" y="2684"/>
                  </a:lnTo>
                  <a:lnTo>
                    <a:pt x="19586" y="2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9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0" name="Shape"/>
            <p:cNvSpPr/>
            <p:nvPr/>
          </p:nvSpPr>
          <p:spPr>
            <a:xfrm>
              <a:off x="60768" y="44062"/>
              <a:ext cx="11818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18110" y="21600"/>
                  </a:lnTo>
                  <a:lnTo>
                    <a:pt x="19486" y="20257"/>
                  </a:lnTo>
                  <a:lnTo>
                    <a:pt x="20667" y="13498"/>
                  </a:lnTo>
                  <a:lnTo>
                    <a:pt x="21530" y="2409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22" name="object 34"/>
          <p:cNvSpPr/>
          <p:nvPr/>
        </p:nvSpPr>
        <p:spPr>
          <a:xfrm>
            <a:off x="8218514" y="2540914"/>
            <a:ext cx="394854" cy="1579423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3" name="object 35"/>
          <p:cNvSpPr/>
          <p:nvPr/>
        </p:nvSpPr>
        <p:spPr>
          <a:xfrm flipV="1">
            <a:off x="8415539" y="2757037"/>
            <a:ext cx="1" cy="1110253"/>
          </a:xfrm>
          <a:prstGeom prst="line">
            <a:avLst/>
          </a:prstGeom>
          <a:ln w="38099">
            <a:solidFill>
              <a:srgbClr val="B19CBB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26" name="object 36"/>
          <p:cNvGrpSpPr/>
          <p:nvPr/>
        </p:nvGrpSpPr>
        <p:grpSpPr>
          <a:xfrm>
            <a:off x="8329973" y="3734091"/>
            <a:ext cx="171145" cy="171009"/>
            <a:chOff x="0" y="0"/>
            <a:chExt cx="171143" cy="171008"/>
          </a:xfrm>
        </p:grpSpPr>
        <p:sp>
          <p:nvSpPr>
            <p:cNvPr id="624" name="Shape"/>
            <p:cNvSpPr/>
            <p:nvPr/>
          </p:nvSpPr>
          <p:spPr>
            <a:xfrm>
              <a:off x="0" y="0"/>
              <a:ext cx="129680" cy="17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40" y="0"/>
                  </a:moveTo>
                  <a:lnTo>
                    <a:pt x="1548" y="308"/>
                  </a:lnTo>
                  <a:lnTo>
                    <a:pt x="607" y="943"/>
                  </a:lnTo>
                  <a:lnTo>
                    <a:pt x="79" y="1774"/>
                  </a:lnTo>
                  <a:lnTo>
                    <a:pt x="0" y="2695"/>
                  </a:lnTo>
                  <a:lnTo>
                    <a:pt x="407" y="3600"/>
                  </a:lnTo>
                  <a:lnTo>
                    <a:pt x="14253" y="21600"/>
                  </a:lnTo>
                  <a:lnTo>
                    <a:pt x="21600" y="12049"/>
                  </a:lnTo>
                  <a:lnTo>
                    <a:pt x="14253" y="12049"/>
                  </a:lnTo>
                  <a:lnTo>
                    <a:pt x="5888" y="1175"/>
                  </a:lnTo>
                  <a:lnTo>
                    <a:pt x="5050" y="461"/>
                  </a:lnTo>
                  <a:lnTo>
                    <a:pt x="3954" y="60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rgbClr val="B19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5" name="Shape"/>
            <p:cNvSpPr/>
            <p:nvPr/>
          </p:nvSpPr>
          <p:spPr>
            <a:xfrm>
              <a:off x="85567" y="0"/>
              <a:ext cx="85577" cy="95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5" y="0"/>
                  </a:moveTo>
                  <a:lnTo>
                    <a:pt x="15606" y="107"/>
                  </a:lnTo>
                  <a:lnTo>
                    <a:pt x="13947" y="826"/>
                  </a:lnTo>
                  <a:lnTo>
                    <a:pt x="12678" y="2106"/>
                  </a:lnTo>
                  <a:lnTo>
                    <a:pt x="0" y="21600"/>
                  </a:lnTo>
                  <a:lnTo>
                    <a:pt x="11134" y="21600"/>
                  </a:lnTo>
                  <a:lnTo>
                    <a:pt x="20984" y="6454"/>
                  </a:lnTo>
                  <a:lnTo>
                    <a:pt x="21600" y="4832"/>
                  </a:lnTo>
                  <a:lnTo>
                    <a:pt x="21480" y="3181"/>
                  </a:lnTo>
                  <a:lnTo>
                    <a:pt x="20679" y="1691"/>
                  </a:lnTo>
                  <a:lnTo>
                    <a:pt x="19253" y="553"/>
                  </a:lnTo>
                  <a:lnTo>
                    <a:pt x="17445" y="0"/>
                  </a:lnTo>
                  <a:close/>
                </a:path>
              </a:pathLst>
            </a:custGeom>
            <a:solidFill>
              <a:srgbClr val="B19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29" name="object 37"/>
          <p:cNvGrpSpPr/>
          <p:nvPr/>
        </p:nvGrpSpPr>
        <p:grpSpPr>
          <a:xfrm>
            <a:off x="8329973" y="2719234"/>
            <a:ext cx="171145" cy="171002"/>
            <a:chOff x="0" y="0"/>
            <a:chExt cx="171143" cy="171001"/>
          </a:xfrm>
        </p:grpSpPr>
        <p:sp>
          <p:nvSpPr>
            <p:cNvPr id="627" name="Shape"/>
            <p:cNvSpPr/>
            <p:nvPr/>
          </p:nvSpPr>
          <p:spPr>
            <a:xfrm>
              <a:off x="0" y="0"/>
              <a:ext cx="129680" cy="17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53" y="0"/>
                  </a:moveTo>
                  <a:lnTo>
                    <a:pt x="407" y="18001"/>
                  </a:lnTo>
                  <a:lnTo>
                    <a:pt x="0" y="18905"/>
                  </a:lnTo>
                  <a:lnTo>
                    <a:pt x="79" y="19825"/>
                  </a:lnTo>
                  <a:lnTo>
                    <a:pt x="607" y="20656"/>
                  </a:lnTo>
                  <a:lnTo>
                    <a:pt x="1548" y="21291"/>
                  </a:lnTo>
                  <a:lnTo>
                    <a:pt x="2740" y="21600"/>
                  </a:lnTo>
                  <a:lnTo>
                    <a:pt x="3954" y="21540"/>
                  </a:lnTo>
                  <a:lnTo>
                    <a:pt x="5050" y="21140"/>
                  </a:lnTo>
                  <a:lnTo>
                    <a:pt x="5888" y="20426"/>
                  </a:lnTo>
                  <a:lnTo>
                    <a:pt x="14253" y="9551"/>
                  </a:lnTo>
                  <a:lnTo>
                    <a:pt x="21600" y="9551"/>
                  </a:lnTo>
                  <a:lnTo>
                    <a:pt x="14253" y="0"/>
                  </a:lnTo>
                  <a:close/>
                </a:path>
              </a:pathLst>
            </a:custGeom>
            <a:solidFill>
              <a:srgbClr val="B19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8" name="Shape"/>
            <p:cNvSpPr/>
            <p:nvPr/>
          </p:nvSpPr>
          <p:spPr>
            <a:xfrm>
              <a:off x="85567" y="75615"/>
              <a:ext cx="85577" cy="95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4" y="0"/>
                  </a:moveTo>
                  <a:lnTo>
                    <a:pt x="0" y="0"/>
                  </a:lnTo>
                  <a:lnTo>
                    <a:pt x="12678" y="19496"/>
                  </a:lnTo>
                  <a:lnTo>
                    <a:pt x="13947" y="20775"/>
                  </a:lnTo>
                  <a:lnTo>
                    <a:pt x="15606" y="21493"/>
                  </a:lnTo>
                  <a:lnTo>
                    <a:pt x="17445" y="21600"/>
                  </a:lnTo>
                  <a:lnTo>
                    <a:pt x="19253" y="21046"/>
                  </a:lnTo>
                  <a:lnTo>
                    <a:pt x="20679" y="19908"/>
                  </a:lnTo>
                  <a:lnTo>
                    <a:pt x="21480" y="18418"/>
                  </a:lnTo>
                  <a:lnTo>
                    <a:pt x="21600" y="16768"/>
                  </a:lnTo>
                  <a:lnTo>
                    <a:pt x="20984" y="15147"/>
                  </a:lnTo>
                  <a:lnTo>
                    <a:pt x="11134" y="0"/>
                  </a:lnTo>
                  <a:close/>
                </a:path>
              </a:pathLst>
            </a:custGeom>
            <a:solidFill>
              <a:srgbClr val="B19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30" name="object 38"/>
          <p:cNvSpPr/>
          <p:nvPr/>
        </p:nvSpPr>
        <p:spPr>
          <a:xfrm>
            <a:off x="8505305" y="4423755"/>
            <a:ext cx="831274" cy="515389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1" name="object 39"/>
          <p:cNvSpPr/>
          <p:nvPr/>
        </p:nvSpPr>
        <p:spPr>
          <a:xfrm>
            <a:off x="8740498" y="4611560"/>
            <a:ext cx="364432" cy="99872"/>
          </a:xfrm>
          <a:prstGeom prst="line">
            <a:avLst/>
          </a:prstGeom>
          <a:ln w="38099">
            <a:solidFill>
              <a:srgbClr val="B19C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2" name="object 40"/>
          <p:cNvSpPr/>
          <p:nvPr/>
        </p:nvSpPr>
        <p:spPr>
          <a:xfrm>
            <a:off x="8704035" y="4558600"/>
            <a:ext cx="183189" cy="166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87" y="0"/>
                </a:moveTo>
                <a:lnTo>
                  <a:pt x="18796" y="60"/>
                </a:lnTo>
                <a:lnTo>
                  <a:pt x="0" y="5573"/>
                </a:lnTo>
                <a:lnTo>
                  <a:pt x="13615" y="20858"/>
                </a:lnTo>
                <a:lnTo>
                  <a:pt x="14353" y="21410"/>
                </a:lnTo>
                <a:lnTo>
                  <a:pt x="15197" y="21600"/>
                </a:lnTo>
                <a:lnTo>
                  <a:pt x="16044" y="21429"/>
                </a:lnTo>
                <a:lnTo>
                  <a:pt x="8598" y="8166"/>
                </a:lnTo>
                <a:lnTo>
                  <a:pt x="19954" y="4835"/>
                </a:lnTo>
                <a:lnTo>
                  <a:pt x="20753" y="4400"/>
                </a:lnTo>
                <a:lnTo>
                  <a:pt x="21319" y="3686"/>
                </a:lnTo>
                <a:lnTo>
                  <a:pt x="21600" y="2791"/>
                </a:lnTo>
                <a:lnTo>
                  <a:pt x="21546" y="1811"/>
                </a:lnTo>
                <a:lnTo>
                  <a:pt x="21150" y="932"/>
                </a:lnTo>
                <a:lnTo>
                  <a:pt x="20501" y="309"/>
                </a:lnTo>
                <a:lnTo>
                  <a:pt x="19687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3" name="object 41"/>
          <p:cNvSpPr/>
          <p:nvPr/>
        </p:nvSpPr>
        <p:spPr>
          <a:xfrm>
            <a:off x="8958198" y="4597870"/>
            <a:ext cx="183201" cy="166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04" y="0"/>
                </a:moveTo>
                <a:lnTo>
                  <a:pt x="5557" y="172"/>
                </a:lnTo>
                <a:lnTo>
                  <a:pt x="4808" y="707"/>
                </a:lnTo>
                <a:lnTo>
                  <a:pt x="4308" y="1518"/>
                </a:lnTo>
                <a:lnTo>
                  <a:pt x="4135" y="2446"/>
                </a:lnTo>
                <a:lnTo>
                  <a:pt x="4291" y="3377"/>
                </a:lnTo>
                <a:lnTo>
                  <a:pt x="4777" y="4200"/>
                </a:lnTo>
                <a:lnTo>
                  <a:pt x="13001" y="13434"/>
                </a:lnTo>
                <a:lnTo>
                  <a:pt x="1646" y="16764"/>
                </a:lnTo>
                <a:lnTo>
                  <a:pt x="847" y="17201"/>
                </a:lnTo>
                <a:lnTo>
                  <a:pt x="281" y="17915"/>
                </a:lnTo>
                <a:lnTo>
                  <a:pt x="0" y="18810"/>
                </a:lnTo>
                <a:lnTo>
                  <a:pt x="54" y="19789"/>
                </a:lnTo>
                <a:lnTo>
                  <a:pt x="451" y="20669"/>
                </a:lnTo>
                <a:lnTo>
                  <a:pt x="1100" y="21291"/>
                </a:lnTo>
                <a:lnTo>
                  <a:pt x="1914" y="21600"/>
                </a:lnTo>
                <a:lnTo>
                  <a:pt x="2803" y="21540"/>
                </a:lnTo>
                <a:lnTo>
                  <a:pt x="21600" y="16027"/>
                </a:lnTo>
                <a:lnTo>
                  <a:pt x="7984" y="741"/>
                </a:lnTo>
                <a:lnTo>
                  <a:pt x="7247" y="190"/>
                </a:lnTo>
                <a:lnTo>
                  <a:pt x="6404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4" name="object 42"/>
          <p:cNvSpPr/>
          <p:nvPr/>
        </p:nvSpPr>
        <p:spPr>
          <a:xfrm>
            <a:off x="8218514" y="4544290"/>
            <a:ext cx="394854" cy="153785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5" name="object 43"/>
          <p:cNvSpPr/>
          <p:nvPr/>
        </p:nvSpPr>
        <p:spPr>
          <a:xfrm>
            <a:off x="8415540" y="4758870"/>
            <a:ext cx="1" cy="1068183"/>
          </a:xfrm>
          <a:prstGeom prst="line">
            <a:avLst/>
          </a:prstGeom>
          <a:ln w="38099">
            <a:solidFill>
              <a:srgbClr val="B19CBB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38" name="object 44"/>
          <p:cNvGrpSpPr/>
          <p:nvPr/>
        </p:nvGrpSpPr>
        <p:grpSpPr>
          <a:xfrm>
            <a:off x="8329973" y="4721059"/>
            <a:ext cx="171145" cy="171014"/>
            <a:chOff x="0" y="0"/>
            <a:chExt cx="171143" cy="171012"/>
          </a:xfrm>
        </p:grpSpPr>
        <p:sp>
          <p:nvSpPr>
            <p:cNvPr id="636" name="Shape"/>
            <p:cNvSpPr/>
            <p:nvPr/>
          </p:nvSpPr>
          <p:spPr>
            <a:xfrm>
              <a:off x="0" y="0"/>
              <a:ext cx="129676" cy="17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53" y="0"/>
                  </a:moveTo>
                  <a:lnTo>
                    <a:pt x="407" y="18001"/>
                  </a:lnTo>
                  <a:lnTo>
                    <a:pt x="0" y="18905"/>
                  </a:lnTo>
                  <a:lnTo>
                    <a:pt x="79" y="19825"/>
                  </a:lnTo>
                  <a:lnTo>
                    <a:pt x="607" y="20656"/>
                  </a:lnTo>
                  <a:lnTo>
                    <a:pt x="1548" y="21291"/>
                  </a:lnTo>
                  <a:lnTo>
                    <a:pt x="2741" y="21600"/>
                  </a:lnTo>
                  <a:lnTo>
                    <a:pt x="3955" y="21540"/>
                  </a:lnTo>
                  <a:lnTo>
                    <a:pt x="5050" y="21139"/>
                  </a:lnTo>
                  <a:lnTo>
                    <a:pt x="5889" y="20425"/>
                  </a:lnTo>
                  <a:lnTo>
                    <a:pt x="14253" y="9551"/>
                  </a:lnTo>
                  <a:lnTo>
                    <a:pt x="21600" y="9551"/>
                  </a:lnTo>
                  <a:lnTo>
                    <a:pt x="14253" y="0"/>
                  </a:lnTo>
                  <a:close/>
                </a:path>
              </a:pathLst>
            </a:custGeom>
            <a:solidFill>
              <a:srgbClr val="B19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7" name="Shape"/>
            <p:cNvSpPr/>
            <p:nvPr/>
          </p:nvSpPr>
          <p:spPr>
            <a:xfrm>
              <a:off x="85567" y="75615"/>
              <a:ext cx="85577" cy="95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33" y="0"/>
                  </a:moveTo>
                  <a:lnTo>
                    <a:pt x="0" y="0"/>
                  </a:lnTo>
                  <a:lnTo>
                    <a:pt x="12678" y="19493"/>
                  </a:lnTo>
                  <a:lnTo>
                    <a:pt x="13947" y="20774"/>
                  </a:lnTo>
                  <a:lnTo>
                    <a:pt x="15606" y="21492"/>
                  </a:lnTo>
                  <a:lnTo>
                    <a:pt x="17445" y="21600"/>
                  </a:lnTo>
                  <a:lnTo>
                    <a:pt x="19253" y="21046"/>
                  </a:lnTo>
                  <a:lnTo>
                    <a:pt x="20679" y="19908"/>
                  </a:lnTo>
                  <a:lnTo>
                    <a:pt x="21480" y="18419"/>
                  </a:lnTo>
                  <a:lnTo>
                    <a:pt x="21600" y="16769"/>
                  </a:lnTo>
                  <a:lnTo>
                    <a:pt x="20984" y="15148"/>
                  </a:lnTo>
                  <a:lnTo>
                    <a:pt x="11133" y="0"/>
                  </a:lnTo>
                  <a:close/>
                </a:path>
              </a:pathLst>
            </a:custGeom>
            <a:solidFill>
              <a:srgbClr val="B19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41" name="object 45"/>
          <p:cNvGrpSpPr/>
          <p:nvPr/>
        </p:nvGrpSpPr>
        <p:grpSpPr>
          <a:xfrm>
            <a:off x="8329973" y="5693852"/>
            <a:ext cx="171145" cy="171007"/>
            <a:chOff x="0" y="0"/>
            <a:chExt cx="171143" cy="171005"/>
          </a:xfrm>
        </p:grpSpPr>
        <p:sp>
          <p:nvSpPr>
            <p:cNvPr id="639" name="Shape"/>
            <p:cNvSpPr/>
            <p:nvPr/>
          </p:nvSpPr>
          <p:spPr>
            <a:xfrm>
              <a:off x="0" y="0"/>
              <a:ext cx="129680" cy="17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40" y="0"/>
                  </a:moveTo>
                  <a:lnTo>
                    <a:pt x="1548" y="308"/>
                  </a:lnTo>
                  <a:lnTo>
                    <a:pt x="607" y="944"/>
                  </a:lnTo>
                  <a:lnTo>
                    <a:pt x="79" y="1775"/>
                  </a:lnTo>
                  <a:lnTo>
                    <a:pt x="0" y="2695"/>
                  </a:lnTo>
                  <a:lnTo>
                    <a:pt x="407" y="3600"/>
                  </a:lnTo>
                  <a:lnTo>
                    <a:pt x="14253" y="21600"/>
                  </a:lnTo>
                  <a:lnTo>
                    <a:pt x="21600" y="12049"/>
                  </a:lnTo>
                  <a:lnTo>
                    <a:pt x="14253" y="12049"/>
                  </a:lnTo>
                  <a:lnTo>
                    <a:pt x="5888" y="1174"/>
                  </a:lnTo>
                  <a:lnTo>
                    <a:pt x="5050" y="461"/>
                  </a:lnTo>
                  <a:lnTo>
                    <a:pt x="3954" y="60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rgbClr val="B19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0" name="Shape"/>
            <p:cNvSpPr/>
            <p:nvPr/>
          </p:nvSpPr>
          <p:spPr>
            <a:xfrm>
              <a:off x="85567" y="0"/>
              <a:ext cx="85577" cy="95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5" y="0"/>
                  </a:moveTo>
                  <a:lnTo>
                    <a:pt x="15606" y="108"/>
                  </a:lnTo>
                  <a:lnTo>
                    <a:pt x="13947" y="827"/>
                  </a:lnTo>
                  <a:lnTo>
                    <a:pt x="12678" y="2105"/>
                  </a:lnTo>
                  <a:lnTo>
                    <a:pt x="0" y="21600"/>
                  </a:lnTo>
                  <a:lnTo>
                    <a:pt x="11134" y="21600"/>
                  </a:lnTo>
                  <a:lnTo>
                    <a:pt x="20984" y="6453"/>
                  </a:lnTo>
                  <a:lnTo>
                    <a:pt x="21600" y="4832"/>
                  </a:lnTo>
                  <a:lnTo>
                    <a:pt x="21480" y="3181"/>
                  </a:lnTo>
                  <a:lnTo>
                    <a:pt x="20679" y="1692"/>
                  </a:lnTo>
                  <a:lnTo>
                    <a:pt x="19253" y="552"/>
                  </a:lnTo>
                  <a:lnTo>
                    <a:pt x="17445" y="0"/>
                  </a:lnTo>
                  <a:close/>
                </a:path>
              </a:pathLst>
            </a:custGeom>
            <a:solidFill>
              <a:srgbClr val="B19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42" name="object 46"/>
          <p:cNvSpPr/>
          <p:nvPr/>
        </p:nvSpPr>
        <p:spPr>
          <a:xfrm>
            <a:off x="7275020" y="4423752"/>
            <a:ext cx="1047405" cy="2028304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3" name="object 47"/>
          <p:cNvSpPr/>
          <p:nvPr/>
        </p:nvSpPr>
        <p:spPr>
          <a:xfrm flipH="1">
            <a:off x="7486933" y="4636659"/>
            <a:ext cx="626045" cy="1561219"/>
          </a:xfrm>
          <a:prstGeom prst="line">
            <a:avLst/>
          </a:prstGeom>
          <a:ln w="38099">
            <a:solidFill>
              <a:srgbClr val="B19CBB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46" name="object 48"/>
          <p:cNvGrpSpPr/>
          <p:nvPr/>
        </p:nvGrpSpPr>
        <p:grpSpPr>
          <a:xfrm>
            <a:off x="7989651" y="4601566"/>
            <a:ext cx="161528" cy="184849"/>
            <a:chOff x="0" y="0"/>
            <a:chExt cx="161527" cy="184848"/>
          </a:xfrm>
        </p:grpSpPr>
        <p:sp>
          <p:nvSpPr>
            <p:cNvPr id="644" name="Shape"/>
            <p:cNvSpPr/>
            <p:nvPr/>
          </p:nvSpPr>
          <p:spPr>
            <a:xfrm>
              <a:off x="109266" y="70192"/>
              <a:ext cx="52262" cy="114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16" y="0"/>
                  </a:moveTo>
                  <a:lnTo>
                    <a:pt x="0" y="0"/>
                  </a:lnTo>
                  <a:lnTo>
                    <a:pt x="6020" y="18574"/>
                  </a:lnTo>
                  <a:lnTo>
                    <a:pt x="7080" y="19915"/>
                  </a:lnTo>
                  <a:lnTo>
                    <a:pt x="9114" y="20931"/>
                  </a:lnTo>
                  <a:lnTo>
                    <a:pt x="11837" y="21525"/>
                  </a:lnTo>
                  <a:lnTo>
                    <a:pt x="14960" y="21600"/>
                  </a:lnTo>
                  <a:lnTo>
                    <a:pt x="17902" y="21117"/>
                  </a:lnTo>
                  <a:lnTo>
                    <a:pt x="20132" y="20189"/>
                  </a:lnTo>
                  <a:lnTo>
                    <a:pt x="21436" y="18948"/>
                  </a:lnTo>
                  <a:lnTo>
                    <a:pt x="21600" y="17526"/>
                  </a:lnTo>
                  <a:lnTo>
                    <a:pt x="15916" y="0"/>
                  </a:lnTo>
                  <a:close/>
                </a:path>
              </a:pathLst>
            </a:custGeom>
            <a:solidFill>
              <a:srgbClr val="B19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5" name="Shape"/>
            <p:cNvSpPr/>
            <p:nvPr/>
          </p:nvSpPr>
          <p:spPr>
            <a:xfrm>
              <a:off x="0" y="0"/>
              <a:ext cx="147774" cy="135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3" y="0"/>
                  </a:moveTo>
                  <a:lnTo>
                    <a:pt x="1054" y="16181"/>
                  </a:lnTo>
                  <a:lnTo>
                    <a:pt x="332" y="17097"/>
                  </a:lnTo>
                  <a:lnTo>
                    <a:pt x="0" y="18205"/>
                  </a:lnTo>
                  <a:lnTo>
                    <a:pt x="72" y="19368"/>
                  </a:lnTo>
                  <a:lnTo>
                    <a:pt x="565" y="20450"/>
                  </a:lnTo>
                  <a:lnTo>
                    <a:pt x="1404" y="21237"/>
                  </a:lnTo>
                  <a:lnTo>
                    <a:pt x="2418" y="21600"/>
                  </a:lnTo>
                  <a:lnTo>
                    <a:pt x="3483" y="21521"/>
                  </a:lnTo>
                  <a:lnTo>
                    <a:pt x="4473" y="20983"/>
                  </a:lnTo>
                  <a:lnTo>
                    <a:pt x="15971" y="11208"/>
                  </a:lnTo>
                  <a:lnTo>
                    <a:pt x="21600" y="11208"/>
                  </a:lnTo>
                  <a:lnTo>
                    <a:pt x="20083" y="0"/>
                  </a:lnTo>
                  <a:close/>
                </a:path>
              </a:pathLst>
            </a:custGeom>
            <a:solidFill>
              <a:srgbClr val="B19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49" name="object 49"/>
          <p:cNvGrpSpPr/>
          <p:nvPr/>
        </p:nvGrpSpPr>
        <p:grpSpPr>
          <a:xfrm>
            <a:off x="7448756" y="6048121"/>
            <a:ext cx="161517" cy="184849"/>
            <a:chOff x="0" y="0"/>
            <a:chExt cx="161515" cy="184848"/>
          </a:xfrm>
        </p:grpSpPr>
        <p:sp>
          <p:nvSpPr>
            <p:cNvPr id="647" name="Shape"/>
            <p:cNvSpPr/>
            <p:nvPr/>
          </p:nvSpPr>
          <p:spPr>
            <a:xfrm>
              <a:off x="0" y="0"/>
              <a:ext cx="114307" cy="184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33" y="0"/>
                  </a:moveTo>
                  <a:lnTo>
                    <a:pt x="1689" y="300"/>
                  </a:lnTo>
                  <a:lnTo>
                    <a:pt x="671" y="875"/>
                  </a:lnTo>
                  <a:lnTo>
                    <a:pt x="75" y="1645"/>
                  </a:lnTo>
                  <a:lnTo>
                    <a:pt x="0" y="2527"/>
                  </a:lnTo>
                  <a:lnTo>
                    <a:pt x="4557" y="21600"/>
                  </a:lnTo>
                  <a:lnTo>
                    <a:pt x="21600" y="13398"/>
                  </a:lnTo>
                  <a:lnTo>
                    <a:pt x="9875" y="13398"/>
                  </a:lnTo>
                  <a:lnTo>
                    <a:pt x="7123" y="1877"/>
                  </a:lnTo>
                  <a:lnTo>
                    <a:pt x="6637" y="1045"/>
                  </a:lnTo>
                  <a:lnTo>
                    <a:pt x="5706" y="415"/>
                  </a:lnTo>
                  <a:lnTo>
                    <a:pt x="4461" y="46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B19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8" name="Shape"/>
            <p:cNvSpPr/>
            <p:nvPr/>
          </p:nvSpPr>
          <p:spPr>
            <a:xfrm>
              <a:off x="52260" y="49577"/>
              <a:ext cx="109256" cy="6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29" y="0"/>
                  </a:moveTo>
                  <a:lnTo>
                    <a:pt x="16888" y="165"/>
                  </a:lnTo>
                  <a:lnTo>
                    <a:pt x="15550" y="1282"/>
                  </a:lnTo>
                  <a:lnTo>
                    <a:pt x="0" y="21600"/>
                  </a:lnTo>
                  <a:lnTo>
                    <a:pt x="12267" y="21600"/>
                  </a:lnTo>
                  <a:lnTo>
                    <a:pt x="20177" y="11264"/>
                  </a:lnTo>
                  <a:lnTo>
                    <a:pt x="21151" y="9360"/>
                  </a:lnTo>
                  <a:lnTo>
                    <a:pt x="21600" y="7057"/>
                  </a:lnTo>
                  <a:lnTo>
                    <a:pt x="21502" y="4639"/>
                  </a:lnTo>
                  <a:lnTo>
                    <a:pt x="20835" y="2391"/>
                  </a:lnTo>
                  <a:lnTo>
                    <a:pt x="19701" y="754"/>
                  </a:lnTo>
                  <a:lnTo>
                    <a:pt x="18329" y="0"/>
                  </a:lnTo>
                  <a:close/>
                </a:path>
              </a:pathLst>
            </a:custGeom>
            <a:solidFill>
              <a:srgbClr val="B19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50" name="object 50"/>
          <p:cNvSpPr/>
          <p:nvPr/>
        </p:nvSpPr>
        <p:spPr>
          <a:xfrm>
            <a:off x="5076306" y="4136971"/>
            <a:ext cx="3129738" cy="569423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object 51"/>
          <p:cNvSpPr/>
          <p:nvPr/>
        </p:nvSpPr>
        <p:spPr>
          <a:xfrm flipH="1">
            <a:off x="5310106" y="4315528"/>
            <a:ext cx="2659720" cy="172345"/>
          </a:xfrm>
          <a:prstGeom prst="line">
            <a:avLst/>
          </a:prstGeom>
          <a:ln w="38099">
            <a:solidFill>
              <a:srgbClr val="B19C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2" name="object 52"/>
          <p:cNvSpPr/>
          <p:nvPr/>
        </p:nvSpPr>
        <p:spPr>
          <a:xfrm>
            <a:off x="7832438" y="4237366"/>
            <a:ext cx="175115" cy="170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95" y="0"/>
                </a:moveTo>
                <a:lnTo>
                  <a:pt x="1601" y="120"/>
                </a:lnTo>
                <a:lnTo>
                  <a:pt x="817" y="574"/>
                </a:lnTo>
                <a:lnTo>
                  <a:pt x="243" y="1329"/>
                </a:lnTo>
                <a:lnTo>
                  <a:pt x="0" y="2252"/>
                </a:lnTo>
                <a:lnTo>
                  <a:pt x="117" y="3168"/>
                </a:lnTo>
                <a:lnTo>
                  <a:pt x="560" y="3972"/>
                </a:lnTo>
                <a:lnTo>
                  <a:pt x="1296" y="4561"/>
                </a:lnTo>
                <a:lnTo>
                  <a:pt x="12293" y="10195"/>
                </a:lnTo>
                <a:lnTo>
                  <a:pt x="2097" y="17237"/>
                </a:lnTo>
                <a:lnTo>
                  <a:pt x="1441" y="17918"/>
                </a:lnTo>
                <a:lnTo>
                  <a:pt x="1103" y="18774"/>
                </a:lnTo>
                <a:lnTo>
                  <a:pt x="1103" y="19698"/>
                </a:lnTo>
                <a:lnTo>
                  <a:pt x="1461" y="20581"/>
                </a:lnTo>
                <a:lnTo>
                  <a:pt x="2125" y="21253"/>
                </a:lnTo>
                <a:lnTo>
                  <a:pt x="2960" y="21600"/>
                </a:lnTo>
                <a:lnTo>
                  <a:pt x="3861" y="21600"/>
                </a:lnTo>
                <a:lnTo>
                  <a:pt x="4722" y="21233"/>
                </a:lnTo>
                <a:lnTo>
                  <a:pt x="21600" y="9577"/>
                </a:lnTo>
                <a:lnTo>
                  <a:pt x="3395" y="249"/>
                </a:lnTo>
                <a:lnTo>
                  <a:pt x="2495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3" name="object 53"/>
          <p:cNvSpPr/>
          <p:nvPr/>
        </p:nvSpPr>
        <p:spPr>
          <a:xfrm>
            <a:off x="5272380" y="4395249"/>
            <a:ext cx="175119" cy="170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40" y="0"/>
                </a:moveTo>
                <a:lnTo>
                  <a:pt x="16879" y="367"/>
                </a:lnTo>
                <a:lnTo>
                  <a:pt x="0" y="12024"/>
                </a:lnTo>
                <a:lnTo>
                  <a:pt x="18204" y="21350"/>
                </a:lnTo>
                <a:lnTo>
                  <a:pt x="19105" y="21600"/>
                </a:lnTo>
                <a:lnTo>
                  <a:pt x="19998" y="21480"/>
                </a:lnTo>
                <a:lnTo>
                  <a:pt x="20782" y="21026"/>
                </a:lnTo>
                <a:lnTo>
                  <a:pt x="21356" y="20272"/>
                </a:lnTo>
                <a:lnTo>
                  <a:pt x="21600" y="19348"/>
                </a:lnTo>
                <a:lnTo>
                  <a:pt x="21484" y="18433"/>
                </a:lnTo>
                <a:lnTo>
                  <a:pt x="21040" y="17628"/>
                </a:lnTo>
                <a:lnTo>
                  <a:pt x="20305" y="17040"/>
                </a:lnTo>
                <a:lnTo>
                  <a:pt x="9308" y="11405"/>
                </a:lnTo>
                <a:lnTo>
                  <a:pt x="19504" y="4364"/>
                </a:lnTo>
                <a:lnTo>
                  <a:pt x="20159" y="3682"/>
                </a:lnTo>
                <a:lnTo>
                  <a:pt x="20497" y="2826"/>
                </a:lnTo>
                <a:lnTo>
                  <a:pt x="20498" y="1903"/>
                </a:lnTo>
                <a:lnTo>
                  <a:pt x="20140" y="1019"/>
                </a:lnTo>
                <a:lnTo>
                  <a:pt x="19476" y="347"/>
                </a:lnTo>
                <a:lnTo>
                  <a:pt x="18641" y="0"/>
                </a:lnTo>
                <a:lnTo>
                  <a:pt x="1774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9726182" y="7549146"/>
            <a:ext cx="18815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12697">
              <a:lnSpc>
                <a:spcPts val="800"/>
              </a:lnSpc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56" name="object 2"/>
          <p:cNvSpPr>
            <a:spLocks noGrp="1"/>
          </p:cNvSpPr>
          <p:nvPr>
            <p:ph type="title"/>
          </p:nvPr>
        </p:nvSpPr>
        <p:spPr>
          <a:xfrm>
            <a:off x="502920" y="601423"/>
            <a:ext cx="9052560" cy="715070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What </a:t>
            </a:r>
            <a:r>
              <a:rPr spc="-90"/>
              <a:t>are </a:t>
            </a:r>
            <a:r>
              <a:t>virtual</a:t>
            </a:r>
            <a:r>
              <a:rPr spc="-90"/>
              <a:t> </a:t>
            </a:r>
            <a:r>
              <a:t>nodes?</a:t>
            </a:r>
          </a:p>
        </p:txBody>
      </p:sp>
      <p:sp>
        <p:nvSpPr>
          <p:cNvPr id="657" name="object 3"/>
          <p:cNvSpPr/>
          <p:nvPr/>
        </p:nvSpPr>
        <p:spPr>
          <a:xfrm>
            <a:off x="682225" y="1517281"/>
            <a:ext cx="8265161" cy="199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540" indent="-255844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1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Virtual </a:t>
            </a:r>
            <a:r>
              <a:rPr spc="4"/>
              <a:t>nodes </a:t>
            </a:r>
            <a:r>
              <a:rPr spc="-10"/>
              <a:t>are </a:t>
            </a:r>
            <a:r>
              <a:rPr spc="4"/>
              <a:t>enabled </a:t>
            </a:r>
            <a:r>
              <a:rPr spc="0"/>
              <a:t>in</a:t>
            </a:r>
            <a:r>
              <a:rPr spc="40"/>
              <a:t> </a:t>
            </a:r>
            <a:r>
              <a:rPr i="1" spc="0"/>
              <a:t>cassandra.yaml</a:t>
            </a:r>
          </a:p>
          <a:p>
            <a:pPr marL="558670" lvl="1" indent="-253942">
              <a:spcBef>
                <a:spcPts val="6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i="1" spc="1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partitions</a:t>
            </a:r>
            <a:r>
              <a:rPr i="0"/>
              <a:t>, </a:t>
            </a:r>
            <a:r>
              <a:rPr spc="4"/>
              <a:t>regular nodes</a:t>
            </a:r>
            <a:r>
              <a:rPr i="0" spc="4"/>
              <a:t>, and </a:t>
            </a:r>
            <a:r>
              <a:rPr spc="19"/>
              <a:t>virtual </a:t>
            </a:r>
            <a:r>
              <a:rPr spc="0"/>
              <a:t>nodes </a:t>
            </a:r>
            <a:r>
              <a:rPr i="0" spc="-9"/>
              <a:t>are </a:t>
            </a:r>
            <a:r>
              <a:rPr i="0" spc="0"/>
              <a:t>each </a:t>
            </a:r>
            <a:r>
              <a:rPr i="0" spc="9"/>
              <a:t>identified </a:t>
            </a:r>
            <a:r>
              <a:rPr i="0" spc="-9"/>
              <a:t>by </a:t>
            </a:r>
            <a:r>
              <a:rPr i="0" spc="0"/>
              <a:t>a</a:t>
            </a:r>
            <a:r>
              <a:rPr i="0" spc="-250"/>
              <a:t> </a:t>
            </a:r>
            <a:r>
              <a:rPr spc="-14"/>
              <a:t>token</a:t>
            </a:r>
          </a:p>
          <a:p>
            <a:pPr marL="558670" marR="5080" lvl="1" indent="-253942">
              <a:lnSpc>
                <a:spcPts val="2100"/>
              </a:lnSpc>
              <a:spcBef>
                <a:spcPts val="10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regular </a:t>
            </a:r>
            <a:r>
              <a:rPr spc="4"/>
              <a:t>or </a:t>
            </a:r>
            <a:r>
              <a:rPr spc="9"/>
              <a:t>virtual </a:t>
            </a:r>
            <a:r>
              <a:rPr spc="4"/>
              <a:t>node </a:t>
            </a:r>
            <a:r>
              <a:rPr spc="-4"/>
              <a:t>tokens </a:t>
            </a:r>
            <a:r>
              <a:rPr spc="-9"/>
              <a:t>are </a:t>
            </a:r>
            <a:r>
              <a:rPr spc="4"/>
              <a:t>the highest value </a:t>
            </a:r>
            <a:r>
              <a:t>in </a:t>
            </a:r>
            <a:r>
              <a:rPr spc="4"/>
              <a:t>one segment of the  total </a:t>
            </a:r>
            <a:r>
              <a:rPr spc="-4"/>
              <a:t>token </a:t>
            </a:r>
            <a:r>
              <a:rPr spc="4"/>
              <a:t>range </a:t>
            </a:r>
            <a:r>
              <a:t>for a </a:t>
            </a:r>
            <a:r>
              <a:rPr spc="-19"/>
              <a:t>cluster, </a:t>
            </a:r>
            <a:r>
              <a:t>which is </a:t>
            </a:r>
            <a:r>
              <a:rPr spc="4"/>
              <a:t>the </a:t>
            </a:r>
            <a:r>
              <a:rPr i="1" spc="25"/>
              <a:t>primary </a:t>
            </a:r>
            <a:r>
              <a:rPr i="1" spc="-9"/>
              <a:t>range </a:t>
            </a:r>
            <a:r>
              <a:rPr spc="4"/>
              <a:t>of </a:t>
            </a:r>
            <a:r>
              <a:t>that</a:t>
            </a:r>
            <a:r>
              <a:rPr spc="39"/>
              <a:t> </a:t>
            </a:r>
            <a:r>
              <a:rPr spc="4"/>
              <a:t>node</a:t>
            </a:r>
          </a:p>
        </p:txBody>
      </p:sp>
      <p:sp>
        <p:nvSpPr>
          <p:cNvPr id="658" name="object 4"/>
          <p:cNvSpPr/>
          <p:nvPr/>
        </p:nvSpPr>
        <p:spPr>
          <a:xfrm>
            <a:off x="458587" y="3011272"/>
            <a:ext cx="9143998" cy="41222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object 5"/>
          <p:cNvSpPr>
            <a:spLocks noGrp="1"/>
          </p:cNvSpPr>
          <p:nvPr>
            <p:ph type="sldNum" sz="quarter" idx="4294967295"/>
          </p:nvPr>
        </p:nvSpPr>
        <p:spPr>
          <a:xfrm>
            <a:off x="9726182" y="7549146"/>
            <a:ext cx="18815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12697">
              <a:lnSpc>
                <a:spcPts val="800"/>
              </a:lnSpc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661" name="object 2"/>
          <p:cNvSpPr>
            <a:spLocks noGrp="1"/>
          </p:cNvSpPr>
          <p:nvPr>
            <p:ph type="title"/>
          </p:nvPr>
        </p:nvSpPr>
        <p:spPr>
          <a:xfrm>
            <a:off x="502920" y="601423"/>
            <a:ext cx="9052560" cy="715070"/>
          </a:xfrm>
          <a:prstGeom prst="rect">
            <a:avLst/>
          </a:prstGeom>
        </p:spPr>
        <p:txBody>
          <a:bodyPr lIns="0" tIns="0" rIns="0" bIns="0"/>
          <a:lstStyle>
            <a:lvl1pPr indent="11427" defTabSz="822959">
              <a:defRPr sz="4140" spc="-9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t>Learning Objectives</a:t>
            </a:r>
          </a:p>
        </p:txBody>
      </p:sp>
      <p:sp>
        <p:nvSpPr>
          <p:cNvPr id="662" name="object 3"/>
          <p:cNvSpPr/>
          <p:nvPr/>
        </p:nvSpPr>
        <p:spPr>
          <a:xfrm>
            <a:off x="682225" y="1517282"/>
            <a:ext cx="5587367" cy="290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540" indent="-255844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Understand </a:t>
            </a:r>
            <a:r>
              <a:rPr spc="-4"/>
              <a:t>how </a:t>
            </a:r>
            <a:r>
              <a:rPr spc="0"/>
              <a:t>requests </a:t>
            </a:r>
            <a:r>
              <a:rPr spc="-10"/>
              <a:t>are</a:t>
            </a:r>
            <a:r>
              <a:rPr spc="65"/>
              <a:t> </a:t>
            </a:r>
            <a:r>
              <a:t>coordinated</a:t>
            </a:r>
          </a:p>
          <a:p>
            <a:pPr marL="268540" indent="-255844">
              <a:spcBef>
                <a:spcPts val="3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b="1" spc="125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Understand</a:t>
            </a:r>
            <a:r>
              <a:rPr spc="20"/>
              <a:t> </a:t>
            </a:r>
            <a:r>
              <a:rPr spc="100"/>
              <a:t>replication</a:t>
            </a:r>
          </a:p>
          <a:p>
            <a:pPr marL="268540" indent="-255844">
              <a:spcBef>
                <a:spcPts val="4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Understand and tune</a:t>
            </a:r>
            <a:r>
              <a:rPr spc="-4"/>
              <a:t> </a:t>
            </a:r>
            <a:r>
              <a:rPr spc="10"/>
              <a:t>consistency</a:t>
            </a:r>
          </a:p>
          <a:p>
            <a:pPr marL="268540" indent="-255844">
              <a:spcBef>
                <a:spcPts val="4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Introduce </a:t>
            </a:r>
            <a:r>
              <a:rPr spc="-4"/>
              <a:t>anti-entropy</a:t>
            </a:r>
            <a:r>
              <a:rPr spc="-35"/>
              <a:t> </a:t>
            </a:r>
            <a:r>
              <a:rPr spc="10"/>
              <a:t>operations</a:t>
            </a:r>
          </a:p>
          <a:p>
            <a:pPr marL="268540" indent="-255844">
              <a:spcBef>
                <a:spcPts val="4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Understand </a:t>
            </a:r>
            <a:r>
              <a:rPr spc="-4"/>
              <a:t>how </a:t>
            </a:r>
            <a:r>
              <a:t>nodes</a:t>
            </a:r>
            <a:r>
              <a:rPr spc="50"/>
              <a:t> </a:t>
            </a:r>
            <a:r>
              <a:t>communicate</a:t>
            </a:r>
          </a:p>
          <a:p>
            <a:pPr marL="268540" indent="-255844">
              <a:spcBef>
                <a:spcPts val="4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Understand the </a:t>
            </a:r>
            <a:r>
              <a:rPr i="1"/>
              <a:t>System</a:t>
            </a:r>
            <a:r>
              <a:rPr i="1" spc="14"/>
              <a:t> </a:t>
            </a:r>
            <a:r>
              <a:rPr spc="-10"/>
              <a:t>keyspace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9726182" y="7549146"/>
            <a:ext cx="18815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12697">
              <a:lnSpc>
                <a:spcPts val="800"/>
              </a:lnSpc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665" name="object 2"/>
          <p:cNvSpPr>
            <a:spLocks noGrp="1"/>
          </p:cNvSpPr>
          <p:nvPr>
            <p:ph type="title"/>
          </p:nvPr>
        </p:nvSpPr>
        <p:spPr>
          <a:xfrm>
            <a:off x="502920" y="243890"/>
            <a:ext cx="9052560" cy="1430135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 spc="-9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How are </a:t>
            </a:r>
            <a:r>
              <a:rPr spc="0"/>
              <a:t>nodes </a:t>
            </a:r>
            <a:r>
              <a:t>organized </a:t>
            </a:r>
            <a:r>
              <a:rPr spc="0"/>
              <a:t>as racks and data </a:t>
            </a:r>
            <a:r>
              <a:t>centers?</a:t>
            </a:r>
          </a:p>
        </p:txBody>
      </p:sp>
      <p:sp>
        <p:nvSpPr>
          <p:cNvPr id="666" name="object 3"/>
          <p:cNvSpPr/>
          <p:nvPr/>
        </p:nvSpPr>
        <p:spPr>
          <a:xfrm>
            <a:off x="682224" y="1517283"/>
            <a:ext cx="8682358" cy="5000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indent="-253942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</a:t>
            </a:r>
            <a:r>
              <a:rPr i="1" spc="10"/>
              <a:t>cluster </a:t>
            </a:r>
            <a:r>
              <a:rPr spc="4"/>
              <a:t>of </a:t>
            </a:r>
            <a:r>
              <a:rPr i="1" spc="4"/>
              <a:t>nodes </a:t>
            </a:r>
            <a:r>
              <a:t>can be logically </a:t>
            </a:r>
            <a:r>
              <a:rPr spc="-4"/>
              <a:t>grouped </a:t>
            </a:r>
            <a:r>
              <a:rPr spc="4"/>
              <a:t>as </a:t>
            </a:r>
            <a:r>
              <a:rPr i="1" spc="4"/>
              <a:t>racks </a:t>
            </a:r>
            <a:r>
              <a:rPr spc="4"/>
              <a:t>and </a:t>
            </a:r>
            <a:r>
              <a:rPr i="1" spc="4"/>
              <a:t>data</a:t>
            </a:r>
            <a:r>
              <a:rPr i="1" spc="215"/>
              <a:t> </a:t>
            </a:r>
            <a:r>
              <a:rPr i="1" spc="10"/>
              <a:t>centers</a:t>
            </a:r>
          </a:p>
          <a:p>
            <a:pPr marL="560574" lvl="1" indent="-255844">
              <a:spcBef>
                <a:spcPts val="600"/>
              </a:spcBef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 </a:t>
            </a:r>
            <a:r>
              <a:rPr spc="0">
                <a:solidFill>
                  <a:srgbClr val="4B3C37"/>
                </a:solidFill>
              </a:rPr>
              <a:t>– the </a:t>
            </a:r>
            <a:r>
              <a:rPr spc="9">
                <a:solidFill>
                  <a:srgbClr val="4B3C37"/>
                </a:solidFill>
              </a:rPr>
              <a:t>virtual </a:t>
            </a:r>
            <a:r>
              <a:rPr>
                <a:solidFill>
                  <a:srgbClr val="4B3C37"/>
                </a:solidFill>
              </a:rPr>
              <a:t>or </a:t>
            </a:r>
            <a:r>
              <a:rPr spc="-4">
                <a:solidFill>
                  <a:srgbClr val="4B3C37"/>
                </a:solidFill>
              </a:rPr>
              <a:t>physical </a:t>
            </a:r>
            <a:r>
              <a:rPr spc="0">
                <a:solidFill>
                  <a:srgbClr val="4B3C37"/>
                </a:solidFill>
              </a:rPr>
              <a:t>host </a:t>
            </a:r>
            <a:r>
              <a:rPr>
                <a:solidFill>
                  <a:srgbClr val="4B3C37"/>
                </a:solidFill>
              </a:rPr>
              <a:t>of </a:t>
            </a:r>
            <a:r>
              <a:rPr spc="0">
                <a:solidFill>
                  <a:srgbClr val="4B3C37"/>
                </a:solidFill>
              </a:rPr>
              <a:t>a </a:t>
            </a:r>
            <a:r>
              <a:rPr>
                <a:solidFill>
                  <a:srgbClr val="4B3C37"/>
                </a:solidFill>
              </a:rPr>
              <a:t>single </a:t>
            </a:r>
            <a:r>
              <a:rPr spc="0">
                <a:solidFill>
                  <a:srgbClr val="4B3C37"/>
                </a:solidFill>
              </a:rPr>
              <a:t>Cassandra</a:t>
            </a:r>
            <a:r>
              <a:rPr spc="145">
                <a:solidFill>
                  <a:srgbClr val="4B3C37"/>
                </a:solidFill>
              </a:rPr>
              <a:t> </a:t>
            </a:r>
            <a:r>
              <a:rPr>
                <a:solidFill>
                  <a:srgbClr val="4B3C37"/>
                </a:solidFill>
              </a:rPr>
              <a:t>instance</a:t>
            </a:r>
          </a:p>
          <a:p>
            <a:pPr marL="560574" lvl="1" indent="-255844">
              <a:spcBef>
                <a:spcPts val="800"/>
              </a:spcBef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Rack </a:t>
            </a:r>
            <a:r>
              <a:rPr spc="0">
                <a:solidFill>
                  <a:srgbClr val="4B3C37"/>
                </a:solidFill>
              </a:rPr>
              <a:t>– a logical grouping </a:t>
            </a:r>
            <a:r>
              <a:rPr>
                <a:solidFill>
                  <a:srgbClr val="4B3C37"/>
                </a:solidFill>
              </a:rPr>
              <a:t>of </a:t>
            </a:r>
            <a:r>
              <a:rPr spc="-4">
                <a:solidFill>
                  <a:srgbClr val="4B3C37"/>
                </a:solidFill>
              </a:rPr>
              <a:t>physically related</a:t>
            </a:r>
            <a:r>
              <a:rPr spc="125">
                <a:solidFill>
                  <a:srgbClr val="4B3C37"/>
                </a:solidFill>
              </a:rPr>
              <a:t> </a:t>
            </a:r>
            <a:r>
              <a:rPr>
                <a:solidFill>
                  <a:srgbClr val="4B3C37"/>
                </a:solidFill>
              </a:rPr>
              <a:t>nodes</a:t>
            </a:r>
          </a:p>
          <a:p>
            <a:pPr marL="560574" lvl="1" indent="-255844">
              <a:spcBef>
                <a:spcPts val="800"/>
              </a:spcBef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Data Center </a:t>
            </a:r>
            <a:r>
              <a:rPr spc="0">
                <a:solidFill>
                  <a:srgbClr val="4B3C37"/>
                </a:solidFill>
              </a:rPr>
              <a:t>– a logical grouping </a:t>
            </a:r>
            <a:r>
              <a:rPr>
                <a:solidFill>
                  <a:srgbClr val="4B3C37"/>
                </a:solidFill>
              </a:rPr>
              <a:t>of </a:t>
            </a:r>
            <a:r>
              <a:rPr spc="0">
                <a:solidFill>
                  <a:srgbClr val="4B3C37"/>
                </a:solidFill>
              </a:rPr>
              <a:t>a </a:t>
            </a:r>
            <a:r>
              <a:rPr>
                <a:solidFill>
                  <a:srgbClr val="4B3C37"/>
                </a:solidFill>
              </a:rPr>
              <a:t>set of</a:t>
            </a:r>
            <a:r>
              <a:rPr spc="140">
                <a:solidFill>
                  <a:srgbClr val="4B3C37"/>
                </a:solidFill>
              </a:rPr>
              <a:t> </a:t>
            </a:r>
            <a:r>
              <a:rPr spc="9">
                <a:solidFill>
                  <a:srgbClr val="4B3C37"/>
                </a:solidFill>
              </a:rPr>
              <a:t>racks</a:t>
            </a:r>
          </a:p>
          <a:p>
            <a:pPr marL="268540" indent="-255844">
              <a:spcBef>
                <a:spcPts val="3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Enables geographically </a:t>
            </a:r>
            <a:r>
              <a:rPr spc="-25"/>
              <a:t>aware </a:t>
            </a:r>
            <a:r>
              <a:rPr spc="-4"/>
              <a:t>read </a:t>
            </a:r>
            <a:r>
              <a:t>and </a:t>
            </a:r>
            <a:r>
              <a:rPr spc="0"/>
              <a:t>write request</a:t>
            </a:r>
            <a:r>
              <a:rPr spc="145"/>
              <a:t> </a:t>
            </a:r>
            <a:r>
              <a:rPr spc="0"/>
              <a:t>routing</a:t>
            </a:r>
          </a:p>
          <a:p>
            <a:pPr marL="560574" lvl="1" indent="-255844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Cluster </a:t>
            </a:r>
            <a:r>
              <a:rPr spc="9"/>
              <a:t>topology </a:t>
            </a:r>
            <a:r>
              <a:rPr spc="0"/>
              <a:t>is </a:t>
            </a:r>
            <a:r>
              <a:t>communicated </a:t>
            </a:r>
            <a:r>
              <a:rPr spc="-4"/>
              <a:t>by </a:t>
            </a:r>
            <a:r>
              <a:t>the </a:t>
            </a:r>
            <a:r>
              <a:rPr i="1" spc="14"/>
              <a:t>Snitch </a:t>
            </a:r>
            <a:r>
              <a:t>and </a:t>
            </a:r>
            <a:r>
              <a:rPr i="1"/>
              <a:t>Gossip </a:t>
            </a:r>
            <a:r>
              <a:rPr spc="0"/>
              <a:t>(discussed</a:t>
            </a:r>
            <a:r>
              <a:rPr spc="208"/>
              <a:t> </a:t>
            </a:r>
            <a:r>
              <a:rPr spc="9"/>
              <a:t>ahead)</a:t>
            </a:r>
          </a:p>
          <a:p>
            <a:pPr marL="268540" indent="-255844">
              <a:spcBef>
                <a:spcPts val="4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</a:t>
            </a:r>
            <a:r>
              <a:rPr i="1"/>
              <a:t>node </a:t>
            </a:r>
            <a:r>
              <a:rPr spc="0"/>
              <a:t>belongs to </a:t>
            </a:r>
            <a:r>
              <a:t>one </a:t>
            </a:r>
            <a:r>
              <a:rPr i="1"/>
              <a:t>rack </a:t>
            </a:r>
            <a:r>
              <a:rPr spc="0"/>
              <a:t>in </a:t>
            </a:r>
            <a:r>
              <a:t>one </a:t>
            </a:r>
            <a:r>
              <a:rPr i="1"/>
              <a:t>data</a:t>
            </a:r>
            <a:r>
              <a:rPr i="1" spc="135"/>
              <a:t> </a:t>
            </a:r>
            <a:r>
              <a:rPr i="1"/>
              <a:t>center</a:t>
            </a:r>
          </a:p>
          <a:p>
            <a:pPr marL="560574" lvl="1" indent="-255844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</a:t>
            </a:r>
            <a:r>
              <a:rPr spc="4"/>
              <a:t>default Cassandra node belongs to </a:t>
            </a:r>
            <a:r>
              <a:rPr i="1" spc="4"/>
              <a:t>rack1 </a:t>
            </a:r>
            <a:r>
              <a:t>in</a:t>
            </a:r>
            <a:r>
              <a:rPr spc="114"/>
              <a:t> </a:t>
            </a:r>
            <a:r>
              <a:rPr i="1" spc="9"/>
              <a:t>datacenter1</a:t>
            </a:r>
          </a:p>
          <a:p>
            <a:pPr marL="266637" marR="5080" indent="-253942">
              <a:lnSpc>
                <a:spcPts val="2500"/>
              </a:lnSpc>
              <a:spcBef>
                <a:spcPts val="6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</a:t>
            </a:r>
            <a:r>
              <a:rPr spc="0"/>
              <a:t>identity </a:t>
            </a:r>
            <a:r>
              <a:t>of each node's rack and data center </a:t>
            </a:r>
            <a:r>
              <a:rPr spc="-30"/>
              <a:t>may </a:t>
            </a:r>
            <a:r>
              <a:t>be </a:t>
            </a:r>
            <a:r>
              <a:rPr spc="10"/>
              <a:t>configured  </a:t>
            </a:r>
            <a:r>
              <a:rPr spc="0"/>
              <a:t>in a </a:t>
            </a:r>
            <a:r>
              <a:t>property</a:t>
            </a:r>
            <a:r>
              <a:rPr spc="-25"/>
              <a:t> </a:t>
            </a:r>
            <a:r>
              <a:rPr spc="25"/>
              <a:t>file</a:t>
            </a:r>
          </a:p>
        </p:txBody>
      </p:sp>
      <p:sp>
        <p:nvSpPr>
          <p:cNvPr id="667" name="object 4"/>
          <p:cNvSpPr/>
          <p:nvPr/>
        </p:nvSpPr>
        <p:spPr>
          <a:xfrm>
            <a:off x="763384" y="5559378"/>
            <a:ext cx="8534398" cy="13842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object 8"/>
          <p:cNvSpPr>
            <a:spLocks noGrp="1"/>
          </p:cNvSpPr>
          <p:nvPr>
            <p:ph type="sldNum" sz="quarter" idx="4294967295"/>
          </p:nvPr>
        </p:nvSpPr>
        <p:spPr>
          <a:xfrm>
            <a:off x="9726182" y="7549146"/>
            <a:ext cx="18815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12697">
              <a:lnSpc>
                <a:spcPts val="800"/>
              </a:lnSpc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670" name="object 2"/>
          <p:cNvSpPr>
            <a:spLocks noGrp="1"/>
          </p:cNvSpPr>
          <p:nvPr>
            <p:ph type="title"/>
          </p:nvPr>
        </p:nvSpPr>
        <p:spPr>
          <a:xfrm>
            <a:off x="502920" y="243890"/>
            <a:ext cx="9052560" cy="1430135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 spc="-9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How </a:t>
            </a:r>
            <a:r>
              <a:rPr spc="0"/>
              <a:t>does the </a:t>
            </a:r>
            <a:r>
              <a:t>keyspace impact</a:t>
            </a:r>
            <a:r>
              <a:rPr spc="0"/>
              <a:t> </a:t>
            </a:r>
            <a:r>
              <a:t>replication?</a:t>
            </a:r>
          </a:p>
        </p:txBody>
      </p:sp>
      <p:sp>
        <p:nvSpPr>
          <p:cNvPr id="671" name="object 3"/>
          <p:cNvSpPr/>
          <p:nvPr/>
        </p:nvSpPr>
        <p:spPr>
          <a:xfrm>
            <a:off x="682224" y="1517284"/>
            <a:ext cx="7624448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540" indent="-255844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Replication factor </a:t>
            </a:r>
            <a:r>
              <a:rPr spc="0"/>
              <a:t>is </a:t>
            </a:r>
            <a:r>
              <a:rPr spc="10"/>
              <a:t>configured </a:t>
            </a:r>
            <a:r>
              <a:rPr spc="0"/>
              <a:t>when a </a:t>
            </a:r>
            <a:r>
              <a:rPr spc="-10"/>
              <a:t>keyspace </a:t>
            </a:r>
            <a:r>
              <a:rPr spc="0"/>
              <a:t>is</a:t>
            </a:r>
            <a:r>
              <a:rPr spc="204"/>
              <a:t> </a:t>
            </a:r>
            <a:r>
              <a:rPr spc="0"/>
              <a:t>created</a:t>
            </a:r>
          </a:p>
          <a:p>
            <a:pPr marL="560574" lvl="1" indent="-255844">
              <a:spcBef>
                <a:spcPts val="600"/>
              </a:spcBef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9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SimpleStrategy </a:t>
            </a:r>
            <a:r>
              <a:rPr spc="0"/>
              <a:t>(learning </a:t>
            </a:r>
            <a:r>
              <a:rPr spc="4"/>
              <a:t>use </a:t>
            </a:r>
            <a:r>
              <a:rPr spc="0"/>
              <a:t>only) </a:t>
            </a:r>
            <a:r>
              <a:rPr spc="0">
                <a:solidFill>
                  <a:srgbClr val="4B3C37"/>
                </a:solidFill>
              </a:rPr>
              <a:t>– </a:t>
            </a:r>
            <a:r>
              <a:rPr spc="4">
                <a:solidFill>
                  <a:srgbClr val="4B3C37"/>
                </a:solidFill>
              </a:rPr>
              <a:t>one </a:t>
            </a:r>
            <a:r>
              <a:rPr spc="0">
                <a:solidFill>
                  <a:srgbClr val="4B3C37"/>
                </a:solidFill>
              </a:rPr>
              <a:t>factor </a:t>
            </a:r>
            <a:r>
              <a:rPr spc="-4">
                <a:solidFill>
                  <a:srgbClr val="4B3C37"/>
                </a:solidFill>
              </a:rPr>
              <a:t>for entire</a:t>
            </a:r>
            <a:r>
              <a:rPr spc="185">
                <a:solidFill>
                  <a:srgbClr val="4B3C37"/>
                </a:solidFill>
              </a:rPr>
              <a:t> </a:t>
            </a:r>
            <a:r>
              <a:rPr spc="4">
                <a:solidFill>
                  <a:srgbClr val="4B3C37"/>
                </a:solidFill>
              </a:rPr>
              <a:t>cluster</a:t>
            </a:r>
          </a:p>
          <a:p>
            <a:pPr marL="876094" lvl="2" indent="-228546">
              <a:spcBef>
                <a:spcPts val="8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863600" algn="l"/>
                <a:tab pos="863600" algn="l"/>
              </a:tabLst>
              <a:defRPr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assigned as</a:t>
            </a:r>
            <a:r>
              <a:rPr spc="-20"/>
              <a:t> </a:t>
            </a:r>
            <a:r>
              <a:t>"replication_factor"</a:t>
            </a:r>
          </a:p>
        </p:txBody>
      </p:sp>
      <p:sp>
        <p:nvSpPr>
          <p:cNvPr id="672" name="object 4"/>
          <p:cNvSpPr/>
          <p:nvPr/>
        </p:nvSpPr>
        <p:spPr>
          <a:xfrm>
            <a:off x="974322" y="4354462"/>
            <a:ext cx="8091170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540" indent="-255844"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spc="-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NetworkTopologyStrategy </a:t>
            </a:r>
            <a:r>
              <a:rPr spc="0">
                <a:solidFill>
                  <a:srgbClr val="4B3C37"/>
                </a:solidFill>
              </a:rPr>
              <a:t>– </a:t>
            </a:r>
            <a:r>
              <a:rPr spc="4">
                <a:solidFill>
                  <a:srgbClr val="4B3C37"/>
                </a:solidFill>
              </a:rPr>
              <a:t>separate </a:t>
            </a:r>
            <a:r>
              <a:rPr spc="0">
                <a:solidFill>
                  <a:srgbClr val="4B3C37"/>
                </a:solidFill>
              </a:rPr>
              <a:t>factor </a:t>
            </a:r>
            <a:r>
              <a:rPr>
                <a:solidFill>
                  <a:srgbClr val="4B3C37"/>
                </a:solidFill>
              </a:rPr>
              <a:t>for </a:t>
            </a:r>
            <a:r>
              <a:rPr spc="0">
                <a:solidFill>
                  <a:srgbClr val="4B3C37"/>
                </a:solidFill>
              </a:rPr>
              <a:t>each </a:t>
            </a:r>
            <a:r>
              <a:rPr spc="4">
                <a:solidFill>
                  <a:srgbClr val="4B3C37"/>
                </a:solidFill>
              </a:rPr>
              <a:t>data </a:t>
            </a:r>
            <a:r>
              <a:rPr spc="0">
                <a:solidFill>
                  <a:srgbClr val="4B3C37"/>
                </a:solidFill>
              </a:rPr>
              <a:t>center in</a:t>
            </a:r>
            <a:r>
              <a:rPr spc="195">
                <a:solidFill>
                  <a:srgbClr val="4B3C37"/>
                </a:solidFill>
              </a:rPr>
              <a:t> </a:t>
            </a:r>
            <a:r>
              <a:rPr spc="4">
                <a:solidFill>
                  <a:srgbClr val="4B3C37"/>
                </a:solidFill>
              </a:rPr>
              <a:t>cluster</a:t>
            </a:r>
          </a:p>
          <a:p>
            <a:pPr marL="584064" lvl="1" indent="-228546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71500" algn="l"/>
                <a:tab pos="571500" algn="l"/>
              </a:tabLst>
              <a:defRPr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assigned </a:t>
            </a:r>
            <a:r>
              <a:rPr spc="-4"/>
              <a:t>by </a:t>
            </a:r>
            <a:r>
              <a:t>data </a:t>
            </a:r>
            <a:r>
              <a:rPr spc="0"/>
              <a:t>center </a:t>
            </a:r>
            <a:r>
              <a:t>id (as also </a:t>
            </a:r>
            <a:r>
              <a:rPr spc="0"/>
              <a:t>used </a:t>
            </a:r>
            <a:r>
              <a:t>in</a:t>
            </a:r>
            <a:r>
              <a:rPr spc="145"/>
              <a:t> </a:t>
            </a:r>
            <a:r>
              <a:rPr i="1" spc="10">
                <a:solidFill>
                  <a:srgbClr val="5E4D47"/>
                </a:solidFill>
              </a:rPr>
              <a:t>cassandra-</a:t>
            </a:r>
            <a:r>
              <a:rPr i="1" spc="10"/>
              <a:t>rackdc.properties</a:t>
            </a:r>
            <a:r>
              <a:rPr spc="10"/>
              <a:t>)</a:t>
            </a:r>
          </a:p>
        </p:txBody>
      </p:sp>
      <p:sp>
        <p:nvSpPr>
          <p:cNvPr id="673" name="object 5"/>
          <p:cNvSpPr/>
          <p:nvPr/>
        </p:nvSpPr>
        <p:spPr>
          <a:xfrm>
            <a:off x="695126" y="2861528"/>
            <a:ext cx="8716645" cy="1217902"/>
          </a:xfrm>
          <a:prstGeom prst="rect">
            <a:avLst/>
          </a:prstGeom>
          <a:solidFill>
            <a:srgbClr val="FCE4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90783">
              <a:spcBef>
                <a:spcPts val="100"/>
              </a:spcBef>
              <a:defRPr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CREATE KEYSPACE</a:t>
            </a:r>
            <a:r>
              <a:rPr spc="-34"/>
              <a:t> </a:t>
            </a:r>
            <a:r>
              <a:rPr spc="10"/>
              <a:t>simple-demo</a:t>
            </a:r>
          </a:p>
          <a:p>
            <a:pPr indent="90783">
              <a:spcBef>
                <a:spcPts val="300"/>
              </a:spcBef>
              <a:defRPr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WITH REPLICATION</a:t>
            </a:r>
            <a:r>
              <a:rPr spc="-30"/>
              <a:t> </a:t>
            </a:r>
            <a:r>
              <a:rPr spc="0"/>
              <a:t>=</a:t>
            </a:r>
          </a:p>
          <a:p>
            <a:pPr marL="139032" marR="4998820" indent="-48249">
              <a:lnSpc>
                <a:spcPct val="112599"/>
              </a:lnSpc>
              <a:defRPr sz="1900" spc="-25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{'class':'SimpleStrategy',  </a:t>
            </a:r>
            <a:r>
              <a:rPr>
                <a:solidFill>
                  <a:srgbClr val="5E4D47"/>
                </a:solidFill>
              </a:rPr>
              <a:t>'replication_factor':2</a:t>
            </a:r>
            <a:r>
              <a:t>}</a:t>
            </a:r>
          </a:p>
        </p:txBody>
      </p:sp>
      <p:sp>
        <p:nvSpPr>
          <p:cNvPr id="674" name="object 6"/>
          <p:cNvSpPr/>
          <p:nvPr/>
        </p:nvSpPr>
        <p:spPr>
          <a:xfrm>
            <a:off x="695127" y="5236657"/>
            <a:ext cx="8716645" cy="1217902"/>
          </a:xfrm>
          <a:prstGeom prst="rect">
            <a:avLst/>
          </a:prstGeom>
          <a:solidFill>
            <a:srgbClr val="FCE4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90783">
              <a:spcBef>
                <a:spcPts val="100"/>
              </a:spcBef>
              <a:defRPr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CREATE KEYSPACE</a:t>
            </a:r>
            <a:r>
              <a:rPr spc="-34"/>
              <a:t> </a:t>
            </a:r>
            <a:r>
              <a:rPr spc="10"/>
              <a:t>simple-demo</a:t>
            </a:r>
          </a:p>
          <a:p>
            <a:pPr indent="90783">
              <a:spcBef>
                <a:spcPts val="300"/>
              </a:spcBef>
              <a:defRPr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WITH REPLICATION</a:t>
            </a:r>
            <a:r>
              <a:rPr spc="-30"/>
              <a:t> </a:t>
            </a:r>
            <a:r>
              <a:rPr spc="0"/>
              <a:t>=</a:t>
            </a:r>
          </a:p>
          <a:p>
            <a:pPr marL="139032" marR="3746894" indent="-48249">
              <a:lnSpc>
                <a:spcPct val="112599"/>
              </a:lnSpc>
              <a:defRPr sz="1900" spc="-25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{'class':'NetworkTopologyStrategy',  </a:t>
            </a:r>
            <a:r>
              <a:rPr>
                <a:solidFill>
                  <a:srgbClr val="5E4D47"/>
                </a:solidFill>
              </a:rPr>
              <a:t>'dc-east':2,</a:t>
            </a:r>
            <a:r>
              <a:rPr spc="-55">
                <a:solidFill>
                  <a:srgbClr val="5E4D47"/>
                </a:solidFill>
              </a:rPr>
              <a:t> </a:t>
            </a:r>
            <a:r>
              <a:rPr>
                <a:solidFill>
                  <a:srgbClr val="5E4D47"/>
                </a:solidFill>
              </a:rPr>
              <a:t>'dc-west':3</a:t>
            </a:r>
            <a: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object 2"/>
          <p:cNvSpPr/>
          <p:nvPr/>
        </p:nvSpPr>
        <p:spPr>
          <a:xfrm>
            <a:off x="4899523" y="1749643"/>
            <a:ext cx="4635501" cy="49657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7" name="object 3"/>
          <p:cNvSpPr/>
          <p:nvPr/>
        </p:nvSpPr>
        <p:spPr>
          <a:xfrm>
            <a:off x="5085360" y="2135975"/>
            <a:ext cx="4267201" cy="42671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8" name="object 65"/>
          <p:cNvSpPr>
            <a:spLocks noGrp="1"/>
          </p:cNvSpPr>
          <p:nvPr>
            <p:ph type="sldNum" sz="quarter" idx="4294967295"/>
          </p:nvPr>
        </p:nvSpPr>
        <p:spPr>
          <a:xfrm>
            <a:off x="9726182" y="7549146"/>
            <a:ext cx="18815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12697">
              <a:lnSpc>
                <a:spcPts val="800"/>
              </a:lnSpc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679" name="object 4"/>
          <p:cNvSpPr>
            <a:spLocks noGrp="1"/>
          </p:cNvSpPr>
          <p:nvPr>
            <p:ph type="title"/>
          </p:nvPr>
        </p:nvSpPr>
        <p:spPr>
          <a:xfrm>
            <a:off x="502920" y="243890"/>
            <a:ext cx="9052560" cy="1430135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 spc="-9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How </a:t>
            </a:r>
            <a:r>
              <a:rPr spc="0"/>
              <a:t>does a </a:t>
            </a:r>
            <a:r>
              <a:t>coordinator forward write</a:t>
            </a:r>
            <a:r>
              <a:rPr spc="0"/>
              <a:t> </a:t>
            </a:r>
            <a:r>
              <a:t>requests?</a:t>
            </a:r>
          </a:p>
        </p:txBody>
      </p:sp>
      <p:sp>
        <p:nvSpPr>
          <p:cNvPr id="680" name="object 5"/>
          <p:cNvSpPr/>
          <p:nvPr/>
        </p:nvSpPr>
        <p:spPr>
          <a:xfrm>
            <a:off x="498151" y="1829356"/>
            <a:ext cx="3576322" cy="646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540" indent="-255844">
              <a:lnSpc>
                <a:spcPts val="26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2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target table's</a:t>
            </a:r>
            <a:r>
              <a:rPr spc="14"/>
              <a:t> </a:t>
            </a:r>
            <a:r>
              <a:rPr i="1" spc="-7"/>
              <a:t>keyspace</a:t>
            </a:r>
          </a:p>
          <a:p>
            <a:pPr indent="266637">
              <a:lnSpc>
                <a:spcPts val="2600"/>
              </a:lnSpc>
              <a:defRPr spc="2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determines</a:t>
            </a:r>
          </a:p>
        </p:txBody>
      </p:sp>
      <p:sp>
        <p:nvSpPr>
          <p:cNvPr id="681" name="object 6"/>
          <p:cNvSpPr/>
          <p:nvPr/>
        </p:nvSpPr>
        <p:spPr>
          <a:xfrm>
            <a:off x="853753" y="2631622"/>
            <a:ext cx="4159251" cy="1193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390433" indent="-253942">
              <a:lnSpc>
                <a:spcPts val="2100"/>
              </a:lnSpc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3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Replication factor </a:t>
            </a:r>
            <a:r>
              <a:rPr spc="0">
                <a:solidFill>
                  <a:srgbClr val="4B3C37"/>
                </a:solidFill>
              </a:rPr>
              <a:t>– how </a:t>
            </a:r>
            <a:r>
              <a:rPr spc="-3">
                <a:solidFill>
                  <a:srgbClr val="4B3C37"/>
                </a:solidFill>
              </a:rPr>
              <a:t>many  </a:t>
            </a:r>
            <a:r>
              <a:rPr spc="0">
                <a:solidFill>
                  <a:srgbClr val="4B3C37"/>
                </a:solidFill>
              </a:rPr>
              <a:t>replicas </a:t>
            </a:r>
            <a:r>
              <a:rPr>
                <a:solidFill>
                  <a:srgbClr val="4B3C37"/>
                </a:solidFill>
              </a:rPr>
              <a:t>to </a:t>
            </a:r>
            <a:r>
              <a:rPr spc="-9">
                <a:solidFill>
                  <a:srgbClr val="4B3C37"/>
                </a:solidFill>
              </a:rPr>
              <a:t>make </a:t>
            </a:r>
            <a:r>
              <a:rPr>
                <a:solidFill>
                  <a:srgbClr val="4B3C37"/>
                </a:solidFill>
              </a:rPr>
              <a:t>of each</a:t>
            </a:r>
            <a:r>
              <a:rPr spc="49">
                <a:solidFill>
                  <a:srgbClr val="4B3C37"/>
                </a:solidFill>
              </a:rPr>
              <a:t> </a:t>
            </a:r>
            <a:r>
              <a:rPr spc="9">
                <a:solidFill>
                  <a:srgbClr val="4B3C37"/>
                </a:solidFill>
              </a:rPr>
              <a:t>partition</a:t>
            </a:r>
          </a:p>
          <a:p>
            <a:pPr marL="266637" marR="5080" indent="-253942">
              <a:lnSpc>
                <a:spcPts val="2100"/>
              </a:lnSpc>
              <a:spcBef>
                <a:spcPts val="1000"/>
              </a:spcBef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3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Replication </a:t>
            </a:r>
            <a:r>
              <a:rPr spc="9"/>
              <a:t>strategy </a:t>
            </a:r>
            <a:r>
              <a:rPr spc="0">
                <a:solidFill>
                  <a:srgbClr val="4B3C37"/>
                </a:solidFill>
              </a:rPr>
              <a:t>– </a:t>
            </a:r>
            <a:r>
              <a:rPr>
                <a:solidFill>
                  <a:srgbClr val="4B3C37"/>
                </a:solidFill>
              </a:rPr>
              <a:t>on </a:t>
            </a:r>
            <a:r>
              <a:rPr spc="0">
                <a:solidFill>
                  <a:srgbClr val="4B3C37"/>
                </a:solidFill>
              </a:rPr>
              <a:t>which </a:t>
            </a:r>
            <a:r>
              <a:rPr spc="9">
                <a:solidFill>
                  <a:srgbClr val="4B3C37"/>
                </a:solidFill>
              </a:rPr>
              <a:t>node  </a:t>
            </a:r>
            <a:r>
              <a:rPr>
                <a:solidFill>
                  <a:srgbClr val="4B3C37"/>
                </a:solidFill>
              </a:rPr>
              <a:t>should </a:t>
            </a:r>
            <a:r>
              <a:rPr spc="0">
                <a:solidFill>
                  <a:srgbClr val="4B3C37"/>
                </a:solidFill>
              </a:rPr>
              <a:t>each </a:t>
            </a:r>
            <a:r>
              <a:rPr spc="-3">
                <a:solidFill>
                  <a:srgbClr val="4B3C37"/>
                </a:solidFill>
              </a:rPr>
              <a:t>replica </a:t>
            </a:r>
            <a:r>
              <a:rPr spc="0">
                <a:solidFill>
                  <a:srgbClr val="4B3C37"/>
                </a:solidFill>
              </a:rPr>
              <a:t>be</a:t>
            </a:r>
            <a:r>
              <a:rPr spc="22">
                <a:solidFill>
                  <a:srgbClr val="4B3C37"/>
                </a:solidFill>
              </a:rPr>
              <a:t> </a:t>
            </a:r>
            <a:r>
              <a:rPr>
                <a:solidFill>
                  <a:srgbClr val="4B3C37"/>
                </a:solidFill>
              </a:rPr>
              <a:t>placed</a:t>
            </a:r>
          </a:p>
        </p:txBody>
      </p:sp>
      <p:sp>
        <p:nvSpPr>
          <p:cNvPr id="682" name="object 7"/>
          <p:cNvSpPr/>
          <p:nvPr/>
        </p:nvSpPr>
        <p:spPr>
          <a:xfrm>
            <a:off x="557210" y="3893772"/>
            <a:ext cx="3695701" cy="62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1">
              <a:lnSpc>
                <a:spcPts val="2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2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All </a:t>
            </a:r>
            <a:r>
              <a:rPr spc="7"/>
              <a:t>partitions </a:t>
            </a:r>
            <a:r>
              <a:rPr spc="-7"/>
              <a:t>are </a:t>
            </a:r>
            <a:r>
              <a:t>"replicas",  </a:t>
            </a:r>
            <a:r>
              <a:rPr spc="-2"/>
              <a:t>there </a:t>
            </a:r>
            <a:r>
              <a:rPr spc="-7"/>
              <a:t>are </a:t>
            </a:r>
            <a:r>
              <a:t>no</a:t>
            </a:r>
            <a:r>
              <a:rPr spc="-10"/>
              <a:t> </a:t>
            </a:r>
            <a:r>
              <a:rPr spc="7"/>
              <a:t>"originals"</a:t>
            </a:r>
          </a:p>
        </p:txBody>
      </p:sp>
      <p:sp>
        <p:nvSpPr>
          <p:cNvPr id="683" name="object 8"/>
          <p:cNvSpPr/>
          <p:nvPr/>
        </p:nvSpPr>
        <p:spPr>
          <a:xfrm>
            <a:off x="779827" y="4570239"/>
            <a:ext cx="4124960" cy="2113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348532" indent="-253942">
              <a:lnSpc>
                <a:spcPts val="2100"/>
              </a:lnSpc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replica </a:t>
            </a:r>
            <a:r>
              <a:rPr>
                <a:solidFill>
                  <a:srgbClr val="4B3C37"/>
                </a:solidFill>
              </a:rPr>
              <a:t>– </a:t>
            </a:r>
            <a:r>
              <a:rPr spc="3">
                <a:solidFill>
                  <a:srgbClr val="4B3C37"/>
                </a:solidFill>
              </a:rPr>
              <a:t>placed on the </a:t>
            </a:r>
            <a:r>
              <a:rPr spc="9">
                <a:solidFill>
                  <a:srgbClr val="4B3C37"/>
                </a:solidFill>
              </a:rPr>
              <a:t>node  </a:t>
            </a:r>
            <a:r>
              <a:rPr>
                <a:solidFill>
                  <a:srgbClr val="4B3C37"/>
                </a:solidFill>
              </a:rPr>
              <a:t>owning </a:t>
            </a:r>
            <a:r>
              <a:rPr spc="3">
                <a:solidFill>
                  <a:srgbClr val="4B3C37"/>
                </a:solidFill>
              </a:rPr>
              <a:t>its </a:t>
            </a:r>
            <a:r>
              <a:rPr>
                <a:solidFill>
                  <a:srgbClr val="4B3C37"/>
                </a:solidFill>
              </a:rPr>
              <a:t>token's </a:t>
            </a:r>
            <a:r>
              <a:rPr spc="12">
                <a:solidFill>
                  <a:srgbClr val="4B3C37"/>
                </a:solidFill>
              </a:rPr>
              <a:t>primary </a:t>
            </a:r>
            <a:r>
              <a:rPr spc="3">
                <a:solidFill>
                  <a:srgbClr val="4B3C37"/>
                </a:solidFill>
              </a:rPr>
              <a:t>range</a:t>
            </a:r>
          </a:p>
          <a:p>
            <a:pPr marL="266637" marR="5080" indent="-253942">
              <a:lnSpc>
                <a:spcPts val="2100"/>
              </a:lnSpc>
              <a:spcBef>
                <a:spcPts val="1100"/>
              </a:spcBef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3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Closest node </a:t>
            </a:r>
            <a:r>
              <a:rPr spc="0">
                <a:solidFill>
                  <a:srgbClr val="4B3C37"/>
                </a:solidFill>
              </a:rPr>
              <a:t>– replicas </a:t>
            </a:r>
            <a:r>
              <a:rPr>
                <a:solidFill>
                  <a:srgbClr val="4B3C37"/>
                </a:solidFill>
              </a:rPr>
              <a:t>placed in  same </a:t>
            </a:r>
            <a:r>
              <a:rPr spc="0">
                <a:solidFill>
                  <a:srgbClr val="4B3C37"/>
                </a:solidFill>
              </a:rPr>
              <a:t>rack </a:t>
            </a:r>
            <a:r>
              <a:rPr>
                <a:solidFill>
                  <a:srgbClr val="4B3C37"/>
                </a:solidFill>
              </a:rPr>
              <a:t>and data </a:t>
            </a:r>
            <a:r>
              <a:rPr spc="-22">
                <a:solidFill>
                  <a:srgbClr val="4B3C37"/>
                </a:solidFill>
              </a:rPr>
              <a:t>center, </a:t>
            </a:r>
            <a:r>
              <a:rPr spc="0">
                <a:solidFill>
                  <a:srgbClr val="4B3C37"/>
                </a:solidFill>
              </a:rPr>
              <a:t>if</a:t>
            </a:r>
            <a:r>
              <a:rPr spc="-130">
                <a:solidFill>
                  <a:srgbClr val="4B3C37"/>
                </a:solidFill>
              </a:rPr>
              <a:t> </a:t>
            </a:r>
            <a:r>
              <a:rPr>
                <a:solidFill>
                  <a:srgbClr val="4B3C37"/>
                </a:solidFill>
              </a:rPr>
              <a:t>possible</a:t>
            </a:r>
          </a:p>
          <a:p>
            <a:pPr marL="266637" marR="36185" indent="-253942">
              <a:lnSpc>
                <a:spcPct val="89600"/>
              </a:lnSpc>
              <a:spcBef>
                <a:spcPts val="1000"/>
              </a:spcBef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(Subsequent) replicas </a:t>
            </a:r>
            <a:r>
              <a:rPr>
                <a:solidFill>
                  <a:srgbClr val="4B3C37"/>
                </a:solidFill>
              </a:rPr>
              <a:t>(if </a:t>
            </a:r>
            <a:r>
              <a:rPr spc="3">
                <a:solidFill>
                  <a:srgbClr val="4B3C37"/>
                </a:solidFill>
              </a:rPr>
              <a:t>RF </a:t>
            </a:r>
            <a:r>
              <a:rPr>
                <a:solidFill>
                  <a:srgbClr val="4B3C37"/>
                </a:solidFill>
              </a:rPr>
              <a:t>&gt; </a:t>
            </a:r>
            <a:r>
              <a:rPr spc="3">
                <a:solidFill>
                  <a:srgbClr val="4B3C37"/>
                </a:solidFill>
              </a:rPr>
              <a:t>1) </a:t>
            </a:r>
            <a:r>
              <a:rPr>
                <a:solidFill>
                  <a:srgbClr val="4B3C37"/>
                </a:solidFill>
              </a:rPr>
              <a:t>–  </a:t>
            </a:r>
            <a:r>
              <a:rPr spc="3">
                <a:solidFill>
                  <a:srgbClr val="4B3C37"/>
                </a:solidFill>
              </a:rPr>
              <a:t>placed </a:t>
            </a:r>
            <a:r>
              <a:rPr>
                <a:solidFill>
                  <a:srgbClr val="4B3C37"/>
                </a:solidFill>
              </a:rPr>
              <a:t>in </a:t>
            </a:r>
            <a:r>
              <a:rPr spc="12">
                <a:solidFill>
                  <a:srgbClr val="4B3C37"/>
                </a:solidFill>
              </a:rPr>
              <a:t>"secondary </a:t>
            </a:r>
            <a:r>
              <a:rPr spc="3">
                <a:solidFill>
                  <a:srgbClr val="4B3C37"/>
                </a:solidFill>
              </a:rPr>
              <a:t>range" of </a:t>
            </a:r>
            <a:r>
              <a:rPr spc="9">
                <a:solidFill>
                  <a:srgbClr val="4B3C37"/>
                </a:solidFill>
              </a:rPr>
              <a:t>other  </a:t>
            </a:r>
            <a:r>
              <a:rPr spc="3">
                <a:solidFill>
                  <a:srgbClr val="4B3C37"/>
                </a:solidFill>
              </a:rPr>
              <a:t>nodes, per the </a:t>
            </a:r>
            <a:r>
              <a:rPr i="1" spc="3">
                <a:solidFill>
                  <a:srgbClr val="4B3C37"/>
                </a:solidFill>
              </a:rPr>
              <a:t>replication</a:t>
            </a:r>
            <a:r>
              <a:rPr i="1" spc="-144">
                <a:solidFill>
                  <a:srgbClr val="4B3C37"/>
                </a:solidFill>
              </a:rPr>
              <a:t> </a:t>
            </a:r>
            <a:r>
              <a:rPr i="1">
                <a:solidFill>
                  <a:srgbClr val="4B3C37"/>
                </a:solidFill>
              </a:rPr>
              <a:t>strategy</a:t>
            </a:r>
          </a:p>
        </p:txBody>
      </p:sp>
      <p:sp>
        <p:nvSpPr>
          <p:cNvPr id="684" name="object 9"/>
          <p:cNvSpPr/>
          <p:nvPr/>
        </p:nvSpPr>
        <p:spPr>
          <a:xfrm>
            <a:off x="6798134" y="2719260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5" name="object 10"/>
          <p:cNvSpPr/>
          <p:nvPr/>
        </p:nvSpPr>
        <p:spPr>
          <a:xfrm>
            <a:off x="6798134" y="5049087"/>
            <a:ext cx="815976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60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60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6" name="object 11"/>
          <p:cNvSpPr/>
          <p:nvPr/>
        </p:nvSpPr>
        <p:spPr>
          <a:xfrm>
            <a:off x="6887467" y="5268036"/>
            <a:ext cx="585407" cy="245099"/>
          </a:xfrm>
          <a:prstGeom prst="rect">
            <a:avLst/>
          </a:pr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7" name="object 12"/>
          <p:cNvSpPr/>
          <p:nvPr/>
        </p:nvSpPr>
        <p:spPr>
          <a:xfrm>
            <a:off x="8007377" y="3903462"/>
            <a:ext cx="815963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3" y="285"/>
                </a:lnTo>
                <a:lnTo>
                  <a:pt x="7157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7" y="20970"/>
                </a:lnTo>
                <a:lnTo>
                  <a:pt x="8323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49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49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8" name="object 13"/>
          <p:cNvSpPr/>
          <p:nvPr/>
        </p:nvSpPr>
        <p:spPr>
          <a:xfrm>
            <a:off x="8096708" y="4122408"/>
            <a:ext cx="585394" cy="245099"/>
          </a:xfrm>
          <a:prstGeom prst="rect">
            <a:avLst/>
          </a:pr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9" name="object 14"/>
          <p:cNvSpPr/>
          <p:nvPr/>
        </p:nvSpPr>
        <p:spPr>
          <a:xfrm>
            <a:off x="5653699" y="3903462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0" name="object 15"/>
          <p:cNvSpPr/>
          <p:nvPr/>
        </p:nvSpPr>
        <p:spPr>
          <a:xfrm>
            <a:off x="5743030" y="4122408"/>
            <a:ext cx="585406" cy="245099"/>
          </a:xfrm>
          <a:prstGeom prst="rect">
            <a:avLst/>
          </a:pr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1" name="object 16"/>
          <p:cNvSpPr/>
          <p:nvPr/>
        </p:nvSpPr>
        <p:spPr>
          <a:xfrm>
            <a:off x="7466217" y="3002278"/>
            <a:ext cx="1097279" cy="10681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2" name="object 17"/>
          <p:cNvSpPr/>
          <p:nvPr/>
        </p:nvSpPr>
        <p:spPr>
          <a:xfrm>
            <a:off x="7639263" y="3128839"/>
            <a:ext cx="774098" cy="74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02" y="91"/>
                </a:lnTo>
                <a:lnTo>
                  <a:pt x="3462" y="457"/>
                </a:lnTo>
                <a:lnTo>
                  <a:pt x="5522" y="1052"/>
                </a:lnTo>
                <a:lnTo>
                  <a:pt x="7515" y="1876"/>
                </a:lnTo>
                <a:lnTo>
                  <a:pt x="9442" y="2882"/>
                </a:lnTo>
                <a:lnTo>
                  <a:pt x="11280" y="4094"/>
                </a:lnTo>
                <a:lnTo>
                  <a:pt x="13030" y="5444"/>
                </a:lnTo>
                <a:lnTo>
                  <a:pt x="14669" y="6954"/>
                </a:lnTo>
                <a:lnTo>
                  <a:pt x="16175" y="8578"/>
                </a:lnTo>
                <a:lnTo>
                  <a:pt x="17526" y="10339"/>
                </a:lnTo>
                <a:lnTo>
                  <a:pt x="18722" y="12169"/>
                </a:lnTo>
                <a:lnTo>
                  <a:pt x="19719" y="14113"/>
                </a:lnTo>
                <a:lnTo>
                  <a:pt x="20538" y="16103"/>
                </a:lnTo>
                <a:lnTo>
                  <a:pt x="21136" y="18162"/>
                </a:lnTo>
                <a:lnTo>
                  <a:pt x="21513" y="20220"/>
                </a:lnTo>
                <a:lnTo>
                  <a:pt x="21600" y="21600"/>
                </a:lnTo>
              </a:path>
            </a:pathLst>
          </a:custGeom>
          <a:ln w="8312">
            <a:solidFill>
              <a:srgbClr val="5E4D4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3" name="object 18"/>
          <p:cNvSpPr/>
          <p:nvPr/>
        </p:nvSpPr>
        <p:spPr>
          <a:xfrm>
            <a:off x="7614107" y="3074784"/>
            <a:ext cx="118505" cy="117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61" y="0"/>
                </a:moveTo>
                <a:lnTo>
                  <a:pt x="0" y="9630"/>
                </a:lnTo>
                <a:lnTo>
                  <a:pt x="17706" y="21600"/>
                </a:lnTo>
                <a:lnTo>
                  <a:pt x="19144" y="21313"/>
                </a:lnTo>
                <a:lnTo>
                  <a:pt x="20570" y="19176"/>
                </a:lnTo>
                <a:lnTo>
                  <a:pt x="20287" y="17728"/>
                </a:lnTo>
                <a:lnTo>
                  <a:pt x="9169" y="10212"/>
                </a:lnTo>
                <a:lnTo>
                  <a:pt x="21137" y="4168"/>
                </a:lnTo>
                <a:lnTo>
                  <a:pt x="21600" y="2767"/>
                </a:lnTo>
                <a:lnTo>
                  <a:pt x="20452" y="464"/>
                </a:lnTo>
                <a:lnTo>
                  <a:pt x="19061" y="0"/>
                </a:lnTo>
                <a:close/>
              </a:path>
            </a:pathLst>
          </a:custGeom>
          <a:solidFill>
            <a:srgbClr val="5E4D4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96" name="object 19"/>
          <p:cNvGrpSpPr/>
          <p:nvPr/>
        </p:nvGrpSpPr>
        <p:grpSpPr>
          <a:xfrm>
            <a:off x="8349590" y="3784958"/>
            <a:ext cx="117654" cy="118580"/>
            <a:chOff x="0" y="0"/>
            <a:chExt cx="117652" cy="118578"/>
          </a:xfrm>
        </p:grpSpPr>
        <p:sp>
          <p:nvSpPr>
            <p:cNvPr id="694" name="Shape"/>
            <p:cNvSpPr/>
            <p:nvPr/>
          </p:nvSpPr>
          <p:spPr>
            <a:xfrm>
              <a:off x="0" y="5829"/>
              <a:ext cx="90512" cy="1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3" y="0"/>
                  </a:moveTo>
                  <a:lnTo>
                    <a:pt x="367" y="1503"/>
                  </a:lnTo>
                  <a:lnTo>
                    <a:pt x="0" y="3014"/>
                  </a:lnTo>
                  <a:lnTo>
                    <a:pt x="15608" y="21600"/>
                  </a:lnTo>
                  <a:lnTo>
                    <a:pt x="21600" y="11963"/>
                  </a:lnTo>
                  <a:lnTo>
                    <a:pt x="14827" y="11963"/>
                  </a:lnTo>
                  <a:lnTo>
                    <a:pt x="5025" y="294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5" name="Shape"/>
            <p:cNvSpPr/>
            <p:nvPr/>
          </p:nvSpPr>
          <p:spPr>
            <a:xfrm>
              <a:off x="62128" y="0"/>
              <a:ext cx="55525" cy="6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31" y="0"/>
                  </a:moveTo>
                  <a:lnTo>
                    <a:pt x="12761" y="807"/>
                  </a:lnTo>
                  <a:lnTo>
                    <a:pt x="0" y="21600"/>
                  </a:lnTo>
                  <a:lnTo>
                    <a:pt x="11042" y="21600"/>
                  </a:lnTo>
                  <a:lnTo>
                    <a:pt x="21600" y="4395"/>
                  </a:lnTo>
                  <a:lnTo>
                    <a:pt x="20612" y="1985"/>
                  </a:lnTo>
                  <a:lnTo>
                    <a:pt x="15731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97" name="object 20"/>
          <p:cNvSpPr/>
          <p:nvPr/>
        </p:nvSpPr>
        <p:spPr>
          <a:xfrm>
            <a:off x="7457896" y="4594166"/>
            <a:ext cx="1105593" cy="107649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8" name="object 21"/>
          <p:cNvSpPr/>
          <p:nvPr/>
        </p:nvSpPr>
        <p:spPr>
          <a:xfrm>
            <a:off x="7604149" y="4719435"/>
            <a:ext cx="867918" cy="84023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9" name="object 22"/>
          <p:cNvSpPr/>
          <p:nvPr/>
        </p:nvSpPr>
        <p:spPr>
          <a:xfrm>
            <a:off x="5915890" y="3002278"/>
            <a:ext cx="1030779" cy="10681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0" name="object 23"/>
          <p:cNvSpPr/>
          <p:nvPr/>
        </p:nvSpPr>
        <p:spPr>
          <a:xfrm>
            <a:off x="6004876" y="3070796"/>
            <a:ext cx="793255" cy="83266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1" name="object 24"/>
          <p:cNvSpPr/>
          <p:nvPr/>
        </p:nvSpPr>
        <p:spPr>
          <a:xfrm>
            <a:off x="5915890" y="4594169"/>
            <a:ext cx="1030779" cy="103077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2" name="object 25"/>
          <p:cNvSpPr/>
          <p:nvPr/>
        </p:nvSpPr>
        <p:spPr>
          <a:xfrm>
            <a:off x="6005093" y="4719434"/>
            <a:ext cx="793039" cy="79423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3" name="object 26"/>
          <p:cNvSpPr/>
          <p:nvPr/>
        </p:nvSpPr>
        <p:spPr>
          <a:xfrm>
            <a:off x="3969894" y="6656216"/>
            <a:ext cx="2078395" cy="436386"/>
          </a:xfrm>
          <a:prstGeom prst="rect">
            <a:avLst/>
          </a:pr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4" name="object 27"/>
          <p:cNvSpPr/>
          <p:nvPr/>
        </p:nvSpPr>
        <p:spPr>
          <a:xfrm>
            <a:off x="5042091" y="6710187"/>
            <a:ext cx="925832" cy="320496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5" name="object 28"/>
          <p:cNvSpPr/>
          <p:nvPr/>
        </p:nvSpPr>
        <p:spPr>
          <a:xfrm>
            <a:off x="6260874" y="3363881"/>
            <a:ext cx="1143001" cy="116378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6" name="object 29"/>
          <p:cNvSpPr/>
          <p:nvPr/>
        </p:nvSpPr>
        <p:spPr>
          <a:xfrm>
            <a:off x="6493993" y="3580850"/>
            <a:ext cx="710300" cy="728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101" y="21158"/>
                </a:lnTo>
                <a:lnTo>
                  <a:pt x="5177" y="20546"/>
                </a:lnTo>
                <a:lnTo>
                  <a:pt x="7229" y="19722"/>
                </a:lnTo>
                <a:lnTo>
                  <a:pt x="9184" y="18685"/>
                </a:lnTo>
                <a:lnTo>
                  <a:pt x="11067" y="17461"/>
                </a:lnTo>
                <a:lnTo>
                  <a:pt x="12853" y="16095"/>
                </a:lnTo>
                <a:lnTo>
                  <a:pt x="14518" y="14541"/>
                </a:lnTo>
                <a:lnTo>
                  <a:pt x="16063" y="12892"/>
                </a:lnTo>
                <a:lnTo>
                  <a:pt x="17439" y="11102"/>
                </a:lnTo>
                <a:lnTo>
                  <a:pt x="18670" y="9218"/>
                </a:lnTo>
                <a:lnTo>
                  <a:pt x="19708" y="7240"/>
                </a:lnTo>
                <a:lnTo>
                  <a:pt x="20529" y="5215"/>
                </a:lnTo>
                <a:lnTo>
                  <a:pt x="21156" y="3143"/>
                </a:lnTo>
                <a:lnTo>
                  <a:pt x="21542" y="1023"/>
                </a:lnTo>
                <a:lnTo>
                  <a:pt x="21600" y="0"/>
                </a:lnTo>
              </a:path>
            </a:pathLst>
          </a:cu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7" name="object 30"/>
          <p:cNvSpPr/>
          <p:nvPr/>
        </p:nvSpPr>
        <p:spPr>
          <a:xfrm>
            <a:off x="6456274" y="4215872"/>
            <a:ext cx="175308" cy="170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0" y="0"/>
                </a:moveTo>
                <a:lnTo>
                  <a:pt x="17681" y="3"/>
                </a:lnTo>
                <a:lnTo>
                  <a:pt x="16822" y="372"/>
                </a:lnTo>
                <a:lnTo>
                  <a:pt x="0" y="12089"/>
                </a:lnTo>
                <a:lnTo>
                  <a:pt x="18214" y="21353"/>
                </a:lnTo>
                <a:lnTo>
                  <a:pt x="19115" y="21600"/>
                </a:lnTo>
                <a:lnTo>
                  <a:pt x="20006" y="21477"/>
                </a:lnTo>
                <a:lnTo>
                  <a:pt x="20788" y="21020"/>
                </a:lnTo>
                <a:lnTo>
                  <a:pt x="21360" y="20264"/>
                </a:lnTo>
                <a:lnTo>
                  <a:pt x="21600" y="19340"/>
                </a:lnTo>
                <a:lnTo>
                  <a:pt x="21480" y="18424"/>
                </a:lnTo>
                <a:lnTo>
                  <a:pt x="21035" y="17621"/>
                </a:lnTo>
                <a:lnTo>
                  <a:pt x="20299" y="17035"/>
                </a:lnTo>
                <a:lnTo>
                  <a:pt x="9295" y="11439"/>
                </a:lnTo>
                <a:lnTo>
                  <a:pt x="19457" y="4361"/>
                </a:lnTo>
                <a:lnTo>
                  <a:pt x="20109" y="3678"/>
                </a:lnTo>
                <a:lnTo>
                  <a:pt x="20444" y="2820"/>
                </a:lnTo>
                <a:lnTo>
                  <a:pt x="20441" y="1896"/>
                </a:lnTo>
                <a:lnTo>
                  <a:pt x="20081" y="1013"/>
                </a:lnTo>
                <a:lnTo>
                  <a:pt x="19416" y="344"/>
                </a:lnTo>
                <a:lnTo>
                  <a:pt x="18580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10" name="object 31"/>
          <p:cNvGrpSpPr/>
          <p:nvPr/>
        </p:nvGrpSpPr>
        <p:grpSpPr>
          <a:xfrm>
            <a:off x="7112710" y="3543098"/>
            <a:ext cx="170884" cy="174542"/>
            <a:chOff x="0" y="0"/>
            <a:chExt cx="170882" cy="174541"/>
          </a:xfrm>
        </p:grpSpPr>
        <p:sp>
          <p:nvSpPr>
            <p:cNvPr id="708" name="Shape"/>
            <p:cNvSpPr/>
            <p:nvPr/>
          </p:nvSpPr>
          <p:spPr>
            <a:xfrm>
              <a:off x="89508" y="75501"/>
              <a:ext cx="81375" cy="99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60" y="0"/>
                  </a:moveTo>
                  <a:lnTo>
                    <a:pt x="0" y="0"/>
                  </a:lnTo>
                  <a:lnTo>
                    <a:pt x="12055" y="19350"/>
                  </a:lnTo>
                  <a:lnTo>
                    <a:pt x="13306" y="20640"/>
                  </a:lnTo>
                  <a:lnTo>
                    <a:pt x="15003" y="21409"/>
                  </a:lnTo>
                  <a:lnTo>
                    <a:pt x="16927" y="21600"/>
                  </a:lnTo>
                  <a:lnTo>
                    <a:pt x="18861" y="21153"/>
                  </a:lnTo>
                  <a:lnTo>
                    <a:pt x="20432" y="20126"/>
                  </a:lnTo>
                  <a:lnTo>
                    <a:pt x="21368" y="18732"/>
                  </a:lnTo>
                  <a:lnTo>
                    <a:pt x="21600" y="17150"/>
                  </a:lnTo>
                  <a:lnTo>
                    <a:pt x="21056" y="15561"/>
                  </a:lnTo>
                  <a:lnTo>
                    <a:pt x="11360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9" name="Shape"/>
            <p:cNvSpPr/>
            <p:nvPr/>
          </p:nvSpPr>
          <p:spPr>
            <a:xfrm>
              <a:off x="0" y="0"/>
              <a:ext cx="132305" cy="166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9" y="0"/>
                  </a:moveTo>
                  <a:lnTo>
                    <a:pt x="462" y="17819"/>
                  </a:lnTo>
                  <a:lnTo>
                    <a:pt x="0" y="18727"/>
                  </a:lnTo>
                  <a:lnTo>
                    <a:pt x="12" y="19672"/>
                  </a:lnTo>
                  <a:lnTo>
                    <a:pt x="470" y="20544"/>
                  </a:lnTo>
                  <a:lnTo>
                    <a:pt x="1346" y="21234"/>
                  </a:lnTo>
                  <a:lnTo>
                    <a:pt x="2491" y="21600"/>
                  </a:lnTo>
                  <a:lnTo>
                    <a:pt x="3683" y="21590"/>
                  </a:lnTo>
                  <a:lnTo>
                    <a:pt x="4784" y="21227"/>
                  </a:lnTo>
                  <a:lnTo>
                    <a:pt x="5654" y="20534"/>
                  </a:lnTo>
                  <a:lnTo>
                    <a:pt x="14613" y="9768"/>
                  </a:lnTo>
                  <a:lnTo>
                    <a:pt x="21600" y="9768"/>
                  </a:lnTo>
                  <a:lnTo>
                    <a:pt x="15289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11" name="object 32"/>
          <p:cNvSpPr/>
          <p:nvPr/>
        </p:nvSpPr>
        <p:spPr>
          <a:xfrm>
            <a:off x="5640301" y="3903462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2" name="object 33"/>
          <p:cNvSpPr/>
          <p:nvPr/>
        </p:nvSpPr>
        <p:spPr>
          <a:xfrm>
            <a:off x="5587141" y="3850299"/>
            <a:ext cx="922297" cy="922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210" y="8620"/>
                </a:lnTo>
                <a:lnTo>
                  <a:pt x="843" y="6593"/>
                </a:lnTo>
                <a:lnTo>
                  <a:pt x="1852" y="4764"/>
                </a:lnTo>
                <a:lnTo>
                  <a:pt x="3172" y="3172"/>
                </a:lnTo>
                <a:lnTo>
                  <a:pt x="4764" y="1852"/>
                </a:lnTo>
                <a:lnTo>
                  <a:pt x="6593" y="843"/>
                </a:lnTo>
                <a:lnTo>
                  <a:pt x="8620" y="210"/>
                </a:lnTo>
                <a:lnTo>
                  <a:pt x="10800" y="0"/>
                </a:lnTo>
                <a:lnTo>
                  <a:pt x="12980" y="210"/>
                </a:lnTo>
                <a:lnTo>
                  <a:pt x="15007" y="843"/>
                </a:lnTo>
                <a:lnTo>
                  <a:pt x="16833" y="1850"/>
                </a:lnTo>
                <a:lnTo>
                  <a:pt x="18448" y="3172"/>
                </a:lnTo>
                <a:lnTo>
                  <a:pt x="19750" y="4768"/>
                </a:lnTo>
                <a:lnTo>
                  <a:pt x="20757" y="6593"/>
                </a:lnTo>
                <a:lnTo>
                  <a:pt x="21390" y="8620"/>
                </a:lnTo>
                <a:lnTo>
                  <a:pt x="21600" y="10800"/>
                </a:lnTo>
                <a:lnTo>
                  <a:pt x="21390" y="12980"/>
                </a:lnTo>
                <a:lnTo>
                  <a:pt x="20757" y="15007"/>
                </a:lnTo>
                <a:lnTo>
                  <a:pt x="19752" y="16828"/>
                </a:lnTo>
                <a:lnTo>
                  <a:pt x="18448" y="18448"/>
                </a:lnTo>
                <a:lnTo>
                  <a:pt x="16828" y="19752"/>
                </a:lnTo>
                <a:lnTo>
                  <a:pt x="15007" y="20757"/>
                </a:lnTo>
                <a:lnTo>
                  <a:pt x="12980" y="21390"/>
                </a:lnTo>
                <a:lnTo>
                  <a:pt x="10800" y="21600"/>
                </a:lnTo>
                <a:lnTo>
                  <a:pt x="8620" y="21390"/>
                </a:lnTo>
                <a:lnTo>
                  <a:pt x="6593" y="20757"/>
                </a:lnTo>
                <a:lnTo>
                  <a:pt x="4768" y="19750"/>
                </a:lnTo>
                <a:lnTo>
                  <a:pt x="3172" y="18448"/>
                </a:lnTo>
                <a:lnTo>
                  <a:pt x="1850" y="16833"/>
                </a:lnTo>
                <a:lnTo>
                  <a:pt x="843" y="15007"/>
                </a:lnTo>
                <a:lnTo>
                  <a:pt x="210" y="12980"/>
                </a:lnTo>
                <a:lnTo>
                  <a:pt x="0" y="10800"/>
                </a:lnTo>
                <a:close/>
              </a:path>
            </a:pathLst>
          </a:custGeom>
          <a:ln w="21166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3" name="object 34"/>
          <p:cNvSpPr/>
          <p:nvPr/>
        </p:nvSpPr>
        <p:spPr>
          <a:xfrm>
            <a:off x="5640301" y="3903462"/>
            <a:ext cx="815975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210" y="8615"/>
                </a:lnTo>
                <a:lnTo>
                  <a:pt x="840" y="6598"/>
                </a:lnTo>
                <a:lnTo>
                  <a:pt x="1849" y="4770"/>
                </a:lnTo>
                <a:lnTo>
                  <a:pt x="3173" y="3173"/>
                </a:lnTo>
                <a:lnTo>
                  <a:pt x="4770" y="1849"/>
                </a:lnTo>
                <a:lnTo>
                  <a:pt x="6598" y="840"/>
                </a:lnTo>
                <a:lnTo>
                  <a:pt x="8615" y="210"/>
                </a:lnTo>
                <a:lnTo>
                  <a:pt x="10800" y="0"/>
                </a:lnTo>
                <a:lnTo>
                  <a:pt x="12985" y="210"/>
                </a:lnTo>
                <a:lnTo>
                  <a:pt x="15002" y="840"/>
                </a:lnTo>
                <a:lnTo>
                  <a:pt x="16830" y="1849"/>
                </a:lnTo>
                <a:lnTo>
                  <a:pt x="18448" y="3173"/>
                </a:lnTo>
                <a:lnTo>
                  <a:pt x="19751" y="4770"/>
                </a:lnTo>
                <a:lnTo>
                  <a:pt x="20760" y="6598"/>
                </a:lnTo>
                <a:lnTo>
                  <a:pt x="21390" y="8615"/>
                </a:lnTo>
                <a:lnTo>
                  <a:pt x="21600" y="10800"/>
                </a:lnTo>
                <a:lnTo>
                  <a:pt x="21390" y="12985"/>
                </a:lnTo>
                <a:lnTo>
                  <a:pt x="20760" y="15002"/>
                </a:lnTo>
                <a:lnTo>
                  <a:pt x="19751" y="16830"/>
                </a:lnTo>
                <a:lnTo>
                  <a:pt x="18448" y="18448"/>
                </a:lnTo>
                <a:lnTo>
                  <a:pt x="16830" y="19751"/>
                </a:lnTo>
                <a:lnTo>
                  <a:pt x="15002" y="20760"/>
                </a:lnTo>
                <a:lnTo>
                  <a:pt x="12985" y="21390"/>
                </a:lnTo>
                <a:lnTo>
                  <a:pt x="10800" y="21600"/>
                </a:lnTo>
                <a:lnTo>
                  <a:pt x="8615" y="21390"/>
                </a:lnTo>
                <a:lnTo>
                  <a:pt x="6598" y="20760"/>
                </a:lnTo>
                <a:lnTo>
                  <a:pt x="4770" y="19751"/>
                </a:lnTo>
                <a:lnTo>
                  <a:pt x="3173" y="18448"/>
                </a:lnTo>
                <a:lnTo>
                  <a:pt x="1849" y="16830"/>
                </a:lnTo>
                <a:lnTo>
                  <a:pt x="840" y="15002"/>
                </a:lnTo>
                <a:lnTo>
                  <a:pt x="210" y="12985"/>
                </a:lnTo>
                <a:lnTo>
                  <a:pt x="0" y="10800"/>
                </a:lnTo>
                <a:close/>
              </a:path>
            </a:pathLst>
          </a:custGeom>
          <a:ln w="42333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4" name="object 35"/>
          <p:cNvSpPr/>
          <p:nvPr/>
        </p:nvSpPr>
        <p:spPr>
          <a:xfrm>
            <a:off x="5693461" y="3956620"/>
            <a:ext cx="709654" cy="709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211" y="8608"/>
                </a:lnTo>
                <a:lnTo>
                  <a:pt x="837" y="6604"/>
                </a:lnTo>
                <a:lnTo>
                  <a:pt x="1845" y="4777"/>
                </a:lnTo>
                <a:lnTo>
                  <a:pt x="3174" y="3174"/>
                </a:lnTo>
                <a:lnTo>
                  <a:pt x="4777" y="1845"/>
                </a:lnTo>
                <a:lnTo>
                  <a:pt x="6604" y="837"/>
                </a:lnTo>
                <a:lnTo>
                  <a:pt x="8608" y="211"/>
                </a:lnTo>
                <a:lnTo>
                  <a:pt x="10800" y="0"/>
                </a:lnTo>
                <a:lnTo>
                  <a:pt x="12992" y="211"/>
                </a:lnTo>
                <a:lnTo>
                  <a:pt x="14996" y="837"/>
                </a:lnTo>
                <a:lnTo>
                  <a:pt x="16827" y="1847"/>
                </a:lnTo>
                <a:lnTo>
                  <a:pt x="18449" y="3174"/>
                </a:lnTo>
                <a:lnTo>
                  <a:pt x="19752" y="4772"/>
                </a:lnTo>
                <a:lnTo>
                  <a:pt x="20763" y="6604"/>
                </a:lnTo>
                <a:lnTo>
                  <a:pt x="21389" y="8608"/>
                </a:lnTo>
                <a:lnTo>
                  <a:pt x="21600" y="10800"/>
                </a:lnTo>
                <a:lnTo>
                  <a:pt x="21389" y="12992"/>
                </a:lnTo>
                <a:lnTo>
                  <a:pt x="20763" y="14996"/>
                </a:lnTo>
                <a:lnTo>
                  <a:pt x="19750" y="16833"/>
                </a:lnTo>
                <a:lnTo>
                  <a:pt x="18449" y="18449"/>
                </a:lnTo>
                <a:lnTo>
                  <a:pt x="16833" y="19750"/>
                </a:lnTo>
                <a:lnTo>
                  <a:pt x="14996" y="20763"/>
                </a:lnTo>
                <a:lnTo>
                  <a:pt x="12992" y="21389"/>
                </a:lnTo>
                <a:lnTo>
                  <a:pt x="10800" y="21600"/>
                </a:lnTo>
                <a:lnTo>
                  <a:pt x="8608" y="21389"/>
                </a:lnTo>
                <a:lnTo>
                  <a:pt x="6604" y="20763"/>
                </a:lnTo>
                <a:lnTo>
                  <a:pt x="4772" y="19752"/>
                </a:lnTo>
                <a:lnTo>
                  <a:pt x="3174" y="18449"/>
                </a:lnTo>
                <a:lnTo>
                  <a:pt x="1847" y="16827"/>
                </a:lnTo>
                <a:lnTo>
                  <a:pt x="837" y="14996"/>
                </a:lnTo>
                <a:lnTo>
                  <a:pt x="211" y="12992"/>
                </a:lnTo>
                <a:lnTo>
                  <a:pt x="0" y="10800"/>
                </a:lnTo>
                <a:close/>
              </a:path>
            </a:pathLst>
          </a:custGeom>
          <a:ln w="21166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5" name="object 36"/>
          <p:cNvSpPr/>
          <p:nvPr/>
        </p:nvSpPr>
        <p:spPr>
          <a:xfrm>
            <a:off x="5816107" y="4138917"/>
            <a:ext cx="503556" cy="584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813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187" baseline="-11574"/>
              <a:t>N</a:t>
            </a:r>
            <a:r>
              <a:rPr spc="-484"/>
              <a:t>o</a:t>
            </a:r>
            <a:r>
              <a:rPr sz="1800" spc="-270" baseline="-11574"/>
              <a:t>o</a:t>
            </a:r>
            <a:r>
              <a:rPr spc="-384"/>
              <a:t>d</a:t>
            </a:r>
            <a:r>
              <a:rPr sz="1800" spc="-344" baseline="-11574"/>
              <a:t>d</a:t>
            </a:r>
            <a:r>
              <a:rPr spc="-300"/>
              <a:t>e</a:t>
            </a:r>
            <a:r>
              <a:rPr sz="1800" spc="37" baseline="-11574"/>
              <a:t>e</a:t>
            </a:r>
            <a:r>
              <a:rPr spc="-250"/>
              <a:t>4</a:t>
            </a:r>
            <a:r>
              <a:rPr sz="1800" spc="0" baseline="-11574"/>
              <a:t>4</a:t>
            </a:r>
          </a:p>
        </p:txBody>
      </p:sp>
      <p:sp>
        <p:nvSpPr>
          <p:cNvPr id="716" name="object 37"/>
          <p:cNvSpPr/>
          <p:nvPr/>
        </p:nvSpPr>
        <p:spPr>
          <a:xfrm>
            <a:off x="6798134" y="2726857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7" name="object 38"/>
          <p:cNvSpPr/>
          <p:nvPr/>
        </p:nvSpPr>
        <p:spPr>
          <a:xfrm>
            <a:off x="6973938" y="2962312"/>
            <a:ext cx="499748" cy="563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28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419" baseline="-6943"/>
              <a:t>N</a:t>
            </a:r>
            <a:r>
              <a:t>o</a:t>
            </a:r>
            <a:r>
              <a:rPr sz="1800" spc="-419" baseline="-6943"/>
              <a:t>o</a:t>
            </a:r>
            <a:r>
              <a:t>d</a:t>
            </a:r>
            <a:r>
              <a:rPr sz="1800" spc="-419" baseline="-6943"/>
              <a:t>d</a:t>
            </a:r>
            <a:r>
              <a:t>e</a:t>
            </a:r>
            <a:r>
              <a:rPr sz="1800" spc="-419" baseline="-6943"/>
              <a:t>e</a:t>
            </a:r>
            <a:r>
              <a:t>1</a:t>
            </a:r>
            <a:r>
              <a:rPr sz="1800" spc="-419" baseline="-6943"/>
              <a:t>1</a:t>
            </a:r>
          </a:p>
        </p:txBody>
      </p:sp>
      <p:sp>
        <p:nvSpPr>
          <p:cNvPr id="718" name="object 39"/>
          <p:cNvSpPr/>
          <p:nvPr/>
        </p:nvSpPr>
        <p:spPr>
          <a:xfrm>
            <a:off x="8007554" y="3905096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9" name="object 40"/>
          <p:cNvSpPr/>
          <p:nvPr/>
        </p:nvSpPr>
        <p:spPr>
          <a:xfrm>
            <a:off x="8175449" y="4140556"/>
            <a:ext cx="497841" cy="57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pc="-487" baseline="-9258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100" spc="-324" baseline="0"/>
              <a:t>No</a:t>
            </a:r>
            <a:r>
              <a:t>o</a:t>
            </a:r>
            <a:r>
              <a:rPr sz="1100" spc="-324" baseline="0"/>
              <a:t>d</a:t>
            </a:r>
            <a:r>
              <a:t>d</a:t>
            </a:r>
            <a:r>
              <a:rPr sz="1100" spc="-324" baseline="0"/>
              <a:t>e</a:t>
            </a:r>
            <a:r>
              <a:t>e       </a:t>
            </a:r>
            <a:r>
              <a:rPr spc="-480"/>
              <a:t> </a:t>
            </a:r>
            <a:r>
              <a:rPr sz="1100" spc="-181" baseline="0"/>
              <a:t>2</a:t>
            </a:r>
            <a:r>
              <a:rPr spc="-270"/>
              <a:t>2</a:t>
            </a:r>
          </a:p>
        </p:txBody>
      </p:sp>
      <p:sp>
        <p:nvSpPr>
          <p:cNvPr id="720" name="object 41"/>
          <p:cNvSpPr/>
          <p:nvPr/>
        </p:nvSpPr>
        <p:spPr>
          <a:xfrm>
            <a:off x="6788191" y="5038016"/>
            <a:ext cx="815963" cy="815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3" y="285"/>
                </a:lnTo>
                <a:lnTo>
                  <a:pt x="7157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7"/>
                </a:lnTo>
                <a:lnTo>
                  <a:pt x="285" y="8323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7" y="20970"/>
                </a:lnTo>
                <a:lnTo>
                  <a:pt x="8323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49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3"/>
                </a:lnTo>
                <a:lnTo>
                  <a:pt x="20970" y="7157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49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1" name="object 42"/>
          <p:cNvSpPr/>
          <p:nvPr/>
        </p:nvSpPr>
        <p:spPr>
          <a:xfrm>
            <a:off x="6963995" y="5273471"/>
            <a:ext cx="500381" cy="594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28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419" baseline="-13887"/>
              <a:t>N</a:t>
            </a:r>
            <a:r>
              <a:t>o</a:t>
            </a:r>
            <a:r>
              <a:rPr sz="1800" spc="-419" baseline="-13887"/>
              <a:t>o</a:t>
            </a:r>
            <a:r>
              <a:t>d</a:t>
            </a:r>
            <a:r>
              <a:rPr sz="1800" spc="-419" baseline="-13887"/>
              <a:t>d</a:t>
            </a:r>
            <a:r>
              <a:t>e</a:t>
            </a:r>
            <a:r>
              <a:rPr sz="1800" spc="-419" baseline="-13887"/>
              <a:t>e</a:t>
            </a:r>
            <a:r>
              <a:t>3</a:t>
            </a:r>
            <a:r>
              <a:rPr sz="1800" spc="-419" baseline="-13887"/>
              <a:t>3</a:t>
            </a:r>
          </a:p>
        </p:txBody>
      </p:sp>
      <p:sp>
        <p:nvSpPr>
          <p:cNvPr id="722" name="object 43"/>
          <p:cNvSpPr/>
          <p:nvPr/>
        </p:nvSpPr>
        <p:spPr>
          <a:xfrm>
            <a:off x="6260874" y="4132815"/>
            <a:ext cx="1130532" cy="1122217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3" name="object 44"/>
          <p:cNvSpPr/>
          <p:nvPr/>
        </p:nvSpPr>
        <p:spPr>
          <a:xfrm>
            <a:off x="6494017" y="4313616"/>
            <a:ext cx="699837" cy="686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098" y="456"/>
                </a:lnTo>
                <a:lnTo>
                  <a:pt x="5180" y="1056"/>
                </a:lnTo>
                <a:lnTo>
                  <a:pt x="7214" y="1905"/>
                </a:lnTo>
                <a:lnTo>
                  <a:pt x="9198" y="2929"/>
                </a:lnTo>
                <a:lnTo>
                  <a:pt x="11084" y="4153"/>
                </a:lnTo>
                <a:lnTo>
                  <a:pt x="12873" y="5552"/>
                </a:lnTo>
                <a:lnTo>
                  <a:pt x="14539" y="7076"/>
                </a:lnTo>
                <a:lnTo>
                  <a:pt x="16058" y="8749"/>
                </a:lnTo>
                <a:lnTo>
                  <a:pt x="17454" y="10548"/>
                </a:lnTo>
                <a:lnTo>
                  <a:pt x="18679" y="12421"/>
                </a:lnTo>
                <a:lnTo>
                  <a:pt x="19708" y="14395"/>
                </a:lnTo>
                <a:lnTo>
                  <a:pt x="20541" y="16443"/>
                </a:lnTo>
                <a:lnTo>
                  <a:pt x="21153" y="18516"/>
                </a:lnTo>
                <a:lnTo>
                  <a:pt x="21545" y="20640"/>
                </a:lnTo>
                <a:lnTo>
                  <a:pt x="21600" y="21600"/>
                </a:lnTo>
              </a:path>
            </a:pathLst>
          </a:cu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4" name="object 45"/>
          <p:cNvSpPr/>
          <p:nvPr/>
        </p:nvSpPr>
        <p:spPr>
          <a:xfrm>
            <a:off x="6456272" y="4234601"/>
            <a:ext cx="174689" cy="17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82" y="0"/>
                </a:moveTo>
                <a:lnTo>
                  <a:pt x="18181" y="257"/>
                </a:lnTo>
                <a:lnTo>
                  <a:pt x="0" y="9714"/>
                </a:lnTo>
                <a:lnTo>
                  <a:pt x="17003" y="21240"/>
                </a:lnTo>
                <a:lnTo>
                  <a:pt x="17868" y="21600"/>
                </a:lnTo>
                <a:lnTo>
                  <a:pt x="18771" y="21593"/>
                </a:lnTo>
                <a:lnTo>
                  <a:pt x="19606" y="21240"/>
                </a:lnTo>
                <a:lnTo>
                  <a:pt x="20267" y="20564"/>
                </a:lnTo>
                <a:lnTo>
                  <a:pt x="20619" y="19677"/>
                </a:lnTo>
                <a:lnTo>
                  <a:pt x="20612" y="18754"/>
                </a:lnTo>
                <a:lnTo>
                  <a:pt x="20267" y="17900"/>
                </a:lnTo>
                <a:lnTo>
                  <a:pt x="19604" y="17224"/>
                </a:lnTo>
                <a:lnTo>
                  <a:pt x="9334" y="10263"/>
                </a:lnTo>
                <a:lnTo>
                  <a:pt x="20317" y="4550"/>
                </a:lnTo>
                <a:lnTo>
                  <a:pt x="21051" y="3956"/>
                </a:lnTo>
                <a:lnTo>
                  <a:pt x="21490" y="3148"/>
                </a:lnTo>
                <a:lnTo>
                  <a:pt x="21600" y="2232"/>
                </a:lnTo>
                <a:lnTo>
                  <a:pt x="21349" y="1311"/>
                </a:lnTo>
                <a:lnTo>
                  <a:pt x="20768" y="561"/>
                </a:lnTo>
                <a:lnTo>
                  <a:pt x="19978" y="113"/>
                </a:lnTo>
                <a:lnTo>
                  <a:pt x="19082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7" name="object 46"/>
          <p:cNvGrpSpPr/>
          <p:nvPr/>
        </p:nvGrpSpPr>
        <p:grpSpPr>
          <a:xfrm>
            <a:off x="7101930" y="4863003"/>
            <a:ext cx="170855" cy="174731"/>
            <a:chOff x="0" y="0"/>
            <a:chExt cx="170854" cy="174730"/>
          </a:xfrm>
        </p:grpSpPr>
        <p:sp>
          <p:nvSpPr>
            <p:cNvPr id="725" name="Shape"/>
            <p:cNvSpPr/>
            <p:nvPr/>
          </p:nvSpPr>
          <p:spPr>
            <a:xfrm>
              <a:off x="0" y="8021"/>
              <a:ext cx="132458" cy="166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77" y="0"/>
                  </a:moveTo>
                  <a:lnTo>
                    <a:pt x="1335" y="370"/>
                  </a:lnTo>
                  <a:lnTo>
                    <a:pt x="462" y="1062"/>
                  </a:lnTo>
                  <a:lnTo>
                    <a:pt x="8" y="1937"/>
                  </a:lnTo>
                  <a:lnTo>
                    <a:pt x="0" y="2883"/>
                  </a:lnTo>
                  <a:lnTo>
                    <a:pt x="465" y="3791"/>
                  </a:lnTo>
                  <a:lnTo>
                    <a:pt x="15348" y="21600"/>
                  </a:lnTo>
                  <a:lnTo>
                    <a:pt x="21600" y="11819"/>
                  </a:lnTo>
                  <a:lnTo>
                    <a:pt x="14631" y="11819"/>
                  </a:lnTo>
                  <a:lnTo>
                    <a:pt x="5641" y="1061"/>
                  </a:lnTo>
                  <a:lnTo>
                    <a:pt x="4769" y="368"/>
                  </a:lnTo>
                  <a:lnTo>
                    <a:pt x="3668" y="7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6" name="Shape"/>
            <p:cNvSpPr/>
            <p:nvPr/>
          </p:nvSpPr>
          <p:spPr>
            <a:xfrm>
              <a:off x="89722" y="0"/>
              <a:ext cx="81133" cy="99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95" y="0"/>
                  </a:moveTo>
                  <a:lnTo>
                    <a:pt x="14966" y="195"/>
                  </a:lnTo>
                  <a:lnTo>
                    <a:pt x="13267" y="967"/>
                  </a:lnTo>
                  <a:lnTo>
                    <a:pt x="12017" y="2259"/>
                  </a:lnTo>
                  <a:lnTo>
                    <a:pt x="0" y="21600"/>
                  </a:lnTo>
                  <a:lnTo>
                    <a:pt x="11377" y="21600"/>
                  </a:lnTo>
                  <a:lnTo>
                    <a:pt x="21061" y="6013"/>
                  </a:lnTo>
                  <a:lnTo>
                    <a:pt x="21600" y="4427"/>
                  </a:lnTo>
                  <a:lnTo>
                    <a:pt x="21361" y="2850"/>
                  </a:lnTo>
                  <a:lnTo>
                    <a:pt x="20417" y="1461"/>
                  </a:lnTo>
                  <a:lnTo>
                    <a:pt x="18837" y="440"/>
                  </a:lnTo>
                  <a:lnTo>
                    <a:pt x="16895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28" name="object 47"/>
          <p:cNvSpPr/>
          <p:nvPr/>
        </p:nvSpPr>
        <p:spPr>
          <a:xfrm>
            <a:off x="6260874" y="4132815"/>
            <a:ext cx="1945183" cy="407324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9" name="object 48"/>
          <p:cNvSpPr/>
          <p:nvPr/>
        </p:nvSpPr>
        <p:spPr>
          <a:xfrm>
            <a:off x="6494083" y="4311446"/>
            <a:ext cx="1475373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61" y="0"/>
                </a:lnTo>
                <a:lnTo>
                  <a:pt x="3618" y="1349"/>
                </a:lnTo>
                <a:lnTo>
                  <a:pt x="5536" y="1349"/>
                </a:lnTo>
                <a:lnTo>
                  <a:pt x="7256" y="4050"/>
                </a:lnTo>
                <a:lnTo>
                  <a:pt x="8023" y="4050"/>
                </a:lnTo>
                <a:lnTo>
                  <a:pt x="8708" y="5398"/>
                </a:lnTo>
                <a:lnTo>
                  <a:pt x="9313" y="5398"/>
                </a:lnTo>
                <a:lnTo>
                  <a:pt x="9824" y="6749"/>
                </a:lnTo>
                <a:lnTo>
                  <a:pt x="10242" y="8099"/>
                </a:lnTo>
                <a:lnTo>
                  <a:pt x="10544" y="9450"/>
                </a:lnTo>
                <a:lnTo>
                  <a:pt x="10730" y="9450"/>
                </a:lnTo>
                <a:lnTo>
                  <a:pt x="10800" y="10800"/>
                </a:lnTo>
                <a:lnTo>
                  <a:pt x="10870" y="12149"/>
                </a:lnTo>
                <a:lnTo>
                  <a:pt x="11056" y="12149"/>
                </a:lnTo>
                <a:lnTo>
                  <a:pt x="11358" y="13499"/>
                </a:lnTo>
                <a:lnTo>
                  <a:pt x="11776" y="14850"/>
                </a:lnTo>
                <a:lnTo>
                  <a:pt x="12287" y="16198"/>
                </a:lnTo>
                <a:lnTo>
                  <a:pt x="12892" y="16198"/>
                </a:lnTo>
                <a:lnTo>
                  <a:pt x="13589" y="17549"/>
                </a:lnTo>
                <a:lnTo>
                  <a:pt x="14344" y="18899"/>
                </a:lnTo>
                <a:lnTo>
                  <a:pt x="16064" y="20250"/>
                </a:lnTo>
                <a:lnTo>
                  <a:pt x="17982" y="20250"/>
                </a:lnTo>
                <a:lnTo>
                  <a:pt x="20039" y="21600"/>
                </a:lnTo>
                <a:lnTo>
                  <a:pt x="21600" y="21600"/>
                </a:lnTo>
              </a:path>
            </a:pathLst>
          </a:cu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0" name="object 49"/>
          <p:cNvSpPr/>
          <p:nvPr/>
        </p:nvSpPr>
        <p:spPr>
          <a:xfrm>
            <a:off x="6456272" y="4225875"/>
            <a:ext cx="171002" cy="171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5" y="0"/>
                </a:moveTo>
                <a:lnTo>
                  <a:pt x="18001" y="308"/>
                </a:lnTo>
                <a:lnTo>
                  <a:pt x="0" y="10800"/>
                </a:lnTo>
                <a:lnTo>
                  <a:pt x="18001" y="21292"/>
                </a:lnTo>
                <a:lnTo>
                  <a:pt x="18905" y="21600"/>
                </a:lnTo>
                <a:lnTo>
                  <a:pt x="19825" y="21540"/>
                </a:lnTo>
                <a:lnTo>
                  <a:pt x="20656" y="21139"/>
                </a:lnTo>
                <a:lnTo>
                  <a:pt x="21291" y="20427"/>
                </a:lnTo>
                <a:lnTo>
                  <a:pt x="21600" y="19523"/>
                </a:lnTo>
                <a:lnTo>
                  <a:pt x="21540" y="18603"/>
                </a:lnTo>
                <a:lnTo>
                  <a:pt x="21139" y="17773"/>
                </a:lnTo>
                <a:lnTo>
                  <a:pt x="20425" y="17138"/>
                </a:lnTo>
                <a:lnTo>
                  <a:pt x="9551" y="10800"/>
                </a:lnTo>
                <a:lnTo>
                  <a:pt x="20425" y="4462"/>
                </a:lnTo>
                <a:lnTo>
                  <a:pt x="21139" y="3827"/>
                </a:lnTo>
                <a:lnTo>
                  <a:pt x="21540" y="2997"/>
                </a:lnTo>
                <a:lnTo>
                  <a:pt x="21600" y="2077"/>
                </a:lnTo>
                <a:lnTo>
                  <a:pt x="21291" y="1173"/>
                </a:lnTo>
                <a:lnTo>
                  <a:pt x="20656" y="461"/>
                </a:lnTo>
                <a:lnTo>
                  <a:pt x="19825" y="60"/>
                </a:lnTo>
                <a:lnTo>
                  <a:pt x="18905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1" name="object 50"/>
          <p:cNvSpPr/>
          <p:nvPr/>
        </p:nvSpPr>
        <p:spPr>
          <a:xfrm>
            <a:off x="7836251" y="4238573"/>
            <a:ext cx="171009" cy="171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95" y="0"/>
                </a:moveTo>
                <a:lnTo>
                  <a:pt x="1774" y="60"/>
                </a:lnTo>
                <a:lnTo>
                  <a:pt x="943" y="461"/>
                </a:lnTo>
                <a:lnTo>
                  <a:pt x="308" y="1173"/>
                </a:lnTo>
                <a:lnTo>
                  <a:pt x="0" y="2077"/>
                </a:lnTo>
                <a:lnTo>
                  <a:pt x="60" y="2997"/>
                </a:lnTo>
                <a:lnTo>
                  <a:pt x="461" y="3827"/>
                </a:lnTo>
                <a:lnTo>
                  <a:pt x="1175" y="4462"/>
                </a:lnTo>
                <a:lnTo>
                  <a:pt x="12049" y="10800"/>
                </a:lnTo>
                <a:lnTo>
                  <a:pt x="1175" y="17138"/>
                </a:lnTo>
                <a:lnTo>
                  <a:pt x="461" y="17773"/>
                </a:lnTo>
                <a:lnTo>
                  <a:pt x="60" y="18603"/>
                </a:lnTo>
                <a:lnTo>
                  <a:pt x="0" y="19523"/>
                </a:lnTo>
                <a:lnTo>
                  <a:pt x="308" y="20427"/>
                </a:lnTo>
                <a:lnTo>
                  <a:pt x="943" y="21139"/>
                </a:lnTo>
                <a:lnTo>
                  <a:pt x="1774" y="21540"/>
                </a:lnTo>
                <a:lnTo>
                  <a:pt x="2695" y="21600"/>
                </a:lnTo>
                <a:lnTo>
                  <a:pt x="3600" y="21292"/>
                </a:lnTo>
                <a:lnTo>
                  <a:pt x="21600" y="10800"/>
                </a:lnTo>
                <a:lnTo>
                  <a:pt x="3600" y="308"/>
                </a:lnTo>
                <a:lnTo>
                  <a:pt x="2695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2" name="object 51"/>
          <p:cNvSpPr/>
          <p:nvPr/>
        </p:nvSpPr>
        <p:spPr>
          <a:xfrm>
            <a:off x="6140339" y="2491045"/>
            <a:ext cx="822961" cy="423949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3" name="object 52"/>
          <p:cNvSpPr/>
          <p:nvPr/>
        </p:nvSpPr>
        <p:spPr>
          <a:xfrm>
            <a:off x="5968377" y="2261275"/>
            <a:ext cx="953401" cy="589238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4" name="object 53"/>
          <p:cNvSpPr/>
          <p:nvPr/>
        </p:nvSpPr>
        <p:spPr>
          <a:xfrm>
            <a:off x="8191338" y="2948739"/>
            <a:ext cx="44259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A189AD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1-25</a:t>
            </a:r>
          </a:p>
        </p:txBody>
      </p:sp>
      <p:sp>
        <p:nvSpPr>
          <p:cNvPr id="735" name="object 54"/>
          <p:cNvSpPr/>
          <p:nvPr/>
        </p:nvSpPr>
        <p:spPr>
          <a:xfrm>
            <a:off x="8116382" y="5279228"/>
            <a:ext cx="55689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DDAE54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26-50</a:t>
            </a:r>
          </a:p>
        </p:txBody>
      </p:sp>
      <p:sp>
        <p:nvSpPr>
          <p:cNvPr id="736" name="object 55"/>
          <p:cNvSpPr/>
          <p:nvPr/>
        </p:nvSpPr>
        <p:spPr>
          <a:xfrm>
            <a:off x="5746636" y="5271099"/>
            <a:ext cx="55689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148C73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51-75</a:t>
            </a:r>
          </a:p>
        </p:txBody>
      </p:sp>
      <p:sp>
        <p:nvSpPr>
          <p:cNvPr id="737" name="object 56"/>
          <p:cNvSpPr/>
          <p:nvPr/>
        </p:nvSpPr>
        <p:spPr>
          <a:xfrm>
            <a:off x="5820247" y="2963497"/>
            <a:ext cx="44259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0D6886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76-0</a:t>
            </a:r>
          </a:p>
        </p:txBody>
      </p:sp>
      <p:sp>
        <p:nvSpPr>
          <p:cNvPr id="738" name="object 57"/>
          <p:cNvSpPr/>
          <p:nvPr/>
        </p:nvSpPr>
        <p:spPr>
          <a:xfrm>
            <a:off x="6962968" y="4082491"/>
            <a:ext cx="108458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3968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RF=3</a:t>
            </a:r>
          </a:p>
          <a:p>
            <a:pPr indent="12697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SimpleStrate</a:t>
            </a:r>
            <a:r>
              <a:rPr spc="25"/>
              <a:t>g</a:t>
            </a:r>
            <a:r>
              <a:t>y</a:t>
            </a:r>
          </a:p>
        </p:txBody>
      </p:sp>
      <p:sp>
        <p:nvSpPr>
          <p:cNvPr id="739" name="object 58"/>
          <p:cNvSpPr/>
          <p:nvPr/>
        </p:nvSpPr>
        <p:spPr>
          <a:xfrm>
            <a:off x="8500009" y="3825342"/>
            <a:ext cx="36449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0783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91</a:t>
            </a:r>
          </a:p>
        </p:txBody>
      </p:sp>
      <p:sp>
        <p:nvSpPr>
          <p:cNvPr id="740" name="object 59"/>
          <p:cNvSpPr/>
          <p:nvPr/>
        </p:nvSpPr>
        <p:spPr>
          <a:xfrm>
            <a:off x="7290765" y="4960266"/>
            <a:ext cx="36449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0783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91</a:t>
            </a:r>
          </a:p>
        </p:txBody>
      </p:sp>
      <p:sp>
        <p:nvSpPr>
          <p:cNvPr id="741" name="object 60"/>
          <p:cNvSpPr/>
          <p:nvPr/>
        </p:nvSpPr>
        <p:spPr>
          <a:xfrm>
            <a:off x="4864329" y="4199313"/>
            <a:ext cx="922713" cy="2635136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2" name="object 61"/>
          <p:cNvSpPr/>
          <p:nvPr/>
        </p:nvSpPr>
        <p:spPr>
          <a:xfrm>
            <a:off x="4950347" y="4275432"/>
            <a:ext cx="689953" cy="2393488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3" name="object 62"/>
          <p:cNvSpPr/>
          <p:nvPr/>
        </p:nvSpPr>
        <p:spPr>
          <a:xfrm>
            <a:off x="4199180" y="6756768"/>
            <a:ext cx="588012" cy="486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lnSpc>
                <a:spcPts val="1900"/>
              </a:lnSpc>
              <a:defRPr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Client</a:t>
            </a:r>
          </a:p>
        </p:txBody>
      </p:sp>
      <p:sp>
        <p:nvSpPr>
          <p:cNvPr id="744" name="object 63"/>
          <p:cNvSpPr/>
          <p:nvPr/>
        </p:nvSpPr>
        <p:spPr>
          <a:xfrm>
            <a:off x="5215787" y="6785657"/>
            <a:ext cx="430531" cy="16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lnSpc>
                <a:spcPts val="1300"/>
              </a:lnSpc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Dri</a:t>
            </a:r>
            <a:r>
              <a:rPr spc="-25"/>
              <a:t>v</a:t>
            </a:r>
            <a:r>
              <a:t>er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object 2"/>
          <p:cNvSpPr/>
          <p:nvPr/>
        </p:nvSpPr>
        <p:spPr>
          <a:xfrm>
            <a:off x="4674644" y="1749642"/>
            <a:ext cx="4860379" cy="481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36" y="0"/>
                </a:moveTo>
                <a:lnTo>
                  <a:pt x="3564" y="0"/>
                </a:lnTo>
                <a:lnTo>
                  <a:pt x="3347" y="7"/>
                </a:lnTo>
                <a:lnTo>
                  <a:pt x="3133" y="26"/>
                </a:lnTo>
                <a:lnTo>
                  <a:pt x="2923" y="58"/>
                </a:lnTo>
                <a:lnTo>
                  <a:pt x="2718" y="102"/>
                </a:lnTo>
                <a:lnTo>
                  <a:pt x="2517" y="158"/>
                </a:lnTo>
                <a:lnTo>
                  <a:pt x="2320" y="225"/>
                </a:lnTo>
                <a:lnTo>
                  <a:pt x="2130" y="303"/>
                </a:lnTo>
                <a:lnTo>
                  <a:pt x="1944" y="392"/>
                </a:lnTo>
                <a:lnTo>
                  <a:pt x="1765" y="492"/>
                </a:lnTo>
                <a:lnTo>
                  <a:pt x="1593" y="601"/>
                </a:lnTo>
                <a:lnTo>
                  <a:pt x="1427" y="719"/>
                </a:lnTo>
                <a:lnTo>
                  <a:pt x="1268" y="847"/>
                </a:lnTo>
                <a:lnTo>
                  <a:pt x="1117" y="983"/>
                </a:lnTo>
                <a:lnTo>
                  <a:pt x="973" y="1128"/>
                </a:lnTo>
                <a:lnTo>
                  <a:pt x="838" y="1281"/>
                </a:lnTo>
                <a:lnTo>
                  <a:pt x="712" y="1441"/>
                </a:lnTo>
                <a:lnTo>
                  <a:pt x="595" y="1609"/>
                </a:lnTo>
                <a:lnTo>
                  <a:pt x="487" y="1783"/>
                </a:lnTo>
                <a:lnTo>
                  <a:pt x="388" y="1964"/>
                </a:lnTo>
                <a:lnTo>
                  <a:pt x="300" y="2151"/>
                </a:lnTo>
                <a:lnTo>
                  <a:pt x="223" y="2344"/>
                </a:lnTo>
                <a:lnTo>
                  <a:pt x="156" y="2542"/>
                </a:lnTo>
                <a:lnTo>
                  <a:pt x="101" y="2745"/>
                </a:lnTo>
                <a:lnTo>
                  <a:pt x="57" y="2953"/>
                </a:lnTo>
                <a:lnTo>
                  <a:pt x="26" y="3165"/>
                </a:lnTo>
                <a:lnTo>
                  <a:pt x="7" y="3381"/>
                </a:lnTo>
                <a:lnTo>
                  <a:pt x="0" y="3600"/>
                </a:lnTo>
                <a:lnTo>
                  <a:pt x="0" y="18000"/>
                </a:lnTo>
                <a:lnTo>
                  <a:pt x="7" y="18219"/>
                </a:lnTo>
                <a:lnTo>
                  <a:pt x="26" y="18435"/>
                </a:lnTo>
                <a:lnTo>
                  <a:pt x="57" y="18647"/>
                </a:lnTo>
                <a:lnTo>
                  <a:pt x="101" y="18855"/>
                </a:lnTo>
                <a:lnTo>
                  <a:pt x="156" y="19058"/>
                </a:lnTo>
                <a:lnTo>
                  <a:pt x="223" y="19256"/>
                </a:lnTo>
                <a:lnTo>
                  <a:pt x="300" y="19449"/>
                </a:lnTo>
                <a:lnTo>
                  <a:pt x="388" y="19636"/>
                </a:lnTo>
                <a:lnTo>
                  <a:pt x="487" y="19817"/>
                </a:lnTo>
                <a:lnTo>
                  <a:pt x="595" y="19991"/>
                </a:lnTo>
                <a:lnTo>
                  <a:pt x="712" y="20159"/>
                </a:lnTo>
                <a:lnTo>
                  <a:pt x="838" y="20319"/>
                </a:lnTo>
                <a:lnTo>
                  <a:pt x="973" y="20472"/>
                </a:lnTo>
                <a:lnTo>
                  <a:pt x="1117" y="20617"/>
                </a:lnTo>
                <a:lnTo>
                  <a:pt x="1268" y="20753"/>
                </a:lnTo>
                <a:lnTo>
                  <a:pt x="1427" y="20881"/>
                </a:lnTo>
                <a:lnTo>
                  <a:pt x="1593" y="20999"/>
                </a:lnTo>
                <a:lnTo>
                  <a:pt x="1765" y="21108"/>
                </a:lnTo>
                <a:lnTo>
                  <a:pt x="1944" y="21208"/>
                </a:lnTo>
                <a:lnTo>
                  <a:pt x="2130" y="21297"/>
                </a:lnTo>
                <a:lnTo>
                  <a:pt x="2320" y="21375"/>
                </a:lnTo>
                <a:lnTo>
                  <a:pt x="2517" y="21442"/>
                </a:lnTo>
                <a:lnTo>
                  <a:pt x="2718" y="21498"/>
                </a:lnTo>
                <a:lnTo>
                  <a:pt x="2923" y="21542"/>
                </a:lnTo>
                <a:lnTo>
                  <a:pt x="3133" y="21574"/>
                </a:lnTo>
                <a:lnTo>
                  <a:pt x="3347" y="21593"/>
                </a:lnTo>
                <a:lnTo>
                  <a:pt x="3564" y="21600"/>
                </a:lnTo>
                <a:lnTo>
                  <a:pt x="18036" y="21600"/>
                </a:lnTo>
                <a:lnTo>
                  <a:pt x="18253" y="21593"/>
                </a:lnTo>
                <a:lnTo>
                  <a:pt x="18467" y="21574"/>
                </a:lnTo>
                <a:lnTo>
                  <a:pt x="18677" y="21542"/>
                </a:lnTo>
                <a:lnTo>
                  <a:pt x="18882" y="21498"/>
                </a:lnTo>
                <a:lnTo>
                  <a:pt x="19083" y="21442"/>
                </a:lnTo>
                <a:lnTo>
                  <a:pt x="19280" y="21375"/>
                </a:lnTo>
                <a:lnTo>
                  <a:pt x="19470" y="21297"/>
                </a:lnTo>
                <a:lnTo>
                  <a:pt x="19656" y="21208"/>
                </a:lnTo>
                <a:lnTo>
                  <a:pt x="19835" y="21108"/>
                </a:lnTo>
                <a:lnTo>
                  <a:pt x="20008" y="20999"/>
                </a:lnTo>
                <a:lnTo>
                  <a:pt x="20173" y="20881"/>
                </a:lnTo>
                <a:lnTo>
                  <a:pt x="20332" y="20753"/>
                </a:lnTo>
                <a:lnTo>
                  <a:pt x="20483" y="20617"/>
                </a:lnTo>
                <a:lnTo>
                  <a:pt x="20627" y="20472"/>
                </a:lnTo>
                <a:lnTo>
                  <a:pt x="20762" y="20319"/>
                </a:lnTo>
                <a:lnTo>
                  <a:pt x="20888" y="20159"/>
                </a:lnTo>
                <a:lnTo>
                  <a:pt x="21005" y="19991"/>
                </a:lnTo>
                <a:lnTo>
                  <a:pt x="21113" y="19817"/>
                </a:lnTo>
                <a:lnTo>
                  <a:pt x="21212" y="19636"/>
                </a:lnTo>
                <a:lnTo>
                  <a:pt x="21300" y="19449"/>
                </a:lnTo>
                <a:lnTo>
                  <a:pt x="21377" y="19256"/>
                </a:lnTo>
                <a:lnTo>
                  <a:pt x="21444" y="19058"/>
                </a:lnTo>
                <a:lnTo>
                  <a:pt x="21499" y="18855"/>
                </a:lnTo>
                <a:lnTo>
                  <a:pt x="21543" y="18647"/>
                </a:lnTo>
                <a:lnTo>
                  <a:pt x="21574" y="18435"/>
                </a:lnTo>
                <a:lnTo>
                  <a:pt x="21593" y="18219"/>
                </a:lnTo>
                <a:lnTo>
                  <a:pt x="21600" y="18000"/>
                </a:lnTo>
                <a:lnTo>
                  <a:pt x="21600" y="3600"/>
                </a:lnTo>
                <a:lnTo>
                  <a:pt x="21593" y="3381"/>
                </a:lnTo>
                <a:lnTo>
                  <a:pt x="21574" y="3165"/>
                </a:lnTo>
                <a:lnTo>
                  <a:pt x="21543" y="2953"/>
                </a:lnTo>
                <a:lnTo>
                  <a:pt x="21499" y="2745"/>
                </a:lnTo>
                <a:lnTo>
                  <a:pt x="21444" y="2542"/>
                </a:lnTo>
                <a:lnTo>
                  <a:pt x="21377" y="2344"/>
                </a:lnTo>
                <a:lnTo>
                  <a:pt x="21300" y="2151"/>
                </a:lnTo>
                <a:lnTo>
                  <a:pt x="21212" y="1964"/>
                </a:lnTo>
                <a:lnTo>
                  <a:pt x="21113" y="1783"/>
                </a:lnTo>
                <a:lnTo>
                  <a:pt x="21005" y="1609"/>
                </a:lnTo>
                <a:lnTo>
                  <a:pt x="20888" y="1441"/>
                </a:lnTo>
                <a:lnTo>
                  <a:pt x="20762" y="1281"/>
                </a:lnTo>
                <a:lnTo>
                  <a:pt x="20627" y="1128"/>
                </a:lnTo>
                <a:lnTo>
                  <a:pt x="20483" y="983"/>
                </a:lnTo>
                <a:lnTo>
                  <a:pt x="20332" y="847"/>
                </a:lnTo>
                <a:lnTo>
                  <a:pt x="20173" y="719"/>
                </a:lnTo>
                <a:lnTo>
                  <a:pt x="20008" y="601"/>
                </a:lnTo>
                <a:lnTo>
                  <a:pt x="19835" y="492"/>
                </a:lnTo>
                <a:lnTo>
                  <a:pt x="19656" y="392"/>
                </a:lnTo>
                <a:lnTo>
                  <a:pt x="19470" y="303"/>
                </a:lnTo>
                <a:lnTo>
                  <a:pt x="19280" y="225"/>
                </a:lnTo>
                <a:lnTo>
                  <a:pt x="19083" y="158"/>
                </a:lnTo>
                <a:lnTo>
                  <a:pt x="18882" y="102"/>
                </a:lnTo>
                <a:lnTo>
                  <a:pt x="18677" y="58"/>
                </a:lnTo>
                <a:lnTo>
                  <a:pt x="18467" y="26"/>
                </a:lnTo>
                <a:lnTo>
                  <a:pt x="18253" y="7"/>
                </a:lnTo>
                <a:lnTo>
                  <a:pt x="18036" y="0"/>
                </a:lnTo>
                <a:close/>
              </a:path>
            </a:pathLst>
          </a:custGeom>
          <a:solidFill>
            <a:srgbClr val="C8EEFA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7" name="object 3"/>
          <p:cNvSpPr/>
          <p:nvPr/>
        </p:nvSpPr>
        <p:spPr>
          <a:xfrm>
            <a:off x="4899523" y="1749643"/>
            <a:ext cx="4635501" cy="49657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8" name="object 4"/>
          <p:cNvSpPr/>
          <p:nvPr/>
        </p:nvSpPr>
        <p:spPr>
          <a:xfrm>
            <a:off x="5085360" y="2135975"/>
            <a:ext cx="4267201" cy="42671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9" name="object 65"/>
          <p:cNvSpPr>
            <a:spLocks noGrp="1"/>
          </p:cNvSpPr>
          <p:nvPr>
            <p:ph type="sldNum" sz="quarter" idx="4294967295"/>
          </p:nvPr>
        </p:nvSpPr>
        <p:spPr>
          <a:xfrm>
            <a:off x="9726182" y="7549146"/>
            <a:ext cx="18815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12697">
              <a:lnSpc>
                <a:spcPts val="800"/>
              </a:lnSpc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750" name="object 5"/>
          <p:cNvSpPr>
            <a:spLocks noGrp="1"/>
          </p:cNvSpPr>
          <p:nvPr>
            <p:ph type="title"/>
          </p:nvPr>
        </p:nvSpPr>
        <p:spPr>
          <a:xfrm>
            <a:off x="502920" y="243890"/>
            <a:ext cx="9052560" cy="1430135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 spc="-9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How is </a:t>
            </a:r>
            <a:r>
              <a:rPr spc="0"/>
              <a:t>data </a:t>
            </a:r>
            <a:r>
              <a:t>replicated </a:t>
            </a:r>
            <a:r>
              <a:rPr spc="0"/>
              <a:t>among</a:t>
            </a:r>
            <a:r>
              <a:t> </a:t>
            </a:r>
            <a:r>
              <a:rPr spc="0"/>
              <a:t>nodes?</a:t>
            </a:r>
          </a:p>
        </p:txBody>
      </p:sp>
      <p:sp>
        <p:nvSpPr>
          <p:cNvPr id="751" name="object 6"/>
          <p:cNvSpPr/>
          <p:nvPr/>
        </p:nvSpPr>
        <p:spPr>
          <a:xfrm>
            <a:off x="727584" y="4547780"/>
            <a:ext cx="2813050" cy="80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ts val="2100"/>
              </a:lnSpc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i="1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replication </a:t>
            </a:r>
            <a:r>
              <a:rPr spc="0"/>
              <a:t>factor </a:t>
            </a:r>
            <a:r>
              <a:rPr i="0"/>
              <a:t>of </a:t>
            </a:r>
            <a:r>
              <a:rPr i="0" spc="0"/>
              <a:t>3 is a  </a:t>
            </a:r>
            <a:r>
              <a:rPr i="0"/>
              <a:t>recommended</a:t>
            </a:r>
            <a:r>
              <a:rPr i="0" spc="-50"/>
              <a:t> </a:t>
            </a:r>
            <a:r>
              <a:rPr i="0" spc="0"/>
              <a:t>minimum</a:t>
            </a:r>
          </a:p>
        </p:txBody>
      </p:sp>
      <p:sp>
        <p:nvSpPr>
          <p:cNvPr id="752" name="object 7"/>
          <p:cNvSpPr/>
          <p:nvPr/>
        </p:nvSpPr>
        <p:spPr>
          <a:xfrm>
            <a:off x="6798134" y="2719260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3" name="object 8"/>
          <p:cNvSpPr/>
          <p:nvPr/>
        </p:nvSpPr>
        <p:spPr>
          <a:xfrm>
            <a:off x="6798134" y="5049087"/>
            <a:ext cx="815976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60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60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4" name="object 9"/>
          <p:cNvSpPr/>
          <p:nvPr/>
        </p:nvSpPr>
        <p:spPr>
          <a:xfrm>
            <a:off x="6887467" y="5268036"/>
            <a:ext cx="585407" cy="245099"/>
          </a:xfrm>
          <a:prstGeom prst="rect">
            <a:avLst/>
          </a:pr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5" name="object 10"/>
          <p:cNvSpPr/>
          <p:nvPr/>
        </p:nvSpPr>
        <p:spPr>
          <a:xfrm>
            <a:off x="8007377" y="3903462"/>
            <a:ext cx="815963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3" y="285"/>
                </a:lnTo>
                <a:lnTo>
                  <a:pt x="7157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7" y="20970"/>
                </a:lnTo>
                <a:lnTo>
                  <a:pt x="8323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49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49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6" name="object 11"/>
          <p:cNvSpPr/>
          <p:nvPr/>
        </p:nvSpPr>
        <p:spPr>
          <a:xfrm>
            <a:off x="8096708" y="4122408"/>
            <a:ext cx="585394" cy="245099"/>
          </a:xfrm>
          <a:prstGeom prst="rect">
            <a:avLst/>
          </a:pr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7" name="object 12"/>
          <p:cNvSpPr/>
          <p:nvPr/>
        </p:nvSpPr>
        <p:spPr>
          <a:xfrm>
            <a:off x="5653699" y="3903462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8" name="object 13"/>
          <p:cNvSpPr/>
          <p:nvPr/>
        </p:nvSpPr>
        <p:spPr>
          <a:xfrm>
            <a:off x="5743030" y="4122408"/>
            <a:ext cx="585406" cy="245099"/>
          </a:xfrm>
          <a:prstGeom prst="rect">
            <a:avLst/>
          </a:pr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9" name="object 14"/>
          <p:cNvSpPr/>
          <p:nvPr/>
        </p:nvSpPr>
        <p:spPr>
          <a:xfrm>
            <a:off x="7466217" y="3002278"/>
            <a:ext cx="1097279" cy="10681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0" name="object 15"/>
          <p:cNvSpPr/>
          <p:nvPr/>
        </p:nvSpPr>
        <p:spPr>
          <a:xfrm>
            <a:off x="7639263" y="3128839"/>
            <a:ext cx="774098" cy="74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02" y="91"/>
                </a:lnTo>
                <a:lnTo>
                  <a:pt x="3462" y="457"/>
                </a:lnTo>
                <a:lnTo>
                  <a:pt x="5522" y="1052"/>
                </a:lnTo>
                <a:lnTo>
                  <a:pt x="7515" y="1876"/>
                </a:lnTo>
                <a:lnTo>
                  <a:pt x="9442" y="2882"/>
                </a:lnTo>
                <a:lnTo>
                  <a:pt x="11280" y="4094"/>
                </a:lnTo>
                <a:lnTo>
                  <a:pt x="13030" y="5444"/>
                </a:lnTo>
                <a:lnTo>
                  <a:pt x="14669" y="6954"/>
                </a:lnTo>
                <a:lnTo>
                  <a:pt x="16175" y="8578"/>
                </a:lnTo>
                <a:lnTo>
                  <a:pt x="17526" y="10339"/>
                </a:lnTo>
                <a:lnTo>
                  <a:pt x="18722" y="12169"/>
                </a:lnTo>
                <a:lnTo>
                  <a:pt x="19719" y="14113"/>
                </a:lnTo>
                <a:lnTo>
                  <a:pt x="20538" y="16103"/>
                </a:lnTo>
                <a:lnTo>
                  <a:pt x="21136" y="18162"/>
                </a:lnTo>
                <a:lnTo>
                  <a:pt x="21513" y="20220"/>
                </a:lnTo>
                <a:lnTo>
                  <a:pt x="21600" y="21600"/>
                </a:lnTo>
              </a:path>
            </a:pathLst>
          </a:custGeom>
          <a:ln w="8312">
            <a:solidFill>
              <a:srgbClr val="5E4D4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1" name="object 16"/>
          <p:cNvSpPr/>
          <p:nvPr/>
        </p:nvSpPr>
        <p:spPr>
          <a:xfrm>
            <a:off x="7614107" y="3074784"/>
            <a:ext cx="118505" cy="117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61" y="0"/>
                </a:moveTo>
                <a:lnTo>
                  <a:pt x="0" y="9630"/>
                </a:lnTo>
                <a:lnTo>
                  <a:pt x="17706" y="21600"/>
                </a:lnTo>
                <a:lnTo>
                  <a:pt x="19144" y="21313"/>
                </a:lnTo>
                <a:lnTo>
                  <a:pt x="20570" y="19176"/>
                </a:lnTo>
                <a:lnTo>
                  <a:pt x="20287" y="17728"/>
                </a:lnTo>
                <a:lnTo>
                  <a:pt x="9169" y="10212"/>
                </a:lnTo>
                <a:lnTo>
                  <a:pt x="21137" y="4168"/>
                </a:lnTo>
                <a:lnTo>
                  <a:pt x="21600" y="2767"/>
                </a:lnTo>
                <a:lnTo>
                  <a:pt x="20452" y="464"/>
                </a:lnTo>
                <a:lnTo>
                  <a:pt x="19061" y="0"/>
                </a:lnTo>
                <a:close/>
              </a:path>
            </a:pathLst>
          </a:custGeom>
          <a:solidFill>
            <a:srgbClr val="5E4D4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64" name="object 17"/>
          <p:cNvGrpSpPr/>
          <p:nvPr/>
        </p:nvGrpSpPr>
        <p:grpSpPr>
          <a:xfrm>
            <a:off x="8349590" y="3784958"/>
            <a:ext cx="117654" cy="118580"/>
            <a:chOff x="0" y="0"/>
            <a:chExt cx="117652" cy="118578"/>
          </a:xfrm>
        </p:grpSpPr>
        <p:sp>
          <p:nvSpPr>
            <p:cNvPr id="762" name="Shape"/>
            <p:cNvSpPr/>
            <p:nvPr/>
          </p:nvSpPr>
          <p:spPr>
            <a:xfrm>
              <a:off x="0" y="5829"/>
              <a:ext cx="90512" cy="1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3" y="0"/>
                  </a:moveTo>
                  <a:lnTo>
                    <a:pt x="367" y="1503"/>
                  </a:lnTo>
                  <a:lnTo>
                    <a:pt x="0" y="3014"/>
                  </a:lnTo>
                  <a:lnTo>
                    <a:pt x="15608" y="21600"/>
                  </a:lnTo>
                  <a:lnTo>
                    <a:pt x="21600" y="11963"/>
                  </a:lnTo>
                  <a:lnTo>
                    <a:pt x="14827" y="11963"/>
                  </a:lnTo>
                  <a:lnTo>
                    <a:pt x="5025" y="294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3" name="Shape"/>
            <p:cNvSpPr/>
            <p:nvPr/>
          </p:nvSpPr>
          <p:spPr>
            <a:xfrm>
              <a:off x="62128" y="0"/>
              <a:ext cx="55525" cy="6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31" y="0"/>
                  </a:moveTo>
                  <a:lnTo>
                    <a:pt x="12761" y="807"/>
                  </a:lnTo>
                  <a:lnTo>
                    <a:pt x="0" y="21600"/>
                  </a:lnTo>
                  <a:lnTo>
                    <a:pt x="11042" y="21600"/>
                  </a:lnTo>
                  <a:lnTo>
                    <a:pt x="21600" y="4395"/>
                  </a:lnTo>
                  <a:lnTo>
                    <a:pt x="20612" y="1985"/>
                  </a:lnTo>
                  <a:lnTo>
                    <a:pt x="15731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65" name="object 18"/>
          <p:cNvSpPr/>
          <p:nvPr/>
        </p:nvSpPr>
        <p:spPr>
          <a:xfrm>
            <a:off x="7457896" y="4594166"/>
            <a:ext cx="1105593" cy="107649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6" name="object 19"/>
          <p:cNvSpPr/>
          <p:nvPr/>
        </p:nvSpPr>
        <p:spPr>
          <a:xfrm>
            <a:off x="7604149" y="4719435"/>
            <a:ext cx="867918" cy="84023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7" name="object 20"/>
          <p:cNvSpPr/>
          <p:nvPr/>
        </p:nvSpPr>
        <p:spPr>
          <a:xfrm>
            <a:off x="5915890" y="3002278"/>
            <a:ext cx="1030779" cy="10681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8" name="object 21"/>
          <p:cNvSpPr/>
          <p:nvPr/>
        </p:nvSpPr>
        <p:spPr>
          <a:xfrm>
            <a:off x="6004876" y="3070796"/>
            <a:ext cx="793255" cy="83266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9" name="object 22"/>
          <p:cNvSpPr/>
          <p:nvPr/>
        </p:nvSpPr>
        <p:spPr>
          <a:xfrm>
            <a:off x="5915890" y="4594169"/>
            <a:ext cx="1030779" cy="103077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70" name="object 23"/>
          <p:cNvSpPr/>
          <p:nvPr/>
        </p:nvSpPr>
        <p:spPr>
          <a:xfrm>
            <a:off x="6005093" y="4719434"/>
            <a:ext cx="793039" cy="79423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71" name="object 24"/>
          <p:cNvSpPr/>
          <p:nvPr/>
        </p:nvSpPr>
        <p:spPr>
          <a:xfrm>
            <a:off x="3969894" y="6656216"/>
            <a:ext cx="2078395" cy="436386"/>
          </a:xfrm>
          <a:prstGeom prst="rect">
            <a:avLst/>
          </a:pr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72" name="object 25"/>
          <p:cNvSpPr/>
          <p:nvPr/>
        </p:nvSpPr>
        <p:spPr>
          <a:xfrm>
            <a:off x="5042091" y="6710187"/>
            <a:ext cx="925832" cy="320496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73" name="object 26"/>
          <p:cNvSpPr/>
          <p:nvPr/>
        </p:nvSpPr>
        <p:spPr>
          <a:xfrm>
            <a:off x="6260874" y="3363881"/>
            <a:ext cx="1143001" cy="116378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74" name="object 27"/>
          <p:cNvSpPr/>
          <p:nvPr/>
        </p:nvSpPr>
        <p:spPr>
          <a:xfrm>
            <a:off x="6493993" y="3580850"/>
            <a:ext cx="710300" cy="728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101" y="21158"/>
                </a:lnTo>
                <a:lnTo>
                  <a:pt x="5177" y="20546"/>
                </a:lnTo>
                <a:lnTo>
                  <a:pt x="7229" y="19722"/>
                </a:lnTo>
                <a:lnTo>
                  <a:pt x="9184" y="18685"/>
                </a:lnTo>
                <a:lnTo>
                  <a:pt x="11067" y="17461"/>
                </a:lnTo>
                <a:lnTo>
                  <a:pt x="12853" y="16095"/>
                </a:lnTo>
                <a:lnTo>
                  <a:pt x="14518" y="14541"/>
                </a:lnTo>
                <a:lnTo>
                  <a:pt x="16063" y="12892"/>
                </a:lnTo>
                <a:lnTo>
                  <a:pt x="17439" y="11102"/>
                </a:lnTo>
                <a:lnTo>
                  <a:pt x="18670" y="9218"/>
                </a:lnTo>
                <a:lnTo>
                  <a:pt x="19708" y="7240"/>
                </a:lnTo>
                <a:lnTo>
                  <a:pt x="20529" y="5215"/>
                </a:lnTo>
                <a:lnTo>
                  <a:pt x="21156" y="3143"/>
                </a:lnTo>
                <a:lnTo>
                  <a:pt x="21542" y="1023"/>
                </a:lnTo>
                <a:lnTo>
                  <a:pt x="21600" y="0"/>
                </a:lnTo>
              </a:path>
            </a:pathLst>
          </a:cu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75" name="object 28"/>
          <p:cNvSpPr/>
          <p:nvPr/>
        </p:nvSpPr>
        <p:spPr>
          <a:xfrm>
            <a:off x="6456274" y="4215872"/>
            <a:ext cx="175308" cy="170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0" y="0"/>
                </a:moveTo>
                <a:lnTo>
                  <a:pt x="17681" y="3"/>
                </a:lnTo>
                <a:lnTo>
                  <a:pt x="16822" y="372"/>
                </a:lnTo>
                <a:lnTo>
                  <a:pt x="0" y="12089"/>
                </a:lnTo>
                <a:lnTo>
                  <a:pt x="18214" y="21353"/>
                </a:lnTo>
                <a:lnTo>
                  <a:pt x="19115" y="21600"/>
                </a:lnTo>
                <a:lnTo>
                  <a:pt x="20006" y="21477"/>
                </a:lnTo>
                <a:lnTo>
                  <a:pt x="20788" y="21020"/>
                </a:lnTo>
                <a:lnTo>
                  <a:pt x="21360" y="20264"/>
                </a:lnTo>
                <a:lnTo>
                  <a:pt x="21600" y="19340"/>
                </a:lnTo>
                <a:lnTo>
                  <a:pt x="21480" y="18424"/>
                </a:lnTo>
                <a:lnTo>
                  <a:pt x="21035" y="17621"/>
                </a:lnTo>
                <a:lnTo>
                  <a:pt x="20299" y="17035"/>
                </a:lnTo>
                <a:lnTo>
                  <a:pt x="9295" y="11439"/>
                </a:lnTo>
                <a:lnTo>
                  <a:pt x="19457" y="4361"/>
                </a:lnTo>
                <a:lnTo>
                  <a:pt x="20109" y="3678"/>
                </a:lnTo>
                <a:lnTo>
                  <a:pt x="20444" y="2820"/>
                </a:lnTo>
                <a:lnTo>
                  <a:pt x="20441" y="1896"/>
                </a:lnTo>
                <a:lnTo>
                  <a:pt x="20081" y="1013"/>
                </a:lnTo>
                <a:lnTo>
                  <a:pt x="19416" y="344"/>
                </a:lnTo>
                <a:lnTo>
                  <a:pt x="18580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78" name="object 29"/>
          <p:cNvGrpSpPr/>
          <p:nvPr/>
        </p:nvGrpSpPr>
        <p:grpSpPr>
          <a:xfrm>
            <a:off x="7112710" y="3543098"/>
            <a:ext cx="170884" cy="174542"/>
            <a:chOff x="0" y="0"/>
            <a:chExt cx="170882" cy="174541"/>
          </a:xfrm>
        </p:grpSpPr>
        <p:sp>
          <p:nvSpPr>
            <p:cNvPr id="776" name="Shape"/>
            <p:cNvSpPr/>
            <p:nvPr/>
          </p:nvSpPr>
          <p:spPr>
            <a:xfrm>
              <a:off x="89508" y="75501"/>
              <a:ext cx="81375" cy="99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60" y="0"/>
                  </a:moveTo>
                  <a:lnTo>
                    <a:pt x="0" y="0"/>
                  </a:lnTo>
                  <a:lnTo>
                    <a:pt x="12055" y="19350"/>
                  </a:lnTo>
                  <a:lnTo>
                    <a:pt x="13306" y="20640"/>
                  </a:lnTo>
                  <a:lnTo>
                    <a:pt x="15003" y="21409"/>
                  </a:lnTo>
                  <a:lnTo>
                    <a:pt x="16927" y="21600"/>
                  </a:lnTo>
                  <a:lnTo>
                    <a:pt x="18861" y="21153"/>
                  </a:lnTo>
                  <a:lnTo>
                    <a:pt x="20432" y="20126"/>
                  </a:lnTo>
                  <a:lnTo>
                    <a:pt x="21368" y="18732"/>
                  </a:lnTo>
                  <a:lnTo>
                    <a:pt x="21600" y="17150"/>
                  </a:lnTo>
                  <a:lnTo>
                    <a:pt x="21056" y="15561"/>
                  </a:lnTo>
                  <a:lnTo>
                    <a:pt x="11360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7" name="Shape"/>
            <p:cNvSpPr/>
            <p:nvPr/>
          </p:nvSpPr>
          <p:spPr>
            <a:xfrm>
              <a:off x="0" y="0"/>
              <a:ext cx="132305" cy="166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9" y="0"/>
                  </a:moveTo>
                  <a:lnTo>
                    <a:pt x="462" y="17819"/>
                  </a:lnTo>
                  <a:lnTo>
                    <a:pt x="0" y="18727"/>
                  </a:lnTo>
                  <a:lnTo>
                    <a:pt x="12" y="19672"/>
                  </a:lnTo>
                  <a:lnTo>
                    <a:pt x="470" y="20544"/>
                  </a:lnTo>
                  <a:lnTo>
                    <a:pt x="1346" y="21234"/>
                  </a:lnTo>
                  <a:lnTo>
                    <a:pt x="2491" y="21600"/>
                  </a:lnTo>
                  <a:lnTo>
                    <a:pt x="3683" y="21590"/>
                  </a:lnTo>
                  <a:lnTo>
                    <a:pt x="4784" y="21227"/>
                  </a:lnTo>
                  <a:lnTo>
                    <a:pt x="5654" y="20534"/>
                  </a:lnTo>
                  <a:lnTo>
                    <a:pt x="14613" y="9768"/>
                  </a:lnTo>
                  <a:lnTo>
                    <a:pt x="21600" y="9768"/>
                  </a:lnTo>
                  <a:lnTo>
                    <a:pt x="15289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79" name="object 30"/>
          <p:cNvSpPr/>
          <p:nvPr/>
        </p:nvSpPr>
        <p:spPr>
          <a:xfrm>
            <a:off x="5640301" y="3903462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0" name="object 31"/>
          <p:cNvSpPr/>
          <p:nvPr/>
        </p:nvSpPr>
        <p:spPr>
          <a:xfrm>
            <a:off x="5587141" y="3850299"/>
            <a:ext cx="922297" cy="922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210" y="8620"/>
                </a:lnTo>
                <a:lnTo>
                  <a:pt x="843" y="6593"/>
                </a:lnTo>
                <a:lnTo>
                  <a:pt x="1852" y="4764"/>
                </a:lnTo>
                <a:lnTo>
                  <a:pt x="3172" y="3172"/>
                </a:lnTo>
                <a:lnTo>
                  <a:pt x="4764" y="1852"/>
                </a:lnTo>
                <a:lnTo>
                  <a:pt x="6593" y="843"/>
                </a:lnTo>
                <a:lnTo>
                  <a:pt x="8620" y="210"/>
                </a:lnTo>
                <a:lnTo>
                  <a:pt x="10800" y="0"/>
                </a:lnTo>
                <a:lnTo>
                  <a:pt x="12980" y="210"/>
                </a:lnTo>
                <a:lnTo>
                  <a:pt x="15007" y="843"/>
                </a:lnTo>
                <a:lnTo>
                  <a:pt x="16833" y="1850"/>
                </a:lnTo>
                <a:lnTo>
                  <a:pt x="18448" y="3172"/>
                </a:lnTo>
                <a:lnTo>
                  <a:pt x="19750" y="4768"/>
                </a:lnTo>
                <a:lnTo>
                  <a:pt x="20757" y="6593"/>
                </a:lnTo>
                <a:lnTo>
                  <a:pt x="21390" y="8620"/>
                </a:lnTo>
                <a:lnTo>
                  <a:pt x="21600" y="10800"/>
                </a:lnTo>
                <a:lnTo>
                  <a:pt x="21390" y="12980"/>
                </a:lnTo>
                <a:lnTo>
                  <a:pt x="20757" y="15007"/>
                </a:lnTo>
                <a:lnTo>
                  <a:pt x="19752" y="16828"/>
                </a:lnTo>
                <a:lnTo>
                  <a:pt x="18448" y="18448"/>
                </a:lnTo>
                <a:lnTo>
                  <a:pt x="16828" y="19752"/>
                </a:lnTo>
                <a:lnTo>
                  <a:pt x="15007" y="20757"/>
                </a:lnTo>
                <a:lnTo>
                  <a:pt x="12980" y="21390"/>
                </a:lnTo>
                <a:lnTo>
                  <a:pt x="10800" y="21600"/>
                </a:lnTo>
                <a:lnTo>
                  <a:pt x="8620" y="21390"/>
                </a:lnTo>
                <a:lnTo>
                  <a:pt x="6593" y="20757"/>
                </a:lnTo>
                <a:lnTo>
                  <a:pt x="4768" y="19750"/>
                </a:lnTo>
                <a:lnTo>
                  <a:pt x="3172" y="18448"/>
                </a:lnTo>
                <a:lnTo>
                  <a:pt x="1850" y="16833"/>
                </a:lnTo>
                <a:lnTo>
                  <a:pt x="843" y="15007"/>
                </a:lnTo>
                <a:lnTo>
                  <a:pt x="210" y="12980"/>
                </a:lnTo>
                <a:lnTo>
                  <a:pt x="0" y="10800"/>
                </a:lnTo>
                <a:close/>
              </a:path>
            </a:pathLst>
          </a:custGeom>
          <a:ln w="21166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1" name="object 32"/>
          <p:cNvSpPr/>
          <p:nvPr/>
        </p:nvSpPr>
        <p:spPr>
          <a:xfrm>
            <a:off x="5640301" y="3903462"/>
            <a:ext cx="815975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210" y="8615"/>
                </a:lnTo>
                <a:lnTo>
                  <a:pt x="840" y="6598"/>
                </a:lnTo>
                <a:lnTo>
                  <a:pt x="1849" y="4770"/>
                </a:lnTo>
                <a:lnTo>
                  <a:pt x="3173" y="3173"/>
                </a:lnTo>
                <a:lnTo>
                  <a:pt x="4770" y="1849"/>
                </a:lnTo>
                <a:lnTo>
                  <a:pt x="6598" y="840"/>
                </a:lnTo>
                <a:lnTo>
                  <a:pt x="8615" y="210"/>
                </a:lnTo>
                <a:lnTo>
                  <a:pt x="10800" y="0"/>
                </a:lnTo>
                <a:lnTo>
                  <a:pt x="12985" y="210"/>
                </a:lnTo>
                <a:lnTo>
                  <a:pt x="15002" y="840"/>
                </a:lnTo>
                <a:lnTo>
                  <a:pt x="16830" y="1849"/>
                </a:lnTo>
                <a:lnTo>
                  <a:pt x="18448" y="3173"/>
                </a:lnTo>
                <a:lnTo>
                  <a:pt x="19751" y="4770"/>
                </a:lnTo>
                <a:lnTo>
                  <a:pt x="20760" y="6598"/>
                </a:lnTo>
                <a:lnTo>
                  <a:pt x="21390" y="8615"/>
                </a:lnTo>
                <a:lnTo>
                  <a:pt x="21600" y="10800"/>
                </a:lnTo>
                <a:lnTo>
                  <a:pt x="21390" y="12985"/>
                </a:lnTo>
                <a:lnTo>
                  <a:pt x="20760" y="15002"/>
                </a:lnTo>
                <a:lnTo>
                  <a:pt x="19751" y="16830"/>
                </a:lnTo>
                <a:lnTo>
                  <a:pt x="18448" y="18448"/>
                </a:lnTo>
                <a:lnTo>
                  <a:pt x="16830" y="19751"/>
                </a:lnTo>
                <a:lnTo>
                  <a:pt x="15002" y="20760"/>
                </a:lnTo>
                <a:lnTo>
                  <a:pt x="12985" y="21390"/>
                </a:lnTo>
                <a:lnTo>
                  <a:pt x="10800" y="21600"/>
                </a:lnTo>
                <a:lnTo>
                  <a:pt x="8615" y="21390"/>
                </a:lnTo>
                <a:lnTo>
                  <a:pt x="6598" y="20760"/>
                </a:lnTo>
                <a:lnTo>
                  <a:pt x="4770" y="19751"/>
                </a:lnTo>
                <a:lnTo>
                  <a:pt x="3173" y="18448"/>
                </a:lnTo>
                <a:lnTo>
                  <a:pt x="1849" y="16830"/>
                </a:lnTo>
                <a:lnTo>
                  <a:pt x="840" y="15002"/>
                </a:lnTo>
                <a:lnTo>
                  <a:pt x="210" y="12985"/>
                </a:lnTo>
                <a:lnTo>
                  <a:pt x="0" y="10800"/>
                </a:lnTo>
                <a:close/>
              </a:path>
            </a:pathLst>
          </a:custGeom>
          <a:ln w="42333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2" name="object 33"/>
          <p:cNvSpPr/>
          <p:nvPr/>
        </p:nvSpPr>
        <p:spPr>
          <a:xfrm>
            <a:off x="5693461" y="3956620"/>
            <a:ext cx="709654" cy="709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211" y="8608"/>
                </a:lnTo>
                <a:lnTo>
                  <a:pt x="837" y="6604"/>
                </a:lnTo>
                <a:lnTo>
                  <a:pt x="1845" y="4777"/>
                </a:lnTo>
                <a:lnTo>
                  <a:pt x="3174" y="3174"/>
                </a:lnTo>
                <a:lnTo>
                  <a:pt x="4777" y="1845"/>
                </a:lnTo>
                <a:lnTo>
                  <a:pt x="6604" y="837"/>
                </a:lnTo>
                <a:lnTo>
                  <a:pt x="8608" y="211"/>
                </a:lnTo>
                <a:lnTo>
                  <a:pt x="10800" y="0"/>
                </a:lnTo>
                <a:lnTo>
                  <a:pt x="12992" y="211"/>
                </a:lnTo>
                <a:lnTo>
                  <a:pt x="14996" y="837"/>
                </a:lnTo>
                <a:lnTo>
                  <a:pt x="16827" y="1847"/>
                </a:lnTo>
                <a:lnTo>
                  <a:pt x="18449" y="3174"/>
                </a:lnTo>
                <a:lnTo>
                  <a:pt x="19752" y="4772"/>
                </a:lnTo>
                <a:lnTo>
                  <a:pt x="20763" y="6604"/>
                </a:lnTo>
                <a:lnTo>
                  <a:pt x="21389" y="8608"/>
                </a:lnTo>
                <a:lnTo>
                  <a:pt x="21600" y="10800"/>
                </a:lnTo>
                <a:lnTo>
                  <a:pt x="21389" y="12992"/>
                </a:lnTo>
                <a:lnTo>
                  <a:pt x="20763" y="14996"/>
                </a:lnTo>
                <a:lnTo>
                  <a:pt x="19750" y="16833"/>
                </a:lnTo>
                <a:lnTo>
                  <a:pt x="18449" y="18449"/>
                </a:lnTo>
                <a:lnTo>
                  <a:pt x="16833" y="19750"/>
                </a:lnTo>
                <a:lnTo>
                  <a:pt x="14996" y="20763"/>
                </a:lnTo>
                <a:lnTo>
                  <a:pt x="12992" y="21389"/>
                </a:lnTo>
                <a:lnTo>
                  <a:pt x="10800" y="21600"/>
                </a:lnTo>
                <a:lnTo>
                  <a:pt x="8608" y="21389"/>
                </a:lnTo>
                <a:lnTo>
                  <a:pt x="6604" y="20763"/>
                </a:lnTo>
                <a:lnTo>
                  <a:pt x="4772" y="19752"/>
                </a:lnTo>
                <a:lnTo>
                  <a:pt x="3174" y="18449"/>
                </a:lnTo>
                <a:lnTo>
                  <a:pt x="1847" y="16827"/>
                </a:lnTo>
                <a:lnTo>
                  <a:pt x="837" y="14996"/>
                </a:lnTo>
                <a:lnTo>
                  <a:pt x="211" y="12992"/>
                </a:lnTo>
                <a:lnTo>
                  <a:pt x="0" y="10800"/>
                </a:lnTo>
                <a:close/>
              </a:path>
            </a:pathLst>
          </a:custGeom>
          <a:ln w="21166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3" name="object 34"/>
          <p:cNvSpPr/>
          <p:nvPr/>
        </p:nvSpPr>
        <p:spPr>
          <a:xfrm>
            <a:off x="5816107" y="4138917"/>
            <a:ext cx="503556" cy="584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813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187" baseline="-11574"/>
              <a:t>N</a:t>
            </a:r>
            <a:r>
              <a:rPr spc="-484"/>
              <a:t>o</a:t>
            </a:r>
            <a:r>
              <a:rPr sz="1800" spc="-270" baseline="-11574"/>
              <a:t>o</a:t>
            </a:r>
            <a:r>
              <a:rPr spc="-384"/>
              <a:t>d</a:t>
            </a:r>
            <a:r>
              <a:rPr sz="1800" spc="-344" baseline="-11574"/>
              <a:t>d</a:t>
            </a:r>
            <a:r>
              <a:rPr spc="-300"/>
              <a:t>e</a:t>
            </a:r>
            <a:r>
              <a:rPr sz="1800" spc="37" baseline="-11574"/>
              <a:t>e</a:t>
            </a:r>
            <a:r>
              <a:rPr spc="-250"/>
              <a:t>4</a:t>
            </a:r>
            <a:r>
              <a:rPr sz="1800" spc="0" baseline="-11574"/>
              <a:t>4</a:t>
            </a:r>
          </a:p>
        </p:txBody>
      </p:sp>
      <p:sp>
        <p:nvSpPr>
          <p:cNvPr id="784" name="object 35"/>
          <p:cNvSpPr/>
          <p:nvPr/>
        </p:nvSpPr>
        <p:spPr>
          <a:xfrm>
            <a:off x="6798134" y="2726857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5" name="object 36"/>
          <p:cNvSpPr/>
          <p:nvPr/>
        </p:nvSpPr>
        <p:spPr>
          <a:xfrm>
            <a:off x="6973938" y="2962312"/>
            <a:ext cx="499748" cy="563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28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419" baseline="-6943"/>
              <a:t>N</a:t>
            </a:r>
            <a:r>
              <a:t>o</a:t>
            </a:r>
            <a:r>
              <a:rPr sz="1800" spc="-419" baseline="-6943"/>
              <a:t>o</a:t>
            </a:r>
            <a:r>
              <a:t>d</a:t>
            </a:r>
            <a:r>
              <a:rPr sz="1800" spc="-419" baseline="-6943"/>
              <a:t>d</a:t>
            </a:r>
            <a:r>
              <a:t>e</a:t>
            </a:r>
            <a:r>
              <a:rPr sz="1800" spc="-419" baseline="-6943"/>
              <a:t>e</a:t>
            </a:r>
            <a:r>
              <a:t>1</a:t>
            </a:r>
            <a:r>
              <a:rPr sz="1800" spc="-419" baseline="-6943"/>
              <a:t>1</a:t>
            </a:r>
          </a:p>
        </p:txBody>
      </p:sp>
      <p:sp>
        <p:nvSpPr>
          <p:cNvPr id="786" name="object 37"/>
          <p:cNvSpPr/>
          <p:nvPr/>
        </p:nvSpPr>
        <p:spPr>
          <a:xfrm>
            <a:off x="8007554" y="3905096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7" name="object 38"/>
          <p:cNvSpPr/>
          <p:nvPr/>
        </p:nvSpPr>
        <p:spPr>
          <a:xfrm>
            <a:off x="8175449" y="4140556"/>
            <a:ext cx="497841" cy="57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pc="-487" baseline="-9258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100" spc="-324" baseline="0"/>
              <a:t>No</a:t>
            </a:r>
            <a:r>
              <a:t>o</a:t>
            </a:r>
            <a:r>
              <a:rPr sz="1100" spc="-324" baseline="0"/>
              <a:t>d</a:t>
            </a:r>
            <a:r>
              <a:t>d</a:t>
            </a:r>
            <a:r>
              <a:rPr sz="1100" spc="-324" baseline="0"/>
              <a:t>e</a:t>
            </a:r>
            <a:r>
              <a:t>e       </a:t>
            </a:r>
            <a:r>
              <a:rPr spc="-480"/>
              <a:t> </a:t>
            </a:r>
            <a:r>
              <a:rPr sz="1100" spc="-181" baseline="0"/>
              <a:t>2</a:t>
            </a:r>
            <a:r>
              <a:rPr spc="-270"/>
              <a:t>2</a:t>
            </a:r>
          </a:p>
        </p:txBody>
      </p:sp>
      <p:sp>
        <p:nvSpPr>
          <p:cNvPr id="788" name="object 39"/>
          <p:cNvSpPr/>
          <p:nvPr/>
        </p:nvSpPr>
        <p:spPr>
          <a:xfrm>
            <a:off x="6788191" y="5038016"/>
            <a:ext cx="815963" cy="815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3" y="285"/>
                </a:lnTo>
                <a:lnTo>
                  <a:pt x="7157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7"/>
                </a:lnTo>
                <a:lnTo>
                  <a:pt x="285" y="8323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7" y="20970"/>
                </a:lnTo>
                <a:lnTo>
                  <a:pt x="8323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49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3"/>
                </a:lnTo>
                <a:lnTo>
                  <a:pt x="20970" y="7157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49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9" name="object 40"/>
          <p:cNvSpPr/>
          <p:nvPr/>
        </p:nvSpPr>
        <p:spPr>
          <a:xfrm>
            <a:off x="6963995" y="5273471"/>
            <a:ext cx="500381" cy="594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28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419" baseline="-13887"/>
              <a:t>N</a:t>
            </a:r>
            <a:r>
              <a:t>o</a:t>
            </a:r>
            <a:r>
              <a:rPr sz="1800" spc="-419" baseline="-13887"/>
              <a:t>o</a:t>
            </a:r>
            <a:r>
              <a:t>d</a:t>
            </a:r>
            <a:r>
              <a:rPr sz="1800" spc="-419" baseline="-13887"/>
              <a:t>d</a:t>
            </a:r>
            <a:r>
              <a:t>e</a:t>
            </a:r>
            <a:r>
              <a:rPr sz="1800" spc="-419" baseline="-13887"/>
              <a:t>e</a:t>
            </a:r>
            <a:r>
              <a:t>3</a:t>
            </a:r>
            <a:r>
              <a:rPr sz="1800" spc="-419" baseline="-13887"/>
              <a:t>3</a:t>
            </a:r>
          </a:p>
        </p:txBody>
      </p:sp>
      <p:sp>
        <p:nvSpPr>
          <p:cNvPr id="790" name="object 41"/>
          <p:cNvSpPr/>
          <p:nvPr/>
        </p:nvSpPr>
        <p:spPr>
          <a:xfrm>
            <a:off x="6260874" y="4132815"/>
            <a:ext cx="1130532" cy="1122217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1" name="object 42"/>
          <p:cNvSpPr/>
          <p:nvPr/>
        </p:nvSpPr>
        <p:spPr>
          <a:xfrm>
            <a:off x="6494017" y="4313616"/>
            <a:ext cx="699837" cy="686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098" y="456"/>
                </a:lnTo>
                <a:lnTo>
                  <a:pt x="5180" y="1056"/>
                </a:lnTo>
                <a:lnTo>
                  <a:pt x="7214" y="1905"/>
                </a:lnTo>
                <a:lnTo>
                  <a:pt x="9198" y="2929"/>
                </a:lnTo>
                <a:lnTo>
                  <a:pt x="11084" y="4153"/>
                </a:lnTo>
                <a:lnTo>
                  <a:pt x="12873" y="5552"/>
                </a:lnTo>
                <a:lnTo>
                  <a:pt x="14539" y="7076"/>
                </a:lnTo>
                <a:lnTo>
                  <a:pt x="16058" y="8749"/>
                </a:lnTo>
                <a:lnTo>
                  <a:pt x="17454" y="10548"/>
                </a:lnTo>
                <a:lnTo>
                  <a:pt x="18679" y="12421"/>
                </a:lnTo>
                <a:lnTo>
                  <a:pt x="19708" y="14395"/>
                </a:lnTo>
                <a:lnTo>
                  <a:pt x="20541" y="16443"/>
                </a:lnTo>
                <a:lnTo>
                  <a:pt x="21153" y="18516"/>
                </a:lnTo>
                <a:lnTo>
                  <a:pt x="21545" y="20640"/>
                </a:lnTo>
                <a:lnTo>
                  <a:pt x="21600" y="21600"/>
                </a:lnTo>
              </a:path>
            </a:pathLst>
          </a:cu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2" name="object 43"/>
          <p:cNvSpPr/>
          <p:nvPr/>
        </p:nvSpPr>
        <p:spPr>
          <a:xfrm>
            <a:off x="6456272" y="4234601"/>
            <a:ext cx="174689" cy="17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82" y="0"/>
                </a:moveTo>
                <a:lnTo>
                  <a:pt x="18181" y="257"/>
                </a:lnTo>
                <a:lnTo>
                  <a:pt x="0" y="9714"/>
                </a:lnTo>
                <a:lnTo>
                  <a:pt x="17003" y="21240"/>
                </a:lnTo>
                <a:lnTo>
                  <a:pt x="17868" y="21600"/>
                </a:lnTo>
                <a:lnTo>
                  <a:pt x="18771" y="21593"/>
                </a:lnTo>
                <a:lnTo>
                  <a:pt x="19606" y="21240"/>
                </a:lnTo>
                <a:lnTo>
                  <a:pt x="20267" y="20564"/>
                </a:lnTo>
                <a:lnTo>
                  <a:pt x="20619" y="19677"/>
                </a:lnTo>
                <a:lnTo>
                  <a:pt x="20612" y="18754"/>
                </a:lnTo>
                <a:lnTo>
                  <a:pt x="20267" y="17900"/>
                </a:lnTo>
                <a:lnTo>
                  <a:pt x="19604" y="17224"/>
                </a:lnTo>
                <a:lnTo>
                  <a:pt x="9334" y="10263"/>
                </a:lnTo>
                <a:lnTo>
                  <a:pt x="20317" y="4550"/>
                </a:lnTo>
                <a:lnTo>
                  <a:pt x="21051" y="3956"/>
                </a:lnTo>
                <a:lnTo>
                  <a:pt x="21490" y="3148"/>
                </a:lnTo>
                <a:lnTo>
                  <a:pt x="21600" y="2232"/>
                </a:lnTo>
                <a:lnTo>
                  <a:pt x="21349" y="1311"/>
                </a:lnTo>
                <a:lnTo>
                  <a:pt x="20768" y="561"/>
                </a:lnTo>
                <a:lnTo>
                  <a:pt x="19978" y="113"/>
                </a:lnTo>
                <a:lnTo>
                  <a:pt x="19082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95" name="object 44"/>
          <p:cNvGrpSpPr/>
          <p:nvPr/>
        </p:nvGrpSpPr>
        <p:grpSpPr>
          <a:xfrm>
            <a:off x="7101930" y="4863003"/>
            <a:ext cx="170855" cy="174731"/>
            <a:chOff x="0" y="0"/>
            <a:chExt cx="170854" cy="174730"/>
          </a:xfrm>
        </p:grpSpPr>
        <p:sp>
          <p:nvSpPr>
            <p:cNvPr id="793" name="Shape"/>
            <p:cNvSpPr/>
            <p:nvPr/>
          </p:nvSpPr>
          <p:spPr>
            <a:xfrm>
              <a:off x="0" y="8021"/>
              <a:ext cx="132458" cy="166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77" y="0"/>
                  </a:moveTo>
                  <a:lnTo>
                    <a:pt x="1335" y="370"/>
                  </a:lnTo>
                  <a:lnTo>
                    <a:pt x="462" y="1062"/>
                  </a:lnTo>
                  <a:lnTo>
                    <a:pt x="8" y="1937"/>
                  </a:lnTo>
                  <a:lnTo>
                    <a:pt x="0" y="2883"/>
                  </a:lnTo>
                  <a:lnTo>
                    <a:pt x="465" y="3791"/>
                  </a:lnTo>
                  <a:lnTo>
                    <a:pt x="15348" y="21600"/>
                  </a:lnTo>
                  <a:lnTo>
                    <a:pt x="21600" y="11819"/>
                  </a:lnTo>
                  <a:lnTo>
                    <a:pt x="14631" y="11819"/>
                  </a:lnTo>
                  <a:lnTo>
                    <a:pt x="5641" y="1061"/>
                  </a:lnTo>
                  <a:lnTo>
                    <a:pt x="4769" y="368"/>
                  </a:lnTo>
                  <a:lnTo>
                    <a:pt x="3668" y="7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4" name="Shape"/>
            <p:cNvSpPr/>
            <p:nvPr/>
          </p:nvSpPr>
          <p:spPr>
            <a:xfrm>
              <a:off x="89722" y="0"/>
              <a:ext cx="81133" cy="99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95" y="0"/>
                  </a:moveTo>
                  <a:lnTo>
                    <a:pt x="14966" y="195"/>
                  </a:lnTo>
                  <a:lnTo>
                    <a:pt x="13267" y="967"/>
                  </a:lnTo>
                  <a:lnTo>
                    <a:pt x="12017" y="2259"/>
                  </a:lnTo>
                  <a:lnTo>
                    <a:pt x="0" y="21600"/>
                  </a:lnTo>
                  <a:lnTo>
                    <a:pt x="11377" y="21600"/>
                  </a:lnTo>
                  <a:lnTo>
                    <a:pt x="21061" y="6013"/>
                  </a:lnTo>
                  <a:lnTo>
                    <a:pt x="21600" y="4427"/>
                  </a:lnTo>
                  <a:lnTo>
                    <a:pt x="21361" y="2850"/>
                  </a:lnTo>
                  <a:lnTo>
                    <a:pt x="20417" y="1461"/>
                  </a:lnTo>
                  <a:lnTo>
                    <a:pt x="18837" y="440"/>
                  </a:lnTo>
                  <a:lnTo>
                    <a:pt x="16895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96" name="object 45"/>
          <p:cNvSpPr/>
          <p:nvPr/>
        </p:nvSpPr>
        <p:spPr>
          <a:xfrm>
            <a:off x="6260874" y="4132815"/>
            <a:ext cx="1945183" cy="407324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7" name="object 46"/>
          <p:cNvSpPr/>
          <p:nvPr/>
        </p:nvSpPr>
        <p:spPr>
          <a:xfrm>
            <a:off x="6494083" y="4311446"/>
            <a:ext cx="1475373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61" y="0"/>
                </a:lnTo>
                <a:lnTo>
                  <a:pt x="3618" y="1349"/>
                </a:lnTo>
                <a:lnTo>
                  <a:pt x="5536" y="1349"/>
                </a:lnTo>
                <a:lnTo>
                  <a:pt x="7256" y="4050"/>
                </a:lnTo>
                <a:lnTo>
                  <a:pt x="8023" y="4050"/>
                </a:lnTo>
                <a:lnTo>
                  <a:pt x="8708" y="5398"/>
                </a:lnTo>
                <a:lnTo>
                  <a:pt x="9313" y="5398"/>
                </a:lnTo>
                <a:lnTo>
                  <a:pt x="9824" y="6749"/>
                </a:lnTo>
                <a:lnTo>
                  <a:pt x="10242" y="8099"/>
                </a:lnTo>
                <a:lnTo>
                  <a:pt x="10544" y="9450"/>
                </a:lnTo>
                <a:lnTo>
                  <a:pt x="10730" y="9450"/>
                </a:lnTo>
                <a:lnTo>
                  <a:pt x="10800" y="10800"/>
                </a:lnTo>
                <a:lnTo>
                  <a:pt x="10870" y="12149"/>
                </a:lnTo>
                <a:lnTo>
                  <a:pt x="11056" y="12149"/>
                </a:lnTo>
                <a:lnTo>
                  <a:pt x="11358" y="13499"/>
                </a:lnTo>
                <a:lnTo>
                  <a:pt x="11776" y="14850"/>
                </a:lnTo>
                <a:lnTo>
                  <a:pt x="12287" y="16198"/>
                </a:lnTo>
                <a:lnTo>
                  <a:pt x="12892" y="16198"/>
                </a:lnTo>
                <a:lnTo>
                  <a:pt x="13589" y="17549"/>
                </a:lnTo>
                <a:lnTo>
                  <a:pt x="14344" y="18899"/>
                </a:lnTo>
                <a:lnTo>
                  <a:pt x="16064" y="20250"/>
                </a:lnTo>
                <a:lnTo>
                  <a:pt x="17982" y="20250"/>
                </a:lnTo>
                <a:lnTo>
                  <a:pt x="20039" y="21600"/>
                </a:lnTo>
                <a:lnTo>
                  <a:pt x="21600" y="21600"/>
                </a:lnTo>
              </a:path>
            </a:pathLst>
          </a:cu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8" name="object 47"/>
          <p:cNvSpPr/>
          <p:nvPr/>
        </p:nvSpPr>
        <p:spPr>
          <a:xfrm>
            <a:off x="6456272" y="4225875"/>
            <a:ext cx="171002" cy="171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5" y="0"/>
                </a:moveTo>
                <a:lnTo>
                  <a:pt x="18001" y="308"/>
                </a:lnTo>
                <a:lnTo>
                  <a:pt x="0" y="10800"/>
                </a:lnTo>
                <a:lnTo>
                  <a:pt x="18001" y="21292"/>
                </a:lnTo>
                <a:lnTo>
                  <a:pt x="18905" y="21600"/>
                </a:lnTo>
                <a:lnTo>
                  <a:pt x="19825" y="21540"/>
                </a:lnTo>
                <a:lnTo>
                  <a:pt x="20656" y="21139"/>
                </a:lnTo>
                <a:lnTo>
                  <a:pt x="21291" y="20427"/>
                </a:lnTo>
                <a:lnTo>
                  <a:pt x="21600" y="19523"/>
                </a:lnTo>
                <a:lnTo>
                  <a:pt x="21540" y="18603"/>
                </a:lnTo>
                <a:lnTo>
                  <a:pt x="21139" y="17773"/>
                </a:lnTo>
                <a:lnTo>
                  <a:pt x="20425" y="17138"/>
                </a:lnTo>
                <a:lnTo>
                  <a:pt x="9551" y="10800"/>
                </a:lnTo>
                <a:lnTo>
                  <a:pt x="20425" y="4462"/>
                </a:lnTo>
                <a:lnTo>
                  <a:pt x="21139" y="3827"/>
                </a:lnTo>
                <a:lnTo>
                  <a:pt x="21540" y="2997"/>
                </a:lnTo>
                <a:lnTo>
                  <a:pt x="21600" y="2077"/>
                </a:lnTo>
                <a:lnTo>
                  <a:pt x="21291" y="1173"/>
                </a:lnTo>
                <a:lnTo>
                  <a:pt x="20656" y="461"/>
                </a:lnTo>
                <a:lnTo>
                  <a:pt x="19825" y="60"/>
                </a:lnTo>
                <a:lnTo>
                  <a:pt x="18905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9" name="object 48"/>
          <p:cNvSpPr/>
          <p:nvPr/>
        </p:nvSpPr>
        <p:spPr>
          <a:xfrm>
            <a:off x="7836251" y="4238573"/>
            <a:ext cx="171009" cy="171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95" y="0"/>
                </a:moveTo>
                <a:lnTo>
                  <a:pt x="1774" y="60"/>
                </a:lnTo>
                <a:lnTo>
                  <a:pt x="943" y="461"/>
                </a:lnTo>
                <a:lnTo>
                  <a:pt x="308" y="1173"/>
                </a:lnTo>
                <a:lnTo>
                  <a:pt x="0" y="2077"/>
                </a:lnTo>
                <a:lnTo>
                  <a:pt x="60" y="2997"/>
                </a:lnTo>
                <a:lnTo>
                  <a:pt x="461" y="3827"/>
                </a:lnTo>
                <a:lnTo>
                  <a:pt x="1175" y="4462"/>
                </a:lnTo>
                <a:lnTo>
                  <a:pt x="12049" y="10800"/>
                </a:lnTo>
                <a:lnTo>
                  <a:pt x="1175" y="17138"/>
                </a:lnTo>
                <a:lnTo>
                  <a:pt x="461" y="17773"/>
                </a:lnTo>
                <a:lnTo>
                  <a:pt x="60" y="18603"/>
                </a:lnTo>
                <a:lnTo>
                  <a:pt x="0" y="19523"/>
                </a:lnTo>
                <a:lnTo>
                  <a:pt x="308" y="20427"/>
                </a:lnTo>
                <a:lnTo>
                  <a:pt x="943" y="21139"/>
                </a:lnTo>
                <a:lnTo>
                  <a:pt x="1774" y="21540"/>
                </a:lnTo>
                <a:lnTo>
                  <a:pt x="2695" y="21600"/>
                </a:lnTo>
                <a:lnTo>
                  <a:pt x="3600" y="21292"/>
                </a:lnTo>
                <a:lnTo>
                  <a:pt x="21600" y="10800"/>
                </a:lnTo>
                <a:lnTo>
                  <a:pt x="3600" y="308"/>
                </a:lnTo>
                <a:lnTo>
                  <a:pt x="2695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0" name="object 49"/>
          <p:cNvSpPr/>
          <p:nvPr/>
        </p:nvSpPr>
        <p:spPr>
          <a:xfrm>
            <a:off x="6140339" y="2491045"/>
            <a:ext cx="822961" cy="423949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1" name="object 50"/>
          <p:cNvSpPr/>
          <p:nvPr/>
        </p:nvSpPr>
        <p:spPr>
          <a:xfrm>
            <a:off x="5968377" y="2261275"/>
            <a:ext cx="953401" cy="589238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2" name="object 51"/>
          <p:cNvSpPr/>
          <p:nvPr/>
        </p:nvSpPr>
        <p:spPr>
          <a:xfrm>
            <a:off x="8191338" y="2948739"/>
            <a:ext cx="44259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A189AD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1-25</a:t>
            </a:r>
          </a:p>
        </p:txBody>
      </p:sp>
      <p:sp>
        <p:nvSpPr>
          <p:cNvPr id="803" name="object 52"/>
          <p:cNvSpPr/>
          <p:nvPr/>
        </p:nvSpPr>
        <p:spPr>
          <a:xfrm>
            <a:off x="8116382" y="5279228"/>
            <a:ext cx="55689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DDAE54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26-50</a:t>
            </a:r>
          </a:p>
        </p:txBody>
      </p:sp>
      <p:sp>
        <p:nvSpPr>
          <p:cNvPr id="804" name="object 53"/>
          <p:cNvSpPr/>
          <p:nvPr/>
        </p:nvSpPr>
        <p:spPr>
          <a:xfrm>
            <a:off x="5746636" y="5271099"/>
            <a:ext cx="55689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148C73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51-75</a:t>
            </a:r>
          </a:p>
        </p:txBody>
      </p:sp>
      <p:sp>
        <p:nvSpPr>
          <p:cNvPr id="805" name="object 54"/>
          <p:cNvSpPr/>
          <p:nvPr/>
        </p:nvSpPr>
        <p:spPr>
          <a:xfrm>
            <a:off x="5820247" y="2963497"/>
            <a:ext cx="44259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0D6886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76-0</a:t>
            </a:r>
          </a:p>
        </p:txBody>
      </p:sp>
      <p:sp>
        <p:nvSpPr>
          <p:cNvPr id="806" name="object 55"/>
          <p:cNvSpPr/>
          <p:nvPr/>
        </p:nvSpPr>
        <p:spPr>
          <a:xfrm>
            <a:off x="8500009" y="3825342"/>
            <a:ext cx="36449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0783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91</a:t>
            </a:r>
          </a:p>
        </p:txBody>
      </p:sp>
      <p:sp>
        <p:nvSpPr>
          <p:cNvPr id="807" name="object 56"/>
          <p:cNvSpPr/>
          <p:nvPr/>
        </p:nvSpPr>
        <p:spPr>
          <a:xfrm>
            <a:off x="7290765" y="4960266"/>
            <a:ext cx="36449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0783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91</a:t>
            </a:r>
          </a:p>
        </p:txBody>
      </p:sp>
      <p:sp>
        <p:nvSpPr>
          <p:cNvPr id="808" name="object 57"/>
          <p:cNvSpPr/>
          <p:nvPr/>
        </p:nvSpPr>
        <p:spPr>
          <a:xfrm>
            <a:off x="6361165" y="1439597"/>
            <a:ext cx="173101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 b="1" spc="45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Single </a:t>
            </a:r>
            <a:r>
              <a:rPr spc="55"/>
              <a:t>Data</a:t>
            </a:r>
            <a:r>
              <a:rPr spc="-60"/>
              <a:t> </a:t>
            </a:r>
            <a:r>
              <a:t>Center</a:t>
            </a:r>
          </a:p>
        </p:txBody>
      </p:sp>
      <p:sp>
        <p:nvSpPr>
          <p:cNvPr id="809" name="object 58"/>
          <p:cNvSpPr/>
          <p:nvPr/>
        </p:nvSpPr>
        <p:spPr>
          <a:xfrm>
            <a:off x="4864329" y="4186845"/>
            <a:ext cx="922713" cy="2635137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0" name="object 59"/>
          <p:cNvSpPr/>
          <p:nvPr/>
        </p:nvSpPr>
        <p:spPr>
          <a:xfrm>
            <a:off x="4950347" y="4262728"/>
            <a:ext cx="689953" cy="2393488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1" name="object 60"/>
          <p:cNvSpPr/>
          <p:nvPr/>
        </p:nvSpPr>
        <p:spPr>
          <a:xfrm>
            <a:off x="682225" y="1559343"/>
            <a:ext cx="3945255" cy="2380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ct val="88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10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SimpleStrategy </a:t>
            </a:r>
            <a:r>
              <a:rPr spc="0">
                <a:solidFill>
                  <a:srgbClr val="007B98"/>
                </a:solidFill>
              </a:rPr>
              <a:t>– </a:t>
            </a:r>
            <a:r>
              <a:rPr spc="-4">
                <a:solidFill>
                  <a:srgbClr val="007B98"/>
                </a:solidFill>
              </a:rPr>
              <a:t>create  replicas </a:t>
            </a:r>
            <a:r>
              <a:rPr spc="4">
                <a:solidFill>
                  <a:srgbClr val="007B98"/>
                </a:solidFill>
              </a:rPr>
              <a:t>on nodes subsequent  to the </a:t>
            </a:r>
            <a:r>
              <a:rPr i="1" spc="25">
                <a:solidFill>
                  <a:srgbClr val="007B98"/>
                </a:solidFill>
              </a:rPr>
              <a:t>primary </a:t>
            </a:r>
            <a:r>
              <a:rPr i="1" spc="-10">
                <a:solidFill>
                  <a:srgbClr val="007B98"/>
                </a:solidFill>
              </a:rPr>
              <a:t>range</a:t>
            </a:r>
            <a:r>
              <a:rPr i="1" spc="-40">
                <a:solidFill>
                  <a:srgbClr val="007B98"/>
                </a:solidFill>
              </a:rPr>
              <a:t> </a:t>
            </a:r>
            <a:r>
              <a:rPr>
                <a:solidFill>
                  <a:srgbClr val="007B98"/>
                </a:solidFill>
              </a:rPr>
              <a:t>node</a:t>
            </a:r>
          </a:p>
          <a:p>
            <a:pPr indent="103479">
              <a:spcBef>
                <a:spcPts val="1300"/>
              </a:spcBef>
              <a:defRPr sz="1400" spc="-25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CREATE </a:t>
            </a:r>
            <a:r>
              <a:rPr spc="-30"/>
              <a:t>KEYSPACE </a:t>
            </a:r>
            <a:r>
              <a:rPr spc="0"/>
              <a:t>demo WITH </a:t>
            </a:r>
            <a:r>
              <a:rPr spc="-14"/>
              <a:t>REPLICATION</a:t>
            </a:r>
            <a:r>
              <a:rPr spc="-130"/>
              <a:t> </a:t>
            </a:r>
            <a:r>
              <a:rPr spc="0"/>
              <a:t>=</a:t>
            </a:r>
          </a:p>
          <a:p>
            <a:pPr marL="49517" marR="1844878" indent="53964">
              <a:lnSpc>
                <a:spcPct val="101200"/>
              </a:lnSpc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{'class':'</a:t>
            </a:r>
            <a:r>
              <a:rPr b="1" spc="50"/>
              <a:t>SimpleSt</a:t>
            </a:r>
            <a:r>
              <a:rPr b="1" spc="14"/>
              <a:t>r</a:t>
            </a:r>
            <a:r>
              <a:rPr b="1" spc="55"/>
              <a:t>ate</a:t>
            </a:r>
            <a:r>
              <a:rPr b="1" spc="75"/>
              <a:t>g</a:t>
            </a:r>
            <a:r>
              <a:rPr b="1" spc="104"/>
              <a:t>y</a:t>
            </a:r>
            <a:r>
              <a:t>',  'replication_factor':</a:t>
            </a:r>
            <a:r>
              <a:rPr b="1"/>
              <a:t>3</a:t>
            </a:r>
            <a:r>
              <a:t>}</a:t>
            </a:r>
          </a:p>
        </p:txBody>
      </p:sp>
      <p:sp>
        <p:nvSpPr>
          <p:cNvPr id="812" name="object 62"/>
          <p:cNvSpPr/>
          <p:nvPr/>
        </p:nvSpPr>
        <p:spPr>
          <a:xfrm>
            <a:off x="4199180" y="6756768"/>
            <a:ext cx="588012" cy="486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lnSpc>
                <a:spcPts val="1900"/>
              </a:lnSpc>
              <a:defRPr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Client</a:t>
            </a:r>
          </a:p>
        </p:txBody>
      </p:sp>
      <p:sp>
        <p:nvSpPr>
          <p:cNvPr id="813" name="object 63"/>
          <p:cNvSpPr/>
          <p:nvPr/>
        </p:nvSpPr>
        <p:spPr>
          <a:xfrm>
            <a:off x="5215787" y="6785657"/>
            <a:ext cx="430531" cy="16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lnSpc>
                <a:spcPts val="1300"/>
              </a:lnSpc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Dri</a:t>
            </a:r>
            <a:r>
              <a:rPr spc="-25"/>
              <a:t>v</a:t>
            </a:r>
            <a:r>
              <a:t>er</a:t>
            </a:r>
          </a:p>
        </p:txBody>
      </p:sp>
      <p:sp>
        <p:nvSpPr>
          <p:cNvPr id="814" name="object 61"/>
          <p:cNvSpPr/>
          <p:nvPr/>
        </p:nvSpPr>
        <p:spPr>
          <a:xfrm>
            <a:off x="4947387" y="2099173"/>
            <a:ext cx="850265" cy="494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63485" marR="5080" indent="-51424">
              <a:lnSpc>
                <a:spcPts val="1300"/>
              </a:lnSpc>
              <a:defRPr sz="11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Primary</a:t>
            </a:r>
            <a:r>
              <a:rPr spc="-70"/>
              <a:t> </a:t>
            </a:r>
            <a:r>
              <a:t>Range  </a:t>
            </a:r>
            <a:r>
              <a:rPr spc="-4"/>
              <a:t>for</a:t>
            </a:r>
            <a:r>
              <a:rPr spc="-199"/>
              <a:t> </a:t>
            </a:r>
            <a:r>
              <a:rPr spc="-39"/>
              <a:t>Token </a:t>
            </a:r>
            <a:r>
              <a:t>91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object 2"/>
          <p:cNvSpPr/>
          <p:nvPr/>
        </p:nvSpPr>
        <p:spPr>
          <a:xfrm>
            <a:off x="1059171" y="3806101"/>
            <a:ext cx="3169639" cy="3145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27" y="0"/>
                </a:moveTo>
                <a:lnTo>
                  <a:pt x="3573" y="0"/>
                </a:lnTo>
                <a:lnTo>
                  <a:pt x="3248" y="15"/>
                </a:lnTo>
                <a:lnTo>
                  <a:pt x="2931" y="58"/>
                </a:lnTo>
                <a:lnTo>
                  <a:pt x="2623" y="129"/>
                </a:lnTo>
                <a:lnTo>
                  <a:pt x="2326" y="225"/>
                </a:lnTo>
                <a:lnTo>
                  <a:pt x="2041" y="347"/>
                </a:lnTo>
                <a:lnTo>
                  <a:pt x="1770" y="492"/>
                </a:lnTo>
                <a:lnTo>
                  <a:pt x="1512" y="659"/>
                </a:lnTo>
                <a:lnTo>
                  <a:pt x="1271" y="847"/>
                </a:lnTo>
                <a:lnTo>
                  <a:pt x="1047" y="1054"/>
                </a:lnTo>
                <a:lnTo>
                  <a:pt x="840" y="1281"/>
                </a:lnTo>
                <a:lnTo>
                  <a:pt x="654" y="1524"/>
                </a:lnTo>
                <a:lnTo>
                  <a:pt x="488" y="1783"/>
                </a:lnTo>
                <a:lnTo>
                  <a:pt x="344" y="2057"/>
                </a:lnTo>
                <a:lnTo>
                  <a:pt x="224" y="2344"/>
                </a:lnTo>
                <a:lnTo>
                  <a:pt x="128" y="2643"/>
                </a:lnTo>
                <a:lnTo>
                  <a:pt x="58" y="2953"/>
                </a:lnTo>
                <a:lnTo>
                  <a:pt x="15" y="3272"/>
                </a:lnTo>
                <a:lnTo>
                  <a:pt x="0" y="3600"/>
                </a:lnTo>
                <a:lnTo>
                  <a:pt x="0" y="18000"/>
                </a:lnTo>
                <a:lnTo>
                  <a:pt x="15" y="18328"/>
                </a:lnTo>
                <a:lnTo>
                  <a:pt x="58" y="18647"/>
                </a:lnTo>
                <a:lnTo>
                  <a:pt x="128" y="18957"/>
                </a:lnTo>
                <a:lnTo>
                  <a:pt x="224" y="19256"/>
                </a:lnTo>
                <a:lnTo>
                  <a:pt x="344" y="19543"/>
                </a:lnTo>
                <a:lnTo>
                  <a:pt x="488" y="19817"/>
                </a:lnTo>
                <a:lnTo>
                  <a:pt x="654" y="20076"/>
                </a:lnTo>
                <a:lnTo>
                  <a:pt x="840" y="20319"/>
                </a:lnTo>
                <a:lnTo>
                  <a:pt x="1047" y="20546"/>
                </a:lnTo>
                <a:lnTo>
                  <a:pt x="1271" y="20753"/>
                </a:lnTo>
                <a:lnTo>
                  <a:pt x="1512" y="20941"/>
                </a:lnTo>
                <a:lnTo>
                  <a:pt x="1770" y="21108"/>
                </a:lnTo>
                <a:lnTo>
                  <a:pt x="2041" y="21253"/>
                </a:lnTo>
                <a:lnTo>
                  <a:pt x="2326" y="21375"/>
                </a:lnTo>
                <a:lnTo>
                  <a:pt x="2623" y="21471"/>
                </a:lnTo>
                <a:lnTo>
                  <a:pt x="2931" y="21542"/>
                </a:lnTo>
                <a:lnTo>
                  <a:pt x="3248" y="21585"/>
                </a:lnTo>
                <a:lnTo>
                  <a:pt x="3573" y="21600"/>
                </a:lnTo>
                <a:lnTo>
                  <a:pt x="18027" y="21600"/>
                </a:lnTo>
                <a:lnTo>
                  <a:pt x="18352" y="21585"/>
                </a:lnTo>
                <a:lnTo>
                  <a:pt x="18669" y="21542"/>
                </a:lnTo>
                <a:lnTo>
                  <a:pt x="18977" y="21471"/>
                </a:lnTo>
                <a:lnTo>
                  <a:pt x="19274" y="21375"/>
                </a:lnTo>
                <a:lnTo>
                  <a:pt x="19559" y="21253"/>
                </a:lnTo>
                <a:lnTo>
                  <a:pt x="19830" y="21108"/>
                </a:lnTo>
                <a:lnTo>
                  <a:pt x="20088" y="20941"/>
                </a:lnTo>
                <a:lnTo>
                  <a:pt x="20329" y="20753"/>
                </a:lnTo>
                <a:lnTo>
                  <a:pt x="20554" y="20546"/>
                </a:lnTo>
                <a:lnTo>
                  <a:pt x="20760" y="20319"/>
                </a:lnTo>
                <a:lnTo>
                  <a:pt x="20946" y="20076"/>
                </a:lnTo>
                <a:lnTo>
                  <a:pt x="21112" y="19817"/>
                </a:lnTo>
                <a:lnTo>
                  <a:pt x="21256" y="19543"/>
                </a:lnTo>
                <a:lnTo>
                  <a:pt x="21376" y="19256"/>
                </a:lnTo>
                <a:lnTo>
                  <a:pt x="21472" y="18957"/>
                </a:lnTo>
                <a:lnTo>
                  <a:pt x="21542" y="18647"/>
                </a:lnTo>
                <a:lnTo>
                  <a:pt x="21585" y="18328"/>
                </a:lnTo>
                <a:lnTo>
                  <a:pt x="21600" y="18000"/>
                </a:lnTo>
                <a:lnTo>
                  <a:pt x="21600" y="3600"/>
                </a:lnTo>
                <a:lnTo>
                  <a:pt x="21585" y="3272"/>
                </a:lnTo>
                <a:lnTo>
                  <a:pt x="21542" y="2953"/>
                </a:lnTo>
                <a:lnTo>
                  <a:pt x="21472" y="2643"/>
                </a:lnTo>
                <a:lnTo>
                  <a:pt x="21376" y="2344"/>
                </a:lnTo>
                <a:lnTo>
                  <a:pt x="21256" y="2057"/>
                </a:lnTo>
                <a:lnTo>
                  <a:pt x="21112" y="1783"/>
                </a:lnTo>
                <a:lnTo>
                  <a:pt x="20946" y="1524"/>
                </a:lnTo>
                <a:lnTo>
                  <a:pt x="20760" y="1281"/>
                </a:lnTo>
                <a:lnTo>
                  <a:pt x="20554" y="1054"/>
                </a:lnTo>
                <a:lnTo>
                  <a:pt x="20329" y="847"/>
                </a:lnTo>
                <a:lnTo>
                  <a:pt x="20088" y="659"/>
                </a:lnTo>
                <a:lnTo>
                  <a:pt x="19830" y="492"/>
                </a:lnTo>
                <a:lnTo>
                  <a:pt x="19559" y="347"/>
                </a:lnTo>
                <a:lnTo>
                  <a:pt x="19274" y="225"/>
                </a:lnTo>
                <a:lnTo>
                  <a:pt x="18977" y="129"/>
                </a:lnTo>
                <a:lnTo>
                  <a:pt x="18669" y="58"/>
                </a:lnTo>
                <a:lnTo>
                  <a:pt x="18352" y="15"/>
                </a:lnTo>
                <a:lnTo>
                  <a:pt x="18027" y="0"/>
                </a:lnTo>
                <a:close/>
              </a:path>
            </a:pathLst>
          </a:custGeom>
          <a:solidFill>
            <a:srgbClr val="C8EEFA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7" name="object 3"/>
          <p:cNvSpPr/>
          <p:nvPr/>
        </p:nvSpPr>
        <p:spPr>
          <a:xfrm>
            <a:off x="2172405" y="3778150"/>
            <a:ext cx="2008490" cy="2008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26" y="0"/>
                </a:moveTo>
                <a:lnTo>
                  <a:pt x="3079" y="47"/>
                </a:lnTo>
                <a:lnTo>
                  <a:pt x="2394" y="192"/>
                </a:lnTo>
                <a:lnTo>
                  <a:pt x="1779" y="438"/>
                </a:lnTo>
                <a:lnTo>
                  <a:pt x="1241" y="788"/>
                </a:lnTo>
                <a:lnTo>
                  <a:pt x="788" y="1241"/>
                </a:lnTo>
                <a:lnTo>
                  <a:pt x="438" y="1779"/>
                </a:lnTo>
                <a:lnTo>
                  <a:pt x="192" y="2394"/>
                </a:lnTo>
                <a:lnTo>
                  <a:pt x="47" y="3079"/>
                </a:lnTo>
                <a:lnTo>
                  <a:pt x="0" y="3826"/>
                </a:lnTo>
                <a:lnTo>
                  <a:pt x="13" y="4222"/>
                </a:lnTo>
                <a:lnTo>
                  <a:pt x="50" y="4631"/>
                </a:lnTo>
                <a:lnTo>
                  <a:pt x="110" y="5052"/>
                </a:lnTo>
                <a:lnTo>
                  <a:pt x="193" y="5485"/>
                </a:lnTo>
                <a:lnTo>
                  <a:pt x="300" y="5929"/>
                </a:lnTo>
                <a:lnTo>
                  <a:pt x="428" y="6383"/>
                </a:lnTo>
                <a:lnTo>
                  <a:pt x="579" y="6846"/>
                </a:lnTo>
                <a:lnTo>
                  <a:pt x="752" y="7318"/>
                </a:lnTo>
                <a:lnTo>
                  <a:pt x="947" y="7797"/>
                </a:lnTo>
                <a:lnTo>
                  <a:pt x="1163" y="8283"/>
                </a:lnTo>
                <a:lnTo>
                  <a:pt x="1400" y="8775"/>
                </a:lnTo>
                <a:lnTo>
                  <a:pt x="1658" y="9272"/>
                </a:lnTo>
                <a:lnTo>
                  <a:pt x="1937" y="9774"/>
                </a:lnTo>
                <a:lnTo>
                  <a:pt x="2235" y="10278"/>
                </a:lnTo>
                <a:lnTo>
                  <a:pt x="2553" y="10786"/>
                </a:lnTo>
                <a:lnTo>
                  <a:pt x="2891" y="11295"/>
                </a:lnTo>
                <a:lnTo>
                  <a:pt x="3248" y="11806"/>
                </a:lnTo>
                <a:lnTo>
                  <a:pt x="3624" y="12316"/>
                </a:lnTo>
                <a:lnTo>
                  <a:pt x="4019" y="12826"/>
                </a:lnTo>
                <a:lnTo>
                  <a:pt x="4432" y="13335"/>
                </a:lnTo>
                <a:lnTo>
                  <a:pt x="4863" y="13841"/>
                </a:lnTo>
                <a:lnTo>
                  <a:pt x="5312" y="14344"/>
                </a:lnTo>
                <a:lnTo>
                  <a:pt x="5779" y="14843"/>
                </a:lnTo>
                <a:lnTo>
                  <a:pt x="6262" y="15338"/>
                </a:lnTo>
                <a:lnTo>
                  <a:pt x="6757" y="15821"/>
                </a:lnTo>
                <a:lnTo>
                  <a:pt x="7256" y="16288"/>
                </a:lnTo>
                <a:lnTo>
                  <a:pt x="7759" y="16737"/>
                </a:lnTo>
                <a:lnTo>
                  <a:pt x="8265" y="17168"/>
                </a:lnTo>
                <a:lnTo>
                  <a:pt x="8774" y="17581"/>
                </a:lnTo>
                <a:lnTo>
                  <a:pt x="9284" y="17976"/>
                </a:lnTo>
                <a:lnTo>
                  <a:pt x="9794" y="18352"/>
                </a:lnTo>
                <a:lnTo>
                  <a:pt x="10305" y="18709"/>
                </a:lnTo>
                <a:lnTo>
                  <a:pt x="10814" y="19047"/>
                </a:lnTo>
                <a:lnTo>
                  <a:pt x="11322" y="19365"/>
                </a:lnTo>
                <a:lnTo>
                  <a:pt x="11827" y="19663"/>
                </a:lnTo>
                <a:lnTo>
                  <a:pt x="12328" y="19942"/>
                </a:lnTo>
                <a:lnTo>
                  <a:pt x="12825" y="20200"/>
                </a:lnTo>
                <a:lnTo>
                  <a:pt x="13317" y="20437"/>
                </a:lnTo>
                <a:lnTo>
                  <a:pt x="13803" y="20653"/>
                </a:lnTo>
                <a:lnTo>
                  <a:pt x="14282" y="20847"/>
                </a:lnTo>
                <a:lnTo>
                  <a:pt x="14754" y="21021"/>
                </a:lnTo>
                <a:lnTo>
                  <a:pt x="15217" y="21172"/>
                </a:lnTo>
                <a:lnTo>
                  <a:pt x="15671" y="21300"/>
                </a:lnTo>
                <a:lnTo>
                  <a:pt x="16115" y="21407"/>
                </a:lnTo>
                <a:lnTo>
                  <a:pt x="16548" y="21490"/>
                </a:lnTo>
                <a:lnTo>
                  <a:pt x="16969" y="21550"/>
                </a:lnTo>
                <a:lnTo>
                  <a:pt x="17378" y="21587"/>
                </a:lnTo>
                <a:lnTo>
                  <a:pt x="17774" y="21600"/>
                </a:lnTo>
                <a:lnTo>
                  <a:pt x="18155" y="21589"/>
                </a:lnTo>
                <a:lnTo>
                  <a:pt x="18872" y="21493"/>
                </a:lnTo>
                <a:lnTo>
                  <a:pt x="19522" y="21298"/>
                </a:lnTo>
                <a:lnTo>
                  <a:pt x="20100" y="21000"/>
                </a:lnTo>
                <a:lnTo>
                  <a:pt x="20598" y="20597"/>
                </a:lnTo>
                <a:lnTo>
                  <a:pt x="21000" y="20100"/>
                </a:lnTo>
                <a:lnTo>
                  <a:pt x="21298" y="19522"/>
                </a:lnTo>
                <a:lnTo>
                  <a:pt x="21493" y="18872"/>
                </a:lnTo>
                <a:lnTo>
                  <a:pt x="21589" y="18155"/>
                </a:lnTo>
                <a:lnTo>
                  <a:pt x="21600" y="17774"/>
                </a:lnTo>
                <a:lnTo>
                  <a:pt x="21587" y="17378"/>
                </a:lnTo>
                <a:lnTo>
                  <a:pt x="21550" y="16969"/>
                </a:lnTo>
                <a:lnTo>
                  <a:pt x="21490" y="16548"/>
                </a:lnTo>
                <a:lnTo>
                  <a:pt x="21407" y="16115"/>
                </a:lnTo>
                <a:lnTo>
                  <a:pt x="21300" y="15671"/>
                </a:lnTo>
                <a:lnTo>
                  <a:pt x="21172" y="15217"/>
                </a:lnTo>
                <a:lnTo>
                  <a:pt x="21021" y="14754"/>
                </a:lnTo>
                <a:lnTo>
                  <a:pt x="20847" y="14282"/>
                </a:lnTo>
                <a:lnTo>
                  <a:pt x="20653" y="13803"/>
                </a:lnTo>
                <a:lnTo>
                  <a:pt x="20437" y="13317"/>
                </a:lnTo>
                <a:lnTo>
                  <a:pt x="20200" y="12825"/>
                </a:lnTo>
                <a:lnTo>
                  <a:pt x="19942" y="12328"/>
                </a:lnTo>
                <a:lnTo>
                  <a:pt x="19663" y="11827"/>
                </a:lnTo>
                <a:lnTo>
                  <a:pt x="19365" y="11322"/>
                </a:lnTo>
                <a:lnTo>
                  <a:pt x="19047" y="10814"/>
                </a:lnTo>
                <a:lnTo>
                  <a:pt x="18709" y="10305"/>
                </a:lnTo>
                <a:lnTo>
                  <a:pt x="18352" y="9794"/>
                </a:lnTo>
                <a:lnTo>
                  <a:pt x="17976" y="9284"/>
                </a:lnTo>
                <a:lnTo>
                  <a:pt x="17581" y="8774"/>
                </a:lnTo>
                <a:lnTo>
                  <a:pt x="17168" y="8265"/>
                </a:lnTo>
                <a:lnTo>
                  <a:pt x="16737" y="7759"/>
                </a:lnTo>
                <a:lnTo>
                  <a:pt x="16288" y="7256"/>
                </a:lnTo>
                <a:lnTo>
                  <a:pt x="15821" y="6756"/>
                </a:lnTo>
                <a:lnTo>
                  <a:pt x="15338" y="6262"/>
                </a:lnTo>
                <a:lnTo>
                  <a:pt x="14844" y="5778"/>
                </a:lnTo>
                <a:lnTo>
                  <a:pt x="14344" y="5312"/>
                </a:lnTo>
                <a:lnTo>
                  <a:pt x="13841" y="4863"/>
                </a:lnTo>
                <a:lnTo>
                  <a:pt x="13335" y="4432"/>
                </a:lnTo>
                <a:lnTo>
                  <a:pt x="12826" y="4019"/>
                </a:lnTo>
                <a:lnTo>
                  <a:pt x="12316" y="3624"/>
                </a:lnTo>
                <a:lnTo>
                  <a:pt x="11806" y="3248"/>
                </a:lnTo>
                <a:lnTo>
                  <a:pt x="11295" y="2891"/>
                </a:lnTo>
                <a:lnTo>
                  <a:pt x="10786" y="2553"/>
                </a:lnTo>
                <a:lnTo>
                  <a:pt x="10278" y="2235"/>
                </a:lnTo>
                <a:lnTo>
                  <a:pt x="9773" y="1937"/>
                </a:lnTo>
                <a:lnTo>
                  <a:pt x="9272" y="1658"/>
                </a:lnTo>
                <a:lnTo>
                  <a:pt x="8775" y="1400"/>
                </a:lnTo>
                <a:lnTo>
                  <a:pt x="8283" y="1163"/>
                </a:lnTo>
                <a:lnTo>
                  <a:pt x="7797" y="947"/>
                </a:lnTo>
                <a:lnTo>
                  <a:pt x="7318" y="753"/>
                </a:lnTo>
                <a:lnTo>
                  <a:pt x="6846" y="579"/>
                </a:lnTo>
                <a:lnTo>
                  <a:pt x="6383" y="428"/>
                </a:lnTo>
                <a:lnTo>
                  <a:pt x="5929" y="300"/>
                </a:lnTo>
                <a:lnTo>
                  <a:pt x="5485" y="193"/>
                </a:lnTo>
                <a:lnTo>
                  <a:pt x="5052" y="110"/>
                </a:lnTo>
                <a:lnTo>
                  <a:pt x="4631" y="50"/>
                </a:lnTo>
                <a:lnTo>
                  <a:pt x="4222" y="13"/>
                </a:lnTo>
                <a:lnTo>
                  <a:pt x="3826" y="0"/>
                </a:lnTo>
                <a:close/>
              </a:path>
            </a:pathLst>
          </a:custGeom>
          <a:solidFill>
            <a:srgbClr val="007B98">
              <a:alpha val="25099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8" name="object 4"/>
          <p:cNvSpPr/>
          <p:nvPr/>
        </p:nvSpPr>
        <p:spPr>
          <a:xfrm>
            <a:off x="1023675" y="4952389"/>
            <a:ext cx="2008486" cy="2008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26" y="0"/>
                </a:moveTo>
                <a:lnTo>
                  <a:pt x="3079" y="47"/>
                </a:lnTo>
                <a:lnTo>
                  <a:pt x="2394" y="192"/>
                </a:lnTo>
                <a:lnTo>
                  <a:pt x="1779" y="438"/>
                </a:lnTo>
                <a:lnTo>
                  <a:pt x="1241" y="788"/>
                </a:lnTo>
                <a:lnTo>
                  <a:pt x="788" y="1241"/>
                </a:lnTo>
                <a:lnTo>
                  <a:pt x="438" y="1779"/>
                </a:lnTo>
                <a:lnTo>
                  <a:pt x="192" y="2394"/>
                </a:lnTo>
                <a:lnTo>
                  <a:pt x="47" y="3079"/>
                </a:lnTo>
                <a:lnTo>
                  <a:pt x="0" y="3826"/>
                </a:lnTo>
                <a:lnTo>
                  <a:pt x="13" y="4222"/>
                </a:lnTo>
                <a:lnTo>
                  <a:pt x="50" y="4631"/>
                </a:lnTo>
                <a:lnTo>
                  <a:pt x="110" y="5052"/>
                </a:lnTo>
                <a:lnTo>
                  <a:pt x="193" y="5485"/>
                </a:lnTo>
                <a:lnTo>
                  <a:pt x="300" y="5929"/>
                </a:lnTo>
                <a:lnTo>
                  <a:pt x="428" y="6383"/>
                </a:lnTo>
                <a:lnTo>
                  <a:pt x="579" y="6846"/>
                </a:lnTo>
                <a:lnTo>
                  <a:pt x="752" y="7318"/>
                </a:lnTo>
                <a:lnTo>
                  <a:pt x="947" y="7797"/>
                </a:lnTo>
                <a:lnTo>
                  <a:pt x="1163" y="8283"/>
                </a:lnTo>
                <a:lnTo>
                  <a:pt x="1400" y="8775"/>
                </a:lnTo>
                <a:lnTo>
                  <a:pt x="1658" y="9272"/>
                </a:lnTo>
                <a:lnTo>
                  <a:pt x="1937" y="9773"/>
                </a:lnTo>
                <a:lnTo>
                  <a:pt x="2235" y="10278"/>
                </a:lnTo>
                <a:lnTo>
                  <a:pt x="2553" y="10786"/>
                </a:lnTo>
                <a:lnTo>
                  <a:pt x="2891" y="11295"/>
                </a:lnTo>
                <a:lnTo>
                  <a:pt x="3248" y="11806"/>
                </a:lnTo>
                <a:lnTo>
                  <a:pt x="3624" y="12316"/>
                </a:lnTo>
                <a:lnTo>
                  <a:pt x="4019" y="12826"/>
                </a:lnTo>
                <a:lnTo>
                  <a:pt x="4432" y="13335"/>
                </a:lnTo>
                <a:lnTo>
                  <a:pt x="4863" y="13841"/>
                </a:lnTo>
                <a:lnTo>
                  <a:pt x="5312" y="14344"/>
                </a:lnTo>
                <a:lnTo>
                  <a:pt x="5778" y="14843"/>
                </a:lnTo>
                <a:lnTo>
                  <a:pt x="6262" y="15338"/>
                </a:lnTo>
                <a:lnTo>
                  <a:pt x="6756" y="15821"/>
                </a:lnTo>
                <a:lnTo>
                  <a:pt x="7256" y="16288"/>
                </a:lnTo>
                <a:lnTo>
                  <a:pt x="7759" y="16737"/>
                </a:lnTo>
                <a:lnTo>
                  <a:pt x="8265" y="17168"/>
                </a:lnTo>
                <a:lnTo>
                  <a:pt x="8774" y="17581"/>
                </a:lnTo>
                <a:lnTo>
                  <a:pt x="9284" y="17976"/>
                </a:lnTo>
                <a:lnTo>
                  <a:pt x="9794" y="18352"/>
                </a:lnTo>
                <a:lnTo>
                  <a:pt x="10305" y="18709"/>
                </a:lnTo>
                <a:lnTo>
                  <a:pt x="10814" y="19047"/>
                </a:lnTo>
                <a:lnTo>
                  <a:pt x="11322" y="19365"/>
                </a:lnTo>
                <a:lnTo>
                  <a:pt x="11826" y="19663"/>
                </a:lnTo>
                <a:lnTo>
                  <a:pt x="12328" y="19942"/>
                </a:lnTo>
                <a:lnTo>
                  <a:pt x="12825" y="20200"/>
                </a:lnTo>
                <a:lnTo>
                  <a:pt x="13317" y="20437"/>
                </a:lnTo>
                <a:lnTo>
                  <a:pt x="13803" y="20653"/>
                </a:lnTo>
                <a:lnTo>
                  <a:pt x="14282" y="20847"/>
                </a:lnTo>
                <a:lnTo>
                  <a:pt x="14754" y="21021"/>
                </a:lnTo>
                <a:lnTo>
                  <a:pt x="15217" y="21172"/>
                </a:lnTo>
                <a:lnTo>
                  <a:pt x="15671" y="21300"/>
                </a:lnTo>
                <a:lnTo>
                  <a:pt x="16115" y="21407"/>
                </a:lnTo>
                <a:lnTo>
                  <a:pt x="16548" y="21490"/>
                </a:lnTo>
                <a:lnTo>
                  <a:pt x="16969" y="21550"/>
                </a:lnTo>
                <a:lnTo>
                  <a:pt x="17378" y="21587"/>
                </a:lnTo>
                <a:lnTo>
                  <a:pt x="17774" y="21600"/>
                </a:lnTo>
                <a:lnTo>
                  <a:pt x="18155" y="21589"/>
                </a:lnTo>
                <a:lnTo>
                  <a:pt x="18872" y="21493"/>
                </a:lnTo>
                <a:lnTo>
                  <a:pt x="19522" y="21298"/>
                </a:lnTo>
                <a:lnTo>
                  <a:pt x="20100" y="21000"/>
                </a:lnTo>
                <a:lnTo>
                  <a:pt x="20597" y="20597"/>
                </a:lnTo>
                <a:lnTo>
                  <a:pt x="21000" y="20100"/>
                </a:lnTo>
                <a:lnTo>
                  <a:pt x="21298" y="19522"/>
                </a:lnTo>
                <a:lnTo>
                  <a:pt x="21493" y="18872"/>
                </a:lnTo>
                <a:lnTo>
                  <a:pt x="21589" y="18155"/>
                </a:lnTo>
                <a:lnTo>
                  <a:pt x="21600" y="17774"/>
                </a:lnTo>
                <a:lnTo>
                  <a:pt x="21587" y="17378"/>
                </a:lnTo>
                <a:lnTo>
                  <a:pt x="21550" y="16969"/>
                </a:lnTo>
                <a:lnTo>
                  <a:pt x="21490" y="16548"/>
                </a:lnTo>
                <a:lnTo>
                  <a:pt x="21407" y="16115"/>
                </a:lnTo>
                <a:lnTo>
                  <a:pt x="21300" y="15671"/>
                </a:lnTo>
                <a:lnTo>
                  <a:pt x="21172" y="15217"/>
                </a:lnTo>
                <a:lnTo>
                  <a:pt x="21021" y="14754"/>
                </a:lnTo>
                <a:lnTo>
                  <a:pt x="20847" y="14282"/>
                </a:lnTo>
                <a:lnTo>
                  <a:pt x="20653" y="13803"/>
                </a:lnTo>
                <a:lnTo>
                  <a:pt x="20437" y="13317"/>
                </a:lnTo>
                <a:lnTo>
                  <a:pt x="20200" y="12825"/>
                </a:lnTo>
                <a:lnTo>
                  <a:pt x="19942" y="12328"/>
                </a:lnTo>
                <a:lnTo>
                  <a:pt x="19663" y="11826"/>
                </a:lnTo>
                <a:lnTo>
                  <a:pt x="19365" y="11322"/>
                </a:lnTo>
                <a:lnTo>
                  <a:pt x="19047" y="10814"/>
                </a:lnTo>
                <a:lnTo>
                  <a:pt x="18709" y="10305"/>
                </a:lnTo>
                <a:lnTo>
                  <a:pt x="18352" y="9794"/>
                </a:lnTo>
                <a:lnTo>
                  <a:pt x="17976" y="9284"/>
                </a:lnTo>
                <a:lnTo>
                  <a:pt x="17581" y="8774"/>
                </a:lnTo>
                <a:lnTo>
                  <a:pt x="17168" y="8265"/>
                </a:lnTo>
                <a:lnTo>
                  <a:pt x="16737" y="7759"/>
                </a:lnTo>
                <a:lnTo>
                  <a:pt x="16288" y="7256"/>
                </a:lnTo>
                <a:lnTo>
                  <a:pt x="15821" y="6757"/>
                </a:lnTo>
                <a:lnTo>
                  <a:pt x="15338" y="6262"/>
                </a:lnTo>
                <a:lnTo>
                  <a:pt x="14843" y="5779"/>
                </a:lnTo>
                <a:lnTo>
                  <a:pt x="14344" y="5312"/>
                </a:lnTo>
                <a:lnTo>
                  <a:pt x="13841" y="4863"/>
                </a:lnTo>
                <a:lnTo>
                  <a:pt x="13335" y="4432"/>
                </a:lnTo>
                <a:lnTo>
                  <a:pt x="12826" y="4019"/>
                </a:lnTo>
                <a:lnTo>
                  <a:pt x="12316" y="3624"/>
                </a:lnTo>
                <a:lnTo>
                  <a:pt x="11806" y="3248"/>
                </a:lnTo>
                <a:lnTo>
                  <a:pt x="11295" y="2891"/>
                </a:lnTo>
                <a:lnTo>
                  <a:pt x="10786" y="2553"/>
                </a:lnTo>
                <a:lnTo>
                  <a:pt x="10278" y="2235"/>
                </a:lnTo>
                <a:lnTo>
                  <a:pt x="9773" y="1937"/>
                </a:lnTo>
                <a:lnTo>
                  <a:pt x="9272" y="1658"/>
                </a:lnTo>
                <a:lnTo>
                  <a:pt x="8775" y="1400"/>
                </a:lnTo>
                <a:lnTo>
                  <a:pt x="8283" y="1163"/>
                </a:lnTo>
                <a:lnTo>
                  <a:pt x="7797" y="947"/>
                </a:lnTo>
                <a:lnTo>
                  <a:pt x="7318" y="752"/>
                </a:lnTo>
                <a:lnTo>
                  <a:pt x="6846" y="579"/>
                </a:lnTo>
                <a:lnTo>
                  <a:pt x="6383" y="428"/>
                </a:lnTo>
                <a:lnTo>
                  <a:pt x="5929" y="300"/>
                </a:lnTo>
                <a:lnTo>
                  <a:pt x="5485" y="193"/>
                </a:lnTo>
                <a:lnTo>
                  <a:pt x="5052" y="110"/>
                </a:lnTo>
                <a:lnTo>
                  <a:pt x="4631" y="50"/>
                </a:lnTo>
                <a:lnTo>
                  <a:pt x="4222" y="13"/>
                </a:lnTo>
                <a:lnTo>
                  <a:pt x="3826" y="0"/>
                </a:lnTo>
                <a:close/>
              </a:path>
            </a:pathLst>
          </a:custGeom>
          <a:solidFill>
            <a:srgbClr val="007B98">
              <a:alpha val="25099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9" name="object 5"/>
          <p:cNvSpPr/>
          <p:nvPr/>
        </p:nvSpPr>
        <p:spPr>
          <a:xfrm>
            <a:off x="4674644" y="1749642"/>
            <a:ext cx="4860379" cy="481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36" y="0"/>
                </a:moveTo>
                <a:lnTo>
                  <a:pt x="3564" y="0"/>
                </a:lnTo>
                <a:lnTo>
                  <a:pt x="3347" y="7"/>
                </a:lnTo>
                <a:lnTo>
                  <a:pt x="3133" y="26"/>
                </a:lnTo>
                <a:lnTo>
                  <a:pt x="2923" y="58"/>
                </a:lnTo>
                <a:lnTo>
                  <a:pt x="2718" y="102"/>
                </a:lnTo>
                <a:lnTo>
                  <a:pt x="2517" y="158"/>
                </a:lnTo>
                <a:lnTo>
                  <a:pt x="2320" y="225"/>
                </a:lnTo>
                <a:lnTo>
                  <a:pt x="2130" y="303"/>
                </a:lnTo>
                <a:lnTo>
                  <a:pt x="1944" y="392"/>
                </a:lnTo>
                <a:lnTo>
                  <a:pt x="1765" y="492"/>
                </a:lnTo>
                <a:lnTo>
                  <a:pt x="1593" y="601"/>
                </a:lnTo>
                <a:lnTo>
                  <a:pt x="1427" y="719"/>
                </a:lnTo>
                <a:lnTo>
                  <a:pt x="1268" y="847"/>
                </a:lnTo>
                <a:lnTo>
                  <a:pt x="1117" y="983"/>
                </a:lnTo>
                <a:lnTo>
                  <a:pt x="973" y="1128"/>
                </a:lnTo>
                <a:lnTo>
                  <a:pt x="838" y="1281"/>
                </a:lnTo>
                <a:lnTo>
                  <a:pt x="712" y="1441"/>
                </a:lnTo>
                <a:lnTo>
                  <a:pt x="595" y="1609"/>
                </a:lnTo>
                <a:lnTo>
                  <a:pt x="487" y="1783"/>
                </a:lnTo>
                <a:lnTo>
                  <a:pt x="388" y="1964"/>
                </a:lnTo>
                <a:lnTo>
                  <a:pt x="300" y="2151"/>
                </a:lnTo>
                <a:lnTo>
                  <a:pt x="223" y="2344"/>
                </a:lnTo>
                <a:lnTo>
                  <a:pt x="156" y="2542"/>
                </a:lnTo>
                <a:lnTo>
                  <a:pt x="101" y="2745"/>
                </a:lnTo>
                <a:lnTo>
                  <a:pt x="57" y="2953"/>
                </a:lnTo>
                <a:lnTo>
                  <a:pt x="26" y="3165"/>
                </a:lnTo>
                <a:lnTo>
                  <a:pt x="7" y="3381"/>
                </a:lnTo>
                <a:lnTo>
                  <a:pt x="0" y="3600"/>
                </a:lnTo>
                <a:lnTo>
                  <a:pt x="0" y="18000"/>
                </a:lnTo>
                <a:lnTo>
                  <a:pt x="7" y="18219"/>
                </a:lnTo>
                <a:lnTo>
                  <a:pt x="26" y="18435"/>
                </a:lnTo>
                <a:lnTo>
                  <a:pt x="57" y="18647"/>
                </a:lnTo>
                <a:lnTo>
                  <a:pt x="101" y="18855"/>
                </a:lnTo>
                <a:lnTo>
                  <a:pt x="156" y="19058"/>
                </a:lnTo>
                <a:lnTo>
                  <a:pt x="223" y="19256"/>
                </a:lnTo>
                <a:lnTo>
                  <a:pt x="300" y="19449"/>
                </a:lnTo>
                <a:lnTo>
                  <a:pt x="388" y="19636"/>
                </a:lnTo>
                <a:lnTo>
                  <a:pt x="487" y="19817"/>
                </a:lnTo>
                <a:lnTo>
                  <a:pt x="595" y="19991"/>
                </a:lnTo>
                <a:lnTo>
                  <a:pt x="712" y="20159"/>
                </a:lnTo>
                <a:lnTo>
                  <a:pt x="838" y="20319"/>
                </a:lnTo>
                <a:lnTo>
                  <a:pt x="973" y="20472"/>
                </a:lnTo>
                <a:lnTo>
                  <a:pt x="1117" y="20617"/>
                </a:lnTo>
                <a:lnTo>
                  <a:pt x="1268" y="20753"/>
                </a:lnTo>
                <a:lnTo>
                  <a:pt x="1427" y="20881"/>
                </a:lnTo>
                <a:lnTo>
                  <a:pt x="1593" y="20999"/>
                </a:lnTo>
                <a:lnTo>
                  <a:pt x="1765" y="21108"/>
                </a:lnTo>
                <a:lnTo>
                  <a:pt x="1944" y="21208"/>
                </a:lnTo>
                <a:lnTo>
                  <a:pt x="2130" y="21297"/>
                </a:lnTo>
                <a:lnTo>
                  <a:pt x="2320" y="21375"/>
                </a:lnTo>
                <a:lnTo>
                  <a:pt x="2517" y="21442"/>
                </a:lnTo>
                <a:lnTo>
                  <a:pt x="2718" y="21498"/>
                </a:lnTo>
                <a:lnTo>
                  <a:pt x="2923" y="21542"/>
                </a:lnTo>
                <a:lnTo>
                  <a:pt x="3133" y="21574"/>
                </a:lnTo>
                <a:lnTo>
                  <a:pt x="3347" y="21593"/>
                </a:lnTo>
                <a:lnTo>
                  <a:pt x="3564" y="21600"/>
                </a:lnTo>
                <a:lnTo>
                  <a:pt x="18036" y="21600"/>
                </a:lnTo>
                <a:lnTo>
                  <a:pt x="18253" y="21593"/>
                </a:lnTo>
                <a:lnTo>
                  <a:pt x="18467" y="21574"/>
                </a:lnTo>
                <a:lnTo>
                  <a:pt x="18677" y="21542"/>
                </a:lnTo>
                <a:lnTo>
                  <a:pt x="18882" y="21498"/>
                </a:lnTo>
                <a:lnTo>
                  <a:pt x="19083" y="21442"/>
                </a:lnTo>
                <a:lnTo>
                  <a:pt x="19280" y="21375"/>
                </a:lnTo>
                <a:lnTo>
                  <a:pt x="19470" y="21297"/>
                </a:lnTo>
                <a:lnTo>
                  <a:pt x="19656" y="21208"/>
                </a:lnTo>
                <a:lnTo>
                  <a:pt x="19835" y="21108"/>
                </a:lnTo>
                <a:lnTo>
                  <a:pt x="20008" y="20999"/>
                </a:lnTo>
                <a:lnTo>
                  <a:pt x="20173" y="20881"/>
                </a:lnTo>
                <a:lnTo>
                  <a:pt x="20332" y="20753"/>
                </a:lnTo>
                <a:lnTo>
                  <a:pt x="20483" y="20617"/>
                </a:lnTo>
                <a:lnTo>
                  <a:pt x="20627" y="20472"/>
                </a:lnTo>
                <a:lnTo>
                  <a:pt x="20762" y="20319"/>
                </a:lnTo>
                <a:lnTo>
                  <a:pt x="20888" y="20159"/>
                </a:lnTo>
                <a:lnTo>
                  <a:pt x="21005" y="19991"/>
                </a:lnTo>
                <a:lnTo>
                  <a:pt x="21113" y="19817"/>
                </a:lnTo>
                <a:lnTo>
                  <a:pt x="21212" y="19636"/>
                </a:lnTo>
                <a:lnTo>
                  <a:pt x="21300" y="19449"/>
                </a:lnTo>
                <a:lnTo>
                  <a:pt x="21377" y="19256"/>
                </a:lnTo>
                <a:lnTo>
                  <a:pt x="21444" y="19058"/>
                </a:lnTo>
                <a:lnTo>
                  <a:pt x="21499" y="18855"/>
                </a:lnTo>
                <a:lnTo>
                  <a:pt x="21543" y="18647"/>
                </a:lnTo>
                <a:lnTo>
                  <a:pt x="21574" y="18435"/>
                </a:lnTo>
                <a:lnTo>
                  <a:pt x="21593" y="18219"/>
                </a:lnTo>
                <a:lnTo>
                  <a:pt x="21600" y="18000"/>
                </a:lnTo>
                <a:lnTo>
                  <a:pt x="21600" y="3600"/>
                </a:lnTo>
                <a:lnTo>
                  <a:pt x="21593" y="3381"/>
                </a:lnTo>
                <a:lnTo>
                  <a:pt x="21574" y="3165"/>
                </a:lnTo>
                <a:lnTo>
                  <a:pt x="21543" y="2953"/>
                </a:lnTo>
                <a:lnTo>
                  <a:pt x="21499" y="2745"/>
                </a:lnTo>
                <a:lnTo>
                  <a:pt x="21444" y="2542"/>
                </a:lnTo>
                <a:lnTo>
                  <a:pt x="21377" y="2344"/>
                </a:lnTo>
                <a:lnTo>
                  <a:pt x="21300" y="2151"/>
                </a:lnTo>
                <a:lnTo>
                  <a:pt x="21212" y="1964"/>
                </a:lnTo>
                <a:lnTo>
                  <a:pt x="21113" y="1783"/>
                </a:lnTo>
                <a:lnTo>
                  <a:pt x="21005" y="1609"/>
                </a:lnTo>
                <a:lnTo>
                  <a:pt x="20888" y="1441"/>
                </a:lnTo>
                <a:lnTo>
                  <a:pt x="20762" y="1281"/>
                </a:lnTo>
                <a:lnTo>
                  <a:pt x="20627" y="1128"/>
                </a:lnTo>
                <a:lnTo>
                  <a:pt x="20483" y="983"/>
                </a:lnTo>
                <a:lnTo>
                  <a:pt x="20332" y="847"/>
                </a:lnTo>
                <a:lnTo>
                  <a:pt x="20173" y="719"/>
                </a:lnTo>
                <a:lnTo>
                  <a:pt x="20008" y="601"/>
                </a:lnTo>
                <a:lnTo>
                  <a:pt x="19835" y="492"/>
                </a:lnTo>
                <a:lnTo>
                  <a:pt x="19656" y="392"/>
                </a:lnTo>
                <a:lnTo>
                  <a:pt x="19470" y="303"/>
                </a:lnTo>
                <a:lnTo>
                  <a:pt x="19280" y="225"/>
                </a:lnTo>
                <a:lnTo>
                  <a:pt x="19083" y="158"/>
                </a:lnTo>
                <a:lnTo>
                  <a:pt x="18882" y="102"/>
                </a:lnTo>
                <a:lnTo>
                  <a:pt x="18677" y="58"/>
                </a:lnTo>
                <a:lnTo>
                  <a:pt x="18467" y="26"/>
                </a:lnTo>
                <a:lnTo>
                  <a:pt x="18253" y="7"/>
                </a:lnTo>
                <a:lnTo>
                  <a:pt x="18036" y="0"/>
                </a:lnTo>
                <a:close/>
              </a:path>
            </a:pathLst>
          </a:custGeom>
          <a:solidFill>
            <a:srgbClr val="C8EEFA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0" name="object 6"/>
          <p:cNvSpPr/>
          <p:nvPr/>
        </p:nvSpPr>
        <p:spPr>
          <a:xfrm>
            <a:off x="5100206" y="2146478"/>
            <a:ext cx="4267201" cy="42671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1" name="object 7"/>
          <p:cNvSpPr/>
          <p:nvPr/>
        </p:nvSpPr>
        <p:spPr>
          <a:xfrm>
            <a:off x="4899523" y="1749643"/>
            <a:ext cx="4635501" cy="49657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2" name="object 102"/>
          <p:cNvSpPr>
            <a:spLocks noGrp="1"/>
          </p:cNvSpPr>
          <p:nvPr>
            <p:ph type="sldNum" sz="quarter" idx="4294967295"/>
          </p:nvPr>
        </p:nvSpPr>
        <p:spPr>
          <a:xfrm>
            <a:off x="9726182" y="7549146"/>
            <a:ext cx="18815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12697">
              <a:lnSpc>
                <a:spcPts val="800"/>
              </a:lnSpc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823" name="object 8"/>
          <p:cNvSpPr>
            <a:spLocks noGrp="1"/>
          </p:cNvSpPr>
          <p:nvPr>
            <p:ph type="title"/>
          </p:nvPr>
        </p:nvSpPr>
        <p:spPr>
          <a:xfrm>
            <a:off x="502920" y="243890"/>
            <a:ext cx="9052560" cy="1430135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 spc="-9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How is </a:t>
            </a:r>
            <a:r>
              <a:rPr spc="0"/>
              <a:t>data </a:t>
            </a:r>
            <a:r>
              <a:t>replicated between </a:t>
            </a:r>
            <a:r>
              <a:rPr spc="0"/>
              <a:t>data </a:t>
            </a:r>
            <a:r>
              <a:t>centers?</a:t>
            </a:r>
          </a:p>
        </p:txBody>
      </p:sp>
      <p:sp>
        <p:nvSpPr>
          <p:cNvPr id="824" name="object 9"/>
          <p:cNvSpPr/>
          <p:nvPr/>
        </p:nvSpPr>
        <p:spPr>
          <a:xfrm>
            <a:off x="6798134" y="2719260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5" name="object 10"/>
          <p:cNvSpPr/>
          <p:nvPr/>
        </p:nvSpPr>
        <p:spPr>
          <a:xfrm>
            <a:off x="6798134" y="5049087"/>
            <a:ext cx="815976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60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60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6" name="object 11"/>
          <p:cNvSpPr/>
          <p:nvPr/>
        </p:nvSpPr>
        <p:spPr>
          <a:xfrm>
            <a:off x="6887467" y="5268036"/>
            <a:ext cx="585407" cy="245099"/>
          </a:xfrm>
          <a:prstGeom prst="rect">
            <a:avLst/>
          </a:pr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7" name="object 12"/>
          <p:cNvSpPr/>
          <p:nvPr/>
        </p:nvSpPr>
        <p:spPr>
          <a:xfrm>
            <a:off x="8007377" y="3903462"/>
            <a:ext cx="815963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3" y="285"/>
                </a:lnTo>
                <a:lnTo>
                  <a:pt x="7157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7" y="20970"/>
                </a:lnTo>
                <a:lnTo>
                  <a:pt x="8323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49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49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8" name="object 13"/>
          <p:cNvSpPr/>
          <p:nvPr/>
        </p:nvSpPr>
        <p:spPr>
          <a:xfrm>
            <a:off x="8096708" y="4122408"/>
            <a:ext cx="585394" cy="245099"/>
          </a:xfrm>
          <a:prstGeom prst="rect">
            <a:avLst/>
          </a:pr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9" name="object 14"/>
          <p:cNvSpPr/>
          <p:nvPr/>
        </p:nvSpPr>
        <p:spPr>
          <a:xfrm>
            <a:off x="5653699" y="3903462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0" name="object 15"/>
          <p:cNvSpPr/>
          <p:nvPr/>
        </p:nvSpPr>
        <p:spPr>
          <a:xfrm>
            <a:off x="5743030" y="4122408"/>
            <a:ext cx="585406" cy="245099"/>
          </a:xfrm>
          <a:prstGeom prst="rect">
            <a:avLst/>
          </a:pr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1" name="object 16"/>
          <p:cNvSpPr/>
          <p:nvPr/>
        </p:nvSpPr>
        <p:spPr>
          <a:xfrm>
            <a:off x="7466217" y="3002278"/>
            <a:ext cx="1097279" cy="10681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2" name="object 17"/>
          <p:cNvSpPr/>
          <p:nvPr/>
        </p:nvSpPr>
        <p:spPr>
          <a:xfrm>
            <a:off x="7639263" y="3128839"/>
            <a:ext cx="774098" cy="74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02" y="91"/>
                </a:lnTo>
                <a:lnTo>
                  <a:pt x="3462" y="457"/>
                </a:lnTo>
                <a:lnTo>
                  <a:pt x="5522" y="1052"/>
                </a:lnTo>
                <a:lnTo>
                  <a:pt x="7515" y="1876"/>
                </a:lnTo>
                <a:lnTo>
                  <a:pt x="9442" y="2882"/>
                </a:lnTo>
                <a:lnTo>
                  <a:pt x="11280" y="4094"/>
                </a:lnTo>
                <a:lnTo>
                  <a:pt x="13030" y="5444"/>
                </a:lnTo>
                <a:lnTo>
                  <a:pt x="14669" y="6954"/>
                </a:lnTo>
                <a:lnTo>
                  <a:pt x="16175" y="8578"/>
                </a:lnTo>
                <a:lnTo>
                  <a:pt x="17526" y="10339"/>
                </a:lnTo>
                <a:lnTo>
                  <a:pt x="18722" y="12169"/>
                </a:lnTo>
                <a:lnTo>
                  <a:pt x="19719" y="14113"/>
                </a:lnTo>
                <a:lnTo>
                  <a:pt x="20538" y="16103"/>
                </a:lnTo>
                <a:lnTo>
                  <a:pt x="21136" y="18162"/>
                </a:lnTo>
                <a:lnTo>
                  <a:pt x="21513" y="20220"/>
                </a:lnTo>
                <a:lnTo>
                  <a:pt x="21600" y="21600"/>
                </a:lnTo>
              </a:path>
            </a:pathLst>
          </a:custGeom>
          <a:ln w="8312">
            <a:solidFill>
              <a:srgbClr val="5E4D4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3" name="object 18"/>
          <p:cNvSpPr/>
          <p:nvPr/>
        </p:nvSpPr>
        <p:spPr>
          <a:xfrm>
            <a:off x="7614107" y="3074784"/>
            <a:ext cx="118505" cy="117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61" y="0"/>
                </a:moveTo>
                <a:lnTo>
                  <a:pt x="0" y="9630"/>
                </a:lnTo>
                <a:lnTo>
                  <a:pt x="17706" y="21600"/>
                </a:lnTo>
                <a:lnTo>
                  <a:pt x="19144" y="21313"/>
                </a:lnTo>
                <a:lnTo>
                  <a:pt x="20570" y="19176"/>
                </a:lnTo>
                <a:lnTo>
                  <a:pt x="20287" y="17728"/>
                </a:lnTo>
                <a:lnTo>
                  <a:pt x="9169" y="10212"/>
                </a:lnTo>
                <a:lnTo>
                  <a:pt x="21137" y="4168"/>
                </a:lnTo>
                <a:lnTo>
                  <a:pt x="21600" y="2767"/>
                </a:lnTo>
                <a:lnTo>
                  <a:pt x="20452" y="464"/>
                </a:lnTo>
                <a:lnTo>
                  <a:pt x="19061" y="0"/>
                </a:lnTo>
                <a:close/>
              </a:path>
            </a:pathLst>
          </a:custGeom>
          <a:solidFill>
            <a:srgbClr val="5E4D4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36" name="object 19"/>
          <p:cNvGrpSpPr/>
          <p:nvPr/>
        </p:nvGrpSpPr>
        <p:grpSpPr>
          <a:xfrm>
            <a:off x="8349590" y="3784958"/>
            <a:ext cx="117654" cy="118580"/>
            <a:chOff x="0" y="0"/>
            <a:chExt cx="117652" cy="118578"/>
          </a:xfrm>
        </p:grpSpPr>
        <p:sp>
          <p:nvSpPr>
            <p:cNvPr id="834" name="Shape"/>
            <p:cNvSpPr/>
            <p:nvPr/>
          </p:nvSpPr>
          <p:spPr>
            <a:xfrm>
              <a:off x="0" y="5829"/>
              <a:ext cx="90512" cy="1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3" y="0"/>
                  </a:moveTo>
                  <a:lnTo>
                    <a:pt x="367" y="1503"/>
                  </a:lnTo>
                  <a:lnTo>
                    <a:pt x="0" y="3014"/>
                  </a:lnTo>
                  <a:lnTo>
                    <a:pt x="15608" y="21600"/>
                  </a:lnTo>
                  <a:lnTo>
                    <a:pt x="21600" y="11963"/>
                  </a:lnTo>
                  <a:lnTo>
                    <a:pt x="14827" y="11963"/>
                  </a:lnTo>
                  <a:lnTo>
                    <a:pt x="5025" y="294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5" name="Shape"/>
            <p:cNvSpPr/>
            <p:nvPr/>
          </p:nvSpPr>
          <p:spPr>
            <a:xfrm>
              <a:off x="62128" y="0"/>
              <a:ext cx="55525" cy="6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31" y="0"/>
                  </a:moveTo>
                  <a:lnTo>
                    <a:pt x="12761" y="807"/>
                  </a:lnTo>
                  <a:lnTo>
                    <a:pt x="0" y="21600"/>
                  </a:lnTo>
                  <a:lnTo>
                    <a:pt x="11042" y="21600"/>
                  </a:lnTo>
                  <a:lnTo>
                    <a:pt x="21600" y="4395"/>
                  </a:lnTo>
                  <a:lnTo>
                    <a:pt x="20612" y="1985"/>
                  </a:lnTo>
                  <a:lnTo>
                    <a:pt x="15731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37" name="object 20"/>
          <p:cNvSpPr/>
          <p:nvPr/>
        </p:nvSpPr>
        <p:spPr>
          <a:xfrm>
            <a:off x="7457896" y="4594166"/>
            <a:ext cx="1105593" cy="107649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8" name="object 21"/>
          <p:cNvSpPr/>
          <p:nvPr/>
        </p:nvSpPr>
        <p:spPr>
          <a:xfrm>
            <a:off x="7604149" y="4719435"/>
            <a:ext cx="867918" cy="84023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9" name="object 22"/>
          <p:cNvSpPr/>
          <p:nvPr/>
        </p:nvSpPr>
        <p:spPr>
          <a:xfrm>
            <a:off x="5915890" y="3002278"/>
            <a:ext cx="1030779" cy="10681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0" name="object 23"/>
          <p:cNvSpPr/>
          <p:nvPr/>
        </p:nvSpPr>
        <p:spPr>
          <a:xfrm>
            <a:off x="6004876" y="3070796"/>
            <a:ext cx="793255" cy="83266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1" name="object 24"/>
          <p:cNvSpPr/>
          <p:nvPr/>
        </p:nvSpPr>
        <p:spPr>
          <a:xfrm>
            <a:off x="5915890" y="4594169"/>
            <a:ext cx="1030779" cy="103077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2" name="object 25"/>
          <p:cNvSpPr/>
          <p:nvPr/>
        </p:nvSpPr>
        <p:spPr>
          <a:xfrm>
            <a:off x="6005093" y="4719434"/>
            <a:ext cx="793039" cy="79423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3" name="object 26"/>
          <p:cNvSpPr/>
          <p:nvPr/>
        </p:nvSpPr>
        <p:spPr>
          <a:xfrm>
            <a:off x="3969894" y="6656216"/>
            <a:ext cx="2078395" cy="436386"/>
          </a:xfrm>
          <a:prstGeom prst="rect">
            <a:avLst/>
          </a:pr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4" name="object 27"/>
          <p:cNvSpPr/>
          <p:nvPr/>
        </p:nvSpPr>
        <p:spPr>
          <a:xfrm>
            <a:off x="5042091" y="6710187"/>
            <a:ext cx="925832" cy="320496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5" name="object 28"/>
          <p:cNvSpPr/>
          <p:nvPr/>
        </p:nvSpPr>
        <p:spPr>
          <a:xfrm>
            <a:off x="4864329" y="4186845"/>
            <a:ext cx="922713" cy="2635137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6" name="object 29"/>
          <p:cNvSpPr/>
          <p:nvPr/>
        </p:nvSpPr>
        <p:spPr>
          <a:xfrm>
            <a:off x="4950345" y="3839714"/>
            <a:ext cx="1569674" cy="2816502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7" name="object 30"/>
          <p:cNvSpPr/>
          <p:nvPr/>
        </p:nvSpPr>
        <p:spPr>
          <a:xfrm>
            <a:off x="5816107" y="4138917"/>
            <a:ext cx="503556" cy="584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813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187" baseline="-11574"/>
              <a:t>N</a:t>
            </a:r>
            <a:r>
              <a:rPr spc="-484"/>
              <a:t>o</a:t>
            </a:r>
            <a:r>
              <a:rPr sz="1800" spc="-270" baseline="-11574"/>
              <a:t>o</a:t>
            </a:r>
            <a:r>
              <a:rPr spc="-384"/>
              <a:t>d</a:t>
            </a:r>
            <a:r>
              <a:rPr sz="1800" spc="-344" baseline="-11574"/>
              <a:t>d</a:t>
            </a:r>
            <a:r>
              <a:rPr spc="-300"/>
              <a:t>e</a:t>
            </a:r>
            <a:r>
              <a:rPr sz="1800" spc="37" baseline="-11574"/>
              <a:t>e</a:t>
            </a:r>
            <a:r>
              <a:rPr spc="-250"/>
              <a:t>4</a:t>
            </a:r>
            <a:r>
              <a:rPr sz="1800" spc="0" baseline="-11574"/>
              <a:t>4</a:t>
            </a:r>
          </a:p>
        </p:txBody>
      </p:sp>
      <p:sp>
        <p:nvSpPr>
          <p:cNvPr id="848" name="object 31"/>
          <p:cNvSpPr/>
          <p:nvPr/>
        </p:nvSpPr>
        <p:spPr>
          <a:xfrm>
            <a:off x="6798134" y="2726857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9" name="object 32"/>
          <p:cNvSpPr/>
          <p:nvPr/>
        </p:nvSpPr>
        <p:spPr>
          <a:xfrm>
            <a:off x="6973938" y="2962312"/>
            <a:ext cx="499748" cy="563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28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419" baseline="-6943"/>
              <a:t>N</a:t>
            </a:r>
            <a:r>
              <a:t>o</a:t>
            </a:r>
            <a:r>
              <a:rPr sz="1800" spc="-419" baseline="-6943"/>
              <a:t>o</a:t>
            </a:r>
            <a:r>
              <a:t>d</a:t>
            </a:r>
            <a:r>
              <a:rPr sz="1800" spc="-419" baseline="-6943"/>
              <a:t>d</a:t>
            </a:r>
            <a:r>
              <a:t>e</a:t>
            </a:r>
            <a:r>
              <a:rPr sz="1800" spc="-419" baseline="-6943"/>
              <a:t>e</a:t>
            </a:r>
            <a:r>
              <a:t>1</a:t>
            </a:r>
            <a:r>
              <a:rPr sz="1800" spc="-419" baseline="-6943"/>
              <a:t>1</a:t>
            </a:r>
          </a:p>
        </p:txBody>
      </p:sp>
      <p:sp>
        <p:nvSpPr>
          <p:cNvPr id="850" name="object 33"/>
          <p:cNvSpPr/>
          <p:nvPr/>
        </p:nvSpPr>
        <p:spPr>
          <a:xfrm>
            <a:off x="8007554" y="3905096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1" name="object 34"/>
          <p:cNvSpPr/>
          <p:nvPr/>
        </p:nvSpPr>
        <p:spPr>
          <a:xfrm>
            <a:off x="8175449" y="4140556"/>
            <a:ext cx="497841" cy="57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pc="-487" baseline="-9258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100" spc="-324" baseline="0"/>
              <a:t>No</a:t>
            </a:r>
            <a:r>
              <a:t>o</a:t>
            </a:r>
            <a:r>
              <a:rPr sz="1100" spc="-324" baseline="0"/>
              <a:t>d</a:t>
            </a:r>
            <a:r>
              <a:t>d</a:t>
            </a:r>
            <a:r>
              <a:rPr sz="1100" spc="-324" baseline="0"/>
              <a:t>e</a:t>
            </a:r>
            <a:r>
              <a:t>e       </a:t>
            </a:r>
            <a:r>
              <a:rPr spc="-480"/>
              <a:t> </a:t>
            </a:r>
            <a:r>
              <a:rPr sz="1100" spc="-181" baseline="0"/>
              <a:t>2</a:t>
            </a:r>
            <a:r>
              <a:rPr spc="-270"/>
              <a:t>2</a:t>
            </a:r>
          </a:p>
        </p:txBody>
      </p:sp>
      <p:sp>
        <p:nvSpPr>
          <p:cNvPr id="852" name="object 35"/>
          <p:cNvSpPr/>
          <p:nvPr/>
        </p:nvSpPr>
        <p:spPr>
          <a:xfrm>
            <a:off x="6788191" y="5038016"/>
            <a:ext cx="815963" cy="815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3" y="285"/>
                </a:lnTo>
                <a:lnTo>
                  <a:pt x="7157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7"/>
                </a:lnTo>
                <a:lnTo>
                  <a:pt x="285" y="8323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7" y="20970"/>
                </a:lnTo>
                <a:lnTo>
                  <a:pt x="8323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49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3"/>
                </a:lnTo>
                <a:lnTo>
                  <a:pt x="20970" y="7157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49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3" name="object 36"/>
          <p:cNvSpPr/>
          <p:nvPr/>
        </p:nvSpPr>
        <p:spPr>
          <a:xfrm>
            <a:off x="6963995" y="5273471"/>
            <a:ext cx="500381" cy="594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28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419" baseline="-13887"/>
              <a:t>N</a:t>
            </a:r>
            <a:r>
              <a:t>o</a:t>
            </a:r>
            <a:r>
              <a:rPr sz="1800" spc="-419" baseline="-13887"/>
              <a:t>o</a:t>
            </a:r>
            <a:r>
              <a:t>d</a:t>
            </a:r>
            <a:r>
              <a:rPr sz="1800" spc="-419" baseline="-13887"/>
              <a:t>d</a:t>
            </a:r>
            <a:r>
              <a:t>e</a:t>
            </a:r>
            <a:r>
              <a:rPr sz="1800" spc="-419" baseline="-13887"/>
              <a:t>e</a:t>
            </a:r>
            <a:r>
              <a:t>3</a:t>
            </a:r>
            <a:r>
              <a:rPr sz="1800" spc="-419" baseline="-13887"/>
              <a:t>3</a:t>
            </a:r>
          </a:p>
        </p:txBody>
      </p:sp>
      <p:sp>
        <p:nvSpPr>
          <p:cNvPr id="854" name="object 37"/>
          <p:cNvSpPr/>
          <p:nvPr/>
        </p:nvSpPr>
        <p:spPr>
          <a:xfrm>
            <a:off x="3912529" y="3284920"/>
            <a:ext cx="1982585" cy="2049081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5" name="object 38"/>
          <p:cNvSpPr/>
          <p:nvPr/>
        </p:nvSpPr>
        <p:spPr>
          <a:xfrm>
            <a:off x="4026489" y="3311618"/>
            <a:ext cx="1750700" cy="180647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6" name="object 39"/>
          <p:cNvSpPr/>
          <p:nvPr/>
        </p:nvSpPr>
        <p:spPr>
          <a:xfrm>
            <a:off x="6140339" y="2491045"/>
            <a:ext cx="822961" cy="423949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7" name="object 40"/>
          <p:cNvSpPr/>
          <p:nvPr/>
        </p:nvSpPr>
        <p:spPr>
          <a:xfrm>
            <a:off x="5968377" y="2261275"/>
            <a:ext cx="953401" cy="589238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8" name="object 41"/>
          <p:cNvSpPr/>
          <p:nvPr/>
        </p:nvSpPr>
        <p:spPr>
          <a:xfrm>
            <a:off x="7489486" y="2468614"/>
            <a:ext cx="39624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sz="1600">
                <a:solidFill>
                  <a:srgbClr val="A189AD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1-13</a:t>
            </a:r>
          </a:p>
        </p:txBody>
      </p:sp>
      <p:sp>
        <p:nvSpPr>
          <p:cNvPr id="859" name="object 42"/>
          <p:cNvSpPr/>
          <p:nvPr/>
        </p:nvSpPr>
        <p:spPr>
          <a:xfrm>
            <a:off x="8474533" y="4900512"/>
            <a:ext cx="4978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sz="1600">
                <a:solidFill>
                  <a:srgbClr val="DDAE54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26-38</a:t>
            </a:r>
          </a:p>
        </p:txBody>
      </p:sp>
      <p:sp>
        <p:nvSpPr>
          <p:cNvPr id="860" name="object 43"/>
          <p:cNvSpPr/>
          <p:nvPr/>
        </p:nvSpPr>
        <p:spPr>
          <a:xfrm>
            <a:off x="6292101" y="5730418"/>
            <a:ext cx="4978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sz="1600">
                <a:solidFill>
                  <a:srgbClr val="148C73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51-63</a:t>
            </a:r>
          </a:p>
        </p:txBody>
      </p:sp>
      <p:sp>
        <p:nvSpPr>
          <p:cNvPr id="861" name="object 44"/>
          <p:cNvSpPr/>
          <p:nvPr/>
        </p:nvSpPr>
        <p:spPr>
          <a:xfrm>
            <a:off x="5529645" y="3333965"/>
            <a:ext cx="4978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sz="1600">
                <a:solidFill>
                  <a:srgbClr val="0D6886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76-88</a:t>
            </a:r>
          </a:p>
        </p:txBody>
      </p:sp>
      <p:sp>
        <p:nvSpPr>
          <p:cNvPr id="862" name="object 45"/>
          <p:cNvSpPr/>
          <p:nvPr/>
        </p:nvSpPr>
        <p:spPr>
          <a:xfrm>
            <a:off x="6363208" y="1439597"/>
            <a:ext cx="171831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 b="1" spc="55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Data </a:t>
            </a:r>
            <a:r>
              <a:rPr spc="45"/>
              <a:t>Center </a:t>
            </a:r>
            <a:r>
              <a:rPr spc="219"/>
              <a:t>-</a:t>
            </a:r>
            <a:r>
              <a:rPr spc="-94"/>
              <a:t> </a:t>
            </a:r>
            <a:r>
              <a:rPr spc="60">
                <a:solidFill>
                  <a:srgbClr val="CB6015"/>
                </a:solidFill>
              </a:rPr>
              <a:t>East</a:t>
            </a:r>
          </a:p>
        </p:txBody>
      </p:sp>
      <p:sp>
        <p:nvSpPr>
          <p:cNvPr id="863" name="object 46"/>
          <p:cNvSpPr/>
          <p:nvPr/>
        </p:nvSpPr>
        <p:spPr>
          <a:xfrm>
            <a:off x="2203605" y="3806104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0445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4" name="object 47"/>
          <p:cNvSpPr/>
          <p:nvPr/>
        </p:nvSpPr>
        <p:spPr>
          <a:xfrm>
            <a:off x="2381417" y="4070770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1</a:t>
            </a:r>
          </a:p>
        </p:txBody>
      </p:sp>
      <p:sp>
        <p:nvSpPr>
          <p:cNvPr id="865" name="object 48"/>
          <p:cNvSpPr/>
          <p:nvPr/>
        </p:nvSpPr>
        <p:spPr>
          <a:xfrm>
            <a:off x="2203605" y="6135928"/>
            <a:ext cx="815976" cy="81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926E2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6" name="object 49"/>
          <p:cNvSpPr/>
          <p:nvPr/>
        </p:nvSpPr>
        <p:spPr>
          <a:xfrm>
            <a:off x="2292948" y="6354874"/>
            <a:ext cx="585394" cy="245099"/>
          </a:xfrm>
          <a:prstGeom prst="rect">
            <a:avLst/>
          </a:prstGeom>
          <a:solidFill>
            <a:srgbClr val="926E2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7" name="object 50"/>
          <p:cNvSpPr/>
          <p:nvPr/>
        </p:nvSpPr>
        <p:spPr>
          <a:xfrm>
            <a:off x="2371688" y="6400598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3</a:t>
            </a:r>
          </a:p>
        </p:txBody>
      </p:sp>
      <p:sp>
        <p:nvSpPr>
          <p:cNvPr id="868" name="object 51"/>
          <p:cNvSpPr/>
          <p:nvPr/>
        </p:nvSpPr>
        <p:spPr>
          <a:xfrm>
            <a:off x="3412847" y="4990300"/>
            <a:ext cx="815976" cy="815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7"/>
                </a:lnTo>
                <a:lnTo>
                  <a:pt x="285" y="8323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3"/>
                </a:lnTo>
                <a:lnTo>
                  <a:pt x="20970" y="7157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9" name="object 52"/>
          <p:cNvSpPr/>
          <p:nvPr/>
        </p:nvSpPr>
        <p:spPr>
          <a:xfrm>
            <a:off x="3502178" y="5209247"/>
            <a:ext cx="585406" cy="245099"/>
          </a:xfrm>
          <a:prstGeom prst="rect">
            <a:avLst/>
          </a:pr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70" name="object 53"/>
          <p:cNvSpPr/>
          <p:nvPr/>
        </p:nvSpPr>
        <p:spPr>
          <a:xfrm>
            <a:off x="1059171" y="4990300"/>
            <a:ext cx="815973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2574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71" name="object 54"/>
          <p:cNvSpPr/>
          <p:nvPr/>
        </p:nvSpPr>
        <p:spPr>
          <a:xfrm>
            <a:off x="1148507" y="5209247"/>
            <a:ext cx="585399" cy="245099"/>
          </a:xfrm>
          <a:prstGeom prst="rect">
            <a:avLst/>
          </a:prstGeom>
          <a:solidFill>
            <a:srgbClr val="02574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72" name="object 55"/>
          <p:cNvSpPr/>
          <p:nvPr/>
        </p:nvSpPr>
        <p:spPr>
          <a:xfrm>
            <a:off x="1227249" y="5254968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4</a:t>
            </a:r>
          </a:p>
        </p:txBody>
      </p:sp>
      <p:sp>
        <p:nvSpPr>
          <p:cNvPr id="873" name="object 56"/>
          <p:cNvSpPr/>
          <p:nvPr/>
        </p:nvSpPr>
        <p:spPr>
          <a:xfrm>
            <a:off x="2873424" y="4087090"/>
            <a:ext cx="1093125" cy="1068186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74" name="object 57"/>
          <p:cNvSpPr/>
          <p:nvPr/>
        </p:nvSpPr>
        <p:spPr>
          <a:xfrm>
            <a:off x="3044733" y="4215679"/>
            <a:ext cx="774098" cy="74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02" y="91"/>
                </a:lnTo>
                <a:lnTo>
                  <a:pt x="3462" y="457"/>
                </a:lnTo>
                <a:lnTo>
                  <a:pt x="5522" y="1052"/>
                </a:lnTo>
                <a:lnTo>
                  <a:pt x="7515" y="1876"/>
                </a:lnTo>
                <a:lnTo>
                  <a:pt x="9442" y="2882"/>
                </a:lnTo>
                <a:lnTo>
                  <a:pt x="11280" y="4094"/>
                </a:lnTo>
                <a:lnTo>
                  <a:pt x="13030" y="5444"/>
                </a:lnTo>
                <a:lnTo>
                  <a:pt x="14669" y="6954"/>
                </a:lnTo>
                <a:lnTo>
                  <a:pt x="16175" y="8578"/>
                </a:lnTo>
                <a:lnTo>
                  <a:pt x="17526" y="10339"/>
                </a:lnTo>
                <a:lnTo>
                  <a:pt x="18722" y="12169"/>
                </a:lnTo>
                <a:lnTo>
                  <a:pt x="19719" y="14113"/>
                </a:lnTo>
                <a:lnTo>
                  <a:pt x="20538" y="16103"/>
                </a:lnTo>
                <a:lnTo>
                  <a:pt x="21136" y="18162"/>
                </a:lnTo>
                <a:lnTo>
                  <a:pt x="21513" y="20220"/>
                </a:lnTo>
                <a:lnTo>
                  <a:pt x="21600" y="21600"/>
                </a:lnTo>
              </a:path>
            </a:pathLst>
          </a:custGeom>
          <a:ln w="8312">
            <a:solidFill>
              <a:srgbClr val="5E4D4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75" name="object 58"/>
          <p:cNvSpPr/>
          <p:nvPr/>
        </p:nvSpPr>
        <p:spPr>
          <a:xfrm>
            <a:off x="3019579" y="4161626"/>
            <a:ext cx="118506" cy="11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63" y="0"/>
                </a:moveTo>
                <a:lnTo>
                  <a:pt x="0" y="9631"/>
                </a:lnTo>
                <a:lnTo>
                  <a:pt x="17706" y="21600"/>
                </a:lnTo>
                <a:lnTo>
                  <a:pt x="19146" y="21316"/>
                </a:lnTo>
                <a:lnTo>
                  <a:pt x="20570" y="19178"/>
                </a:lnTo>
                <a:lnTo>
                  <a:pt x="20287" y="17730"/>
                </a:lnTo>
                <a:lnTo>
                  <a:pt x="9169" y="10214"/>
                </a:lnTo>
                <a:lnTo>
                  <a:pt x="21137" y="4166"/>
                </a:lnTo>
                <a:lnTo>
                  <a:pt x="21600" y="2765"/>
                </a:lnTo>
                <a:lnTo>
                  <a:pt x="20452" y="464"/>
                </a:lnTo>
                <a:lnTo>
                  <a:pt x="19063" y="0"/>
                </a:lnTo>
                <a:close/>
              </a:path>
            </a:pathLst>
          </a:custGeom>
          <a:solidFill>
            <a:srgbClr val="5E4D4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78" name="object 59"/>
          <p:cNvGrpSpPr/>
          <p:nvPr/>
        </p:nvGrpSpPr>
        <p:grpSpPr>
          <a:xfrm>
            <a:off x="3755061" y="4871799"/>
            <a:ext cx="117666" cy="118580"/>
            <a:chOff x="0" y="0"/>
            <a:chExt cx="117665" cy="118578"/>
          </a:xfrm>
        </p:grpSpPr>
        <p:sp>
          <p:nvSpPr>
            <p:cNvPr id="876" name="Shape"/>
            <p:cNvSpPr/>
            <p:nvPr/>
          </p:nvSpPr>
          <p:spPr>
            <a:xfrm>
              <a:off x="0" y="5829"/>
              <a:ext cx="90518" cy="1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3" y="0"/>
                  </a:moveTo>
                  <a:lnTo>
                    <a:pt x="367" y="1501"/>
                  </a:lnTo>
                  <a:lnTo>
                    <a:pt x="0" y="3014"/>
                  </a:lnTo>
                  <a:lnTo>
                    <a:pt x="15608" y="21600"/>
                  </a:lnTo>
                  <a:lnTo>
                    <a:pt x="21600" y="11963"/>
                  </a:lnTo>
                  <a:lnTo>
                    <a:pt x="14826" y="11963"/>
                  </a:lnTo>
                  <a:lnTo>
                    <a:pt x="5028" y="294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7" name="Shape"/>
            <p:cNvSpPr/>
            <p:nvPr/>
          </p:nvSpPr>
          <p:spPr>
            <a:xfrm>
              <a:off x="62128" y="0"/>
              <a:ext cx="55538" cy="6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27" y="0"/>
                  </a:moveTo>
                  <a:lnTo>
                    <a:pt x="12758" y="807"/>
                  </a:lnTo>
                  <a:lnTo>
                    <a:pt x="0" y="21600"/>
                  </a:lnTo>
                  <a:lnTo>
                    <a:pt x="11041" y="21600"/>
                  </a:lnTo>
                  <a:lnTo>
                    <a:pt x="21600" y="4395"/>
                  </a:lnTo>
                  <a:lnTo>
                    <a:pt x="20607" y="1981"/>
                  </a:lnTo>
                  <a:lnTo>
                    <a:pt x="15727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79" name="object 60"/>
          <p:cNvSpPr/>
          <p:nvPr/>
        </p:nvSpPr>
        <p:spPr>
          <a:xfrm>
            <a:off x="1318959" y="4087090"/>
            <a:ext cx="1030779" cy="1068186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0" name="object 61"/>
          <p:cNvSpPr/>
          <p:nvPr/>
        </p:nvSpPr>
        <p:spPr>
          <a:xfrm>
            <a:off x="1410363" y="4157626"/>
            <a:ext cx="793242" cy="832676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1" name="object 62"/>
          <p:cNvSpPr/>
          <p:nvPr/>
        </p:nvSpPr>
        <p:spPr>
          <a:xfrm>
            <a:off x="1318959" y="5678980"/>
            <a:ext cx="1030779" cy="1030778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2" name="object 63"/>
          <p:cNvSpPr/>
          <p:nvPr/>
        </p:nvSpPr>
        <p:spPr>
          <a:xfrm>
            <a:off x="1410563" y="5806263"/>
            <a:ext cx="793040" cy="794236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3" name="object 64"/>
          <p:cNvSpPr/>
          <p:nvPr/>
        </p:nvSpPr>
        <p:spPr>
          <a:xfrm>
            <a:off x="2860967" y="5678978"/>
            <a:ext cx="1105593" cy="1076498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4" name="object 65"/>
          <p:cNvSpPr/>
          <p:nvPr/>
        </p:nvSpPr>
        <p:spPr>
          <a:xfrm>
            <a:off x="3009624" y="4934849"/>
            <a:ext cx="1284710" cy="1711657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5" name="object 66"/>
          <p:cNvSpPr/>
          <p:nvPr/>
        </p:nvSpPr>
        <p:spPr>
          <a:xfrm>
            <a:off x="5606639" y="3843394"/>
            <a:ext cx="2008489" cy="2008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26" y="0"/>
                </a:moveTo>
                <a:lnTo>
                  <a:pt x="3079" y="47"/>
                </a:lnTo>
                <a:lnTo>
                  <a:pt x="2394" y="192"/>
                </a:lnTo>
                <a:lnTo>
                  <a:pt x="1779" y="438"/>
                </a:lnTo>
                <a:lnTo>
                  <a:pt x="1241" y="788"/>
                </a:lnTo>
                <a:lnTo>
                  <a:pt x="788" y="1241"/>
                </a:lnTo>
                <a:lnTo>
                  <a:pt x="438" y="1779"/>
                </a:lnTo>
                <a:lnTo>
                  <a:pt x="192" y="2394"/>
                </a:lnTo>
                <a:lnTo>
                  <a:pt x="47" y="3079"/>
                </a:lnTo>
                <a:lnTo>
                  <a:pt x="0" y="3826"/>
                </a:lnTo>
                <a:lnTo>
                  <a:pt x="13" y="4222"/>
                </a:lnTo>
                <a:lnTo>
                  <a:pt x="50" y="4631"/>
                </a:lnTo>
                <a:lnTo>
                  <a:pt x="110" y="5052"/>
                </a:lnTo>
                <a:lnTo>
                  <a:pt x="193" y="5485"/>
                </a:lnTo>
                <a:lnTo>
                  <a:pt x="300" y="5929"/>
                </a:lnTo>
                <a:lnTo>
                  <a:pt x="428" y="6383"/>
                </a:lnTo>
                <a:lnTo>
                  <a:pt x="579" y="6846"/>
                </a:lnTo>
                <a:lnTo>
                  <a:pt x="752" y="7318"/>
                </a:lnTo>
                <a:lnTo>
                  <a:pt x="947" y="7797"/>
                </a:lnTo>
                <a:lnTo>
                  <a:pt x="1163" y="8283"/>
                </a:lnTo>
                <a:lnTo>
                  <a:pt x="1400" y="8775"/>
                </a:lnTo>
                <a:lnTo>
                  <a:pt x="1658" y="9272"/>
                </a:lnTo>
                <a:lnTo>
                  <a:pt x="1937" y="9773"/>
                </a:lnTo>
                <a:lnTo>
                  <a:pt x="2235" y="10278"/>
                </a:lnTo>
                <a:lnTo>
                  <a:pt x="2553" y="10786"/>
                </a:lnTo>
                <a:lnTo>
                  <a:pt x="2891" y="11295"/>
                </a:lnTo>
                <a:lnTo>
                  <a:pt x="3248" y="11806"/>
                </a:lnTo>
                <a:lnTo>
                  <a:pt x="3624" y="12316"/>
                </a:lnTo>
                <a:lnTo>
                  <a:pt x="4019" y="12826"/>
                </a:lnTo>
                <a:lnTo>
                  <a:pt x="4432" y="13335"/>
                </a:lnTo>
                <a:lnTo>
                  <a:pt x="4863" y="13841"/>
                </a:lnTo>
                <a:lnTo>
                  <a:pt x="5312" y="14344"/>
                </a:lnTo>
                <a:lnTo>
                  <a:pt x="5779" y="14844"/>
                </a:lnTo>
                <a:lnTo>
                  <a:pt x="6262" y="15338"/>
                </a:lnTo>
                <a:lnTo>
                  <a:pt x="6757" y="15821"/>
                </a:lnTo>
                <a:lnTo>
                  <a:pt x="7256" y="16288"/>
                </a:lnTo>
                <a:lnTo>
                  <a:pt x="7759" y="16737"/>
                </a:lnTo>
                <a:lnTo>
                  <a:pt x="8265" y="17168"/>
                </a:lnTo>
                <a:lnTo>
                  <a:pt x="8774" y="17581"/>
                </a:lnTo>
                <a:lnTo>
                  <a:pt x="9284" y="17976"/>
                </a:lnTo>
                <a:lnTo>
                  <a:pt x="9794" y="18352"/>
                </a:lnTo>
                <a:lnTo>
                  <a:pt x="10305" y="18709"/>
                </a:lnTo>
                <a:lnTo>
                  <a:pt x="10814" y="19047"/>
                </a:lnTo>
                <a:lnTo>
                  <a:pt x="11322" y="19365"/>
                </a:lnTo>
                <a:lnTo>
                  <a:pt x="11826" y="19663"/>
                </a:lnTo>
                <a:lnTo>
                  <a:pt x="12328" y="19942"/>
                </a:lnTo>
                <a:lnTo>
                  <a:pt x="12825" y="20200"/>
                </a:lnTo>
                <a:lnTo>
                  <a:pt x="13317" y="20437"/>
                </a:lnTo>
                <a:lnTo>
                  <a:pt x="13803" y="20653"/>
                </a:lnTo>
                <a:lnTo>
                  <a:pt x="14282" y="20847"/>
                </a:lnTo>
                <a:lnTo>
                  <a:pt x="14754" y="21021"/>
                </a:lnTo>
                <a:lnTo>
                  <a:pt x="15217" y="21172"/>
                </a:lnTo>
                <a:lnTo>
                  <a:pt x="15671" y="21300"/>
                </a:lnTo>
                <a:lnTo>
                  <a:pt x="16115" y="21407"/>
                </a:lnTo>
                <a:lnTo>
                  <a:pt x="16548" y="21490"/>
                </a:lnTo>
                <a:lnTo>
                  <a:pt x="16969" y="21550"/>
                </a:lnTo>
                <a:lnTo>
                  <a:pt x="17378" y="21587"/>
                </a:lnTo>
                <a:lnTo>
                  <a:pt x="17774" y="21600"/>
                </a:lnTo>
                <a:lnTo>
                  <a:pt x="18155" y="21589"/>
                </a:lnTo>
                <a:lnTo>
                  <a:pt x="18872" y="21493"/>
                </a:lnTo>
                <a:lnTo>
                  <a:pt x="19522" y="21298"/>
                </a:lnTo>
                <a:lnTo>
                  <a:pt x="20100" y="21000"/>
                </a:lnTo>
                <a:lnTo>
                  <a:pt x="20598" y="20598"/>
                </a:lnTo>
                <a:lnTo>
                  <a:pt x="21000" y="20100"/>
                </a:lnTo>
                <a:lnTo>
                  <a:pt x="21298" y="19522"/>
                </a:lnTo>
                <a:lnTo>
                  <a:pt x="21493" y="18872"/>
                </a:lnTo>
                <a:lnTo>
                  <a:pt x="21589" y="18155"/>
                </a:lnTo>
                <a:lnTo>
                  <a:pt x="21600" y="17774"/>
                </a:lnTo>
                <a:lnTo>
                  <a:pt x="21587" y="17378"/>
                </a:lnTo>
                <a:lnTo>
                  <a:pt x="21550" y="16969"/>
                </a:lnTo>
                <a:lnTo>
                  <a:pt x="21490" y="16548"/>
                </a:lnTo>
                <a:lnTo>
                  <a:pt x="21407" y="16115"/>
                </a:lnTo>
                <a:lnTo>
                  <a:pt x="21300" y="15671"/>
                </a:lnTo>
                <a:lnTo>
                  <a:pt x="21172" y="15217"/>
                </a:lnTo>
                <a:lnTo>
                  <a:pt x="21021" y="14754"/>
                </a:lnTo>
                <a:lnTo>
                  <a:pt x="20847" y="14282"/>
                </a:lnTo>
                <a:lnTo>
                  <a:pt x="20653" y="13803"/>
                </a:lnTo>
                <a:lnTo>
                  <a:pt x="20437" y="13317"/>
                </a:lnTo>
                <a:lnTo>
                  <a:pt x="20200" y="12825"/>
                </a:lnTo>
                <a:lnTo>
                  <a:pt x="19942" y="12328"/>
                </a:lnTo>
                <a:lnTo>
                  <a:pt x="19663" y="11826"/>
                </a:lnTo>
                <a:lnTo>
                  <a:pt x="19365" y="11322"/>
                </a:lnTo>
                <a:lnTo>
                  <a:pt x="19047" y="10814"/>
                </a:lnTo>
                <a:lnTo>
                  <a:pt x="18709" y="10305"/>
                </a:lnTo>
                <a:lnTo>
                  <a:pt x="18352" y="9794"/>
                </a:lnTo>
                <a:lnTo>
                  <a:pt x="17976" y="9284"/>
                </a:lnTo>
                <a:lnTo>
                  <a:pt x="17581" y="8774"/>
                </a:lnTo>
                <a:lnTo>
                  <a:pt x="17168" y="8265"/>
                </a:lnTo>
                <a:lnTo>
                  <a:pt x="16737" y="7759"/>
                </a:lnTo>
                <a:lnTo>
                  <a:pt x="16288" y="7256"/>
                </a:lnTo>
                <a:lnTo>
                  <a:pt x="15821" y="6757"/>
                </a:lnTo>
                <a:lnTo>
                  <a:pt x="15338" y="6262"/>
                </a:lnTo>
                <a:lnTo>
                  <a:pt x="14844" y="5779"/>
                </a:lnTo>
                <a:lnTo>
                  <a:pt x="14344" y="5312"/>
                </a:lnTo>
                <a:lnTo>
                  <a:pt x="13841" y="4863"/>
                </a:lnTo>
                <a:lnTo>
                  <a:pt x="13335" y="4432"/>
                </a:lnTo>
                <a:lnTo>
                  <a:pt x="12826" y="4019"/>
                </a:lnTo>
                <a:lnTo>
                  <a:pt x="12316" y="3624"/>
                </a:lnTo>
                <a:lnTo>
                  <a:pt x="11806" y="3248"/>
                </a:lnTo>
                <a:lnTo>
                  <a:pt x="11295" y="2891"/>
                </a:lnTo>
                <a:lnTo>
                  <a:pt x="10786" y="2553"/>
                </a:lnTo>
                <a:lnTo>
                  <a:pt x="10278" y="2235"/>
                </a:lnTo>
                <a:lnTo>
                  <a:pt x="9773" y="1937"/>
                </a:lnTo>
                <a:lnTo>
                  <a:pt x="9272" y="1658"/>
                </a:lnTo>
                <a:lnTo>
                  <a:pt x="8775" y="1400"/>
                </a:lnTo>
                <a:lnTo>
                  <a:pt x="8283" y="1163"/>
                </a:lnTo>
                <a:lnTo>
                  <a:pt x="7797" y="947"/>
                </a:lnTo>
                <a:lnTo>
                  <a:pt x="7318" y="752"/>
                </a:lnTo>
                <a:lnTo>
                  <a:pt x="6846" y="579"/>
                </a:lnTo>
                <a:lnTo>
                  <a:pt x="6383" y="428"/>
                </a:lnTo>
                <a:lnTo>
                  <a:pt x="5929" y="300"/>
                </a:lnTo>
                <a:lnTo>
                  <a:pt x="5485" y="193"/>
                </a:lnTo>
                <a:lnTo>
                  <a:pt x="5052" y="110"/>
                </a:lnTo>
                <a:lnTo>
                  <a:pt x="4631" y="50"/>
                </a:lnTo>
                <a:lnTo>
                  <a:pt x="4222" y="13"/>
                </a:lnTo>
                <a:lnTo>
                  <a:pt x="3826" y="0"/>
                </a:lnTo>
                <a:close/>
              </a:path>
            </a:pathLst>
          </a:custGeom>
          <a:solidFill>
            <a:srgbClr val="007B98">
              <a:alpha val="25099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6" name="object 67"/>
          <p:cNvSpPr/>
          <p:nvPr/>
        </p:nvSpPr>
        <p:spPr>
          <a:xfrm>
            <a:off x="6798418" y="2700775"/>
            <a:ext cx="2008489" cy="2008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26" y="0"/>
                </a:moveTo>
                <a:lnTo>
                  <a:pt x="3079" y="47"/>
                </a:lnTo>
                <a:lnTo>
                  <a:pt x="2394" y="192"/>
                </a:lnTo>
                <a:lnTo>
                  <a:pt x="1779" y="438"/>
                </a:lnTo>
                <a:lnTo>
                  <a:pt x="1241" y="788"/>
                </a:lnTo>
                <a:lnTo>
                  <a:pt x="788" y="1241"/>
                </a:lnTo>
                <a:lnTo>
                  <a:pt x="438" y="1779"/>
                </a:lnTo>
                <a:lnTo>
                  <a:pt x="192" y="2394"/>
                </a:lnTo>
                <a:lnTo>
                  <a:pt x="47" y="3079"/>
                </a:lnTo>
                <a:lnTo>
                  <a:pt x="0" y="3826"/>
                </a:lnTo>
                <a:lnTo>
                  <a:pt x="13" y="4222"/>
                </a:lnTo>
                <a:lnTo>
                  <a:pt x="50" y="4631"/>
                </a:lnTo>
                <a:lnTo>
                  <a:pt x="110" y="5052"/>
                </a:lnTo>
                <a:lnTo>
                  <a:pt x="193" y="5485"/>
                </a:lnTo>
                <a:lnTo>
                  <a:pt x="300" y="5929"/>
                </a:lnTo>
                <a:lnTo>
                  <a:pt x="428" y="6383"/>
                </a:lnTo>
                <a:lnTo>
                  <a:pt x="579" y="6846"/>
                </a:lnTo>
                <a:lnTo>
                  <a:pt x="752" y="7318"/>
                </a:lnTo>
                <a:lnTo>
                  <a:pt x="947" y="7797"/>
                </a:lnTo>
                <a:lnTo>
                  <a:pt x="1163" y="8283"/>
                </a:lnTo>
                <a:lnTo>
                  <a:pt x="1400" y="8775"/>
                </a:lnTo>
                <a:lnTo>
                  <a:pt x="1658" y="9272"/>
                </a:lnTo>
                <a:lnTo>
                  <a:pt x="1937" y="9773"/>
                </a:lnTo>
                <a:lnTo>
                  <a:pt x="2235" y="10278"/>
                </a:lnTo>
                <a:lnTo>
                  <a:pt x="2553" y="10786"/>
                </a:lnTo>
                <a:lnTo>
                  <a:pt x="2891" y="11295"/>
                </a:lnTo>
                <a:lnTo>
                  <a:pt x="3248" y="11806"/>
                </a:lnTo>
                <a:lnTo>
                  <a:pt x="3624" y="12316"/>
                </a:lnTo>
                <a:lnTo>
                  <a:pt x="4019" y="12826"/>
                </a:lnTo>
                <a:lnTo>
                  <a:pt x="4432" y="13335"/>
                </a:lnTo>
                <a:lnTo>
                  <a:pt x="4863" y="13841"/>
                </a:lnTo>
                <a:lnTo>
                  <a:pt x="5312" y="14344"/>
                </a:lnTo>
                <a:lnTo>
                  <a:pt x="5779" y="14844"/>
                </a:lnTo>
                <a:lnTo>
                  <a:pt x="6262" y="15338"/>
                </a:lnTo>
                <a:lnTo>
                  <a:pt x="6757" y="15821"/>
                </a:lnTo>
                <a:lnTo>
                  <a:pt x="7256" y="16288"/>
                </a:lnTo>
                <a:lnTo>
                  <a:pt x="7759" y="16737"/>
                </a:lnTo>
                <a:lnTo>
                  <a:pt x="8265" y="17168"/>
                </a:lnTo>
                <a:lnTo>
                  <a:pt x="8774" y="17581"/>
                </a:lnTo>
                <a:lnTo>
                  <a:pt x="9284" y="17976"/>
                </a:lnTo>
                <a:lnTo>
                  <a:pt x="9794" y="18352"/>
                </a:lnTo>
                <a:lnTo>
                  <a:pt x="10305" y="18709"/>
                </a:lnTo>
                <a:lnTo>
                  <a:pt x="10814" y="19047"/>
                </a:lnTo>
                <a:lnTo>
                  <a:pt x="11322" y="19365"/>
                </a:lnTo>
                <a:lnTo>
                  <a:pt x="11826" y="19663"/>
                </a:lnTo>
                <a:lnTo>
                  <a:pt x="12328" y="19942"/>
                </a:lnTo>
                <a:lnTo>
                  <a:pt x="12825" y="20200"/>
                </a:lnTo>
                <a:lnTo>
                  <a:pt x="13317" y="20437"/>
                </a:lnTo>
                <a:lnTo>
                  <a:pt x="13803" y="20653"/>
                </a:lnTo>
                <a:lnTo>
                  <a:pt x="14282" y="20847"/>
                </a:lnTo>
                <a:lnTo>
                  <a:pt x="14754" y="21021"/>
                </a:lnTo>
                <a:lnTo>
                  <a:pt x="15217" y="21172"/>
                </a:lnTo>
                <a:lnTo>
                  <a:pt x="15671" y="21300"/>
                </a:lnTo>
                <a:lnTo>
                  <a:pt x="16115" y="21407"/>
                </a:lnTo>
                <a:lnTo>
                  <a:pt x="16548" y="21490"/>
                </a:lnTo>
                <a:lnTo>
                  <a:pt x="16969" y="21550"/>
                </a:lnTo>
                <a:lnTo>
                  <a:pt x="17378" y="21587"/>
                </a:lnTo>
                <a:lnTo>
                  <a:pt x="17774" y="21600"/>
                </a:lnTo>
                <a:lnTo>
                  <a:pt x="18155" y="21589"/>
                </a:lnTo>
                <a:lnTo>
                  <a:pt x="18872" y="21493"/>
                </a:lnTo>
                <a:lnTo>
                  <a:pt x="19522" y="21298"/>
                </a:lnTo>
                <a:lnTo>
                  <a:pt x="20100" y="21000"/>
                </a:lnTo>
                <a:lnTo>
                  <a:pt x="20598" y="20598"/>
                </a:lnTo>
                <a:lnTo>
                  <a:pt x="21000" y="20100"/>
                </a:lnTo>
                <a:lnTo>
                  <a:pt x="21298" y="19522"/>
                </a:lnTo>
                <a:lnTo>
                  <a:pt x="21493" y="18872"/>
                </a:lnTo>
                <a:lnTo>
                  <a:pt x="21589" y="18155"/>
                </a:lnTo>
                <a:lnTo>
                  <a:pt x="21600" y="17774"/>
                </a:lnTo>
                <a:lnTo>
                  <a:pt x="21587" y="17378"/>
                </a:lnTo>
                <a:lnTo>
                  <a:pt x="21550" y="16969"/>
                </a:lnTo>
                <a:lnTo>
                  <a:pt x="21490" y="16548"/>
                </a:lnTo>
                <a:lnTo>
                  <a:pt x="21407" y="16115"/>
                </a:lnTo>
                <a:lnTo>
                  <a:pt x="21300" y="15671"/>
                </a:lnTo>
                <a:lnTo>
                  <a:pt x="21172" y="15217"/>
                </a:lnTo>
                <a:lnTo>
                  <a:pt x="21021" y="14754"/>
                </a:lnTo>
                <a:lnTo>
                  <a:pt x="20847" y="14282"/>
                </a:lnTo>
                <a:lnTo>
                  <a:pt x="20653" y="13803"/>
                </a:lnTo>
                <a:lnTo>
                  <a:pt x="20437" y="13317"/>
                </a:lnTo>
                <a:lnTo>
                  <a:pt x="20200" y="12825"/>
                </a:lnTo>
                <a:lnTo>
                  <a:pt x="19942" y="12328"/>
                </a:lnTo>
                <a:lnTo>
                  <a:pt x="19663" y="11827"/>
                </a:lnTo>
                <a:lnTo>
                  <a:pt x="19365" y="11322"/>
                </a:lnTo>
                <a:lnTo>
                  <a:pt x="19047" y="10814"/>
                </a:lnTo>
                <a:lnTo>
                  <a:pt x="18709" y="10305"/>
                </a:lnTo>
                <a:lnTo>
                  <a:pt x="18352" y="9794"/>
                </a:lnTo>
                <a:lnTo>
                  <a:pt x="17976" y="9284"/>
                </a:lnTo>
                <a:lnTo>
                  <a:pt x="17581" y="8774"/>
                </a:lnTo>
                <a:lnTo>
                  <a:pt x="17168" y="8265"/>
                </a:lnTo>
                <a:lnTo>
                  <a:pt x="16737" y="7759"/>
                </a:lnTo>
                <a:lnTo>
                  <a:pt x="16288" y="7256"/>
                </a:lnTo>
                <a:lnTo>
                  <a:pt x="15821" y="6757"/>
                </a:lnTo>
                <a:lnTo>
                  <a:pt x="15338" y="6262"/>
                </a:lnTo>
                <a:lnTo>
                  <a:pt x="14844" y="5779"/>
                </a:lnTo>
                <a:lnTo>
                  <a:pt x="14344" y="5312"/>
                </a:lnTo>
                <a:lnTo>
                  <a:pt x="13841" y="4863"/>
                </a:lnTo>
                <a:lnTo>
                  <a:pt x="13335" y="4432"/>
                </a:lnTo>
                <a:lnTo>
                  <a:pt x="12826" y="4019"/>
                </a:lnTo>
                <a:lnTo>
                  <a:pt x="12316" y="3624"/>
                </a:lnTo>
                <a:lnTo>
                  <a:pt x="11806" y="3248"/>
                </a:lnTo>
                <a:lnTo>
                  <a:pt x="11295" y="2891"/>
                </a:lnTo>
                <a:lnTo>
                  <a:pt x="10786" y="2553"/>
                </a:lnTo>
                <a:lnTo>
                  <a:pt x="10278" y="2235"/>
                </a:lnTo>
                <a:lnTo>
                  <a:pt x="9773" y="1937"/>
                </a:lnTo>
                <a:lnTo>
                  <a:pt x="9272" y="1658"/>
                </a:lnTo>
                <a:lnTo>
                  <a:pt x="8775" y="1400"/>
                </a:lnTo>
                <a:lnTo>
                  <a:pt x="8283" y="1163"/>
                </a:lnTo>
                <a:lnTo>
                  <a:pt x="7797" y="947"/>
                </a:lnTo>
                <a:lnTo>
                  <a:pt x="7318" y="752"/>
                </a:lnTo>
                <a:lnTo>
                  <a:pt x="6846" y="579"/>
                </a:lnTo>
                <a:lnTo>
                  <a:pt x="6383" y="428"/>
                </a:lnTo>
                <a:lnTo>
                  <a:pt x="5929" y="300"/>
                </a:lnTo>
                <a:lnTo>
                  <a:pt x="5485" y="193"/>
                </a:lnTo>
                <a:lnTo>
                  <a:pt x="5052" y="110"/>
                </a:lnTo>
                <a:lnTo>
                  <a:pt x="4631" y="50"/>
                </a:lnTo>
                <a:lnTo>
                  <a:pt x="4222" y="13"/>
                </a:lnTo>
                <a:lnTo>
                  <a:pt x="3826" y="0"/>
                </a:lnTo>
                <a:close/>
              </a:path>
            </a:pathLst>
          </a:custGeom>
          <a:solidFill>
            <a:srgbClr val="007B98">
              <a:alpha val="25099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7" name="object 68"/>
          <p:cNvSpPr/>
          <p:nvPr/>
        </p:nvSpPr>
        <p:spPr>
          <a:xfrm>
            <a:off x="1645656" y="3544051"/>
            <a:ext cx="18116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 b="1" spc="55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Data </a:t>
            </a:r>
            <a:r>
              <a:rPr spc="45"/>
              <a:t>Center </a:t>
            </a:r>
            <a:r>
              <a:rPr spc="219"/>
              <a:t>-</a:t>
            </a:r>
            <a:r>
              <a:rPr spc="-85"/>
              <a:t> </a:t>
            </a:r>
            <a:r>
              <a:rPr spc="45">
                <a:solidFill>
                  <a:srgbClr val="CB6015"/>
                </a:solidFill>
              </a:rPr>
              <a:t>West</a:t>
            </a:r>
          </a:p>
        </p:txBody>
      </p:sp>
      <p:sp>
        <p:nvSpPr>
          <p:cNvPr id="888" name="object 69"/>
          <p:cNvSpPr/>
          <p:nvPr/>
        </p:nvSpPr>
        <p:spPr>
          <a:xfrm>
            <a:off x="7550405" y="3628466"/>
            <a:ext cx="5105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Rack</a:t>
            </a:r>
            <a:r>
              <a:rPr spc="-100"/>
              <a:t> </a:t>
            </a:r>
            <a:r>
              <a:t>1</a:t>
            </a:r>
          </a:p>
        </p:txBody>
      </p:sp>
      <p:sp>
        <p:nvSpPr>
          <p:cNvPr id="889" name="object 70"/>
          <p:cNvSpPr/>
          <p:nvPr/>
        </p:nvSpPr>
        <p:spPr>
          <a:xfrm>
            <a:off x="6365559" y="4796628"/>
            <a:ext cx="5105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Rack</a:t>
            </a:r>
            <a:r>
              <a:rPr spc="-100"/>
              <a:t> </a:t>
            </a:r>
            <a:r>
              <a:t>2</a:t>
            </a:r>
          </a:p>
        </p:txBody>
      </p:sp>
      <p:sp>
        <p:nvSpPr>
          <p:cNvPr id="890" name="object 71"/>
          <p:cNvSpPr/>
          <p:nvPr/>
        </p:nvSpPr>
        <p:spPr>
          <a:xfrm>
            <a:off x="3580919" y="5254968"/>
            <a:ext cx="497841" cy="5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 spc="-32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700" spc="-480" baseline="-10100"/>
              <a:t>N</a:t>
            </a:r>
            <a:r>
              <a:t>o</a:t>
            </a:r>
            <a:r>
              <a:rPr sz="1700" spc="-480" baseline="-10100"/>
              <a:t>o</a:t>
            </a:r>
            <a:r>
              <a:t>d</a:t>
            </a:r>
            <a:r>
              <a:rPr sz="1700" spc="-480" baseline="-10100"/>
              <a:t>de</a:t>
            </a:r>
            <a:r>
              <a:t>e          </a:t>
            </a:r>
            <a:r>
              <a:rPr sz="1700" spc="-345" baseline="-10100"/>
              <a:t>2</a:t>
            </a:r>
            <a:r>
              <a:rPr spc="-230"/>
              <a:t>2</a:t>
            </a:r>
          </a:p>
        </p:txBody>
      </p:sp>
      <p:sp>
        <p:nvSpPr>
          <p:cNvPr id="891" name="object 72"/>
          <p:cNvSpPr/>
          <p:nvPr/>
        </p:nvSpPr>
        <p:spPr>
          <a:xfrm>
            <a:off x="2906917" y="4728238"/>
            <a:ext cx="5105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Rack</a:t>
            </a:r>
            <a:r>
              <a:rPr spc="-100"/>
              <a:t> </a:t>
            </a:r>
            <a:r>
              <a:t>1</a:t>
            </a:r>
          </a:p>
        </p:txBody>
      </p:sp>
      <p:sp>
        <p:nvSpPr>
          <p:cNvPr id="892" name="object 73"/>
          <p:cNvSpPr/>
          <p:nvPr/>
        </p:nvSpPr>
        <p:spPr>
          <a:xfrm>
            <a:off x="1812644" y="5851983"/>
            <a:ext cx="5105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Rack</a:t>
            </a:r>
            <a:r>
              <a:rPr spc="-100"/>
              <a:t> </a:t>
            </a:r>
            <a:r>
              <a:t>2</a:t>
            </a:r>
          </a:p>
        </p:txBody>
      </p:sp>
      <p:sp>
        <p:nvSpPr>
          <p:cNvPr id="893" name="object 74"/>
          <p:cNvSpPr/>
          <p:nvPr/>
        </p:nvSpPr>
        <p:spPr>
          <a:xfrm>
            <a:off x="2437015" y="5363102"/>
            <a:ext cx="1022469" cy="1047404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4" name="object 75"/>
          <p:cNvSpPr/>
          <p:nvPr/>
        </p:nvSpPr>
        <p:spPr>
          <a:xfrm>
            <a:off x="2551259" y="5387533"/>
            <a:ext cx="882404" cy="806108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5" name="object 76"/>
          <p:cNvSpPr/>
          <p:nvPr/>
        </p:nvSpPr>
        <p:spPr>
          <a:xfrm>
            <a:off x="2437015" y="4444536"/>
            <a:ext cx="1022469" cy="1047404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6" name="object 77"/>
          <p:cNvSpPr/>
          <p:nvPr/>
        </p:nvSpPr>
        <p:spPr>
          <a:xfrm>
            <a:off x="2551277" y="4622393"/>
            <a:ext cx="882386" cy="803237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7" name="object 78"/>
          <p:cNvSpPr/>
          <p:nvPr/>
        </p:nvSpPr>
        <p:spPr>
          <a:xfrm>
            <a:off x="2705978" y="6095403"/>
            <a:ext cx="36449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1418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91</a:t>
            </a:r>
          </a:p>
        </p:txBody>
      </p:sp>
      <p:sp>
        <p:nvSpPr>
          <p:cNvPr id="898" name="object 79"/>
          <p:cNvSpPr/>
          <p:nvPr/>
        </p:nvSpPr>
        <p:spPr>
          <a:xfrm>
            <a:off x="2709927" y="3751212"/>
            <a:ext cx="364493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1418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91</a:t>
            </a:r>
          </a:p>
        </p:txBody>
      </p:sp>
      <p:sp>
        <p:nvSpPr>
          <p:cNvPr id="899" name="object 80"/>
          <p:cNvSpPr/>
          <p:nvPr/>
        </p:nvSpPr>
        <p:spPr>
          <a:xfrm>
            <a:off x="6260874" y="3363881"/>
            <a:ext cx="1143001" cy="1163782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0" name="object 81"/>
          <p:cNvSpPr/>
          <p:nvPr/>
        </p:nvSpPr>
        <p:spPr>
          <a:xfrm>
            <a:off x="6493993" y="3580850"/>
            <a:ext cx="710300" cy="728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101" y="21158"/>
                </a:lnTo>
                <a:lnTo>
                  <a:pt x="5177" y="20546"/>
                </a:lnTo>
                <a:lnTo>
                  <a:pt x="7229" y="19722"/>
                </a:lnTo>
                <a:lnTo>
                  <a:pt x="9184" y="18685"/>
                </a:lnTo>
                <a:lnTo>
                  <a:pt x="11067" y="17461"/>
                </a:lnTo>
                <a:lnTo>
                  <a:pt x="12853" y="16095"/>
                </a:lnTo>
                <a:lnTo>
                  <a:pt x="14518" y="14541"/>
                </a:lnTo>
                <a:lnTo>
                  <a:pt x="16063" y="12892"/>
                </a:lnTo>
                <a:lnTo>
                  <a:pt x="17439" y="11102"/>
                </a:lnTo>
                <a:lnTo>
                  <a:pt x="18670" y="9218"/>
                </a:lnTo>
                <a:lnTo>
                  <a:pt x="19708" y="7240"/>
                </a:lnTo>
                <a:lnTo>
                  <a:pt x="20529" y="5215"/>
                </a:lnTo>
                <a:lnTo>
                  <a:pt x="21156" y="3143"/>
                </a:lnTo>
                <a:lnTo>
                  <a:pt x="21542" y="1023"/>
                </a:lnTo>
                <a:lnTo>
                  <a:pt x="21600" y="0"/>
                </a:lnTo>
              </a:path>
            </a:pathLst>
          </a:cu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1" name="object 82"/>
          <p:cNvSpPr/>
          <p:nvPr/>
        </p:nvSpPr>
        <p:spPr>
          <a:xfrm>
            <a:off x="6456274" y="4215872"/>
            <a:ext cx="175308" cy="170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0" y="0"/>
                </a:moveTo>
                <a:lnTo>
                  <a:pt x="17681" y="3"/>
                </a:lnTo>
                <a:lnTo>
                  <a:pt x="16822" y="372"/>
                </a:lnTo>
                <a:lnTo>
                  <a:pt x="0" y="12089"/>
                </a:lnTo>
                <a:lnTo>
                  <a:pt x="18214" y="21353"/>
                </a:lnTo>
                <a:lnTo>
                  <a:pt x="19115" y="21600"/>
                </a:lnTo>
                <a:lnTo>
                  <a:pt x="20006" y="21477"/>
                </a:lnTo>
                <a:lnTo>
                  <a:pt x="20788" y="21020"/>
                </a:lnTo>
                <a:lnTo>
                  <a:pt x="21360" y="20264"/>
                </a:lnTo>
                <a:lnTo>
                  <a:pt x="21600" y="19340"/>
                </a:lnTo>
                <a:lnTo>
                  <a:pt x="21480" y="18424"/>
                </a:lnTo>
                <a:lnTo>
                  <a:pt x="21035" y="17621"/>
                </a:lnTo>
                <a:lnTo>
                  <a:pt x="20299" y="17035"/>
                </a:lnTo>
                <a:lnTo>
                  <a:pt x="9295" y="11439"/>
                </a:lnTo>
                <a:lnTo>
                  <a:pt x="19457" y="4361"/>
                </a:lnTo>
                <a:lnTo>
                  <a:pt x="20109" y="3678"/>
                </a:lnTo>
                <a:lnTo>
                  <a:pt x="20444" y="2820"/>
                </a:lnTo>
                <a:lnTo>
                  <a:pt x="20441" y="1896"/>
                </a:lnTo>
                <a:lnTo>
                  <a:pt x="20081" y="1013"/>
                </a:lnTo>
                <a:lnTo>
                  <a:pt x="19416" y="344"/>
                </a:lnTo>
                <a:lnTo>
                  <a:pt x="18580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04" name="object 83"/>
          <p:cNvGrpSpPr/>
          <p:nvPr/>
        </p:nvGrpSpPr>
        <p:grpSpPr>
          <a:xfrm>
            <a:off x="7112710" y="3543098"/>
            <a:ext cx="170884" cy="174542"/>
            <a:chOff x="0" y="0"/>
            <a:chExt cx="170882" cy="174541"/>
          </a:xfrm>
        </p:grpSpPr>
        <p:sp>
          <p:nvSpPr>
            <p:cNvPr id="902" name="Shape"/>
            <p:cNvSpPr/>
            <p:nvPr/>
          </p:nvSpPr>
          <p:spPr>
            <a:xfrm>
              <a:off x="89508" y="75501"/>
              <a:ext cx="81375" cy="99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60" y="0"/>
                  </a:moveTo>
                  <a:lnTo>
                    <a:pt x="0" y="0"/>
                  </a:lnTo>
                  <a:lnTo>
                    <a:pt x="12055" y="19350"/>
                  </a:lnTo>
                  <a:lnTo>
                    <a:pt x="13306" y="20640"/>
                  </a:lnTo>
                  <a:lnTo>
                    <a:pt x="15003" y="21409"/>
                  </a:lnTo>
                  <a:lnTo>
                    <a:pt x="16927" y="21600"/>
                  </a:lnTo>
                  <a:lnTo>
                    <a:pt x="18861" y="21153"/>
                  </a:lnTo>
                  <a:lnTo>
                    <a:pt x="20432" y="20126"/>
                  </a:lnTo>
                  <a:lnTo>
                    <a:pt x="21368" y="18732"/>
                  </a:lnTo>
                  <a:lnTo>
                    <a:pt x="21600" y="17150"/>
                  </a:lnTo>
                  <a:lnTo>
                    <a:pt x="21056" y="15561"/>
                  </a:lnTo>
                  <a:lnTo>
                    <a:pt x="11360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3" name="Shape"/>
            <p:cNvSpPr/>
            <p:nvPr/>
          </p:nvSpPr>
          <p:spPr>
            <a:xfrm>
              <a:off x="0" y="0"/>
              <a:ext cx="132305" cy="166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9" y="0"/>
                  </a:moveTo>
                  <a:lnTo>
                    <a:pt x="462" y="17819"/>
                  </a:lnTo>
                  <a:lnTo>
                    <a:pt x="0" y="18727"/>
                  </a:lnTo>
                  <a:lnTo>
                    <a:pt x="12" y="19672"/>
                  </a:lnTo>
                  <a:lnTo>
                    <a:pt x="470" y="20544"/>
                  </a:lnTo>
                  <a:lnTo>
                    <a:pt x="1346" y="21234"/>
                  </a:lnTo>
                  <a:lnTo>
                    <a:pt x="2491" y="21600"/>
                  </a:lnTo>
                  <a:lnTo>
                    <a:pt x="3683" y="21590"/>
                  </a:lnTo>
                  <a:lnTo>
                    <a:pt x="4784" y="21227"/>
                  </a:lnTo>
                  <a:lnTo>
                    <a:pt x="5654" y="20534"/>
                  </a:lnTo>
                  <a:lnTo>
                    <a:pt x="14613" y="9768"/>
                  </a:lnTo>
                  <a:lnTo>
                    <a:pt x="21600" y="9768"/>
                  </a:lnTo>
                  <a:lnTo>
                    <a:pt x="15289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05" name="object 84"/>
          <p:cNvSpPr/>
          <p:nvPr/>
        </p:nvSpPr>
        <p:spPr>
          <a:xfrm>
            <a:off x="6260874" y="4132815"/>
            <a:ext cx="1130532" cy="1122217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6" name="object 85"/>
          <p:cNvSpPr/>
          <p:nvPr/>
        </p:nvSpPr>
        <p:spPr>
          <a:xfrm>
            <a:off x="6494017" y="4313616"/>
            <a:ext cx="699837" cy="686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098" y="456"/>
                </a:lnTo>
                <a:lnTo>
                  <a:pt x="5180" y="1056"/>
                </a:lnTo>
                <a:lnTo>
                  <a:pt x="7214" y="1905"/>
                </a:lnTo>
                <a:lnTo>
                  <a:pt x="9198" y="2929"/>
                </a:lnTo>
                <a:lnTo>
                  <a:pt x="11084" y="4153"/>
                </a:lnTo>
                <a:lnTo>
                  <a:pt x="12873" y="5552"/>
                </a:lnTo>
                <a:lnTo>
                  <a:pt x="14539" y="7076"/>
                </a:lnTo>
                <a:lnTo>
                  <a:pt x="16058" y="8749"/>
                </a:lnTo>
                <a:lnTo>
                  <a:pt x="17454" y="10548"/>
                </a:lnTo>
                <a:lnTo>
                  <a:pt x="18679" y="12421"/>
                </a:lnTo>
                <a:lnTo>
                  <a:pt x="19708" y="14395"/>
                </a:lnTo>
                <a:lnTo>
                  <a:pt x="20541" y="16443"/>
                </a:lnTo>
                <a:lnTo>
                  <a:pt x="21153" y="18516"/>
                </a:lnTo>
                <a:lnTo>
                  <a:pt x="21545" y="20640"/>
                </a:lnTo>
                <a:lnTo>
                  <a:pt x="21600" y="21600"/>
                </a:lnTo>
              </a:path>
            </a:pathLst>
          </a:cu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7" name="object 86"/>
          <p:cNvSpPr/>
          <p:nvPr/>
        </p:nvSpPr>
        <p:spPr>
          <a:xfrm>
            <a:off x="6456272" y="4234601"/>
            <a:ext cx="174689" cy="17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82" y="0"/>
                </a:moveTo>
                <a:lnTo>
                  <a:pt x="18181" y="257"/>
                </a:lnTo>
                <a:lnTo>
                  <a:pt x="0" y="9714"/>
                </a:lnTo>
                <a:lnTo>
                  <a:pt x="17003" y="21240"/>
                </a:lnTo>
                <a:lnTo>
                  <a:pt x="17868" y="21600"/>
                </a:lnTo>
                <a:lnTo>
                  <a:pt x="18771" y="21593"/>
                </a:lnTo>
                <a:lnTo>
                  <a:pt x="19606" y="21240"/>
                </a:lnTo>
                <a:lnTo>
                  <a:pt x="20267" y="20564"/>
                </a:lnTo>
                <a:lnTo>
                  <a:pt x="20619" y="19677"/>
                </a:lnTo>
                <a:lnTo>
                  <a:pt x="20612" y="18754"/>
                </a:lnTo>
                <a:lnTo>
                  <a:pt x="20267" y="17900"/>
                </a:lnTo>
                <a:lnTo>
                  <a:pt x="19604" y="17224"/>
                </a:lnTo>
                <a:lnTo>
                  <a:pt x="9334" y="10263"/>
                </a:lnTo>
                <a:lnTo>
                  <a:pt x="20317" y="4550"/>
                </a:lnTo>
                <a:lnTo>
                  <a:pt x="21051" y="3956"/>
                </a:lnTo>
                <a:lnTo>
                  <a:pt x="21490" y="3148"/>
                </a:lnTo>
                <a:lnTo>
                  <a:pt x="21600" y="2232"/>
                </a:lnTo>
                <a:lnTo>
                  <a:pt x="21349" y="1311"/>
                </a:lnTo>
                <a:lnTo>
                  <a:pt x="20768" y="561"/>
                </a:lnTo>
                <a:lnTo>
                  <a:pt x="19978" y="113"/>
                </a:lnTo>
                <a:lnTo>
                  <a:pt x="19082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10" name="object 87"/>
          <p:cNvGrpSpPr/>
          <p:nvPr/>
        </p:nvGrpSpPr>
        <p:grpSpPr>
          <a:xfrm>
            <a:off x="7101930" y="4863003"/>
            <a:ext cx="170855" cy="174731"/>
            <a:chOff x="0" y="0"/>
            <a:chExt cx="170854" cy="174730"/>
          </a:xfrm>
        </p:grpSpPr>
        <p:sp>
          <p:nvSpPr>
            <p:cNvPr id="908" name="Shape"/>
            <p:cNvSpPr/>
            <p:nvPr/>
          </p:nvSpPr>
          <p:spPr>
            <a:xfrm>
              <a:off x="0" y="8021"/>
              <a:ext cx="132458" cy="166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77" y="0"/>
                  </a:moveTo>
                  <a:lnTo>
                    <a:pt x="1335" y="370"/>
                  </a:lnTo>
                  <a:lnTo>
                    <a:pt x="462" y="1062"/>
                  </a:lnTo>
                  <a:lnTo>
                    <a:pt x="8" y="1937"/>
                  </a:lnTo>
                  <a:lnTo>
                    <a:pt x="0" y="2883"/>
                  </a:lnTo>
                  <a:lnTo>
                    <a:pt x="465" y="3791"/>
                  </a:lnTo>
                  <a:lnTo>
                    <a:pt x="15348" y="21600"/>
                  </a:lnTo>
                  <a:lnTo>
                    <a:pt x="21600" y="11819"/>
                  </a:lnTo>
                  <a:lnTo>
                    <a:pt x="14631" y="11819"/>
                  </a:lnTo>
                  <a:lnTo>
                    <a:pt x="5641" y="1061"/>
                  </a:lnTo>
                  <a:lnTo>
                    <a:pt x="4769" y="368"/>
                  </a:lnTo>
                  <a:lnTo>
                    <a:pt x="3668" y="7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9" name="Shape"/>
            <p:cNvSpPr/>
            <p:nvPr/>
          </p:nvSpPr>
          <p:spPr>
            <a:xfrm>
              <a:off x="89722" y="0"/>
              <a:ext cx="81133" cy="99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95" y="0"/>
                  </a:moveTo>
                  <a:lnTo>
                    <a:pt x="14966" y="195"/>
                  </a:lnTo>
                  <a:lnTo>
                    <a:pt x="13267" y="967"/>
                  </a:lnTo>
                  <a:lnTo>
                    <a:pt x="12017" y="2259"/>
                  </a:lnTo>
                  <a:lnTo>
                    <a:pt x="0" y="21600"/>
                  </a:lnTo>
                  <a:lnTo>
                    <a:pt x="11377" y="21600"/>
                  </a:lnTo>
                  <a:lnTo>
                    <a:pt x="21061" y="6013"/>
                  </a:lnTo>
                  <a:lnTo>
                    <a:pt x="21600" y="4427"/>
                  </a:lnTo>
                  <a:lnTo>
                    <a:pt x="21361" y="2850"/>
                  </a:lnTo>
                  <a:lnTo>
                    <a:pt x="20417" y="1461"/>
                  </a:lnTo>
                  <a:lnTo>
                    <a:pt x="18837" y="440"/>
                  </a:lnTo>
                  <a:lnTo>
                    <a:pt x="16895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11" name="object 88"/>
          <p:cNvSpPr/>
          <p:nvPr/>
        </p:nvSpPr>
        <p:spPr>
          <a:xfrm>
            <a:off x="7290765" y="4960266"/>
            <a:ext cx="36449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0783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91</a:t>
            </a:r>
          </a:p>
        </p:txBody>
      </p:sp>
      <p:sp>
        <p:nvSpPr>
          <p:cNvPr id="912" name="object 89"/>
          <p:cNvSpPr/>
          <p:nvPr/>
        </p:nvSpPr>
        <p:spPr>
          <a:xfrm>
            <a:off x="682222" y="1559346"/>
            <a:ext cx="3823972" cy="197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1">
              <a:lnSpc>
                <a:spcPct val="88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-7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NetworkTopologyStrategy </a:t>
            </a:r>
            <a:r>
              <a:rPr spc="0">
                <a:solidFill>
                  <a:srgbClr val="007B98"/>
                </a:solidFill>
              </a:rPr>
              <a:t>–  </a:t>
            </a:r>
            <a:r>
              <a:rPr spc="2">
                <a:solidFill>
                  <a:srgbClr val="007B98"/>
                </a:solidFill>
              </a:rPr>
              <a:t>distribute </a:t>
            </a:r>
            <a:r>
              <a:rPr spc="0">
                <a:solidFill>
                  <a:srgbClr val="007B98"/>
                </a:solidFill>
              </a:rPr>
              <a:t>replicas </a:t>
            </a:r>
            <a:r>
              <a:rPr spc="-2">
                <a:solidFill>
                  <a:srgbClr val="007B98"/>
                </a:solidFill>
              </a:rPr>
              <a:t>across  </a:t>
            </a:r>
            <a:r>
              <a:rPr spc="2">
                <a:solidFill>
                  <a:srgbClr val="007B98"/>
                </a:solidFill>
              </a:rPr>
              <a:t>racks and data</a:t>
            </a:r>
            <a:r>
              <a:rPr spc="-25">
                <a:solidFill>
                  <a:srgbClr val="007B98"/>
                </a:solidFill>
              </a:rPr>
              <a:t> </a:t>
            </a:r>
            <a:r>
              <a:rPr spc="7">
                <a:solidFill>
                  <a:srgbClr val="007B98"/>
                </a:solidFill>
              </a:rPr>
              <a:t>centers</a:t>
            </a:r>
          </a:p>
          <a:p>
            <a:pPr indent="104114">
              <a:lnSpc>
                <a:spcPts val="1600"/>
              </a:lnSpc>
              <a:spcBef>
                <a:spcPts val="1300"/>
              </a:spcBef>
              <a:defRPr spc="-32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CREATE </a:t>
            </a:r>
            <a:r>
              <a:rPr spc="-38"/>
              <a:t>KEYSPACE </a:t>
            </a:r>
            <a:r>
              <a:rPr spc="0"/>
              <a:t>demo WITH </a:t>
            </a:r>
            <a:r>
              <a:rPr spc="-18"/>
              <a:t>REPLICATION</a:t>
            </a:r>
            <a:r>
              <a:rPr spc="-167"/>
              <a:t> </a:t>
            </a:r>
            <a:r>
              <a:rPr spc="0"/>
              <a:t>=</a:t>
            </a:r>
          </a:p>
          <a:p>
            <a:pPr marL="49517" marR="690718" indent="53964">
              <a:lnSpc>
                <a:spcPts val="1700"/>
              </a:lnSpc>
              <a:defRPr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{'class':'</a:t>
            </a:r>
            <a:r>
              <a:rPr b="1" spc="102">
                <a:solidFill>
                  <a:srgbClr val="5E4D47"/>
                </a:solidFill>
              </a:rPr>
              <a:t>N</a:t>
            </a:r>
            <a:r>
              <a:rPr b="1" spc="77">
                <a:solidFill>
                  <a:srgbClr val="5E4D47"/>
                </a:solidFill>
              </a:rPr>
              <a:t>e</a:t>
            </a:r>
            <a:r>
              <a:rPr b="1" spc="109">
                <a:solidFill>
                  <a:srgbClr val="5E4D47"/>
                </a:solidFill>
              </a:rPr>
              <a:t>t</a:t>
            </a:r>
            <a:r>
              <a:rPr b="1" spc="102">
                <a:solidFill>
                  <a:srgbClr val="5E4D47"/>
                </a:solidFill>
              </a:rPr>
              <a:t>w</a:t>
            </a:r>
            <a:r>
              <a:rPr b="1" spc="77">
                <a:solidFill>
                  <a:srgbClr val="5E4D47"/>
                </a:solidFill>
              </a:rPr>
              <a:t>o</a:t>
            </a:r>
            <a:r>
              <a:rPr b="1" spc="51">
                <a:solidFill>
                  <a:srgbClr val="5E4D47"/>
                </a:solidFill>
              </a:rPr>
              <a:t>r</a:t>
            </a:r>
            <a:r>
              <a:rPr b="1" spc="167">
                <a:solidFill>
                  <a:srgbClr val="5E4D47"/>
                </a:solidFill>
              </a:rPr>
              <a:t>k</a:t>
            </a:r>
            <a:r>
              <a:rPr b="1" spc="-102">
                <a:solidFill>
                  <a:srgbClr val="5E4D47"/>
                </a:solidFill>
              </a:rPr>
              <a:t>T</a:t>
            </a:r>
            <a:r>
              <a:rPr b="1" spc="77">
                <a:solidFill>
                  <a:srgbClr val="5E4D47"/>
                </a:solidFill>
              </a:rPr>
              <a:t>o</a:t>
            </a:r>
            <a:r>
              <a:rPr b="1" spc="96">
                <a:solidFill>
                  <a:srgbClr val="5E4D47"/>
                </a:solidFill>
              </a:rPr>
              <a:t>p</a:t>
            </a:r>
            <a:r>
              <a:rPr b="1" spc="77">
                <a:solidFill>
                  <a:srgbClr val="5E4D47"/>
                </a:solidFill>
              </a:rPr>
              <a:t>o</a:t>
            </a:r>
            <a:r>
              <a:rPr b="1" spc="32">
                <a:solidFill>
                  <a:srgbClr val="5E4D47"/>
                </a:solidFill>
              </a:rPr>
              <a:t>l</a:t>
            </a:r>
            <a:r>
              <a:rPr b="1" spc="77">
                <a:solidFill>
                  <a:srgbClr val="5E4D47"/>
                </a:solidFill>
              </a:rPr>
              <a:t>o</a:t>
            </a:r>
            <a:r>
              <a:rPr b="1" spc="51">
                <a:solidFill>
                  <a:srgbClr val="5E4D47"/>
                </a:solidFill>
              </a:rPr>
              <a:t>g</a:t>
            </a:r>
            <a:r>
              <a:rPr b="1" spc="70">
                <a:solidFill>
                  <a:srgbClr val="5E4D47"/>
                </a:solidFill>
              </a:rPr>
              <a:t>yS</a:t>
            </a:r>
            <a:r>
              <a:rPr b="1" spc="109">
                <a:solidFill>
                  <a:srgbClr val="5E4D47"/>
                </a:solidFill>
              </a:rPr>
              <a:t>t</a:t>
            </a:r>
            <a:r>
              <a:rPr b="1" spc="51">
                <a:solidFill>
                  <a:srgbClr val="5E4D47"/>
                </a:solidFill>
              </a:rPr>
              <a:t>r</a:t>
            </a:r>
            <a:r>
              <a:rPr b="1" spc="70">
                <a:solidFill>
                  <a:srgbClr val="5E4D47"/>
                </a:solidFill>
              </a:rPr>
              <a:t>a</a:t>
            </a:r>
            <a:r>
              <a:rPr b="1" spc="109">
                <a:solidFill>
                  <a:srgbClr val="5E4D47"/>
                </a:solidFill>
              </a:rPr>
              <a:t>t</a:t>
            </a:r>
            <a:r>
              <a:rPr b="1" spc="77">
                <a:solidFill>
                  <a:srgbClr val="5E4D47"/>
                </a:solidFill>
              </a:rPr>
              <a:t>e</a:t>
            </a:r>
            <a:r>
              <a:rPr b="1" spc="51">
                <a:solidFill>
                  <a:srgbClr val="5E4D47"/>
                </a:solidFill>
              </a:rPr>
              <a:t>g</a:t>
            </a:r>
            <a:r>
              <a:rPr b="1" spc="128">
                <a:solidFill>
                  <a:srgbClr val="5E4D47"/>
                </a:solidFill>
              </a:rPr>
              <a:t>y</a:t>
            </a:r>
            <a:r>
              <a:t>',  </a:t>
            </a:r>
            <a:r>
              <a:rPr spc="5"/>
              <a:t>'dc-east':</a:t>
            </a:r>
            <a:r>
              <a:rPr b="1" spc="5"/>
              <a:t>2</a:t>
            </a:r>
            <a:r>
              <a:rPr spc="5"/>
              <a:t>,</a:t>
            </a:r>
            <a:r>
              <a:rPr spc="-281"/>
              <a:t> </a:t>
            </a:r>
            <a:r>
              <a:t>'dc-west’:</a:t>
            </a:r>
            <a:r>
              <a:rPr b="1"/>
              <a:t>3</a:t>
            </a:r>
            <a:r>
              <a:t>}</a:t>
            </a:r>
          </a:p>
        </p:txBody>
      </p:sp>
      <p:sp>
        <p:nvSpPr>
          <p:cNvPr id="913" name="object 90"/>
          <p:cNvSpPr/>
          <p:nvPr/>
        </p:nvSpPr>
        <p:spPr>
          <a:xfrm>
            <a:off x="4300272" y="5208223"/>
            <a:ext cx="807088" cy="497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R="5080" indent="12697">
              <a:lnSpc>
                <a:spcPts val="1300"/>
              </a:lnSpc>
              <a:defRPr sz="1200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Remote  Coo</a:t>
            </a:r>
            <a:r>
              <a:rPr spc="-20"/>
              <a:t>r</a:t>
            </a:r>
            <a:r>
              <a:t>dinator</a:t>
            </a:r>
          </a:p>
        </p:txBody>
      </p:sp>
      <p:sp>
        <p:nvSpPr>
          <p:cNvPr id="914" name="object 91"/>
          <p:cNvSpPr/>
          <p:nvPr/>
        </p:nvSpPr>
        <p:spPr>
          <a:xfrm>
            <a:off x="4947387" y="2099173"/>
            <a:ext cx="850265" cy="494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63485" marR="5080" indent="-51424">
              <a:lnSpc>
                <a:spcPts val="1300"/>
              </a:lnSpc>
              <a:defRPr sz="11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Primary</a:t>
            </a:r>
            <a:r>
              <a:rPr spc="-70"/>
              <a:t> </a:t>
            </a:r>
            <a:r>
              <a:t>Range  </a:t>
            </a:r>
            <a:r>
              <a:rPr spc="-4"/>
              <a:t>for</a:t>
            </a:r>
            <a:r>
              <a:rPr spc="-199"/>
              <a:t> </a:t>
            </a:r>
            <a:r>
              <a:rPr spc="-39"/>
              <a:t>Token </a:t>
            </a:r>
            <a:r>
              <a:t>91</a:t>
            </a:r>
          </a:p>
        </p:txBody>
      </p:sp>
      <p:sp>
        <p:nvSpPr>
          <p:cNvPr id="915" name="object 92"/>
          <p:cNvSpPr/>
          <p:nvPr/>
        </p:nvSpPr>
        <p:spPr>
          <a:xfrm>
            <a:off x="8474533" y="3333965"/>
            <a:ext cx="4978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sz="1600">
                <a:solidFill>
                  <a:srgbClr val="52405B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14-25</a:t>
            </a:r>
          </a:p>
        </p:txBody>
      </p:sp>
      <p:sp>
        <p:nvSpPr>
          <p:cNvPr id="916" name="object 93"/>
          <p:cNvSpPr/>
          <p:nvPr/>
        </p:nvSpPr>
        <p:spPr>
          <a:xfrm>
            <a:off x="7665494" y="5730418"/>
            <a:ext cx="4978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sz="1600">
                <a:solidFill>
                  <a:srgbClr val="7F5C19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39-50</a:t>
            </a:r>
          </a:p>
        </p:txBody>
      </p:sp>
      <p:sp>
        <p:nvSpPr>
          <p:cNvPr id="917" name="object 94"/>
          <p:cNvSpPr/>
          <p:nvPr/>
        </p:nvSpPr>
        <p:spPr>
          <a:xfrm>
            <a:off x="5465662" y="4903394"/>
            <a:ext cx="4978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sz="1600">
                <a:solidFill>
                  <a:srgbClr val="0A463A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64-75</a:t>
            </a:r>
          </a:p>
        </p:txBody>
      </p:sp>
      <p:sp>
        <p:nvSpPr>
          <p:cNvPr id="918" name="object 95"/>
          <p:cNvSpPr/>
          <p:nvPr/>
        </p:nvSpPr>
        <p:spPr>
          <a:xfrm>
            <a:off x="6485521" y="2467534"/>
            <a:ext cx="5994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sz="1600">
                <a:solidFill>
                  <a:srgbClr val="063443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89-100</a:t>
            </a:r>
          </a:p>
        </p:txBody>
      </p:sp>
      <p:sp>
        <p:nvSpPr>
          <p:cNvPr id="919" name="object 96"/>
          <p:cNvSpPr/>
          <p:nvPr/>
        </p:nvSpPr>
        <p:spPr>
          <a:xfrm>
            <a:off x="1676401" y="5221782"/>
            <a:ext cx="1783080" cy="394855"/>
          </a:xfrm>
          <a:prstGeom prst="rect">
            <a:avLst/>
          </a:prstGeom>
          <a:blipFill>
            <a:blip r:embed="rId3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0" name="object 97"/>
          <p:cNvSpPr/>
          <p:nvPr/>
        </p:nvSpPr>
        <p:spPr>
          <a:xfrm>
            <a:off x="1875144" y="5312738"/>
            <a:ext cx="1558520" cy="171143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1" name="object 98"/>
          <p:cNvSpPr/>
          <p:nvPr/>
        </p:nvSpPr>
        <p:spPr>
          <a:xfrm>
            <a:off x="1554215" y="4929620"/>
            <a:ext cx="36449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1418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91</a:t>
            </a:r>
          </a:p>
        </p:txBody>
      </p:sp>
      <p:sp>
        <p:nvSpPr>
          <p:cNvPr id="922" name="object 99"/>
          <p:cNvSpPr/>
          <p:nvPr/>
        </p:nvSpPr>
        <p:spPr>
          <a:xfrm>
            <a:off x="4199180" y="6756768"/>
            <a:ext cx="588012" cy="486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lnSpc>
                <a:spcPts val="1900"/>
              </a:lnSpc>
              <a:defRPr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Client</a:t>
            </a:r>
          </a:p>
        </p:txBody>
      </p:sp>
      <p:sp>
        <p:nvSpPr>
          <p:cNvPr id="923" name="object 100"/>
          <p:cNvSpPr/>
          <p:nvPr/>
        </p:nvSpPr>
        <p:spPr>
          <a:xfrm>
            <a:off x="5215787" y="6785657"/>
            <a:ext cx="430531" cy="16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lnSpc>
                <a:spcPts val="1300"/>
              </a:lnSpc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Dri</a:t>
            </a:r>
            <a:r>
              <a:rPr spc="-25"/>
              <a:t>v</a:t>
            </a:r>
            <a:r>
              <a:t>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bject 35"/>
          <p:cNvSpPr>
            <a:spLocks noGrp="1"/>
          </p:cNvSpPr>
          <p:nvPr>
            <p:ph type="sldNum" sz="quarter" idx="4294967295"/>
          </p:nvPr>
        </p:nvSpPr>
        <p:spPr>
          <a:xfrm>
            <a:off x="9778991" y="7549146"/>
            <a:ext cx="135345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41266">
              <a:lnSpc>
                <a:spcPts val="800"/>
              </a:lnSpc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1" name="object 2"/>
          <p:cNvSpPr>
            <a:spLocks noGrp="1"/>
          </p:cNvSpPr>
          <p:nvPr>
            <p:ph type="title"/>
          </p:nvPr>
        </p:nvSpPr>
        <p:spPr>
          <a:xfrm>
            <a:off x="502920" y="601423"/>
            <a:ext cx="9052560" cy="715070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What </a:t>
            </a:r>
            <a:r>
              <a:rPr spc="-90"/>
              <a:t>is </a:t>
            </a:r>
            <a:r>
              <a:t>a</a:t>
            </a:r>
            <a:r>
              <a:rPr spc="-90"/>
              <a:t> cluster?</a:t>
            </a:r>
          </a:p>
        </p:txBody>
      </p:sp>
      <p:sp>
        <p:nvSpPr>
          <p:cNvPr id="152" name="object 3"/>
          <p:cNvSpPr/>
          <p:nvPr/>
        </p:nvSpPr>
        <p:spPr>
          <a:xfrm>
            <a:off x="682224" y="1559346"/>
            <a:ext cx="4052572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 algn="just">
              <a:lnSpc>
                <a:spcPct val="88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Nodes join </a:t>
            </a:r>
            <a:r>
              <a:rPr spc="0"/>
              <a:t>a </a:t>
            </a:r>
            <a:r>
              <a:t>cluster </a:t>
            </a:r>
            <a:r>
              <a:rPr spc="0"/>
              <a:t>based </a:t>
            </a:r>
            <a:r>
              <a:rPr spc="10"/>
              <a:t>on  </a:t>
            </a:r>
            <a:r>
              <a:t>the </a:t>
            </a:r>
            <a:r>
              <a:rPr spc="14"/>
              <a:t>configuration </a:t>
            </a:r>
            <a:r>
              <a:t>of their</a:t>
            </a:r>
            <a:r>
              <a:rPr spc="-20"/>
              <a:t> </a:t>
            </a:r>
            <a:r>
              <a:rPr spc="-4"/>
              <a:t>own  </a:t>
            </a:r>
            <a:r>
              <a:rPr i="1" spc="0"/>
              <a:t>conf/cassandra.yaml</a:t>
            </a:r>
            <a:r>
              <a:rPr i="1" spc="-14"/>
              <a:t> </a:t>
            </a:r>
            <a:r>
              <a:rPr spc="25"/>
              <a:t>file</a:t>
            </a:r>
          </a:p>
          <a:p>
            <a:pPr marL="268540" indent="-255844">
              <a:spcBef>
                <a:spcPts val="4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-55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Key </a:t>
            </a:r>
            <a:r>
              <a:rPr spc="4"/>
              <a:t>settings</a:t>
            </a:r>
            <a:r>
              <a:rPr spc="0"/>
              <a:t> </a:t>
            </a:r>
            <a:r>
              <a:rPr spc="4"/>
              <a:t>include</a:t>
            </a:r>
          </a:p>
        </p:txBody>
      </p:sp>
      <p:sp>
        <p:nvSpPr>
          <p:cNvPr id="153" name="object 4"/>
          <p:cNvSpPr/>
          <p:nvPr/>
        </p:nvSpPr>
        <p:spPr>
          <a:xfrm>
            <a:off x="954788" y="3350694"/>
            <a:ext cx="3975101" cy="3201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201881" indent="-253942">
              <a:lnSpc>
                <a:spcPts val="2100"/>
              </a:lnSpc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cluster_name </a:t>
            </a:r>
            <a:r>
              <a:rPr spc="0">
                <a:solidFill>
                  <a:srgbClr val="4B3C37"/>
                </a:solidFill>
              </a:rPr>
              <a:t>– shared </a:t>
            </a:r>
            <a:r>
              <a:rPr>
                <a:solidFill>
                  <a:srgbClr val="4B3C37"/>
                </a:solidFill>
              </a:rPr>
              <a:t>name </a:t>
            </a:r>
            <a:r>
              <a:rPr spc="9">
                <a:solidFill>
                  <a:srgbClr val="4B3C37"/>
                </a:solidFill>
              </a:rPr>
              <a:t>to  </a:t>
            </a:r>
            <a:r>
              <a:rPr>
                <a:solidFill>
                  <a:srgbClr val="4B3C37"/>
                </a:solidFill>
              </a:rPr>
              <a:t>logically distinguish </a:t>
            </a:r>
            <a:r>
              <a:rPr spc="0">
                <a:solidFill>
                  <a:srgbClr val="4B3C37"/>
                </a:solidFill>
              </a:rPr>
              <a:t>a </a:t>
            </a:r>
            <a:r>
              <a:rPr>
                <a:solidFill>
                  <a:srgbClr val="4B3C37"/>
                </a:solidFill>
              </a:rPr>
              <a:t>set of</a:t>
            </a:r>
            <a:r>
              <a:rPr spc="30">
                <a:solidFill>
                  <a:srgbClr val="4B3C37"/>
                </a:solidFill>
              </a:rPr>
              <a:t> </a:t>
            </a:r>
            <a:r>
              <a:rPr spc="9">
                <a:solidFill>
                  <a:srgbClr val="4B3C37"/>
                </a:solidFill>
              </a:rPr>
              <a:t>nodes</a:t>
            </a:r>
          </a:p>
          <a:p>
            <a:pPr marL="266637" marR="69198" indent="-253942">
              <a:lnSpc>
                <a:spcPct val="90600"/>
              </a:lnSpc>
              <a:spcBef>
                <a:spcPts val="800"/>
              </a:spcBef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seeds </a:t>
            </a:r>
            <a:r>
              <a:rPr spc="0">
                <a:solidFill>
                  <a:srgbClr val="4B3C37"/>
                </a:solidFill>
              </a:rPr>
              <a:t>– IP </a:t>
            </a:r>
            <a:r>
              <a:rPr spc="-4">
                <a:solidFill>
                  <a:srgbClr val="4B3C37"/>
                </a:solidFill>
              </a:rPr>
              <a:t>addresses </a:t>
            </a:r>
            <a:r>
              <a:rPr>
                <a:solidFill>
                  <a:srgbClr val="4B3C37"/>
                </a:solidFill>
              </a:rPr>
              <a:t>of initial  nodes </a:t>
            </a:r>
            <a:r>
              <a:rPr spc="0">
                <a:solidFill>
                  <a:srgbClr val="4B3C37"/>
                </a:solidFill>
              </a:rPr>
              <a:t>for a </a:t>
            </a:r>
            <a:r>
              <a:rPr spc="-4">
                <a:solidFill>
                  <a:srgbClr val="4B3C37"/>
                </a:solidFill>
              </a:rPr>
              <a:t>new </a:t>
            </a:r>
            <a:r>
              <a:rPr>
                <a:solidFill>
                  <a:srgbClr val="4B3C37"/>
                </a:solidFill>
              </a:rPr>
              <a:t>node to </a:t>
            </a:r>
            <a:r>
              <a:rPr spc="9">
                <a:solidFill>
                  <a:srgbClr val="4B3C37"/>
                </a:solidFill>
              </a:rPr>
              <a:t>contact  </a:t>
            </a:r>
            <a:r>
              <a:rPr>
                <a:solidFill>
                  <a:srgbClr val="4B3C37"/>
                </a:solidFill>
              </a:rPr>
              <a:t>and </a:t>
            </a:r>
            <a:r>
              <a:rPr spc="-4">
                <a:solidFill>
                  <a:srgbClr val="4B3C37"/>
                </a:solidFill>
              </a:rPr>
              <a:t>discover </a:t>
            </a:r>
            <a:r>
              <a:rPr spc="0">
                <a:solidFill>
                  <a:srgbClr val="4B3C37"/>
                </a:solidFill>
              </a:rPr>
              <a:t>the cluster </a:t>
            </a:r>
            <a:r>
              <a:rPr spc="9">
                <a:solidFill>
                  <a:srgbClr val="4B3C37"/>
                </a:solidFill>
              </a:rPr>
              <a:t>topology  </a:t>
            </a:r>
            <a:r>
              <a:rPr spc="0">
                <a:solidFill>
                  <a:srgbClr val="4B3C37"/>
                </a:solidFill>
              </a:rPr>
              <a:t>(best </a:t>
            </a:r>
            <a:r>
              <a:rPr>
                <a:solidFill>
                  <a:srgbClr val="4B3C37"/>
                </a:solidFill>
              </a:rPr>
              <a:t>practice to use the same </a:t>
            </a:r>
            <a:r>
              <a:rPr spc="-9">
                <a:solidFill>
                  <a:srgbClr val="4B3C37"/>
                </a:solidFill>
              </a:rPr>
              <a:t>two  </a:t>
            </a:r>
            <a:r>
              <a:rPr>
                <a:solidFill>
                  <a:srgbClr val="4B3C37"/>
                </a:solidFill>
              </a:rPr>
              <a:t>per data</a:t>
            </a:r>
            <a:r>
              <a:rPr spc="-60">
                <a:solidFill>
                  <a:srgbClr val="4B3C37"/>
                </a:solidFill>
              </a:rPr>
              <a:t> </a:t>
            </a:r>
            <a:r>
              <a:rPr spc="9">
                <a:solidFill>
                  <a:srgbClr val="4B3C37"/>
                </a:solidFill>
              </a:rPr>
              <a:t>center)</a:t>
            </a:r>
          </a:p>
          <a:p>
            <a:pPr marL="266637" marR="5080" indent="-253942">
              <a:lnSpc>
                <a:spcPts val="2100"/>
              </a:lnSpc>
              <a:spcBef>
                <a:spcPts val="900"/>
              </a:spcBef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listen_address </a:t>
            </a:r>
            <a:r>
              <a:rPr spc="0">
                <a:solidFill>
                  <a:srgbClr val="4B3C37"/>
                </a:solidFill>
              </a:rPr>
              <a:t>– </a:t>
            </a:r>
            <a:r>
              <a:rPr>
                <a:solidFill>
                  <a:srgbClr val="4B3C37"/>
                </a:solidFill>
              </a:rPr>
              <a:t>IP </a:t>
            </a:r>
            <a:r>
              <a:rPr spc="0">
                <a:solidFill>
                  <a:srgbClr val="4B3C37"/>
                </a:solidFill>
              </a:rPr>
              <a:t>address through  which </a:t>
            </a:r>
            <a:r>
              <a:rPr>
                <a:solidFill>
                  <a:srgbClr val="4B3C37"/>
                </a:solidFill>
              </a:rPr>
              <a:t>this </a:t>
            </a:r>
            <a:r>
              <a:rPr spc="9">
                <a:solidFill>
                  <a:srgbClr val="4B3C37"/>
                </a:solidFill>
              </a:rPr>
              <a:t>particular node  </a:t>
            </a:r>
            <a:r>
              <a:rPr>
                <a:solidFill>
                  <a:srgbClr val="4B3C37"/>
                </a:solidFill>
              </a:rPr>
              <a:t>communicates</a:t>
            </a:r>
          </a:p>
        </p:txBody>
      </p:sp>
      <p:sp>
        <p:nvSpPr>
          <p:cNvPr id="154" name="object 5"/>
          <p:cNvSpPr/>
          <p:nvPr/>
        </p:nvSpPr>
        <p:spPr>
          <a:xfrm>
            <a:off x="6649508" y="2138771"/>
            <a:ext cx="1084707" cy="1084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object 6"/>
          <p:cNvSpPr/>
          <p:nvPr/>
        </p:nvSpPr>
        <p:spPr>
          <a:xfrm>
            <a:off x="6649494" y="5235933"/>
            <a:ext cx="1084720" cy="1084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object 7"/>
          <p:cNvSpPr/>
          <p:nvPr/>
        </p:nvSpPr>
        <p:spPr>
          <a:xfrm>
            <a:off x="6768262" y="5526990"/>
            <a:ext cx="820563" cy="338545"/>
          </a:xfrm>
          <a:prstGeom prst="rect">
            <a:avLst/>
          </a:pr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object 8"/>
          <p:cNvSpPr/>
          <p:nvPr/>
        </p:nvSpPr>
        <p:spPr>
          <a:xfrm>
            <a:off x="8257009" y="3712984"/>
            <a:ext cx="1084707" cy="1084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object 9"/>
          <p:cNvSpPr/>
          <p:nvPr/>
        </p:nvSpPr>
        <p:spPr>
          <a:xfrm>
            <a:off x="8375763" y="4004042"/>
            <a:ext cx="820563" cy="338545"/>
          </a:xfrm>
          <a:prstGeom prst="rect">
            <a:avLst/>
          </a:pr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object 10"/>
          <p:cNvSpPr/>
          <p:nvPr/>
        </p:nvSpPr>
        <p:spPr>
          <a:xfrm>
            <a:off x="5128147" y="3712984"/>
            <a:ext cx="1084709" cy="1084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0" name="object 11"/>
          <p:cNvSpPr/>
          <p:nvPr/>
        </p:nvSpPr>
        <p:spPr>
          <a:xfrm>
            <a:off x="5246904" y="4004042"/>
            <a:ext cx="820563" cy="338558"/>
          </a:xfrm>
          <a:prstGeom prst="rect">
            <a:avLst/>
          </a:pr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object 12"/>
          <p:cNvSpPr/>
          <p:nvPr/>
        </p:nvSpPr>
        <p:spPr>
          <a:xfrm>
            <a:off x="5325643" y="4049764"/>
            <a:ext cx="6553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4</a:t>
            </a:r>
          </a:p>
        </p:txBody>
      </p:sp>
      <p:sp>
        <p:nvSpPr>
          <p:cNvPr id="162" name="object 13"/>
          <p:cNvSpPr/>
          <p:nvPr/>
        </p:nvSpPr>
        <p:spPr>
          <a:xfrm>
            <a:off x="7586751" y="2553398"/>
            <a:ext cx="1359129" cy="13258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object 14"/>
          <p:cNvSpPr/>
          <p:nvPr/>
        </p:nvSpPr>
        <p:spPr>
          <a:xfrm>
            <a:off x="7759380" y="2682520"/>
            <a:ext cx="1038394" cy="1005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57" y="89"/>
                </a:lnTo>
                <a:lnTo>
                  <a:pt x="3604" y="465"/>
                </a:lnTo>
                <a:lnTo>
                  <a:pt x="5635" y="1061"/>
                </a:lnTo>
                <a:lnTo>
                  <a:pt x="7616" y="1880"/>
                </a:lnTo>
                <a:lnTo>
                  <a:pt x="9532" y="2886"/>
                </a:lnTo>
                <a:lnTo>
                  <a:pt x="11348" y="4063"/>
                </a:lnTo>
                <a:lnTo>
                  <a:pt x="13082" y="5410"/>
                </a:lnTo>
                <a:lnTo>
                  <a:pt x="14716" y="6894"/>
                </a:lnTo>
                <a:lnTo>
                  <a:pt x="16202" y="8514"/>
                </a:lnTo>
                <a:lnTo>
                  <a:pt x="17540" y="10254"/>
                </a:lnTo>
                <a:lnTo>
                  <a:pt x="18728" y="12078"/>
                </a:lnTo>
                <a:lnTo>
                  <a:pt x="19736" y="14006"/>
                </a:lnTo>
                <a:lnTo>
                  <a:pt x="20545" y="15984"/>
                </a:lnTo>
                <a:lnTo>
                  <a:pt x="21139" y="18013"/>
                </a:lnTo>
                <a:lnTo>
                  <a:pt x="21502" y="20060"/>
                </a:lnTo>
                <a:lnTo>
                  <a:pt x="21600" y="21600"/>
                </a:lnTo>
              </a:path>
            </a:pathLst>
          </a:custGeom>
          <a:ln w="8312">
            <a:solidFill>
              <a:srgbClr val="5E4D4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object 15"/>
          <p:cNvSpPr/>
          <p:nvPr/>
        </p:nvSpPr>
        <p:spPr>
          <a:xfrm>
            <a:off x="7734211" y="2627871"/>
            <a:ext cx="118213" cy="11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6" y="0"/>
                </a:moveTo>
                <a:lnTo>
                  <a:pt x="0" y="9770"/>
                </a:lnTo>
                <a:lnTo>
                  <a:pt x="17841" y="21600"/>
                </a:lnTo>
                <a:lnTo>
                  <a:pt x="19279" y="21304"/>
                </a:lnTo>
                <a:lnTo>
                  <a:pt x="20693" y="19156"/>
                </a:lnTo>
                <a:lnTo>
                  <a:pt x="20398" y="17711"/>
                </a:lnTo>
                <a:lnTo>
                  <a:pt x="9197" y="10283"/>
                </a:lnTo>
                <a:lnTo>
                  <a:pt x="21150" y="4150"/>
                </a:lnTo>
                <a:lnTo>
                  <a:pt x="21600" y="2745"/>
                </a:lnTo>
                <a:lnTo>
                  <a:pt x="20435" y="454"/>
                </a:lnTo>
                <a:lnTo>
                  <a:pt x="19036" y="0"/>
                </a:lnTo>
                <a:close/>
              </a:path>
            </a:pathLst>
          </a:custGeom>
          <a:solidFill>
            <a:srgbClr val="5E4D4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67" name="object 16"/>
          <p:cNvGrpSpPr/>
          <p:nvPr/>
        </p:nvGrpSpPr>
        <p:grpSpPr>
          <a:xfrm>
            <a:off x="8733981" y="3594406"/>
            <a:ext cx="117667" cy="118593"/>
            <a:chOff x="0" y="0"/>
            <a:chExt cx="117665" cy="118592"/>
          </a:xfrm>
        </p:grpSpPr>
        <p:sp>
          <p:nvSpPr>
            <p:cNvPr id="165" name="Shape"/>
            <p:cNvSpPr/>
            <p:nvPr/>
          </p:nvSpPr>
          <p:spPr>
            <a:xfrm>
              <a:off x="0" y="5867"/>
              <a:ext cx="90529" cy="112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0"/>
                  </a:moveTo>
                  <a:lnTo>
                    <a:pt x="366" y="1504"/>
                  </a:lnTo>
                  <a:lnTo>
                    <a:pt x="0" y="3015"/>
                  </a:lnTo>
                  <a:lnTo>
                    <a:pt x="15615" y="21600"/>
                  </a:lnTo>
                  <a:lnTo>
                    <a:pt x="21600" y="11963"/>
                  </a:lnTo>
                  <a:lnTo>
                    <a:pt x="14827" y="11963"/>
                  </a:lnTo>
                  <a:lnTo>
                    <a:pt x="5024" y="295"/>
                  </a:lnTo>
                  <a:lnTo>
                    <a:pt x="3142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62141" y="0"/>
              <a:ext cx="55525" cy="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21" y="0"/>
                  </a:moveTo>
                  <a:lnTo>
                    <a:pt x="12756" y="807"/>
                  </a:lnTo>
                  <a:lnTo>
                    <a:pt x="0" y="21600"/>
                  </a:lnTo>
                  <a:lnTo>
                    <a:pt x="11043" y="21600"/>
                  </a:lnTo>
                  <a:lnTo>
                    <a:pt x="21600" y="4394"/>
                  </a:lnTo>
                  <a:lnTo>
                    <a:pt x="20607" y="1980"/>
                  </a:lnTo>
                  <a:lnTo>
                    <a:pt x="15721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8" name="object 17"/>
          <p:cNvSpPr/>
          <p:nvPr/>
        </p:nvSpPr>
        <p:spPr>
          <a:xfrm>
            <a:off x="7574282" y="4668980"/>
            <a:ext cx="1371601" cy="13383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9" name="object 18"/>
          <p:cNvSpPr/>
          <p:nvPr/>
        </p:nvSpPr>
        <p:spPr>
          <a:xfrm>
            <a:off x="7720990" y="4797692"/>
            <a:ext cx="1135584" cy="10988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0" name="object 19"/>
          <p:cNvSpPr/>
          <p:nvPr/>
        </p:nvSpPr>
        <p:spPr>
          <a:xfrm>
            <a:off x="5525201" y="2553398"/>
            <a:ext cx="1271842" cy="132588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" name="object 20"/>
          <p:cNvSpPr/>
          <p:nvPr/>
        </p:nvSpPr>
        <p:spPr>
          <a:xfrm>
            <a:off x="5613134" y="2624047"/>
            <a:ext cx="1036372" cy="108893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" name="object 21"/>
          <p:cNvSpPr/>
          <p:nvPr/>
        </p:nvSpPr>
        <p:spPr>
          <a:xfrm>
            <a:off x="5525201" y="4673143"/>
            <a:ext cx="1271842" cy="12718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" name="object 22"/>
          <p:cNvSpPr/>
          <p:nvPr/>
        </p:nvSpPr>
        <p:spPr>
          <a:xfrm>
            <a:off x="4867312" y="3437585"/>
            <a:ext cx="1782194" cy="239787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4" name="object 23"/>
          <p:cNvSpPr/>
          <p:nvPr/>
        </p:nvSpPr>
        <p:spPr>
          <a:xfrm>
            <a:off x="7046420" y="3097872"/>
            <a:ext cx="290946" cy="230262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" name="object 24"/>
          <p:cNvSpPr/>
          <p:nvPr/>
        </p:nvSpPr>
        <p:spPr>
          <a:xfrm>
            <a:off x="7191857" y="3248681"/>
            <a:ext cx="1" cy="1962034"/>
          </a:xfrm>
          <a:prstGeom prst="line">
            <a:avLst/>
          </a:prstGeom>
          <a:ln w="8312">
            <a:solidFill>
              <a:srgbClr val="5E4D47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78" name="object 25"/>
          <p:cNvGrpSpPr/>
          <p:nvPr/>
        </p:nvGrpSpPr>
        <p:grpSpPr>
          <a:xfrm>
            <a:off x="7132905" y="3223478"/>
            <a:ext cx="117908" cy="115914"/>
            <a:chOff x="0" y="0"/>
            <a:chExt cx="117906" cy="115912"/>
          </a:xfrm>
        </p:grpSpPr>
        <p:sp>
          <p:nvSpPr>
            <p:cNvPr id="176" name="Shape"/>
            <p:cNvSpPr/>
            <p:nvPr/>
          </p:nvSpPr>
          <p:spPr>
            <a:xfrm>
              <a:off x="0" y="0"/>
              <a:ext cx="88364" cy="11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11" y="0"/>
                  </a:moveTo>
                  <a:lnTo>
                    <a:pt x="0" y="18833"/>
                  </a:lnTo>
                  <a:lnTo>
                    <a:pt x="500" y="20284"/>
                  </a:lnTo>
                  <a:lnTo>
                    <a:pt x="3461" y="21600"/>
                  </a:lnTo>
                  <a:lnTo>
                    <a:pt x="5364" y="21219"/>
                  </a:lnTo>
                  <a:lnTo>
                    <a:pt x="14411" y="9395"/>
                  </a:lnTo>
                  <a:lnTo>
                    <a:pt x="21600" y="9395"/>
                  </a:lnTo>
                  <a:lnTo>
                    <a:pt x="14411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58953" y="50418"/>
              <a:ext cx="58954" cy="65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6" y="0"/>
                  </a:moveTo>
                  <a:lnTo>
                    <a:pt x="0" y="0"/>
                  </a:lnTo>
                  <a:lnTo>
                    <a:pt x="13559" y="20926"/>
                  </a:lnTo>
                  <a:lnTo>
                    <a:pt x="16412" y="21600"/>
                  </a:lnTo>
                  <a:lnTo>
                    <a:pt x="20851" y="19271"/>
                  </a:lnTo>
                  <a:lnTo>
                    <a:pt x="21600" y="16704"/>
                  </a:lnTo>
                  <a:lnTo>
                    <a:pt x="10776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81" name="object 26"/>
          <p:cNvGrpSpPr/>
          <p:nvPr/>
        </p:nvGrpSpPr>
        <p:grpSpPr>
          <a:xfrm>
            <a:off x="7132905" y="5120018"/>
            <a:ext cx="117908" cy="115914"/>
            <a:chOff x="0" y="0"/>
            <a:chExt cx="117906" cy="115912"/>
          </a:xfrm>
        </p:grpSpPr>
        <p:sp>
          <p:nvSpPr>
            <p:cNvPr id="179" name="Shape"/>
            <p:cNvSpPr/>
            <p:nvPr/>
          </p:nvSpPr>
          <p:spPr>
            <a:xfrm>
              <a:off x="0" y="0"/>
              <a:ext cx="88357" cy="11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62" y="0"/>
                  </a:moveTo>
                  <a:lnTo>
                    <a:pt x="500" y="1318"/>
                  </a:lnTo>
                  <a:lnTo>
                    <a:pt x="0" y="2767"/>
                  </a:lnTo>
                  <a:lnTo>
                    <a:pt x="14412" y="21600"/>
                  </a:lnTo>
                  <a:lnTo>
                    <a:pt x="21600" y="12207"/>
                  </a:lnTo>
                  <a:lnTo>
                    <a:pt x="14412" y="12207"/>
                  </a:lnTo>
                  <a:lnTo>
                    <a:pt x="5365" y="381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Shape"/>
            <p:cNvSpPr/>
            <p:nvPr/>
          </p:nvSpPr>
          <p:spPr>
            <a:xfrm>
              <a:off x="58953" y="0"/>
              <a:ext cx="58954" cy="65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12" y="0"/>
                  </a:moveTo>
                  <a:lnTo>
                    <a:pt x="13559" y="674"/>
                  </a:lnTo>
                  <a:lnTo>
                    <a:pt x="0" y="21600"/>
                  </a:lnTo>
                  <a:lnTo>
                    <a:pt x="10773" y="21600"/>
                  </a:lnTo>
                  <a:lnTo>
                    <a:pt x="21600" y="4895"/>
                  </a:lnTo>
                  <a:lnTo>
                    <a:pt x="20851" y="2332"/>
                  </a:lnTo>
                  <a:lnTo>
                    <a:pt x="16412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2" name="object 27"/>
          <p:cNvSpPr/>
          <p:nvPr/>
        </p:nvSpPr>
        <p:spPr>
          <a:xfrm>
            <a:off x="5857699" y="2885900"/>
            <a:ext cx="1147157" cy="120118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object 28"/>
          <p:cNvSpPr/>
          <p:nvPr/>
        </p:nvSpPr>
        <p:spPr>
          <a:xfrm>
            <a:off x="5977130" y="3064636"/>
            <a:ext cx="908030" cy="80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4" name="object 29"/>
          <p:cNvSpPr/>
          <p:nvPr/>
        </p:nvSpPr>
        <p:spPr>
          <a:xfrm>
            <a:off x="7276186" y="3836060"/>
            <a:ext cx="875665" cy="976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5080" marR="5080" indent="2536" algn="ctr">
              <a:lnSpc>
                <a:spcPct val="101499"/>
              </a:lnSpc>
              <a:defRPr sz="2100" b="1" i="1" spc="-322" baseline="-3967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4</a:t>
            </a:r>
            <a:r>
              <a:rPr sz="1400" b="0" i="0" spc="-215" baseline="0"/>
              <a:t>3 </a:t>
            </a:r>
            <a:r>
              <a:rPr spc="-562"/>
              <a:t>N</a:t>
            </a:r>
            <a:r>
              <a:rPr sz="1400" b="0" i="0" spc="-375" baseline="0"/>
              <a:t>N</a:t>
            </a:r>
            <a:r>
              <a:rPr spc="-562"/>
              <a:t>o</a:t>
            </a:r>
            <a:r>
              <a:rPr sz="1400" b="0" i="0" spc="-375" baseline="0"/>
              <a:t>o</a:t>
            </a:r>
            <a:r>
              <a:rPr spc="-562"/>
              <a:t>d</a:t>
            </a:r>
            <a:r>
              <a:rPr sz="1400" b="0" i="0" spc="-375" baseline="0"/>
              <a:t>de</a:t>
            </a:r>
            <a:r>
              <a:rPr spc="-562"/>
              <a:t>e  </a:t>
            </a:r>
            <a:r>
              <a:rPr sz="1400" b="0" i="0" spc="0" baseline="0"/>
              <a:t>Cluster  "MusicMo</a:t>
            </a:r>
            <a:r>
              <a:rPr sz="1400" b="0" i="0" spc="-4" baseline="0"/>
              <a:t>z</a:t>
            </a:r>
            <a:r>
              <a:rPr sz="1400" b="0" i="0" spc="0" baseline="0"/>
              <a:t>"</a:t>
            </a:r>
          </a:p>
        </p:txBody>
      </p:sp>
      <p:sp>
        <p:nvSpPr>
          <p:cNvPr id="185" name="object 30"/>
          <p:cNvSpPr/>
          <p:nvPr/>
        </p:nvSpPr>
        <p:spPr>
          <a:xfrm>
            <a:off x="8454505" y="4049764"/>
            <a:ext cx="655321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2</a:t>
            </a:r>
          </a:p>
          <a:p>
            <a:pPr indent="62215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127.0.0.2</a:t>
            </a:r>
          </a:p>
        </p:txBody>
      </p:sp>
      <p:sp>
        <p:nvSpPr>
          <p:cNvPr id="186" name="object 31"/>
          <p:cNvSpPr/>
          <p:nvPr/>
        </p:nvSpPr>
        <p:spPr>
          <a:xfrm>
            <a:off x="6847002" y="5572711"/>
            <a:ext cx="655322" cy="596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lnSpc>
                <a:spcPts val="1900"/>
              </a:lnSpc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3</a:t>
            </a:r>
          </a:p>
          <a:p>
            <a:pPr indent="55866">
              <a:lnSpc>
                <a:spcPts val="1400"/>
              </a:lnSpc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127.0.0.3</a:t>
            </a:r>
          </a:p>
        </p:txBody>
      </p:sp>
      <p:sp>
        <p:nvSpPr>
          <p:cNvPr id="187" name="object 32"/>
          <p:cNvSpPr/>
          <p:nvPr/>
        </p:nvSpPr>
        <p:spPr>
          <a:xfrm>
            <a:off x="5375466" y="4321011"/>
            <a:ext cx="58293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127.0.0.4</a:t>
            </a:r>
          </a:p>
        </p:txBody>
      </p:sp>
      <p:sp>
        <p:nvSpPr>
          <p:cNvPr id="188" name="object 33"/>
          <p:cNvSpPr/>
          <p:nvPr/>
        </p:nvSpPr>
        <p:spPr>
          <a:xfrm>
            <a:off x="6859930" y="2198981"/>
            <a:ext cx="65532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R="22219" algn="ctr">
              <a:defRPr sz="1200" i="1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Seed</a:t>
            </a:r>
          </a:p>
          <a:p>
            <a:pPr algn="ctr">
              <a:spcBef>
                <a:spcPts val="700"/>
              </a:spcBef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1</a:t>
            </a:r>
          </a:p>
          <a:p>
            <a:pPr marR="10158" algn="ctr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127.0.0.1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object 2"/>
          <p:cNvSpPr/>
          <p:nvPr/>
        </p:nvSpPr>
        <p:spPr>
          <a:xfrm>
            <a:off x="5085360" y="2135975"/>
            <a:ext cx="4267201" cy="42671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6" name="object 3"/>
          <p:cNvSpPr/>
          <p:nvPr/>
        </p:nvSpPr>
        <p:spPr>
          <a:xfrm>
            <a:off x="4899523" y="1749643"/>
            <a:ext cx="4635501" cy="49657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7" name="object 63"/>
          <p:cNvSpPr>
            <a:spLocks noGrp="1"/>
          </p:cNvSpPr>
          <p:nvPr>
            <p:ph type="sldNum" sz="quarter" idx="4294967295"/>
          </p:nvPr>
        </p:nvSpPr>
        <p:spPr>
          <a:xfrm>
            <a:off x="9726182" y="7549146"/>
            <a:ext cx="18815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12697">
              <a:lnSpc>
                <a:spcPts val="800"/>
              </a:lnSpc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928" name="object 4"/>
          <p:cNvSpPr>
            <a:spLocks noGrp="1"/>
          </p:cNvSpPr>
          <p:nvPr>
            <p:ph type="title"/>
          </p:nvPr>
        </p:nvSpPr>
        <p:spPr>
          <a:xfrm>
            <a:off x="502920" y="601422"/>
            <a:ext cx="9052560" cy="715069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What </a:t>
            </a:r>
            <a:r>
              <a:rPr spc="-90"/>
              <a:t>is </a:t>
            </a:r>
            <a:r>
              <a:t>a </a:t>
            </a:r>
            <a:r>
              <a:rPr spc="-90"/>
              <a:t>hinted </a:t>
            </a:r>
            <a:r>
              <a:t>handoff?</a:t>
            </a:r>
          </a:p>
        </p:txBody>
      </p:sp>
      <p:sp>
        <p:nvSpPr>
          <p:cNvPr id="929" name="object 5"/>
          <p:cNvSpPr/>
          <p:nvPr/>
        </p:nvSpPr>
        <p:spPr>
          <a:xfrm>
            <a:off x="682225" y="1568081"/>
            <a:ext cx="4460876" cy="13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1">
              <a:lnSpc>
                <a:spcPts val="2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recovery </a:t>
            </a:r>
            <a:r>
              <a:rPr spc="2"/>
              <a:t>mechanism </a:t>
            </a:r>
            <a:r>
              <a:rPr spc="-2"/>
              <a:t>for </a:t>
            </a:r>
            <a:r>
              <a:rPr spc="2"/>
              <a:t>writes  targeting </a:t>
            </a:r>
            <a:r>
              <a:rPr spc="10"/>
              <a:t>offline</a:t>
            </a:r>
            <a:r>
              <a:rPr spc="-10"/>
              <a:t> </a:t>
            </a:r>
            <a:r>
              <a:rPr spc="7"/>
              <a:t>nodes</a:t>
            </a:r>
          </a:p>
          <a:p>
            <a:pPr marL="266637" marR="120621" indent="-253941">
              <a:lnSpc>
                <a:spcPts val="2500"/>
              </a:lnSpc>
              <a:spcBef>
                <a:spcPts val="7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i="1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Coordinator </a:t>
            </a:r>
            <a:r>
              <a:rPr i="0"/>
              <a:t>can </a:t>
            </a:r>
            <a:r>
              <a:rPr i="0" spc="-2"/>
              <a:t>store </a:t>
            </a:r>
            <a:r>
              <a:rPr i="0"/>
              <a:t>a </a:t>
            </a:r>
            <a:r>
              <a:rPr spc="2"/>
              <a:t>hinted  handoff </a:t>
            </a:r>
            <a:r>
              <a:rPr i="0"/>
              <a:t>if target node </a:t>
            </a:r>
            <a:r>
              <a:rPr i="0" spc="-2"/>
              <a:t>for </a:t>
            </a:r>
            <a:r>
              <a:rPr i="0"/>
              <a:t>a</a:t>
            </a:r>
            <a:r>
              <a:rPr i="0" spc="64"/>
              <a:t> </a:t>
            </a:r>
            <a:r>
              <a:rPr i="0" spc="2"/>
              <a:t>write</a:t>
            </a:r>
          </a:p>
        </p:txBody>
      </p:sp>
      <p:sp>
        <p:nvSpPr>
          <p:cNvPr id="930" name="object 6"/>
          <p:cNvSpPr/>
          <p:nvPr/>
        </p:nvSpPr>
        <p:spPr>
          <a:xfrm>
            <a:off x="974323" y="3046363"/>
            <a:ext cx="283591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540" indent="-255844"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is known </a:t>
            </a:r>
            <a:r>
              <a:rPr spc="4"/>
              <a:t>to be </a:t>
            </a:r>
            <a:r>
              <a:t>down,</a:t>
            </a:r>
            <a:r>
              <a:rPr spc="-175"/>
              <a:t> </a:t>
            </a:r>
            <a:r>
              <a:rPr spc="9"/>
              <a:t>or</a:t>
            </a:r>
          </a:p>
          <a:p>
            <a:pPr marL="268540" indent="-255844">
              <a:spcBef>
                <a:spcPts val="8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fails to</a:t>
            </a:r>
            <a:r>
              <a:rPr spc="-55"/>
              <a:t> </a:t>
            </a:r>
            <a:r>
              <a:t>acknowledge</a:t>
            </a:r>
          </a:p>
        </p:txBody>
      </p:sp>
      <p:sp>
        <p:nvSpPr>
          <p:cNvPr id="931" name="object 7"/>
          <p:cNvSpPr/>
          <p:nvPr/>
        </p:nvSpPr>
        <p:spPr>
          <a:xfrm>
            <a:off x="469203" y="4638904"/>
            <a:ext cx="4161155" cy="1347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393607" indent="-253941">
              <a:lnSpc>
                <a:spcPts val="2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2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Coordinator </a:t>
            </a:r>
            <a:r>
              <a:rPr spc="0"/>
              <a:t>stores </a:t>
            </a:r>
            <a:r>
              <a:t>the</a:t>
            </a:r>
            <a:r>
              <a:rPr spc="-25"/>
              <a:t> </a:t>
            </a:r>
            <a:r>
              <a:rPr spc="7"/>
              <a:t>hint  </a:t>
            </a:r>
            <a:r>
              <a:rPr spc="0"/>
              <a:t>in </a:t>
            </a:r>
            <a:r>
              <a:t>its </a:t>
            </a:r>
            <a:r>
              <a:rPr i="1"/>
              <a:t>system.hints</a:t>
            </a:r>
            <a:r>
              <a:rPr i="1" spc="0"/>
              <a:t> </a:t>
            </a:r>
            <a:r>
              <a:t>table</a:t>
            </a:r>
          </a:p>
          <a:p>
            <a:pPr marL="266637" marR="5080" indent="-253941">
              <a:lnSpc>
                <a:spcPts val="2500"/>
              </a:lnSpc>
              <a:spcBef>
                <a:spcPts val="7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2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</a:t>
            </a:r>
            <a:r>
              <a:rPr spc="0"/>
              <a:t>write is </a:t>
            </a:r>
            <a:r>
              <a:rPr spc="-14"/>
              <a:t>replayed </a:t>
            </a:r>
            <a:r>
              <a:rPr spc="0"/>
              <a:t>when </a:t>
            </a:r>
            <a:r>
              <a:rPr spc="7"/>
              <a:t>the  </a:t>
            </a:r>
            <a:r>
              <a:t>target node comes</a:t>
            </a:r>
            <a:r>
              <a:rPr spc="-7"/>
              <a:t> </a:t>
            </a:r>
            <a:r>
              <a:rPr spc="7"/>
              <a:t>online</a:t>
            </a:r>
          </a:p>
        </p:txBody>
      </p:sp>
      <p:sp>
        <p:nvSpPr>
          <p:cNvPr id="932" name="object 8"/>
          <p:cNvSpPr/>
          <p:nvPr/>
        </p:nvSpPr>
        <p:spPr>
          <a:xfrm>
            <a:off x="6798134" y="2719260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3" name="object 9"/>
          <p:cNvSpPr/>
          <p:nvPr/>
        </p:nvSpPr>
        <p:spPr>
          <a:xfrm>
            <a:off x="6798134" y="5049087"/>
            <a:ext cx="815976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60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60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4" name="object 10"/>
          <p:cNvSpPr/>
          <p:nvPr/>
        </p:nvSpPr>
        <p:spPr>
          <a:xfrm>
            <a:off x="6887467" y="5268036"/>
            <a:ext cx="585407" cy="245099"/>
          </a:xfrm>
          <a:prstGeom prst="rect">
            <a:avLst/>
          </a:pr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5" name="object 11"/>
          <p:cNvSpPr/>
          <p:nvPr/>
        </p:nvSpPr>
        <p:spPr>
          <a:xfrm>
            <a:off x="8007377" y="3903462"/>
            <a:ext cx="815963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3" y="285"/>
                </a:lnTo>
                <a:lnTo>
                  <a:pt x="7157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7" y="20970"/>
                </a:lnTo>
                <a:lnTo>
                  <a:pt x="8323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49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49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6" name="object 12"/>
          <p:cNvSpPr/>
          <p:nvPr/>
        </p:nvSpPr>
        <p:spPr>
          <a:xfrm>
            <a:off x="8096708" y="4122408"/>
            <a:ext cx="585394" cy="245099"/>
          </a:xfrm>
          <a:prstGeom prst="rect">
            <a:avLst/>
          </a:pr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7" name="object 13"/>
          <p:cNvSpPr/>
          <p:nvPr/>
        </p:nvSpPr>
        <p:spPr>
          <a:xfrm>
            <a:off x="5653699" y="3903462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8" name="object 14"/>
          <p:cNvSpPr/>
          <p:nvPr/>
        </p:nvSpPr>
        <p:spPr>
          <a:xfrm>
            <a:off x="5743030" y="4122408"/>
            <a:ext cx="585406" cy="245099"/>
          </a:xfrm>
          <a:prstGeom prst="rect">
            <a:avLst/>
          </a:pr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9" name="object 15"/>
          <p:cNvSpPr/>
          <p:nvPr/>
        </p:nvSpPr>
        <p:spPr>
          <a:xfrm>
            <a:off x="7466217" y="3002278"/>
            <a:ext cx="1097279" cy="10681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0" name="object 16"/>
          <p:cNvSpPr/>
          <p:nvPr/>
        </p:nvSpPr>
        <p:spPr>
          <a:xfrm>
            <a:off x="7639263" y="3128839"/>
            <a:ext cx="774098" cy="74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02" y="91"/>
                </a:lnTo>
                <a:lnTo>
                  <a:pt x="3462" y="457"/>
                </a:lnTo>
                <a:lnTo>
                  <a:pt x="5522" y="1052"/>
                </a:lnTo>
                <a:lnTo>
                  <a:pt x="7515" y="1876"/>
                </a:lnTo>
                <a:lnTo>
                  <a:pt x="9442" y="2882"/>
                </a:lnTo>
                <a:lnTo>
                  <a:pt x="11280" y="4094"/>
                </a:lnTo>
                <a:lnTo>
                  <a:pt x="13030" y="5444"/>
                </a:lnTo>
                <a:lnTo>
                  <a:pt x="14669" y="6954"/>
                </a:lnTo>
                <a:lnTo>
                  <a:pt x="16175" y="8578"/>
                </a:lnTo>
                <a:lnTo>
                  <a:pt x="17526" y="10339"/>
                </a:lnTo>
                <a:lnTo>
                  <a:pt x="18722" y="12169"/>
                </a:lnTo>
                <a:lnTo>
                  <a:pt x="19719" y="14113"/>
                </a:lnTo>
                <a:lnTo>
                  <a:pt x="20538" y="16103"/>
                </a:lnTo>
                <a:lnTo>
                  <a:pt x="21136" y="18162"/>
                </a:lnTo>
                <a:lnTo>
                  <a:pt x="21513" y="20220"/>
                </a:lnTo>
                <a:lnTo>
                  <a:pt x="21600" y="21600"/>
                </a:lnTo>
              </a:path>
            </a:pathLst>
          </a:custGeom>
          <a:ln w="8312">
            <a:solidFill>
              <a:srgbClr val="5E4D4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1" name="object 17"/>
          <p:cNvSpPr/>
          <p:nvPr/>
        </p:nvSpPr>
        <p:spPr>
          <a:xfrm>
            <a:off x="7614107" y="3074784"/>
            <a:ext cx="118505" cy="117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61" y="0"/>
                </a:moveTo>
                <a:lnTo>
                  <a:pt x="0" y="9630"/>
                </a:lnTo>
                <a:lnTo>
                  <a:pt x="17706" y="21600"/>
                </a:lnTo>
                <a:lnTo>
                  <a:pt x="19144" y="21313"/>
                </a:lnTo>
                <a:lnTo>
                  <a:pt x="20570" y="19176"/>
                </a:lnTo>
                <a:lnTo>
                  <a:pt x="20287" y="17728"/>
                </a:lnTo>
                <a:lnTo>
                  <a:pt x="9169" y="10212"/>
                </a:lnTo>
                <a:lnTo>
                  <a:pt x="21137" y="4168"/>
                </a:lnTo>
                <a:lnTo>
                  <a:pt x="21600" y="2767"/>
                </a:lnTo>
                <a:lnTo>
                  <a:pt x="20452" y="464"/>
                </a:lnTo>
                <a:lnTo>
                  <a:pt x="19061" y="0"/>
                </a:lnTo>
                <a:close/>
              </a:path>
            </a:pathLst>
          </a:custGeom>
          <a:solidFill>
            <a:srgbClr val="5E4D4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44" name="object 18"/>
          <p:cNvGrpSpPr/>
          <p:nvPr/>
        </p:nvGrpSpPr>
        <p:grpSpPr>
          <a:xfrm>
            <a:off x="8349590" y="3784958"/>
            <a:ext cx="117654" cy="118580"/>
            <a:chOff x="0" y="0"/>
            <a:chExt cx="117652" cy="118578"/>
          </a:xfrm>
        </p:grpSpPr>
        <p:sp>
          <p:nvSpPr>
            <p:cNvPr id="942" name="Shape"/>
            <p:cNvSpPr/>
            <p:nvPr/>
          </p:nvSpPr>
          <p:spPr>
            <a:xfrm>
              <a:off x="0" y="5829"/>
              <a:ext cx="90512" cy="1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3" y="0"/>
                  </a:moveTo>
                  <a:lnTo>
                    <a:pt x="367" y="1503"/>
                  </a:lnTo>
                  <a:lnTo>
                    <a:pt x="0" y="3014"/>
                  </a:lnTo>
                  <a:lnTo>
                    <a:pt x="15608" y="21600"/>
                  </a:lnTo>
                  <a:lnTo>
                    <a:pt x="21600" y="11963"/>
                  </a:lnTo>
                  <a:lnTo>
                    <a:pt x="14827" y="11963"/>
                  </a:lnTo>
                  <a:lnTo>
                    <a:pt x="5025" y="294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3" name="Shape"/>
            <p:cNvSpPr/>
            <p:nvPr/>
          </p:nvSpPr>
          <p:spPr>
            <a:xfrm>
              <a:off x="62128" y="0"/>
              <a:ext cx="55525" cy="6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31" y="0"/>
                  </a:moveTo>
                  <a:lnTo>
                    <a:pt x="12761" y="807"/>
                  </a:lnTo>
                  <a:lnTo>
                    <a:pt x="0" y="21600"/>
                  </a:lnTo>
                  <a:lnTo>
                    <a:pt x="11042" y="21600"/>
                  </a:lnTo>
                  <a:lnTo>
                    <a:pt x="21600" y="4395"/>
                  </a:lnTo>
                  <a:lnTo>
                    <a:pt x="20612" y="1985"/>
                  </a:lnTo>
                  <a:lnTo>
                    <a:pt x="15731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45" name="object 19"/>
          <p:cNvSpPr/>
          <p:nvPr/>
        </p:nvSpPr>
        <p:spPr>
          <a:xfrm>
            <a:off x="7457896" y="4594166"/>
            <a:ext cx="1105593" cy="107649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6" name="object 20"/>
          <p:cNvSpPr/>
          <p:nvPr/>
        </p:nvSpPr>
        <p:spPr>
          <a:xfrm>
            <a:off x="7604149" y="4719435"/>
            <a:ext cx="867918" cy="84023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7" name="object 21"/>
          <p:cNvSpPr/>
          <p:nvPr/>
        </p:nvSpPr>
        <p:spPr>
          <a:xfrm>
            <a:off x="5915890" y="3002278"/>
            <a:ext cx="1030779" cy="10681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8" name="object 22"/>
          <p:cNvSpPr/>
          <p:nvPr/>
        </p:nvSpPr>
        <p:spPr>
          <a:xfrm>
            <a:off x="6004876" y="3070796"/>
            <a:ext cx="793255" cy="83266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9" name="object 23"/>
          <p:cNvSpPr/>
          <p:nvPr/>
        </p:nvSpPr>
        <p:spPr>
          <a:xfrm>
            <a:off x="5915890" y="4594169"/>
            <a:ext cx="1030779" cy="103077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0" name="object 24"/>
          <p:cNvSpPr/>
          <p:nvPr/>
        </p:nvSpPr>
        <p:spPr>
          <a:xfrm>
            <a:off x="6005093" y="4719434"/>
            <a:ext cx="793039" cy="79423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1" name="object 25"/>
          <p:cNvSpPr/>
          <p:nvPr/>
        </p:nvSpPr>
        <p:spPr>
          <a:xfrm>
            <a:off x="3969894" y="6656216"/>
            <a:ext cx="2078395" cy="436386"/>
          </a:xfrm>
          <a:prstGeom prst="rect">
            <a:avLst/>
          </a:pr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2" name="object 26"/>
          <p:cNvSpPr/>
          <p:nvPr/>
        </p:nvSpPr>
        <p:spPr>
          <a:xfrm>
            <a:off x="5042091" y="6710187"/>
            <a:ext cx="925832" cy="320496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3" name="object 27"/>
          <p:cNvSpPr/>
          <p:nvPr/>
        </p:nvSpPr>
        <p:spPr>
          <a:xfrm>
            <a:off x="6260874" y="3363881"/>
            <a:ext cx="1143001" cy="116378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4" name="object 28"/>
          <p:cNvSpPr/>
          <p:nvPr/>
        </p:nvSpPr>
        <p:spPr>
          <a:xfrm>
            <a:off x="6493993" y="3580850"/>
            <a:ext cx="710300" cy="728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101" y="21158"/>
                </a:lnTo>
                <a:lnTo>
                  <a:pt x="5177" y="20546"/>
                </a:lnTo>
                <a:lnTo>
                  <a:pt x="7229" y="19722"/>
                </a:lnTo>
                <a:lnTo>
                  <a:pt x="9184" y="18685"/>
                </a:lnTo>
                <a:lnTo>
                  <a:pt x="11067" y="17461"/>
                </a:lnTo>
                <a:lnTo>
                  <a:pt x="12853" y="16095"/>
                </a:lnTo>
                <a:lnTo>
                  <a:pt x="14518" y="14541"/>
                </a:lnTo>
                <a:lnTo>
                  <a:pt x="16063" y="12892"/>
                </a:lnTo>
                <a:lnTo>
                  <a:pt x="17439" y="11102"/>
                </a:lnTo>
                <a:lnTo>
                  <a:pt x="18670" y="9218"/>
                </a:lnTo>
                <a:lnTo>
                  <a:pt x="19708" y="7240"/>
                </a:lnTo>
                <a:lnTo>
                  <a:pt x="20529" y="5215"/>
                </a:lnTo>
                <a:lnTo>
                  <a:pt x="21156" y="3143"/>
                </a:lnTo>
                <a:lnTo>
                  <a:pt x="21542" y="1023"/>
                </a:lnTo>
                <a:lnTo>
                  <a:pt x="21600" y="0"/>
                </a:lnTo>
              </a:path>
            </a:pathLst>
          </a:cu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5" name="object 29"/>
          <p:cNvSpPr/>
          <p:nvPr/>
        </p:nvSpPr>
        <p:spPr>
          <a:xfrm>
            <a:off x="6456274" y="4215872"/>
            <a:ext cx="175308" cy="170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0" y="0"/>
                </a:moveTo>
                <a:lnTo>
                  <a:pt x="17681" y="3"/>
                </a:lnTo>
                <a:lnTo>
                  <a:pt x="16822" y="372"/>
                </a:lnTo>
                <a:lnTo>
                  <a:pt x="0" y="12089"/>
                </a:lnTo>
                <a:lnTo>
                  <a:pt x="18214" y="21353"/>
                </a:lnTo>
                <a:lnTo>
                  <a:pt x="19115" y="21600"/>
                </a:lnTo>
                <a:lnTo>
                  <a:pt x="20006" y="21477"/>
                </a:lnTo>
                <a:lnTo>
                  <a:pt x="20788" y="21020"/>
                </a:lnTo>
                <a:lnTo>
                  <a:pt x="21360" y="20264"/>
                </a:lnTo>
                <a:lnTo>
                  <a:pt x="21600" y="19340"/>
                </a:lnTo>
                <a:lnTo>
                  <a:pt x="21480" y="18424"/>
                </a:lnTo>
                <a:lnTo>
                  <a:pt x="21035" y="17621"/>
                </a:lnTo>
                <a:lnTo>
                  <a:pt x="20299" y="17035"/>
                </a:lnTo>
                <a:lnTo>
                  <a:pt x="9295" y="11439"/>
                </a:lnTo>
                <a:lnTo>
                  <a:pt x="19457" y="4361"/>
                </a:lnTo>
                <a:lnTo>
                  <a:pt x="20109" y="3678"/>
                </a:lnTo>
                <a:lnTo>
                  <a:pt x="20444" y="2820"/>
                </a:lnTo>
                <a:lnTo>
                  <a:pt x="20441" y="1896"/>
                </a:lnTo>
                <a:lnTo>
                  <a:pt x="20081" y="1013"/>
                </a:lnTo>
                <a:lnTo>
                  <a:pt x="19416" y="344"/>
                </a:lnTo>
                <a:lnTo>
                  <a:pt x="18580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58" name="object 30"/>
          <p:cNvGrpSpPr/>
          <p:nvPr/>
        </p:nvGrpSpPr>
        <p:grpSpPr>
          <a:xfrm>
            <a:off x="7112710" y="3543098"/>
            <a:ext cx="170884" cy="174542"/>
            <a:chOff x="0" y="0"/>
            <a:chExt cx="170882" cy="174541"/>
          </a:xfrm>
        </p:grpSpPr>
        <p:sp>
          <p:nvSpPr>
            <p:cNvPr id="956" name="Shape"/>
            <p:cNvSpPr/>
            <p:nvPr/>
          </p:nvSpPr>
          <p:spPr>
            <a:xfrm>
              <a:off x="89508" y="75501"/>
              <a:ext cx="81375" cy="99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60" y="0"/>
                  </a:moveTo>
                  <a:lnTo>
                    <a:pt x="0" y="0"/>
                  </a:lnTo>
                  <a:lnTo>
                    <a:pt x="12055" y="19350"/>
                  </a:lnTo>
                  <a:lnTo>
                    <a:pt x="13306" y="20640"/>
                  </a:lnTo>
                  <a:lnTo>
                    <a:pt x="15003" y="21409"/>
                  </a:lnTo>
                  <a:lnTo>
                    <a:pt x="16927" y="21600"/>
                  </a:lnTo>
                  <a:lnTo>
                    <a:pt x="18861" y="21153"/>
                  </a:lnTo>
                  <a:lnTo>
                    <a:pt x="20432" y="20126"/>
                  </a:lnTo>
                  <a:lnTo>
                    <a:pt x="21368" y="18732"/>
                  </a:lnTo>
                  <a:lnTo>
                    <a:pt x="21600" y="17150"/>
                  </a:lnTo>
                  <a:lnTo>
                    <a:pt x="21056" y="15561"/>
                  </a:lnTo>
                  <a:lnTo>
                    <a:pt x="11360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7" name="Shape"/>
            <p:cNvSpPr/>
            <p:nvPr/>
          </p:nvSpPr>
          <p:spPr>
            <a:xfrm>
              <a:off x="0" y="0"/>
              <a:ext cx="132305" cy="166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9" y="0"/>
                  </a:moveTo>
                  <a:lnTo>
                    <a:pt x="462" y="17819"/>
                  </a:lnTo>
                  <a:lnTo>
                    <a:pt x="0" y="18727"/>
                  </a:lnTo>
                  <a:lnTo>
                    <a:pt x="12" y="19672"/>
                  </a:lnTo>
                  <a:lnTo>
                    <a:pt x="470" y="20544"/>
                  </a:lnTo>
                  <a:lnTo>
                    <a:pt x="1346" y="21234"/>
                  </a:lnTo>
                  <a:lnTo>
                    <a:pt x="2491" y="21600"/>
                  </a:lnTo>
                  <a:lnTo>
                    <a:pt x="3683" y="21590"/>
                  </a:lnTo>
                  <a:lnTo>
                    <a:pt x="4784" y="21227"/>
                  </a:lnTo>
                  <a:lnTo>
                    <a:pt x="5654" y="20534"/>
                  </a:lnTo>
                  <a:lnTo>
                    <a:pt x="14613" y="9768"/>
                  </a:lnTo>
                  <a:lnTo>
                    <a:pt x="21600" y="9768"/>
                  </a:lnTo>
                  <a:lnTo>
                    <a:pt x="15289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59" name="object 31"/>
          <p:cNvSpPr/>
          <p:nvPr/>
        </p:nvSpPr>
        <p:spPr>
          <a:xfrm>
            <a:off x="5640301" y="3903462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0" name="object 32"/>
          <p:cNvSpPr/>
          <p:nvPr/>
        </p:nvSpPr>
        <p:spPr>
          <a:xfrm>
            <a:off x="5587141" y="3850299"/>
            <a:ext cx="922297" cy="922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210" y="8620"/>
                </a:lnTo>
                <a:lnTo>
                  <a:pt x="843" y="6593"/>
                </a:lnTo>
                <a:lnTo>
                  <a:pt x="1852" y="4764"/>
                </a:lnTo>
                <a:lnTo>
                  <a:pt x="3172" y="3172"/>
                </a:lnTo>
                <a:lnTo>
                  <a:pt x="4764" y="1852"/>
                </a:lnTo>
                <a:lnTo>
                  <a:pt x="6593" y="843"/>
                </a:lnTo>
                <a:lnTo>
                  <a:pt x="8620" y="210"/>
                </a:lnTo>
                <a:lnTo>
                  <a:pt x="10800" y="0"/>
                </a:lnTo>
                <a:lnTo>
                  <a:pt x="12980" y="210"/>
                </a:lnTo>
                <a:lnTo>
                  <a:pt x="15007" y="843"/>
                </a:lnTo>
                <a:lnTo>
                  <a:pt x="16833" y="1850"/>
                </a:lnTo>
                <a:lnTo>
                  <a:pt x="18448" y="3172"/>
                </a:lnTo>
                <a:lnTo>
                  <a:pt x="19750" y="4768"/>
                </a:lnTo>
                <a:lnTo>
                  <a:pt x="20757" y="6593"/>
                </a:lnTo>
                <a:lnTo>
                  <a:pt x="21390" y="8620"/>
                </a:lnTo>
                <a:lnTo>
                  <a:pt x="21600" y="10800"/>
                </a:lnTo>
                <a:lnTo>
                  <a:pt x="21390" y="12980"/>
                </a:lnTo>
                <a:lnTo>
                  <a:pt x="20757" y="15007"/>
                </a:lnTo>
                <a:lnTo>
                  <a:pt x="19752" y="16828"/>
                </a:lnTo>
                <a:lnTo>
                  <a:pt x="18448" y="18448"/>
                </a:lnTo>
                <a:lnTo>
                  <a:pt x="16828" y="19752"/>
                </a:lnTo>
                <a:lnTo>
                  <a:pt x="15007" y="20757"/>
                </a:lnTo>
                <a:lnTo>
                  <a:pt x="12980" y="21390"/>
                </a:lnTo>
                <a:lnTo>
                  <a:pt x="10800" y="21600"/>
                </a:lnTo>
                <a:lnTo>
                  <a:pt x="8620" y="21390"/>
                </a:lnTo>
                <a:lnTo>
                  <a:pt x="6593" y="20757"/>
                </a:lnTo>
                <a:lnTo>
                  <a:pt x="4768" y="19750"/>
                </a:lnTo>
                <a:lnTo>
                  <a:pt x="3172" y="18448"/>
                </a:lnTo>
                <a:lnTo>
                  <a:pt x="1850" y="16833"/>
                </a:lnTo>
                <a:lnTo>
                  <a:pt x="843" y="15007"/>
                </a:lnTo>
                <a:lnTo>
                  <a:pt x="210" y="12980"/>
                </a:lnTo>
                <a:lnTo>
                  <a:pt x="0" y="10800"/>
                </a:lnTo>
                <a:close/>
              </a:path>
            </a:pathLst>
          </a:custGeom>
          <a:ln w="21166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1" name="object 33"/>
          <p:cNvSpPr/>
          <p:nvPr/>
        </p:nvSpPr>
        <p:spPr>
          <a:xfrm>
            <a:off x="5640301" y="3903462"/>
            <a:ext cx="815975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210" y="8615"/>
                </a:lnTo>
                <a:lnTo>
                  <a:pt x="840" y="6598"/>
                </a:lnTo>
                <a:lnTo>
                  <a:pt x="1849" y="4770"/>
                </a:lnTo>
                <a:lnTo>
                  <a:pt x="3173" y="3173"/>
                </a:lnTo>
                <a:lnTo>
                  <a:pt x="4770" y="1849"/>
                </a:lnTo>
                <a:lnTo>
                  <a:pt x="6598" y="840"/>
                </a:lnTo>
                <a:lnTo>
                  <a:pt x="8615" y="210"/>
                </a:lnTo>
                <a:lnTo>
                  <a:pt x="10800" y="0"/>
                </a:lnTo>
                <a:lnTo>
                  <a:pt x="12985" y="210"/>
                </a:lnTo>
                <a:lnTo>
                  <a:pt x="15002" y="840"/>
                </a:lnTo>
                <a:lnTo>
                  <a:pt x="16830" y="1849"/>
                </a:lnTo>
                <a:lnTo>
                  <a:pt x="18448" y="3173"/>
                </a:lnTo>
                <a:lnTo>
                  <a:pt x="19751" y="4770"/>
                </a:lnTo>
                <a:lnTo>
                  <a:pt x="20760" y="6598"/>
                </a:lnTo>
                <a:lnTo>
                  <a:pt x="21390" y="8615"/>
                </a:lnTo>
                <a:lnTo>
                  <a:pt x="21600" y="10800"/>
                </a:lnTo>
                <a:lnTo>
                  <a:pt x="21390" y="12985"/>
                </a:lnTo>
                <a:lnTo>
                  <a:pt x="20760" y="15002"/>
                </a:lnTo>
                <a:lnTo>
                  <a:pt x="19751" y="16830"/>
                </a:lnTo>
                <a:lnTo>
                  <a:pt x="18448" y="18448"/>
                </a:lnTo>
                <a:lnTo>
                  <a:pt x="16830" y="19751"/>
                </a:lnTo>
                <a:lnTo>
                  <a:pt x="15002" y="20760"/>
                </a:lnTo>
                <a:lnTo>
                  <a:pt x="12985" y="21390"/>
                </a:lnTo>
                <a:lnTo>
                  <a:pt x="10800" y="21600"/>
                </a:lnTo>
                <a:lnTo>
                  <a:pt x="8615" y="21390"/>
                </a:lnTo>
                <a:lnTo>
                  <a:pt x="6598" y="20760"/>
                </a:lnTo>
                <a:lnTo>
                  <a:pt x="4770" y="19751"/>
                </a:lnTo>
                <a:lnTo>
                  <a:pt x="3173" y="18448"/>
                </a:lnTo>
                <a:lnTo>
                  <a:pt x="1849" y="16830"/>
                </a:lnTo>
                <a:lnTo>
                  <a:pt x="840" y="15002"/>
                </a:lnTo>
                <a:lnTo>
                  <a:pt x="210" y="12985"/>
                </a:lnTo>
                <a:lnTo>
                  <a:pt x="0" y="10800"/>
                </a:lnTo>
                <a:close/>
              </a:path>
            </a:pathLst>
          </a:custGeom>
          <a:ln w="42333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2" name="object 34"/>
          <p:cNvSpPr/>
          <p:nvPr/>
        </p:nvSpPr>
        <p:spPr>
          <a:xfrm>
            <a:off x="5693461" y="3956620"/>
            <a:ext cx="709654" cy="709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211" y="8608"/>
                </a:lnTo>
                <a:lnTo>
                  <a:pt x="837" y="6604"/>
                </a:lnTo>
                <a:lnTo>
                  <a:pt x="1845" y="4777"/>
                </a:lnTo>
                <a:lnTo>
                  <a:pt x="3174" y="3174"/>
                </a:lnTo>
                <a:lnTo>
                  <a:pt x="4777" y="1845"/>
                </a:lnTo>
                <a:lnTo>
                  <a:pt x="6604" y="837"/>
                </a:lnTo>
                <a:lnTo>
                  <a:pt x="8608" y="211"/>
                </a:lnTo>
                <a:lnTo>
                  <a:pt x="10800" y="0"/>
                </a:lnTo>
                <a:lnTo>
                  <a:pt x="12992" y="211"/>
                </a:lnTo>
                <a:lnTo>
                  <a:pt x="14996" y="837"/>
                </a:lnTo>
                <a:lnTo>
                  <a:pt x="16827" y="1847"/>
                </a:lnTo>
                <a:lnTo>
                  <a:pt x="18449" y="3174"/>
                </a:lnTo>
                <a:lnTo>
                  <a:pt x="19752" y="4772"/>
                </a:lnTo>
                <a:lnTo>
                  <a:pt x="20763" y="6604"/>
                </a:lnTo>
                <a:lnTo>
                  <a:pt x="21389" y="8608"/>
                </a:lnTo>
                <a:lnTo>
                  <a:pt x="21600" y="10800"/>
                </a:lnTo>
                <a:lnTo>
                  <a:pt x="21389" y="12992"/>
                </a:lnTo>
                <a:lnTo>
                  <a:pt x="20763" y="14996"/>
                </a:lnTo>
                <a:lnTo>
                  <a:pt x="19750" y="16833"/>
                </a:lnTo>
                <a:lnTo>
                  <a:pt x="18449" y="18449"/>
                </a:lnTo>
                <a:lnTo>
                  <a:pt x="16833" y="19750"/>
                </a:lnTo>
                <a:lnTo>
                  <a:pt x="14996" y="20763"/>
                </a:lnTo>
                <a:lnTo>
                  <a:pt x="12992" y="21389"/>
                </a:lnTo>
                <a:lnTo>
                  <a:pt x="10800" y="21600"/>
                </a:lnTo>
                <a:lnTo>
                  <a:pt x="8608" y="21389"/>
                </a:lnTo>
                <a:lnTo>
                  <a:pt x="6604" y="20763"/>
                </a:lnTo>
                <a:lnTo>
                  <a:pt x="4772" y="19752"/>
                </a:lnTo>
                <a:lnTo>
                  <a:pt x="3174" y="18449"/>
                </a:lnTo>
                <a:lnTo>
                  <a:pt x="1847" y="16827"/>
                </a:lnTo>
                <a:lnTo>
                  <a:pt x="837" y="14996"/>
                </a:lnTo>
                <a:lnTo>
                  <a:pt x="211" y="12992"/>
                </a:lnTo>
                <a:lnTo>
                  <a:pt x="0" y="10800"/>
                </a:lnTo>
                <a:close/>
              </a:path>
            </a:pathLst>
          </a:custGeom>
          <a:ln w="21166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3" name="object 35"/>
          <p:cNvSpPr/>
          <p:nvPr/>
        </p:nvSpPr>
        <p:spPr>
          <a:xfrm>
            <a:off x="5816107" y="4138917"/>
            <a:ext cx="503556" cy="584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813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187" baseline="-11574"/>
              <a:t>N</a:t>
            </a:r>
            <a:r>
              <a:rPr spc="-484"/>
              <a:t>o</a:t>
            </a:r>
            <a:r>
              <a:rPr sz="1800" spc="-270" baseline="-11574"/>
              <a:t>o</a:t>
            </a:r>
            <a:r>
              <a:rPr spc="-384"/>
              <a:t>d</a:t>
            </a:r>
            <a:r>
              <a:rPr sz="1800" spc="-344" baseline="-11574"/>
              <a:t>d</a:t>
            </a:r>
            <a:r>
              <a:rPr spc="-300"/>
              <a:t>e</a:t>
            </a:r>
            <a:r>
              <a:rPr sz="1800" spc="37" baseline="-11574"/>
              <a:t>e</a:t>
            </a:r>
            <a:r>
              <a:rPr spc="-250"/>
              <a:t>4</a:t>
            </a:r>
            <a:r>
              <a:rPr sz="1800" spc="0" baseline="-11574"/>
              <a:t>4</a:t>
            </a:r>
          </a:p>
        </p:txBody>
      </p:sp>
      <p:sp>
        <p:nvSpPr>
          <p:cNvPr id="964" name="object 36"/>
          <p:cNvSpPr/>
          <p:nvPr/>
        </p:nvSpPr>
        <p:spPr>
          <a:xfrm>
            <a:off x="6798134" y="2726857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5" name="object 37"/>
          <p:cNvSpPr/>
          <p:nvPr/>
        </p:nvSpPr>
        <p:spPr>
          <a:xfrm>
            <a:off x="6973938" y="2962312"/>
            <a:ext cx="499748" cy="563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28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419" baseline="-6943"/>
              <a:t>N</a:t>
            </a:r>
            <a:r>
              <a:t>o</a:t>
            </a:r>
            <a:r>
              <a:rPr sz="1800" spc="-419" baseline="-6943"/>
              <a:t>o</a:t>
            </a:r>
            <a:r>
              <a:t>d</a:t>
            </a:r>
            <a:r>
              <a:rPr sz="1800" spc="-419" baseline="-6943"/>
              <a:t>d</a:t>
            </a:r>
            <a:r>
              <a:t>e</a:t>
            </a:r>
            <a:r>
              <a:rPr sz="1800" spc="-419" baseline="-6943"/>
              <a:t>e</a:t>
            </a:r>
            <a:r>
              <a:t>1</a:t>
            </a:r>
            <a:r>
              <a:rPr sz="1800" spc="-419" baseline="-6943"/>
              <a:t>1</a:t>
            </a:r>
          </a:p>
        </p:txBody>
      </p:sp>
      <p:sp>
        <p:nvSpPr>
          <p:cNvPr id="966" name="object 38"/>
          <p:cNvSpPr/>
          <p:nvPr/>
        </p:nvSpPr>
        <p:spPr>
          <a:xfrm>
            <a:off x="8007554" y="3905096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7" name="object 39"/>
          <p:cNvSpPr/>
          <p:nvPr/>
        </p:nvSpPr>
        <p:spPr>
          <a:xfrm>
            <a:off x="8175449" y="4140556"/>
            <a:ext cx="497841" cy="57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pc="-487" baseline="-9258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100" spc="-324" baseline="0"/>
              <a:t>No</a:t>
            </a:r>
            <a:r>
              <a:t>o</a:t>
            </a:r>
            <a:r>
              <a:rPr sz="1100" spc="-324" baseline="0"/>
              <a:t>d</a:t>
            </a:r>
            <a:r>
              <a:t>d</a:t>
            </a:r>
            <a:r>
              <a:rPr sz="1100" spc="-324" baseline="0"/>
              <a:t>e</a:t>
            </a:r>
            <a:r>
              <a:t>e       </a:t>
            </a:r>
            <a:r>
              <a:rPr spc="-480"/>
              <a:t> </a:t>
            </a:r>
            <a:r>
              <a:rPr sz="1100" spc="-181" baseline="0"/>
              <a:t>2</a:t>
            </a:r>
            <a:r>
              <a:rPr spc="-270"/>
              <a:t>2</a:t>
            </a:r>
          </a:p>
        </p:txBody>
      </p:sp>
      <p:sp>
        <p:nvSpPr>
          <p:cNvPr id="968" name="object 40"/>
          <p:cNvSpPr/>
          <p:nvPr/>
        </p:nvSpPr>
        <p:spPr>
          <a:xfrm>
            <a:off x="6788191" y="5038016"/>
            <a:ext cx="815963" cy="815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3" y="285"/>
                </a:lnTo>
                <a:lnTo>
                  <a:pt x="7157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7"/>
                </a:lnTo>
                <a:lnTo>
                  <a:pt x="285" y="8323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7" y="20970"/>
                </a:lnTo>
                <a:lnTo>
                  <a:pt x="8323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49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3"/>
                </a:lnTo>
                <a:lnTo>
                  <a:pt x="20970" y="7157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49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9" name="object 41"/>
          <p:cNvSpPr/>
          <p:nvPr/>
        </p:nvSpPr>
        <p:spPr>
          <a:xfrm>
            <a:off x="6260874" y="4132815"/>
            <a:ext cx="1130532" cy="1122217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0" name="object 42"/>
          <p:cNvSpPr/>
          <p:nvPr/>
        </p:nvSpPr>
        <p:spPr>
          <a:xfrm>
            <a:off x="6494017" y="4313616"/>
            <a:ext cx="699837" cy="686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098" y="456"/>
                </a:lnTo>
                <a:lnTo>
                  <a:pt x="5180" y="1056"/>
                </a:lnTo>
                <a:lnTo>
                  <a:pt x="7214" y="1905"/>
                </a:lnTo>
                <a:lnTo>
                  <a:pt x="9198" y="2929"/>
                </a:lnTo>
                <a:lnTo>
                  <a:pt x="11084" y="4153"/>
                </a:lnTo>
                <a:lnTo>
                  <a:pt x="12873" y="5552"/>
                </a:lnTo>
                <a:lnTo>
                  <a:pt x="14539" y="7076"/>
                </a:lnTo>
                <a:lnTo>
                  <a:pt x="16058" y="8749"/>
                </a:lnTo>
                <a:lnTo>
                  <a:pt x="17454" y="10548"/>
                </a:lnTo>
                <a:lnTo>
                  <a:pt x="18679" y="12421"/>
                </a:lnTo>
                <a:lnTo>
                  <a:pt x="19708" y="14395"/>
                </a:lnTo>
                <a:lnTo>
                  <a:pt x="20541" y="16443"/>
                </a:lnTo>
                <a:lnTo>
                  <a:pt x="21153" y="18516"/>
                </a:lnTo>
                <a:lnTo>
                  <a:pt x="21545" y="20640"/>
                </a:lnTo>
                <a:lnTo>
                  <a:pt x="21600" y="21600"/>
                </a:lnTo>
              </a:path>
            </a:pathLst>
          </a:cu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1" name="object 43"/>
          <p:cNvSpPr/>
          <p:nvPr/>
        </p:nvSpPr>
        <p:spPr>
          <a:xfrm>
            <a:off x="6456272" y="4234601"/>
            <a:ext cx="174689" cy="17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82" y="0"/>
                </a:moveTo>
                <a:lnTo>
                  <a:pt x="18181" y="257"/>
                </a:lnTo>
                <a:lnTo>
                  <a:pt x="0" y="9714"/>
                </a:lnTo>
                <a:lnTo>
                  <a:pt x="17003" y="21240"/>
                </a:lnTo>
                <a:lnTo>
                  <a:pt x="17868" y="21600"/>
                </a:lnTo>
                <a:lnTo>
                  <a:pt x="18771" y="21593"/>
                </a:lnTo>
                <a:lnTo>
                  <a:pt x="19606" y="21240"/>
                </a:lnTo>
                <a:lnTo>
                  <a:pt x="20267" y="20564"/>
                </a:lnTo>
                <a:lnTo>
                  <a:pt x="20619" y="19677"/>
                </a:lnTo>
                <a:lnTo>
                  <a:pt x="20612" y="18754"/>
                </a:lnTo>
                <a:lnTo>
                  <a:pt x="20267" y="17900"/>
                </a:lnTo>
                <a:lnTo>
                  <a:pt x="19604" y="17224"/>
                </a:lnTo>
                <a:lnTo>
                  <a:pt x="9334" y="10263"/>
                </a:lnTo>
                <a:lnTo>
                  <a:pt x="20317" y="4550"/>
                </a:lnTo>
                <a:lnTo>
                  <a:pt x="21051" y="3956"/>
                </a:lnTo>
                <a:lnTo>
                  <a:pt x="21490" y="3148"/>
                </a:lnTo>
                <a:lnTo>
                  <a:pt x="21600" y="2232"/>
                </a:lnTo>
                <a:lnTo>
                  <a:pt x="21349" y="1311"/>
                </a:lnTo>
                <a:lnTo>
                  <a:pt x="20768" y="561"/>
                </a:lnTo>
                <a:lnTo>
                  <a:pt x="19978" y="113"/>
                </a:lnTo>
                <a:lnTo>
                  <a:pt x="19082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74" name="object 44"/>
          <p:cNvGrpSpPr/>
          <p:nvPr/>
        </p:nvGrpSpPr>
        <p:grpSpPr>
          <a:xfrm>
            <a:off x="7101930" y="4863003"/>
            <a:ext cx="170855" cy="174731"/>
            <a:chOff x="0" y="0"/>
            <a:chExt cx="170854" cy="174730"/>
          </a:xfrm>
        </p:grpSpPr>
        <p:sp>
          <p:nvSpPr>
            <p:cNvPr id="972" name="Shape"/>
            <p:cNvSpPr/>
            <p:nvPr/>
          </p:nvSpPr>
          <p:spPr>
            <a:xfrm>
              <a:off x="0" y="8021"/>
              <a:ext cx="132458" cy="166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77" y="0"/>
                  </a:moveTo>
                  <a:lnTo>
                    <a:pt x="1335" y="370"/>
                  </a:lnTo>
                  <a:lnTo>
                    <a:pt x="462" y="1062"/>
                  </a:lnTo>
                  <a:lnTo>
                    <a:pt x="8" y="1937"/>
                  </a:lnTo>
                  <a:lnTo>
                    <a:pt x="0" y="2883"/>
                  </a:lnTo>
                  <a:lnTo>
                    <a:pt x="465" y="3791"/>
                  </a:lnTo>
                  <a:lnTo>
                    <a:pt x="15348" y="21600"/>
                  </a:lnTo>
                  <a:lnTo>
                    <a:pt x="21600" y="11819"/>
                  </a:lnTo>
                  <a:lnTo>
                    <a:pt x="14631" y="11819"/>
                  </a:lnTo>
                  <a:lnTo>
                    <a:pt x="5641" y="1061"/>
                  </a:lnTo>
                  <a:lnTo>
                    <a:pt x="4769" y="368"/>
                  </a:lnTo>
                  <a:lnTo>
                    <a:pt x="3668" y="7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3" name="Shape"/>
            <p:cNvSpPr/>
            <p:nvPr/>
          </p:nvSpPr>
          <p:spPr>
            <a:xfrm>
              <a:off x="89722" y="0"/>
              <a:ext cx="81133" cy="99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95" y="0"/>
                  </a:moveTo>
                  <a:lnTo>
                    <a:pt x="14966" y="195"/>
                  </a:lnTo>
                  <a:lnTo>
                    <a:pt x="13267" y="967"/>
                  </a:lnTo>
                  <a:lnTo>
                    <a:pt x="12017" y="2259"/>
                  </a:lnTo>
                  <a:lnTo>
                    <a:pt x="0" y="21600"/>
                  </a:lnTo>
                  <a:lnTo>
                    <a:pt x="11377" y="21600"/>
                  </a:lnTo>
                  <a:lnTo>
                    <a:pt x="21061" y="6013"/>
                  </a:lnTo>
                  <a:lnTo>
                    <a:pt x="21600" y="4427"/>
                  </a:lnTo>
                  <a:lnTo>
                    <a:pt x="21361" y="2850"/>
                  </a:lnTo>
                  <a:lnTo>
                    <a:pt x="20417" y="1461"/>
                  </a:lnTo>
                  <a:lnTo>
                    <a:pt x="18837" y="440"/>
                  </a:lnTo>
                  <a:lnTo>
                    <a:pt x="16895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75" name="object 45"/>
          <p:cNvSpPr/>
          <p:nvPr/>
        </p:nvSpPr>
        <p:spPr>
          <a:xfrm>
            <a:off x="6260874" y="4132815"/>
            <a:ext cx="1945183" cy="407324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6" name="object 46"/>
          <p:cNvSpPr/>
          <p:nvPr/>
        </p:nvSpPr>
        <p:spPr>
          <a:xfrm>
            <a:off x="6494083" y="4311446"/>
            <a:ext cx="1475373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61" y="0"/>
                </a:lnTo>
                <a:lnTo>
                  <a:pt x="3618" y="1349"/>
                </a:lnTo>
                <a:lnTo>
                  <a:pt x="5536" y="1349"/>
                </a:lnTo>
                <a:lnTo>
                  <a:pt x="7256" y="4050"/>
                </a:lnTo>
                <a:lnTo>
                  <a:pt x="8023" y="4050"/>
                </a:lnTo>
                <a:lnTo>
                  <a:pt x="8708" y="5398"/>
                </a:lnTo>
                <a:lnTo>
                  <a:pt x="9313" y="5398"/>
                </a:lnTo>
                <a:lnTo>
                  <a:pt x="9824" y="6749"/>
                </a:lnTo>
                <a:lnTo>
                  <a:pt x="10242" y="8099"/>
                </a:lnTo>
                <a:lnTo>
                  <a:pt x="10544" y="9450"/>
                </a:lnTo>
                <a:lnTo>
                  <a:pt x="10730" y="9450"/>
                </a:lnTo>
                <a:lnTo>
                  <a:pt x="10800" y="10800"/>
                </a:lnTo>
                <a:lnTo>
                  <a:pt x="10870" y="12149"/>
                </a:lnTo>
                <a:lnTo>
                  <a:pt x="11056" y="12149"/>
                </a:lnTo>
                <a:lnTo>
                  <a:pt x="11358" y="13499"/>
                </a:lnTo>
                <a:lnTo>
                  <a:pt x="11776" y="14850"/>
                </a:lnTo>
                <a:lnTo>
                  <a:pt x="12287" y="16198"/>
                </a:lnTo>
                <a:lnTo>
                  <a:pt x="12892" y="16198"/>
                </a:lnTo>
                <a:lnTo>
                  <a:pt x="13589" y="17549"/>
                </a:lnTo>
                <a:lnTo>
                  <a:pt x="14344" y="18899"/>
                </a:lnTo>
                <a:lnTo>
                  <a:pt x="16064" y="20250"/>
                </a:lnTo>
                <a:lnTo>
                  <a:pt x="17982" y="20250"/>
                </a:lnTo>
                <a:lnTo>
                  <a:pt x="20039" y="21600"/>
                </a:lnTo>
                <a:lnTo>
                  <a:pt x="21600" y="21600"/>
                </a:lnTo>
              </a:path>
            </a:pathLst>
          </a:cu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7" name="object 47"/>
          <p:cNvSpPr/>
          <p:nvPr/>
        </p:nvSpPr>
        <p:spPr>
          <a:xfrm>
            <a:off x="6456272" y="4225875"/>
            <a:ext cx="171002" cy="171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5" y="0"/>
                </a:moveTo>
                <a:lnTo>
                  <a:pt x="18001" y="308"/>
                </a:lnTo>
                <a:lnTo>
                  <a:pt x="0" y="10800"/>
                </a:lnTo>
                <a:lnTo>
                  <a:pt x="18001" y="21292"/>
                </a:lnTo>
                <a:lnTo>
                  <a:pt x="18905" y="21600"/>
                </a:lnTo>
                <a:lnTo>
                  <a:pt x="19825" y="21540"/>
                </a:lnTo>
                <a:lnTo>
                  <a:pt x="20656" y="21139"/>
                </a:lnTo>
                <a:lnTo>
                  <a:pt x="21291" y="20427"/>
                </a:lnTo>
                <a:lnTo>
                  <a:pt x="21600" y="19523"/>
                </a:lnTo>
                <a:lnTo>
                  <a:pt x="21540" y="18603"/>
                </a:lnTo>
                <a:lnTo>
                  <a:pt x="21139" y="17773"/>
                </a:lnTo>
                <a:lnTo>
                  <a:pt x="20425" y="17138"/>
                </a:lnTo>
                <a:lnTo>
                  <a:pt x="9551" y="10800"/>
                </a:lnTo>
                <a:lnTo>
                  <a:pt x="20425" y="4462"/>
                </a:lnTo>
                <a:lnTo>
                  <a:pt x="21139" y="3827"/>
                </a:lnTo>
                <a:lnTo>
                  <a:pt x="21540" y="2997"/>
                </a:lnTo>
                <a:lnTo>
                  <a:pt x="21600" y="2077"/>
                </a:lnTo>
                <a:lnTo>
                  <a:pt x="21291" y="1173"/>
                </a:lnTo>
                <a:lnTo>
                  <a:pt x="20656" y="461"/>
                </a:lnTo>
                <a:lnTo>
                  <a:pt x="19825" y="60"/>
                </a:lnTo>
                <a:lnTo>
                  <a:pt x="18905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8" name="object 48"/>
          <p:cNvSpPr/>
          <p:nvPr/>
        </p:nvSpPr>
        <p:spPr>
          <a:xfrm>
            <a:off x="7836251" y="4238573"/>
            <a:ext cx="171009" cy="171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95" y="0"/>
                </a:moveTo>
                <a:lnTo>
                  <a:pt x="1774" y="60"/>
                </a:lnTo>
                <a:lnTo>
                  <a:pt x="943" y="461"/>
                </a:lnTo>
                <a:lnTo>
                  <a:pt x="308" y="1173"/>
                </a:lnTo>
                <a:lnTo>
                  <a:pt x="0" y="2077"/>
                </a:lnTo>
                <a:lnTo>
                  <a:pt x="60" y="2997"/>
                </a:lnTo>
                <a:lnTo>
                  <a:pt x="461" y="3827"/>
                </a:lnTo>
                <a:lnTo>
                  <a:pt x="1175" y="4462"/>
                </a:lnTo>
                <a:lnTo>
                  <a:pt x="12049" y="10800"/>
                </a:lnTo>
                <a:lnTo>
                  <a:pt x="1175" y="17138"/>
                </a:lnTo>
                <a:lnTo>
                  <a:pt x="461" y="17773"/>
                </a:lnTo>
                <a:lnTo>
                  <a:pt x="60" y="18603"/>
                </a:lnTo>
                <a:lnTo>
                  <a:pt x="0" y="19523"/>
                </a:lnTo>
                <a:lnTo>
                  <a:pt x="308" y="20427"/>
                </a:lnTo>
                <a:lnTo>
                  <a:pt x="943" y="21139"/>
                </a:lnTo>
                <a:lnTo>
                  <a:pt x="1774" y="21540"/>
                </a:lnTo>
                <a:lnTo>
                  <a:pt x="2695" y="21600"/>
                </a:lnTo>
                <a:lnTo>
                  <a:pt x="3600" y="21292"/>
                </a:lnTo>
                <a:lnTo>
                  <a:pt x="21600" y="10800"/>
                </a:lnTo>
                <a:lnTo>
                  <a:pt x="3600" y="308"/>
                </a:lnTo>
                <a:lnTo>
                  <a:pt x="2695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9" name="object 49"/>
          <p:cNvSpPr/>
          <p:nvPr/>
        </p:nvSpPr>
        <p:spPr>
          <a:xfrm>
            <a:off x="6140339" y="2491045"/>
            <a:ext cx="822961" cy="423949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0" name="object 50"/>
          <p:cNvSpPr/>
          <p:nvPr/>
        </p:nvSpPr>
        <p:spPr>
          <a:xfrm>
            <a:off x="5968377" y="2261275"/>
            <a:ext cx="953401" cy="589238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1" name="object 51"/>
          <p:cNvSpPr/>
          <p:nvPr/>
        </p:nvSpPr>
        <p:spPr>
          <a:xfrm>
            <a:off x="8191338" y="2948739"/>
            <a:ext cx="44259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A189AD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1-25</a:t>
            </a:r>
          </a:p>
        </p:txBody>
      </p:sp>
      <p:sp>
        <p:nvSpPr>
          <p:cNvPr id="982" name="object 52"/>
          <p:cNvSpPr/>
          <p:nvPr/>
        </p:nvSpPr>
        <p:spPr>
          <a:xfrm>
            <a:off x="8116382" y="5279228"/>
            <a:ext cx="55689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DDAE54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26-50</a:t>
            </a:r>
          </a:p>
        </p:txBody>
      </p:sp>
      <p:sp>
        <p:nvSpPr>
          <p:cNvPr id="983" name="object 53"/>
          <p:cNvSpPr/>
          <p:nvPr/>
        </p:nvSpPr>
        <p:spPr>
          <a:xfrm>
            <a:off x="5746636" y="5271099"/>
            <a:ext cx="55689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148C73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51-75</a:t>
            </a:r>
          </a:p>
        </p:txBody>
      </p:sp>
      <p:sp>
        <p:nvSpPr>
          <p:cNvPr id="984" name="object 54"/>
          <p:cNvSpPr/>
          <p:nvPr/>
        </p:nvSpPr>
        <p:spPr>
          <a:xfrm>
            <a:off x="5820247" y="2963497"/>
            <a:ext cx="44259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0D6886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76-0</a:t>
            </a:r>
          </a:p>
        </p:txBody>
      </p:sp>
      <p:sp>
        <p:nvSpPr>
          <p:cNvPr id="985" name="object 55"/>
          <p:cNvSpPr/>
          <p:nvPr/>
        </p:nvSpPr>
        <p:spPr>
          <a:xfrm>
            <a:off x="8500009" y="3825342"/>
            <a:ext cx="36449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0783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91</a:t>
            </a:r>
          </a:p>
        </p:txBody>
      </p:sp>
      <p:sp>
        <p:nvSpPr>
          <p:cNvPr id="986" name="object 56"/>
          <p:cNvSpPr/>
          <p:nvPr/>
        </p:nvSpPr>
        <p:spPr>
          <a:xfrm>
            <a:off x="6146331" y="4447833"/>
            <a:ext cx="36449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0783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91</a:t>
            </a:r>
          </a:p>
        </p:txBody>
      </p:sp>
      <p:sp>
        <p:nvSpPr>
          <p:cNvPr id="987" name="object 57"/>
          <p:cNvSpPr/>
          <p:nvPr/>
        </p:nvSpPr>
        <p:spPr>
          <a:xfrm>
            <a:off x="4864329" y="4199313"/>
            <a:ext cx="922713" cy="2635136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8" name="object 58"/>
          <p:cNvSpPr/>
          <p:nvPr/>
        </p:nvSpPr>
        <p:spPr>
          <a:xfrm>
            <a:off x="4950347" y="4275432"/>
            <a:ext cx="689953" cy="2393488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9" name="object 59"/>
          <p:cNvSpPr/>
          <p:nvPr/>
        </p:nvSpPr>
        <p:spPr>
          <a:xfrm>
            <a:off x="6963995" y="4816273"/>
            <a:ext cx="500381" cy="1519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843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1289" baseline="-13887"/>
              <a:t>N</a:t>
            </a:r>
            <a:r>
              <a:rPr sz="7200" b="1" spc="-3740" baseline="-20253">
                <a:solidFill>
                  <a:srgbClr val="063443"/>
                </a:solidFill>
                <a:latin typeface="Lucida Fax"/>
                <a:ea typeface="Lucida Fax"/>
                <a:cs typeface="Lucida Fax"/>
                <a:sym typeface="Lucida Fax"/>
              </a:rPr>
              <a:t>X</a:t>
            </a:r>
            <a:r>
              <a:rPr spc="-515"/>
              <a:t>o</a:t>
            </a:r>
            <a:r>
              <a:rPr sz="1800" spc="-232" baseline="-13887"/>
              <a:t>o</a:t>
            </a:r>
            <a:r>
              <a:rPr spc="-414"/>
              <a:t>d</a:t>
            </a:r>
            <a:r>
              <a:rPr sz="1800" spc="-308" baseline="-13887"/>
              <a:t>d</a:t>
            </a:r>
            <a:r>
              <a:rPr spc="-329"/>
              <a:t>e</a:t>
            </a:r>
            <a:r>
              <a:rPr sz="1800" spc="82" baseline="-13887"/>
              <a:t>e</a:t>
            </a:r>
            <a:r>
              <a:rPr spc="-275"/>
              <a:t>3</a:t>
            </a:r>
            <a:r>
              <a:rPr sz="1800" spc="0" baseline="-13887"/>
              <a:t>3</a:t>
            </a:r>
          </a:p>
        </p:txBody>
      </p:sp>
      <p:sp>
        <p:nvSpPr>
          <p:cNvPr id="990" name="object 60"/>
          <p:cNvSpPr/>
          <p:nvPr/>
        </p:nvSpPr>
        <p:spPr>
          <a:xfrm>
            <a:off x="4199180" y="6756768"/>
            <a:ext cx="588012" cy="486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lnSpc>
                <a:spcPts val="1900"/>
              </a:lnSpc>
              <a:defRPr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Client</a:t>
            </a:r>
          </a:p>
        </p:txBody>
      </p:sp>
      <p:sp>
        <p:nvSpPr>
          <p:cNvPr id="991" name="object 61"/>
          <p:cNvSpPr/>
          <p:nvPr/>
        </p:nvSpPr>
        <p:spPr>
          <a:xfrm>
            <a:off x="5215787" y="6785657"/>
            <a:ext cx="430531" cy="16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lnSpc>
                <a:spcPts val="1300"/>
              </a:lnSpc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Dri</a:t>
            </a:r>
            <a:r>
              <a:rPr spc="-25"/>
              <a:t>v</a:t>
            </a:r>
            <a:r>
              <a:t>er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9726182" y="7549146"/>
            <a:ext cx="18815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12697">
              <a:lnSpc>
                <a:spcPts val="900"/>
              </a:lnSpc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994" name="object 2"/>
          <p:cNvSpPr>
            <a:spLocks noGrp="1"/>
          </p:cNvSpPr>
          <p:nvPr>
            <p:ph type="title"/>
          </p:nvPr>
        </p:nvSpPr>
        <p:spPr>
          <a:xfrm>
            <a:off x="502920" y="601422"/>
            <a:ext cx="9052560" cy="715069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What </a:t>
            </a:r>
            <a:r>
              <a:rPr spc="-90"/>
              <a:t>is </a:t>
            </a:r>
            <a:r>
              <a:t>a </a:t>
            </a:r>
            <a:r>
              <a:rPr spc="-90"/>
              <a:t>hinted </a:t>
            </a:r>
            <a:r>
              <a:t>handoff?</a:t>
            </a:r>
          </a:p>
        </p:txBody>
      </p:sp>
      <p:sp>
        <p:nvSpPr>
          <p:cNvPr id="995" name="object 3"/>
          <p:cNvSpPr/>
          <p:nvPr/>
        </p:nvSpPr>
        <p:spPr>
          <a:xfrm>
            <a:off x="682223" y="1517284"/>
            <a:ext cx="8511542" cy="433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540" indent="-255844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</a:t>
            </a:r>
            <a:r>
              <a:rPr i="1"/>
              <a:t>hinted </a:t>
            </a:r>
            <a:r>
              <a:rPr i="1" spc="0"/>
              <a:t>handoff </a:t>
            </a:r>
            <a:r>
              <a:t>is comprised</a:t>
            </a:r>
            <a:r>
              <a:rPr spc="45"/>
              <a:t> </a:t>
            </a:r>
            <a:r>
              <a:rPr spc="0"/>
              <a:t>of</a:t>
            </a:r>
          </a:p>
          <a:p>
            <a:pPr marL="560574" lvl="1" indent="-255844">
              <a:spcBef>
                <a:spcPts val="6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target node </a:t>
            </a:r>
            <a:r>
              <a:rPr spc="0"/>
              <a:t>location which is</a:t>
            </a:r>
            <a:r>
              <a:rPr spc="110"/>
              <a:t> </a:t>
            </a:r>
            <a:r>
              <a:rPr spc="0"/>
              <a:t>down</a:t>
            </a:r>
          </a:p>
          <a:p>
            <a:pPr marL="560574" lvl="1" indent="-255844">
              <a:spcBef>
                <a:spcPts val="8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</a:t>
            </a:r>
            <a:r>
              <a:rPr spc="9"/>
              <a:t>partition </a:t>
            </a:r>
            <a:r>
              <a:rPr spc="0"/>
              <a:t>which </a:t>
            </a:r>
            <a:r>
              <a:rPr spc="-4"/>
              <a:t>requires </a:t>
            </a:r>
            <a:r>
              <a:rPr spc="0"/>
              <a:t>a</a:t>
            </a:r>
            <a:r>
              <a:rPr spc="85"/>
              <a:t> </a:t>
            </a:r>
            <a:r>
              <a:rPr spc="-14"/>
              <a:t>replay</a:t>
            </a:r>
          </a:p>
          <a:p>
            <a:pPr marL="560574" lvl="1" indent="-255844">
              <a:spcBef>
                <a:spcPts val="8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data to be</a:t>
            </a:r>
            <a:r>
              <a:rPr spc="-30"/>
              <a:t> </a:t>
            </a:r>
            <a:r>
              <a:t>written</a:t>
            </a:r>
          </a:p>
          <a:p>
            <a:pPr marL="268540" indent="-255844">
              <a:spcBef>
                <a:spcPts val="3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10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Configurations </a:t>
            </a:r>
            <a:r>
              <a:rPr spc="0"/>
              <a:t>in </a:t>
            </a:r>
            <a:r>
              <a:rPr spc="4"/>
              <a:t>the </a:t>
            </a:r>
            <a:r>
              <a:rPr i="1" spc="0"/>
              <a:t>cassandra.yaml </a:t>
            </a:r>
            <a:r>
              <a:rPr spc="20"/>
              <a:t>file</a:t>
            </a:r>
            <a:r>
              <a:rPr spc="65"/>
              <a:t> </a:t>
            </a:r>
            <a:r>
              <a:rPr spc="4"/>
              <a:t>include</a:t>
            </a:r>
          </a:p>
          <a:p>
            <a:pPr marL="558670" lvl="1" indent="-253942">
              <a:spcBef>
                <a:spcPts val="700"/>
              </a:spcBef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hinted_handoff_enabled </a:t>
            </a:r>
            <a:r>
              <a:rPr>
                <a:solidFill>
                  <a:srgbClr val="4B3C37"/>
                </a:solidFill>
              </a:rPr>
              <a:t>(default: true) </a:t>
            </a:r>
            <a:r>
              <a:rPr spc="0">
                <a:solidFill>
                  <a:srgbClr val="4B3C37"/>
                </a:solidFill>
              </a:rPr>
              <a:t>– </a:t>
            </a:r>
            <a:r>
              <a:rPr>
                <a:solidFill>
                  <a:srgbClr val="4B3C37"/>
                </a:solidFill>
              </a:rPr>
              <a:t>HH enabled per DC or</a:t>
            </a:r>
            <a:r>
              <a:rPr spc="19">
                <a:solidFill>
                  <a:srgbClr val="4B3C37"/>
                </a:solidFill>
              </a:rPr>
              <a:t> </a:t>
            </a:r>
            <a:r>
              <a:rPr spc="9">
                <a:solidFill>
                  <a:srgbClr val="4B3C37"/>
                </a:solidFill>
              </a:rPr>
              <a:t>disabled</a:t>
            </a:r>
          </a:p>
          <a:p>
            <a:pPr marL="558670" marR="135857" lvl="1" indent="-253942">
              <a:lnSpc>
                <a:spcPts val="2100"/>
              </a:lnSpc>
              <a:spcBef>
                <a:spcPts val="1100"/>
              </a:spcBef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max_hint_window_in_ms </a:t>
            </a:r>
            <a:r>
              <a:rPr>
                <a:solidFill>
                  <a:srgbClr val="4B3C37"/>
                </a:solidFill>
              </a:rPr>
              <a:t>(default: </a:t>
            </a:r>
            <a:r>
              <a:rPr spc="0">
                <a:solidFill>
                  <a:srgbClr val="4B3C37"/>
                </a:solidFill>
              </a:rPr>
              <a:t>3 </a:t>
            </a:r>
            <a:r>
              <a:rPr>
                <a:solidFill>
                  <a:srgbClr val="4B3C37"/>
                </a:solidFill>
              </a:rPr>
              <a:t>hours) </a:t>
            </a:r>
            <a:r>
              <a:rPr spc="0">
                <a:solidFill>
                  <a:srgbClr val="4B3C37"/>
                </a:solidFill>
              </a:rPr>
              <a:t>– </a:t>
            </a:r>
            <a:r>
              <a:rPr>
                <a:solidFill>
                  <a:srgbClr val="4B3C37"/>
                </a:solidFill>
              </a:rPr>
              <a:t>after this consecutive </a:t>
            </a:r>
            <a:r>
              <a:rPr spc="9">
                <a:solidFill>
                  <a:srgbClr val="4B3C37"/>
                </a:solidFill>
              </a:rPr>
              <a:t>outage  </a:t>
            </a:r>
            <a:r>
              <a:rPr>
                <a:solidFill>
                  <a:srgbClr val="4B3C37"/>
                </a:solidFill>
              </a:rPr>
              <a:t>period hints </a:t>
            </a:r>
            <a:r>
              <a:rPr spc="-9">
                <a:solidFill>
                  <a:srgbClr val="4B3C37"/>
                </a:solidFill>
              </a:rPr>
              <a:t>are </a:t>
            </a:r>
            <a:r>
              <a:rPr>
                <a:solidFill>
                  <a:srgbClr val="4B3C37"/>
                </a:solidFill>
              </a:rPr>
              <a:t>no </a:t>
            </a:r>
            <a:r>
              <a:rPr spc="0">
                <a:solidFill>
                  <a:srgbClr val="4B3C37"/>
                </a:solidFill>
              </a:rPr>
              <a:t>longer </a:t>
            </a:r>
            <a:r>
              <a:rPr>
                <a:solidFill>
                  <a:srgbClr val="4B3C37"/>
                </a:solidFill>
              </a:rPr>
              <a:t>generated until target node comes back</a:t>
            </a:r>
            <a:r>
              <a:rPr spc="250">
                <a:solidFill>
                  <a:srgbClr val="4B3C37"/>
                </a:solidFill>
              </a:rPr>
              <a:t> </a:t>
            </a:r>
            <a:r>
              <a:rPr spc="9">
                <a:solidFill>
                  <a:srgbClr val="4B3C37"/>
                </a:solidFill>
              </a:rPr>
              <a:t>online</a:t>
            </a:r>
          </a:p>
          <a:p>
            <a:pPr marL="876094" lvl="2" indent="-228546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863600" algn="l"/>
                <a:tab pos="8636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nodes </a:t>
            </a:r>
            <a:r>
              <a:rPr spc="14"/>
              <a:t>offline </a:t>
            </a:r>
            <a:r>
              <a:rPr spc="0"/>
              <a:t>longer </a:t>
            </a:r>
            <a:r>
              <a:rPr spc="-9"/>
              <a:t>are </a:t>
            </a:r>
            <a:r>
              <a:t>made consistent using </a:t>
            </a:r>
            <a:r>
              <a:rPr i="1"/>
              <a:t>repair </a:t>
            </a:r>
            <a:r>
              <a:t>or other</a:t>
            </a:r>
            <a:r>
              <a:rPr spc="181"/>
              <a:t> </a:t>
            </a:r>
            <a:r>
              <a:rPr spc="9"/>
              <a:t>operations</a:t>
            </a:r>
          </a:p>
        </p:txBody>
      </p:sp>
      <p:sp>
        <p:nvSpPr>
          <p:cNvPr id="996" name="object 4"/>
          <p:cNvSpPr/>
          <p:nvPr/>
        </p:nvSpPr>
        <p:spPr>
          <a:xfrm>
            <a:off x="1207124" y="5022520"/>
            <a:ext cx="7599758" cy="21110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/>
          <p:nvPr/>
        </p:nvSpPr>
        <p:spPr>
          <a:xfrm>
            <a:off x="6996544" y="3048002"/>
            <a:ext cx="1305103" cy="129263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1" name="object 3"/>
          <p:cNvSpPr/>
          <p:nvPr/>
        </p:nvSpPr>
        <p:spPr>
          <a:xfrm>
            <a:off x="6649507" y="2138768"/>
            <a:ext cx="2756145" cy="27228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2" name="object 39"/>
          <p:cNvSpPr>
            <a:spLocks noGrp="1"/>
          </p:cNvSpPr>
          <p:nvPr>
            <p:ph type="sldNum" sz="quarter" idx="4294967295"/>
          </p:nvPr>
        </p:nvSpPr>
        <p:spPr>
          <a:xfrm>
            <a:off x="9778991" y="7549146"/>
            <a:ext cx="135345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41266">
              <a:lnSpc>
                <a:spcPts val="800"/>
              </a:lnSpc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93" name="object 4"/>
          <p:cNvSpPr>
            <a:spLocks noGrp="1"/>
          </p:cNvSpPr>
          <p:nvPr>
            <p:ph type="title"/>
          </p:nvPr>
        </p:nvSpPr>
        <p:spPr>
          <a:xfrm>
            <a:off x="502920" y="601423"/>
            <a:ext cx="9052560" cy="715070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What </a:t>
            </a:r>
            <a:r>
              <a:rPr spc="-90"/>
              <a:t>is </a:t>
            </a:r>
            <a:r>
              <a:t>a</a:t>
            </a:r>
            <a:r>
              <a:rPr spc="-90"/>
              <a:t> coordinator?</a:t>
            </a:r>
          </a:p>
        </p:txBody>
      </p:sp>
      <p:sp>
        <p:nvSpPr>
          <p:cNvPr id="194" name="object 5"/>
          <p:cNvSpPr/>
          <p:nvPr/>
        </p:nvSpPr>
        <p:spPr>
          <a:xfrm>
            <a:off x="682224" y="1559346"/>
            <a:ext cx="4425319" cy="1392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 algn="just">
              <a:lnSpc>
                <a:spcPct val="88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</a:t>
            </a:r>
            <a:r>
              <a:rPr i="1"/>
              <a:t>node </a:t>
            </a:r>
            <a:r>
              <a:rPr spc="0"/>
              <a:t>chosen </a:t>
            </a:r>
            <a:r>
              <a:rPr spc="-10"/>
              <a:t>by </a:t>
            </a:r>
            <a:r>
              <a:rPr spc="0"/>
              <a:t>the client </a:t>
            </a:r>
            <a:r>
              <a:t>to  </a:t>
            </a:r>
            <a:r>
              <a:rPr spc="-10"/>
              <a:t>receive </a:t>
            </a:r>
            <a:r>
              <a:rPr spc="0"/>
              <a:t>a </a:t>
            </a:r>
            <a:r>
              <a:rPr spc="10"/>
              <a:t>particular </a:t>
            </a:r>
            <a:r>
              <a:rPr spc="-10"/>
              <a:t>read </a:t>
            </a:r>
            <a:r>
              <a:t>or </a:t>
            </a:r>
            <a:r>
              <a:rPr spc="0"/>
              <a:t>write  </a:t>
            </a:r>
            <a:r>
              <a:rPr spc="-4"/>
              <a:t>request </a:t>
            </a:r>
            <a:r>
              <a:rPr spc="0"/>
              <a:t>to its</a:t>
            </a:r>
            <a:r>
              <a:rPr spc="14"/>
              <a:t> </a:t>
            </a:r>
            <a:r>
              <a:rPr i="1" spc="10"/>
              <a:t>cluster</a:t>
            </a:r>
          </a:p>
        </p:txBody>
      </p:sp>
      <p:sp>
        <p:nvSpPr>
          <p:cNvPr id="195" name="object 6"/>
          <p:cNvSpPr/>
          <p:nvPr/>
        </p:nvSpPr>
        <p:spPr>
          <a:xfrm>
            <a:off x="918947" y="2851308"/>
            <a:ext cx="4695192" cy="98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indent="-253942"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u="sng" spc="-9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Any </a:t>
            </a:r>
            <a:r>
              <a:rPr u="none" spc="0"/>
              <a:t>node can coordinate </a:t>
            </a:r>
            <a:r>
              <a:t>any</a:t>
            </a:r>
            <a:r>
              <a:rPr spc="110"/>
              <a:t> </a:t>
            </a:r>
            <a:r>
              <a:rPr u="none" spc="-4"/>
              <a:t>request</a:t>
            </a:r>
          </a:p>
          <a:p>
            <a:pPr marL="266637" marR="5080" indent="-253942">
              <a:lnSpc>
                <a:spcPts val="2100"/>
              </a:lnSpc>
              <a:spcBef>
                <a:spcPts val="11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client </a:t>
            </a:r>
            <a:r>
              <a:rPr spc="0"/>
              <a:t>request </a:t>
            </a:r>
            <a:r>
              <a:rPr spc="-19"/>
              <a:t>may </a:t>
            </a:r>
            <a:r>
              <a:t>be coordinated </a:t>
            </a:r>
            <a:r>
              <a:rPr spc="-4"/>
              <a:t>by  </a:t>
            </a:r>
            <a:r>
              <a:rPr spc="0"/>
              <a:t>a </a:t>
            </a:r>
            <a:r>
              <a:rPr spc="-4"/>
              <a:t>different</a:t>
            </a:r>
            <a:r>
              <a:rPr spc="-30"/>
              <a:t> </a:t>
            </a:r>
            <a:r>
              <a:t>node</a:t>
            </a:r>
          </a:p>
        </p:txBody>
      </p:sp>
      <p:sp>
        <p:nvSpPr>
          <p:cNvPr id="196" name="object 7"/>
          <p:cNvSpPr/>
          <p:nvPr/>
        </p:nvSpPr>
        <p:spPr>
          <a:xfrm>
            <a:off x="707627" y="3895212"/>
            <a:ext cx="337629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540" indent="-255844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 single point of</a:t>
            </a:r>
            <a:r>
              <a:rPr spc="-20"/>
              <a:t> </a:t>
            </a:r>
            <a:r>
              <a:rPr spc="-4"/>
              <a:t>failure</a:t>
            </a:r>
          </a:p>
        </p:txBody>
      </p:sp>
      <p:sp>
        <p:nvSpPr>
          <p:cNvPr id="197" name="object 8"/>
          <p:cNvSpPr/>
          <p:nvPr/>
        </p:nvSpPr>
        <p:spPr>
          <a:xfrm>
            <a:off x="1121328" y="4676118"/>
            <a:ext cx="3547111" cy="53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ts val="2100"/>
              </a:lnSpc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principle </a:t>
            </a:r>
            <a:r>
              <a:rPr spc="0"/>
              <a:t>is </a:t>
            </a:r>
            <a:r>
              <a:t>fundamental </a:t>
            </a:r>
            <a:r>
              <a:rPr spc="9"/>
              <a:t>to  </a:t>
            </a:r>
            <a:r>
              <a:t>Cassandra's</a:t>
            </a:r>
            <a:r>
              <a:rPr spc="-25"/>
              <a:t> </a:t>
            </a:r>
            <a:r>
              <a:rPr spc="0"/>
              <a:t>architecture</a:t>
            </a:r>
          </a:p>
        </p:txBody>
      </p:sp>
      <p:sp>
        <p:nvSpPr>
          <p:cNvPr id="198" name="object 9"/>
          <p:cNvSpPr/>
          <p:nvPr/>
        </p:nvSpPr>
        <p:spPr>
          <a:xfrm>
            <a:off x="6859930" y="2475547"/>
            <a:ext cx="6553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1</a:t>
            </a:r>
          </a:p>
        </p:txBody>
      </p:sp>
      <p:sp>
        <p:nvSpPr>
          <p:cNvPr id="199" name="object 10"/>
          <p:cNvSpPr/>
          <p:nvPr/>
        </p:nvSpPr>
        <p:spPr>
          <a:xfrm>
            <a:off x="6649494" y="5235933"/>
            <a:ext cx="1084720" cy="1084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0" name="object 11"/>
          <p:cNvSpPr/>
          <p:nvPr/>
        </p:nvSpPr>
        <p:spPr>
          <a:xfrm>
            <a:off x="6768262" y="5526990"/>
            <a:ext cx="820563" cy="338545"/>
          </a:xfrm>
          <a:prstGeom prst="rect">
            <a:avLst/>
          </a:pr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1" name="object 12"/>
          <p:cNvSpPr/>
          <p:nvPr/>
        </p:nvSpPr>
        <p:spPr>
          <a:xfrm>
            <a:off x="6847002" y="5572709"/>
            <a:ext cx="6553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3</a:t>
            </a:r>
          </a:p>
        </p:txBody>
      </p:sp>
      <p:sp>
        <p:nvSpPr>
          <p:cNvPr id="202" name="object 13"/>
          <p:cNvSpPr/>
          <p:nvPr/>
        </p:nvSpPr>
        <p:spPr>
          <a:xfrm>
            <a:off x="8454505" y="4049764"/>
            <a:ext cx="6553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2</a:t>
            </a:r>
          </a:p>
        </p:txBody>
      </p:sp>
      <p:sp>
        <p:nvSpPr>
          <p:cNvPr id="203" name="object 14"/>
          <p:cNvSpPr/>
          <p:nvPr/>
        </p:nvSpPr>
        <p:spPr>
          <a:xfrm>
            <a:off x="5128147" y="3712984"/>
            <a:ext cx="1084709" cy="1084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4" name="object 15"/>
          <p:cNvSpPr/>
          <p:nvPr/>
        </p:nvSpPr>
        <p:spPr>
          <a:xfrm>
            <a:off x="5246904" y="4004042"/>
            <a:ext cx="820563" cy="338558"/>
          </a:xfrm>
          <a:prstGeom prst="rect">
            <a:avLst/>
          </a:pr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5" name="object 16"/>
          <p:cNvSpPr/>
          <p:nvPr/>
        </p:nvSpPr>
        <p:spPr>
          <a:xfrm>
            <a:off x="5325643" y="4049764"/>
            <a:ext cx="6553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4</a:t>
            </a:r>
          </a:p>
        </p:txBody>
      </p:sp>
      <p:sp>
        <p:nvSpPr>
          <p:cNvPr id="206" name="object 17"/>
          <p:cNvSpPr/>
          <p:nvPr/>
        </p:nvSpPr>
        <p:spPr>
          <a:xfrm>
            <a:off x="5849394" y="4461159"/>
            <a:ext cx="3528760" cy="263098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7" name="object 18"/>
          <p:cNvSpPr/>
          <p:nvPr/>
        </p:nvSpPr>
        <p:spPr>
          <a:xfrm>
            <a:off x="6086085" y="4676981"/>
            <a:ext cx="3095000" cy="2196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61" y="21577"/>
                </a:lnTo>
                <a:lnTo>
                  <a:pt x="1786" y="21483"/>
                </a:lnTo>
                <a:lnTo>
                  <a:pt x="2805" y="21327"/>
                </a:lnTo>
                <a:lnTo>
                  <a:pt x="3819" y="21116"/>
                </a:lnTo>
                <a:lnTo>
                  <a:pt x="4822" y="20843"/>
                </a:lnTo>
                <a:lnTo>
                  <a:pt x="5819" y="20523"/>
                </a:lnTo>
                <a:lnTo>
                  <a:pt x="6799" y="20148"/>
                </a:lnTo>
                <a:lnTo>
                  <a:pt x="7769" y="19719"/>
                </a:lnTo>
                <a:lnTo>
                  <a:pt x="8721" y="19243"/>
                </a:lnTo>
                <a:lnTo>
                  <a:pt x="9658" y="18720"/>
                </a:lnTo>
                <a:lnTo>
                  <a:pt x="11463" y="17549"/>
                </a:lnTo>
                <a:lnTo>
                  <a:pt x="13175" y="16215"/>
                </a:lnTo>
                <a:lnTo>
                  <a:pt x="14776" y="14739"/>
                </a:lnTo>
                <a:lnTo>
                  <a:pt x="15530" y="13951"/>
                </a:lnTo>
                <a:lnTo>
                  <a:pt x="16250" y="13132"/>
                </a:lnTo>
                <a:lnTo>
                  <a:pt x="16931" y="12289"/>
                </a:lnTo>
                <a:lnTo>
                  <a:pt x="17574" y="11414"/>
                </a:lnTo>
                <a:lnTo>
                  <a:pt x="18177" y="10517"/>
                </a:lnTo>
                <a:lnTo>
                  <a:pt x="18743" y="9596"/>
                </a:lnTo>
                <a:lnTo>
                  <a:pt x="19258" y="8659"/>
                </a:lnTo>
                <a:lnTo>
                  <a:pt x="19734" y="7699"/>
                </a:lnTo>
                <a:lnTo>
                  <a:pt x="20155" y="6724"/>
                </a:lnTo>
                <a:lnTo>
                  <a:pt x="20532" y="5740"/>
                </a:lnTo>
                <a:lnTo>
                  <a:pt x="20853" y="4741"/>
                </a:lnTo>
                <a:lnTo>
                  <a:pt x="21119" y="3726"/>
                </a:lnTo>
                <a:lnTo>
                  <a:pt x="21329" y="2712"/>
                </a:lnTo>
                <a:lnTo>
                  <a:pt x="21485" y="1689"/>
                </a:lnTo>
                <a:lnTo>
                  <a:pt x="21579" y="659"/>
                </a:lnTo>
                <a:lnTo>
                  <a:pt x="21600" y="0"/>
                </a:lnTo>
              </a:path>
            </a:pathLst>
          </a:cu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object 19"/>
          <p:cNvSpPr/>
          <p:nvPr/>
        </p:nvSpPr>
        <p:spPr>
          <a:xfrm>
            <a:off x="6048288" y="6785623"/>
            <a:ext cx="172457" cy="171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09" y="0"/>
                </a:moveTo>
                <a:lnTo>
                  <a:pt x="17620" y="328"/>
                </a:lnTo>
                <a:lnTo>
                  <a:pt x="0" y="11208"/>
                </a:lnTo>
                <a:lnTo>
                  <a:pt x="18070" y="21311"/>
                </a:lnTo>
                <a:lnTo>
                  <a:pt x="18973" y="21600"/>
                </a:lnTo>
                <a:lnTo>
                  <a:pt x="19884" y="21520"/>
                </a:lnTo>
                <a:lnTo>
                  <a:pt x="20699" y="21102"/>
                </a:lnTo>
                <a:lnTo>
                  <a:pt x="21313" y="20375"/>
                </a:lnTo>
                <a:lnTo>
                  <a:pt x="21600" y="19464"/>
                </a:lnTo>
                <a:lnTo>
                  <a:pt x="21521" y="18546"/>
                </a:lnTo>
                <a:lnTo>
                  <a:pt x="21106" y="17725"/>
                </a:lnTo>
                <a:lnTo>
                  <a:pt x="20384" y="17105"/>
                </a:lnTo>
                <a:lnTo>
                  <a:pt x="9468" y="11002"/>
                </a:lnTo>
                <a:lnTo>
                  <a:pt x="20112" y="4429"/>
                </a:lnTo>
                <a:lnTo>
                  <a:pt x="20807" y="3779"/>
                </a:lnTo>
                <a:lnTo>
                  <a:pt x="21186" y="2940"/>
                </a:lnTo>
                <a:lnTo>
                  <a:pt x="21226" y="2019"/>
                </a:lnTo>
                <a:lnTo>
                  <a:pt x="20901" y="1122"/>
                </a:lnTo>
                <a:lnTo>
                  <a:pt x="20256" y="423"/>
                </a:lnTo>
                <a:lnTo>
                  <a:pt x="19423" y="40"/>
                </a:lnTo>
                <a:lnTo>
                  <a:pt x="18509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1" name="object 20"/>
          <p:cNvGrpSpPr/>
          <p:nvPr/>
        </p:nvGrpSpPr>
        <p:grpSpPr>
          <a:xfrm>
            <a:off x="9090518" y="4639209"/>
            <a:ext cx="170972" cy="173970"/>
            <a:chOff x="0" y="0"/>
            <a:chExt cx="170971" cy="173968"/>
          </a:xfrm>
        </p:grpSpPr>
        <p:sp>
          <p:nvSpPr>
            <p:cNvPr id="209" name="Shape"/>
            <p:cNvSpPr/>
            <p:nvPr/>
          </p:nvSpPr>
          <p:spPr>
            <a:xfrm>
              <a:off x="88848" y="75539"/>
              <a:ext cx="82124" cy="98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14" y="0"/>
                  </a:moveTo>
                  <a:lnTo>
                    <a:pt x="0" y="0"/>
                  </a:lnTo>
                  <a:lnTo>
                    <a:pt x="12166" y="19372"/>
                  </a:lnTo>
                  <a:lnTo>
                    <a:pt x="13421" y="20661"/>
                  </a:lnTo>
                  <a:lnTo>
                    <a:pt x="15112" y="21423"/>
                  </a:lnTo>
                  <a:lnTo>
                    <a:pt x="17021" y="21600"/>
                  </a:lnTo>
                  <a:lnTo>
                    <a:pt x="18930" y="21137"/>
                  </a:lnTo>
                  <a:lnTo>
                    <a:pt x="20475" y="20090"/>
                  </a:lnTo>
                  <a:lnTo>
                    <a:pt x="21388" y="18679"/>
                  </a:lnTo>
                  <a:lnTo>
                    <a:pt x="21600" y="17087"/>
                  </a:lnTo>
                  <a:lnTo>
                    <a:pt x="21044" y="15493"/>
                  </a:lnTo>
                  <a:lnTo>
                    <a:pt x="11314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Shape"/>
            <p:cNvSpPr/>
            <p:nvPr/>
          </p:nvSpPr>
          <p:spPr>
            <a:xfrm>
              <a:off x="0" y="0"/>
              <a:ext cx="131864" cy="167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6" y="0"/>
                  </a:moveTo>
                  <a:lnTo>
                    <a:pt x="453" y="17851"/>
                  </a:lnTo>
                  <a:lnTo>
                    <a:pt x="0" y="18758"/>
                  </a:lnTo>
                  <a:lnTo>
                    <a:pt x="23" y="19698"/>
                  </a:lnTo>
                  <a:lnTo>
                    <a:pt x="494" y="20563"/>
                  </a:lnTo>
                  <a:lnTo>
                    <a:pt x="1381" y="21243"/>
                  </a:lnTo>
                  <a:lnTo>
                    <a:pt x="2535" y="21600"/>
                  </a:lnTo>
                  <a:lnTo>
                    <a:pt x="3731" y="21581"/>
                  </a:lnTo>
                  <a:lnTo>
                    <a:pt x="4830" y="21212"/>
                  </a:lnTo>
                  <a:lnTo>
                    <a:pt x="5696" y="20514"/>
                  </a:lnTo>
                  <a:lnTo>
                    <a:pt x="14554" y="9730"/>
                  </a:lnTo>
                  <a:lnTo>
                    <a:pt x="21600" y="9730"/>
                  </a:lnTo>
                  <a:lnTo>
                    <a:pt x="15116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2" name="object 21"/>
          <p:cNvSpPr/>
          <p:nvPr/>
        </p:nvSpPr>
        <p:spPr>
          <a:xfrm>
            <a:off x="6996547" y="4078782"/>
            <a:ext cx="1458888" cy="137575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3" name="object 22"/>
          <p:cNvSpPr/>
          <p:nvPr/>
        </p:nvSpPr>
        <p:spPr>
          <a:xfrm>
            <a:off x="7110565" y="4173130"/>
            <a:ext cx="1146446" cy="106280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object 23"/>
          <p:cNvSpPr/>
          <p:nvPr/>
        </p:nvSpPr>
        <p:spPr>
          <a:xfrm>
            <a:off x="6015647" y="4078785"/>
            <a:ext cx="2439785" cy="39485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object 24"/>
          <p:cNvSpPr/>
          <p:nvPr/>
        </p:nvSpPr>
        <p:spPr>
          <a:xfrm>
            <a:off x="6212856" y="4169767"/>
            <a:ext cx="2044153" cy="17115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6" name="object 25"/>
          <p:cNvSpPr/>
          <p:nvPr/>
        </p:nvSpPr>
        <p:spPr>
          <a:xfrm>
            <a:off x="7586751" y="2553398"/>
            <a:ext cx="1359129" cy="132588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" name="object 26"/>
          <p:cNvSpPr/>
          <p:nvPr/>
        </p:nvSpPr>
        <p:spPr>
          <a:xfrm>
            <a:off x="7759380" y="2682520"/>
            <a:ext cx="1038394" cy="1005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57" y="89"/>
                </a:lnTo>
                <a:lnTo>
                  <a:pt x="3604" y="465"/>
                </a:lnTo>
                <a:lnTo>
                  <a:pt x="5635" y="1061"/>
                </a:lnTo>
                <a:lnTo>
                  <a:pt x="7616" y="1880"/>
                </a:lnTo>
                <a:lnTo>
                  <a:pt x="9532" y="2886"/>
                </a:lnTo>
                <a:lnTo>
                  <a:pt x="11348" y="4063"/>
                </a:lnTo>
                <a:lnTo>
                  <a:pt x="13082" y="5410"/>
                </a:lnTo>
                <a:lnTo>
                  <a:pt x="14716" y="6894"/>
                </a:lnTo>
                <a:lnTo>
                  <a:pt x="16202" y="8514"/>
                </a:lnTo>
                <a:lnTo>
                  <a:pt x="17540" y="10254"/>
                </a:lnTo>
                <a:lnTo>
                  <a:pt x="18728" y="12078"/>
                </a:lnTo>
                <a:lnTo>
                  <a:pt x="19736" y="14006"/>
                </a:lnTo>
                <a:lnTo>
                  <a:pt x="20545" y="15984"/>
                </a:lnTo>
                <a:lnTo>
                  <a:pt x="21139" y="18013"/>
                </a:lnTo>
                <a:lnTo>
                  <a:pt x="21502" y="20060"/>
                </a:lnTo>
                <a:lnTo>
                  <a:pt x="21600" y="21600"/>
                </a:lnTo>
              </a:path>
            </a:pathLst>
          </a:custGeom>
          <a:ln w="8312">
            <a:solidFill>
              <a:srgbClr val="5E4D4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8" name="object 27"/>
          <p:cNvSpPr/>
          <p:nvPr/>
        </p:nvSpPr>
        <p:spPr>
          <a:xfrm>
            <a:off x="7734211" y="2627871"/>
            <a:ext cx="118213" cy="11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6" y="0"/>
                </a:moveTo>
                <a:lnTo>
                  <a:pt x="0" y="9770"/>
                </a:lnTo>
                <a:lnTo>
                  <a:pt x="17841" y="21600"/>
                </a:lnTo>
                <a:lnTo>
                  <a:pt x="19279" y="21304"/>
                </a:lnTo>
                <a:lnTo>
                  <a:pt x="20693" y="19156"/>
                </a:lnTo>
                <a:lnTo>
                  <a:pt x="20398" y="17711"/>
                </a:lnTo>
                <a:lnTo>
                  <a:pt x="9197" y="10283"/>
                </a:lnTo>
                <a:lnTo>
                  <a:pt x="21150" y="4150"/>
                </a:lnTo>
                <a:lnTo>
                  <a:pt x="21600" y="2745"/>
                </a:lnTo>
                <a:lnTo>
                  <a:pt x="20435" y="454"/>
                </a:lnTo>
                <a:lnTo>
                  <a:pt x="19036" y="0"/>
                </a:lnTo>
                <a:close/>
              </a:path>
            </a:pathLst>
          </a:custGeom>
          <a:solidFill>
            <a:srgbClr val="5E4D4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21" name="object 28"/>
          <p:cNvGrpSpPr/>
          <p:nvPr/>
        </p:nvGrpSpPr>
        <p:grpSpPr>
          <a:xfrm>
            <a:off x="8733981" y="3594406"/>
            <a:ext cx="117667" cy="118593"/>
            <a:chOff x="0" y="0"/>
            <a:chExt cx="117665" cy="118592"/>
          </a:xfrm>
        </p:grpSpPr>
        <p:sp>
          <p:nvSpPr>
            <p:cNvPr id="219" name="Shape"/>
            <p:cNvSpPr/>
            <p:nvPr/>
          </p:nvSpPr>
          <p:spPr>
            <a:xfrm>
              <a:off x="0" y="5867"/>
              <a:ext cx="90529" cy="112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0"/>
                  </a:moveTo>
                  <a:lnTo>
                    <a:pt x="366" y="1504"/>
                  </a:lnTo>
                  <a:lnTo>
                    <a:pt x="0" y="3015"/>
                  </a:lnTo>
                  <a:lnTo>
                    <a:pt x="15615" y="21600"/>
                  </a:lnTo>
                  <a:lnTo>
                    <a:pt x="21600" y="11963"/>
                  </a:lnTo>
                  <a:lnTo>
                    <a:pt x="14827" y="11963"/>
                  </a:lnTo>
                  <a:lnTo>
                    <a:pt x="5024" y="295"/>
                  </a:lnTo>
                  <a:lnTo>
                    <a:pt x="3142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Shape"/>
            <p:cNvSpPr/>
            <p:nvPr/>
          </p:nvSpPr>
          <p:spPr>
            <a:xfrm>
              <a:off x="62141" y="0"/>
              <a:ext cx="55525" cy="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21" y="0"/>
                  </a:moveTo>
                  <a:lnTo>
                    <a:pt x="12756" y="807"/>
                  </a:lnTo>
                  <a:lnTo>
                    <a:pt x="0" y="21600"/>
                  </a:lnTo>
                  <a:lnTo>
                    <a:pt x="11043" y="21600"/>
                  </a:lnTo>
                  <a:lnTo>
                    <a:pt x="21600" y="4394"/>
                  </a:lnTo>
                  <a:lnTo>
                    <a:pt x="20607" y="1980"/>
                  </a:lnTo>
                  <a:lnTo>
                    <a:pt x="15721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2" name="object 29"/>
          <p:cNvSpPr/>
          <p:nvPr/>
        </p:nvSpPr>
        <p:spPr>
          <a:xfrm>
            <a:off x="7574282" y="4668980"/>
            <a:ext cx="1371601" cy="133835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3" name="object 30"/>
          <p:cNvSpPr/>
          <p:nvPr/>
        </p:nvSpPr>
        <p:spPr>
          <a:xfrm>
            <a:off x="7720990" y="4797692"/>
            <a:ext cx="1135584" cy="1098805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4" name="object 31"/>
          <p:cNvSpPr/>
          <p:nvPr/>
        </p:nvSpPr>
        <p:spPr>
          <a:xfrm>
            <a:off x="5525201" y="2553398"/>
            <a:ext cx="1271842" cy="1325881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5" name="object 32"/>
          <p:cNvSpPr/>
          <p:nvPr/>
        </p:nvSpPr>
        <p:spPr>
          <a:xfrm>
            <a:off x="5613134" y="2624047"/>
            <a:ext cx="1036372" cy="1088937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6" name="object 33"/>
          <p:cNvSpPr/>
          <p:nvPr/>
        </p:nvSpPr>
        <p:spPr>
          <a:xfrm>
            <a:off x="5525201" y="4673143"/>
            <a:ext cx="1271842" cy="1271842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object 34"/>
          <p:cNvSpPr/>
          <p:nvPr/>
        </p:nvSpPr>
        <p:spPr>
          <a:xfrm>
            <a:off x="5613312" y="4797693"/>
            <a:ext cx="1036193" cy="1037768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object 35"/>
          <p:cNvSpPr/>
          <p:nvPr/>
        </p:nvSpPr>
        <p:spPr>
          <a:xfrm>
            <a:off x="3969894" y="6656216"/>
            <a:ext cx="2078991" cy="279401"/>
          </a:xfrm>
          <a:prstGeom prst="rect">
            <a:avLst/>
          </a:prstGeom>
          <a:solidFill>
            <a:srgbClr val="007B9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R="59041" algn="ctr">
              <a:spcBef>
                <a:spcPts val="500"/>
              </a:spcBef>
              <a:defRPr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Client</a:t>
            </a:r>
          </a:p>
        </p:txBody>
      </p:sp>
      <p:sp>
        <p:nvSpPr>
          <p:cNvPr id="229" name="object 36"/>
          <p:cNvSpPr/>
          <p:nvPr/>
        </p:nvSpPr>
        <p:spPr>
          <a:xfrm>
            <a:off x="6891073" y="3912591"/>
            <a:ext cx="4095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RF=3</a:t>
            </a:r>
          </a:p>
        </p:txBody>
      </p:sp>
      <p:sp>
        <p:nvSpPr>
          <p:cNvPr id="230" name="object 37"/>
          <p:cNvSpPr/>
          <p:nvPr/>
        </p:nvSpPr>
        <p:spPr>
          <a:xfrm>
            <a:off x="6398717" y="4330815"/>
            <a:ext cx="1127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CL=QUO</a:t>
            </a:r>
            <a:r>
              <a:rPr spc="-45"/>
              <a:t>R</a:t>
            </a:r>
            <a:r>
              <a:t>UM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39"/>
          <p:cNvSpPr>
            <a:spLocks noGrp="1"/>
          </p:cNvSpPr>
          <p:nvPr>
            <p:ph type="sldNum" sz="quarter" idx="4294967295"/>
          </p:nvPr>
        </p:nvSpPr>
        <p:spPr>
          <a:xfrm>
            <a:off x="9778991" y="7549146"/>
            <a:ext cx="135345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41266">
              <a:lnSpc>
                <a:spcPts val="800"/>
              </a:lnSpc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33" name="object 2"/>
          <p:cNvSpPr>
            <a:spLocks noGrp="1"/>
          </p:cNvSpPr>
          <p:nvPr>
            <p:ph type="title"/>
          </p:nvPr>
        </p:nvSpPr>
        <p:spPr>
          <a:xfrm>
            <a:off x="502920" y="243890"/>
            <a:ext cx="9052560" cy="1430135"/>
          </a:xfrm>
          <a:prstGeom prst="rect">
            <a:avLst/>
          </a:prstGeom>
        </p:spPr>
        <p:txBody>
          <a:bodyPr lIns="0" tIns="0" rIns="0" bIns="0"/>
          <a:lstStyle>
            <a:lvl1pPr indent="11427" defTabSz="822959">
              <a:defRPr sz="4140" spc="-9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t>How are client requests coordinated?</a:t>
            </a:r>
          </a:p>
        </p:txBody>
      </p:sp>
      <p:sp>
        <p:nvSpPr>
          <p:cNvPr id="234" name="object 3"/>
          <p:cNvSpPr/>
          <p:nvPr/>
        </p:nvSpPr>
        <p:spPr>
          <a:xfrm>
            <a:off x="551729" y="1347700"/>
            <a:ext cx="4495801" cy="139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ct val="88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</a:t>
            </a:r>
            <a:r>
              <a:rPr i="1" spc="0"/>
              <a:t>Cassandra </a:t>
            </a:r>
            <a:r>
              <a:rPr i="1" spc="10"/>
              <a:t>driver </a:t>
            </a:r>
            <a:r>
              <a:t>chooses </a:t>
            </a:r>
            <a:r>
              <a:rPr spc="10"/>
              <a:t>the  </a:t>
            </a:r>
            <a:r>
              <a:t>node to </a:t>
            </a:r>
            <a:r>
              <a:rPr spc="0"/>
              <a:t>which </a:t>
            </a:r>
            <a:r>
              <a:t>each </a:t>
            </a:r>
            <a:r>
              <a:rPr spc="-4"/>
              <a:t>read </a:t>
            </a:r>
            <a:r>
              <a:t>or write  </a:t>
            </a:r>
            <a:r>
              <a:rPr spc="-4"/>
              <a:t>request </a:t>
            </a:r>
            <a:r>
              <a:rPr spc="0"/>
              <a:t>is</a:t>
            </a:r>
            <a:r>
              <a:rPr spc="-30"/>
              <a:t> </a:t>
            </a:r>
            <a:r>
              <a:t>sent</a:t>
            </a:r>
          </a:p>
        </p:txBody>
      </p:sp>
      <p:sp>
        <p:nvSpPr>
          <p:cNvPr id="235" name="object 4"/>
          <p:cNvSpPr/>
          <p:nvPr/>
        </p:nvSpPr>
        <p:spPr>
          <a:xfrm>
            <a:off x="894628" y="2686934"/>
            <a:ext cx="4073528" cy="297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317495" marR="274890" indent="-304800">
              <a:lnSpc>
                <a:spcPts val="2100"/>
              </a:lnSpc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3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Client </a:t>
            </a:r>
            <a:r>
              <a:rPr spc="9"/>
              <a:t>library </a:t>
            </a:r>
            <a:r>
              <a:rPr spc="0"/>
              <a:t>providing </a:t>
            </a:r>
            <a:r>
              <a:t>APIs </a:t>
            </a:r>
            <a:r>
              <a:rPr spc="9"/>
              <a:t>to  </a:t>
            </a:r>
            <a:r>
              <a:t>manage client read/write</a:t>
            </a:r>
            <a:r>
              <a:rPr spc="-18"/>
              <a:t> </a:t>
            </a:r>
            <a:r>
              <a:t>requests</a:t>
            </a:r>
          </a:p>
          <a:p>
            <a:pPr marL="317495" marR="786581" indent="-304800">
              <a:lnSpc>
                <a:spcPts val="2100"/>
              </a:lnSpc>
              <a:spcBef>
                <a:spcPts val="9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3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Default policy </a:t>
            </a:r>
            <a:r>
              <a:rPr spc="0"/>
              <a:t>is</a:t>
            </a:r>
            <a:r>
              <a:rPr spc="-197"/>
              <a:t> </a:t>
            </a:r>
            <a:r>
              <a:rPr spc="-36"/>
              <a:t>TokenAware  </a:t>
            </a:r>
            <a:r>
              <a:rPr spc="-27"/>
              <a:t>DCAWARE</a:t>
            </a:r>
          </a:p>
          <a:p>
            <a:pPr marL="317495" marR="5080" indent="-304800">
              <a:lnSpc>
                <a:spcPct val="89600"/>
              </a:lnSpc>
              <a:spcBef>
                <a:spcPts val="10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3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DataStax </a:t>
            </a:r>
            <a:r>
              <a:rPr spc="0"/>
              <a:t>maintains </a:t>
            </a:r>
            <a:r>
              <a:t>open </a:t>
            </a:r>
            <a:r>
              <a:rPr spc="-3"/>
              <a:t>source  </a:t>
            </a:r>
            <a:r>
              <a:rPr spc="0"/>
              <a:t>drivers</a:t>
            </a:r>
            <a:r>
              <a:rPr spc="9"/>
              <a:t> </a:t>
            </a:r>
            <a:r>
              <a:rPr spc="-3"/>
              <a:t>for</a:t>
            </a:r>
            <a:r>
              <a:t> </a:t>
            </a:r>
            <a:r>
              <a:rPr spc="-9"/>
              <a:t>Java,</a:t>
            </a:r>
            <a:r>
              <a:rPr spc="-171"/>
              <a:t> </a:t>
            </a:r>
            <a:r>
              <a:rPr spc="0"/>
              <a:t>C#,</a:t>
            </a:r>
            <a:r>
              <a:rPr spc="-171"/>
              <a:t> </a:t>
            </a:r>
            <a:r>
              <a:t>Python,</a:t>
            </a:r>
            <a:r>
              <a:rPr spc="-162"/>
              <a:t> </a:t>
            </a:r>
            <a:r>
              <a:rPr spc="9"/>
              <a:t>Node.js,  </a:t>
            </a:r>
            <a:r>
              <a:rPr spc="-27"/>
              <a:t>Ruby, </a:t>
            </a:r>
            <a:r>
              <a:t>C/C++</a:t>
            </a:r>
            <a:r>
              <a:rPr spc="-193"/>
              <a:t> </a:t>
            </a:r>
            <a:r>
              <a:t>(beta)</a:t>
            </a:r>
          </a:p>
          <a:p>
            <a:pPr marL="317495" marR="333931" indent="-304800" algn="just">
              <a:lnSpc>
                <a:spcPts val="2100"/>
              </a:lnSpc>
              <a:spcBef>
                <a:spcPts val="9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</a:tabLst>
              <a:defRPr spc="3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Cassandra Community </a:t>
            </a:r>
            <a:r>
              <a:rPr spc="9"/>
              <a:t>maintains  </a:t>
            </a:r>
            <a:r>
              <a:rPr spc="0"/>
              <a:t>drivers</a:t>
            </a:r>
            <a:r>
              <a:t> </a:t>
            </a:r>
            <a:r>
              <a:rPr spc="-3"/>
              <a:t>for</a:t>
            </a:r>
            <a:r>
              <a:rPr spc="0"/>
              <a:t> </a:t>
            </a:r>
            <a:r>
              <a:rPr spc="-63"/>
              <a:t>PHP,</a:t>
            </a:r>
            <a:r>
              <a:rPr spc="-175"/>
              <a:t> </a:t>
            </a:r>
            <a:r>
              <a:rPr spc="-3"/>
              <a:t>Perl,</a:t>
            </a:r>
            <a:r>
              <a:rPr spc="-175"/>
              <a:t> </a:t>
            </a:r>
            <a:r>
              <a:rPr spc="-12"/>
              <a:t>Go,</a:t>
            </a:r>
            <a:r>
              <a:rPr spc="-166"/>
              <a:t> </a:t>
            </a:r>
            <a:r>
              <a:t>Clojure,  </a:t>
            </a:r>
            <a:r>
              <a:rPr spc="0"/>
              <a:t>Haskell,</a:t>
            </a:r>
            <a:r>
              <a:rPr spc="-207"/>
              <a:t> </a:t>
            </a:r>
            <a:r>
              <a:t>R,</a:t>
            </a:r>
            <a:r>
              <a:rPr spc="-207"/>
              <a:t> </a:t>
            </a:r>
            <a:r>
              <a:rPr spc="9"/>
              <a:t>Scala</a:t>
            </a:r>
          </a:p>
        </p:txBody>
      </p:sp>
      <p:sp>
        <p:nvSpPr>
          <p:cNvPr id="236" name="object 5"/>
          <p:cNvSpPr/>
          <p:nvPr/>
        </p:nvSpPr>
        <p:spPr>
          <a:xfrm>
            <a:off x="551726" y="5664277"/>
            <a:ext cx="4173222" cy="159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ts val="2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Client </a:t>
            </a:r>
            <a:r>
              <a:rPr spc="0"/>
              <a:t>development is </a:t>
            </a:r>
            <a:r>
              <a:t>taught in  the </a:t>
            </a:r>
            <a:r>
              <a:rPr i="1" spc="14"/>
              <a:t>Apache </a:t>
            </a:r>
            <a:r>
              <a:rPr i="1" spc="0"/>
              <a:t>Cassandra: </a:t>
            </a:r>
            <a:r>
              <a:rPr i="1" spc="10"/>
              <a:t>Building  </a:t>
            </a:r>
            <a:r>
              <a:rPr i="1"/>
              <a:t>Scalable Applications</a:t>
            </a:r>
            <a:r>
              <a:rPr i="1" spc="-191"/>
              <a:t> </a:t>
            </a:r>
            <a:r>
              <a:t>course</a:t>
            </a:r>
          </a:p>
        </p:txBody>
      </p:sp>
      <p:sp>
        <p:nvSpPr>
          <p:cNvPr id="237" name="object 6"/>
          <p:cNvSpPr/>
          <p:nvPr/>
        </p:nvSpPr>
        <p:spPr>
          <a:xfrm>
            <a:off x="6649508" y="2138771"/>
            <a:ext cx="1084707" cy="1084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8" name="object 7"/>
          <p:cNvSpPr/>
          <p:nvPr/>
        </p:nvSpPr>
        <p:spPr>
          <a:xfrm>
            <a:off x="6859930" y="2475547"/>
            <a:ext cx="6553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1</a:t>
            </a:r>
          </a:p>
        </p:txBody>
      </p:sp>
      <p:sp>
        <p:nvSpPr>
          <p:cNvPr id="239" name="object 8"/>
          <p:cNvSpPr/>
          <p:nvPr/>
        </p:nvSpPr>
        <p:spPr>
          <a:xfrm>
            <a:off x="6649494" y="5235933"/>
            <a:ext cx="1084720" cy="1084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0" name="object 9"/>
          <p:cNvSpPr/>
          <p:nvPr/>
        </p:nvSpPr>
        <p:spPr>
          <a:xfrm>
            <a:off x="6596488" y="5182927"/>
            <a:ext cx="1191064" cy="1191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93"/>
                </a:moveTo>
                <a:lnTo>
                  <a:pt x="63" y="9688"/>
                </a:lnTo>
                <a:lnTo>
                  <a:pt x="221" y="8615"/>
                </a:lnTo>
                <a:lnTo>
                  <a:pt x="490" y="7584"/>
                </a:lnTo>
                <a:lnTo>
                  <a:pt x="861" y="6568"/>
                </a:lnTo>
                <a:lnTo>
                  <a:pt x="1846" y="4756"/>
                </a:lnTo>
                <a:lnTo>
                  <a:pt x="3158" y="3158"/>
                </a:lnTo>
                <a:lnTo>
                  <a:pt x="4755" y="1846"/>
                </a:lnTo>
                <a:lnTo>
                  <a:pt x="6568" y="861"/>
                </a:lnTo>
                <a:lnTo>
                  <a:pt x="7584" y="490"/>
                </a:lnTo>
                <a:lnTo>
                  <a:pt x="8615" y="221"/>
                </a:lnTo>
                <a:lnTo>
                  <a:pt x="9688" y="63"/>
                </a:lnTo>
                <a:lnTo>
                  <a:pt x="10793" y="0"/>
                </a:lnTo>
                <a:lnTo>
                  <a:pt x="11898" y="63"/>
                </a:lnTo>
                <a:lnTo>
                  <a:pt x="12971" y="221"/>
                </a:lnTo>
                <a:lnTo>
                  <a:pt x="14002" y="490"/>
                </a:lnTo>
                <a:lnTo>
                  <a:pt x="15016" y="861"/>
                </a:lnTo>
                <a:lnTo>
                  <a:pt x="16843" y="1845"/>
                </a:lnTo>
                <a:lnTo>
                  <a:pt x="18442" y="3158"/>
                </a:lnTo>
                <a:lnTo>
                  <a:pt x="19754" y="4756"/>
                </a:lnTo>
                <a:lnTo>
                  <a:pt x="20739" y="6568"/>
                </a:lnTo>
                <a:lnTo>
                  <a:pt x="21109" y="7584"/>
                </a:lnTo>
                <a:lnTo>
                  <a:pt x="21379" y="8615"/>
                </a:lnTo>
                <a:lnTo>
                  <a:pt x="21537" y="9688"/>
                </a:lnTo>
                <a:lnTo>
                  <a:pt x="21600" y="10793"/>
                </a:lnTo>
                <a:lnTo>
                  <a:pt x="21537" y="11898"/>
                </a:lnTo>
                <a:lnTo>
                  <a:pt x="21379" y="12971"/>
                </a:lnTo>
                <a:lnTo>
                  <a:pt x="21109" y="14002"/>
                </a:lnTo>
                <a:lnTo>
                  <a:pt x="20739" y="15016"/>
                </a:lnTo>
                <a:lnTo>
                  <a:pt x="19755" y="16843"/>
                </a:lnTo>
                <a:lnTo>
                  <a:pt x="18442" y="18442"/>
                </a:lnTo>
                <a:lnTo>
                  <a:pt x="16843" y="19755"/>
                </a:lnTo>
                <a:lnTo>
                  <a:pt x="15016" y="20739"/>
                </a:lnTo>
                <a:lnTo>
                  <a:pt x="14002" y="21109"/>
                </a:lnTo>
                <a:lnTo>
                  <a:pt x="12971" y="21379"/>
                </a:lnTo>
                <a:lnTo>
                  <a:pt x="11898" y="21537"/>
                </a:lnTo>
                <a:lnTo>
                  <a:pt x="10793" y="21600"/>
                </a:lnTo>
                <a:lnTo>
                  <a:pt x="9688" y="21537"/>
                </a:lnTo>
                <a:lnTo>
                  <a:pt x="8615" y="21379"/>
                </a:lnTo>
                <a:lnTo>
                  <a:pt x="7584" y="21109"/>
                </a:lnTo>
                <a:lnTo>
                  <a:pt x="6568" y="20739"/>
                </a:lnTo>
                <a:lnTo>
                  <a:pt x="4755" y="19754"/>
                </a:lnTo>
                <a:lnTo>
                  <a:pt x="3158" y="18442"/>
                </a:lnTo>
                <a:lnTo>
                  <a:pt x="1845" y="16843"/>
                </a:lnTo>
                <a:lnTo>
                  <a:pt x="861" y="15016"/>
                </a:lnTo>
                <a:lnTo>
                  <a:pt x="490" y="14002"/>
                </a:lnTo>
                <a:lnTo>
                  <a:pt x="221" y="12971"/>
                </a:lnTo>
                <a:lnTo>
                  <a:pt x="63" y="11898"/>
                </a:lnTo>
                <a:lnTo>
                  <a:pt x="0" y="10793"/>
                </a:lnTo>
                <a:close/>
              </a:path>
            </a:pathLst>
          </a:custGeom>
          <a:ln w="21166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object 10"/>
          <p:cNvSpPr/>
          <p:nvPr/>
        </p:nvSpPr>
        <p:spPr>
          <a:xfrm>
            <a:off x="6649494" y="5235933"/>
            <a:ext cx="1085060" cy="1085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92"/>
                </a:moveTo>
                <a:lnTo>
                  <a:pt x="63" y="9686"/>
                </a:lnTo>
                <a:lnTo>
                  <a:pt x="221" y="8612"/>
                </a:lnTo>
                <a:lnTo>
                  <a:pt x="490" y="7584"/>
                </a:lnTo>
                <a:lnTo>
                  <a:pt x="853" y="6589"/>
                </a:lnTo>
                <a:lnTo>
                  <a:pt x="1849" y="4756"/>
                </a:lnTo>
                <a:lnTo>
                  <a:pt x="3160" y="3160"/>
                </a:lnTo>
                <a:lnTo>
                  <a:pt x="4756" y="1849"/>
                </a:lnTo>
                <a:lnTo>
                  <a:pt x="6589" y="853"/>
                </a:lnTo>
                <a:lnTo>
                  <a:pt x="7584" y="490"/>
                </a:lnTo>
                <a:lnTo>
                  <a:pt x="8612" y="221"/>
                </a:lnTo>
                <a:lnTo>
                  <a:pt x="9686" y="63"/>
                </a:lnTo>
                <a:lnTo>
                  <a:pt x="10792" y="0"/>
                </a:lnTo>
                <a:lnTo>
                  <a:pt x="11898" y="63"/>
                </a:lnTo>
                <a:lnTo>
                  <a:pt x="12973" y="221"/>
                </a:lnTo>
                <a:lnTo>
                  <a:pt x="14000" y="490"/>
                </a:lnTo>
                <a:lnTo>
                  <a:pt x="14995" y="853"/>
                </a:lnTo>
                <a:lnTo>
                  <a:pt x="16844" y="1849"/>
                </a:lnTo>
                <a:lnTo>
                  <a:pt x="18440" y="3160"/>
                </a:lnTo>
                <a:lnTo>
                  <a:pt x="19751" y="4756"/>
                </a:lnTo>
                <a:lnTo>
                  <a:pt x="20747" y="6589"/>
                </a:lnTo>
                <a:lnTo>
                  <a:pt x="21110" y="7584"/>
                </a:lnTo>
                <a:lnTo>
                  <a:pt x="21379" y="8612"/>
                </a:lnTo>
                <a:lnTo>
                  <a:pt x="21537" y="9686"/>
                </a:lnTo>
                <a:lnTo>
                  <a:pt x="21600" y="10792"/>
                </a:lnTo>
                <a:lnTo>
                  <a:pt x="21537" y="11898"/>
                </a:lnTo>
                <a:lnTo>
                  <a:pt x="21379" y="12973"/>
                </a:lnTo>
                <a:lnTo>
                  <a:pt x="21110" y="14000"/>
                </a:lnTo>
                <a:lnTo>
                  <a:pt x="20747" y="14995"/>
                </a:lnTo>
                <a:lnTo>
                  <a:pt x="19751" y="16844"/>
                </a:lnTo>
                <a:lnTo>
                  <a:pt x="18440" y="18440"/>
                </a:lnTo>
                <a:lnTo>
                  <a:pt x="16844" y="19751"/>
                </a:lnTo>
                <a:lnTo>
                  <a:pt x="14995" y="20747"/>
                </a:lnTo>
                <a:lnTo>
                  <a:pt x="14000" y="21110"/>
                </a:lnTo>
                <a:lnTo>
                  <a:pt x="12973" y="21379"/>
                </a:lnTo>
                <a:lnTo>
                  <a:pt x="11898" y="21537"/>
                </a:lnTo>
                <a:lnTo>
                  <a:pt x="10792" y="21600"/>
                </a:lnTo>
                <a:lnTo>
                  <a:pt x="9686" y="21537"/>
                </a:lnTo>
                <a:lnTo>
                  <a:pt x="8612" y="21379"/>
                </a:lnTo>
                <a:lnTo>
                  <a:pt x="7584" y="21110"/>
                </a:lnTo>
                <a:lnTo>
                  <a:pt x="6589" y="20747"/>
                </a:lnTo>
                <a:lnTo>
                  <a:pt x="4756" y="19751"/>
                </a:lnTo>
                <a:lnTo>
                  <a:pt x="3160" y="18440"/>
                </a:lnTo>
                <a:lnTo>
                  <a:pt x="1849" y="16844"/>
                </a:lnTo>
                <a:lnTo>
                  <a:pt x="853" y="14995"/>
                </a:lnTo>
                <a:lnTo>
                  <a:pt x="490" y="14000"/>
                </a:lnTo>
                <a:lnTo>
                  <a:pt x="221" y="12973"/>
                </a:lnTo>
                <a:lnTo>
                  <a:pt x="63" y="11898"/>
                </a:lnTo>
                <a:lnTo>
                  <a:pt x="0" y="10792"/>
                </a:lnTo>
                <a:close/>
              </a:path>
            </a:pathLst>
          </a:custGeom>
          <a:ln w="42333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object 11"/>
          <p:cNvSpPr/>
          <p:nvPr/>
        </p:nvSpPr>
        <p:spPr>
          <a:xfrm>
            <a:off x="6702493" y="5288934"/>
            <a:ext cx="979049" cy="979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91"/>
                </a:moveTo>
                <a:lnTo>
                  <a:pt x="63" y="9684"/>
                </a:lnTo>
                <a:lnTo>
                  <a:pt x="221" y="8608"/>
                </a:lnTo>
                <a:lnTo>
                  <a:pt x="489" y="7585"/>
                </a:lnTo>
                <a:lnTo>
                  <a:pt x="843" y="6614"/>
                </a:lnTo>
                <a:lnTo>
                  <a:pt x="1852" y="4757"/>
                </a:lnTo>
                <a:lnTo>
                  <a:pt x="3162" y="3162"/>
                </a:lnTo>
                <a:lnTo>
                  <a:pt x="4757" y="1852"/>
                </a:lnTo>
                <a:lnTo>
                  <a:pt x="6614" y="843"/>
                </a:lnTo>
                <a:lnTo>
                  <a:pt x="7585" y="489"/>
                </a:lnTo>
                <a:lnTo>
                  <a:pt x="8608" y="222"/>
                </a:lnTo>
                <a:lnTo>
                  <a:pt x="9684" y="63"/>
                </a:lnTo>
                <a:lnTo>
                  <a:pt x="10791" y="0"/>
                </a:lnTo>
                <a:lnTo>
                  <a:pt x="11899" y="63"/>
                </a:lnTo>
                <a:lnTo>
                  <a:pt x="12975" y="222"/>
                </a:lnTo>
                <a:lnTo>
                  <a:pt x="13998" y="489"/>
                </a:lnTo>
                <a:lnTo>
                  <a:pt x="14970" y="844"/>
                </a:lnTo>
                <a:lnTo>
                  <a:pt x="16845" y="1854"/>
                </a:lnTo>
                <a:lnTo>
                  <a:pt x="18438" y="3162"/>
                </a:lnTo>
                <a:lnTo>
                  <a:pt x="19748" y="4757"/>
                </a:lnTo>
                <a:lnTo>
                  <a:pt x="20757" y="6614"/>
                </a:lnTo>
                <a:lnTo>
                  <a:pt x="21111" y="7585"/>
                </a:lnTo>
                <a:lnTo>
                  <a:pt x="21378" y="8608"/>
                </a:lnTo>
                <a:lnTo>
                  <a:pt x="21537" y="9684"/>
                </a:lnTo>
                <a:lnTo>
                  <a:pt x="21600" y="10791"/>
                </a:lnTo>
                <a:lnTo>
                  <a:pt x="21537" y="11899"/>
                </a:lnTo>
                <a:lnTo>
                  <a:pt x="21378" y="12975"/>
                </a:lnTo>
                <a:lnTo>
                  <a:pt x="21111" y="13998"/>
                </a:lnTo>
                <a:lnTo>
                  <a:pt x="20756" y="14970"/>
                </a:lnTo>
                <a:lnTo>
                  <a:pt x="19746" y="16845"/>
                </a:lnTo>
                <a:lnTo>
                  <a:pt x="18438" y="18438"/>
                </a:lnTo>
                <a:lnTo>
                  <a:pt x="16845" y="19746"/>
                </a:lnTo>
                <a:lnTo>
                  <a:pt x="14970" y="20756"/>
                </a:lnTo>
                <a:lnTo>
                  <a:pt x="13998" y="21111"/>
                </a:lnTo>
                <a:lnTo>
                  <a:pt x="12975" y="21378"/>
                </a:lnTo>
                <a:lnTo>
                  <a:pt x="11899" y="21537"/>
                </a:lnTo>
                <a:lnTo>
                  <a:pt x="10791" y="21600"/>
                </a:lnTo>
                <a:lnTo>
                  <a:pt x="9684" y="21537"/>
                </a:lnTo>
                <a:lnTo>
                  <a:pt x="8608" y="21378"/>
                </a:lnTo>
                <a:lnTo>
                  <a:pt x="7585" y="21111"/>
                </a:lnTo>
                <a:lnTo>
                  <a:pt x="6614" y="20757"/>
                </a:lnTo>
                <a:lnTo>
                  <a:pt x="4757" y="19748"/>
                </a:lnTo>
                <a:lnTo>
                  <a:pt x="3162" y="18438"/>
                </a:lnTo>
                <a:lnTo>
                  <a:pt x="1854" y="16845"/>
                </a:lnTo>
                <a:lnTo>
                  <a:pt x="844" y="14970"/>
                </a:lnTo>
                <a:lnTo>
                  <a:pt x="489" y="13998"/>
                </a:lnTo>
                <a:lnTo>
                  <a:pt x="221" y="12975"/>
                </a:lnTo>
                <a:lnTo>
                  <a:pt x="63" y="11899"/>
                </a:lnTo>
                <a:lnTo>
                  <a:pt x="0" y="10791"/>
                </a:lnTo>
                <a:close/>
              </a:path>
            </a:pathLst>
          </a:custGeom>
          <a:ln w="21166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object 12"/>
          <p:cNvSpPr/>
          <p:nvPr/>
        </p:nvSpPr>
        <p:spPr>
          <a:xfrm>
            <a:off x="6768262" y="5526990"/>
            <a:ext cx="820563" cy="338545"/>
          </a:xfrm>
          <a:prstGeom prst="rect">
            <a:avLst/>
          </a:pr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object 13"/>
          <p:cNvSpPr/>
          <p:nvPr/>
        </p:nvSpPr>
        <p:spPr>
          <a:xfrm>
            <a:off x="6847002" y="5572709"/>
            <a:ext cx="6553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3</a:t>
            </a:r>
          </a:p>
        </p:txBody>
      </p:sp>
      <p:sp>
        <p:nvSpPr>
          <p:cNvPr id="245" name="object 14"/>
          <p:cNvSpPr/>
          <p:nvPr/>
        </p:nvSpPr>
        <p:spPr>
          <a:xfrm>
            <a:off x="8257009" y="3712984"/>
            <a:ext cx="1084707" cy="1084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6" name="object 15"/>
          <p:cNvSpPr/>
          <p:nvPr/>
        </p:nvSpPr>
        <p:spPr>
          <a:xfrm>
            <a:off x="8375763" y="4004042"/>
            <a:ext cx="820563" cy="338545"/>
          </a:xfrm>
          <a:prstGeom prst="rect">
            <a:avLst/>
          </a:pr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7" name="object 16"/>
          <p:cNvSpPr/>
          <p:nvPr/>
        </p:nvSpPr>
        <p:spPr>
          <a:xfrm>
            <a:off x="8454505" y="4049764"/>
            <a:ext cx="6553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2</a:t>
            </a:r>
          </a:p>
        </p:txBody>
      </p:sp>
      <p:sp>
        <p:nvSpPr>
          <p:cNvPr id="248" name="object 17"/>
          <p:cNvSpPr/>
          <p:nvPr/>
        </p:nvSpPr>
        <p:spPr>
          <a:xfrm>
            <a:off x="5128147" y="3712984"/>
            <a:ext cx="1084709" cy="1084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9" name="object 18"/>
          <p:cNvSpPr/>
          <p:nvPr/>
        </p:nvSpPr>
        <p:spPr>
          <a:xfrm>
            <a:off x="5246904" y="4004042"/>
            <a:ext cx="820563" cy="338558"/>
          </a:xfrm>
          <a:prstGeom prst="rect">
            <a:avLst/>
          </a:pr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0" name="object 19"/>
          <p:cNvSpPr/>
          <p:nvPr/>
        </p:nvSpPr>
        <p:spPr>
          <a:xfrm>
            <a:off x="5325643" y="4049764"/>
            <a:ext cx="6553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4</a:t>
            </a:r>
          </a:p>
        </p:txBody>
      </p:sp>
      <p:sp>
        <p:nvSpPr>
          <p:cNvPr id="251" name="object 20"/>
          <p:cNvSpPr/>
          <p:nvPr/>
        </p:nvSpPr>
        <p:spPr>
          <a:xfrm>
            <a:off x="7586751" y="2553398"/>
            <a:ext cx="1359129" cy="13258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2" name="object 21"/>
          <p:cNvSpPr/>
          <p:nvPr/>
        </p:nvSpPr>
        <p:spPr>
          <a:xfrm>
            <a:off x="7759380" y="2682520"/>
            <a:ext cx="1038394" cy="1005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57" y="89"/>
                </a:lnTo>
                <a:lnTo>
                  <a:pt x="3604" y="465"/>
                </a:lnTo>
                <a:lnTo>
                  <a:pt x="5635" y="1061"/>
                </a:lnTo>
                <a:lnTo>
                  <a:pt x="7616" y="1880"/>
                </a:lnTo>
                <a:lnTo>
                  <a:pt x="9532" y="2886"/>
                </a:lnTo>
                <a:lnTo>
                  <a:pt x="11348" y="4063"/>
                </a:lnTo>
                <a:lnTo>
                  <a:pt x="13082" y="5410"/>
                </a:lnTo>
                <a:lnTo>
                  <a:pt x="14716" y="6894"/>
                </a:lnTo>
                <a:lnTo>
                  <a:pt x="16202" y="8514"/>
                </a:lnTo>
                <a:lnTo>
                  <a:pt x="17540" y="10254"/>
                </a:lnTo>
                <a:lnTo>
                  <a:pt x="18728" y="12078"/>
                </a:lnTo>
                <a:lnTo>
                  <a:pt x="19736" y="14006"/>
                </a:lnTo>
                <a:lnTo>
                  <a:pt x="20545" y="15984"/>
                </a:lnTo>
                <a:lnTo>
                  <a:pt x="21139" y="18013"/>
                </a:lnTo>
                <a:lnTo>
                  <a:pt x="21502" y="20060"/>
                </a:lnTo>
                <a:lnTo>
                  <a:pt x="21600" y="21600"/>
                </a:lnTo>
              </a:path>
            </a:pathLst>
          </a:custGeom>
          <a:ln w="8312">
            <a:solidFill>
              <a:srgbClr val="5E4D4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3" name="object 22"/>
          <p:cNvSpPr/>
          <p:nvPr/>
        </p:nvSpPr>
        <p:spPr>
          <a:xfrm>
            <a:off x="7734211" y="2627871"/>
            <a:ext cx="118213" cy="11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6" y="0"/>
                </a:moveTo>
                <a:lnTo>
                  <a:pt x="0" y="9770"/>
                </a:lnTo>
                <a:lnTo>
                  <a:pt x="17841" y="21600"/>
                </a:lnTo>
                <a:lnTo>
                  <a:pt x="19279" y="21304"/>
                </a:lnTo>
                <a:lnTo>
                  <a:pt x="20693" y="19156"/>
                </a:lnTo>
                <a:lnTo>
                  <a:pt x="20398" y="17711"/>
                </a:lnTo>
                <a:lnTo>
                  <a:pt x="9197" y="10283"/>
                </a:lnTo>
                <a:lnTo>
                  <a:pt x="21150" y="4150"/>
                </a:lnTo>
                <a:lnTo>
                  <a:pt x="21600" y="2745"/>
                </a:lnTo>
                <a:lnTo>
                  <a:pt x="20435" y="454"/>
                </a:lnTo>
                <a:lnTo>
                  <a:pt x="19036" y="0"/>
                </a:lnTo>
                <a:close/>
              </a:path>
            </a:pathLst>
          </a:custGeom>
          <a:solidFill>
            <a:srgbClr val="5E4D4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56" name="object 23"/>
          <p:cNvGrpSpPr/>
          <p:nvPr/>
        </p:nvGrpSpPr>
        <p:grpSpPr>
          <a:xfrm>
            <a:off x="8733981" y="3594406"/>
            <a:ext cx="117667" cy="118593"/>
            <a:chOff x="0" y="0"/>
            <a:chExt cx="117665" cy="118592"/>
          </a:xfrm>
        </p:grpSpPr>
        <p:sp>
          <p:nvSpPr>
            <p:cNvPr id="254" name="Shape"/>
            <p:cNvSpPr/>
            <p:nvPr/>
          </p:nvSpPr>
          <p:spPr>
            <a:xfrm>
              <a:off x="0" y="5867"/>
              <a:ext cx="90529" cy="112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0"/>
                  </a:moveTo>
                  <a:lnTo>
                    <a:pt x="366" y="1504"/>
                  </a:lnTo>
                  <a:lnTo>
                    <a:pt x="0" y="3015"/>
                  </a:lnTo>
                  <a:lnTo>
                    <a:pt x="15615" y="21600"/>
                  </a:lnTo>
                  <a:lnTo>
                    <a:pt x="21600" y="11963"/>
                  </a:lnTo>
                  <a:lnTo>
                    <a:pt x="14827" y="11963"/>
                  </a:lnTo>
                  <a:lnTo>
                    <a:pt x="5024" y="295"/>
                  </a:lnTo>
                  <a:lnTo>
                    <a:pt x="3142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Shape"/>
            <p:cNvSpPr/>
            <p:nvPr/>
          </p:nvSpPr>
          <p:spPr>
            <a:xfrm>
              <a:off x="62141" y="0"/>
              <a:ext cx="55525" cy="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21" y="0"/>
                  </a:moveTo>
                  <a:lnTo>
                    <a:pt x="12756" y="807"/>
                  </a:lnTo>
                  <a:lnTo>
                    <a:pt x="0" y="21600"/>
                  </a:lnTo>
                  <a:lnTo>
                    <a:pt x="11043" y="21600"/>
                  </a:lnTo>
                  <a:lnTo>
                    <a:pt x="21600" y="4394"/>
                  </a:lnTo>
                  <a:lnTo>
                    <a:pt x="20607" y="1980"/>
                  </a:lnTo>
                  <a:lnTo>
                    <a:pt x="15721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7" name="object 24"/>
          <p:cNvSpPr/>
          <p:nvPr/>
        </p:nvSpPr>
        <p:spPr>
          <a:xfrm>
            <a:off x="7574282" y="4668980"/>
            <a:ext cx="1371601" cy="13383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8" name="object 25"/>
          <p:cNvSpPr/>
          <p:nvPr/>
        </p:nvSpPr>
        <p:spPr>
          <a:xfrm>
            <a:off x="7720990" y="4797692"/>
            <a:ext cx="1135584" cy="10988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9" name="object 26"/>
          <p:cNvSpPr/>
          <p:nvPr/>
        </p:nvSpPr>
        <p:spPr>
          <a:xfrm>
            <a:off x="5525201" y="2553398"/>
            <a:ext cx="1271842" cy="132588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0" name="object 27"/>
          <p:cNvSpPr/>
          <p:nvPr/>
        </p:nvSpPr>
        <p:spPr>
          <a:xfrm>
            <a:off x="5613134" y="2624047"/>
            <a:ext cx="1036372" cy="108893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1" name="object 28"/>
          <p:cNvSpPr/>
          <p:nvPr/>
        </p:nvSpPr>
        <p:spPr>
          <a:xfrm>
            <a:off x="5525201" y="4673143"/>
            <a:ext cx="1271842" cy="12718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2" name="object 29"/>
          <p:cNvSpPr/>
          <p:nvPr/>
        </p:nvSpPr>
        <p:spPr>
          <a:xfrm>
            <a:off x="5613312" y="4797693"/>
            <a:ext cx="1036193" cy="103776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3" name="object 30"/>
          <p:cNvSpPr/>
          <p:nvPr/>
        </p:nvSpPr>
        <p:spPr>
          <a:xfrm>
            <a:off x="5849392" y="6098771"/>
            <a:ext cx="1583578" cy="99337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4" name="object 31"/>
          <p:cNvSpPr/>
          <p:nvPr/>
        </p:nvSpPr>
        <p:spPr>
          <a:xfrm>
            <a:off x="6086080" y="6389485"/>
            <a:ext cx="1088989" cy="483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376" y="21508"/>
                </a:lnTo>
                <a:lnTo>
                  <a:pt x="3486" y="21083"/>
                </a:lnTo>
                <a:lnTo>
                  <a:pt x="5548" y="20410"/>
                </a:lnTo>
                <a:lnTo>
                  <a:pt x="7579" y="19524"/>
                </a:lnTo>
                <a:lnTo>
                  <a:pt x="9531" y="18390"/>
                </a:lnTo>
                <a:lnTo>
                  <a:pt x="11405" y="17078"/>
                </a:lnTo>
                <a:lnTo>
                  <a:pt x="13184" y="15590"/>
                </a:lnTo>
                <a:lnTo>
                  <a:pt x="14837" y="13925"/>
                </a:lnTo>
                <a:lnTo>
                  <a:pt x="16364" y="12117"/>
                </a:lnTo>
                <a:lnTo>
                  <a:pt x="17750" y="10168"/>
                </a:lnTo>
                <a:lnTo>
                  <a:pt x="18962" y="8148"/>
                </a:lnTo>
                <a:lnTo>
                  <a:pt x="19985" y="5986"/>
                </a:lnTo>
                <a:lnTo>
                  <a:pt x="20820" y="3789"/>
                </a:lnTo>
                <a:lnTo>
                  <a:pt x="21434" y="1521"/>
                </a:lnTo>
                <a:lnTo>
                  <a:pt x="21600" y="0"/>
                </a:lnTo>
              </a:path>
            </a:pathLst>
          </a:cu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5" name="object 32"/>
          <p:cNvSpPr/>
          <p:nvPr/>
        </p:nvSpPr>
        <p:spPr>
          <a:xfrm>
            <a:off x="6048288" y="6784441"/>
            <a:ext cx="172982" cy="171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4" y="0"/>
                </a:moveTo>
                <a:lnTo>
                  <a:pt x="17479" y="335"/>
                </a:lnTo>
                <a:lnTo>
                  <a:pt x="0" y="11360"/>
                </a:lnTo>
                <a:lnTo>
                  <a:pt x="18095" y="21318"/>
                </a:lnTo>
                <a:lnTo>
                  <a:pt x="18997" y="21600"/>
                </a:lnTo>
                <a:lnTo>
                  <a:pt x="19905" y="21513"/>
                </a:lnTo>
                <a:lnTo>
                  <a:pt x="20714" y="21088"/>
                </a:lnTo>
                <a:lnTo>
                  <a:pt x="21322" y="20356"/>
                </a:lnTo>
                <a:lnTo>
                  <a:pt x="21600" y="19443"/>
                </a:lnTo>
                <a:lnTo>
                  <a:pt x="21514" y="18525"/>
                </a:lnTo>
                <a:lnTo>
                  <a:pt x="21093" y="17707"/>
                </a:lnTo>
                <a:lnTo>
                  <a:pt x="20369" y="17093"/>
                </a:lnTo>
                <a:lnTo>
                  <a:pt x="9437" y="11077"/>
                </a:lnTo>
                <a:lnTo>
                  <a:pt x="19998" y="4417"/>
                </a:lnTo>
                <a:lnTo>
                  <a:pt x="20684" y="3761"/>
                </a:lnTo>
                <a:lnTo>
                  <a:pt x="21056" y="2919"/>
                </a:lnTo>
                <a:lnTo>
                  <a:pt x="21088" y="1997"/>
                </a:lnTo>
                <a:lnTo>
                  <a:pt x="20757" y="1103"/>
                </a:lnTo>
                <a:lnTo>
                  <a:pt x="20108" y="409"/>
                </a:lnTo>
                <a:lnTo>
                  <a:pt x="19275" y="33"/>
                </a:lnTo>
                <a:lnTo>
                  <a:pt x="18364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68" name="object 33"/>
          <p:cNvGrpSpPr/>
          <p:nvPr/>
        </p:nvGrpSpPr>
        <p:grpSpPr>
          <a:xfrm>
            <a:off x="7068904" y="6320373"/>
            <a:ext cx="130473" cy="266021"/>
            <a:chOff x="0" y="0"/>
            <a:chExt cx="130471" cy="266020"/>
          </a:xfrm>
        </p:grpSpPr>
        <p:sp>
          <p:nvSpPr>
            <p:cNvPr id="266" name="Shape"/>
            <p:cNvSpPr/>
            <p:nvPr/>
          </p:nvSpPr>
          <p:spPr>
            <a:xfrm>
              <a:off x="89146" y="138226"/>
              <a:ext cx="41326" cy="127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24" y="0"/>
                  </a:moveTo>
                  <a:lnTo>
                    <a:pt x="0" y="0"/>
                  </a:lnTo>
                  <a:lnTo>
                    <a:pt x="1693" y="18477"/>
                  </a:lnTo>
                  <a:lnTo>
                    <a:pt x="2591" y="19722"/>
                  </a:lnTo>
                  <a:lnTo>
                    <a:pt x="4819" y="20725"/>
                  </a:lnTo>
                  <a:lnTo>
                    <a:pt x="8045" y="21384"/>
                  </a:lnTo>
                  <a:lnTo>
                    <a:pt x="11942" y="21600"/>
                  </a:lnTo>
                  <a:lnTo>
                    <a:pt x="15792" y="21310"/>
                  </a:lnTo>
                  <a:lnTo>
                    <a:pt x="18892" y="20590"/>
                  </a:lnTo>
                  <a:lnTo>
                    <a:pt x="20931" y="19546"/>
                  </a:lnTo>
                  <a:lnTo>
                    <a:pt x="21600" y="18286"/>
                  </a:lnTo>
                  <a:lnTo>
                    <a:pt x="19924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7" name="Shape"/>
            <p:cNvSpPr/>
            <p:nvPr/>
          </p:nvSpPr>
          <p:spPr>
            <a:xfrm>
              <a:off x="0" y="0"/>
              <a:ext cx="127266" cy="24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05" y="0"/>
                  </a:moveTo>
                  <a:lnTo>
                    <a:pt x="395" y="19088"/>
                  </a:lnTo>
                  <a:lnTo>
                    <a:pt x="0" y="19728"/>
                  </a:lnTo>
                  <a:lnTo>
                    <a:pt x="100" y="20374"/>
                  </a:lnTo>
                  <a:lnTo>
                    <a:pt x="656" y="20954"/>
                  </a:lnTo>
                  <a:lnTo>
                    <a:pt x="1628" y="21393"/>
                  </a:lnTo>
                  <a:lnTo>
                    <a:pt x="2851" y="21600"/>
                  </a:lnTo>
                  <a:lnTo>
                    <a:pt x="4086" y="21547"/>
                  </a:lnTo>
                  <a:lnTo>
                    <a:pt x="5194" y="21256"/>
                  </a:lnTo>
                  <a:lnTo>
                    <a:pt x="6032" y="20748"/>
                  </a:lnTo>
                  <a:lnTo>
                    <a:pt x="15130" y="12279"/>
                  </a:lnTo>
                  <a:lnTo>
                    <a:pt x="21600" y="12279"/>
                  </a:lnTo>
                  <a:lnTo>
                    <a:pt x="20905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9" name="object 34"/>
          <p:cNvSpPr/>
          <p:nvPr/>
        </p:nvSpPr>
        <p:spPr>
          <a:xfrm>
            <a:off x="3969894" y="6656216"/>
            <a:ext cx="2078395" cy="436386"/>
          </a:xfrm>
          <a:prstGeom prst="rect">
            <a:avLst/>
          </a:pr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object 35"/>
          <p:cNvSpPr/>
          <p:nvPr/>
        </p:nvSpPr>
        <p:spPr>
          <a:xfrm>
            <a:off x="5042091" y="6710187"/>
            <a:ext cx="925832" cy="320496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object 36"/>
          <p:cNvSpPr/>
          <p:nvPr/>
        </p:nvSpPr>
        <p:spPr>
          <a:xfrm>
            <a:off x="4199180" y="6756768"/>
            <a:ext cx="588012" cy="486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lnSpc>
                <a:spcPts val="1900"/>
              </a:lnSpc>
              <a:defRPr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Client</a:t>
            </a:r>
          </a:p>
        </p:txBody>
      </p:sp>
      <p:sp>
        <p:nvSpPr>
          <p:cNvPr id="272" name="object 37"/>
          <p:cNvSpPr/>
          <p:nvPr/>
        </p:nvSpPr>
        <p:spPr>
          <a:xfrm>
            <a:off x="5215787" y="6785657"/>
            <a:ext cx="430531" cy="16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lnSpc>
                <a:spcPts val="1300"/>
              </a:lnSpc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Dri</a:t>
            </a:r>
            <a:r>
              <a:rPr spc="-25"/>
              <a:t>v</a:t>
            </a:r>
            <a:r>
              <a:t>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object 48"/>
          <p:cNvSpPr>
            <a:spLocks noGrp="1"/>
          </p:cNvSpPr>
          <p:nvPr>
            <p:ph type="sldNum" sz="quarter" idx="4294967295"/>
          </p:nvPr>
        </p:nvSpPr>
        <p:spPr>
          <a:xfrm>
            <a:off x="9778991" y="7549146"/>
            <a:ext cx="135345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41266">
              <a:lnSpc>
                <a:spcPts val="800"/>
              </a:lnSpc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75" name="object 2"/>
          <p:cNvSpPr>
            <a:spLocks noGrp="1"/>
          </p:cNvSpPr>
          <p:nvPr>
            <p:ph type="title"/>
          </p:nvPr>
        </p:nvSpPr>
        <p:spPr>
          <a:xfrm>
            <a:off x="502920" y="243890"/>
            <a:ext cx="9052560" cy="1430135"/>
          </a:xfrm>
          <a:prstGeom prst="rect">
            <a:avLst/>
          </a:prstGeom>
        </p:spPr>
        <p:txBody>
          <a:bodyPr lIns="0" tIns="0" rIns="0" bIns="0"/>
          <a:lstStyle>
            <a:lvl1pPr indent="11427" defTabSz="822959">
              <a:defRPr sz="4140" spc="-9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t>How are client requests coordinated?</a:t>
            </a:r>
          </a:p>
        </p:txBody>
      </p:sp>
      <p:sp>
        <p:nvSpPr>
          <p:cNvPr id="276" name="object 3"/>
          <p:cNvSpPr/>
          <p:nvPr/>
        </p:nvSpPr>
        <p:spPr>
          <a:xfrm>
            <a:off x="682224" y="1568084"/>
            <a:ext cx="3975101" cy="962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ts val="2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coordinator manages</a:t>
            </a:r>
            <a:r>
              <a:rPr spc="-20"/>
              <a:t> </a:t>
            </a:r>
            <a:r>
              <a:rPr spc="10"/>
              <a:t>the  </a:t>
            </a:r>
            <a:r>
              <a:t>Replication </a:t>
            </a:r>
            <a:r>
              <a:rPr spc="0"/>
              <a:t>Factor</a:t>
            </a:r>
            <a:r>
              <a:t> (RF)</a:t>
            </a:r>
          </a:p>
        </p:txBody>
      </p:sp>
      <p:sp>
        <p:nvSpPr>
          <p:cNvPr id="277" name="object 4"/>
          <p:cNvSpPr/>
          <p:nvPr/>
        </p:nvSpPr>
        <p:spPr>
          <a:xfrm>
            <a:off x="884177" y="2634215"/>
            <a:ext cx="4251960" cy="1866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ts val="2100"/>
              </a:lnSpc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3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Replication factor </a:t>
            </a:r>
            <a:r>
              <a:rPr spc="0"/>
              <a:t>(RF) </a:t>
            </a:r>
            <a:r>
              <a:rPr spc="0">
                <a:solidFill>
                  <a:srgbClr val="4B3C37"/>
                </a:solidFill>
              </a:rPr>
              <a:t>– </a:t>
            </a:r>
            <a:r>
              <a:rPr>
                <a:solidFill>
                  <a:srgbClr val="4B3C37"/>
                </a:solidFill>
              </a:rPr>
              <a:t>onto </a:t>
            </a:r>
            <a:r>
              <a:rPr spc="0">
                <a:solidFill>
                  <a:srgbClr val="4B3C37"/>
                </a:solidFill>
              </a:rPr>
              <a:t>how  </a:t>
            </a:r>
            <a:r>
              <a:rPr spc="-3">
                <a:solidFill>
                  <a:srgbClr val="4B3C37"/>
                </a:solidFill>
              </a:rPr>
              <a:t>many </a:t>
            </a:r>
            <a:r>
              <a:rPr>
                <a:solidFill>
                  <a:srgbClr val="4B3C37"/>
                </a:solidFill>
              </a:rPr>
              <a:t>nodes should </a:t>
            </a:r>
            <a:r>
              <a:rPr spc="0">
                <a:solidFill>
                  <a:srgbClr val="4B3C37"/>
                </a:solidFill>
              </a:rPr>
              <a:t>a write </a:t>
            </a:r>
            <a:r>
              <a:rPr>
                <a:solidFill>
                  <a:srgbClr val="4B3C37"/>
                </a:solidFill>
              </a:rPr>
              <a:t>be</a:t>
            </a:r>
            <a:r>
              <a:rPr spc="63">
                <a:solidFill>
                  <a:srgbClr val="4B3C37"/>
                </a:solidFill>
              </a:rPr>
              <a:t> </a:t>
            </a:r>
            <a:r>
              <a:rPr spc="9">
                <a:solidFill>
                  <a:srgbClr val="4B3C37"/>
                </a:solidFill>
              </a:rPr>
              <a:t>copied?</a:t>
            </a:r>
          </a:p>
          <a:p>
            <a:pPr marL="266637" marR="81896" indent="-253942">
              <a:lnSpc>
                <a:spcPts val="2100"/>
              </a:lnSpc>
              <a:spcBef>
                <a:spcPts val="10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Possible </a:t>
            </a:r>
            <a:r>
              <a:rPr spc="3"/>
              <a:t>values range </a:t>
            </a:r>
            <a:r>
              <a:rPr spc="-9"/>
              <a:t>from </a:t>
            </a:r>
            <a:r>
              <a:t>1 to the  </a:t>
            </a:r>
            <a:r>
              <a:rPr spc="3"/>
              <a:t>total of planned nodes </a:t>
            </a:r>
            <a:r>
              <a:t>for </a:t>
            </a:r>
            <a:r>
              <a:rPr spc="3"/>
              <a:t>the</a:t>
            </a:r>
            <a:r>
              <a:rPr spc="40"/>
              <a:t> </a:t>
            </a:r>
            <a:r>
              <a:rPr spc="9"/>
              <a:t>cluster</a:t>
            </a:r>
          </a:p>
          <a:p>
            <a:pPr marL="266637" marR="439318" indent="-253942">
              <a:lnSpc>
                <a:spcPts val="2100"/>
              </a:lnSpc>
              <a:spcBef>
                <a:spcPts val="11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3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RF </a:t>
            </a:r>
            <a:r>
              <a:rPr spc="0"/>
              <a:t>is </a:t>
            </a:r>
            <a:r>
              <a:t>set </a:t>
            </a:r>
            <a:r>
              <a:rPr spc="0"/>
              <a:t>for </a:t>
            </a:r>
            <a:r>
              <a:t>an </a:t>
            </a:r>
            <a:r>
              <a:rPr spc="0"/>
              <a:t>entire </a:t>
            </a:r>
            <a:r>
              <a:rPr i="1" spc="-3"/>
              <a:t>keyspace</a:t>
            </a:r>
            <a:r>
              <a:rPr spc="-3"/>
              <a:t>,</a:t>
            </a:r>
            <a:r>
              <a:rPr spc="-148"/>
              <a:t> </a:t>
            </a:r>
            <a:r>
              <a:t>or  </a:t>
            </a:r>
            <a:r>
              <a:rPr spc="0"/>
              <a:t>for </a:t>
            </a:r>
            <a:r>
              <a:t>each </a:t>
            </a:r>
            <a:r>
              <a:rPr i="1" spc="0"/>
              <a:t>data </a:t>
            </a:r>
            <a:r>
              <a:rPr i="1"/>
              <a:t>center</a:t>
            </a:r>
            <a:r>
              <a:t>, </a:t>
            </a:r>
            <a:r>
              <a:rPr spc="0"/>
              <a:t>if</a:t>
            </a:r>
            <a:r>
              <a:rPr spc="-126"/>
              <a:t> </a:t>
            </a:r>
            <a:r>
              <a:rPr spc="0"/>
              <a:t>multiple</a:t>
            </a:r>
          </a:p>
        </p:txBody>
      </p:sp>
      <p:sp>
        <p:nvSpPr>
          <p:cNvPr id="278" name="object 5"/>
          <p:cNvSpPr/>
          <p:nvPr/>
        </p:nvSpPr>
        <p:spPr>
          <a:xfrm>
            <a:off x="644748" y="4857146"/>
            <a:ext cx="3838578" cy="962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ts val="2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10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Every </a:t>
            </a:r>
            <a:r>
              <a:rPr spc="0"/>
              <a:t>write </a:t>
            </a:r>
            <a:r>
              <a:rPr spc="4"/>
              <a:t>to </a:t>
            </a:r>
            <a:r>
              <a:rPr spc="0"/>
              <a:t>every </a:t>
            </a:r>
            <a:r>
              <a:rPr spc="4"/>
              <a:t>node is  individually</a:t>
            </a:r>
            <a:r>
              <a:rPr spc="-25"/>
              <a:t> </a:t>
            </a:r>
            <a:r>
              <a:rPr spc="4"/>
              <a:t>time-stamped</a:t>
            </a:r>
          </a:p>
        </p:txBody>
      </p:sp>
      <p:sp>
        <p:nvSpPr>
          <p:cNvPr id="279" name="object 6"/>
          <p:cNvSpPr/>
          <p:nvPr/>
        </p:nvSpPr>
        <p:spPr>
          <a:xfrm>
            <a:off x="682222" y="5914021"/>
            <a:ext cx="3698878" cy="96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ts val="2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i="1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Replication </a:t>
            </a:r>
            <a:r>
              <a:rPr spc="0"/>
              <a:t>factor is </a:t>
            </a:r>
            <a:r>
              <a:t>discussed  </a:t>
            </a:r>
            <a:r>
              <a:rPr spc="20"/>
              <a:t>further</a:t>
            </a:r>
            <a:r>
              <a:rPr spc="-75"/>
              <a:t> </a:t>
            </a:r>
            <a:r>
              <a:t>ahead</a:t>
            </a:r>
          </a:p>
        </p:txBody>
      </p:sp>
      <p:sp>
        <p:nvSpPr>
          <p:cNvPr id="280" name="object 7"/>
          <p:cNvSpPr/>
          <p:nvPr/>
        </p:nvSpPr>
        <p:spPr>
          <a:xfrm>
            <a:off x="6649508" y="2138771"/>
            <a:ext cx="1084707" cy="1084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object 8"/>
          <p:cNvSpPr/>
          <p:nvPr/>
        </p:nvSpPr>
        <p:spPr>
          <a:xfrm>
            <a:off x="6859930" y="2475547"/>
            <a:ext cx="6553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1</a:t>
            </a:r>
          </a:p>
        </p:txBody>
      </p:sp>
      <p:sp>
        <p:nvSpPr>
          <p:cNvPr id="282" name="object 9"/>
          <p:cNvSpPr/>
          <p:nvPr/>
        </p:nvSpPr>
        <p:spPr>
          <a:xfrm>
            <a:off x="6649494" y="5235933"/>
            <a:ext cx="1084720" cy="1084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3" name="object 10"/>
          <p:cNvSpPr/>
          <p:nvPr/>
        </p:nvSpPr>
        <p:spPr>
          <a:xfrm>
            <a:off x="6768262" y="5526990"/>
            <a:ext cx="820563" cy="338545"/>
          </a:xfrm>
          <a:prstGeom prst="rect">
            <a:avLst/>
          </a:pr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4" name="object 11"/>
          <p:cNvSpPr/>
          <p:nvPr/>
        </p:nvSpPr>
        <p:spPr>
          <a:xfrm>
            <a:off x="6847002" y="5572709"/>
            <a:ext cx="6553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3</a:t>
            </a:r>
          </a:p>
        </p:txBody>
      </p:sp>
      <p:sp>
        <p:nvSpPr>
          <p:cNvPr id="285" name="object 12"/>
          <p:cNvSpPr/>
          <p:nvPr/>
        </p:nvSpPr>
        <p:spPr>
          <a:xfrm>
            <a:off x="8257009" y="3712984"/>
            <a:ext cx="1084707" cy="1084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6" name="object 13"/>
          <p:cNvSpPr/>
          <p:nvPr/>
        </p:nvSpPr>
        <p:spPr>
          <a:xfrm>
            <a:off x="8375763" y="4004042"/>
            <a:ext cx="820563" cy="338545"/>
          </a:xfrm>
          <a:prstGeom prst="rect">
            <a:avLst/>
          </a:pr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7" name="object 14"/>
          <p:cNvSpPr/>
          <p:nvPr/>
        </p:nvSpPr>
        <p:spPr>
          <a:xfrm>
            <a:off x="8454505" y="4049764"/>
            <a:ext cx="6553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2</a:t>
            </a:r>
          </a:p>
        </p:txBody>
      </p:sp>
      <p:sp>
        <p:nvSpPr>
          <p:cNvPr id="288" name="object 15"/>
          <p:cNvSpPr/>
          <p:nvPr/>
        </p:nvSpPr>
        <p:spPr>
          <a:xfrm>
            <a:off x="5128147" y="3712984"/>
            <a:ext cx="1084709" cy="1084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object 16"/>
          <p:cNvSpPr/>
          <p:nvPr/>
        </p:nvSpPr>
        <p:spPr>
          <a:xfrm>
            <a:off x="5075142" y="3659982"/>
            <a:ext cx="1191063" cy="1191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93"/>
                </a:moveTo>
                <a:lnTo>
                  <a:pt x="63" y="9688"/>
                </a:lnTo>
                <a:lnTo>
                  <a:pt x="221" y="8615"/>
                </a:lnTo>
                <a:lnTo>
                  <a:pt x="490" y="7584"/>
                </a:lnTo>
                <a:lnTo>
                  <a:pt x="861" y="6568"/>
                </a:lnTo>
                <a:lnTo>
                  <a:pt x="1846" y="4755"/>
                </a:lnTo>
                <a:lnTo>
                  <a:pt x="3158" y="3158"/>
                </a:lnTo>
                <a:lnTo>
                  <a:pt x="4756" y="1846"/>
                </a:lnTo>
                <a:lnTo>
                  <a:pt x="6568" y="861"/>
                </a:lnTo>
                <a:lnTo>
                  <a:pt x="7584" y="490"/>
                </a:lnTo>
                <a:lnTo>
                  <a:pt x="8615" y="221"/>
                </a:lnTo>
                <a:lnTo>
                  <a:pt x="9688" y="63"/>
                </a:lnTo>
                <a:lnTo>
                  <a:pt x="10793" y="0"/>
                </a:lnTo>
                <a:lnTo>
                  <a:pt x="11898" y="63"/>
                </a:lnTo>
                <a:lnTo>
                  <a:pt x="12971" y="221"/>
                </a:lnTo>
                <a:lnTo>
                  <a:pt x="14002" y="490"/>
                </a:lnTo>
                <a:lnTo>
                  <a:pt x="15016" y="861"/>
                </a:lnTo>
                <a:lnTo>
                  <a:pt x="16843" y="1845"/>
                </a:lnTo>
                <a:lnTo>
                  <a:pt x="18442" y="3158"/>
                </a:lnTo>
                <a:lnTo>
                  <a:pt x="19754" y="4755"/>
                </a:lnTo>
                <a:lnTo>
                  <a:pt x="20739" y="6568"/>
                </a:lnTo>
                <a:lnTo>
                  <a:pt x="21109" y="7584"/>
                </a:lnTo>
                <a:lnTo>
                  <a:pt x="21379" y="8615"/>
                </a:lnTo>
                <a:lnTo>
                  <a:pt x="21537" y="9688"/>
                </a:lnTo>
                <a:lnTo>
                  <a:pt x="21600" y="10793"/>
                </a:lnTo>
                <a:lnTo>
                  <a:pt x="21537" y="11898"/>
                </a:lnTo>
                <a:lnTo>
                  <a:pt x="21379" y="12971"/>
                </a:lnTo>
                <a:lnTo>
                  <a:pt x="21109" y="14002"/>
                </a:lnTo>
                <a:lnTo>
                  <a:pt x="20739" y="15016"/>
                </a:lnTo>
                <a:lnTo>
                  <a:pt x="19755" y="16843"/>
                </a:lnTo>
                <a:lnTo>
                  <a:pt x="18442" y="18442"/>
                </a:lnTo>
                <a:lnTo>
                  <a:pt x="16843" y="19755"/>
                </a:lnTo>
                <a:lnTo>
                  <a:pt x="15016" y="20739"/>
                </a:lnTo>
                <a:lnTo>
                  <a:pt x="14002" y="21109"/>
                </a:lnTo>
                <a:lnTo>
                  <a:pt x="12971" y="21379"/>
                </a:lnTo>
                <a:lnTo>
                  <a:pt x="11898" y="21537"/>
                </a:lnTo>
                <a:lnTo>
                  <a:pt x="10793" y="21600"/>
                </a:lnTo>
                <a:lnTo>
                  <a:pt x="9688" y="21537"/>
                </a:lnTo>
                <a:lnTo>
                  <a:pt x="8615" y="21379"/>
                </a:lnTo>
                <a:lnTo>
                  <a:pt x="7584" y="21109"/>
                </a:lnTo>
                <a:lnTo>
                  <a:pt x="6568" y="20739"/>
                </a:lnTo>
                <a:lnTo>
                  <a:pt x="4755" y="19754"/>
                </a:lnTo>
                <a:lnTo>
                  <a:pt x="3158" y="18442"/>
                </a:lnTo>
                <a:lnTo>
                  <a:pt x="1845" y="16843"/>
                </a:lnTo>
                <a:lnTo>
                  <a:pt x="861" y="15016"/>
                </a:lnTo>
                <a:lnTo>
                  <a:pt x="490" y="14002"/>
                </a:lnTo>
                <a:lnTo>
                  <a:pt x="221" y="12971"/>
                </a:lnTo>
                <a:lnTo>
                  <a:pt x="63" y="11898"/>
                </a:lnTo>
                <a:lnTo>
                  <a:pt x="0" y="10793"/>
                </a:lnTo>
                <a:close/>
              </a:path>
            </a:pathLst>
          </a:custGeom>
          <a:ln w="21166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" name="object 17"/>
          <p:cNvSpPr/>
          <p:nvPr/>
        </p:nvSpPr>
        <p:spPr>
          <a:xfrm>
            <a:off x="5128147" y="3712984"/>
            <a:ext cx="1085061" cy="1085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92"/>
                </a:moveTo>
                <a:lnTo>
                  <a:pt x="63" y="9686"/>
                </a:lnTo>
                <a:lnTo>
                  <a:pt x="221" y="8612"/>
                </a:lnTo>
                <a:lnTo>
                  <a:pt x="490" y="7584"/>
                </a:lnTo>
                <a:lnTo>
                  <a:pt x="853" y="6589"/>
                </a:lnTo>
                <a:lnTo>
                  <a:pt x="1849" y="4756"/>
                </a:lnTo>
                <a:lnTo>
                  <a:pt x="3160" y="3160"/>
                </a:lnTo>
                <a:lnTo>
                  <a:pt x="4756" y="1849"/>
                </a:lnTo>
                <a:lnTo>
                  <a:pt x="6589" y="853"/>
                </a:lnTo>
                <a:lnTo>
                  <a:pt x="7584" y="490"/>
                </a:lnTo>
                <a:lnTo>
                  <a:pt x="8612" y="221"/>
                </a:lnTo>
                <a:lnTo>
                  <a:pt x="9686" y="63"/>
                </a:lnTo>
                <a:lnTo>
                  <a:pt x="10792" y="0"/>
                </a:lnTo>
                <a:lnTo>
                  <a:pt x="11898" y="63"/>
                </a:lnTo>
                <a:lnTo>
                  <a:pt x="12973" y="221"/>
                </a:lnTo>
                <a:lnTo>
                  <a:pt x="14000" y="490"/>
                </a:lnTo>
                <a:lnTo>
                  <a:pt x="14995" y="853"/>
                </a:lnTo>
                <a:lnTo>
                  <a:pt x="16844" y="1849"/>
                </a:lnTo>
                <a:lnTo>
                  <a:pt x="18440" y="3160"/>
                </a:lnTo>
                <a:lnTo>
                  <a:pt x="19751" y="4756"/>
                </a:lnTo>
                <a:lnTo>
                  <a:pt x="20747" y="6589"/>
                </a:lnTo>
                <a:lnTo>
                  <a:pt x="21110" y="7584"/>
                </a:lnTo>
                <a:lnTo>
                  <a:pt x="21379" y="8612"/>
                </a:lnTo>
                <a:lnTo>
                  <a:pt x="21537" y="9686"/>
                </a:lnTo>
                <a:lnTo>
                  <a:pt x="21600" y="10792"/>
                </a:lnTo>
                <a:lnTo>
                  <a:pt x="21537" y="11898"/>
                </a:lnTo>
                <a:lnTo>
                  <a:pt x="21379" y="12973"/>
                </a:lnTo>
                <a:lnTo>
                  <a:pt x="21110" y="14000"/>
                </a:lnTo>
                <a:lnTo>
                  <a:pt x="20747" y="14995"/>
                </a:lnTo>
                <a:lnTo>
                  <a:pt x="19751" y="16844"/>
                </a:lnTo>
                <a:lnTo>
                  <a:pt x="18440" y="18440"/>
                </a:lnTo>
                <a:lnTo>
                  <a:pt x="16844" y="19751"/>
                </a:lnTo>
                <a:lnTo>
                  <a:pt x="14995" y="20747"/>
                </a:lnTo>
                <a:lnTo>
                  <a:pt x="14000" y="21110"/>
                </a:lnTo>
                <a:lnTo>
                  <a:pt x="12973" y="21379"/>
                </a:lnTo>
                <a:lnTo>
                  <a:pt x="11898" y="21537"/>
                </a:lnTo>
                <a:lnTo>
                  <a:pt x="10792" y="21600"/>
                </a:lnTo>
                <a:lnTo>
                  <a:pt x="9686" y="21537"/>
                </a:lnTo>
                <a:lnTo>
                  <a:pt x="8612" y="21379"/>
                </a:lnTo>
                <a:lnTo>
                  <a:pt x="7584" y="21110"/>
                </a:lnTo>
                <a:lnTo>
                  <a:pt x="6589" y="20747"/>
                </a:lnTo>
                <a:lnTo>
                  <a:pt x="4756" y="19751"/>
                </a:lnTo>
                <a:lnTo>
                  <a:pt x="3160" y="18440"/>
                </a:lnTo>
                <a:lnTo>
                  <a:pt x="1849" y="16844"/>
                </a:lnTo>
                <a:lnTo>
                  <a:pt x="853" y="14995"/>
                </a:lnTo>
                <a:lnTo>
                  <a:pt x="490" y="14000"/>
                </a:lnTo>
                <a:lnTo>
                  <a:pt x="221" y="12973"/>
                </a:lnTo>
                <a:lnTo>
                  <a:pt x="63" y="11898"/>
                </a:lnTo>
                <a:lnTo>
                  <a:pt x="0" y="10792"/>
                </a:lnTo>
                <a:close/>
              </a:path>
            </a:pathLst>
          </a:custGeom>
          <a:ln w="42333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object 18"/>
          <p:cNvSpPr/>
          <p:nvPr/>
        </p:nvSpPr>
        <p:spPr>
          <a:xfrm>
            <a:off x="5181150" y="3765989"/>
            <a:ext cx="979048" cy="979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91"/>
                </a:moveTo>
                <a:lnTo>
                  <a:pt x="63" y="9684"/>
                </a:lnTo>
                <a:lnTo>
                  <a:pt x="222" y="8608"/>
                </a:lnTo>
                <a:lnTo>
                  <a:pt x="489" y="7585"/>
                </a:lnTo>
                <a:lnTo>
                  <a:pt x="843" y="6614"/>
                </a:lnTo>
                <a:lnTo>
                  <a:pt x="1852" y="4757"/>
                </a:lnTo>
                <a:lnTo>
                  <a:pt x="3162" y="3162"/>
                </a:lnTo>
                <a:lnTo>
                  <a:pt x="4757" y="1852"/>
                </a:lnTo>
                <a:lnTo>
                  <a:pt x="6614" y="843"/>
                </a:lnTo>
                <a:lnTo>
                  <a:pt x="7585" y="489"/>
                </a:lnTo>
                <a:lnTo>
                  <a:pt x="8608" y="222"/>
                </a:lnTo>
                <a:lnTo>
                  <a:pt x="9684" y="63"/>
                </a:lnTo>
                <a:lnTo>
                  <a:pt x="10791" y="0"/>
                </a:lnTo>
                <a:lnTo>
                  <a:pt x="11899" y="63"/>
                </a:lnTo>
                <a:lnTo>
                  <a:pt x="12975" y="222"/>
                </a:lnTo>
                <a:lnTo>
                  <a:pt x="13998" y="489"/>
                </a:lnTo>
                <a:lnTo>
                  <a:pt x="14970" y="844"/>
                </a:lnTo>
                <a:lnTo>
                  <a:pt x="16845" y="1854"/>
                </a:lnTo>
                <a:lnTo>
                  <a:pt x="18438" y="3162"/>
                </a:lnTo>
                <a:lnTo>
                  <a:pt x="19748" y="4757"/>
                </a:lnTo>
                <a:lnTo>
                  <a:pt x="20757" y="6614"/>
                </a:lnTo>
                <a:lnTo>
                  <a:pt x="21111" y="7585"/>
                </a:lnTo>
                <a:lnTo>
                  <a:pt x="21378" y="8608"/>
                </a:lnTo>
                <a:lnTo>
                  <a:pt x="21537" y="9684"/>
                </a:lnTo>
                <a:lnTo>
                  <a:pt x="21600" y="10791"/>
                </a:lnTo>
                <a:lnTo>
                  <a:pt x="21537" y="11899"/>
                </a:lnTo>
                <a:lnTo>
                  <a:pt x="21378" y="12975"/>
                </a:lnTo>
                <a:lnTo>
                  <a:pt x="21111" y="13998"/>
                </a:lnTo>
                <a:lnTo>
                  <a:pt x="20756" y="14970"/>
                </a:lnTo>
                <a:lnTo>
                  <a:pt x="19746" y="16845"/>
                </a:lnTo>
                <a:lnTo>
                  <a:pt x="18438" y="18438"/>
                </a:lnTo>
                <a:lnTo>
                  <a:pt x="16845" y="19746"/>
                </a:lnTo>
                <a:lnTo>
                  <a:pt x="14970" y="20756"/>
                </a:lnTo>
                <a:lnTo>
                  <a:pt x="13998" y="21111"/>
                </a:lnTo>
                <a:lnTo>
                  <a:pt x="12975" y="21378"/>
                </a:lnTo>
                <a:lnTo>
                  <a:pt x="11899" y="21537"/>
                </a:lnTo>
                <a:lnTo>
                  <a:pt x="10791" y="21600"/>
                </a:lnTo>
                <a:lnTo>
                  <a:pt x="9684" y="21537"/>
                </a:lnTo>
                <a:lnTo>
                  <a:pt x="8608" y="21378"/>
                </a:lnTo>
                <a:lnTo>
                  <a:pt x="7585" y="21111"/>
                </a:lnTo>
                <a:lnTo>
                  <a:pt x="6614" y="20757"/>
                </a:lnTo>
                <a:lnTo>
                  <a:pt x="4757" y="19748"/>
                </a:lnTo>
                <a:lnTo>
                  <a:pt x="3162" y="18438"/>
                </a:lnTo>
                <a:lnTo>
                  <a:pt x="1854" y="16845"/>
                </a:lnTo>
                <a:lnTo>
                  <a:pt x="844" y="14970"/>
                </a:lnTo>
                <a:lnTo>
                  <a:pt x="489" y="13998"/>
                </a:lnTo>
                <a:lnTo>
                  <a:pt x="222" y="12975"/>
                </a:lnTo>
                <a:lnTo>
                  <a:pt x="63" y="11899"/>
                </a:lnTo>
                <a:lnTo>
                  <a:pt x="0" y="10791"/>
                </a:lnTo>
                <a:close/>
              </a:path>
            </a:pathLst>
          </a:custGeom>
          <a:ln w="21166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object 19"/>
          <p:cNvSpPr/>
          <p:nvPr/>
        </p:nvSpPr>
        <p:spPr>
          <a:xfrm>
            <a:off x="5246904" y="4004042"/>
            <a:ext cx="820563" cy="338558"/>
          </a:xfrm>
          <a:prstGeom prst="rect">
            <a:avLst/>
          </a:pr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3" name="object 20"/>
          <p:cNvSpPr/>
          <p:nvPr/>
        </p:nvSpPr>
        <p:spPr>
          <a:xfrm>
            <a:off x="5325643" y="4049764"/>
            <a:ext cx="6553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4</a:t>
            </a:r>
          </a:p>
        </p:txBody>
      </p:sp>
      <p:sp>
        <p:nvSpPr>
          <p:cNvPr id="294" name="object 21"/>
          <p:cNvSpPr/>
          <p:nvPr/>
        </p:nvSpPr>
        <p:spPr>
          <a:xfrm>
            <a:off x="4810304" y="4078782"/>
            <a:ext cx="515390" cy="27930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5" name="object 22"/>
          <p:cNvSpPr/>
          <p:nvPr/>
        </p:nvSpPr>
        <p:spPr>
          <a:xfrm>
            <a:off x="4923599" y="4255325"/>
            <a:ext cx="212538" cy="240089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6" name="object 23"/>
          <p:cNvSpPr/>
          <p:nvPr/>
        </p:nvSpPr>
        <p:spPr>
          <a:xfrm>
            <a:off x="6165263" y="2981504"/>
            <a:ext cx="1288480" cy="135912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7" name="object 24"/>
          <p:cNvSpPr/>
          <p:nvPr/>
        </p:nvSpPr>
        <p:spPr>
          <a:xfrm>
            <a:off x="6212852" y="3262626"/>
            <a:ext cx="976449" cy="992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037" y="21479"/>
                </a:lnTo>
                <a:lnTo>
                  <a:pt x="4038" y="21099"/>
                </a:lnTo>
                <a:lnTo>
                  <a:pt x="6023" y="20495"/>
                </a:lnTo>
                <a:lnTo>
                  <a:pt x="7954" y="19666"/>
                </a:lnTo>
                <a:lnTo>
                  <a:pt x="9815" y="18647"/>
                </a:lnTo>
                <a:lnTo>
                  <a:pt x="11606" y="17455"/>
                </a:lnTo>
                <a:lnTo>
                  <a:pt x="13309" y="16091"/>
                </a:lnTo>
                <a:lnTo>
                  <a:pt x="14890" y="14588"/>
                </a:lnTo>
                <a:lnTo>
                  <a:pt x="16347" y="12947"/>
                </a:lnTo>
                <a:lnTo>
                  <a:pt x="17664" y="11186"/>
                </a:lnTo>
                <a:lnTo>
                  <a:pt x="18805" y="9338"/>
                </a:lnTo>
                <a:lnTo>
                  <a:pt x="19788" y="7386"/>
                </a:lnTo>
                <a:lnTo>
                  <a:pt x="20579" y="5383"/>
                </a:lnTo>
                <a:lnTo>
                  <a:pt x="21158" y="3327"/>
                </a:lnTo>
                <a:lnTo>
                  <a:pt x="21527" y="1255"/>
                </a:lnTo>
                <a:lnTo>
                  <a:pt x="21600" y="0"/>
                </a:lnTo>
              </a:path>
            </a:pathLst>
          </a:cu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00" name="object 25"/>
          <p:cNvGrpSpPr/>
          <p:nvPr/>
        </p:nvGrpSpPr>
        <p:grpSpPr>
          <a:xfrm>
            <a:off x="7065588" y="3223465"/>
            <a:ext cx="228018" cy="234818"/>
            <a:chOff x="0" y="0"/>
            <a:chExt cx="228017" cy="234817"/>
          </a:xfrm>
        </p:grpSpPr>
        <p:sp>
          <p:nvSpPr>
            <p:cNvPr id="298" name="Shape"/>
            <p:cNvSpPr/>
            <p:nvPr/>
          </p:nvSpPr>
          <p:spPr>
            <a:xfrm>
              <a:off x="121470" y="78320"/>
              <a:ext cx="106548" cy="156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77" y="0"/>
                  </a:moveTo>
                  <a:lnTo>
                    <a:pt x="0" y="0"/>
                  </a:lnTo>
                  <a:lnTo>
                    <a:pt x="14263" y="20116"/>
                  </a:lnTo>
                  <a:lnTo>
                    <a:pt x="15190" y="20948"/>
                  </a:lnTo>
                  <a:lnTo>
                    <a:pt x="16469" y="21456"/>
                  </a:lnTo>
                  <a:lnTo>
                    <a:pt x="17935" y="21600"/>
                  </a:lnTo>
                  <a:lnTo>
                    <a:pt x="19420" y="21341"/>
                  </a:lnTo>
                  <a:lnTo>
                    <a:pt x="20642" y="20710"/>
                  </a:lnTo>
                  <a:lnTo>
                    <a:pt x="21388" y="19840"/>
                  </a:lnTo>
                  <a:lnTo>
                    <a:pt x="21600" y="18842"/>
                  </a:lnTo>
                  <a:lnTo>
                    <a:pt x="21220" y="17830"/>
                  </a:lnTo>
                  <a:lnTo>
                    <a:pt x="857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Shape"/>
            <p:cNvSpPr/>
            <p:nvPr/>
          </p:nvSpPr>
          <p:spPr>
            <a:xfrm>
              <a:off x="0" y="0"/>
              <a:ext cx="163778" cy="22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13" y="0"/>
                  </a:moveTo>
                  <a:lnTo>
                    <a:pt x="356" y="18801"/>
                  </a:lnTo>
                  <a:lnTo>
                    <a:pt x="0" y="19483"/>
                  </a:lnTo>
                  <a:lnTo>
                    <a:pt x="28" y="20188"/>
                  </a:lnTo>
                  <a:lnTo>
                    <a:pt x="414" y="20834"/>
                  </a:lnTo>
                  <a:lnTo>
                    <a:pt x="1135" y="21339"/>
                  </a:lnTo>
                  <a:lnTo>
                    <a:pt x="2067" y="21600"/>
                  </a:lnTo>
                  <a:lnTo>
                    <a:pt x="3030" y="21580"/>
                  </a:lnTo>
                  <a:lnTo>
                    <a:pt x="3912" y="21296"/>
                  </a:lnTo>
                  <a:lnTo>
                    <a:pt x="4602" y="20768"/>
                  </a:lnTo>
                  <a:lnTo>
                    <a:pt x="16020" y="7563"/>
                  </a:lnTo>
                  <a:lnTo>
                    <a:pt x="21600" y="7563"/>
                  </a:lnTo>
                  <a:lnTo>
                    <a:pt x="16613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1" name="object 26"/>
          <p:cNvSpPr/>
          <p:nvPr/>
        </p:nvSpPr>
        <p:spPr>
          <a:xfrm>
            <a:off x="6165267" y="4016438"/>
            <a:ext cx="2352500" cy="51954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2" name="object 27"/>
          <p:cNvSpPr/>
          <p:nvPr/>
        </p:nvSpPr>
        <p:spPr>
          <a:xfrm>
            <a:off x="6212852" y="4255337"/>
            <a:ext cx="2004680" cy="1"/>
          </a:xfrm>
          <a:prstGeom prst="line">
            <a:avLst/>
          </a:pr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object 28"/>
          <p:cNvSpPr/>
          <p:nvPr/>
        </p:nvSpPr>
        <p:spPr>
          <a:xfrm>
            <a:off x="8027140" y="4141148"/>
            <a:ext cx="229628" cy="228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" y="0"/>
                </a:moveTo>
                <a:lnTo>
                  <a:pt x="1290" y="59"/>
                </a:lnTo>
                <a:lnTo>
                  <a:pt x="678" y="373"/>
                </a:lnTo>
                <a:lnTo>
                  <a:pt x="216" y="917"/>
                </a:lnTo>
                <a:lnTo>
                  <a:pt x="0" y="1598"/>
                </a:lnTo>
                <a:lnTo>
                  <a:pt x="59" y="2286"/>
                </a:lnTo>
                <a:lnTo>
                  <a:pt x="370" y="2902"/>
                </a:lnTo>
                <a:lnTo>
                  <a:pt x="911" y="3366"/>
                </a:lnTo>
                <a:lnTo>
                  <a:pt x="14220" y="10800"/>
                </a:lnTo>
                <a:lnTo>
                  <a:pt x="911" y="18233"/>
                </a:lnTo>
                <a:lnTo>
                  <a:pt x="370" y="18698"/>
                </a:lnTo>
                <a:lnTo>
                  <a:pt x="59" y="19314"/>
                </a:lnTo>
                <a:lnTo>
                  <a:pt x="0" y="20002"/>
                </a:lnTo>
                <a:lnTo>
                  <a:pt x="216" y="20684"/>
                </a:lnTo>
                <a:lnTo>
                  <a:pt x="678" y="21228"/>
                </a:lnTo>
                <a:lnTo>
                  <a:pt x="1290" y="21541"/>
                </a:lnTo>
                <a:lnTo>
                  <a:pt x="1974" y="21600"/>
                </a:lnTo>
                <a:lnTo>
                  <a:pt x="2652" y="21383"/>
                </a:lnTo>
                <a:lnTo>
                  <a:pt x="21600" y="10800"/>
                </a:lnTo>
                <a:lnTo>
                  <a:pt x="2652" y="216"/>
                </a:lnTo>
                <a:lnTo>
                  <a:pt x="1974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" name="object 29"/>
          <p:cNvSpPr/>
          <p:nvPr/>
        </p:nvSpPr>
        <p:spPr>
          <a:xfrm>
            <a:off x="7586751" y="2553398"/>
            <a:ext cx="1359129" cy="132588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5" name="object 30"/>
          <p:cNvSpPr/>
          <p:nvPr/>
        </p:nvSpPr>
        <p:spPr>
          <a:xfrm>
            <a:off x="7759380" y="2682520"/>
            <a:ext cx="1038394" cy="1005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57" y="89"/>
                </a:lnTo>
                <a:lnTo>
                  <a:pt x="3604" y="465"/>
                </a:lnTo>
                <a:lnTo>
                  <a:pt x="5635" y="1061"/>
                </a:lnTo>
                <a:lnTo>
                  <a:pt x="7616" y="1880"/>
                </a:lnTo>
                <a:lnTo>
                  <a:pt x="9532" y="2886"/>
                </a:lnTo>
                <a:lnTo>
                  <a:pt x="11348" y="4063"/>
                </a:lnTo>
                <a:lnTo>
                  <a:pt x="13082" y="5410"/>
                </a:lnTo>
                <a:lnTo>
                  <a:pt x="14716" y="6894"/>
                </a:lnTo>
                <a:lnTo>
                  <a:pt x="16202" y="8514"/>
                </a:lnTo>
                <a:lnTo>
                  <a:pt x="17540" y="10254"/>
                </a:lnTo>
                <a:lnTo>
                  <a:pt x="18728" y="12078"/>
                </a:lnTo>
                <a:lnTo>
                  <a:pt x="19736" y="14006"/>
                </a:lnTo>
                <a:lnTo>
                  <a:pt x="20545" y="15984"/>
                </a:lnTo>
                <a:lnTo>
                  <a:pt x="21139" y="18013"/>
                </a:lnTo>
                <a:lnTo>
                  <a:pt x="21502" y="20060"/>
                </a:lnTo>
                <a:lnTo>
                  <a:pt x="21600" y="21600"/>
                </a:lnTo>
              </a:path>
            </a:pathLst>
          </a:custGeom>
          <a:ln w="8312">
            <a:solidFill>
              <a:srgbClr val="5E4D4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object 31"/>
          <p:cNvSpPr/>
          <p:nvPr/>
        </p:nvSpPr>
        <p:spPr>
          <a:xfrm>
            <a:off x="7734211" y="2627871"/>
            <a:ext cx="118213" cy="11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6" y="0"/>
                </a:moveTo>
                <a:lnTo>
                  <a:pt x="0" y="9770"/>
                </a:lnTo>
                <a:lnTo>
                  <a:pt x="17841" y="21600"/>
                </a:lnTo>
                <a:lnTo>
                  <a:pt x="19279" y="21304"/>
                </a:lnTo>
                <a:lnTo>
                  <a:pt x="20693" y="19156"/>
                </a:lnTo>
                <a:lnTo>
                  <a:pt x="20398" y="17711"/>
                </a:lnTo>
                <a:lnTo>
                  <a:pt x="9197" y="10283"/>
                </a:lnTo>
                <a:lnTo>
                  <a:pt x="21150" y="4150"/>
                </a:lnTo>
                <a:lnTo>
                  <a:pt x="21600" y="2745"/>
                </a:lnTo>
                <a:lnTo>
                  <a:pt x="20435" y="454"/>
                </a:lnTo>
                <a:lnTo>
                  <a:pt x="19036" y="0"/>
                </a:lnTo>
                <a:close/>
              </a:path>
            </a:pathLst>
          </a:custGeom>
          <a:solidFill>
            <a:srgbClr val="5E4D4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09" name="object 32"/>
          <p:cNvGrpSpPr/>
          <p:nvPr/>
        </p:nvGrpSpPr>
        <p:grpSpPr>
          <a:xfrm>
            <a:off x="8733981" y="3594406"/>
            <a:ext cx="117667" cy="118593"/>
            <a:chOff x="0" y="0"/>
            <a:chExt cx="117665" cy="118592"/>
          </a:xfrm>
        </p:grpSpPr>
        <p:sp>
          <p:nvSpPr>
            <p:cNvPr id="307" name="Shape"/>
            <p:cNvSpPr/>
            <p:nvPr/>
          </p:nvSpPr>
          <p:spPr>
            <a:xfrm>
              <a:off x="0" y="5867"/>
              <a:ext cx="90529" cy="112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0"/>
                  </a:moveTo>
                  <a:lnTo>
                    <a:pt x="366" y="1504"/>
                  </a:lnTo>
                  <a:lnTo>
                    <a:pt x="0" y="3015"/>
                  </a:lnTo>
                  <a:lnTo>
                    <a:pt x="15615" y="21600"/>
                  </a:lnTo>
                  <a:lnTo>
                    <a:pt x="21600" y="11963"/>
                  </a:lnTo>
                  <a:lnTo>
                    <a:pt x="14827" y="11963"/>
                  </a:lnTo>
                  <a:lnTo>
                    <a:pt x="5024" y="295"/>
                  </a:lnTo>
                  <a:lnTo>
                    <a:pt x="3142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8" name="Shape"/>
            <p:cNvSpPr/>
            <p:nvPr/>
          </p:nvSpPr>
          <p:spPr>
            <a:xfrm>
              <a:off x="62141" y="0"/>
              <a:ext cx="55525" cy="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21" y="0"/>
                  </a:moveTo>
                  <a:lnTo>
                    <a:pt x="12756" y="807"/>
                  </a:lnTo>
                  <a:lnTo>
                    <a:pt x="0" y="21600"/>
                  </a:lnTo>
                  <a:lnTo>
                    <a:pt x="11043" y="21600"/>
                  </a:lnTo>
                  <a:lnTo>
                    <a:pt x="21600" y="4394"/>
                  </a:lnTo>
                  <a:lnTo>
                    <a:pt x="20607" y="1980"/>
                  </a:lnTo>
                  <a:lnTo>
                    <a:pt x="15721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0" name="object 33"/>
          <p:cNvSpPr/>
          <p:nvPr/>
        </p:nvSpPr>
        <p:spPr>
          <a:xfrm>
            <a:off x="7574282" y="4668980"/>
            <a:ext cx="1371601" cy="133835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1" name="object 34"/>
          <p:cNvSpPr/>
          <p:nvPr/>
        </p:nvSpPr>
        <p:spPr>
          <a:xfrm>
            <a:off x="7720990" y="4797692"/>
            <a:ext cx="1135584" cy="109880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object 35"/>
          <p:cNvSpPr/>
          <p:nvPr/>
        </p:nvSpPr>
        <p:spPr>
          <a:xfrm>
            <a:off x="5525201" y="2553398"/>
            <a:ext cx="1271842" cy="132588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object 36"/>
          <p:cNvSpPr/>
          <p:nvPr/>
        </p:nvSpPr>
        <p:spPr>
          <a:xfrm>
            <a:off x="5613134" y="2624047"/>
            <a:ext cx="1036372" cy="1088937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object 37"/>
          <p:cNvSpPr/>
          <p:nvPr/>
        </p:nvSpPr>
        <p:spPr>
          <a:xfrm>
            <a:off x="5525201" y="4673143"/>
            <a:ext cx="1271842" cy="127184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5" name="object 38"/>
          <p:cNvSpPr/>
          <p:nvPr/>
        </p:nvSpPr>
        <p:spPr>
          <a:xfrm>
            <a:off x="5613312" y="4797693"/>
            <a:ext cx="1036193" cy="1037768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6" name="object 39"/>
          <p:cNvSpPr/>
          <p:nvPr/>
        </p:nvSpPr>
        <p:spPr>
          <a:xfrm>
            <a:off x="3969894" y="6656216"/>
            <a:ext cx="2078395" cy="436386"/>
          </a:xfrm>
          <a:prstGeom prst="rect">
            <a:avLst/>
          </a:pr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7" name="object 40"/>
          <p:cNvSpPr/>
          <p:nvPr/>
        </p:nvSpPr>
        <p:spPr>
          <a:xfrm>
            <a:off x="5042091" y="6710187"/>
            <a:ext cx="925832" cy="320496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8" name="object 41"/>
          <p:cNvSpPr/>
          <p:nvPr/>
        </p:nvSpPr>
        <p:spPr>
          <a:xfrm>
            <a:off x="6984620" y="3912591"/>
            <a:ext cx="4095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RF=3</a:t>
            </a:r>
          </a:p>
        </p:txBody>
      </p:sp>
      <p:sp>
        <p:nvSpPr>
          <p:cNvPr id="319" name="object 42"/>
          <p:cNvSpPr/>
          <p:nvPr/>
        </p:nvSpPr>
        <p:spPr>
          <a:xfrm>
            <a:off x="6165263" y="4211778"/>
            <a:ext cx="1288480" cy="130510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0" name="object 43"/>
          <p:cNvSpPr/>
          <p:nvPr/>
        </p:nvSpPr>
        <p:spPr>
          <a:xfrm>
            <a:off x="6212852" y="4255339"/>
            <a:ext cx="976333" cy="941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37" y="128"/>
                </a:lnTo>
                <a:lnTo>
                  <a:pt x="4039" y="510"/>
                </a:lnTo>
                <a:lnTo>
                  <a:pt x="6023" y="1111"/>
                </a:lnTo>
                <a:lnTo>
                  <a:pt x="7955" y="1931"/>
                </a:lnTo>
                <a:lnTo>
                  <a:pt x="9816" y="2951"/>
                </a:lnTo>
                <a:lnTo>
                  <a:pt x="11608" y="4154"/>
                </a:lnTo>
                <a:lnTo>
                  <a:pt x="13311" y="5520"/>
                </a:lnTo>
                <a:lnTo>
                  <a:pt x="14891" y="7032"/>
                </a:lnTo>
                <a:lnTo>
                  <a:pt x="16349" y="8672"/>
                </a:lnTo>
                <a:lnTo>
                  <a:pt x="17666" y="10439"/>
                </a:lnTo>
                <a:lnTo>
                  <a:pt x="18807" y="12297"/>
                </a:lnTo>
                <a:lnTo>
                  <a:pt x="19791" y="14246"/>
                </a:lnTo>
                <a:lnTo>
                  <a:pt x="20581" y="16250"/>
                </a:lnTo>
                <a:lnTo>
                  <a:pt x="21161" y="18309"/>
                </a:lnTo>
                <a:lnTo>
                  <a:pt x="21529" y="20385"/>
                </a:lnTo>
                <a:lnTo>
                  <a:pt x="21600" y="21600"/>
                </a:lnTo>
              </a:path>
            </a:pathLst>
          </a:cu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23" name="object 44"/>
          <p:cNvGrpSpPr/>
          <p:nvPr/>
        </p:nvGrpSpPr>
        <p:grpSpPr>
          <a:xfrm>
            <a:off x="7064995" y="5000562"/>
            <a:ext cx="227935" cy="235066"/>
            <a:chOff x="0" y="0"/>
            <a:chExt cx="227934" cy="235064"/>
          </a:xfrm>
        </p:grpSpPr>
        <p:sp>
          <p:nvSpPr>
            <p:cNvPr id="321" name="Shape"/>
            <p:cNvSpPr/>
            <p:nvPr/>
          </p:nvSpPr>
          <p:spPr>
            <a:xfrm>
              <a:off x="0" y="11719"/>
              <a:ext cx="164077" cy="223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5" y="0"/>
                  </a:moveTo>
                  <a:lnTo>
                    <a:pt x="1126" y="263"/>
                  </a:lnTo>
                  <a:lnTo>
                    <a:pt x="408" y="770"/>
                  </a:lnTo>
                  <a:lnTo>
                    <a:pt x="25" y="1418"/>
                  </a:lnTo>
                  <a:lnTo>
                    <a:pt x="0" y="2124"/>
                  </a:lnTo>
                  <a:lnTo>
                    <a:pt x="358" y="2807"/>
                  </a:lnTo>
                  <a:lnTo>
                    <a:pt x="16661" y="21600"/>
                  </a:lnTo>
                  <a:lnTo>
                    <a:pt x="21600" y="14027"/>
                  </a:lnTo>
                  <a:lnTo>
                    <a:pt x="16037" y="14027"/>
                  </a:lnTo>
                  <a:lnTo>
                    <a:pt x="4588" y="827"/>
                  </a:lnTo>
                  <a:lnTo>
                    <a:pt x="3898" y="300"/>
                  </a:lnTo>
                  <a:lnTo>
                    <a:pt x="3016" y="18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Shape"/>
            <p:cNvSpPr/>
            <p:nvPr/>
          </p:nvSpPr>
          <p:spPr>
            <a:xfrm>
              <a:off x="121821" y="0"/>
              <a:ext cx="106114" cy="156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17" y="0"/>
                  </a:moveTo>
                  <a:lnTo>
                    <a:pt x="16446" y="146"/>
                  </a:lnTo>
                  <a:lnTo>
                    <a:pt x="15164" y="655"/>
                  </a:lnTo>
                  <a:lnTo>
                    <a:pt x="14237" y="1487"/>
                  </a:lnTo>
                  <a:lnTo>
                    <a:pt x="0" y="21600"/>
                  </a:lnTo>
                  <a:lnTo>
                    <a:pt x="8601" y="21600"/>
                  </a:lnTo>
                  <a:lnTo>
                    <a:pt x="21230" y="3757"/>
                  </a:lnTo>
                  <a:lnTo>
                    <a:pt x="21590" y="2793"/>
                  </a:lnTo>
                  <a:lnTo>
                    <a:pt x="21600" y="2713"/>
                  </a:lnTo>
                  <a:lnTo>
                    <a:pt x="21391" y="1751"/>
                  </a:lnTo>
                  <a:lnTo>
                    <a:pt x="20639" y="883"/>
                  </a:lnTo>
                  <a:lnTo>
                    <a:pt x="19410" y="256"/>
                  </a:lnTo>
                  <a:lnTo>
                    <a:pt x="1791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4" name="object 45"/>
          <p:cNvSpPr/>
          <p:nvPr/>
        </p:nvSpPr>
        <p:spPr>
          <a:xfrm>
            <a:off x="4199180" y="6756768"/>
            <a:ext cx="588012" cy="486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lnSpc>
                <a:spcPts val="1900"/>
              </a:lnSpc>
              <a:defRPr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Client</a:t>
            </a:r>
          </a:p>
        </p:txBody>
      </p:sp>
      <p:sp>
        <p:nvSpPr>
          <p:cNvPr id="325" name="object 46"/>
          <p:cNvSpPr/>
          <p:nvPr/>
        </p:nvSpPr>
        <p:spPr>
          <a:xfrm>
            <a:off x="5215787" y="6785657"/>
            <a:ext cx="430531" cy="16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lnSpc>
                <a:spcPts val="1300"/>
              </a:lnSpc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Dri</a:t>
            </a:r>
            <a:r>
              <a:rPr spc="-25"/>
              <a:t>v</a:t>
            </a:r>
            <a:r>
              <a:t>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object 50"/>
          <p:cNvSpPr>
            <a:spLocks noGrp="1"/>
          </p:cNvSpPr>
          <p:nvPr>
            <p:ph type="sldNum" sz="quarter" idx="4294967295"/>
          </p:nvPr>
        </p:nvSpPr>
        <p:spPr>
          <a:xfrm>
            <a:off x="9778991" y="7549146"/>
            <a:ext cx="135345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41266">
              <a:lnSpc>
                <a:spcPts val="800"/>
              </a:lnSpc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28" name="object 2"/>
          <p:cNvSpPr>
            <a:spLocks noGrp="1"/>
          </p:cNvSpPr>
          <p:nvPr>
            <p:ph type="title"/>
          </p:nvPr>
        </p:nvSpPr>
        <p:spPr>
          <a:xfrm>
            <a:off x="502920" y="243890"/>
            <a:ext cx="9052560" cy="1430135"/>
          </a:xfrm>
          <a:prstGeom prst="rect">
            <a:avLst/>
          </a:prstGeom>
        </p:spPr>
        <p:txBody>
          <a:bodyPr lIns="0" tIns="0" rIns="0" bIns="0"/>
          <a:lstStyle>
            <a:lvl1pPr indent="11427" defTabSz="822959">
              <a:defRPr sz="4140" spc="-9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t>How are clients requests coordinated?</a:t>
            </a:r>
          </a:p>
        </p:txBody>
      </p:sp>
      <p:sp>
        <p:nvSpPr>
          <p:cNvPr id="329" name="object 3"/>
          <p:cNvSpPr/>
          <p:nvPr/>
        </p:nvSpPr>
        <p:spPr>
          <a:xfrm>
            <a:off x="682225" y="1568081"/>
            <a:ext cx="4336417" cy="64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ts val="2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coordinator also applies</a:t>
            </a:r>
            <a:r>
              <a:rPr spc="-25"/>
              <a:t> </a:t>
            </a:r>
            <a:r>
              <a:rPr spc="10"/>
              <a:t>the  </a:t>
            </a:r>
            <a:r>
              <a:t>Consistency </a:t>
            </a:r>
            <a:r>
              <a:rPr spc="-14"/>
              <a:t>Level</a:t>
            </a:r>
            <a:r>
              <a:rPr spc="-4"/>
              <a:t> </a:t>
            </a:r>
            <a:r>
              <a:t>(CL)</a:t>
            </a:r>
          </a:p>
        </p:txBody>
      </p:sp>
      <p:sp>
        <p:nvSpPr>
          <p:cNvPr id="330" name="object 4"/>
          <p:cNvSpPr/>
          <p:nvPr/>
        </p:nvSpPr>
        <p:spPr>
          <a:xfrm>
            <a:off x="974326" y="2327543"/>
            <a:ext cx="4705985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ts val="2100"/>
              </a:lnSpc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3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Consistency </a:t>
            </a:r>
            <a:r>
              <a:rPr spc="-9"/>
              <a:t>level </a:t>
            </a:r>
            <a:r>
              <a:rPr spc="0"/>
              <a:t>(CL) </a:t>
            </a:r>
            <a:r>
              <a:rPr spc="0">
                <a:solidFill>
                  <a:srgbClr val="4B3C37"/>
                </a:solidFill>
              </a:rPr>
              <a:t>– how </a:t>
            </a:r>
            <a:r>
              <a:rPr spc="-3">
                <a:solidFill>
                  <a:srgbClr val="4B3C37"/>
                </a:solidFill>
              </a:rPr>
              <a:t>many </a:t>
            </a:r>
            <a:r>
              <a:rPr spc="9">
                <a:solidFill>
                  <a:srgbClr val="4B3C37"/>
                </a:solidFill>
              </a:rPr>
              <a:t>nodes  </a:t>
            </a:r>
            <a:r>
              <a:rPr spc="0">
                <a:solidFill>
                  <a:srgbClr val="4B3C37"/>
                </a:solidFill>
              </a:rPr>
              <a:t>must </a:t>
            </a:r>
            <a:r>
              <a:rPr u="sng" spc="0">
                <a:solidFill>
                  <a:srgbClr val="4B3C37"/>
                </a:solidFill>
              </a:rPr>
              <a:t>acknowledge </a:t>
            </a:r>
            <a:r>
              <a:rPr spc="0">
                <a:solidFill>
                  <a:srgbClr val="4B3C37"/>
                </a:solidFill>
              </a:rPr>
              <a:t>a </a:t>
            </a:r>
            <a:r>
              <a:rPr spc="-9">
                <a:solidFill>
                  <a:srgbClr val="4B3C37"/>
                </a:solidFill>
              </a:rPr>
              <a:t>read </a:t>
            </a:r>
            <a:r>
              <a:rPr>
                <a:solidFill>
                  <a:srgbClr val="4B3C37"/>
                </a:solidFill>
              </a:rPr>
              <a:t>or </a:t>
            </a:r>
            <a:r>
              <a:rPr spc="0">
                <a:solidFill>
                  <a:srgbClr val="4B3C37"/>
                </a:solidFill>
              </a:rPr>
              <a:t>write</a:t>
            </a:r>
            <a:r>
              <a:rPr spc="116">
                <a:solidFill>
                  <a:srgbClr val="4B3C37"/>
                </a:solidFill>
              </a:rPr>
              <a:t> </a:t>
            </a:r>
            <a:r>
              <a:rPr spc="-3">
                <a:solidFill>
                  <a:srgbClr val="4B3C37"/>
                </a:solidFill>
              </a:rPr>
              <a:t>request</a:t>
            </a:r>
          </a:p>
          <a:p>
            <a:pPr marL="268540" indent="-255844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3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 </a:t>
            </a:r>
            <a:r>
              <a:rPr spc="-18"/>
              <a:t>may </a:t>
            </a:r>
            <a:r>
              <a:rPr spc="18"/>
              <a:t>vary </a:t>
            </a:r>
            <a:r>
              <a:rPr spc="0"/>
              <a:t>for </a:t>
            </a:r>
            <a:r>
              <a:t>each</a:t>
            </a:r>
            <a:r>
              <a:rPr spc="27"/>
              <a:t> </a:t>
            </a:r>
            <a:r>
              <a:rPr spc="0"/>
              <a:t>request</a:t>
            </a:r>
          </a:p>
          <a:p>
            <a:pPr marL="268540" indent="-255844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On </a:t>
            </a:r>
            <a:r>
              <a:rPr spc="3"/>
              <a:t>success, coordinator </a:t>
            </a:r>
            <a:r>
              <a:rPr spc="12"/>
              <a:t>notifies</a:t>
            </a:r>
            <a:r>
              <a:rPr spc="-162"/>
              <a:t> </a:t>
            </a:r>
            <a:r>
              <a:rPr spc="9"/>
              <a:t>client</a:t>
            </a:r>
          </a:p>
        </p:txBody>
      </p:sp>
      <p:sp>
        <p:nvSpPr>
          <p:cNvPr id="331" name="object 5"/>
          <p:cNvSpPr/>
          <p:nvPr/>
        </p:nvSpPr>
        <p:spPr>
          <a:xfrm>
            <a:off x="682224" y="3739781"/>
            <a:ext cx="430530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540" indent="-255844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-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Possible </a:t>
            </a:r>
            <a:r>
              <a:rPr i="1" spc="10"/>
              <a:t>consistency </a:t>
            </a:r>
            <a:r>
              <a:rPr i="1"/>
              <a:t>levels</a:t>
            </a:r>
            <a:r>
              <a:rPr i="1" spc="50"/>
              <a:t> </a:t>
            </a:r>
            <a:r>
              <a:rPr spc="4"/>
              <a:t>include</a:t>
            </a:r>
          </a:p>
        </p:txBody>
      </p:sp>
      <p:sp>
        <p:nvSpPr>
          <p:cNvPr id="332" name="object 6"/>
          <p:cNvSpPr/>
          <p:nvPr/>
        </p:nvSpPr>
        <p:spPr>
          <a:xfrm>
            <a:off x="1106089" y="4443362"/>
            <a:ext cx="283464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540" indent="-255844"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9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ANY</a:t>
            </a:r>
          </a:p>
          <a:p>
            <a:pPr marL="268540" indent="-255844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9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ONE</a:t>
            </a:r>
          </a:p>
          <a:p>
            <a:pPr marL="268540" indent="-255844">
              <a:spcBef>
                <a:spcPts val="8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-3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QUORUM </a:t>
            </a:r>
            <a:r>
              <a:rPr spc="0"/>
              <a:t>( </a:t>
            </a:r>
            <a:r>
              <a:rPr spc="3"/>
              <a:t>RF </a:t>
            </a:r>
            <a:r>
              <a:rPr spc="0"/>
              <a:t>/ 2 ) +</a:t>
            </a:r>
            <a:r>
              <a:rPr spc="49"/>
              <a:t> </a:t>
            </a:r>
            <a:r>
              <a:rPr spc="0"/>
              <a:t>1</a:t>
            </a:r>
          </a:p>
          <a:p>
            <a:pPr marL="268540" indent="-255844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9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ALL</a:t>
            </a:r>
          </a:p>
        </p:txBody>
      </p:sp>
      <p:sp>
        <p:nvSpPr>
          <p:cNvPr id="333" name="object 7"/>
          <p:cNvSpPr/>
          <p:nvPr/>
        </p:nvSpPr>
        <p:spPr>
          <a:xfrm>
            <a:off x="682226" y="5799721"/>
            <a:ext cx="3682366" cy="96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ts val="2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i="1" spc="10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Consistency </a:t>
            </a:r>
            <a:r>
              <a:rPr spc="-4"/>
              <a:t>Level </a:t>
            </a:r>
            <a:r>
              <a:rPr spc="0"/>
              <a:t>is </a:t>
            </a:r>
            <a:r>
              <a:rPr spc="4"/>
              <a:t>discussed  </a:t>
            </a:r>
            <a:r>
              <a:rPr spc="20"/>
              <a:t>further</a:t>
            </a:r>
            <a:r>
              <a:rPr spc="-75"/>
              <a:t> </a:t>
            </a:r>
            <a:r>
              <a:rPr spc="4"/>
              <a:t>ahead</a:t>
            </a:r>
          </a:p>
        </p:txBody>
      </p:sp>
      <p:sp>
        <p:nvSpPr>
          <p:cNvPr id="334" name="object 8"/>
          <p:cNvSpPr/>
          <p:nvPr/>
        </p:nvSpPr>
        <p:spPr>
          <a:xfrm>
            <a:off x="6649508" y="2138771"/>
            <a:ext cx="1084707" cy="1084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5" name="object 9"/>
          <p:cNvSpPr/>
          <p:nvPr/>
        </p:nvSpPr>
        <p:spPr>
          <a:xfrm>
            <a:off x="6859930" y="2475547"/>
            <a:ext cx="6553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1</a:t>
            </a:r>
          </a:p>
        </p:txBody>
      </p:sp>
      <p:sp>
        <p:nvSpPr>
          <p:cNvPr id="336" name="object 10"/>
          <p:cNvSpPr/>
          <p:nvPr/>
        </p:nvSpPr>
        <p:spPr>
          <a:xfrm>
            <a:off x="6649494" y="5235933"/>
            <a:ext cx="1084720" cy="1084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7" name="object 11"/>
          <p:cNvSpPr/>
          <p:nvPr/>
        </p:nvSpPr>
        <p:spPr>
          <a:xfrm>
            <a:off x="6768262" y="5526990"/>
            <a:ext cx="820563" cy="338545"/>
          </a:xfrm>
          <a:prstGeom prst="rect">
            <a:avLst/>
          </a:pr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8" name="object 12"/>
          <p:cNvSpPr/>
          <p:nvPr/>
        </p:nvSpPr>
        <p:spPr>
          <a:xfrm>
            <a:off x="6847002" y="5572709"/>
            <a:ext cx="6553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3</a:t>
            </a:r>
          </a:p>
        </p:txBody>
      </p:sp>
      <p:sp>
        <p:nvSpPr>
          <p:cNvPr id="339" name="object 13"/>
          <p:cNvSpPr/>
          <p:nvPr/>
        </p:nvSpPr>
        <p:spPr>
          <a:xfrm>
            <a:off x="8257009" y="3712984"/>
            <a:ext cx="1084707" cy="1084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0" name="object 14"/>
          <p:cNvSpPr/>
          <p:nvPr/>
        </p:nvSpPr>
        <p:spPr>
          <a:xfrm>
            <a:off x="8375763" y="4004042"/>
            <a:ext cx="820563" cy="338545"/>
          </a:xfrm>
          <a:prstGeom prst="rect">
            <a:avLst/>
          </a:pr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1" name="object 15"/>
          <p:cNvSpPr/>
          <p:nvPr/>
        </p:nvSpPr>
        <p:spPr>
          <a:xfrm>
            <a:off x="8454505" y="4049764"/>
            <a:ext cx="6553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2</a:t>
            </a:r>
          </a:p>
        </p:txBody>
      </p:sp>
      <p:sp>
        <p:nvSpPr>
          <p:cNvPr id="342" name="object 16"/>
          <p:cNvSpPr/>
          <p:nvPr/>
        </p:nvSpPr>
        <p:spPr>
          <a:xfrm>
            <a:off x="5128147" y="3712984"/>
            <a:ext cx="1084709" cy="1084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868" y="40"/>
                </a:lnTo>
                <a:lnTo>
                  <a:pt x="8958" y="156"/>
                </a:lnTo>
                <a:lnTo>
                  <a:pt x="8074" y="347"/>
                </a:lnTo>
                <a:lnTo>
                  <a:pt x="7218" y="608"/>
                </a:lnTo>
                <a:lnTo>
                  <a:pt x="6393" y="937"/>
                </a:lnTo>
                <a:lnTo>
                  <a:pt x="5604" y="1330"/>
                </a:lnTo>
                <a:lnTo>
                  <a:pt x="4853" y="1784"/>
                </a:lnTo>
                <a:lnTo>
                  <a:pt x="4143" y="2295"/>
                </a:lnTo>
                <a:lnTo>
                  <a:pt x="3478" y="2861"/>
                </a:lnTo>
                <a:lnTo>
                  <a:pt x="2861" y="3478"/>
                </a:lnTo>
                <a:lnTo>
                  <a:pt x="2295" y="4143"/>
                </a:lnTo>
                <a:lnTo>
                  <a:pt x="1784" y="4853"/>
                </a:lnTo>
                <a:lnTo>
                  <a:pt x="1330" y="5604"/>
                </a:lnTo>
                <a:lnTo>
                  <a:pt x="937" y="6393"/>
                </a:lnTo>
                <a:lnTo>
                  <a:pt x="608" y="7218"/>
                </a:lnTo>
                <a:lnTo>
                  <a:pt x="347" y="8074"/>
                </a:lnTo>
                <a:lnTo>
                  <a:pt x="156" y="8958"/>
                </a:lnTo>
                <a:lnTo>
                  <a:pt x="40" y="9868"/>
                </a:lnTo>
                <a:lnTo>
                  <a:pt x="0" y="10800"/>
                </a:lnTo>
                <a:lnTo>
                  <a:pt x="40" y="11732"/>
                </a:lnTo>
                <a:lnTo>
                  <a:pt x="156" y="12642"/>
                </a:lnTo>
                <a:lnTo>
                  <a:pt x="347" y="13526"/>
                </a:lnTo>
                <a:lnTo>
                  <a:pt x="608" y="14382"/>
                </a:lnTo>
                <a:lnTo>
                  <a:pt x="937" y="15207"/>
                </a:lnTo>
                <a:lnTo>
                  <a:pt x="1330" y="15996"/>
                </a:lnTo>
                <a:lnTo>
                  <a:pt x="1784" y="16747"/>
                </a:lnTo>
                <a:lnTo>
                  <a:pt x="2295" y="17457"/>
                </a:lnTo>
                <a:lnTo>
                  <a:pt x="2861" y="18122"/>
                </a:lnTo>
                <a:lnTo>
                  <a:pt x="3478" y="18739"/>
                </a:lnTo>
                <a:lnTo>
                  <a:pt x="4143" y="19305"/>
                </a:lnTo>
                <a:lnTo>
                  <a:pt x="4853" y="19816"/>
                </a:lnTo>
                <a:lnTo>
                  <a:pt x="5604" y="20270"/>
                </a:lnTo>
                <a:lnTo>
                  <a:pt x="6393" y="20663"/>
                </a:lnTo>
                <a:lnTo>
                  <a:pt x="7218" y="20992"/>
                </a:lnTo>
                <a:lnTo>
                  <a:pt x="8074" y="21253"/>
                </a:lnTo>
                <a:lnTo>
                  <a:pt x="8958" y="21444"/>
                </a:lnTo>
                <a:lnTo>
                  <a:pt x="9868" y="21560"/>
                </a:lnTo>
                <a:lnTo>
                  <a:pt x="10800" y="21600"/>
                </a:lnTo>
                <a:lnTo>
                  <a:pt x="11732" y="21560"/>
                </a:lnTo>
                <a:lnTo>
                  <a:pt x="12642" y="21444"/>
                </a:lnTo>
                <a:lnTo>
                  <a:pt x="13526" y="21253"/>
                </a:lnTo>
                <a:lnTo>
                  <a:pt x="14382" y="20992"/>
                </a:lnTo>
                <a:lnTo>
                  <a:pt x="15207" y="20663"/>
                </a:lnTo>
                <a:lnTo>
                  <a:pt x="15996" y="20270"/>
                </a:lnTo>
                <a:lnTo>
                  <a:pt x="16747" y="19816"/>
                </a:lnTo>
                <a:lnTo>
                  <a:pt x="17457" y="19305"/>
                </a:lnTo>
                <a:lnTo>
                  <a:pt x="18122" y="18739"/>
                </a:lnTo>
                <a:lnTo>
                  <a:pt x="18739" y="18122"/>
                </a:lnTo>
                <a:lnTo>
                  <a:pt x="19305" y="17457"/>
                </a:lnTo>
                <a:lnTo>
                  <a:pt x="19816" y="16747"/>
                </a:lnTo>
                <a:lnTo>
                  <a:pt x="20270" y="15996"/>
                </a:lnTo>
                <a:lnTo>
                  <a:pt x="20663" y="15207"/>
                </a:lnTo>
                <a:lnTo>
                  <a:pt x="20992" y="14382"/>
                </a:lnTo>
                <a:lnTo>
                  <a:pt x="21253" y="13526"/>
                </a:lnTo>
                <a:lnTo>
                  <a:pt x="21444" y="12642"/>
                </a:lnTo>
                <a:lnTo>
                  <a:pt x="21560" y="11732"/>
                </a:lnTo>
                <a:lnTo>
                  <a:pt x="21600" y="10800"/>
                </a:lnTo>
                <a:lnTo>
                  <a:pt x="21560" y="9868"/>
                </a:lnTo>
                <a:lnTo>
                  <a:pt x="21444" y="8958"/>
                </a:lnTo>
                <a:lnTo>
                  <a:pt x="21253" y="8074"/>
                </a:lnTo>
                <a:lnTo>
                  <a:pt x="20992" y="7218"/>
                </a:lnTo>
                <a:lnTo>
                  <a:pt x="20663" y="6393"/>
                </a:lnTo>
                <a:lnTo>
                  <a:pt x="20270" y="5604"/>
                </a:lnTo>
                <a:lnTo>
                  <a:pt x="19816" y="4853"/>
                </a:lnTo>
                <a:lnTo>
                  <a:pt x="19305" y="4143"/>
                </a:lnTo>
                <a:lnTo>
                  <a:pt x="18739" y="3478"/>
                </a:lnTo>
                <a:lnTo>
                  <a:pt x="18122" y="2861"/>
                </a:lnTo>
                <a:lnTo>
                  <a:pt x="17457" y="2295"/>
                </a:lnTo>
                <a:lnTo>
                  <a:pt x="16747" y="1784"/>
                </a:lnTo>
                <a:lnTo>
                  <a:pt x="15996" y="1330"/>
                </a:lnTo>
                <a:lnTo>
                  <a:pt x="15207" y="937"/>
                </a:lnTo>
                <a:lnTo>
                  <a:pt x="14382" y="608"/>
                </a:lnTo>
                <a:lnTo>
                  <a:pt x="13526" y="347"/>
                </a:lnTo>
                <a:lnTo>
                  <a:pt x="12642" y="156"/>
                </a:lnTo>
                <a:lnTo>
                  <a:pt x="11732" y="40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3" name="object 17"/>
          <p:cNvSpPr/>
          <p:nvPr/>
        </p:nvSpPr>
        <p:spPr>
          <a:xfrm>
            <a:off x="5075142" y="3659982"/>
            <a:ext cx="1191063" cy="1191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93"/>
                </a:moveTo>
                <a:lnTo>
                  <a:pt x="63" y="9688"/>
                </a:lnTo>
                <a:lnTo>
                  <a:pt x="221" y="8615"/>
                </a:lnTo>
                <a:lnTo>
                  <a:pt x="490" y="7584"/>
                </a:lnTo>
                <a:lnTo>
                  <a:pt x="861" y="6568"/>
                </a:lnTo>
                <a:lnTo>
                  <a:pt x="1846" y="4755"/>
                </a:lnTo>
                <a:lnTo>
                  <a:pt x="3158" y="3158"/>
                </a:lnTo>
                <a:lnTo>
                  <a:pt x="4756" y="1846"/>
                </a:lnTo>
                <a:lnTo>
                  <a:pt x="6568" y="861"/>
                </a:lnTo>
                <a:lnTo>
                  <a:pt x="7584" y="490"/>
                </a:lnTo>
                <a:lnTo>
                  <a:pt x="8615" y="221"/>
                </a:lnTo>
                <a:lnTo>
                  <a:pt x="9688" y="63"/>
                </a:lnTo>
                <a:lnTo>
                  <a:pt x="10793" y="0"/>
                </a:lnTo>
                <a:lnTo>
                  <a:pt x="11898" y="63"/>
                </a:lnTo>
                <a:lnTo>
                  <a:pt x="12971" y="221"/>
                </a:lnTo>
                <a:lnTo>
                  <a:pt x="14002" y="490"/>
                </a:lnTo>
                <a:lnTo>
                  <a:pt x="15016" y="861"/>
                </a:lnTo>
                <a:lnTo>
                  <a:pt x="16843" y="1845"/>
                </a:lnTo>
                <a:lnTo>
                  <a:pt x="18442" y="3158"/>
                </a:lnTo>
                <a:lnTo>
                  <a:pt x="19754" y="4755"/>
                </a:lnTo>
                <a:lnTo>
                  <a:pt x="20739" y="6568"/>
                </a:lnTo>
                <a:lnTo>
                  <a:pt x="21109" y="7584"/>
                </a:lnTo>
                <a:lnTo>
                  <a:pt x="21379" y="8615"/>
                </a:lnTo>
                <a:lnTo>
                  <a:pt x="21537" y="9688"/>
                </a:lnTo>
                <a:lnTo>
                  <a:pt x="21600" y="10793"/>
                </a:lnTo>
                <a:lnTo>
                  <a:pt x="21537" y="11898"/>
                </a:lnTo>
                <a:lnTo>
                  <a:pt x="21379" y="12971"/>
                </a:lnTo>
                <a:lnTo>
                  <a:pt x="21109" y="14002"/>
                </a:lnTo>
                <a:lnTo>
                  <a:pt x="20739" y="15016"/>
                </a:lnTo>
                <a:lnTo>
                  <a:pt x="19755" y="16843"/>
                </a:lnTo>
                <a:lnTo>
                  <a:pt x="18442" y="18442"/>
                </a:lnTo>
                <a:lnTo>
                  <a:pt x="16843" y="19755"/>
                </a:lnTo>
                <a:lnTo>
                  <a:pt x="15016" y="20739"/>
                </a:lnTo>
                <a:lnTo>
                  <a:pt x="14002" y="21109"/>
                </a:lnTo>
                <a:lnTo>
                  <a:pt x="12971" y="21379"/>
                </a:lnTo>
                <a:lnTo>
                  <a:pt x="11898" y="21537"/>
                </a:lnTo>
                <a:lnTo>
                  <a:pt x="10793" y="21600"/>
                </a:lnTo>
                <a:lnTo>
                  <a:pt x="9688" y="21537"/>
                </a:lnTo>
                <a:lnTo>
                  <a:pt x="8615" y="21379"/>
                </a:lnTo>
                <a:lnTo>
                  <a:pt x="7584" y="21109"/>
                </a:lnTo>
                <a:lnTo>
                  <a:pt x="6568" y="20739"/>
                </a:lnTo>
                <a:lnTo>
                  <a:pt x="4755" y="19754"/>
                </a:lnTo>
                <a:lnTo>
                  <a:pt x="3158" y="18442"/>
                </a:lnTo>
                <a:lnTo>
                  <a:pt x="1845" y="16843"/>
                </a:lnTo>
                <a:lnTo>
                  <a:pt x="861" y="15016"/>
                </a:lnTo>
                <a:lnTo>
                  <a:pt x="490" y="14002"/>
                </a:lnTo>
                <a:lnTo>
                  <a:pt x="221" y="12971"/>
                </a:lnTo>
                <a:lnTo>
                  <a:pt x="63" y="11898"/>
                </a:lnTo>
                <a:lnTo>
                  <a:pt x="0" y="10793"/>
                </a:lnTo>
                <a:close/>
              </a:path>
            </a:pathLst>
          </a:custGeom>
          <a:ln w="21166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object 18"/>
          <p:cNvSpPr/>
          <p:nvPr/>
        </p:nvSpPr>
        <p:spPr>
          <a:xfrm>
            <a:off x="5128147" y="3712984"/>
            <a:ext cx="1085061" cy="1085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92"/>
                </a:moveTo>
                <a:lnTo>
                  <a:pt x="63" y="9686"/>
                </a:lnTo>
                <a:lnTo>
                  <a:pt x="221" y="8612"/>
                </a:lnTo>
                <a:lnTo>
                  <a:pt x="490" y="7584"/>
                </a:lnTo>
                <a:lnTo>
                  <a:pt x="853" y="6589"/>
                </a:lnTo>
                <a:lnTo>
                  <a:pt x="1849" y="4756"/>
                </a:lnTo>
                <a:lnTo>
                  <a:pt x="3160" y="3160"/>
                </a:lnTo>
                <a:lnTo>
                  <a:pt x="4756" y="1849"/>
                </a:lnTo>
                <a:lnTo>
                  <a:pt x="6589" y="853"/>
                </a:lnTo>
                <a:lnTo>
                  <a:pt x="7584" y="490"/>
                </a:lnTo>
                <a:lnTo>
                  <a:pt x="8612" y="221"/>
                </a:lnTo>
                <a:lnTo>
                  <a:pt x="9686" y="63"/>
                </a:lnTo>
                <a:lnTo>
                  <a:pt x="10792" y="0"/>
                </a:lnTo>
                <a:lnTo>
                  <a:pt x="11898" y="63"/>
                </a:lnTo>
                <a:lnTo>
                  <a:pt x="12973" y="221"/>
                </a:lnTo>
                <a:lnTo>
                  <a:pt x="14000" y="490"/>
                </a:lnTo>
                <a:lnTo>
                  <a:pt x="14995" y="853"/>
                </a:lnTo>
                <a:lnTo>
                  <a:pt x="16844" y="1849"/>
                </a:lnTo>
                <a:lnTo>
                  <a:pt x="18440" y="3160"/>
                </a:lnTo>
                <a:lnTo>
                  <a:pt x="19751" y="4756"/>
                </a:lnTo>
                <a:lnTo>
                  <a:pt x="20747" y="6589"/>
                </a:lnTo>
                <a:lnTo>
                  <a:pt x="21110" y="7584"/>
                </a:lnTo>
                <a:lnTo>
                  <a:pt x="21379" y="8612"/>
                </a:lnTo>
                <a:lnTo>
                  <a:pt x="21537" y="9686"/>
                </a:lnTo>
                <a:lnTo>
                  <a:pt x="21600" y="10792"/>
                </a:lnTo>
                <a:lnTo>
                  <a:pt x="21537" y="11898"/>
                </a:lnTo>
                <a:lnTo>
                  <a:pt x="21379" y="12973"/>
                </a:lnTo>
                <a:lnTo>
                  <a:pt x="21110" y="14000"/>
                </a:lnTo>
                <a:lnTo>
                  <a:pt x="20747" y="14995"/>
                </a:lnTo>
                <a:lnTo>
                  <a:pt x="19751" y="16844"/>
                </a:lnTo>
                <a:lnTo>
                  <a:pt x="18440" y="18440"/>
                </a:lnTo>
                <a:lnTo>
                  <a:pt x="16844" y="19751"/>
                </a:lnTo>
                <a:lnTo>
                  <a:pt x="14995" y="20747"/>
                </a:lnTo>
                <a:lnTo>
                  <a:pt x="14000" y="21110"/>
                </a:lnTo>
                <a:lnTo>
                  <a:pt x="12973" y="21379"/>
                </a:lnTo>
                <a:lnTo>
                  <a:pt x="11898" y="21537"/>
                </a:lnTo>
                <a:lnTo>
                  <a:pt x="10792" y="21600"/>
                </a:lnTo>
                <a:lnTo>
                  <a:pt x="9686" y="21537"/>
                </a:lnTo>
                <a:lnTo>
                  <a:pt x="8612" y="21379"/>
                </a:lnTo>
                <a:lnTo>
                  <a:pt x="7584" y="21110"/>
                </a:lnTo>
                <a:lnTo>
                  <a:pt x="6589" y="20747"/>
                </a:lnTo>
                <a:lnTo>
                  <a:pt x="4756" y="19751"/>
                </a:lnTo>
                <a:lnTo>
                  <a:pt x="3160" y="18440"/>
                </a:lnTo>
                <a:lnTo>
                  <a:pt x="1849" y="16844"/>
                </a:lnTo>
                <a:lnTo>
                  <a:pt x="853" y="14995"/>
                </a:lnTo>
                <a:lnTo>
                  <a:pt x="490" y="14000"/>
                </a:lnTo>
                <a:lnTo>
                  <a:pt x="221" y="12973"/>
                </a:lnTo>
                <a:lnTo>
                  <a:pt x="63" y="11898"/>
                </a:lnTo>
                <a:lnTo>
                  <a:pt x="0" y="10792"/>
                </a:lnTo>
                <a:close/>
              </a:path>
            </a:pathLst>
          </a:custGeom>
          <a:ln w="42333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5" name="object 19"/>
          <p:cNvSpPr/>
          <p:nvPr/>
        </p:nvSpPr>
        <p:spPr>
          <a:xfrm>
            <a:off x="5181150" y="3765989"/>
            <a:ext cx="979048" cy="979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91"/>
                </a:moveTo>
                <a:lnTo>
                  <a:pt x="63" y="9684"/>
                </a:lnTo>
                <a:lnTo>
                  <a:pt x="222" y="8608"/>
                </a:lnTo>
                <a:lnTo>
                  <a:pt x="489" y="7585"/>
                </a:lnTo>
                <a:lnTo>
                  <a:pt x="843" y="6614"/>
                </a:lnTo>
                <a:lnTo>
                  <a:pt x="1852" y="4757"/>
                </a:lnTo>
                <a:lnTo>
                  <a:pt x="3162" y="3162"/>
                </a:lnTo>
                <a:lnTo>
                  <a:pt x="4757" y="1852"/>
                </a:lnTo>
                <a:lnTo>
                  <a:pt x="6614" y="843"/>
                </a:lnTo>
                <a:lnTo>
                  <a:pt x="7585" y="489"/>
                </a:lnTo>
                <a:lnTo>
                  <a:pt x="8608" y="222"/>
                </a:lnTo>
                <a:lnTo>
                  <a:pt x="9684" y="63"/>
                </a:lnTo>
                <a:lnTo>
                  <a:pt x="10791" y="0"/>
                </a:lnTo>
                <a:lnTo>
                  <a:pt x="11899" y="63"/>
                </a:lnTo>
                <a:lnTo>
                  <a:pt x="12975" y="222"/>
                </a:lnTo>
                <a:lnTo>
                  <a:pt x="13998" y="489"/>
                </a:lnTo>
                <a:lnTo>
                  <a:pt x="14970" y="844"/>
                </a:lnTo>
                <a:lnTo>
                  <a:pt x="16845" y="1854"/>
                </a:lnTo>
                <a:lnTo>
                  <a:pt x="18438" y="3162"/>
                </a:lnTo>
                <a:lnTo>
                  <a:pt x="19748" y="4757"/>
                </a:lnTo>
                <a:lnTo>
                  <a:pt x="20757" y="6614"/>
                </a:lnTo>
                <a:lnTo>
                  <a:pt x="21111" y="7585"/>
                </a:lnTo>
                <a:lnTo>
                  <a:pt x="21378" y="8608"/>
                </a:lnTo>
                <a:lnTo>
                  <a:pt x="21537" y="9684"/>
                </a:lnTo>
                <a:lnTo>
                  <a:pt x="21600" y="10791"/>
                </a:lnTo>
                <a:lnTo>
                  <a:pt x="21537" y="11899"/>
                </a:lnTo>
                <a:lnTo>
                  <a:pt x="21378" y="12975"/>
                </a:lnTo>
                <a:lnTo>
                  <a:pt x="21111" y="13998"/>
                </a:lnTo>
                <a:lnTo>
                  <a:pt x="20756" y="14970"/>
                </a:lnTo>
                <a:lnTo>
                  <a:pt x="19746" y="16845"/>
                </a:lnTo>
                <a:lnTo>
                  <a:pt x="18438" y="18438"/>
                </a:lnTo>
                <a:lnTo>
                  <a:pt x="16845" y="19746"/>
                </a:lnTo>
                <a:lnTo>
                  <a:pt x="14970" y="20756"/>
                </a:lnTo>
                <a:lnTo>
                  <a:pt x="13998" y="21111"/>
                </a:lnTo>
                <a:lnTo>
                  <a:pt x="12975" y="21378"/>
                </a:lnTo>
                <a:lnTo>
                  <a:pt x="11899" y="21537"/>
                </a:lnTo>
                <a:lnTo>
                  <a:pt x="10791" y="21600"/>
                </a:lnTo>
                <a:lnTo>
                  <a:pt x="9684" y="21537"/>
                </a:lnTo>
                <a:lnTo>
                  <a:pt x="8608" y="21378"/>
                </a:lnTo>
                <a:lnTo>
                  <a:pt x="7585" y="21111"/>
                </a:lnTo>
                <a:lnTo>
                  <a:pt x="6614" y="20757"/>
                </a:lnTo>
                <a:lnTo>
                  <a:pt x="4757" y="19748"/>
                </a:lnTo>
                <a:lnTo>
                  <a:pt x="3162" y="18438"/>
                </a:lnTo>
                <a:lnTo>
                  <a:pt x="1854" y="16845"/>
                </a:lnTo>
                <a:lnTo>
                  <a:pt x="844" y="14970"/>
                </a:lnTo>
                <a:lnTo>
                  <a:pt x="489" y="13998"/>
                </a:lnTo>
                <a:lnTo>
                  <a:pt x="222" y="12975"/>
                </a:lnTo>
                <a:lnTo>
                  <a:pt x="63" y="11899"/>
                </a:lnTo>
                <a:lnTo>
                  <a:pt x="0" y="10791"/>
                </a:lnTo>
                <a:close/>
              </a:path>
            </a:pathLst>
          </a:custGeom>
          <a:ln w="21166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6" name="object 20"/>
          <p:cNvSpPr/>
          <p:nvPr/>
        </p:nvSpPr>
        <p:spPr>
          <a:xfrm>
            <a:off x="5246904" y="4004042"/>
            <a:ext cx="820563" cy="338558"/>
          </a:xfrm>
          <a:prstGeom prst="rect">
            <a:avLst/>
          </a:pr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7" name="object 21"/>
          <p:cNvSpPr/>
          <p:nvPr/>
        </p:nvSpPr>
        <p:spPr>
          <a:xfrm>
            <a:off x="5325643" y="4049764"/>
            <a:ext cx="6553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6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4</a:t>
            </a:r>
          </a:p>
        </p:txBody>
      </p:sp>
      <p:sp>
        <p:nvSpPr>
          <p:cNvPr id="348" name="object 22"/>
          <p:cNvSpPr/>
          <p:nvPr/>
        </p:nvSpPr>
        <p:spPr>
          <a:xfrm>
            <a:off x="4810304" y="4078782"/>
            <a:ext cx="515390" cy="27930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9" name="object 23"/>
          <p:cNvSpPr/>
          <p:nvPr/>
        </p:nvSpPr>
        <p:spPr>
          <a:xfrm>
            <a:off x="4923599" y="4255325"/>
            <a:ext cx="212538" cy="240089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0" name="object 24"/>
          <p:cNvSpPr/>
          <p:nvPr/>
        </p:nvSpPr>
        <p:spPr>
          <a:xfrm>
            <a:off x="5953302" y="3197631"/>
            <a:ext cx="1305103" cy="133835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1" name="object 25"/>
          <p:cNvSpPr/>
          <p:nvPr/>
        </p:nvSpPr>
        <p:spPr>
          <a:xfrm>
            <a:off x="6252007" y="3223459"/>
            <a:ext cx="939538" cy="1029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17" y="21533"/>
                </a:lnTo>
                <a:lnTo>
                  <a:pt x="3297" y="21167"/>
                </a:lnTo>
                <a:lnTo>
                  <a:pt x="5359" y="20584"/>
                </a:lnTo>
                <a:lnTo>
                  <a:pt x="7366" y="19784"/>
                </a:lnTo>
                <a:lnTo>
                  <a:pt x="9301" y="18802"/>
                </a:lnTo>
                <a:lnTo>
                  <a:pt x="11162" y="17653"/>
                </a:lnTo>
                <a:lnTo>
                  <a:pt x="12932" y="16337"/>
                </a:lnTo>
                <a:lnTo>
                  <a:pt x="14574" y="14888"/>
                </a:lnTo>
                <a:lnTo>
                  <a:pt x="16089" y="13306"/>
                </a:lnTo>
                <a:lnTo>
                  <a:pt x="17458" y="11608"/>
                </a:lnTo>
                <a:lnTo>
                  <a:pt x="18644" y="9826"/>
                </a:lnTo>
                <a:lnTo>
                  <a:pt x="19666" y="7944"/>
                </a:lnTo>
                <a:lnTo>
                  <a:pt x="20487" y="6012"/>
                </a:lnTo>
                <a:lnTo>
                  <a:pt x="21089" y="4030"/>
                </a:lnTo>
                <a:lnTo>
                  <a:pt x="21472" y="2032"/>
                </a:lnTo>
                <a:lnTo>
                  <a:pt x="21600" y="0"/>
                </a:lnTo>
              </a:path>
            </a:pathLst>
          </a:custGeom>
          <a:ln w="38099">
            <a:solidFill>
              <a:srgbClr val="069B8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2" name="object 26"/>
          <p:cNvSpPr/>
          <p:nvPr/>
        </p:nvSpPr>
        <p:spPr>
          <a:xfrm>
            <a:off x="6212856" y="4128787"/>
            <a:ext cx="235066" cy="227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04" y="0"/>
                </a:moveTo>
                <a:lnTo>
                  <a:pt x="17856" y="258"/>
                </a:lnTo>
                <a:lnTo>
                  <a:pt x="0" y="11990"/>
                </a:lnTo>
                <a:lnTo>
                  <a:pt x="19094" y="21424"/>
                </a:lnTo>
                <a:lnTo>
                  <a:pt x="19768" y="21600"/>
                </a:lnTo>
                <a:lnTo>
                  <a:pt x="20432" y="21499"/>
                </a:lnTo>
                <a:lnTo>
                  <a:pt x="21011" y="21149"/>
                </a:lnTo>
                <a:lnTo>
                  <a:pt x="21430" y="20577"/>
                </a:lnTo>
                <a:lnTo>
                  <a:pt x="21600" y="19882"/>
                </a:lnTo>
                <a:lnTo>
                  <a:pt x="21502" y="19197"/>
                </a:lnTo>
                <a:lnTo>
                  <a:pt x="21163" y="18601"/>
                </a:lnTo>
                <a:lnTo>
                  <a:pt x="20608" y="18169"/>
                </a:lnTo>
                <a:lnTo>
                  <a:pt x="7196" y="11543"/>
                </a:lnTo>
                <a:lnTo>
                  <a:pt x="19737" y="3303"/>
                </a:lnTo>
                <a:lnTo>
                  <a:pt x="20238" y="2805"/>
                </a:lnTo>
                <a:lnTo>
                  <a:pt x="20506" y="2170"/>
                </a:lnTo>
                <a:lnTo>
                  <a:pt x="20523" y="1479"/>
                </a:lnTo>
                <a:lnTo>
                  <a:pt x="20273" y="811"/>
                </a:lnTo>
                <a:lnTo>
                  <a:pt x="19791" y="294"/>
                </a:lnTo>
                <a:lnTo>
                  <a:pt x="19175" y="18"/>
                </a:lnTo>
                <a:lnTo>
                  <a:pt x="18504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3" name="object 27"/>
          <p:cNvSpPr/>
          <p:nvPr/>
        </p:nvSpPr>
        <p:spPr>
          <a:xfrm>
            <a:off x="5953304" y="4016438"/>
            <a:ext cx="2348344" cy="51954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4" name="object 28"/>
          <p:cNvSpPr/>
          <p:nvPr/>
        </p:nvSpPr>
        <p:spPr>
          <a:xfrm>
            <a:off x="6252078" y="4255337"/>
            <a:ext cx="2004684" cy="1"/>
          </a:xfrm>
          <a:prstGeom prst="line">
            <a:avLst/>
          </a:prstGeom>
          <a:ln w="38099">
            <a:solidFill>
              <a:srgbClr val="069B8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5" name="object 29"/>
          <p:cNvSpPr/>
          <p:nvPr/>
        </p:nvSpPr>
        <p:spPr>
          <a:xfrm>
            <a:off x="6212854" y="4141148"/>
            <a:ext cx="229620" cy="228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26" y="0"/>
                </a:moveTo>
                <a:lnTo>
                  <a:pt x="18947" y="216"/>
                </a:lnTo>
                <a:lnTo>
                  <a:pt x="0" y="10800"/>
                </a:lnTo>
                <a:lnTo>
                  <a:pt x="18947" y="21383"/>
                </a:lnTo>
                <a:lnTo>
                  <a:pt x="19626" y="21600"/>
                </a:lnTo>
                <a:lnTo>
                  <a:pt x="20310" y="21541"/>
                </a:lnTo>
                <a:lnTo>
                  <a:pt x="20923" y="21228"/>
                </a:lnTo>
                <a:lnTo>
                  <a:pt x="21385" y="20684"/>
                </a:lnTo>
                <a:lnTo>
                  <a:pt x="21600" y="20002"/>
                </a:lnTo>
                <a:lnTo>
                  <a:pt x="21541" y="19314"/>
                </a:lnTo>
                <a:lnTo>
                  <a:pt x="21229" y="18698"/>
                </a:lnTo>
                <a:lnTo>
                  <a:pt x="20688" y="18233"/>
                </a:lnTo>
                <a:lnTo>
                  <a:pt x="7379" y="10800"/>
                </a:lnTo>
                <a:lnTo>
                  <a:pt x="20688" y="3366"/>
                </a:lnTo>
                <a:lnTo>
                  <a:pt x="21229" y="2902"/>
                </a:lnTo>
                <a:lnTo>
                  <a:pt x="21541" y="2286"/>
                </a:lnTo>
                <a:lnTo>
                  <a:pt x="21600" y="1598"/>
                </a:lnTo>
                <a:lnTo>
                  <a:pt x="21385" y="917"/>
                </a:lnTo>
                <a:lnTo>
                  <a:pt x="20923" y="373"/>
                </a:lnTo>
                <a:lnTo>
                  <a:pt x="20310" y="59"/>
                </a:lnTo>
                <a:lnTo>
                  <a:pt x="19626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6" name="object 30"/>
          <p:cNvSpPr/>
          <p:nvPr/>
        </p:nvSpPr>
        <p:spPr>
          <a:xfrm>
            <a:off x="7586751" y="2553398"/>
            <a:ext cx="1359129" cy="132588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7" name="object 31"/>
          <p:cNvSpPr/>
          <p:nvPr/>
        </p:nvSpPr>
        <p:spPr>
          <a:xfrm>
            <a:off x="7759380" y="2682520"/>
            <a:ext cx="1038394" cy="1005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57" y="89"/>
                </a:lnTo>
                <a:lnTo>
                  <a:pt x="3604" y="465"/>
                </a:lnTo>
                <a:lnTo>
                  <a:pt x="5635" y="1061"/>
                </a:lnTo>
                <a:lnTo>
                  <a:pt x="7616" y="1880"/>
                </a:lnTo>
                <a:lnTo>
                  <a:pt x="9532" y="2886"/>
                </a:lnTo>
                <a:lnTo>
                  <a:pt x="11348" y="4063"/>
                </a:lnTo>
                <a:lnTo>
                  <a:pt x="13082" y="5410"/>
                </a:lnTo>
                <a:lnTo>
                  <a:pt x="14716" y="6894"/>
                </a:lnTo>
                <a:lnTo>
                  <a:pt x="16202" y="8514"/>
                </a:lnTo>
                <a:lnTo>
                  <a:pt x="17540" y="10254"/>
                </a:lnTo>
                <a:lnTo>
                  <a:pt x="18728" y="12078"/>
                </a:lnTo>
                <a:lnTo>
                  <a:pt x="19736" y="14006"/>
                </a:lnTo>
                <a:lnTo>
                  <a:pt x="20545" y="15984"/>
                </a:lnTo>
                <a:lnTo>
                  <a:pt x="21139" y="18013"/>
                </a:lnTo>
                <a:lnTo>
                  <a:pt x="21502" y="20060"/>
                </a:lnTo>
                <a:lnTo>
                  <a:pt x="21600" y="21600"/>
                </a:lnTo>
              </a:path>
            </a:pathLst>
          </a:custGeom>
          <a:ln w="8312">
            <a:solidFill>
              <a:srgbClr val="5E4D4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object 32"/>
          <p:cNvSpPr/>
          <p:nvPr/>
        </p:nvSpPr>
        <p:spPr>
          <a:xfrm>
            <a:off x="7734211" y="2627871"/>
            <a:ext cx="118213" cy="11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6" y="0"/>
                </a:moveTo>
                <a:lnTo>
                  <a:pt x="0" y="9770"/>
                </a:lnTo>
                <a:lnTo>
                  <a:pt x="17841" y="21600"/>
                </a:lnTo>
                <a:lnTo>
                  <a:pt x="19279" y="21304"/>
                </a:lnTo>
                <a:lnTo>
                  <a:pt x="20693" y="19156"/>
                </a:lnTo>
                <a:lnTo>
                  <a:pt x="20398" y="17711"/>
                </a:lnTo>
                <a:lnTo>
                  <a:pt x="9197" y="10283"/>
                </a:lnTo>
                <a:lnTo>
                  <a:pt x="21150" y="4150"/>
                </a:lnTo>
                <a:lnTo>
                  <a:pt x="21600" y="2745"/>
                </a:lnTo>
                <a:lnTo>
                  <a:pt x="20435" y="454"/>
                </a:lnTo>
                <a:lnTo>
                  <a:pt x="19036" y="0"/>
                </a:lnTo>
                <a:close/>
              </a:path>
            </a:pathLst>
          </a:custGeom>
          <a:solidFill>
            <a:srgbClr val="5E4D4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61" name="object 33"/>
          <p:cNvGrpSpPr/>
          <p:nvPr/>
        </p:nvGrpSpPr>
        <p:grpSpPr>
          <a:xfrm>
            <a:off x="8733981" y="3594406"/>
            <a:ext cx="117667" cy="118593"/>
            <a:chOff x="0" y="0"/>
            <a:chExt cx="117665" cy="118592"/>
          </a:xfrm>
        </p:grpSpPr>
        <p:sp>
          <p:nvSpPr>
            <p:cNvPr id="359" name="Shape"/>
            <p:cNvSpPr/>
            <p:nvPr/>
          </p:nvSpPr>
          <p:spPr>
            <a:xfrm>
              <a:off x="0" y="5867"/>
              <a:ext cx="90529" cy="112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2" y="0"/>
                  </a:moveTo>
                  <a:lnTo>
                    <a:pt x="366" y="1504"/>
                  </a:lnTo>
                  <a:lnTo>
                    <a:pt x="0" y="3015"/>
                  </a:lnTo>
                  <a:lnTo>
                    <a:pt x="15615" y="21600"/>
                  </a:lnTo>
                  <a:lnTo>
                    <a:pt x="21600" y="11963"/>
                  </a:lnTo>
                  <a:lnTo>
                    <a:pt x="14827" y="11963"/>
                  </a:lnTo>
                  <a:lnTo>
                    <a:pt x="5024" y="295"/>
                  </a:lnTo>
                  <a:lnTo>
                    <a:pt x="3142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Shape"/>
            <p:cNvSpPr/>
            <p:nvPr/>
          </p:nvSpPr>
          <p:spPr>
            <a:xfrm>
              <a:off x="62141" y="0"/>
              <a:ext cx="55525" cy="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21" y="0"/>
                  </a:moveTo>
                  <a:lnTo>
                    <a:pt x="12756" y="807"/>
                  </a:lnTo>
                  <a:lnTo>
                    <a:pt x="0" y="21600"/>
                  </a:lnTo>
                  <a:lnTo>
                    <a:pt x="11043" y="21600"/>
                  </a:lnTo>
                  <a:lnTo>
                    <a:pt x="21600" y="4394"/>
                  </a:lnTo>
                  <a:lnTo>
                    <a:pt x="20607" y="1980"/>
                  </a:lnTo>
                  <a:lnTo>
                    <a:pt x="15721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62" name="object 34"/>
          <p:cNvSpPr/>
          <p:nvPr/>
        </p:nvSpPr>
        <p:spPr>
          <a:xfrm>
            <a:off x="7574282" y="4668980"/>
            <a:ext cx="1371601" cy="133835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3" name="object 35"/>
          <p:cNvSpPr/>
          <p:nvPr/>
        </p:nvSpPr>
        <p:spPr>
          <a:xfrm>
            <a:off x="7720990" y="4797692"/>
            <a:ext cx="1135584" cy="109880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4" name="object 36"/>
          <p:cNvSpPr/>
          <p:nvPr/>
        </p:nvSpPr>
        <p:spPr>
          <a:xfrm>
            <a:off x="5525201" y="2553398"/>
            <a:ext cx="1271842" cy="132588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5" name="object 37"/>
          <p:cNvSpPr/>
          <p:nvPr/>
        </p:nvSpPr>
        <p:spPr>
          <a:xfrm>
            <a:off x="5613134" y="2624047"/>
            <a:ext cx="1036372" cy="1088937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6" name="object 38"/>
          <p:cNvSpPr/>
          <p:nvPr/>
        </p:nvSpPr>
        <p:spPr>
          <a:xfrm>
            <a:off x="5525201" y="4673143"/>
            <a:ext cx="1271842" cy="127184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7" name="object 39"/>
          <p:cNvSpPr/>
          <p:nvPr/>
        </p:nvSpPr>
        <p:spPr>
          <a:xfrm>
            <a:off x="5613312" y="4797693"/>
            <a:ext cx="1036193" cy="1037768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8" name="object 40"/>
          <p:cNvSpPr/>
          <p:nvPr/>
        </p:nvSpPr>
        <p:spPr>
          <a:xfrm>
            <a:off x="3969894" y="6656216"/>
            <a:ext cx="2078395" cy="436386"/>
          </a:xfrm>
          <a:prstGeom prst="rect">
            <a:avLst/>
          </a:pr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9" name="object 41"/>
          <p:cNvSpPr/>
          <p:nvPr/>
        </p:nvSpPr>
        <p:spPr>
          <a:xfrm>
            <a:off x="5042091" y="6710187"/>
            <a:ext cx="925832" cy="320496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object 42"/>
          <p:cNvSpPr/>
          <p:nvPr/>
        </p:nvSpPr>
        <p:spPr>
          <a:xfrm>
            <a:off x="6984620" y="3912591"/>
            <a:ext cx="4095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RF=3</a:t>
            </a:r>
          </a:p>
        </p:txBody>
      </p:sp>
      <p:sp>
        <p:nvSpPr>
          <p:cNvPr id="371" name="object 43"/>
          <p:cNvSpPr/>
          <p:nvPr/>
        </p:nvSpPr>
        <p:spPr>
          <a:xfrm>
            <a:off x="5953302" y="4016438"/>
            <a:ext cx="1305103" cy="1284312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2" name="object 44"/>
          <p:cNvSpPr/>
          <p:nvPr/>
        </p:nvSpPr>
        <p:spPr>
          <a:xfrm>
            <a:off x="6252007" y="4257704"/>
            <a:ext cx="939538" cy="97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217" y="71"/>
                </a:lnTo>
                <a:lnTo>
                  <a:pt x="3297" y="439"/>
                </a:lnTo>
                <a:lnTo>
                  <a:pt x="5359" y="1017"/>
                </a:lnTo>
                <a:lnTo>
                  <a:pt x="7366" y="1806"/>
                </a:lnTo>
                <a:lnTo>
                  <a:pt x="9301" y="2788"/>
                </a:lnTo>
                <a:lnTo>
                  <a:pt x="11162" y="3945"/>
                </a:lnTo>
                <a:lnTo>
                  <a:pt x="12932" y="5260"/>
                </a:lnTo>
                <a:lnTo>
                  <a:pt x="14574" y="6715"/>
                </a:lnTo>
                <a:lnTo>
                  <a:pt x="16089" y="8293"/>
                </a:lnTo>
                <a:lnTo>
                  <a:pt x="17458" y="9994"/>
                </a:lnTo>
                <a:lnTo>
                  <a:pt x="18644" y="11782"/>
                </a:lnTo>
                <a:lnTo>
                  <a:pt x="19666" y="13658"/>
                </a:lnTo>
                <a:lnTo>
                  <a:pt x="20487" y="15586"/>
                </a:lnTo>
                <a:lnTo>
                  <a:pt x="21089" y="17568"/>
                </a:lnTo>
                <a:lnTo>
                  <a:pt x="21472" y="19566"/>
                </a:lnTo>
                <a:lnTo>
                  <a:pt x="21600" y="21600"/>
                </a:lnTo>
              </a:path>
            </a:pathLst>
          </a:custGeom>
          <a:ln w="38099">
            <a:solidFill>
              <a:srgbClr val="069B8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3" name="object 45"/>
          <p:cNvSpPr/>
          <p:nvPr/>
        </p:nvSpPr>
        <p:spPr>
          <a:xfrm>
            <a:off x="6212856" y="4153915"/>
            <a:ext cx="235066" cy="227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68" y="0"/>
                </a:moveTo>
                <a:lnTo>
                  <a:pt x="19094" y="176"/>
                </a:lnTo>
                <a:lnTo>
                  <a:pt x="0" y="9609"/>
                </a:lnTo>
                <a:lnTo>
                  <a:pt x="17856" y="21342"/>
                </a:lnTo>
                <a:lnTo>
                  <a:pt x="18504" y="21600"/>
                </a:lnTo>
                <a:lnTo>
                  <a:pt x="19175" y="21582"/>
                </a:lnTo>
                <a:lnTo>
                  <a:pt x="19791" y="21306"/>
                </a:lnTo>
                <a:lnTo>
                  <a:pt x="20273" y="20790"/>
                </a:lnTo>
                <a:lnTo>
                  <a:pt x="20523" y="20121"/>
                </a:lnTo>
                <a:lnTo>
                  <a:pt x="20506" y="19429"/>
                </a:lnTo>
                <a:lnTo>
                  <a:pt x="20238" y="18795"/>
                </a:lnTo>
                <a:lnTo>
                  <a:pt x="19737" y="18298"/>
                </a:lnTo>
                <a:lnTo>
                  <a:pt x="7196" y="10057"/>
                </a:lnTo>
                <a:lnTo>
                  <a:pt x="20608" y="3432"/>
                </a:lnTo>
                <a:lnTo>
                  <a:pt x="21163" y="3000"/>
                </a:lnTo>
                <a:lnTo>
                  <a:pt x="21502" y="2403"/>
                </a:lnTo>
                <a:lnTo>
                  <a:pt x="21600" y="1719"/>
                </a:lnTo>
                <a:lnTo>
                  <a:pt x="21430" y="1024"/>
                </a:lnTo>
                <a:lnTo>
                  <a:pt x="21011" y="452"/>
                </a:lnTo>
                <a:lnTo>
                  <a:pt x="20432" y="101"/>
                </a:lnTo>
                <a:lnTo>
                  <a:pt x="19768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4" name="object 46"/>
          <p:cNvSpPr/>
          <p:nvPr/>
        </p:nvSpPr>
        <p:spPr>
          <a:xfrm>
            <a:off x="6974585" y="4330815"/>
            <a:ext cx="1127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CL=QUO</a:t>
            </a:r>
            <a:r>
              <a:rPr spc="-45"/>
              <a:t>R</a:t>
            </a:r>
            <a:r>
              <a:t>UM</a:t>
            </a:r>
          </a:p>
        </p:txBody>
      </p:sp>
      <p:sp>
        <p:nvSpPr>
          <p:cNvPr id="375" name="object 47"/>
          <p:cNvSpPr/>
          <p:nvPr/>
        </p:nvSpPr>
        <p:spPr>
          <a:xfrm>
            <a:off x="4199180" y="6756768"/>
            <a:ext cx="588012" cy="486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lnSpc>
                <a:spcPts val="1900"/>
              </a:lnSpc>
              <a:defRPr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Client</a:t>
            </a:r>
          </a:p>
        </p:txBody>
      </p:sp>
      <p:sp>
        <p:nvSpPr>
          <p:cNvPr id="376" name="object 48"/>
          <p:cNvSpPr/>
          <p:nvPr/>
        </p:nvSpPr>
        <p:spPr>
          <a:xfrm>
            <a:off x="5215787" y="6785657"/>
            <a:ext cx="430531" cy="16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lnSpc>
                <a:spcPts val="1300"/>
              </a:lnSpc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Dri</a:t>
            </a:r>
            <a:r>
              <a:rPr spc="-25"/>
              <a:t>v</a:t>
            </a:r>
            <a:r>
              <a:t>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object 2"/>
          <p:cNvSpPr/>
          <p:nvPr/>
        </p:nvSpPr>
        <p:spPr>
          <a:xfrm>
            <a:off x="4899523" y="1749643"/>
            <a:ext cx="4635501" cy="49657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9" name="object 3"/>
          <p:cNvSpPr/>
          <p:nvPr/>
        </p:nvSpPr>
        <p:spPr>
          <a:xfrm>
            <a:off x="5085360" y="2149375"/>
            <a:ext cx="4267201" cy="426718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0" name="object 4"/>
          <p:cNvSpPr>
            <a:spLocks noGrp="1"/>
          </p:cNvSpPr>
          <p:nvPr>
            <p:ph type="title"/>
          </p:nvPr>
        </p:nvSpPr>
        <p:spPr>
          <a:xfrm>
            <a:off x="502920" y="601422"/>
            <a:ext cx="9052560" cy="715069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What </a:t>
            </a:r>
            <a:r>
              <a:rPr spc="-90"/>
              <a:t>is consistent hashing?</a:t>
            </a:r>
          </a:p>
        </p:txBody>
      </p:sp>
      <p:sp>
        <p:nvSpPr>
          <p:cNvPr id="381" name="object 5"/>
          <p:cNvSpPr/>
          <p:nvPr/>
        </p:nvSpPr>
        <p:spPr>
          <a:xfrm>
            <a:off x="682224" y="1559346"/>
            <a:ext cx="3884933" cy="1392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ct val="88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Data </a:t>
            </a:r>
            <a:r>
              <a:rPr spc="0"/>
              <a:t>is stored </a:t>
            </a:r>
            <a:r>
              <a:t>on </a:t>
            </a:r>
            <a:r>
              <a:rPr i="1" spc="0"/>
              <a:t>nodes </a:t>
            </a:r>
            <a:r>
              <a:t>in  </a:t>
            </a:r>
            <a:r>
              <a:rPr i="1" spc="14"/>
              <a:t>partitions</a:t>
            </a:r>
            <a:r>
              <a:rPr spc="14"/>
              <a:t>, </a:t>
            </a:r>
            <a:r>
              <a:t>each </a:t>
            </a:r>
            <a:r>
              <a:rPr spc="10"/>
              <a:t>identified </a:t>
            </a:r>
            <a:r>
              <a:rPr spc="-10"/>
              <a:t>by</a:t>
            </a:r>
            <a:r>
              <a:rPr spc="-219"/>
              <a:t> </a:t>
            </a:r>
            <a:r>
              <a:rPr spc="0"/>
              <a:t>a  </a:t>
            </a:r>
            <a:r>
              <a:t>unique</a:t>
            </a:r>
            <a:r>
              <a:rPr spc="-55"/>
              <a:t> </a:t>
            </a:r>
            <a:r>
              <a:rPr i="1" spc="-20"/>
              <a:t>token</a:t>
            </a:r>
          </a:p>
        </p:txBody>
      </p:sp>
      <p:sp>
        <p:nvSpPr>
          <p:cNvPr id="382" name="object 6"/>
          <p:cNvSpPr/>
          <p:nvPr/>
        </p:nvSpPr>
        <p:spPr>
          <a:xfrm>
            <a:off x="1075925" y="2975243"/>
            <a:ext cx="3923667" cy="1447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93958" indent="-253942">
              <a:lnSpc>
                <a:spcPts val="2100"/>
              </a:lnSpc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9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Partition </a:t>
            </a:r>
            <a:r>
              <a:rPr spc="0">
                <a:solidFill>
                  <a:srgbClr val="4B3C37"/>
                </a:solidFill>
              </a:rPr>
              <a:t>– a </a:t>
            </a:r>
            <a:r>
              <a:rPr spc="3">
                <a:solidFill>
                  <a:srgbClr val="4B3C37"/>
                </a:solidFill>
              </a:rPr>
              <a:t>storage </a:t>
            </a:r>
            <a:r>
              <a:rPr spc="0">
                <a:solidFill>
                  <a:srgbClr val="4B3C37"/>
                </a:solidFill>
              </a:rPr>
              <a:t>location </a:t>
            </a:r>
            <a:r>
              <a:rPr spc="3">
                <a:solidFill>
                  <a:srgbClr val="4B3C37"/>
                </a:solidFill>
              </a:rPr>
              <a:t>on </a:t>
            </a:r>
            <a:r>
              <a:rPr spc="0">
                <a:solidFill>
                  <a:srgbClr val="4B3C37"/>
                </a:solidFill>
              </a:rPr>
              <a:t>a  </a:t>
            </a:r>
            <a:r>
              <a:rPr spc="3">
                <a:solidFill>
                  <a:srgbClr val="4B3C37"/>
                </a:solidFill>
              </a:rPr>
              <a:t>node </a:t>
            </a:r>
            <a:r>
              <a:rPr spc="0">
                <a:solidFill>
                  <a:srgbClr val="4B3C37"/>
                </a:solidFill>
              </a:rPr>
              <a:t>(analogous </a:t>
            </a:r>
            <a:r>
              <a:rPr spc="3">
                <a:solidFill>
                  <a:srgbClr val="4B3C37"/>
                </a:solidFill>
              </a:rPr>
              <a:t>to </a:t>
            </a:r>
            <a:r>
              <a:rPr spc="0">
                <a:solidFill>
                  <a:srgbClr val="4B3C37"/>
                </a:solidFill>
              </a:rPr>
              <a:t>a </a:t>
            </a:r>
            <a:r>
              <a:rPr spc="3">
                <a:solidFill>
                  <a:srgbClr val="4B3C37"/>
                </a:solidFill>
              </a:rPr>
              <a:t>"table</a:t>
            </a:r>
            <a:r>
              <a:rPr spc="58">
                <a:solidFill>
                  <a:srgbClr val="4B3C37"/>
                </a:solidFill>
              </a:rPr>
              <a:t> </a:t>
            </a:r>
            <a:r>
              <a:rPr spc="-9">
                <a:solidFill>
                  <a:srgbClr val="4B3C37"/>
                </a:solidFill>
              </a:rPr>
              <a:t>row")</a:t>
            </a:r>
          </a:p>
          <a:p>
            <a:pPr marL="266637" marR="5080" indent="-253942">
              <a:lnSpc>
                <a:spcPts val="2100"/>
              </a:lnSpc>
              <a:spcBef>
                <a:spcPts val="900"/>
              </a:spcBef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-58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Token </a:t>
            </a:r>
            <a:r>
              <a:rPr spc="0">
                <a:solidFill>
                  <a:srgbClr val="4B3C37"/>
                </a:solidFill>
              </a:rPr>
              <a:t>– integer value </a:t>
            </a:r>
            <a:r>
              <a:rPr spc="3">
                <a:solidFill>
                  <a:srgbClr val="4B3C37"/>
                </a:solidFill>
              </a:rPr>
              <a:t>generated </a:t>
            </a:r>
            <a:r>
              <a:rPr spc="-9">
                <a:solidFill>
                  <a:srgbClr val="4B3C37"/>
                </a:solidFill>
              </a:rPr>
              <a:t>by  </a:t>
            </a:r>
            <a:r>
              <a:rPr spc="0">
                <a:solidFill>
                  <a:srgbClr val="4B3C37"/>
                </a:solidFill>
              </a:rPr>
              <a:t>a hashing </a:t>
            </a:r>
            <a:r>
              <a:rPr spc="3">
                <a:solidFill>
                  <a:srgbClr val="4B3C37"/>
                </a:solidFill>
              </a:rPr>
              <a:t>algorithm, </a:t>
            </a:r>
            <a:r>
              <a:rPr spc="0">
                <a:solidFill>
                  <a:srgbClr val="4B3C37"/>
                </a:solidFill>
              </a:rPr>
              <a:t>identifying a  </a:t>
            </a:r>
            <a:r>
              <a:rPr spc="9">
                <a:solidFill>
                  <a:srgbClr val="4B3C37"/>
                </a:solidFill>
              </a:rPr>
              <a:t>partition's </a:t>
            </a:r>
            <a:r>
              <a:rPr spc="0">
                <a:solidFill>
                  <a:srgbClr val="4B3C37"/>
                </a:solidFill>
              </a:rPr>
              <a:t>location within a</a:t>
            </a:r>
            <a:r>
              <a:rPr spc="54">
                <a:solidFill>
                  <a:srgbClr val="4B3C37"/>
                </a:solidFill>
              </a:rPr>
              <a:t> </a:t>
            </a:r>
            <a:r>
              <a:rPr spc="9">
                <a:solidFill>
                  <a:srgbClr val="4B3C37"/>
                </a:solidFill>
              </a:rPr>
              <a:t>cluster</a:t>
            </a:r>
          </a:p>
        </p:txBody>
      </p:sp>
      <p:sp>
        <p:nvSpPr>
          <p:cNvPr id="383" name="object 7"/>
          <p:cNvSpPr/>
          <p:nvPr/>
        </p:nvSpPr>
        <p:spPr>
          <a:xfrm>
            <a:off x="602215" y="4628548"/>
            <a:ext cx="4044951" cy="962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ts val="2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2</a:t>
            </a:r>
            <a:r>
              <a:rPr spc="7" baseline="24304">
                <a:solidFill>
                  <a:srgbClr val="008DA9"/>
                </a:solidFill>
              </a:rPr>
              <a:t>64 </a:t>
            </a:r>
            <a:r>
              <a:rPr spc="0"/>
              <a:t>value </a:t>
            </a:r>
            <a:r>
              <a:rPr i="1" spc="-20"/>
              <a:t>token </a:t>
            </a:r>
            <a:r>
              <a:rPr i="1" spc="-10"/>
              <a:t>range </a:t>
            </a:r>
            <a:r>
              <a:rPr spc="-4"/>
              <a:t>for </a:t>
            </a:r>
            <a:r>
              <a:rPr spc="0"/>
              <a:t>a  </a:t>
            </a:r>
            <a:r>
              <a:t>cluster </a:t>
            </a:r>
            <a:r>
              <a:rPr spc="0"/>
              <a:t>is </a:t>
            </a:r>
            <a:r>
              <a:t>used as </a:t>
            </a:r>
            <a:r>
              <a:rPr spc="0"/>
              <a:t>a </a:t>
            </a:r>
            <a:r>
              <a:t>single</a:t>
            </a:r>
            <a:r>
              <a:rPr spc="55"/>
              <a:t> </a:t>
            </a:r>
            <a:r>
              <a:rPr spc="10"/>
              <a:t>ring</a:t>
            </a:r>
          </a:p>
        </p:txBody>
      </p:sp>
      <p:sp>
        <p:nvSpPr>
          <p:cNvPr id="384" name="object 8"/>
          <p:cNvSpPr/>
          <p:nvPr/>
        </p:nvSpPr>
        <p:spPr>
          <a:xfrm>
            <a:off x="841928" y="5618060"/>
            <a:ext cx="398526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indent="-253942">
              <a:lnSpc>
                <a:spcPts val="2000"/>
              </a:lnSpc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-12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So, </a:t>
            </a:r>
            <a:r>
              <a:rPr spc="-9"/>
              <a:t>any </a:t>
            </a:r>
            <a:r>
              <a:rPr spc="9"/>
              <a:t>partition </a:t>
            </a:r>
            <a:r>
              <a:rPr spc="0"/>
              <a:t>in a </a:t>
            </a:r>
            <a:r>
              <a:rPr spc="3"/>
              <a:t>cluster</a:t>
            </a:r>
            <a:r>
              <a:rPr spc="-90"/>
              <a:t> </a:t>
            </a:r>
            <a:r>
              <a:rPr spc="3"/>
              <a:t>is</a:t>
            </a:r>
          </a:p>
          <a:p>
            <a:pPr marR="77452" indent="266637">
              <a:lnSpc>
                <a:spcPts val="2100"/>
              </a:lnSpc>
              <a:spcBef>
                <a:spcPts val="200"/>
              </a:spcBef>
              <a:defRPr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locatable </a:t>
            </a:r>
            <a:r>
              <a:rPr spc="-3"/>
              <a:t>from </a:t>
            </a:r>
            <a:r>
              <a:rPr spc="3"/>
              <a:t>one </a:t>
            </a:r>
            <a:r>
              <a:rPr i="1" spc="3"/>
              <a:t>consistent </a:t>
            </a:r>
            <a:r>
              <a:rPr spc="3"/>
              <a:t>set </a:t>
            </a:r>
            <a:r>
              <a:rPr spc="9"/>
              <a:t>of  </a:t>
            </a:r>
            <a:r>
              <a:rPr spc="3"/>
              <a:t>hash values, </a:t>
            </a:r>
            <a:r>
              <a:t>regardless </a:t>
            </a:r>
            <a:r>
              <a:rPr spc="3"/>
              <a:t>of </a:t>
            </a:r>
            <a:r>
              <a:t>its</a:t>
            </a:r>
            <a:r>
              <a:rPr spc="-148"/>
              <a:t> </a:t>
            </a:r>
            <a:r>
              <a:rPr spc="9"/>
              <a:t>node</a:t>
            </a:r>
          </a:p>
          <a:p>
            <a:pPr marL="266637" marR="635486" indent="-253942">
              <a:lnSpc>
                <a:spcPts val="2100"/>
              </a:lnSpc>
              <a:spcBef>
                <a:spcPts val="10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12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Specific </a:t>
            </a:r>
            <a:r>
              <a:rPr spc="-3"/>
              <a:t>token </a:t>
            </a:r>
            <a:r>
              <a:rPr spc="3"/>
              <a:t>range</a:t>
            </a:r>
            <a:r>
              <a:rPr spc="9"/>
              <a:t> </a:t>
            </a:r>
            <a:r>
              <a:rPr spc="3"/>
              <a:t>varies </a:t>
            </a:r>
            <a:r>
              <a:rPr spc="-3"/>
              <a:t>by </a:t>
            </a:r>
            <a:r>
              <a:rPr spc="0"/>
              <a:t> </a:t>
            </a:r>
            <a:r>
              <a:rPr spc="3"/>
              <a:t>choice of</a:t>
            </a:r>
            <a:r>
              <a:rPr spc="-27"/>
              <a:t> </a:t>
            </a:r>
            <a:r>
              <a:rPr i="1"/>
              <a:t>partitioner</a:t>
            </a:r>
          </a:p>
          <a:p>
            <a:pPr marL="268540" indent="-255844">
              <a:spcBef>
                <a:spcPts val="6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pc="3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Partitioner options discussed</a:t>
            </a:r>
            <a:r>
              <a:rPr spc="22"/>
              <a:t> </a:t>
            </a:r>
            <a:r>
              <a:rPr spc="9"/>
              <a:t>ahead</a:t>
            </a:r>
          </a:p>
        </p:txBody>
      </p:sp>
      <p:sp>
        <p:nvSpPr>
          <p:cNvPr id="385" name="object 9"/>
          <p:cNvSpPr/>
          <p:nvPr/>
        </p:nvSpPr>
        <p:spPr>
          <a:xfrm>
            <a:off x="6798134" y="2719260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6" name="object 10"/>
          <p:cNvSpPr/>
          <p:nvPr/>
        </p:nvSpPr>
        <p:spPr>
          <a:xfrm>
            <a:off x="6975947" y="2983930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1</a:t>
            </a:r>
          </a:p>
        </p:txBody>
      </p:sp>
      <p:sp>
        <p:nvSpPr>
          <p:cNvPr id="387" name="object 11"/>
          <p:cNvSpPr/>
          <p:nvPr/>
        </p:nvSpPr>
        <p:spPr>
          <a:xfrm>
            <a:off x="6798134" y="5049087"/>
            <a:ext cx="815976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60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60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8" name="object 12"/>
          <p:cNvSpPr/>
          <p:nvPr/>
        </p:nvSpPr>
        <p:spPr>
          <a:xfrm>
            <a:off x="6887467" y="5268036"/>
            <a:ext cx="585407" cy="245099"/>
          </a:xfrm>
          <a:prstGeom prst="rect">
            <a:avLst/>
          </a:pr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9" name="object 13"/>
          <p:cNvSpPr/>
          <p:nvPr/>
        </p:nvSpPr>
        <p:spPr>
          <a:xfrm>
            <a:off x="6966207" y="5313757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3</a:t>
            </a:r>
          </a:p>
        </p:txBody>
      </p:sp>
      <p:sp>
        <p:nvSpPr>
          <p:cNvPr id="390" name="object 14"/>
          <p:cNvSpPr/>
          <p:nvPr/>
        </p:nvSpPr>
        <p:spPr>
          <a:xfrm>
            <a:off x="8007377" y="3903462"/>
            <a:ext cx="815963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3" y="285"/>
                </a:lnTo>
                <a:lnTo>
                  <a:pt x="7157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7" y="20970"/>
                </a:lnTo>
                <a:lnTo>
                  <a:pt x="8323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49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49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1" name="object 15"/>
          <p:cNvSpPr/>
          <p:nvPr/>
        </p:nvSpPr>
        <p:spPr>
          <a:xfrm>
            <a:off x="8096708" y="4122408"/>
            <a:ext cx="585394" cy="245099"/>
          </a:xfrm>
          <a:prstGeom prst="rect">
            <a:avLst/>
          </a:pr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2" name="object 16"/>
          <p:cNvSpPr/>
          <p:nvPr/>
        </p:nvSpPr>
        <p:spPr>
          <a:xfrm>
            <a:off x="8175449" y="4168130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2</a:t>
            </a:r>
          </a:p>
        </p:txBody>
      </p:sp>
      <p:sp>
        <p:nvSpPr>
          <p:cNvPr id="393" name="object 17"/>
          <p:cNvSpPr/>
          <p:nvPr/>
        </p:nvSpPr>
        <p:spPr>
          <a:xfrm>
            <a:off x="5653699" y="3903462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4" name="object 18"/>
          <p:cNvSpPr/>
          <p:nvPr/>
        </p:nvSpPr>
        <p:spPr>
          <a:xfrm>
            <a:off x="5743030" y="4122408"/>
            <a:ext cx="585406" cy="245099"/>
          </a:xfrm>
          <a:prstGeom prst="rect">
            <a:avLst/>
          </a:pr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object 19"/>
          <p:cNvSpPr/>
          <p:nvPr/>
        </p:nvSpPr>
        <p:spPr>
          <a:xfrm>
            <a:off x="5821772" y="4168130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4</a:t>
            </a:r>
          </a:p>
        </p:txBody>
      </p:sp>
      <p:sp>
        <p:nvSpPr>
          <p:cNvPr id="396" name="object 20"/>
          <p:cNvSpPr/>
          <p:nvPr/>
        </p:nvSpPr>
        <p:spPr>
          <a:xfrm>
            <a:off x="7466217" y="3002278"/>
            <a:ext cx="1097279" cy="10681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7" name="object 21"/>
          <p:cNvSpPr/>
          <p:nvPr/>
        </p:nvSpPr>
        <p:spPr>
          <a:xfrm>
            <a:off x="7639263" y="3128839"/>
            <a:ext cx="774098" cy="74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02" y="91"/>
                </a:lnTo>
                <a:lnTo>
                  <a:pt x="3462" y="457"/>
                </a:lnTo>
                <a:lnTo>
                  <a:pt x="5522" y="1052"/>
                </a:lnTo>
                <a:lnTo>
                  <a:pt x="7515" y="1876"/>
                </a:lnTo>
                <a:lnTo>
                  <a:pt x="9442" y="2882"/>
                </a:lnTo>
                <a:lnTo>
                  <a:pt x="11280" y="4094"/>
                </a:lnTo>
                <a:lnTo>
                  <a:pt x="13030" y="5444"/>
                </a:lnTo>
                <a:lnTo>
                  <a:pt x="14669" y="6954"/>
                </a:lnTo>
                <a:lnTo>
                  <a:pt x="16175" y="8578"/>
                </a:lnTo>
                <a:lnTo>
                  <a:pt x="17526" y="10339"/>
                </a:lnTo>
                <a:lnTo>
                  <a:pt x="18722" y="12169"/>
                </a:lnTo>
                <a:lnTo>
                  <a:pt x="19719" y="14113"/>
                </a:lnTo>
                <a:lnTo>
                  <a:pt x="20538" y="16103"/>
                </a:lnTo>
                <a:lnTo>
                  <a:pt x="21136" y="18162"/>
                </a:lnTo>
                <a:lnTo>
                  <a:pt x="21513" y="20220"/>
                </a:lnTo>
                <a:lnTo>
                  <a:pt x="21600" y="21600"/>
                </a:lnTo>
              </a:path>
            </a:pathLst>
          </a:custGeom>
          <a:ln w="8312">
            <a:solidFill>
              <a:srgbClr val="5E4D4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object 22"/>
          <p:cNvSpPr/>
          <p:nvPr/>
        </p:nvSpPr>
        <p:spPr>
          <a:xfrm>
            <a:off x="7614107" y="3074784"/>
            <a:ext cx="118505" cy="117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61" y="0"/>
                </a:moveTo>
                <a:lnTo>
                  <a:pt x="0" y="9630"/>
                </a:lnTo>
                <a:lnTo>
                  <a:pt x="17706" y="21600"/>
                </a:lnTo>
                <a:lnTo>
                  <a:pt x="19144" y="21313"/>
                </a:lnTo>
                <a:lnTo>
                  <a:pt x="20570" y="19176"/>
                </a:lnTo>
                <a:lnTo>
                  <a:pt x="20287" y="17728"/>
                </a:lnTo>
                <a:lnTo>
                  <a:pt x="9169" y="10212"/>
                </a:lnTo>
                <a:lnTo>
                  <a:pt x="21137" y="4168"/>
                </a:lnTo>
                <a:lnTo>
                  <a:pt x="21600" y="2767"/>
                </a:lnTo>
                <a:lnTo>
                  <a:pt x="20452" y="464"/>
                </a:lnTo>
                <a:lnTo>
                  <a:pt x="19061" y="0"/>
                </a:lnTo>
                <a:close/>
              </a:path>
            </a:pathLst>
          </a:custGeom>
          <a:solidFill>
            <a:srgbClr val="5E4D4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01" name="object 23"/>
          <p:cNvGrpSpPr/>
          <p:nvPr/>
        </p:nvGrpSpPr>
        <p:grpSpPr>
          <a:xfrm>
            <a:off x="8349590" y="3784958"/>
            <a:ext cx="117654" cy="118580"/>
            <a:chOff x="0" y="0"/>
            <a:chExt cx="117652" cy="118578"/>
          </a:xfrm>
        </p:grpSpPr>
        <p:sp>
          <p:nvSpPr>
            <p:cNvPr id="399" name="Shape"/>
            <p:cNvSpPr/>
            <p:nvPr/>
          </p:nvSpPr>
          <p:spPr>
            <a:xfrm>
              <a:off x="0" y="5829"/>
              <a:ext cx="90512" cy="1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3" y="0"/>
                  </a:moveTo>
                  <a:lnTo>
                    <a:pt x="367" y="1503"/>
                  </a:lnTo>
                  <a:lnTo>
                    <a:pt x="0" y="3014"/>
                  </a:lnTo>
                  <a:lnTo>
                    <a:pt x="15608" y="21600"/>
                  </a:lnTo>
                  <a:lnTo>
                    <a:pt x="21600" y="11963"/>
                  </a:lnTo>
                  <a:lnTo>
                    <a:pt x="14827" y="11963"/>
                  </a:lnTo>
                  <a:lnTo>
                    <a:pt x="5025" y="294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0" name="Shape"/>
            <p:cNvSpPr/>
            <p:nvPr/>
          </p:nvSpPr>
          <p:spPr>
            <a:xfrm>
              <a:off x="62128" y="0"/>
              <a:ext cx="55525" cy="6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31" y="0"/>
                  </a:moveTo>
                  <a:lnTo>
                    <a:pt x="12761" y="807"/>
                  </a:lnTo>
                  <a:lnTo>
                    <a:pt x="0" y="21600"/>
                  </a:lnTo>
                  <a:lnTo>
                    <a:pt x="11042" y="21600"/>
                  </a:lnTo>
                  <a:lnTo>
                    <a:pt x="21600" y="4395"/>
                  </a:lnTo>
                  <a:lnTo>
                    <a:pt x="20612" y="1985"/>
                  </a:lnTo>
                  <a:lnTo>
                    <a:pt x="15731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02" name="object 24"/>
          <p:cNvSpPr/>
          <p:nvPr/>
        </p:nvSpPr>
        <p:spPr>
          <a:xfrm>
            <a:off x="7457896" y="4594166"/>
            <a:ext cx="1105593" cy="107649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3" name="object 25"/>
          <p:cNvSpPr/>
          <p:nvPr/>
        </p:nvSpPr>
        <p:spPr>
          <a:xfrm>
            <a:off x="7604149" y="4719435"/>
            <a:ext cx="867918" cy="84023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4" name="object 26"/>
          <p:cNvSpPr/>
          <p:nvPr/>
        </p:nvSpPr>
        <p:spPr>
          <a:xfrm>
            <a:off x="5915890" y="3002278"/>
            <a:ext cx="1030779" cy="10681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5" name="object 27"/>
          <p:cNvSpPr/>
          <p:nvPr/>
        </p:nvSpPr>
        <p:spPr>
          <a:xfrm>
            <a:off x="6004876" y="3070796"/>
            <a:ext cx="793255" cy="83266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6" name="object 28"/>
          <p:cNvSpPr/>
          <p:nvPr/>
        </p:nvSpPr>
        <p:spPr>
          <a:xfrm>
            <a:off x="5915890" y="4594169"/>
            <a:ext cx="1030779" cy="103077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object 29"/>
          <p:cNvSpPr/>
          <p:nvPr/>
        </p:nvSpPr>
        <p:spPr>
          <a:xfrm>
            <a:off x="6005093" y="4719434"/>
            <a:ext cx="793039" cy="79423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8" name="object 30"/>
          <p:cNvSpPr/>
          <p:nvPr/>
        </p:nvSpPr>
        <p:spPr>
          <a:xfrm>
            <a:off x="7476655" y="1524904"/>
            <a:ext cx="429898" cy="888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2700" baseline="-16975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-</a:t>
            </a:r>
            <a:r>
              <a:rPr spc="-135"/>
              <a:t> </a:t>
            </a:r>
            <a:r>
              <a:rPr spc="-7"/>
              <a:t>2</a:t>
            </a:r>
            <a:r>
              <a:rPr sz="1200" spc="-4" baseline="0">
                <a:solidFill>
                  <a:srgbClr val="5E4D47"/>
                </a:solidFill>
              </a:rPr>
              <a:t>63</a:t>
            </a:r>
          </a:p>
        </p:txBody>
      </p:sp>
      <p:sp>
        <p:nvSpPr>
          <p:cNvPr id="409" name="object 33"/>
          <p:cNvSpPr/>
          <p:nvPr/>
        </p:nvSpPr>
        <p:spPr>
          <a:xfrm>
            <a:off x="4884897" y="7184580"/>
            <a:ext cx="3340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lnSpc>
                <a:spcPts val="800"/>
              </a:lnSpc>
              <a:defRPr sz="800">
                <a:solidFill>
                  <a:srgbClr val="F9F9F7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Slide</a:t>
            </a:r>
            <a:r>
              <a:rPr spc="-125"/>
              <a:t> </a:t>
            </a:r>
            <a:r>
              <a:rPr spc="4"/>
              <a:t>9</a:t>
            </a:r>
          </a:p>
        </p:txBody>
      </p:sp>
      <p:sp>
        <p:nvSpPr>
          <p:cNvPr id="410" name="object 31"/>
          <p:cNvSpPr/>
          <p:nvPr/>
        </p:nvSpPr>
        <p:spPr>
          <a:xfrm>
            <a:off x="6533591" y="1524904"/>
            <a:ext cx="489585" cy="888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2700" baseline="-16975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+</a:t>
            </a:r>
            <a:r>
              <a:rPr spc="-150"/>
              <a:t> </a:t>
            </a:r>
            <a:r>
              <a:t>2</a:t>
            </a:r>
            <a:r>
              <a:rPr sz="1200" baseline="0">
                <a:solidFill>
                  <a:srgbClr val="5E4D47"/>
                </a:solidFill>
              </a:rPr>
              <a:t>63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object 2"/>
          <p:cNvSpPr/>
          <p:nvPr/>
        </p:nvSpPr>
        <p:spPr>
          <a:xfrm>
            <a:off x="4899523" y="1735685"/>
            <a:ext cx="4635501" cy="49657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3" name="object 3"/>
          <p:cNvSpPr/>
          <p:nvPr/>
        </p:nvSpPr>
        <p:spPr>
          <a:xfrm>
            <a:off x="5085360" y="2135975"/>
            <a:ext cx="4267201" cy="42671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4" name="object 4"/>
          <p:cNvSpPr>
            <a:spLocks noGrp="1"/>
          </p:cNvSpPr>
          <p:nvPr>
            <p:ph type="title"/>
          </p:nvPr>
        </p:nvSpPr>
        <p:spPr>
          <a:xfrm>
            <a:off x="502920" y="601423"/>
            <a:ext cx="9052560" cy="715070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What </a:t>
            </a:r>
            <a:r>
              <a:rPr spc="-90"/>
              <a:t>is </a:t>
            </a:r>
            <a:r>
              <a:t>the</a:t>
            </a:r>
            <a:r>
              <a:rPr spc="-90"/>
              <a:t> </a:t>
            </a:r>
            <a:r>
              <a:t>partitioner?</a:t>
            </a:r>
          </a:p>
        </p:txBody>
      </p:sp>
      <p:sp>
        <p:nvSpPr>
          <p:cNvPr id="415" name="object 5"/>
          <p:cNvSpPr/>
          <p:nvPr/>
        </p:nvSpPr>
        <p:spPr>
          <a:xfrm>
            <a:off x="682224" y="1559346"/>
            <a:ext cx="4104006" cy="77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1" algn="just">
              <a:lnSpc>
                <a:spcPct val="88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</a:tabLst>
              <a:defRPr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</a:t>
            </a:r>
            <a:r>
              <a:rPr spc="2"/>
              <a:t>system on each node which  hashes </a:t>
            </a:r>
            <a:r>
              <a:rPr spc="-2"/>
              <a:t>tokens </a:t>
            </a:r>
            <a:r>
              <a:rPr spc="-7"/>
              <a:t>from </a:t>
            </a:r>
            <a:r>
              <a:rPr spc="7"/>
              <a:t>designated  </a:t>
            </a:r>
            <a:r>
              <a:rPr spc="2"/>
              <a:t>values </a:t>
            </a:r>
            <a:r>
              <a:t>in </a:t>
            </a:r>
            <a:r>
              <a:rPr spc="-10"/>
              <a:t>rows </a:t>
            </a:r>
            <a:r>
              <a:rPr spc="2"/>
              <a:t>being</a:t>
            </a:r>
            <a:r>
              <a:rPr spc="18"/>
              <a:t> </a:t>
            </a:r>
            <a:r>
              <a:rPr spc="2"/>
              <a:t>added</a:t>
            </a:r>
          </a:p>
        </p:txBody>
      </p:sp>
      <p:sp>
        <p:nvSpPr>
          <p:cNvPr id="416" name="object 7"/>
          <p:cNvSpPr/>
          <p:nvPr/>
        </p:nvSpPr>
        <p:spPr>
          <a:xfrm>
            <a:off x="6798134" y="2719260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7" name="object 8"/>
          <p:cNvSpPr/>
          <p:nvPr/>
        </p:nvSpPr>
        <p:spPr>
          <a:xfrm>
            <a:off x="6798134" y="5049087"/>
            <a:ext cx="815976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60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60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8" name="object 9"/>
          <p:cNvSpPr/>
          <p:nvPr/>
        </p:nvSpPr>
        <p:spPr>
          <a:xfrm>
            <a:off x="6887467" y="5268036"/>
            <a:ext cx="585407" cy="245099"/>
          </a:xfrm>
          <a:prstGeom prst="rect">
            <a:avLst/>
          </a:pr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object 10"/>
          <p:cNvSpPr/>
          <p:nvPr/>
        </p:nvSpPr>
        <p:spPr>
          <a:xfrm>
            <a:off x="6966207" y="5313757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3</a:t>
            </a:r>
          </a:p>
        </p:txBody>
      </p:sp>
      <p:sp>
        <p:nvSpPr>
          <p:cNvPr id="420" name="object 11"/>
          <p:cNvSpPr/>
          <p:nvPr/>
        </p:nvSpPr>
        <p:spPr>
          <a:xfrm>
            <a:off x="8007377" y="3903462"/>
            <a:ext cx="815963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3" y="285"/>
                </a:lnTo>
                <a:lnTo>
                  <a:pt x="7157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7" y="20970"/>
                </a:lnTo>
                <a:lnTo>
                  <a:pt x="8323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49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49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1" name="object 12"/>
          <p:cNvSpPr/>
          <p:nvPr/>
        </p:nvSpPr>
        <p:spPr>
          <a:xfrm>
            <a:off x="8096708" y="4122408"/>
            <a:ext cx="585394" cy="245099"/>
          </a:xfrm>
          <a:prstGeom prst="rect">
            <a:avLst/>
          </a:pr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2" name="object 13"/>
          <p:cNvSpPr/>
          <p:nvPr/>
        </p:nvSpPr>
        <p:spPr>
          <a:xfrm>
            <a:off x="8175449" y="4168130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2</a:t>
            </a:r>
          </a:p>
        </p:txBody>
      </p:sp>
      <p:sp>
        <p:nvSpPr>
          <p:cNvPr id="423" name="object 14"/>
          <p:cNvSpPr/>
          <p:nvPr/>
        </p:nvSpPr>
        <p:spPr>
          <a:xfrm>
            <a:off x="5653699" y="3903462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4" name="object 15"/>
          <p:cNvSpPr/>
          <p:nvPr/>
        </p:nvSpPr>
        <p:spPr>
          <a:xfrm>
            <a:off x="5743030" y="4122408"/>
            <a:ext cx="585406" cy="245099"/>
          </a:xfrm>
          <a:prstGeom prst="rect">
            <a:avLst/>
          </a:pr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5" name="object 16"/>
          <p:cNvSpPr/>
          <p:nvPr/>
        </p:nvSpPr>
        <p:spPr>
          <a:xfrm>
            <a:off x="5821772" y="4168130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4</a:t>
            </a:r>
          </a:p>
        </p:txBody>
      </p:sp>
      <p:sp>
        <p:nvSpPr>
          <p:cNvPr id="426" name="object 17"/>
          <p:cNvSpPr/>
          <p:nvPr/>
        </p:nvSpPr>
        <p:spPr>
          <a:xfrm>
            <a:off x="7466217" y="3002278"/>
            <a:ext cx="1097279" cy="10681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7" name="object 18"/>
          <p:cNvSpPr/>
          <p:nvPr/>
        </p:nvSpPr>
        <p:spPr>
          <a:xfrm>
            <a:off x="7639263" y="3128839"/>
            <a:ext cx="774098" cy="74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02" y="91"/>
                </a:lnTo>
                <a:lnTo>
                  <a:pt x="3462" y="457"/>
                </a:lnTo>
                <a:lnTo>
                  <a:pt x="5522" y="1052"/>
                </a:lnTo>
                <a:lnTo>
                  <a:pt x="7515" y="1876"/>
                </a:lnTo>
                <a:lnTo>
                  <a:pt x="9442" y="2882"/>
                </a:lnTo>
                <a:lnTo>
                  <a:pt x="11280" y="4094"/>
                </a:lnTo>
                <a:lnTo>
                  <a:pt x="13030" y="5444"/>
                </a:lnTo>
                <a:lnTo>
                  <a:pt x="14669" y="6954"/>
                </a:lnTo>
                <a:lnTo>
                  <a:pt x="16175" y="8578"/>
                </a:lnTo>
                <a:lnTo>
                  <a:pt x="17526" y="10339"/>
                </a:lnTo>
                <a:lnTo>
                  <a:pt x="18722" y="12169"/>
                </a:lnTo>
                <a:lnTo>
                  <a:pt x="19719" y="14113"/>
                </a:lnTo>
                <a:lnTo>
                  <a:pt x="20538" y="16103"/>
                </a:lnTo>
                <a:lnTo>
                  <a:pt x="21136" y="18162"/>
                </a:lnTo>
                <a:lnTo>
                  <a:pt x="21513" y="20220"/>
                </a:lnTo>
                <a:lnTo>
                  <a:pt x="21600" y="21600"/>
                </a:lnTo>
              </a:path>
            </a:pathLst>
          </a:custGeom>
          <a:ln w="8312">
            <a:solidFill>
              <a:srgbClr val="5E4D4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8" name="object 19"/>
          <p:cNvSpPr/>
          <p:nvPr/>
        </p:nvSpPr>
        <p:spPr>
          <a:xfrm>
            <a:off x="7614107" y="3074784"/>
            <a:ext cx="118505" cy="117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61" y="0"/>
                </a:moveTo>
                <a:lnTo>
                  <a:pt x="0" y="9630"/>
                </a:lnTo>
                <a:lnTo>
                  <a:pt x="17706" y="21600"/>
                </a:lnTo>
                <a:lnTo>
                  <a:pt x="19144" y="21313"/>
                </a:lnTo>
                <a:lnTo>
                  <a:pt x="20570" y="19176"/>
                </a:lnTo>
                <a:lnTo>
                  <a:pt x="20287" y="17728"/>
                </a:lnTo>
                <a:lnTo>
                  <a:pt x="9169" y="10212"/>
                </a:lnTo>
                <a:lnTo>
                  <a:pt x="21137" y="4168"/>
                </a:lnTo>
                <a:lnTo>
                  <a:pt x="21600" y="2767"/>
                </a:lnTo>
                <a:lnTo>
                  <a:pt x="20452" y="464"/>
                </a:lnTo>
                <a:lnTo>
                  <a:pt x="19061" y="0"/>
                </a:lnTo>
                <a:close/>
              </a:path>
            </a:pathLst>
          </a:custGeom>
          <a:solidFill>
            <a:srgbClr val="5E4D4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31" name="object 20"/>
          <p:cNvGrpSpPr/>
          <p:nvPr/>
        </p:nvGrpSpPr>
        <p:grpSpPr>
          <a:xfrm>
            <a:off x="8349590" y="3784958"/>
            <a:ext cx="117654" cy="118580"/>
            <a:chOff x="0" y="0"/>
            <a:chExt cx="117652" cy="118578"/>
          </a:xfrm>
        </p:grpSpPr>
        <p:sp>
          <p:nvSpPr>
            <p:cNvPr id="429" name="Shape"/>
            <p:cNvSpPr/>
            <p:nvPr/>
          </p:nvSpPr>
          <p:spPr>
            <a:xfrm>
              <a:off x="0" y="5829"/>
              <a:ext cx="90512" cy="1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3" y="0"/>
                  </a:moveTo>
                  <a:lnTo>
                    <a:pt x="367" y="1503"/>
                  </a:lnTo>
                  <a:lnTo>
                    <a:pt x="0" y="3014"/>
                  </a:lnTo>
                  <a:lnTo>
                    <a:pt x="15608" y="21600"/>
                  </a:lnTo>
                  <a:lnTo>
                    <a:pt x="21600" y="11963"/>
                  </a:lnTo>
                  <a:lnTo>
                    <a:pt x="14827" y="11963"/>
                  </a:lnTo>
                  <a:lnTo>
                    <a:pt x="5025" y="294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0" name="Shape"/>
            <p:cNvSpPr/>
            <p:nvPr/>
          </p:nvSpPr>
          <p:spPr>
            <a:xfrm>
              <a:off x="62128" y="0"/>
              <a:ext cx="55525" cy="6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31" y="0"/>
                  </a:moveTo>
                  <a:lnTo>
                    <a:pt x="12761" y="807"/>
                  </a:lnTo>
                  <a:lnTo>
                    <a:pt x="0" y="21600"/>
                  </a:lnTo>
                  <a:lnTo>
                    <a:pt x="11042" y="21600"/>
                  </a:lnTo>
                  <a:lnTo>
                    <a:pt x="21600" y="4395"/>
                  </a:lnTo>
                  <a:lnTo>
                    <a:pt x="20612" y="1985"/>
                  </a:lnTo>
                  <a:lnTo>
                    <a:pt x="15731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32" name="object 21"/>
          <p:cNvSpPr/>
          <p:nvPr/>
        </p:nvSpPr>
        <p:spPr>
          <a:xfrm>
            <a:off x="7457896" y="4594166"/>
            <a:ext cx="1105593" cy="107649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object 22"/>
          <p:cNvSpPr/>
          <p:nvPr/>
        </p:nvSpPr>
        <p:spPr>
          <a:xfrm>
            <a:off x="7604149" y="4719435"/>
            <a:ext cx="867918" cy="84023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4" name="object 23"/>
          <p:cNvSpPr/>
          <p:nvPr/>
        </p:nvSpPr>
        <p:spPr>
          <a:xfrm>
            <a:off x="5915890" y="3002278"/>
            <a:ext cx="1030779" cy="10681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5" name="object 24"/>
          <p:cNvSpPr/>
          <p:nvPr/>
        </p:nvSpPr>
        <p:spPr>
          <a:xfrm>
            <a:off x="6004876" y="3070796"/>
            <a:ext cx="793255" cy="83266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6" name="object 25"/>
          <p:cNvSpPr/>
          <p:nvPr/>
        </p:nvSpPr>
        <p:spPr>
          <a:xfrm>
            <a:off x="5915890" y="4594169"/>
            <a:ext cx="1030779" cy="103077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7" name="object 26"/>
          <p:cNvSpPr/>
          <p:nvPr/>
        </p:nvSpPr>
        <p:spPr>
          <a:xfrm>
            <a:off x="6005093" y="4719434"/>
            <a:ext cx="793039" cy="79423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8" name="object 27"/>
          <p:cNvSpPr/>
          <p:nvPr/>
        </p:nvSpPr>
        <p:spPr>
          <a:xfrm>
            <a:off x="7476655" y="1524904"/>
            <a:ext cx="429898" cy="888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2700" baseline="-16975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-</a:t>
            </a:r>
            <a:r>
              <a:rPr spc="-135"/>
              <a:t> </a:t>
            </a:r>
            <a:r>
              <a:rPr spc="-7"/>
              <a:t>2</a:t>
            </a:r>
            <a:r>
              <a:rPr sz="1200" spc="-4" baseline="0">
                <a:solidFill>
                  <a:srgbClr val="5E4D47"/>
                </a:solidFill>
              </a:rPr>
              <a:t>63</a:t>
            </a:r>
          </a:p>
        </p:txBody>
      </p:sp>
      <p:sp>
        <p:nvSpPr>
          <p:cNvPr id="439" name="object 28"/>
          <p:cNvSpPr/>
          <p:nvPr/>
        </p:nvSpPr>
        <p:spPr>
          <a:xfrm>
            <a:off x="6533591" y="1524904"/>
            <a:ext cx="489585" cy="888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2700" baseline="-16975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+</a:t>
            </a:r>
            <a:r>
              <a:rPr spc="-150"/>
              <a:t> </a:t>
            </a:r>
            <a:r>
              <a:t>2</a:t>
            </a:r>
            <a:r>
              <a:rPr sz="1200" baseline="0">
                <a:solidFill>
                  <a:srgbClr val="5E4D47"/>
                </a:solidFill>
              </a:rPr>
              <a:t>63</a:t>
            </a:r>
          </a:p>
        </p:txBody>
      </p:sp>
      <p:sp>
        <p:nvSpPr>
          <p:cNvPr id="440" name="object 29"/>
          <p:cNvSpPr/>
          <p:nvPr/>
        </p:nvSpPr>
        <p:spPr>
          <a:xfrm>
            <a:off x="6798134" y="2726857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1" name="object 30"/>
          <p:cNvSpPr/>
          <p:nvPr/>
        </p:nvSpPr>
        <p:spPr>
          <a:xfrm>
            <a:off x="6973938" y="2962312"/>
            <a:ext cx="499748" cy="563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100" spc="-28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</a:t>
            </a:r>
            <a:r>
              <a:rPr sz="1800" spc="-419" baseline="-6943"/>
              <a:t>N</a:t>
            </a:r>
            <a:r>
              <a:t>o</a:t>
            </a:r>
            <a:r>
              <a:rPr sz="1800" spc="-419" baseline="-6943"/>
              <a:t>o</a:t>
            </a:r>
            <a:r>
              <a:t>d</a:t>
            </a:r>
            <a:r>
              <a:rPr sz="1800" spc="-419" baseline="-6943"/>
              <a:t>d</a:t>
            </a:r>
            <a:r>
              <a:t>e</a:t>
            </a:r>
            <a:r>
              <a:rPr sz="1800" spc="-419" baseline="-6943"/>
              <a:t>e</a:t>
            </a:r>
            <a:r>
              <a:t>1</a:t>
            </a:r>
            <a:r>
              <a:rPr sz="1800" spc="-419" baseline="-6943"/>
              <a:t>1</a:t>
            </a:r>
          </a:p>
        </p:txBody>
      </p:sp>
      <p:sp>
        <p:nvSpPr>
          <p:cNvPr id="442" name="object 31"/>
          <p:cNvSpPr/>
          <p:nvPr/>
        </p:nvSpPr>
        <p:spPr>
          <a:xfrm>
            <a:off x="7063461" y="3181656"/>
            <a:ext cx="28067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1418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P</a:t>
            </a:r>
          </a:p>
        </p:txBody>
      </p:sp>
      <p:sp>
        <p:nvSpPr>
          <p:cNvPr id="443" name="object 32"/>
          <p:cNvSpPr/>
          <p:nvPr/>
        </p:nvSpPr>
        <p:spPr>
          <a:xfrm>
            <a:off x="7075578" y="5515459"/>
            <a:ext cx="28067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1418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P</a:t>
            </a:r>
          </a:p>
        </p:txBody>
      </p:sp>
      <p:sp>
        <p:nvSpPr>
          <p:cNvPr id="444" name="object 33"/>
          <p:cNvSpPr/>
          <p:nvPr/>
        </p:nvSpPr>
        <p:spPr>
          <a:xfrm>
            <a:off x="8280541" y="4364318"/>
            <a:ext cx="28067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1418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P</a:t>
            </a:r>
          </a:p>
        </p:txBody>
      </p:sp>
      <p:sp>
        <p:nvSpPr>
          <p:cNvPr id="445" name="object 34"/>
          <p:cNvSpPr/>
          <p:nvPr/>
        </p:nvSpPr>
        <p:spPr>
          <a:xfrm>
            <a:off x="5915940" y="4364318"/>
            <a:ext cx="28067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0783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P</a:t>
            </a:r>
          </a:p>
        </p:txBody>
      </p:sp>
      <p:sp>
        <p:nvSpPr>
          <p:cNvPr id="446" name="object 35"/>
          <p:cNvSpPr/>
          <p:nvPr/>
        </p:nvSpPr>
        <p:spPr>
          <a:xfrm>
            <a:off x="1023660" y="4426799"/>
            <a:ext cx="3069015" cy="408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21" y="0"/>
                </a:moveTo>
                <a:lnTo>
                  <a:pt x="479" y="0"/>
                </a:lnTo>
                <a:lnTo>
                  <a:pt x="293" y="283"/>
                </a:lnTo>
                <a:lnTo>
                  <a:pt x="140" y="1054"/>
                </a:lnTo>
                <a:lnTo>
                  <a:pt x="38" y="2199"/>
                </a:lnTo>
                <a:lnTo>
                  <a:pt x="0" y="3600"/>
                </a:lnTo>
                <a:lnTo>
                  <a:pt x="0" y="18000"/>
                </a:lnTo>
                <a:lnTo>
                  <a:pt x="38" y="19401"/>
                </a:lnTo>
                <a:lnTo>
                  <a:pt x="140" y="20546"/>
                </a:lnTo>
                <a:lnTo>
                  <a:pt x="293" y="21317"/>
                </a:lnTo>
                <a:lnTo>
                  <a:pt x="479" y="21600"/>
                </a:lnTo>
                <a:lnTo>
                  <a:pt x="21121" y="21600"/>
                </a:lnTo>
                <a:lnTo>
                  <a:pt x="21307" y="21317"/>
                </a:lnTo>
                <a:lnTo>
                  <a:pt x="21460" y="20546"/>
                </a:lnTo>
                <a:lnTo>
                  <a:pt x="21562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62" y="2199"/>
                </a:lnTo>
                <a:lnTo>
                  <a:pt x="21460" y="1054"/>
                </a:lnTo>
                <a:lnTo>
                  <a:pt x="21307" y="283"/>
                </a:lnTo>
                <a:lnTo>
                  <a:pt x="21121" y="0"/>
                </a:lnTo>
                <a:close/>
              </a:path>
            </a:pathLst>
          </a:custGeom>
          <a:solidFill>
            <a:srgbClr val="D675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7" name="object 36"/>
          <p:cNvSpPr/>
          <p:nvPr/>
        </p:nvSpPr>
        <p:spPr>
          <a:xfrm>
            <a:off x="1881763" y="4493960"/>
            <a:ext cx="135826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Hash</a:t>
            </a:r>
            <a:r>
              <a:rPr spc="-100"/>
              <a:t> </a:t>
            </a:r>
            <a:r>
              <a:t>Function</a:t>
            </a:r>
          </a:p>
        </p:txBody>
      </p:sp>
      <p:sp>
        <p:nvSpPr>
          <p:cNvPr id="448" name="object 37"/>
          <p:cNvSpPr/>
          <p:nvPr/>
        </p:nvSpPr>
        <p:spPr>
          <a:xfrm>
            <a:off x="974326" y="2658959"/>
            <a:ext cx="3948431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540" indent="-255844">
              <a:lnSpc>
                <a:spcPts val="2000"/>
              </a:lnSpc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1400" spc="2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Hash function </a:t>
            </a:r>
            <a:r>
              <a:rPr spc="0">
                <a:solidFill>
                  <a:srgbClr val="4B3C37"/>
                </a:solidFill>
              </a:rPr>
              <a:t>– </a:t>
            </a:r>
            <a:r>
              <a:rPr>
                <a:solidFill>
                  <a:srgbClr val="4B3C37"/>
                </a:solidFill>
              </a:rPr>
              <a:t>converts </a:t>
            </a:r>
            <a:r>
              <a:rPr spc="0">
                <a:solidFill>
                  <a:srgbClr val="4B3C37"/>
                </a:solidFill>
              </a:rPr>
              <a:t>a</a:t>
            </a:r>
            <a:r>
              <a:rPr spc="9">
                <a:solidFill>
                  <a:srgbClr val="4B3C37"/>
                </a:solidFill>
              </a:rPr>
              <a:t> </a:t>
            </a:r>
            <a:r>
              <a:rPr spc="7">
                <a:solidFill>
                  <a:srgbClr val="4B3C37"/>
                </a:solidFill>
              </a:rPr>
              <a:t>variable</a:t>
            </a:r>
          </a:p>
          <a:p>
            <a:pPr marR="389162" indent="266637">
              <a:lnSpc>
                <a:spcPts val="2100"/>
              </a:lnSpc>
              <a:spcBef>
                <a:spcPts val="2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length </a:t>
            </a:r>
            <a:r>
              <a:rPr spc="2"/>
              <a:t>value to </a:t>
            </a:r>
            <a:r>
              <a:t>a </a:t>
            </a:r>
            <a:r>
              <a:rPr spc="2"/>
              <a:t>corresponding  fixed </a:t>
            </a:r>
            <a:r>
              <a:t>length</a:t>
            </a:r>
            <a:r>
              <a:rPr spc="-14"/>
              <a:t> </a:t>
            </a:r>
            <a:r>
              <a:rPr spc="7"/>
              <a:t>value</a:t>
            </a:r>
          </a:p>
          <a:p>
            <a:pPr indent="163156">
              <a:spcBef>
                <a:spcPts val="1200"/>
              </a:spcBef>
              <a:tabLst>
                <a:tab pos="1854200" algn="l"/>
              </a:tabLst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"@DataStax"	97203</a:t>
            </a:r>
          </a:p>
        </p:txBody>
      </p:sp>
      <p:sp>
        <p:nvSpPr>
          <p:cNvPr id="449" name="object 38"/>
          <p:cNvSpPr/>
          <p:nvPr/>
        </p:nvSpPr>
        <p:spPr>
          <a:xfrm>
            <a:off x="1593281" y="3883424"/>
            <a:ext cx="394854" cy="739833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0" name="object 39"/>
          <p:cNvSpPr/>
          <p:nvPr/>
        </p:nvSpPr>
        <p:spPr>
          <a:xfrm>
            <a:off x="1789101" y="3910915"/>
            <a:ext cx="1468" cy="456699"/>
          </a:xfrm>
          <a:prstGeom prst="line">
            <a:avLst/>
          </a:pr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53" name="object 40"/>
          <p:cNvGrpSpPr/>
          <p:nvPr/>
        </p:nvGrpSpPr>
        <p:grpSpPr>
          <a:xfrm>
            <a:off x="1704630" y="4234198"/>
            <a:ext cx="171145" cy="171228"/>
            <a:chOff x="0" y="0"/>
            <a:chExt cx="171143" cy="171227"/>
          </a:xfrm>
        </p:grpSpPr>
        <p:sp>
          <p:nvSpPr>
            <p:cNvPr id="451" name="Shape"/>
            <p:cNvSpPr/>
            <p:nvPr/>
          </p:nvSpPr>
          <p:spPr>
            <a:xfrm>
              <a:off x="0" y="439"/>
              <a:ext cx="129839" cy="170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27" y="0"/>
                  </a:moveTo>
                  <a:lnTo>
                    <a:pt x="1536" y="311"/>
                  </a:lnTo>
                  <a:lnTo>
                    <a:pt x="599" y="950"/>
                  </a:lnTo>
                  <a:lnTo>
                    <a:pt x="75" y="1784"/>
                  </a:lnTo>
                  <a:lnTo>
                    <a:pt x="0" y="2706"/>
                  </a:lnTo>
                  <a:lnTo>
                    <a:pt x="410" y="3610"/>
                  </a:lnTo>
                  <a:lnTo>
                    <a:pt x="14317" y="21600"/>
                  </a:lnTo>
                  <a:lnTo>
                    <a:pt x="21600" y="12037"/>
                  </a:lnTo>
                  <a:lnTo>
                    <a:pt x="14277" y="12037"/>
                  </a:lnTo>
                  <a:lnTo>
                    <a:pt x="5876" y="1169"/>
                  </a:lnTo>
                  <a:lnTo>
                    <a:pt x="5036" y="456"/>
                  </a:lnTo>
                  <a:lnTo>
                    <a:pt x="3940" y="58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2" name="Shape"/>
            <p:cNvSpPr/>
            <p:nvPr/>
          </p:nvSpPr>
          <p:spPr>
            <a:xfrm>
              <a:off x="85817" y="0"/>
              <a:ext cx="85327" cy="95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17" y="0"/>
                  </a:moveTo>
                  <a:lnTo>
                    <a:pt x="15572" y="113"/>
                  </a:lnTo>
                  <a:lnTo>
                    <a:pt x="13910" y="834"/>
                  </a:lnTo>
                  <a:lnTo>
                    <a:pt x="12641" y="2113"/>
                  </a:lnTo>
                  <a:lnTo>
                    <a:pt x="0" y="21600"/>
                  </a:lnTo>
                  <a:lnTo>
                    <a:pt x="11144" y="21600"/>
                  </a:lnTo>
                  <a:lnTo>
                    <a:pt x="20987" y="6428"/>
                  </a:lnTo>
                  <a:lnTo>
                    <a:pt x="21600" y="4809"/>
                  </a:lnTo>
                  <a:lnTo>
                    <a:pt x="21474" y="3162"/>
                  </a:lnTo>
                  <a:lnTo>
                    <a:pt x="20666" y="1678"/>
                  </a:lnTo>
                  <a:lnTo>
                    <a:pt x="19232" y="546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4" name="object 41"/>
          <p:cNvSpPr/>
          <p:nvPr/>
        </p:nvSpPr>
        <p:spPr>
          <a:xfrm>
            <a:off x="1593281" y="4864329"/>
            <a:ext cx="394854" cy="743989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5" name="object 42"/>
          <p:cNvSpPr/>
          <p:nvPr/>
        </p:nvSpPr>
        <p:spPr>
          <a:xfrm>
            <a:off x="1790966" y="4888343"/>
            <a:ext cx="1" cy="463842"/>
          </a:xfrm>
          <a:prstGeom prst="line">
            <a:avLst/>
          </a:pr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58" name="object 43"/>
          <p:cNvGrpSpPr/>
          <p:nvPr/>
        </p:nvGrpSpPr>
        <p:grpSpPr>
          <a:xfrm>
            <a:off x="1705391" y="5218989"/>
            <a:ext cx="171150" cy="171007"/>
            <a:chOff x="0" y="0"/>
            <a:chExt cx="171149" cy="171005"/>
          </a:xfrm>
        </p:grpSpPr>
        <p:sp>
          <p:nvSpPr>
            <p:cNvPr id="456" name="Shape"/>
            <p:cNvSpPr/>
            <p:nvPr/>
          </p:nvSpPr>
          <p:spPr>
            <a:xfrm>
              <a:off x="0" y="0"/>
              <a:ext cx="129687" cy="17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41" y="0"/>
                  </a:moveTo>
                  <a:lnTo>
                    <a:pt x="1549" y="308"/>
                  </a:lnTo>
                  <a:lnTo>
                    <a:pt x="607" y="944"/>
                  </a:lnTo>
                  <a:lnTo>
                    <a:pt x="79" y="1775"/>
                  </a:lnTo>
                  <a:lnTo>
                    <a:pt x="0" y="2695"/>
                  </a:lnTo>
                  <a:lnTo>
                    <a:pt x="407" y="3600"/>
                  </a:lnTo>
                  <a:lnTo>
                    <a:pt x="14253" y="21600"/>
                  </a:lnTo>
                  <a:lnTo>
                    <a:pt x="21600" y="12049"/>
                  </a:lnTo>
                  <a:lnTo>
                    <a:pt x="14253" y="12049"/>
                  </a:lnTo>
                  <a:lnTo>
                    <a:pt x="5889" y="1174"/>
                  </a:lnTo>
                  <a:lnTo>
                    <a:pt x="5051" y="461"/>
                  </a:lnTo>
                  <a:lnTo>
                    <a:pt x="3955" y="60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7" name="Shape"/>
            <p:cNvSpPr/>
            <p:nvPr/>
          </p:nvSpPr>
          <p:spPr>
            <a:xfrm>
              <a:off x="85574" y="0"/>
              <a:ext cx="85576" cy="95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6" y="0"/>
                  </a:moveTo>
                  <a:lnTo>
                    <a:pt x="15606" y="108"/>
                  </a:lnTo>
                  <a:lnTo>
                    <a:pt x="13946" y="827"/>
                  </a:lnTo>
                  <a:lnTo>
                    <a:pt x="12675" y="2105"/>
                  </a:lnTo>
                  <a:lnTo>
                    <a:pt x="0" y="21600"/>
                  </a:lnTo>
                  <a:lnTo>
                    <a:pt x="11134" y="21600"/>
                  </a:lnTo>
                  <a:lnTo>
                    <a:pt x="20984" y="6453"/>
                  </a:lnTo>
                  <a:lnTo>
                    <a:pt x="21600" y="4832"/>
                  </a:lnTo>
                  <a:lnTo>
                    <a:pt x="21479" y="3181"/>
                  </a:lnTo>
                  <a:lnTo>
                    <a:pt x="20678" y="1692"/>
                  </a:lnTo>
                  <a:lnTo>
                    <a:pt x="19253" y="552"/>
                  </a:lnTo>
                  <a:lnTo>
                    <a:pt x="17446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9" name="object 44"/>
          <p:cNvSpPr/>
          <p:nvPr/>
        </p:nvSpPr>
        <p:spPr>
          <a:xfrm>
            <a:off x="2960714" y="3883424"/>
            <a:ext cx="394854" cy="73983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0" name="object 45"/>
          <p:cNvSpPr/>
          <p:nvPr/>
        </p:nvSpPr>
        <p:spPr>
          <a:xfrm>
            <a:off x="3155276" y="3910915"/>
            <a:ext cx="1467" cy="456699"/>
          </a:xfrm>
          <a:prstGeom prst="line">
            <a:avLst/>
          </a:pr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63" name="object 46"/>
          <p:cNvGrpSpPr/>
          <p:nvPr/>
        </p:nvGrpSpPr>
        <p:grpSpPr>
          <a:xfrm>
            <a:off x="3070805" y="4234198"/>
            <a:ext cx="171145" cy="171228"/>
            <a:chOff x="0" y="0"/>
            <a:chExt cx="171143" cy="171227"/>
          </a:xfrm>
        </p:grpSpPr>
        <p:sp>
          <p:nvSpPr>
            <p:cNvPr id="461" name="Shape"/>
            <p:cNvSpPr/>
            <p:nvPr/>
          </p:nvSpPr>
          <p:spPr>
            <a:xfrm>
              <a:off x="0" y="439"/>
              <a:ext cx="129839" cy="170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26" y="0"/>
                  </a:moveTo>
                  <a:lnTo>
                    <a:pt x="1536" y="311"/>
                  </a:lnTo>
                  <a:lnTo>
                    <a:pt x="599" y="950"/>
                  </a:lnTo>
                  <a:lnTo>
                    <a:pt x="75" y="1784"/>
                  </a:lnTo>
                  <a:lnTo>
                    <a:pt x="0" y="2706"/>
                  </a:lnTo>
                  <a:lnTo>
                    <a:pt x="410" y="3610"/>
                  </a:lnTo>
                  <a:lnTo>
                    <a:pt x="14317" y="21600"/>
                  </a:lnTo>
                  <a:lnTo>
                    <a:pt x="21600" y="12037"/>
                  </a:lnTo>
                  <a:lnTo>
                    <a:pt x="14275" y="12037"/>
                  </a:lnTo>
                  <a:lnTo>
                    <a:pt x="5874" y="1169"/>
                  </a:lnTo>
                  <a:lnTo>
                    <a:pt x="5035" y="456"/>
                  </a:lnTo>
                  <a:lnTo>
                    <a:pt x="3939" y="58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2" name="Shape"/>
            <p:cNvSpPr/>
            <p:nvPr/>
          </p:nvSpPr>
          <p:spPr>
            <a:xfrm>
              <a:off x="85804" y="0"/>
              <a:ext cx="85340" cy="95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18" y="0"/>
                  </a:moveTo>
                  <a:lnTo>
                    <a:pt x="15573" y="113"/>
                  </a:lnTo>
                  <a:lnTo>
                    <a:pt x="13911" y="834"/>
                  </a:lnTo>
                  <a:lnTo>
                    <a:pt x="12643" y="2113"/>
                  </a:lnTo>
                  <a:lnTo>
                    <a:pt x="0" y="21600"/>
                  </a:lnTo>
                  <a:lnTo>
                    <a:pt x="11145" y="21600"/>
                  </a:lnTo>
                  <a:lnTo>
                    <a:pt x="20987" y="6428"/>
                  </a:lnTo>
                  <a:lnTo>
                    <a:pt x="21600" y="4809"/>
                  </a:lnTo>
                  <a:lnTo>
                    <a:pt x="21474" y="3162"/>
                  </a:lnTo>
                  <a:lnTo>
                    <a:pt x="20666" y="1678"/>
                  </a:lnTo>
                  <a:lnTo>
                    <a:pt x="19232" y="546"/>
                  </a:lnTo>
                  <a:lnTo>
                    <a:pt x="17418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64" name="object 47"/>
          <p:cNvSpPr/>
          <p:nvPr/>
        </p:nvSpPr>
        <p:spPr>
          <a:xfrm>
            <a:off x="2960714" y="4864327"/>
            <a:ext cx="394854" cy="1176253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5" name="object 48"/>
          <p:cNvSpPr/>
          <p:nvPr/>
        </p:nvSpPr>
        <p:spPr>
          <a:xfrm>
            <a:off x="3157143" y="4888345"/>
            <a:ext cx="1" cy="898817"/>
          </a:xfrm>
          <a:prstGeom prst="line">
            <a:avLst/>
          </a:prstGeom>
          <a:ln w="38099">
            <a:solidFill>
              <a:srgbClr val="D67519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68" name="object 49"/>
          <p:cNvGrpSpPr/>
          <p:nvPr/>
        </p:nvGrpSpPr>
        <p:grpSpPr>
          <a:xfrm>
            <a:off x="3071566" y="5653961"/>
            <a:ext cx="171144" cy="171007"/>
            <a:chOff x="0" y="0"/>
            <a:chExt cx="171142" cy="171005"/>
          </a:xfrm>
        </p:grpSpPr>
        <p:sp>
          <p:nvSpPr>
            <p:cNvPr id="466" name="Shape"/>
            <p:cNvSpPr/>
            <p:nvPr/>
          </p:nvSpPr>
          <p:spPr>
            <a:xfrm>
              <a:off x="0" y="0"/>
              <a:ext cx="129680" cy="17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41" y="0"/>
                  </a:moveTo>
                  <a:lnTo>
                    <a:pt x="1549" y="308"/>
                  </a:lnTo>
                  <a:lnTo>
                    <a:pt x="607" y="944"/>
                  </a:lnTo>
                  <a:lnTo>
                    <a:pt x="79" y="1775"/>
                  </a:lnTo>
                  <a:lnTo>
                    <a:pt x="0" y="2695"/>
                  </a:lnTo>
                  <a:lnTo>
                    <a:pt x="407" y="3600"/>
                  </a:lnTo>
                  <a:lnTo>
                    <a:pt x="14254" y="21600"/>
                  </a:lnTo>
                  <a:lnTo>
                    <a:pt x="21600" y="12049"/>
                  </a:lnTo>
                  <a:lnTo>
                    <a:pt x="14254" y="12049"/>
                  </a:lnTo>
                  <a:lnTo>
                    <a:pt x="5888" y="1174"/>
                  </a:lnTo>
                  <a:lnTo>
                    <a:pt x="5050" y="461"/>
                  </a:lnTo>
                  <a:lnTo>
                    <a:pt x="3955" y="60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7" name="Shape"/>
            <p:cNvSpPr/>
            <p:nvPr/>
          </p:nvSpPr>
          <p:spPr>
            <a:xfrm>
              <a:off x="85574" y="0"/>
              <a:ext cx="85569" cy="95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5" y="0"/>
                  </a:moveTo>
                  <a:lnTo>
                    <a:pt x="15606" y="108"/>
                  </a:lnTo>
                  <a:lnTo>
                    <a:pt x="13945" y="827"/>
                  </a:lnTo>
                  <a:lnTo>
                    <a:pt x="12676" y="2105"/>
                  </a:lnTo>
                  <a:lnTo>
                    <a:pt x="0" y="21600"/>
                  </a:lnTo>
                  <a:lnTo>
                    <a:pt x="11133" y="21600"/>
                  </a:lnTo>
                  <a:lnTo>
                    <a:pt x="20983" y="6453"/>
                  </a:lnTo>
                  <a:lnTo>
                    <a:pt x="21600" y="4832"/>
                  </a:lnTo>
                  <a:lnTo>
                    <a:pt x="21480" y="3181"/>
                  </a:lnTo>
                  <a:lnTo>
                    <a:pt x="20679" y="1692"/>
                  </a:lnTo>
                  <a:lnTo>
                    <a:pt x="19251" y="552"/>
                  </a:lnTo>
                  <a:lnTo>
                    <a:pt x="17445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69" name="object 50"/>
          <p:cNvSpPr/>
          <p:nvPr/>
        </p:nvSpPr>
        <p:spPr>
          <a:xfrm>
            <a:off x="921395" y="5404613"/>
            <a:ext cx="202184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sz="1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-2245462676723223822</a:t>
            </a:r>
          </a:p>
        </p:txBody>
      </p:sp>
      <p:sp>
        <p:nvSpPr>
          <p:cNvPr id="470" name="object 53"/>
          <p:cNvSpPr/>
          <p:nvPr/>
        </p:nvSpPr>
        <p:spPr>
          <a:xfrm>
            <a:off x="4856271" y="7184580"/>
            <a:ext cx="39116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lnSpc>
                <a:spcPts val="800"/>
              </a:lnSpc>
              <a:defRPr sz="800">
                <a:solidFill>
                  <a:srgbClr val="F9F9F7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Slide</a:t>
            </a:r>
            <a:r>
              <a:rPr spc="-125"/>
              <a:t> </a:t>
            </a:r>
            <a:r>
              <a:rPr spc="4"/>
              <a:t>10</a:t>
            </a:r>
          </a:p>
        </p:txBody>
      </p:sp>
      <p:sp>
        <p:nvSpPr>
          <p:cNvPr id="471" name="object 51"/>
          <p:cNvSpPr/>
          <p:nvPr/>
        </p:nvSpPr>
        <p:spPr>
          <a:xfrm>
            <a:off x="2273057" y="5886920"/>
            <a:ext cx="19558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sz="1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7723358927203680754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object 2"/>
          <p:cNvSpPr/>
          <p:nvPr/>
        </p:nvSpPr>
        <p:spPr>
          <a:xfrm>
            <a:off x="4899523" y="1749643"/>
            <a:ext cx="4635501" cy="49657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4" name="object 3"/>
          <p:cNvSpPr/>
          <p:nvPr/>
        </p:nvSpPr>
        <p:spPr>
          <a:xfrm>
            <a:off x="5085360" y="2135975"/>
            <a:ext cx="4267201" cy="42671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5" name="object 44"/>
          <p:cNvSpPr>
            <a:spLocks noGrp="1"/>
          </p:cNvSpPr>
          <p:nvPr>
            <p:ph type="sldNum" sz="quarter" idx="4294967295"/>
          </p:nvPr>
        </p:nvSpPr>
        <p:spPr>
          <a:xfrm>
            <a:off x="9787335" y="754914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indent="12697">
              <a:lnSpc>
                <a:spcPts val="800"/>
              </a:lnSpc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76" name="object 4"/>
          <p:cNvSpPr>
            <a:spLocks noGrp="1"/>
          </p:cNvSpPr>
          <p:nvPr>
            <p:ph type="title"/>
          </p:nvPr>
        </p:nvSpPr>
        <p:spPr>
          <a:xfrm>
            <a:off x="502920" y="601423"/>
            <a:ext cx="9052560" cy="715070"/>
          </a:xfrm>
          <a:prstGeom prst="rect">
            <a:avLst/>
          </a:prstGeom>
        </p:spPr>
        <p:txBody>
          <a:bodyPr lIns="0" tIns="0" rIns="0" bIns="0"/>
          <a:lstStyle/>
          <a:p>
            <a:pPr indent="11427" defTabSz="822959">
              <a:defRPr sz="4140">
                <a:effectLst>
                  <a:outerShdw blurRad="34289" dist="22860" dir="5400000" rotWithShape="0">
                    <a:srgbClr val="000000">
                      <a:alpha val="25000"/>
                    </a:srgbClr>
                  </a:outerShdw>
                </a:effectLst>
              </a:defRPr>
            </a:pPr>
            <a:r>
              <a:t>What </a:t>
            </a:r>
            <a:r>
              <a:rPr spc="-90"/>
              <a:t>is </a:t>
            </a:r>
            <a:r>
              <a:t>the</a:t>
            </a:r>
            <a:r>
              <a:rPr spc="-90"/>
              <a:t> </a:t>
            </a:r>
            <a:r>
              <a:t>partitioner?</a:t>
            </a:r>
          </a:p>
        </p:txBody>
      </p:sp>
      <p:sp>
        <p:nvSpPr>
          <p:cNvPr id="477" name="object 5"/>
          <p:cNvSpPr/>
          <p:nvPr/>
        </p:nvSpPr>
        <p:spPr>
          <a:xfrm>
            <a:off x="682224" y="1568081"/>
            <a:ext cx="4159251" cy="96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ts val="2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Imagine </a:t>
            </a:r>
            <a:r>
              <a:rPr spc="0"/>
              <a:t>a 0 </a:t>
            </a:r>
            <a:r>
              <a:t>to 100 </a:t>
            </a:r>
            <a:r>
              <a:rPr spc="-10"/>
              <a:t>token </a:t>
            </a:r>
            <a:r>
              <a:rPr spc="10"/>
              <a:t>range  </a:t>
            </a:r>
            <a:r>
              <a:t>(instead </a:t>
            </a:r>
            <a:r>
              <a:rPr spc="0"/>
              <a:t>of </a:t>
            </a:r>
            <a:r>
              <a:t>-2</a:t>
            </a:r>
            <a:r>
              <a:rPr spc="7" baseline="24304">
                <a:solidFill>
                  <a:srgbClr val="008DA9"/>
                </a:solidFill>
              </a:rPr>
              <a:t>63 </a:t>
            </a:r>
            <a:r>
              <a:rPr spc="0"/>
              <a:t>to</a:t>
            </a:r>
            <a:r>
              <a:t> +2</a:t>
            </a:r>
            <a:r>
              <a:rPr spc="7" baseline="24304">
                <a:solidFill>
                  <a:srgbClr val="008DA9"/>
                </a:solidFill>
              </a:rPr>
              <a:t>63</a:t>
            </a:r>
            <a:r>
              <a:t>)</a:t>
            </a:r>
          </a:p>
        </p:txBody>
      </p:sp>
      <p:sp>
        <p:nvSpPr>
          <p:cNvPr id="478" name="object 6"/>
          <p:cNvSpPr/>
          <p:nvPr/>
        </p:nvSpPr>
        <p:spPr>
          <a:xfrm>
            <a:off x="889605" y="2510109"/>
            <a:ext cx="3965576" cy="14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137763" indent="-253942">
              <a:lnSpc>
                <a:spcPts val="2100"/>
              </a:lnSpc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node </a:t>
            </a:r>
            <a:r>
              <a:rPr spc="0"/>
              <a:t>is </a:t>
            </a:r>
            <a:r>
              <a:t>assigned </a:t>
            </a:r>
            <a:r>
              <a:rPr spc="0"/>
              <a:t>a </a:t>
            </a:r>
            <a:r>
              <a:rPr spc="-4"/>
              <a:t>token,</a:t>
            </a:r>
            <a:r>
              <a:rPr spc="-135"/>
              <a:t> </a:t>
            </a:r>
            <a:r>
              <a:t>just  </a:t>
            </a:r>
            <a:r>
              <a:rPr spc="-9"/>
              <a:t>like </a:t>
            </a:r>
            <a:r>
              <a:t>each of </a:t>
            </a:r>
            <a:r>
              <a:rPr spc="0"/>
              <a:t>its</a:t>
            </a:r>
            <a:r>
              <a:rPr spc="45"/>
              <a:t> </a:t>
            </a:r>
            <a:r>
              <a:rPr spc="9"/>
              <a:t>partitions</a:t>
            </a:r>
          </a:p>
          <a:p>
            <a:pPr marL="266637" marR="5080" indent="-253942">
              <a:lnSpc>
                <a:spcPts val="2100"/>
              </a:lnSpc>
              <a:spcBef>
                <a:spcPts val="10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i="1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 </a:t>
            </a:r>
            <a:r>
              <a:rPr spc="-9"/>
              <a:t>tokens </a:t>
            </a:r>
            <a:r>
              <a:rPr i="0" spc="-9"/>
              <a:t>are </a:t>
            </a:r>
            <a:r>
              <a:rPr i="0" spc="0"/>
              <a:t>the highest value </a:t>
            </a:r>
            <a:r>
              <a:rPr i="0"/>
              <a:t>in  the segment </a:t>
            </a:r>
            <a:r>
              <a:rPr i="0" spc="0"/>
              <a:t>owned </a:t>
            </a:r>
            <a:r>
              <a:rPr i="0" spc="-4"/>
              <a:t>by </a:t>
            </a:r>
            <a:r>
              <a:rPr i="0"/>
              <a:t>that</a:t>
            </a:r>
            <a:r>
              <a:rPr i="0" spc="30"/>
              <a:t> </a:t>
            </a:r>
            <a:r>
              <a:rPr i="0" spc="9"/>
              <a:t>node</a:t>
            </a:r>
          </a:p>
        </p:txBody>
      </p:sp>
      <p:sp>
        <p:nvSpPr>
          <p:cNvPr id="479" name="object 7"/>
          <p:cNvSpPr/>
          <p:nvPr/>
        </p:nvSpPr>
        <p:spPr>
          <a:xfrm>
            <a:off x="522327" y="4123139"/>
            <a:ext cx="3921760" cy="127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ts val="2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500" spc="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segment </a:t>
            </a:r>
            <a:r>
              <a:rPr spc="0"/>
              <a:t>is </a:t>
            </a:r>
            <a:r>
              <a:t>the </a:t>
            </a:r>
            <a:r>
              <a:rPr i="1" spc="25"/>
              <a:t>primary  </a:t>
            </a:r>
            <a:r>
              <a:rPr i="1" spc="-20"/>
              <a:t>token </a:t>
            </a:r>
            <a:r>
              <a:rPr i="1" spc="-10"/>
              <a:t>range </a:t>
            </a:r>
            <a:r>
              <a:t>of </a:t>
            </a:r>
            <a:r>
              <a:rPr spc="-4"/>
              <a:t>replicas </a:t>
            </a:r>
            <a:r>
              <a:rPr spc="0"/>
              <a:t>owned  </a:t>
            </a:r>
            <a:r>
              <a:rPr spc="-10"/>
              <a:t>by </a:t>
            </a:r>
            <a:r>
              <a:t>this</a:t>
            </a:r>
            <a:r>
              <a:rPr spc="-30"/>
              <a:t> </a:t>
            </a:r>
            <a:r>
              <a:t>node</a:t>
            </a:r>
          </a:p>
        </p:txBody>
      </p:sp>
      <p:sp>
        <p:nvSpPr>
          <p:cNvPr id="480" name="object 8"/>
          <p:cNvSpPr/>
          <p:nvPr/>
        </p:nvSpPr>
        <p:spPr>
          <a:xfrm>
            <a:off x="844149" y="5554560"/>
            <a:ext cx="3835401" cy="85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37" marR="5080" indent="-253942">
              <a:lnSpc>
                <a:spcPct val="89600"/>
              </a:lnSpc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Nodes also </a:t>
            </a:r>
            <a:r>
              <a:rPr spc="-4"/>
              <a:t>store </a:t>
            </a:r>
            <a:r>
              <a:rPr i="1"/>
              <a:t>replicas </a:t>
            </a:r>
            <a:r>
              <a:rPr spc="-25"/>
              <a:t>keyed </a:t>
            </a:r>
            <a:r>
              <a:t>to  </a:t>
            </a:r>
            <a:r>
              <a:rPr spc="-4"/>
              <a:t>tokens </a:t>
            </a:r>
            <a:r>
              <a:t>outside this </a:t>
            </a:r>
            <a:r>
              <a:rPr spc="9"/>
              <a:t>range  </a:t>
            </a:r>
            <a:r>
              <a:rPr spc="14"/>
              <a:t>("secondary</a:t>
            </a:r>
            <a:r>
              <a:rPr spc="-85"/>
              <a:t> </a:t>
            </a:r>
            <a:r>
              <a:rPr spc="9"/>
              <a:t>range")</a:t>
            </a:r>
          </a:p>
        </p:txBody>
      </p:sp>
      <p:sp>
        <p:nvSpPr>
          <p:cNvPr id="481" name="object 9"/>
          <p:cNvSpPr/>
          <p:nvPr/>
        </p:nvSpPr>
        <p:spPr>
          <a:xfrm>
            <a:off x="6798134" y="2719260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07B9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2" name="object 10"/>
          <p:cNvSpPr/>
          <p:nvPr/>
        </p:nvSpPr>
        <p:spPr>
          <a:xfrm>
            <a:off x="6798134" y="5049087"/>
            <a:ext cx="815976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60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60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3" name="object 11"/>
          <p:cNvSpPr/>
          <p:nvPr/>
        </p:nvSpPr>
        <p:spPr>
          <a:xfrm>
            <a:off x="6887467" y="5268036"/>
            <a:ext cx="585407" cy="245099"/>
          </a:xfrm>
          <a:prstGeom prst="rect">
            <a:avLst/>
          </a:prstGeom>
          <a:solidFill>
            <a:srgbClr val="E4BB6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4" name="object 12"/>
          <p:cNvSpPr/>
          <p:nvPr/>
        </p:nvSpPr>
        <p:spPr>
          <a:xfrm>
            <a:off x="6966207" y="5313757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3</a:t>
            </a:r>
          </a:p>
        </p:txBody>
      </p:sp>
      <p:sp>
        <p:nvSpPr>
          <p:cNvPr id="485" name="object 13"/>
          <p:cNvSpPr/>
          <p:nvPr/>
        </p:nvSpPr>
        <p:spPr>
          <a:xfrm>
            <a:off x="8007377" y="3903462"/>
            <a:ext cx="815963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3" y="285"/>
                </a:lnTo>
                <a:lnTo>
                  <a:pt x="7157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7" y="20970"/>
                </a:lnTo>
                <a:lnTo>
                  <a:pt x="8323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49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49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6" name="object 14"/>
          <p:cNvSpPr/>
          <p:nvPr/>
        </p:nvSpPr>
        <p:spPr>
          <a:xfrm>
            <a:off x="8096708" y="4122408"/>
            <a:ext cx="585394" cy="245099"/>
          </a:xfrm>
          <a:prstGeom prst="rect">
            <a:avLst/>
          </a:prstGeom>
          <a:solidFill>
            <a:srgbClr val="B19CB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7" name="object 15"/>
          <p:cNvSpPr/>
          <p:nvPr/>
        </p:nvSpPr>
        <p:spPr>
          <a:xfrm>
            <a:off x="8175449" y="4168130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2</a:t>
            </a:r>
          </a:p>
        </p:txBody>
      </p:sp>
      <p:sp>
        <p:nvSpPr>
          <p:cNvPr id="488" name="object 16"/>
          <p:cNvSpPr/>
          <p:nvPr/>
        </p:nvSpPr>
        <p:spPr>
          <a:xfrm>
            <a:off x="5653699" y="3903462"/>
            <a:ext cx="815976" cy="815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9540" y="73"/>
                </a:lnTo>
                <a:lnTo>
                  <a:pt x="8324" y="285"/>
                </a:lnTo>
                <a:lnTo>
                  <a:pt x="7158" y="630"/>
                </a:lnTo>
                <a:lnTo>
                  <a:pt x="6050" y="1098"/>
                </a:lnTo>
                <a:lnTo>
                  <a:pt x="5010" y="1681"/>
                </a:lnTo>
                <a:lnTo>
                  <a:pt x="4045" y="2373"/>
                </a:lnTo>
                <a:lnTo>
                  <a:pt x="3163" y="3163"/>
                </a:lnTo>
                <a:lnTo>
                  <a:pt x="2373" y="4045"/>
                </a:lnTo>
                <a:lnTo>
                  <a:pt x="1681" y="5010"/>
                </a:lnTo>
                <a:lnTo>
                  <a:pt x="1098" y="6050"/>
                </a:lnTo>
                <a:lnTo>
                  <a:pt x="630" y="7158"/>
                </a:lnTo>
                <a:lnTo>
                  <a:pt x="285" y="8324"/>
                </a:lnTo>
                <a:lnTo>
                  <a:pt x="73" y="9540"/>
                </a:lnTo>
                <a:lnTo>
                  <a:pt x="0" y="10800"/>
                </a:lnTo>
                <a:lnTo>
                  <a:pt x="73" y="12059"/>
                </a:lnTo>
                <a:lnTo>
                  <a:pt x="285" y="13276"/>
                </a:lnTo>
                <a:lnTo>
                  <a:pt x="630" y="14442"/>
                </a:lnTo>
                <a:lnTo>
                  <a:pt x="1098" y="15550"/>
                </a:lnTo>
                <a:lnTo>
                  <a:pt x="1681" y="16590"/>
                </a:lnTo>
                <a:lnTo>
                  <a:pt x="2373" y="17555"/>
                </a:lnTo>
                <a:lnTo>
                  <a:pt x="3163" y="18437"/>
                </a:lnTo>
                <a:lnTo>
                  <a:pt x="4045" y="19227"/>
                </a:lnTo>
                <a:lnTo>
                  <a:pt x="5010" y="19919"/>
                </a:lnTo>
                <a:lnTo>
                  <a:pt x="6050" y="20502"/>
                </a:lnTo>
                <a:lnTo>
                  <a:pt x="7158" y="20970"/>
                </a:lnTo>
                <a:lnTo>
                  <a:pt x="8324" y="21315"/>
                </a:lnTo>
                <a:lnTo>
                  <a:pt x="9540" y="21527"/>
                </a:lnTo>
                <a:lnTo>
                  <a:pt x="10800" y="21600"/>
                </a:lnTo>
                <a:lnTo>
                  <a:pt x="12059" y="21527"/>
                </a:lnTo>
                <a:lnTo>
                  <a:pt x="13276" y="21315"/>
                </a:lnTo>
                <a:lnTo>
                  <a:pt x="14442" y="20970"/>
                </a:lnTo>
                <a:lnTo>
                  <a:pt x="15550" y="20502"/>
                </a:lnTo>
                <a:lnTo>
                  <a:pt x="16590" y="19919"/>
                </a:lnTo>
                <a:lnTo>
                  <a:pt x="17555" y="19227"/>
                </a:lnTo>
                <a:lnTo>
                  <a:pt x="18437" y="18437"/>
                </a:lnTo>
                <a:lnTo>
                  <a:pt x="19227" y="17555"/>
                </a:lnTo>
                <a:lnTo>
                  <a:pt x="19919" y="16590"/>
                </a:lnTo>
                <a:lnTo>
                  <a:pt x="20502" y="15550"/>
                </a:lnTo>
                <a:lnTo>
                  <a:pt x="20970" y="14442"/>
                </a:lnTo>
                <a:lnTo>
                  <a:pt x="21315" y="13276"/>
                </a:lnTo>
                <a:lnTo>
                  <a:pt x="21527" y="12059"/>
                </a:lnTo>
                <a:lnTo>
                  <a:pt x="21600" y="10800"/>
                </a:lnTo>
                <a:lnTo>
                  <a:pt x="21527" y="9540"/>
                </a:lnTo>
                <a:lnTo>
                  <a:pt x="21315" y="8324"/>
                </a:lnTo>
                <a:lnTo>
                  <a:pt x="20970" y="7158"/>
                </a:lnTo>
                <a:lnTo>
                  <a:pt x="20502" y="6050"/>
                </a:lnTo>
                <a:lnTo>
                  <a:pt x="19919" y="5010"/>
                </a:lnTo>
                <a:lnTo>
                  <a:pt x="19227" y="4045"/>
                </a:lnTo>
                <a:lnTo>
                  <a:pt x="18437" y="3163"/>
                </a:lnTo>
                <a:lnTo>
                  <a:pt x="17555" y="2373"/>
                </a:lnTo>
                <a:lnTo>
                  <a:pt x="16590" y="1681"/>
                </a:lnTo>
                <a:lnTo>
                  <a:pt x="15550" y="1098"/>
                </a:lnTo>
                <a:lnTo>
                  <a:pt x="14442" y="630"/>
                </a:lnTo>
                <a:lnTo>
                  <a:pt x="13276" y="285"/>
                </a:lnTo>
                <a:lnTo>
                  <a:pt x="12059" y="73"/>
                </a:lnTo>
                <a:lnTo>
                  <a:pt x="10800" y="0"/>
                </a:lnTo>
                <a:close/>
              </a:path>
            </a:pathLst>
          </a:cu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9" name="object 17"/>
          <p:cNvSpPr/>
          <p:nvPr/>
        </p:nvSpPr>
        <p:spPr>
          <a:xfrm>
            <a:off x="5743030" y="4122408"/>
            <a:ext cx="585406" cy="245099"/>
          </a:xfrm>
          <a:prstGeom prst="rect">
            <a:avLst/>
          </a:prstGeom>
          <a:solidFill>
            <a:srgbClr val="069B8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0" name="object 18"/>
          <p:cNvSpPr/>
          <p:nvPr/>
        </p:nvSpPr>
        <p:spPr>
          <a:xfrm>
            <a:off x="5821772" y="4168130"/>
            <a:ext cx="49784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4</a:t>
            </a:r>
          </a:p>
        </p:txBody>
      </p:sp>
      <p:sp>
        <p:nvSpPr>
          <p:cNvPr id="491" name="object 19"/>
          <p:cNvSpPr/>
          <p:nvPr/>
        </p:nvSpPr>
        <p:spPr>
          <a:xfrm>
            <a:off x="7466217" y="3002278"/>
            <a:ext cx="1097279" cy="10681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2" name="object 20"/>
          <p:cNvSpPr/>
          <p:nvPr/>
        </p:nvSpPr>
        <p:spPr>
          <a:xfrm>
            <a:off x="7639263" y="3128839"/>
            <a:ext cx="774098" cy="74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02" y="91"/>
                </a:lnTo>
                <a:lnTo>
                  <a:pt x="3462" y="457"/>
                </a:lnTo>
                <a:lnTo>
                  <a:pt x="5522" y="1052"/>
                </a:lnTo>
                <a:lnTo>
                  <a:pt x="7515" y="1876"/>
                </a:lnTo>
                <a:lnTo>
                  <a:pt x="9442" y="2882"/>
                </a:lnTo>
                <a:lnTo>
                  <a:pt x="11280" y="4094"/>
                </a:lnTo>
                <a:lnTo>
                  <a:pt x="13030" y="5444"/>
                </a:lnTo>
                <a:lnTo>
                  <a:pt x="14669" y="6954"/>
                </a:lnTo>
                <a:lnTo>
                  <a:pt x="16175" y="8578"/>
                </a:lnTo>
                <a:lnTo>
                  <a:pt x="17526" y="10339"/>
                </a:lnTo>
                <a:lnTo>
                  <a:pt x="18722" y="12169"/>
                </a:lnTo>
                <a:lnTo>
                  <a:pt x="19719" y="14113"/>
                </a:lnTo>
                <a:lnTo>
                  <a:pt x="20538" y="16103"/>
                </a:lnTo>
                <a:lnTo>
                  <a:pt x="21136" y="18162"/>
                </a:lnTo>
                <a:lnTo>
                  <a:pt x="21513" y="20220"/>
                </a:lnTo>
                <a:lnTo>
                  <a:pt x="21600" y="21600"/>
                </a:lnTo>
              </a:path>
            </a:pathLst>
          </a:custGeom>
          <a:ln w="8312">
            <a:solidFill>
              <a:srgbClr val="5E4D4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3" name="object 21"/>
          <p:cNvSpPr/>
          <p:nvPr/>
        </p:nvSpPr>
        <p:spPr>
          <a:xfrm>
            <a:off x="7614107" y="3074784"/>
            <a:ext cx="118505" cy="117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61" y="0"/>
                </a:moveTo>
                <a:lnTo>
                  <a:pt x="0" y="9630"/>
                </a:lnTo>
                <a:lnTo>
                  <a:pt x="17706" y="21600"/>
                </a:lnTo>
                <a:lnTo>
                  <a:pt x="19144" y="21313"/>
                </a:lnTo>
                <a:lnTo>
                  <a:pt x="20570" y="19176"/>
                </a:lnTo>
                <a:lnTo>
                  <a:pt x="20287" y="17728"/>
                </a:lnTo>
                <a:lnTo>
                  <a:pt x="9169" y="10212"/>
                </a:lnTo>
                <a:lnTo>
                  <a:pt x="21137" y="4168"/>
                </a:lnTo>
                <a:lnTo>
                  <a:pt x="21600" y="2767"/>
                </a:lnTo>
                <a:lnTo>
                  <a:pt x="20452" y="464"/>
                </a:lnTo>
                <a:lnTo>
                  <a:pt x="19061" y="0"/>
                </a:lnTo>
                <a:close/>
              </a:path>
            </a:pathLst>
          </a:custGeom>
          <a:solidFill>
            <a:srgbClr val="5E4D4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96" name="object 22"/>
          <p:cNvGrpSpPr/>
          <p:nvPr/>
        </p:nvGrpSpPr>
        <p:grpSpPr>
          <a:xfrm>
            <a:off x="8349590" y="3784958"/>
            <a:ext cx="117654" cy="118580"/>
            <a:chOff x="0" y="0"/>
            <a:chExt cx="117652" cy="118578"/>
          </a:xfrm>
        </p:grpSpPr>
        <p:sp>
          <p:nvSpPr>
            <p:cNvPr id="494" name="Shape"/>
            <p:cNvSpPr/>
            <p:nvPr/>
          </p:nvSpPr>
          <p:spPr>
            <a:xfrm>
              <a:off x="0" y="5829"/>
              <a:ext cx="90512" cy="1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3" y="0"/>
                  </a:moveTo>
                  <a:lnTo>
                    <a:pt x="367" y="1503"/>
                  </a:lnTo>
                  <a:lnTo>
                    <a:pt x="0" y="3014"/>
                  </a:lnTo>
                  <a:lnTo>
                    <a:pt x="15608" y="21600"/>
                  </a:lnTo>
                  <a:lnTo>
                    <a:pt x="21600" y="11963"/>
                  </a:lnTo>
                  <a:lnTo>
                    <a:pt x="14827" y="11963"/>
                  </a:lnTo>
                  <a:lnTo>
                    <a:pt x="5025" y="294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5" name="Shape"/>
            <p:cNvSpPr/>
            <p:nvPr/>
          </p:nvSpPr>
          <p:spPr>
            <a:xfrm>
              <a:off x="62128" y="0"/>
              <a:ext cx="55525" cy="6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31" y="0"/>
                  </a:moveTo>
                  <a:lnTo>
                    <a:pt x="12761" y="807"/>
                  </a:lnTo>
                  <a:lnTo>
                    <a:pt x="0" y="21600"/>
                  </a:lnTo>
                  <a:lnTo>
                    <a:pt x="11042" y="21600"/>
                  </a:lnTo>
                  <a:lnTo>
                    <a:pt x="21600" y="4395"/>
                  </a:lnTo>
                  <a:lnTo>
                    <a:pt x="20612" y="1985"/>
                  </a:lnTo>
                  <a:lnTo>
                    <a:pt x="15731" y="0"/>
                  </a:lnTo>
                  <a:close/>
                </a:path>
              </a:pathLst>
            </a:cu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97" name="object 23"/>
          <p:cNvSpPr/>
          <p:nvPr/>
        </p:nvSpPr>
        <p:spPr>
          <a:xfrm>
            <a:off x="7457896" y="4594166"/>
            <a:ext cx="1105593" cy="107649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8" name="object 24"/>
          <p:cNvSpPr/>
          <p:nvPr/>
        </p:nvSpPr>
        <p:spPr>
          <a:xfrm>
            <a:off x="7604149" y="4719435"/>
            <a:ext cx="867918" cy="84023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9" name="object 25"/>
          <p:cNvSpPr/>
          <p:nvPr/>
        </p:nvSpPr>
        <p:spPr>
          <a:xfrm>
            <a:off x="5915890" y="3002278"/>
            <a:ext cx="1030779" cy="10681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0" name="object 26"/>
          <p:cNvSpPr/>
          <p:nvPr/>
        </p:nvSpPr>
        <p:spPr>
          <a:xfrm>
            <a:off x="6004876" y="3070796"/>
            <a:ext cx="793255" cy="83266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1" name="object 27"/>
          <p:cNvSpPr/>
          <p:nvPr/>
        </p:nvSpPr>
        <p:spPr>
          <a:xfrm>
            <a:off x="5915890" y="4594169"/>
            <a:ext cx="1030779" cy="103077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2" name="object 28"/>
          <p:cNvSpPr/>
          <p:nvPr/>
        </p:nvSpPr>
        <p:spPr>
          <a:xfrm>
            <a:off x="6005093" y="4719434"/>
            <a:ext cx="793039" cy="79423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3" name="object 29"/>
          <p:cNvSpPr/>
          <p:nvPr/>
        </p:nvSpPr>
        <p:spPr>
          <a:xfrm>
            <a:off x="6975947" y="2716670"/>
            <a:ext cx="497841" cy="44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R="25394" algn="ctr">
              <a:lnSpc>
                <a:spcPts val="2100"/>
              </a:lnSpc>
              <a:defRPr b="1" spc="75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0</a:t>
            </a:r>
          </a:p>
          <a:p>
            <a:pPr algn="ctr">
              <a:lnSpc>
                <a:spcPts val="1400"/>
              </a:lnSpc>
              <a:defRPr sz="1200">
                <a:solidFill>
                  <a:srgbClr val="F9F9F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</a:t>
            </a:r>
            <a:r>
              <a:rPr spc="-100"/>
              <a:t> </a:t>
            </a:r>
            <a:r>
              <a:t>1</a:t>
            </a:r>
          </a:p>
        </p:txBody>
      </p:sp>
      <p:sp>
        <p:nvSpPr>
          <p:cNvPr id="504" name="object 30"/>
          <p:cNvSpPr/>
          <p:nvPr/>
        </p:nvSpPr>
        <p:spPr>
          <a:xfrm>
            <a:off x="8282113" y="3930055"/>
            <a:ext cx="29718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b="1" spc="75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25</a:t>
            </a:r>
          </a:p>
        </p:txBody>
      </p:sp>
      <p:sp>
        <p:nvSpPr>
          <p:cNvPr id="505" name="object 31"/>
          <p:cNvSpPr/>
          <p:nvPr/>
        </p:nvSpPr>
        <p:spPr>
          <a:xfrm>
            <a:off x="5903860" y="3916097"/>
            <a:ext cx="29718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b="1" spc="75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75</a:t>
            </a:r>
          </a:p>
        </p:txBody>
      </p:sp>
      <p:sp>
        <p:nvSpPr>
          <p:cNvPr id="506" name="object 32"/>
          <p:cNvSpPr/>
          <p:nvPr/>
        </p:nvSpPr>
        <p:spPr>
          <a:xfrm>
            <a:off x="7046035" y="5067836"/>
            <a:ext cx="29718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 b="1" spc="75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50</a:t>
            </a:r>
          </a:p>
        </p:txBody>
      </p:sp>
      <p:sp>
        <p:nvSpPr>
          <p:cNvPr id="507" name="object 33"/>
          <p:cNvSpPr/>
          <p:nvPr/>
        </p:nvSpPr>
        <p:spPr>
          <a:xfrm>
            <a:off x="8191338" y="2948739"/>
            <a:ext cx="44259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>
                <a:solidFill>
                  <a:srgbClr val="A189AD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1-</a:t>
            </a:r>
            <a:r>
              <a:rPr>
                <a:solidFill>
                  <a:srgbClr val="CB6015"/>
                </a:solidFill>
              </a:rPr>
              <a:t>25</a:t>
            </a:r>
          </a:p>
        </p:txBody>
      </p:sp>
      <p:sp>
        <p:nvSpPr>
          <p:cNvPr id="508" name="object 34"/>
          <p:cNvSpPr/>
          <p:nvPr/>
        </p:nvSpPr>
        <p:spPr>
          <a:xfrm>
            <a:off x="8116382" y="5279228"/>
            <a:ext cx="55689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>
                <a:solidFill>
                  <a:srgbClr val="DDAE54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26-</a:t>
            </a:r>
            <a:r>
              <a:rPr>
                <a:solidFill>
                  <a:srgbClr val="CB6015"/>
                </a:solidFill>
              </a:rPr>
              <a:t>50</a:t>
            </a:r>
          </a:p>
        </p:txBody>
      </p:sp>
      <p:sp>
        <p:nvSpPr>
          <p:cNvPr id="509" name="object 35"/>
          <p:cNvSpPr/>
          <p:nvPr/>
        </p:nvSpPr>
        <p:spPr>
          <a:xfrm>
            <a:off x="5746636" y="5271099"/>
            <a:ext cx="55689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>
                <a:solidFill>
                  <a:srgbClr val="148C73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51-</a:t>
            </a:r>
            <a:r>
              <a:rPr>
                <a:solidFill>
                  <a:srgbClr val="CB6015"/>
                </a:solidFill>
              </a:rPr>
              <a:t>75</a:t>
            </a:r>
          </a:p>
        </p:txBody>
      </p:sp>
      <p:sp>
        <p:nvSpPr>
          <p:cNvPr id="510" name="object 36"/>
          <p:cNvSpPr/>
          <p:nvPr/>
        </p:nvSpPr>
        <p:spPr>
          <a:xfrm>
            <a:off x="5820247" y="2963497"/>
            <a:ext cx="44259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697">
              <a:defRPr>
                <a:solidFill>
                  <a:srgbClr val="0D6886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76-</a:t>
            </a:r>
            <a:r>
              <a:rPr>
                <a:solidFill>
                  <a:srgbClr val="CB6015"/>
                </a:solidFill>
              </a:rPr>
              <a:t>0</a:t>
            </a:r>
          </a:p>
        </p:txBody>
      </p:sp>
      <p:sp>
        <p:nvSpPr>
          <p:cNvPr id="511" name="object 37"/>
          <p:cNvSpPr/>
          <p:nvPr/>
        </p:nvSpPr>
        <p:spPr>
          <a:xfrm>
            <a:off x="7476655" y="1593484"/>
            <a:ext cx="1397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0</a:t>
            </a:r>
          </a:p>
        </p:txBody>
      </p:sp>
      <p:sp>
        <p:nvSpPr>
          <p:cNvPr id="512" name="object 38"/>
          <p:cNvSpPr/>
          <p:nvPr/>
        </p:nvSpPr>
        <p:spPr>
          <a:xfrm>
            <a:off x="6533594" y="1593484"/>
            <a:ext cx="3683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12697">
              <a:defRPr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100</a:t>
            </a:r>
          </a:p>
        </p:txBody>
      </p:sp>
      <p:sp>
        <p:nvSpPr>
          <p:cNvPr id="513" name="object 39"/>
          <p:cNvSpPr/>
          <p:nvPr/>
        </p:nvSpPr>
        <p:spPr>
          <a:xfrm>
            <a:off x="7063461" y="3181656"/>
            <a:ext cx="28067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1418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P</a:t>
            </a:r>
          </a:p>
        </p:txBody>
      </p:sp>
      <p:sp>
        <p:nvSpPr>
          <p:cNvPr id="514" name="object 40"/>
          <p:cNvSpPr/>
          <p:nvPr/>
        </p:nvSpPr>
        <p:spPr>
          <a:xfrm>
            <a:off x="7075578" y="5515459"/>
            <a:ext cx="28067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1418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P</a:t>
            </a:r>
          </a:p>
        </p:txBody>
      </p:sp>
      <p:sp>
        <p:nvSpPr>
          <p:cNvPr id="515" name="object 41"/>
          <p:cNvSpPr/>
          <p:nvPr/>
        </p:nvSpPr>
        <p:spPr>
          <a:xfrm>
            <a:off x="8280541" y="4364318"/>
            <a:ext cx="28067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1418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P</a:t>
            </a:r>
          </a:p>
        </p:txBody>
      </p:sp>
      <p:sp>
        <p:nvSpPr>
          <p:cNvPr id="516" name="object 42"/>
          <p:cNvSpPr/>
          <p:nvPr/>
        </p:nvSpPr>
        <p:spPr>
          <a:xfrm>
            <a:off x="5915940" y="4364318"/>
            <a:ext cx="280672" cy="215901"/>
          </a:xfrm>
          <a:prstGeom prst="rect">
            <a:avLst/>
          </a:prstGeom>
          <a:solidFill>
            <a:srgbClr val="D6751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indent="90783">
              <a:spcBef>
                <a:spcPts val="300"/>
              </a:spcBef>
              <a:defRPr sz="14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Concours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1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4999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1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Concours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1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4999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1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1787</Words>
  <Application>Microsoft Office PowerPoint</Application>
  <PresentationFormat>Custom</PresentationFormat>
  <Paragraphs>360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Gill Sans MT</vt:lpstr>
      <vt:lpstr>Lucida Console</vt:lpstr>
      <vt:lpstr>Lucida Fax</vt:lpstr>
      <vt:lpstr>Lucida Sans Unicode</vt:lpstr>
      <vt:lpstr>Times New Roman</vt:lpstr>
      <vt:lpstr>Concourse</vt:lpstr>
      <vt:lpstr>What is a cluster?</vt:lpstr>
      <vt:lpstr>What is a cluster?</vt:lpstr>
      <vt:lpstr>What is a coordinator?</vt:lpstr>
      <vt:lpstr>How are client requests coordinated?</vt:lpstr>
      <vt:lpstr>How are client requests coordinated?</vt:lpstr>
      <vt:lpstr>How are clients requests coordinated?</vt:lpstr>
      <vt:lpstr>What is consistent hashing?</vt:lpstr>
      <vt:lpstr>What is the partitioner?</vt:lpstr>
      <vt:lpstr>What is the partitioner?</vt:lpstr>
      <vt:lpstr>How does a partitioner work?</vt:lpstr>
      <vt:lpstr>What partitioners does Cassandra offer?</vt:lpstr>
      <vt:lpstr>What are virtual nodes?</vt:lpstr>
      <vt:lpstr>What are virtual nodes?</vt:lpstr>
      <vt:lpstr>Learning Objectives</vt:lpstr>
      <vt:lpstr>How are nodes organized as racks and data centers?</vt:lpstr>
      <vt:lpstr>How does the keyspace impact replication?</vt:lpstr>
      <vt:lpstr>How does a coordinator forward write requests?</vt:lpstr>
      <vt:lpstr>How is data replicated among nodes?</vt:lpstr>
      <vt:lpstr>How is data replicated between data centers?</vt:lpstr>
      <vt:lpstr>What is a hinted handoff?</vt:lpstr>
      <vt:lpstr>What is a hinted handoff?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cluster?</dc:title>
  <dc:creator>Debashish Pattnaik</dc:creator>
  <cp:lastModifiedBy>Debashish Pattnaik</cp:lastModifiedBy>
  <cp:revision>2</cp:revision>
  <dcterms:modified xsi:type="dcterms:W3CDTF">2017-10-10T05:17:21Z</dcterms:modified>
</cp:coreProperties>
</file>