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hat are tombstones and how are they used?"/>
          <p:cNvSpPr>
            <a:spLocks noGrp="1"/>
          </p:cNvSpPr>
          <p:nvPr>
            <p:ph type="ctrTitle"/>
          </p:nvPr>
        </p:nvSpPr>
        <p:spPr>
          <a:xfrm>
            <a:off x="2342145" y="874535"/>
            <a:ext cx="8693951" cy="440056"/>
          </a:xfrm>
          <a:prstGeom prst="rect">
            <a:avLst/>
          </a:prstGeom>
        </p:spPr>
        <p:txBody>
          <a:bodyPr lIns="0" tIns="0" rIns="0" bIns="0" anchor="t"/>
          <a:lstStyle/>
          <a:p>
            <a:pPr indent="12700" algn="l" defTabSz="914400">
              <a:defRPr sz="2800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</a:t>
            </a:r>
            <a:r>
              <a:rPr spc="-100"/>
              <a:t>are </a:t>
            </a:r>
            <a:r>
              <a:t>tombstones and </a:t>
            </a:r>
            <a:r>
              <a:rPr spc="-100"/>
              <a:t>how are they </a:t>
            </a:r>
            <a:r>
              <a:t>used?</a:t>
            </a:r>
          </a:p>
        </p:txBody>
      </p:sp>
      <p:sp>
        <p:nvSpPr>
          <p:cNvPr id="120" name="object 3"/>
          <p:cNvSpPr/>
          <p:nvPr/>
        </p:nvSpPr>
        <p:spPr>
          <a:xfrm>
            <a:off x="1752955" y="2494753"/>
            <a:ext cx="9872331" cy="5306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699" indent="-253999" algn="l" defTabSz="914400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1800" spc="3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Deleted columns </a:t>
            </a:r>
            <a:r>
              <a:rPr spc="-7"/>
              <a:t>are </a:t>
            </a:r>
            <a:r>
              <a:t>not </a:t>
            </a:r>
            <a:r>
              <a:rPr spc="0"/>
              <a:t>immediately </a:t>
            </a:r>
            <a:r>
              <a:rPr spc="-7"/>
              <a:t>removed, </a:t>
            </a:r>
            <a:r>
              <a:rPr spc="0"/>
              <a:t>just</a:t>
            </a:r>
            <a:r>
              <a:rPr spc="-41"/>
              <a:t> </a:t>
            </a:r>
            <a:r>
              <a:rPr spc="-3"/>
              <a:t>marked</a:t>
            </a:r>
          </a:p>
          <a:p>
            <a:pPr marL="560705" lvl="1" indent="-255904" algn="l" defTabSz="914400">
              <a:spcBef>
                <a:spcPts val="6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18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immediate removal would </a:t>
            </a:r>
            <a:r>
              <a:rPr spc="-4"/>
              <a:t>require </a:t>
            </a:r>
            <a:r>
              <a:t>a </a:t>
            </a:r>
            <a:r>
              <a:rPr spc="4"/>
              <a:t>time-wasting</a:t>
            </a:r>
            <a:r>
              <a:rPr spc="112"/>
              <a:t> </a:t>
            </a:r>
            <a:r>
              <a:rPr spc="9"/>
              <a:t>seek</a:t>
            </a:r>
          </a:p>
          <a:p>
            <a:pPr marL="266699" marR="5080" indent="-253999" algn="l" defTabSz="914400">
              <a:lnSpc>
                <a:spcPts val="2600"/>
              </a:lnSpc>
              <a:spcBef>
                <a:spcPts val="7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1800" spc="3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When </a:t>
            </a:r>
            <a:r>
              <a:rPr spc="0"/>
              <a:t>a </a:t>
            </a:r>
            <a:r>
              <a:t>CQL </a:t>
            </a:r>
            <a:r>
              <a:rPr spc="15"/>
              <a:t>query </a:t>
            </a:r>
            <a:r>
              <a:t>deletes </a:t>
            </a:r>
            <a:r>
              <a:rPr spc="0"/>
              <a:t>a </a:t>
            </a:r>
            <a:r>
              <a:rPr spc="7"/>
              <a:t>partition </a:t>
            </a:r>
            <a:r>
              <a:t>column, or </a:t>
            </a:r>
            <a:r>
              <a:rPr spc="0"/>
              <a:t>its </a:t>
            </a:r>
            <a:r>
              <a:t>TTL </a:t>
            </a:r>
            <a:r>
              <a:rPr spc="0"/>
              <a:t>is</a:t>
            </a:r>
            <a:r>
              <a:rPr spc="-266"/>
              <a:t> </a:t>
            </a:r>
            <a:r>
              <a:t>found  to be </a:t>
            </a:r>
            <a:r>
              <a:rPr spc="0"/>
              <a:t>expired </a:t>
            </a:r>
            <a:r>
              <a:t>during </a:t>
            </a:r>
            <a:r>
              <a:rPr spc="0"/>
              <a:t>a</a:t>
            </a:r>
            <a:r>
              <a:rPr spc="11"/>
              <a:t> </a:t>
            </a:r>
            <a:r>
              <a:rPr spc="-3"/>
              <a:t>read</a:t>
            </a:r>
          </a:p>
          <a:p>
            <a:pPr marL="762000" indent="-457200" algn="l" defTabSz="914400">
              <a:spcBef>
                <a:spcPts val="700"/>
              </a:spcBef>
              <a:buClr>
                <a:srgbClr val="CB6015"/>
              </a:buClr>
              <a:buSzPct val="100000"/>
              <a:buAutoNum type="arabicPeriod"/>
              <a:tabLst>
                <a:tab pos="749300" algn="l"/>
                <a:tab pos="762000" algn="l"/>
              </a:tabLst>
              <a:defRPr sz="18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tombstone (deletion </a:t>
            </a:r>
            <a:r>
              <a:rPr spc="-4"/>
              <a:t>marker) </a:t>
            </a:r>
            <a:r>
              <a:t>is applied to this column in its</a:t>
            </a:r>
            <a:r>
              <a:rPr spc="247"/>
              <a:t> </a:t>
            </a:r>
            <a:r>
              <a:rPr spc="9"/>
              <a:t>Memtable</a:t>
            </a:r>
          </a:p>
          <a:p>
            <a:pPr marL="762000" indent="-457200" algn="l" defTabSz="914400">
              <a:spcBef>
                <a:spcPts val="700"/>
              </a:spcBef>
              <a:buClr>
                <a:srgbClr val="CB6015"/>
              </a:buClr>
              <a:buSzPct val="100000"/>
              <a:buAutoNum type="arabicPeriod"/>
              <a:tabLst>
                <a:tab pos="749300" algn="l"/>
                <a:tab pos="762000" algn="l"/>
              </a:tabLst>
              <a:defRPr sz="18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subsequent </a:t>
            </a:r>
            <a:r>
              <a:rPr spc="0"/>
              <a:t>queries </a:t>
            </a:r>
            <a:r>
              <a:rPr spc="-4"/>
              <a:t>treat </a:t>
            </a:r>
            <a:r>
              <a:rPr spc="0"/>
              <a:t>this column </a:t>
            </a:r>
            <a:r>
              <a:t>as</a:t>
            </a:r>
            <a:r>
              <a:rPr spc="90"/>
              <a:t> </a:t>
            </a:r>
            <a:r>
              <a:rPr spc="9"/>
              <a:t>deleted</a:t>
            </a:r>
          </a:p>
          <a:p>
            <a:pPr marL="762000" indent="-457200" algn="l" defTabSz="914400">
              <a:spcBef>
                <a:spcPts val="800"/>
              </a:spcBef>
              <a:buClr>
                <a:srgbClr val="CB6015"/>
              </a:buClr>
              <a:buSzPct val="100000"/>
              <a:buAutoNum type="arabicPeriod"/>
              <a:tabLst>
                <a:tab pos="749300" algn="l"/>
                <a:tab pos="762000" algn="l"/>
              </a:tabLst>
              <a:defRPr sz="18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at </a:t>
            </a:r>
            <a:r>
              <a:rPr spc="0"/>
              <a:t>the next </a:t>
            </a:r>
            <a:r>
              <a:t>Memtable </a:t>
            </a:r>
            <a:r>
              <a:rPr spc="9"/>
              <a:t>flush, </a:t>
            </a:r>
            <a:r>
              <a:rPr spc="0"/>
              <a:t>the tombstone passes to the </a:t>
            </a:r>
            <a:r>
              <a:rPr spc="-9"/>
              <a:t>new</a:t>
            </a:r>
            <a:r>
              <a:rPr spc="45"/>
              <a:t> </a:t>
            </a:r>
            <a:r>
              <a:rPr spc="-27"/>
              <a:t>SSTable</a:t>
            </a:r>
          </a:p>
          <a:p>
            <a:pPr marL="762000" marR="119379" indent="-457200" algn="l" defTabSz="914400">
              <a:lnSpc>
                <a:spcPts val="2100"/>
              </a:lnSpc>
              <a:spcBef>
                <a:spcPts val="1100"/>
              </a:spcBef>
              <a:buClr>
                <a:srgbClr val="CB6015"/>
              </a:buClr>
              <a:buSzPct val="100000"/>
              <a:buAutoNum type="arabicPeriod"/>
              <a:tabLst>
                <a:tab pos="749300" algn="l"/>
                <a:tab pos="762000" algn="l"/>
              </a:tabLst>
              <a:defRPr sz="18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at </a:t>
            </a:r>
            <a:r>
              <a:rPr spc="0"/>
              <a:t>each compaction, tombstoned columns </a:t>
            </a:r>
            <a:r>
              <a:t>older </a:t>
            </a:r>
            <a:r>
              <a:rPr spc="0"/>
              <a:t>than </a:t>
            </a:r>
            <a:r>
              <a:rPr i="1" spc="0"/>
              <a:t>gc_grace_seconds </a:t>
            </a:r>
            <a:r>
              <a:rPr spc="-9"/>
              <a:t>are  </a:t>
            </a:r>
            <a:r>
              <a:rPr spc="0"/>
              <a:t>evicted </a:t>
            </a:r>
            <a:r>
              <a:rPr spc="-9"/>
              <a:t>from </a:t>
            </a:r>
            <a:r>
              <a:rPr spc="0"/>
              <a:t>the </a:t>
            </a:r>
            <a:r>
              <a:rPr spc="-4"/>
              <a:t>newly </a:t>
            </a:r>
            <a:r>
              <a:t>compacted</a:t>
            </a:r>
            <a:r>
              <a:rPr spc="58"/>
              <a:t> </a:t>
            </a:r>
            <a:r>
              <a:rPr spc="-27"/>
              <a:t>SSTables</a:t>
            </a:r>
          </a:p>
          <a:p>
            <a:pPr marR="119379" algn="l" defTabSz="914400">
              <a:lnSpc>
                <a:spcPts val="2100"/>
              </a:lnSpc>
              <a:spcBef>
                <a:spcPts val="1100"/>
              </a:spcBef>
              <a:tabLst>
                <a:tab pos="749300" algn="l"/>
                <a:tab pos="762000" algn="l"/>
              </a:tabLst>
              <a:defRPr sz="18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 spc="-27"/>
          </a:p>
          <a:p>
            <a:pPr marL="266699" marR="130810" indent="-253999" algn="l" defTabSz="914400">
              <a:lnSpc>
                <a:spcPct val="88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1800" spc="3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gc_grace_seconds </a:t>
            </a:r>
            <a:r>
              <a:rPr spc="0">
                <a:solidFill>
                  <a:srgbClr val="007B98"/>
                </a:solidFill>
              </a:rPr>
              <a:t>– table </a:t>
            </a:r>
            <a:r>
              <a:rPr>
                <a:solidFill>
                  <a:srgbClr val="007B98"/>
                </a:solidFill>
              </a:rPr>
              <a:t>property </a:t>
            </a:r>
            <a:r>
              <a:rPr spc="11">
                <a:solidFill>
                  <a:srgbClr val="007B98"/>
                </a:solidFill>
              </a:rPr>
              <a:t>defining </a:t>
            </a:r>
            <a:r>
              <a:rPr spc="-3">
                <a:solidFill>
                  <a:srgbClr val="007B98"/>
                </a:solidFill>
              </a:rPr>
              <a:t>how </a:t>
            </a:r>
            <a:r>
              <a:rPr spc="0">
                <a:solidFill>
                  <a:srgbClr val="007B98"/>
                </a:solidFill>
              </a:rPr>
              <a:t>long </a:t>
            </a:r>
            <a:r>
              <a:rPr>
                <a:solidFill>
                  <a:srgbClr val="007B98"/>
                </a:solidFill>
              </a:rPr>
              <a:t>tombstones  </a:t>
            </a:r>
            <a:r>
              <a:rPr spc="0">
                <a:solidFill>
                  <a:srgbClr val="007B98"/>
                </a:solidFill>
              </a:rPr>
              <a:t>will </a:t>
            </a:r>
            <a:r>
              <a:rPr>
                <a:solidFill>
                  <a:srgbClr val="007B98"/>
                </a:solidFill>
              </a:rPr>
              <a:t>be </a:t>
            </a:r>
            <a:r>
              <a:rPr spc="0">
                <a:solidFill>
                  <a:srgbClr val="007B98"/>
                </a:solidFill>
              </a:rPr>
              <a:t>retained </a:t>
            </a:r>
            <a:r>
              <a:rPr spc="-3">
                <a:solidFill>
                  <a:srgbClr val="007B98"/>
                </a:solidFill>
              </a:rPr>
              <a:t>before </a:t>
            </a:r>
            <a:r>
              <a:rPr spc="0">
                <a:solidFill>
                  <a:srgbClr val="007B98"/>
                </a:solidFill>
              </a:rPr>
              <a:t>eviction in </a:t>
            </a:r>
            <a:r>
              <a:rPr>
                <a:solidFill>
                  <a:srgbClr val="007B98"/>
                </a:solidFill>
              </a:rPr>
              <a:t>the next compaction (default:  864000, 10</a:t>
            </a:r>
            <a:r>
              <a:rPr spc="-213">
                <a:solidFill>
                  <a:srgbClr val="007B98"/>
                </a:solidFill>
              </a:rPr>
              <a:t> </a:t>
            </a:r>
            <a:r>
              <a:rPr spc="-7">
                <a:solidFill>
                  <a:srgbClr val="007B98"/>
                </a:solidFill>
              </a:rPr>
              <a:t>days)</a:t>
            </a:r>
          </a:p>
          <a:p>
            <a:pPr marL="558800" marR="5080" lvl="1" indent="-254000" algn="l" defTabSz="914400">
              <a:lnSpc>
                <a:spcPct val="89600"/>
              </a:lnSpc>
              <a:spcBef>
                <a:spcPts val="10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18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"zombie columns" </a:t>
            </a:r>
            <a:r>
              <a:rPr spc="0"/>
              <a:t>– if a </a:t>
            </a:r>
            <a:r>
              <a:t>node fails </a:t>
            </a:r>
            <a:r>
              <a:rPr spc="-4"/>
              <a:t>before </a:t>
            </a:r>
            <a:r>
              <a:rPr spc="0"/>
              <a:t>a </a:t>
            </a:r>
            <a:r>
              <a:t>replicated tombstone </a:t>
            </a:r>
            <a:r>
              <a:rPr spc="0"/>
              <a:t>arrives, </a:t>
            </a:r>
            <a:r>
              <a:rPr spc="9"/>
              <a:t>then  </a:t>
            </a:r>
            <a:r>
              <a:rPr spc="0"/>
              <a:t>is </a:t>
            </a:r>
            <a:r>
              <a:rPr spc="-4"/>
              <a:t>restored more </a:t>
            </a:r>
            <a:r>
              <a:t>than </a:t>
            </a:r>
            <a:r>
              <a:rPr i="1" spc="0"/>
              <a:t>gc_grace_seconds </a:t>
            </a:r>
            <a:r>
              <a:rPr spc="-27"/>
              <a:t>later, </a:t>
            </a:r>
            <a:r>
              <a:rPr spc="0"/>
              <a:t>the </a:t>
            </a:r>
            <a:r>
              <a:t>otherwise deleted column  </a:t>
            </a:r>
            <a:r>
              <a:rPr spc="0"/>
              <a:t>will </a:t>
            </a:r>
            <a:r>
              <a:rPr spc="-18"/>
              <a:t>reappear, </a:t>
            </a:r>
            <a:r>
              <a:t>as all other nodes </a:t>
            </a:r>
            <a:r>
              <a:rPr spc="0"/>
              <a:t>will </a:t>
            </a:r>
            <a:r>
              <a:rPr spc="-22"/>
              <a:t>have </a:t>
            </a:r>
            <a:r>
              <a:rPr spc="0"/>
              <a:t>evicted </a:t>
            </a:r>
            <a:r>
              <a:t>the</a:t>
            </a:r>
            <a:r>
              <a:rPr spc="22"/>
              <a:t> </a:t>
            </a:r>
            <a:r>
              <a:rPr spc="9"/>
              <a:t>tombstone</a:t>
            </a:r>
          </a:p>
          <a:p>
            <a:pPr marL="558800" marR="476884" lvl="1" indent="-254000" algn="l" defTabSz="914400">
              <a:lnSpc>
                <a:spcPts val="2200"/>
              </a:lnSpc>
              <a:spcBef>
                <a:spcPts val="10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18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</a:t>
            </a:r>
            <a:r>
              <a:rPr spc="0"/>
              <a:t>cure: </a:t>
            </a:r>
            <a:r>
              <a:t>use </a:t>
            </a:r>
            <a:r>
              <a:rPr i="1" spc="0"/>
              <a:t>nodetool </a:t>
            </a:r>
            <a:r>
              <a:rPr i="1"/>
              <a:t>repair </a:t>
            </a:r>
            <a:r>
              <a:rPr spc="0"/>
              <a:t>when restoring </a:t>
            </a:r>
            <a:r>
              <a:t>failed nodes, to </a:t>
            </a:r>
            <a:r>
              <a:rPr spc="0"/>
              <a:t>ensure </a:t>
            </a:r>
            <a:r>
              <a:t>all</a:t>
            </a:r>
            <a:r>
              <a:rPr spc="-139"/>
              <a:t> </a:t>
            </a:r>
            <a:r>
              <a:t>its  </a:t>
            </a:r>
            <a:r>
              <a:rPr spc="9"/>
              <a:t>partitions </a:t>
            </a:r>
            <a:r>
              <a:rPr spc="-9"/>
              <a:t>are </a:t>
            </a:r>
            <a:r>
              <a:t>consistent, </a:t>
            </a:r>
            <a:r>
              <a:rPr spc="0"/>
              <a:t>including </a:t>
            </a:r>
            <a:r>
              <a:rPr spc="-9"/>
              <a:t>any </a:t>
            </a:r>
            <a:r>
              <a:t>pending</a:t>
            </a:r>
            <a:r>
              <a:rPr spc="-13"/>
              <a:t> </a:t>
            </a:r>
            <a:r>
              <a:rPr spc="9"/>
              <a:t>deletions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What is leveled compaction, and when is it used?"/>
          <p:cNvSpPr>
            <a:spLocks noGrp="1"/>
          </p:cNvSpPr>
          <p:nvPr>
            <p:ph type="title"/>
          </p:nvPr>
        </p:nvSpPr>
        <p:spPr>
          <a:xfrm>
            <a:off x="2016735" y="1914246"/>
            <a:ext cx="8693950" cy="440056"/>
          </a:xfrm>
          <a:prstGeom prst="rect">
            <a:avLst/>
          </a:prstGeom>
        </p:spPr>
        <p:txBody>
          <a:bodyPr lIns="0" tIns="0" rIns="0" bIns="0" anchor="t"/>
          <a:lstStyle/>
          <a:p>
            <a:pPr indent="12700" algn="l" defTabSz="914400">
              <a:defRPr sz="2800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</a:t>
            </a:r>
            <a:r>
              <a:rPr spc="-100"/>
              <a:t>is leveled compaction, </a:t>
            </a:r>
            <a:r>
              <a:t>and </a:t>
            </a:r>
            <a:r>
              <a:rPr spc="-100"/>
              <a:t>when is it</a:t>
            </a:r>
            <a:r>
              <a:rPr spc="-300"/>
              <a:t> </a:t>
            </a:r>
            <a:r>
              <a:t>used?</a:t>
            </a:r>
          </a:p>
        </p:txBody>
      </p:sp>
      <p:sp>
        <p:nvSpPr>
          <p:cNvPr id="485" name="object 3"/>
          <p:cNvSpPr/>
          <p:nvPr/>
        </p:nvSpPr>
        <p:spPr>
          <a:xfrm>
            <a:off x="1992687" y="2603094"/>
            <a:ext cx="8457566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604" indent="-255904" algn="l" defTabSz="914400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400" spc="5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Some </a:t>
            </a:r>
            <a:r>
              <a:rPr spc="0"/>
              <a:t>implications </a:t>
            </a:r>
            <a:r>
              <a:t>of this compaction</a:t>
            </a:r>
            <a:r>
              <a:rPr spc="140"/>
              <a:t> </a:t>
            </a:r>
            <a:r>
              <a:rPr spc="-5"/>
              <a:t>approach</a:t>
            </a:r>
          </a:p>
          <a:p>
            <a:pPr marL="558800" marR="5080" lvl="1" indent="-254000" algn="l" defTabSz="914400">
              <a:lnSpc>
                <a:spcPts val="2200"/>
              </a:lnSpc>
              <a:spcBef>
                <a:spcPts val="9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assuming </a:t>
            </a:r>
            <a:r>
              <a:rPr spc="-9"/>
              <a:t>near-uniform </a:t>
            </a:r>
            <a:r>
              <a:rPr spc="-19"/>
              <a:t>row </a:t>
            </a:r>
            <a:r>
              <a:t>size </a:t>
            </a:r>
            <a:r>
              <a:rPr spc="0"/>
              <a:t>within each </a:t>
            </a:r>
            <a:r>
              <a:rPr spc="-19"/>
              <a:t>SSTable, </a:t>
            </a:r>
            <a:r>
              <a:rPr spc="0"/>
              <a:t>90% </a:t>
            </a:r>
            <a:r>
              <a:t>of all </a:t>
            </a:r>
            <a:r>
              <a:rPr spc="-4"/>
              <a:t>reads </a:t>
            </a:r>
            <a:r>
              <a:rPr spc="0"/>
              <a:t>will </a:t>
            </a:r>
            <a:r>
              <a:t>be  </a:t>
            </a:r>
            <a:r>
              <a:rPr spc="15"/>
              <a:t>satisfied </a:t>
            </a:r>
            <a:r>
              <a:rPr spc="-9"/>
              <a:t>from </a:t>
            </a:r>
            <a:r>
              <a:rPr spc="0"/>
              <a:t>a </a:t>
            </a:r>
            <a:r>
              <a:t>single</a:t>
            </a:r>
            <a:r>
              <a:rPr spc="0"/>
              <a:t> </a:t>
            </a:r>
            <a:r>
              <a:rPr spc="-30"/>
              <a:t>SSTable</a:t>
            </a:r>
          </a:p>
          <a:p>
            <a:pPr marL="876300" lvl="2" indent="-228600" algn="l" defTabSz="914400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863600" algn="l"/>
                <a:tab pos="876300" algn="l"/>
              </a:tabLst>
              <a:defRPr sz="2000" spc="-15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even </a:t>
            </a:r>
            <a:r>
              <a:rPr spc="0"/>
              <a:t>massive </a:t>
            </a:r>
            <a:r>
              <a:t>rows </a:t>
            </a:r>
            <a:r>
              <a:rPr spc="4"/>
              <a:t>touch, at most, one </a:t>
            </a:r>
            <a:r>
              <a:rPr spc="-35"/>
              <a:t>SSTable </a:t>
            </a:r>
            <a:r>
              <a:rPr spc="0"/>
              <a:t>per</a:t>
            </a:r>
            <a:r>
              <a:rPr spc="-225"/>
              <a:t> </a:t>
            </a:r>
            <a:r>
              <a:rPr spc="-9"/>
              <a:t>level</a:t>
            </a:r>
          </a:p>
          <a:p>
            <a:pPr marL="876300" lvl="2" indent="-228600" algn="l" defTabSz="914400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863600" algn="l"/>
                <a:tab pos="8763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10 terabytes of </a:t>
            </a:r>
            <a:r>
              <a:rPr spc="0"/>
              <a:t>(theoretical) </a:t>
            </a:r>
            <a:r>
              <a:t>data </a:t>
            </a:r>
            <a:r>
              <a:rPr spc="-4"/>
              <a:t>would occupy </a:t>
            </a:r>
            <a:r>
              <a:rPr spc="0"/>
              <a:t>7</a:t>
            </a:r>
            <a:r>
              <a:rPr spc="145"/>
              <a:t> </a:t>
            </a:r>
            <a:r>
              <a:rPr spc="-4"/>
              <a:t>levels</a:t>
            </a:r>
          </a:p>
          <a:p>
            <a:pPr marL="560705" lvl="1" indent="-255904" algn="l" defTabSz="914400">
              <a:spcBef>
                <a:spcPts val="8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 </a:t>
            </a:r>
            <a:r>
              <a:rPr spc="-4"/>
              <a:t>more </a:t>
            </a:r>
            <a:r>
              <a:t>than 10% of space </a:t>
            </a:r>
            <a:r>
              <a:rPr spc="0"/>
              <a:t>wasted </a:t>
            </a:r>
            <a:r>
              <a:t>on obsolete</a:t>
            </a:r>
            <a:r>
              <a:rPr spc="125"/>
              <a:t> </a:t>
            </a:r>
            <a:r>
              <a:rPr spc="-9"/>
              <a:t>rows</a:t>
            </a:r>
          </a:p>
          <a:p>
            <a:pPr marL="560705" lvl="1" indent="-255904" algn="l" defTabSz="914400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-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requires </a:t>
            </a:r>
            <a:r>
              <a:rPr spc="0"/>
              <a:t>only </a:t>
            </a:r>
            <a:r>
              <a:rPr spc="4"/>
              <a:t>10 </a:t>
            </a:r>
            <a:r>
              <a:rPr spc="0"/>
              <a:t>x </a:t>
            </a:r>
            <a:r>
              <a:rPr i="1" spc="4"/>
              <a:t>sstable_size_in_mb </a:t>
            </a:r>
            <a:r>
              <a:rPr spc="-9"/>
              <a:t>free </a:t>
            </a:r>
            <a:r>
              <a:rPr spc="4"/>
              <a:t>disk space </a:t>
            </a:r>
            <a:r>
              <a:rPr spc="0"/>
              <a:t>to run</a:t>
            </a:r>
            <a:r>
              <a:rPr spc="190"/>
              <a:t> </a:t>
            </a:r>
            <a:r>
              <a:rPr spc="4"/>
              <a:t>compaction</a:t>
            </a:r>
          </a:p>
          <a:p>
            <a:pPr marL="876300" lvl="2" indent="-228600" algn="l" defTabSz="914400">
              <a:spcBef>
                <a:spcPts val="8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863600" algn="l"/>
                <a:tab pos="8763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but, </a:t>
            </a:r>
            <a:r>
              <a:rPr spc="-4"/>
              <a:t>requires roughly </a:t>
            </a:r>
            <a:r>
              <a:t>double the I/O of size-tiered</a:t>
            </a:r>
            <a:r>
              <a:rPr spc="-90"/>
              <a:t> </a:t>
            </a:r>
            <a:r>
              <a:rPr spc="9"/>
              <a:t>compaction</a:t>
            </a:r>
          </a:p>
          <a:p>
            <a:pPr marL="268604" indent="-255904" algn="l" defTabSz="914400">
              <a:spcBef>
                <a:spcPts val="4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400" spc="-30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May </a:t>
            </a:r>
            <a:r>
              <a:rPr spc="0"/>
              <a:t>be </a:t>
            </a:r>
            <a:r>
              <a:rPr spc="-5"/>
              <a:t>preferable for </a:t>
            </a:r>
            <a:r>
              <a:rPr spc="-10"/>
              <a:t>read-heavy</a:t>
            </a:r>
            <a:r>
              <a:rPr spc="104"/>
              <a:t> </a:t>
            </a:r>
            <a:r>
              <a:rPr spc="5"/>
              <a:t>applications</a:t>
            </a:r>
          </a:p>
        </p:txBody>
      </p:sp>
      <p:sp>
        <p:nvSpPr>
          <p:cNvPr id="486" name="object 4"/>
          <p:cNvSpPr/>
          <p:nvPr/>
        </p:nvSpPr>
        <p:spPr>
          <a:xfrm>
            <a:off x="2005387" y="6611087"/>
            <a:ext cx="8716646" cy="977896"/>
          </a:xfrm>
          <a:prstGeom prst="rect">
            <a:avLst/>
          </a:prstGeom>
          <a:solidFill>
            <a:srgbClr val="FCE4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90805" algn="l" defTabSz="914400">
              <a:spcBef>
                <a:spcPts val="100"/>
              </a:spcBef>
              <a:defRPr sz="2000"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ALTER TABLE</a:t>
            </a:r>
            <a:r>
              <a:rPr spc="-50"/>
              <a:t> </a:t>
            </a:r>
            <a:r>
              <a:rPr spc="9"/>
              <a:t>performer</a:t>
            </a:r>
          </a:p>
          <a:p>
            <a:pPr indent="90805" algn="l" defTabSz="914400">
              <a:lnSpc>
                <a:spcPts val="2300"/>
              </a:lnSpc>
              <a:spcBef>
                <a:spcPts val="700"/>
              </a:spcBef>
              <a:defRPr sz="2000"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WITH compaction</a:t>
            </a:r>
            <a:r>
              <a:rPr spc="-35"/>
              <a:t> </a:t>
            </a:r>
            <a:r>
              <a:rPr spc="0"/>
              <a:t>=</a:t>
            </a:r>
          </a:p>
          <a:p>
            <a:pPr indent="245745" algn="l" defTabSz="914400">
              <a:lnSpc>
                <a:spcPts val="2300"/>
              </a:lnSpc>
              <a:defRPr sz="2000"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{'class' </a:t>
            </a:r>
            <a:r>
              <a:rPr spc="0"/>
              <a:t>: </a:t>
            </a:r>
            <a:r>
              <a:t>'LeveledCompactionStrategy',</a:t>
            </a:r>
            <a:r>
              <a:rPr spc="65"/>
              <a:t> </a:t>
            </a:r>
            <a:r>
              <a:rPr spc="9"/>
              <a:t>&lt;params&gt;};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What is date-tiered compaction, and when is it used?"/>
          <p:cNvSpPr>
            <a:spLocks noGrp="1"/>
          </p:cNvSpPr>
          <p:nvPr>
            <p:ph type="title"/>
          </p:nvPr>
        </p:nvSpPr>
        <p:spPr>
          <a:xfrm>
            <a:off x="1617355" y="1649410"/>
            <a:ext cx="8693951" cy="440056"/>
          </a:xfrm>
          <a:prstGeom prst="rect">
            <a:avLst/>
          </a:prstGeom>
        </p:spPr>
        <p:txBody>
          <a:bodyPr lIns="0" tIns="0" rIns="0" bIns="0" anchor="t"/>
          <a:lstStyle/>
          <a:p>
            <a:pPr indent="12700" algn="l" defTabSz="914400">
              <a:defRPr sz="2800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</a:t>
            </a:r>
            <a:r>
              <a:rPr spc="-100"/>
              <a:t>is date-tiered compaction, </a:t>
            </a:r>
            <a:r>
              <a:t>and </a:t>
            </a:r>
            <a:r>
              <a:rPr spc="-100"/>
              <a:t>when is it</a:t>
            </a:r>
            <a:r>
              <a:rPr spc="-300"/>
              <a:t> </a:t>
            </a:r>
            <a:r>
              <a:t>used?</a:t>
            </a:r>
          </a:p>
        </p:txBody>
      </p:sp>
      <p:sp>
        <p:nvSpPr>
          <p:cNvPr id="489" name="object 3"/>
          <p:cNvSpPr/>
          <p:nvPr/>
        </p:nvSpPr>
        <p:spPr>
          <a:xfrm>
            <a:off x="1593307" y="2440846"/>
            <a:ext cx="8712201" cy="4362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604" indent="-255904" algn="l" defTabSz="914400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400" spc="5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Ideally suited </a:t>
            </a:r>
            <a:r>
              <a:rPr spc="-5"/>
              <a:t>for </a:t>
            </a:r>
            <a:r>
              <a:t>time-series</a:t>
            </a:r>
            <a:r>
              <a:rPr spc="40"/>
              <a:t> </a:t>
            </a:r>
            <a:r>
              <a:rPr spc="10"/>
              <a:t>data</a:t>
            </a:r>
          </a:p>
          <a:p>
            <a:pPr marL="268604" indent="-255904" algn="l" defTabSz="914400">
              <a:spcBef>
                <a:spcPts val="3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400" spc="5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Implications of this compaction</a:t>
            </a:r>
            <a:r>
              <a:rPr spc="95"/>
              <a:t> </a:t>
            </a:r>
            <a:r>
              <a:rPr spc="-5"/>
              <a:t>approach</a:t>
            </a:r>
          </a:p>
          <a:p>
            <a:pPr marL="558800" marR="179070" lvl="1" indent="-254000" algn="l" defTabSz="914400">
              <a:lnSpc>
                <a:spcPts val="2200"/>
              </a:lnSpc>
              <a:spcBef>
                <a:spcPts val="10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compaction </a:t>
            </a:r>
            <a:r>
              <a:rPr spc="0"/>
              <a:t>is triggered when a </a:t>
            </a:r>
            <a:r>
              <a:t>number of </a:t>
            </a:r>
            <a:r>
              <a:rPr spc="-25"/>
              <a:t>SSTables </a:t>
            </a:r>
            <a:r>
              <a:rPr spc="0"/>
              <a:t>meet the </a:t>
            </a:r>
            <a:r>
              <a:t>min_threshold  (default: 4) that </a:t>
            </a:r>
            <a:r>
              <a:rPr spc="-15"/>
              <a:t>were </a:t>
            </a:r>
            <a:r>
              <a:rPr spc="0"/>
              <a:t>written around </a:t>
            </a:r>
            <a:r>
              <a:t>the same time</a:t>
            </a:r>
            <a:r>
              <a:rPr spc="-30"/>
              <a:t> </a:t>
            </a:r>
            <a:r>
              <a:rPr spc="9"/>
              <a:t>period.</a:t>
            </a:r>
          </a:p>
          <a:p>
            <a:pPr marL="558800" marR="5080" lvl="1" indent="-254000" algn="l" defTabSz="914400">
              <a:lnSpc>
                <a:spcPct val="89600"/>
              </a:lnSpc>
              <a:spcBef>
                <a:spcPts val="10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table sub-property </a:t>
            </a:r>
            <a:r>
              <a:rPr i="1"/>
              <a:t>base_time_seconds </a:t>
            </a:r>
            <a:r>
              <a:rPr spc="0"/>
              <a:t>(default: 1 hour) </a:t>
            </a:r>
            <a:r>
              <a:t>determines </a:t>
            </a:r>
            <a:r>
              <a:rPr spc="0"/>
              <a:t>the </a:t>
            </a:r>
            <a:r>
              <a:rPr spc="9"/>
              <a:t>size  </a:t>
            </a:r>
            <a:r>
              <a:t>of </a:t>
            </a:r>
            <a:r>
              <a:rPr spc="0"/>
              <a:t>the </a:t>
            </a:r>
            <a:r>
              <a:rPr spc="15"/>
              <a:t>first </a:t>
            </a:r>
            <a:r>
              <a:rPr spc="0"/>
              <a:t>time </a:t>
            </a:r>
            <a:r>
              <a:rPr spc="-15"/>
              <a:t>window. </a:t>
            </a:r>
            <a:r>
              <a:rPr spc="-25"/>
              <a:t>SSTables </a:t>
            </a:r>
            <a:r>
              <a:rPr spc="0"/>
              <a:t>written within the time window can </a:t>
            </a:r>
            <a:r>
              <a:t>be  selected </a:t>
            </a:r>
            <a:r>
              <a:rPr spc="-4"/>
              <a:t>for</a:t>
            </a:r>
            <a:r>
              <a:rPr spc="-45"/>
              <a:t> </a:t>
            </a:r>
            <a:r>
              <a:t>compaction.</a:t>
            </a:r>
          </a:p>
          <a:p>
            <a:pPr marL="560705" lvl="1" indent="-255904" algn="l" defTabSz="914400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worst </a:t>
            </a:r>
            <a:r>
              <a:rPr spc="4"/>
              <a:t>case compaction still temporarily doubles disk space usage of the</a:t>
            </a:r>
            <a:r>
              <a:rPr spc="245"/>
              <a:t> </a:t>
            </a:r>
            <a:r>
              <a:rPr spc="4"/>
              <a:t>table</a:t>
            </a:r>
          </a:p>
          <a:p>
            <a:pPr marL="558800" marR="144145" lvl="1" indent="-254000" algn="just" defTabSz="914400">
              <a:lnSpc>
                <a:spcPct val="89600"/>
              </a:lnSpc>
              <a:spcBef>
                <a:spcPts val="10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</a:tabLst>
              <a:defRPr sz="20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when </a:t>
            </a:r>
            <a:r>
              <a:rPr spc="4"/>
              <a:t>used </a:t>
            </a:r>
            <a:r>
              <a:t>with </a:t>
            </a:r>
            <a:r>
              <a:rPr spc="4"/>
              <a:t>TTL data, this </a:t>
            </a:r>
            <a:r>
              <a:rPr spc="9"/>
              <a:t>strategy </a:t>
            </a:r>
            <a:r>
              <a:rPr spc="4"/>
              <a:t>compacts data that </a:t>
            </a:r>
            <a:r>
              <a:t>expire around</a:t>
            </a:r>
            <a:r>
              <a:rPr spc="-215"/>
              <a:t> </a:t>
            </a:r>
            <a:r>
              <a:rPr spc="9"/>
              <a:t>the  </a:t>
            </a:r>
            <a:r>
              <a:rPr spc="4"/>
              <a:t>same </a:t>
            </a:r>
            <a:r>
              <a:t>time </a:t>
            </a:r>
            <a:r>
              <a:rPr spc="-19"/>
              <a:t>together, </a:t>
            </a:r>
            <a:r>
              <a:rPr spc="4"/>
              <a:t>and </a:t>
            </a:r>
            <a:r>
              <a:rPr spc="-4"/>
              <a:t>drops </a:t>
            </a:r>
            <a:r>
              <a:t>the </a:t>
            </a:r>
            <a:r>
              <a:rPr spc="-30"/>
              <a:t>SSTable </a:t>
            </a:r>
            <a:r>
              <a:rPr spc="4"/>
              <a:t>after </a:t>
            </a:r>
            <a:r>
              <a:t>expiration without the </a:t>
            </a:r>
            <a:r>
              <a:rPr spc="4"/>
              <a:t>need  </a:t>
            </a:r>
            <a:r>
              <a:t>for a</a:t>
            </a:r>
            <a:r>
              <a:rPr spc="-25"/>
              <a:t> </a:t>
            </a:r>
            <a:r>
              <a:rPr spc="4"/>
              <a:t>compaction</a:t>
            </a:r>
          </a:p>
        </p:txBody>
      </p:sp>
      <p:sp>
        <p:nvSpPr>
          <p:cNvPr id="490" name="object 4"/>
          <p:cNvSpPr/>
          <p:nvPr/>
        </p:nvSpPr>
        <p:spPr>
          <a:xfrm>
            <a:off x="1992907" y="7285040"/>
            <a:ext cx="8716645" cy="977896"/>
          </a:xfrm>
          <a:prstGeom prst="rect">
            <a:avLst/>
          </a:prstGeom>
          <a:solidFill>
            <a:srgbClr val="FCE4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90805" algn="l" defTabSz="914400">
              <a:spcBef>
                <a:spcPts val="100"/>
              </a:spcBef>
              <a:defRPr sz="2000"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ALTER TABLE</a:t>
            </a:r>
            <a:r>
              <a:rPr spc="-50"/>
              <a:t> </a:t>
            </a:r>
            <a:r>
              <a:rPr spc="9"/>
              <a:t>performer</a:t>
            </a:r>
          </a:p>
          <a:p>
            <a:pPr indent="90805" algn="l" defTabSz="914400">
              <a:lnSpc>
                <a:spcPts val="2300"/>
              </a:lnSpc>
              <a:spcBef>
                <a:spcPts val="700"/>
              </a:spcBef>
              <a:defRPr sz="2000"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WITH compaction</a:t>
            </a:r>
            <a:r>
              <a:rPr spc="-35"/>
              <a:t> </a:t>
            </a:r>
            <a:r>
              <a:rPr spc="0"/>
              <a:t>=</a:t>
            </a:r>
          </a:p>
          <a:p>
            <a:pPr indent="245745" algn="l" defTabSz="914400">
              <a:lnSpc>
                <a:spcPts val="2300"/>
              </a:lnSpc>
              <a:defRPr sz="2000"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{'class' </a:t>
            </a:r>
            <a:r>
              <a:rPr spc="0"/>
              <a:t>: </a:t>
            </a:r>
            <a:r>
              <a:t>’DateTieredCompactionStrategy',</a:t>
            </a:r>
            <a:r>
              <a:rPr spc="79"/>
              <a:t> </a:t>
            </a:r>
            <a:r>
              <a:rPr spc="9"/>
              <a:t>&lt;params&gt;};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What compaction strategy should you use?"/>
          <p:cNvSpPr>
            <a:spLocks noGrp="1"/>
          </p:cNvSpPr>
          <p:nvPr>
            <p:ph type="title"/>
          </p:nvPr>
        </p:nvSpPr>
        <p:spPr>
          <a:xfrm>
            <a:off x="1855401" y="1832505"/>
            <a:ext cx="8693951" cy="440056"/>
          </a:xfrm>
          <a:prstGeom prst="rect">
            <a:avLst/>
          </a:prstGeom>
        </p:spPr>
        <p:txBody>
          <a:bodyPr lIns="0" tIns="0" rIns="0" bIns="0" anchor="t"/>
          <a:lstStyle/>
          <a:p>
            <a:pPr indent="12700" algn="l" defTabSz="914400">
              <a:defRPr sz="2800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</a:t>
            </a:r>
            <a:r>
              <a:rPr spc="-100"/>
              <a:t>compaction </a:t>
            </a:r>
            <a:r>
              <a:t>strategy </a:t>
            </a:r>
            <a:r>
              <a:rPr spc="-100"/>
              <a:t>should you </a:t>
            </a:r>
            <a:r>
              <a:t>use?</a:t>
            </a:r>
          </a:p>
        </p:txBody>
      </p:sp>
      <p:sp>
        <p:nvSpPr>
          <p:cNvPr id="493" name="It depends ……"/>
          <p:cNvSpPr>
            <a:spLocks noGrp="1"/>
          </p:cNvSpPr>
          <p:nvPr>
            <p:ph type="body" sz="quarter" idx="4294967295"/>
          </p:nvPr>
        </p:nvSpPr>
        <p:spPr>
          <a:xfrm>
            <a:off x="1855400" y="2681858"/>
            <a:ext cx="4215131" cy="4912997"/>
          </a:xfrm>
          <a:prstGeom prst="rect">
            <a:avLst/>
          </a:prstGeom>
        </p:spPr>
        <p:txBody>
          <a:bodyPr lIns="0" tIns="0" rIns="0" bIns="0" anchor="t"/>
          <a:lstStyle/>
          <a:p>
            <a:pPr marL="244430" indent="-232872" defTabSz="832104">
              <a:spcBef>
                <a:spcPts val="0"/>
              </a:spcBef>
              <a:buClr>
                <a:srgbClr val="BE4200"/>
              </a:buClr>
              <a:buSzPct val="100000"/>
              <a:buFont typeface="Arial"/>
              <a:tabLst>
                <a:tab pos="241300" algn="l"/>
                <a:tab pos="241300" algn="l"/>
              </a:tabLst>
              <a:defRPr sz="218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It depends</a:t>
            </a:r>
            <a:r>
              <a:rPr spc="-91"/>
              <a:t> </a:t>
            </a:r>
            <a:r>
              <a:t>…</a:t>
            </a:r>
          </a:p>
          <a:p>
            <a:pPr marL="0" indent="94189" defTabSz="832104">
              <a:spcBef>
                <a:spcPts val="1600"/>
              </a:spcBef>
              <a:buSzTx/>
              <a:buNone/>
              <a:defRPr sz="1638" b="1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SizeTieredCompaction –</a:t>
            </a:r>
            <a:r>
              <a:rPr spc="-91"/>
              <a:t> </a:t>
            </a:r>
            <a:r>
              <a:t>Pros</a:t>
            </a:r>
          </a:p>
          <a:p>
            <a:pPr marL="349021" marR="4622" lvl="1" indent="-254254" defTabSz="832104">
              <a:lnSpc>
                <a:spcPts val="1900"/>
              </a:lnSpc>
              <a:spcBef>
                <a:spcPts val="700"/>
              </a:spcBef>
              <a:buSzPct val="100000"/>
              <a:buFont typeface="Arial"/>
              <a:tabLst>
                <a:tab pos="342900" algn="l"/>
                <a:tab pos="342900" algn="l"/>
              </a:tabLst>
              <a:defRPr sz="1638" spc="-91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relatively low overhead </a:t>
            </a:r>
            <a:r>
              <a:rPr spc="0"/>
              <a:t>per </a:t>
            </a:r>
            <a:r>
              <a:t>compaction  </a:t>
            </a:r>
            <a:r>
              <a:rPr spc="0"/>
              <a:t>due to small </a:t>
            </a:r>
            <a:r>
              <a:t>number </a:t>
            </a:r>
            <a:r>
              <a:rPr spc="0"/>
              <a:t>of </a:t>
            </a:r>
            <a:r>
              <a:t>SSTables involved</a:t>
            </a:r>
            <a:endParaRPr>
              <a:solidFill>
                <a:srgbClr val="000000"/>
              </a:solidFill>
            </a:endParaRPr>
          </a:p>
          <a:p>
            <a:pPr marL="354799" lvl="1" indent="-260032" defTabSz="832104">
              <a:lnSpc>
                <a:spcPts val="1900"/>
              </a:lnSpc>
              <a:spcBef>
                <a:spcPts val="0"/>
              </a:spcBef>
              <a:buSzPct val="100000"/>
              <a:buFont typeface="Arial"/>
              <a:tabLst>
                <a:tab pos="342900" algn="l"/>
                <a:tab pos="342900" algn="l"/>
              </a:tabLst>
              <a:defRPr sz="1638" i="1" u="sng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may </a:t>
            </a:r>
            <a:r>
              <a:rPr u="none"/>
              <a:t>be optimal </a:t>
            </a:r>
            <a:r>
              <a:rPr u="none" spc="-91"/>
              <a:t>for </a:t>
            </a:r>
            <a:r>
              <a:rPr u="none"/>
              <a:t>write heavy</a:t>
            </a:r>
            <a:r>
              <a:rPr u="none" spc="-91"/>
              <a:t> </a:t>
            </a:r>
            <a:r>
              <a:rPr u="none"/>
              <a:t>applications</a:t>
            </a:r>
            <a:endParaRPr>
              <a:solidFill>
                <a:srgbClr val="000000"/>
              </a:solidFill>
            </a:endParaRPr>
          </a:p>
          <a:p>
            <a:pPr marL="0" indent="94189" defTabSz="832104">
              <a:spcBef>
                <a:spcPts val="600"/>
              </a:spcBef>
              <a:buSzTx/>
              <a:buNone/>
              <a:defRPr sz="1638" b="1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LeveledCompaction –</a:t>
            </a:r>
            <a:r>
              <a:rPr spc="-91"/>
              <a:t> </a:t>
            </a:r>
            <a:r>
              <a:t>Pros</a:t>
            </a:r>
          </a:p>
          <a:p>
            <a:pPr marL="349021" marR="301059" lvl="1" indent="-254254" defTabSz="832104">
              <a:lnSpc>
                <a:spcPts val="1900"/>
              </a:lnSpc>
              <a:spcBef>
                <a:spcPts val="700"/>
              </a:spcBef>
              <a:buSzPct val="100000"/>
              <a:buFont typeface="Arial"/>
              <a:tabLst>
                <a:tab pos="342900" algn="l"/>
                <a:tab pos="342900" algn="l"/>
              </a:tabLst>
              <a:defRPr sz="1638" spc="-91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reduces </a:t>
            </a:r>
            <a:r>
              <a:rPr spc="0"/>
              <a:t>total potential </a:t>
            </a:r>
            <a:r>
              <a:t>SSTables </a:t>
            </a:r>
            <a:r>
              <a:rPr spc="0"/>
              <a:t>to</a:t>
            </a:r>
            <a:r>
              <a:t> </a:t>
            </a:r>
            <a:r>
              <a:rPr spc="0"/>
              <a:t>be  touched </a:t>
            </a:r>
            <a:r>
              <a:t>for </a:t>
            </a:r>
            <a:r>
              <a:rPr spc="0"/>
              <a:t>each</a:t>
            </a:r>
            <a:r>
              <a:t> read</a:t>
            </a:r>
            <a:endParaRPr>
              <a:solidFill>
                <a:srgbClr val="000000"/>
              </a:solidFill>
            </a:endParaRPr>
          </a:p>
          <a:p>
            <a:pPr marL="354799" lvl="1" indent="-260032" defTabSz="832104">
              <a:lnSpc>
                <a:spcPts val="1900"/>
              </a:lnSpc>
              <a:spcBef>
                <a:spcPts val="0"/>
              </a:spcBef>
              <a:buSzPct val="100000"/>
              <a:buFont typeface="Arial"/>
              <a:tabLst>
                <a:tab pos="342900" algn="l"/>
                <a:tab pos="342900" algn="l"/>
              </a:tabLst>
              <a:defRPr sz="1638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less disk space needed </a:t>
            </a:r>
            <a:r>
              <a:rPr spc="-91"/>
              <a:t>for compaction</a:t>
            </a:r>
            <a:endParaRPr>
              <a:solidFill>
                <a:srgbClr val="000000"/>
              </a:solidFill>
            </a:endParaRPr>
          </a:p>
          <a:p>
            <a:pPr marL="354799" lvl="1" indent="-260032" defTabSz="832104">
              <a:lnSpc>
                <a:spcPts val="1900"/>
              </a:lnSpc>
              <a:spcBef>
                <a:spcPts val="0"/>
              </a:spcBef>
              <a:buSzPct val="100000"/>
              <a:buFont typeface="Arial"/>
              <a:tabLst>
                <a:tab pos="342900" algn="l"/>
                <a:tab pos="342900" algn="l"/>
              </a:tabLst>
              <a:defRPr sz="1638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better tombstone</a:t>
            </a:r>
            <a:r>
              <a:rPr spc="-91"/>
              <a:t> eviction</a:t>
            </a:r>
            <a:endParaRPr>
              <a:solidFill>
                <a:srgbClr val="000000"/>
              </a:solidFill>
            </a:endParaRPr>
          </a:p>
          <a:p>
            <a:pPr marL="354799" lvl="1" indent="-260032" defTabSz="832104">
              <a:spcBef>
                <a:spcPts val="0"/>
              </a:spcBef>
              <a:buSzPct val="100000"/>
              <a:buFont typeface="Arial"/>
              <a:tabLst>
                <a:tab pos="342900" algn="l"/>
                <a:tab pos="342900" algn="l"/>
              </a:tabLst>
              <a:defRPr sz="1638" i="1" u="sng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may </a:t>
            </a:r>
            <a:r>
              <a:rPr u="none"/>
              <a:t>be optimal </a:t>
            </a:r>
            <a:r>
              <a:rPr u="none" spc="-91"/>
              <a:t>for read </a:t>
            </a:r>
            <a:r>
              <a:rPr u="none"/>
              <a:t>heavy</a:t>
            </a:r>
            <a:r>
              <a:rPr u="none" spc="-91"/>
              <a:t> </a:t>
            </a:r>
            <a:r>
              <a:rPr u="none"/>
              <a:t>applications</a:t>
            </a:r>
            <a:endParaRPr>
              <a:solidFill>
                <a:srgbClr val="000000"/>
              </a:solidFill>
            </a:endParaRPr>
          </a:p>
          <a:p>
            <a:pPr marL="416052" lvl="1" indent="0" defTabSz="832104">
              <a:spcBef>
                <a:spcPts val="0"/>
              </a:spcBef>
              <a:buClr>
                <a:srgbClr val="4B3C37"/>
              </a:buClr>
              <a:buSzPct val="100000"/>
              <a:buFont typeface="Arial"/>
              <a:defRPr sz="1638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000000"/>
              </a:solidFill>
            </a:endParaRPr>
          </a:p>
          <a:p>
            <a:pPr marL="416052" lvl="1" indent="0" defTabSz="832104">
              <a:spcBef>
                <a:spcPts val="0"/>
              </a:spcBef>
              <a:buClr>
                <a:srgbClr val="4B3C37"/>
              </a:buClr>
              <a:buSzPct val="100000"/>
              <a:buFont typeface="Arial"/>
              <a:defRPr sz="2366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>
              <a:solidFill>
                <a:srgbClr val="000000"/>
              </a:solidFill>
            </a:endParaRPr>
          </a:p>
          <a:p>
            <a:pPr marL="0" indent="94189" defTabSz="832104">
              <a:spcBef>
                <a:spcPts val="0"/>
              </a:spcBef>
              <a:buSzTx/>
              <a:buNone/>
              <a:defRPr sz="1638" b="1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DateTieredCompaction –</a:t>
            </a:r>
            <a:r>
              <a:rPr spc="-91"/>
              <a:t> </a:t>
            </a:r>
            <a:r>
              <a:t>Pros</a:t>
            </a:r>
          </a:p>
          <a:p>
            <a:pPr marL="354799" lvl="1" indent="-260032" defTabSz="832104">
              <a:spcBef>
                <a:spcPts val="600"/>
              </a:spcBef>
              <a:buSzPct val="100000"/>
              <a:buFont typeface="Arial"/>
              <a:tabLst>
                <a:tab pos="342900" algn="l"/>
                <a:tab pos="342900" algn="l"/>
              </a:tabLst>
              <a:defRPr sz="1638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best </a:t>
            </a:r>
            <a:r>
              <a:rPr spc="-91"/>
              <a:t>for </a:t>
            </a:r>
            <a:r>
              <a:t>time-series data</a:t>
            </a:r>
            <a:r>
              <a:rPr spc="-91"/>
              <a:t> applications</a:t>
            </a:r>
          </a:p>
        </p:txBody>
      </p:sp>
      <p:grpSp>
        <p:nvGrpSpPr>
          <p:cNvPr id="504" name="Group"/>
          <p:cNvGrpSpPr/>
          <p:nvPr/>
        </p:nvGrpSpPr>
        <p:grpSpPr>
          <a:xfrm>
            <a:off x="1868099" y="3236061"/>
            <a:ext cx="8693952" cy="4666643"/>
            <a:chOff x="0" y="0"/>
            <a:chExt cx="8693950" cy="4666641"/>
          </a:xfrm>
        </p:grpSpPr>
        <p:sp>
          <p:nvSpPr>
            <p:cNvPr id="494" name="object 3"/>
            <p:cNvSpPr/>
            <p:nvPr/>
          </p:nvSpPr>
          <p:spPr>
            <a:xfrm>
              <a:off x="0" y="369885"/>
              <a:ext cx="4346975" cy="912048"/>
            </a:xfrm>
            <a:prstGeom prst="rect">
              <a:avLst/>
            </a:prstGeom>
            <a:solidFill>
              <a:srgbClr val="D67519">
                <a:alpha val="1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5" name="object 4"/>
            <p:cNvSpPr/>
            <p:nvPr/>
          </p:nvSpPr>
          <p:spPr>
            <a:xfrm>
              <a:off x="4346975" y="369885"/>
              <a:ext cx="4346967" cy="912048"/>
            </a:xfrm>
            <a:prstGeom prst="rect">
              <a:avLst/>
            </a:prstGeom>
            <a:solidFill>
              <a:srgbClr val="D67519">
                <a:alpha val="1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6" name="object 5"/>
            <p:cNvSpPr/>
            <p:nvPr/>
          </p:nvSpPr>
          <p:spPr>
            <a:xfrm>
              <a:off x="0" y="1651817"/>
              <a:ext cx="4346975" cy="2006504"/>
            </a:xfrm>
            <a:prstGeom prst="rect">
              <a:avLst/>
            </a:prstGeom>
            <a:solidFill>
              <a:srgbClr val="D67519">
                <a:alpha val="1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7" name="object 6"/>
            <p:cNvSpPr/>
            <p:nvPr/>
          </p:nvSpPr>
          <p:spPr>
            <a:xfrm>
              <a:off x="4346975" y="1651817"/>
              <a:ext cx="4346967" cy="2006504"/>
            </a:xfrm>
            <a:prstGeom prst="rect">
              <a:avLst/>
            </a:prstGeom>
            <a:solidFill>
              <a:srgbClr val="D67519">
                <a:alpha val="1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8" name="object 7"/>
            <p:cNvSpPr/>
            <p:nvPr/>
          </p:nvSpPr>
          <p:spPr>
            <a:xfrm>
              <a:off x="0" y="4028206"/>
              <a:ext cx="4346975" cy="638433"/>
            </a:xfrm>
            <a:prstGeom prst="rect">
              <a:avLst/>
            </a:prstGeom>
            <a:solidFill>
              <a:srgbClr val="D67519">
                <a:alpha val="1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99" name="object 8"/>
            <p:cNvSpPr/>
            <p:nvPr/>
          </p:nvSpPr>
          <p:spPr>
            <a:xfrm>
              <a:off x="4346975" y="4028206"/>
              <a:ext cx="4346967" cy="638433"/>
            </a:xfrm>
            <a:prstGeom prst="rect">
              <a:avLst/>
            </a:prstGeom>
            <a:solidFill>
              <a:srgbClr val="D67519">
                <a:alpha val="1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0" name="object 9"/>
            <p:cNvSpPr/>
            <p:nvPr/>
          </p:nvSpPr>
          <p:spPr>
            <a:xfrm>
              <a:off x="0" y="369885"/>
              <a:ext cx="8693951" cy="1"/>
            </a:xfrm>
            <a:prstGeom prst="line">
              <a:avLst/>
            </a:prstGeom>
            <a:noFill/>
            <a:ln w="12700" cap="flat">
              <a:solidFill>
                <a:srgbClr val="CB601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1" name="object 10"/>
            <p:cNvSpPr/>
            <p:nvPr/>
          </p:nvSpPr>
          <p:spPr>
            <a:xfrm>
              <a:off x="0" y="0"/>
              <a:ext cx="8693951" cy="0"/>
            </a:xfrm>
            <a:prstGeom prst="line">
              <a:avLst/>
            </a:prstGeom>
            <a:noFill/>
            <a:ln w="12700" cap="flat">
              <a:solidFill>
                <a:srgbClr val="CB601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2" name="object 11"/>
            <p:cNvSpPr/>
            <p:nvPr/>
          </p:nvSpPr>
          <p:spPr>
            <a:xfrm>
              <a:off x="0" y="4666641"/>
              <a:ext cx="8693951" cy="1"/>
            </a:xfrm>
            <a:prstGeom prst="line">
              <a:avLst/>
            </a:prstGeom>
            <a:noFill/>
            <a:ln w="12700" cap="flat">
              <a:solidFill>
                <a:srgbClr val="CB601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3" name="object 13"/>
            <p:cNvSpPr/>
            <p:nvPr/>
          </p:nvSpPr>
          <p:spPr>
            <a:xfrm>
              <a:off x="4425512" y="45602"/>
              <a:ext cx="4140945" cy="45684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indent="12191" algn="l" defTabSz="877823">
                <a:defRPr sz="1727" b="1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SizeTieredCompaction –</a:t>
              </a:r>
              <a:r>
                <a:rPr spc="-95"/>
                <a:t> </a:t>
              </a:r>
              <a:r>
                <a:t>Cons</a:t>
              </a:r>
            </a:p>
            <a:p>
              <a:pPr marL="280415" marR="369417" indent="-268223" algn="l" defTabSz="877823">
                <a:lnSpc>
                  <a:spcPts val="2000"/>
                </a:lnSpc>
                <a:spcBef>
                  <a:spcPts val="700"/>
                </a:spcBef>
                <a:buSzPct val="100000"/>
                <a:buFont typeface="Arial"/>
                <a:buChar char="•"/>
                <a:tabLst>
                  <a:tab pos="279400" algn="l"/>
                  <a:tab pos="279400" algn="l"/>
                </a:tabLst>
                <a:defRPr sz="1727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up to 2 x largest table </a:t>
              </a:r>
              <a:r>
                <a:rPr spc="-95"/>
                <a:t>free </a:t>
              </a:r>
              <a:r>
                <a:t>disk</a:t>
              </a:r>
              <a:r>
                <a:rPr spc="-95"/>
                <a:t> </a:t>
              </a:r>
              <a:r>
                <a:t>space  needed </a:t>
              </a:r>
              <a:r>
                <a:rPr spc="-95"/>
                <a:t>for compaction</a:t>
              </a:r>
              <a:endParaRPr b="1"/>
            </a:p>
            <a:p>
              <a:pPr algn="l" defTabSz="877823">
                <a:buClr>
                  <a:srgbClr val="4B3C37"/>
                </a:buClr>
                <a:buSzPct val="100000"/>
                <a:buFont typeface="Arial"/>
                <a:buChar char="•"/>
                <a:defRPr sz="2400" b="1">
                  <a:solidFill>
                    <a:srgbClr val="4B3C37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b="1"/>
            </a:p>
            <a:p>
              <a:pPr indent="12191" algn="l" defTabSz="877823">
                <a:defRPr sz="1727" b="1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LeveledCompaction –</a:t>
              </a:r>
              <a:r>
                <a:rPr spc="-95"/>
                <a:t> </a:t>
              </a:r>
              <a:r>
                <a:t>Cons</a:t>
              </a:r>
            </a:p>
            <a:p>
              <a:pPr marL="280415" marR="9143" indent="-268223" algn="l" defTabSz="877823">
                <a:lnSpc>
                  <a:spcPct val="99500"/>
                </a:lnSpc>
                <a:spcBef>
                  <a:spcPts val="600"/>
                </a:spcBef>
                <a:buSzPct val="100000"/>
                <a:buFont typeface="Arial"/>
                <a:buChar char="•"/>
                <a:tabLst>
                  <a:tab pos="279400" algn="l"/>
                  <a:tab pos="279400" algn="l"/>
                </a:tabLst>
                <a:defRPr sz="1727" spc="-95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compaction more frequent </a:t>
              </a:r>
              <a:r>
                <a:rPr spc="0"/>
                <a:t>– higher  </a:t>
              </a:r>
              <a:r>
                <a:t>throughput required </a:t>
              </a:r>
              <a:r>
                <a:rPr spc="0"/>
                <a:t>– so </a:t>
              </a:r>
              <a:r>
                <a:t>may </a:t>
              </a:r>
              <a:r>
                <a:rPr spc="0"/>
                <a:t>be an</a:t>
              </a:r>
              <a:r>
                <a:t> </a:t>
              </a:r>
              <a:r>
                <a:rPr spc="0"/>
                <a:t>issue  </a:t>
              </a:r>
              <a:r>
                <a:t>for older, slower</a:t>
              </a:r>
              <a:r>
                <a:rPr spc="-191"/>
                <a:t> </a:t>
              </a:r>
              <a:r>
                <a:t>hardware</a:t>
              </a:r>
              <a:endParaRPr b="1"/>
            </a:p>
            <a:p>
              <a:pPr marL="286511" indent="-274320" algn="l" defTabSz="877823">
                <a:lnSpc>
                  <a:spcPts val="2000"/>
                </a:lnSpc>
                <a:buSzPct val="100000"/>
                <a:buFont typeface="Arial"/>
                <a:buChar char="•"/>
                <a:tabLst>
                  <a:tab pos="279400" algn="l"/>
                  <a:tab pos="279400" algn="l"/>
                </a:tabLst>
                <a:defRPr sz="1727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no advantage if </a:t>
              </a:r>
              <a:r>
                <a:rPr spc="-95"/>
                <a:t>rows are </a:t>
              </a:r>
              <a:r>
                <a:t>write-once</a:t>
              </a:r>
              <a:r>
                <a:rPr spc="-95"/>
                <a:t> </a:t>
              </a:r>
              <a:r>
                <a:t>(e.g.,</a:t>
              </a:r>
              <a:endParaRPr b="1"/>
            </a:p>
            <a:p>
              <a:pPr indent="280415" algn="l" defTabSz="877823">
                <a:defRPr sz="1727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time-series</a:t>
              </a:r>
              <a:r>
                <a:rPr spc="-95"/>
                <a:t> </a:t>
              </a:r>
              <a:r>
                <a:t>data)</a:t>
              </a:r>
              <a:endParaRPr b="1"/>
            </a:p>
            <a:p>
              <a:pPr algn="l" defTabSz="877823">
                <a:defRPr sz="1727" b="1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endParaRPr b="1"/>
            </a:p>
            <a:p>
              <a:pPr algn="l" defTabSz="877823">
                <a:defRPr sz="2496" b="1">
                  <a:solidFill>
                    <a:srgbClr val="4B3C37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b="1"/>
            </a:p>
            <a:p>
              <a:pPr indent="12191" algn="l" defTabSz="877823">
                <a:defRPr sz="1727" b="1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DateTieredCompaction –</a:t>
              </a:r>
              <a:r>
                <a:rPr spc="-95"/>
                <a:t> </a:t>
              </a:r>
              <a:r>
                <a:t>Cons</a:t>
              </a:r>
            </a:p>
            <a:p>
              <a:pPr marL="280415" marR="286511" indent="-268223" algn="l" defTabSz="877823">
                <a:lnSpc>
                  <a:spcPts val="2000"/>
                </a:lnSpc>
                <a:spcBef>
                  <a:spcPts val="700"/>
                </a:spcBef>
                <a:buSzPct val="100000"/>
                <a:buFont typeface="Arial"/>
                <a:buChar char="•"/>
                <a:tabLst>
                  <a:tab pos="279400" algn="l"/>
                  <a:tab pos="279400" algn="l"/>
                </a:tabLst>
                <a:defRPr sz="1727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strategy </a:t>
              </a:r>
              <a:r>
                <a:rPr spc="-95"/>
                <a:t>doesn’t provide any </a:t>
              </a:r>
              <a:r>
                <a:t>benefit if  queries or </a:t>
              </a:r>
              <a:r>
                <a:rPr spc="-95"/>
                <a:t>workload </a:t>
              </a:r>
              <a:r>
                <a:t>is not</a:t>
              </a:r>
              <a:r>
                <a:rPr spc="-95"/>
                <a:t> </a:t>
              </a:r>
              <a:r>
                <a:t>time-based</a:t>
              </a:r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object 39"/>
          <p:cNvSpPr/>
          <p:nvPr/>
        </p:nvSpPr>
        <p:spPr>
          <a:xfrm>
            <a:off x="1518424" y="2978390"/>
            <a:ext cx="3353435" cy="959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700" marR="5080" indent="-254000" algn="l" defTabSz="914400">
              <a:lnSpc>
                <a:spcPts val="2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400" spc="5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Critical, periodic</a:t>
            </a:r>
            <a:r>
              <a:rPr spc="-234"/>
              <a:t> </a:t>
            </a:r>
            <a:r>
              <a:rPr spc="-35"/>
              <a:t>SSTable  </a:t>
            </a:r>
            <a:r>
              <a:t>maintenance</a:t>
            </a:r>
            <a:r>
              <a:rPr spc="-30"/>
              <a:t> </a:t>
            </a:r>
            <a:r>
              <a:rPr spc="0"/>
              <a:t>process</a:t>
            </a:r>
          </a:p>
        </p:txBody>
      </p:sp>
      <p:sp>
        <p:nvSpPr>
          <p:cNvPr id="123" name="object 40"/>
          <p:cNvSpPr/>
          <p:nvPr/>
        </p:nvSpPr>
        <p:spPr>
          <a:xfrm>
            <a:off x="2035175" y="4723819"/>
            <a:ext cx="3074036" cy="350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700" marR="5080" indent="-254000" algn="l" defTabSz="914400">
              <a:lnSpc>
                <a:spcPts val="2200"/>
              </a:lnSpc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merges most </a:t>
            </a:r>
            <a:r>
              <a:rPr spc="0"/>
              <a:t>recent  </a:t>
            </a:r>
            <a:r>
              <a:rPr spc="9"/>
              <a:t>partition </a:t>
            </a:r>
            <a:r>
              <a:rPr spc="-15"/>
              <a:t>keys </a:t>
            </a:r>
            <a:r>
              <a:t>and</a:t>
            </a:r>
            <a:r>
              <a:rPr spc="-9"/>
              <a:t> </a:t>
            </a:r>
            <a:r>
              <a:rPr spc="9"/>
              <a:t>columns</a:t>
            </a:r>
          </a:p>
          <a:p>
            <a:pPr marL="266700" marR="104775" indent="-254000" algn="l" defTabSz="914400">
              <a:lnSpc>
                <a:spcPts val="2100"/>
              </a:lnSpc>
              <a:spcBef>
                <a:spcPts val="10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spc="-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evicts </a:t>
            </a:r>
            <a:r>
              <a:rPr spc="4"/>
              <a:t>deleted and </a:t>
            </a:r>
            <a:r>
              <a:rPr spc="0"/>
              <a:t>TTL-  expired </a:t>
            </a:r>
            <a:r>
              <a:rPr spc="9"/>
              <a:t>partition</a:t>
            </a:r>
            <a:r>
              <a:rPr spc="-19"/>
              <a:t> </a:t>
            </a:r>
            <a:r>
              <a:rPr spc="9"/>
              <a:t>columns</a:t>
            </a:r>
          </a:p>
          <a:p>
            <a:pPr marL="268604" indent="-255904" algn="l" defTabSz="914400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creates </a:t>
            </a:r>
            <a:r>
              <a:rPr spc="-4"/>
              <a:t>new</a:t>
            </a:r>
            <a:r>
              <a:rPr spc="-15"/>
              <a:t> </a:t>
            </a:r>
            <a:r>
              <a:rPr spc="-30"/>
              <a:t>SSTable</a:t>
            </a:r>
          </a:p>
          <a:p>
            <a:pPr marL="266700" marR="367029" indent="-254000" algn="l" defTabSz="914400">
              <a:lnSpc>
                <a:spcPts val="2200"/>
              </a:lnSpc>
              <a:spcBef>
                <a:spcPts val="9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rebuilds </a:t>
            </a:r>
            <a:r>
              <a:rPr spc="9"/>
              <a:t>partition </a:t>
            </a:r>
            <a:r>
              <a:rPr spc="4"/>
              <a:t>index  and partition</a:t>
            </a:r>
            <a:r>
              <a:rPr spc="-25"/>
              <a:t> </a:t>
            </a:r>
            <a:r>
              <a:rPr spc="15"/>
              <a:t>summary</a:t>
            </a:r>
          </a:p>
          <a:p>
            <a:pPr marL="268604" indent="-255904" algn="l" defTabSz="914400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deletes </a:t>
            </a:r>
            <a:r>
              <a:rPr spc="0"/>
              <a:t>the </a:t>
            </a:r>
            <a:r>
              <a:t>old</a:t>
            </a:r>
            <a:r>
              <a:rPr spc="-15"/>
              <a:t> </a:t>
            </a:r>
            <a:r>
              <a:rPr spc="-25"/>
              <a:t>SSTables</a:t>
            </a:r>
          </a:p>
        </p:txBody>
      </p:sp>
      <p:graphicFrame>
        <p:nvGraphicFramePr>
          <p:cNvPr id="124" name="object 47"/>
          <p:cNvGraphicFramePr/>
          <p:nvPr/>
        </p:nvGraphicFramePr>
        <p:xfrm>
          <a:off x="5942917" y="2520048"/>
          <a:ext cx="6630925" cy="646034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68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3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4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97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9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2192">
                <a:tc gridSpan="9">
                  <a:txBody>
                    <a:bodyPr/>
                    <a:lstStyle/>
                    <a:p>
                      <a:pPr indent="515619" algn="l" defTabSz="914400">
                        <a:spcBef>
                          <a:spcPts val="100"/>
                        </a:spcBef>
                        <a:defRPr sz="1200" spc="-25">
                          <a:solidFill>
                            <a:srgbClr val="CB6015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SSTable</a:t>
                      </a:r>
                      <a:r>
                        <a:rPr spc="-75"/>
                        <a:t> </a:t>
                      </a:r>
                      <a:r>
                        <a:rPr spc="0"/>
                        <a:t>1</a:t>
                      </a:r>
                    </a:p>
                  </a:txBody>
                  <a:tcPr marL="0" marR="0" marT="0" marB="0" horzOverflow="overflow">
                    <a:lnL w="12699">
                      <a:solidFill>
                        <a:srgbClr val="D67519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lnT w="12699">
                      <a:solidFill>
                        <a:srgbClr val="D67519"/>
                      </a:solidFill>
                    </a:lnT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101">
                <a:tc rowSpan="3">
                  <a:txBody>
                    <a:bodyPr/>
                    <a:lstStyle/>
                    <a:p>
                      <a:pPr algn="l" defTabSz="914400">
                        <a:defRPr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  <a:p>
                      <a:pPr indent="61593" algn="l" defTabSz="914400">
                        <a:spcBef>
                          <a:spcPts val="400"/>
                        </a:spcBef>
                        <a:defRPr sz="800" b="1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Filter</a:t>
                      </a:r>
                      <a:r>
                        <a:rPr spc="15"/>
                        <a:t> </a:t>
                      </a:r>
                      <a:r>
                        <a:t>Summ</a:t>
                      </a:r>
                      <a:r>
                        <a:rPr spc="10"/>
                        <a:t>a</a:t>
                      </a:r>
                      <a:r>
                        <a:t>ry</a:t>
                      </a:r>
                      <a:r>
                        <a:rPr spc="15"/>
                        <a:t> </a:t>
                      </a:r>
                      <a:r>
                        <a:t>Index</a:t>
                      </a:r>
                    </a:p>
                  </a:txBody>
                  <a:tcPr marL="0" marR="0" marT="0" marB="0" horzOverflow="overflow">
                    <a:lnL w="126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solidFill>
                      <a:srgbClr val="E9E9E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200"/>
                        </a:spcBef>
                      </a:pPr>
                      <a:r>
                        <a: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pk1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220345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first:Oscar  timestamp:</a:t>
                      </a:r>
                      <a:r>
                        <a:rPr spc="-215"/>
                        <a:t> </a:t>
                      </a:r>
                      <a:r>
                        <a:t>123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354965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last:Orange  timestamp:</a:t>
                      </a:r>
                      <a:r>
                        <a:rPr spc="-215"/>
                        <a:t> </a:t>
                      </a:r>
                      <a:r>
                        <a:t>123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432434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 spc="-9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level:42  </a:t>
                      </a:r>
                      <a:r>
                        <a:rPr spc="0"/>
                        <a:t>timestamp:</a:t>
                      </a:r>
                      <a:r>
                        <a:rPr spc="-215"/>
                        <a:t> </a:t>
                      </a:r>
                      <a:r>
                        <a:rPr spc="0"/>
                        <a:t>123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1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200"/>
                        </a:spcBef>
                      </a:pPr>
                      <a:r>
                        <a: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pk2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marR="220345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first:Krishna  timestamp:</a:t>
                      </a:r>
                      <a:r>
                        <a:rPr spc="-215"/>
                        <a:t> </a:t>
                      </a:r>
                      <a:r>
                        <a:t>241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marR="354965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 spc="-9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last:Kohl  </a:t>
                      </a:r>
                      <a:r>
                        <a:rPr spc="0"/>
                        <a:t>timestamp:</a:t>
                      </a:r>
                      <a:r>
                        <a:rPr spc="-215"/>
                        <a:t> </a:t>
                      </a:r>
                      <a:r>
                        <a:rPr spc="0"/>
                        <a:t>241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marR="432434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 spc="-9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level:23  </a:t>
                      </a:r>
                      <a:r>
                        <a:rPr spc="0"/>
                        <a:t>timestamp:</a:t>
                      </a:r>
                      <a:r>
                        <a:rPr spc="-215"/>
                        <a:t> </a:t>
                      </a:r>
                      <a:r>
                        <a:rPr spc="0"/>
                        <a:t>241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1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200"/>
                        </a:spcBef>
                      </a:pPr>
                      <a:r>
                        <a: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pk7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220345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first:Betty  timestamp:</a:t>
                      </a:r>
                      <a:r>
                        <a:rPr spc="-215"/>
                        <a:t> </a:t>
                      </a:r>
                      <a:r>
                        <a:t>319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354965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last:Blue  timestamp:</a:t>
                      </a:r>
                      <a:r>
                        <a:rPr spc="-215"/>
                        <a:t> </a:t>
                      </a:r>
                      <a:r>
                        <a:t>319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432434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 spc="-9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level:63  </a:t>
                      </a:r>
                      <a:r>
                        <a:rPr spc="0"/>
                        <a:t>timestamp:</a:t>
                      </a:r>
                      <a:r>
                        <a:rPr spc="-215"/>
                        <a:t> </a:t>
                      </a:r>
                      <a:r>
                        <a:rPr spc="0"/>
                        <a:t>319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679">
                <a:tc gridSpan="3">
                  <a:txBody>
                    <a:bodyPr/>
                    <a:lstStyle/>
                    <a:p>
                      <a:pPr indent="515619" algn="l" defTabSz="914400">
                        <a:spcBef>
                          <a:spcPts val="100"/>
                        </a:spcBef>
                        <a:defRPr sz="1200" spc="-25">
                          <a:solidFill>
                            <a:srgbClr val="CB6015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SSTable</a:t>
                      </a:r>
                      <a:r>
                        <a:rPr spc="-75"/>
                        <a:t> </a:t>
                      </a:r>
                      <a:r>
                        <a:rPr spc="0"/>
                        <a:t>2</a:t>
                      </a:r>
                    </a:p>
                  </a:txBody>
                  <a:tcPr marL="0" marR="0" marT="0" marB="0" horzOverflow="overflow">
                    <a:lnL w="12699">
                      <a:solidFill>
                        <a:srgbClr val="D67519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153">
                <a:tc rowSpan="3">
                  <a:txBody>
                    <a:bodyPr/>
                    <a:lstStyle/>
                    <a:p>
                      <a:pPr algn="l" defTabSz="914400">
                        <a:defRPr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  <a:p>
                      <a:pPr indent="72389" algn="l" defTabSz="914400">
                        <a:spcBef>
                          <a:spcPts val="400"/>
                        </a:spcBef>
                        <a:defRPr sz="800" b="1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Filter</a:t>
                      </a:r>
                      <a:r>
                        <a:rPr spc="15"/>
                        <a:t> </a:t>
                      </a:r>
                      <a:r>
                        <a:t>Summ</a:t>
                      </a:r>
                      <a:r>
                        <a:rPr spc="10"/>
                        <a:t>a</a:t>
                      </a:r>
                      <a:r>
                        <a:t>ry</a:t>
                      </a:r>
                      <a:r>
                        <a:rPr spc="15"/>
                        <a:t> </a:t>
                      </a:r>
                      <a:r>
                        <a:t>Index</a:t>
                      </a:r>
                    </a:p>
                  </a:txBody>
                  <a:tcPr marL="0" marR="0" marT="0" marB="0" horzOverflow="overflow">
                    <a:lnL w="126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solidFill>
                      <a:srgbClr val="E9E9E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200"/>
                        </a:spcBef>
                      </a:pPr>
                      <a:r>
                        <a: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pk1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first:Oscar  timestamp: 411</a:t>
                      </a:r>
                      <a:r>
                        <a:rPr spc="240"/>
                        <a:t> </a:t>
                      </a:r>
                      <a:r>
                        <a:rPr sz="1600" baseline="27777"/>
                        <a:t>de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  <a:p>
                      <a:pPr algn="l" defTabSz="914400">
                        <a:def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lete</a:t>
                      </a:r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354965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 spc="9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last:</a:t>
                      </a:r>
                      <a:r>
                        <a:rPr b="1">
                          <a:solidFill>
                            <a:srgbClr val="5E4D47"/>
                          </a:solidFill>
                        </a:rPr>
                        <a:t>Green  </a:t>
                      </a:r>
                      <a:r>
                        <a:rPr spc="0"/>
                        <a:t>timestamp:</a:t>
                      </a:r>
                      <a:r>
                        <a:rPr spc="-215"/>
                        <a:t> </a:t>
                      </a:r>
                      <a:r>
                        <a:rPr spc="0"/>
                        <a:t>411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1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200"/>
                        </a:spcBef>
                      </a:pPr>
                      <a:r>
                        <a: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pk2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marR="432434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 spc="4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level:</a:t>
                      </a:r>
                      <a:r>
                        <a:rPr b="1">
                          <a:solidFill>
                            <a:srgbClr val="5E4D47"/>
                          </a:solidFill>
                        </a:rPr>
                        <a:t>37  </a:t>
                      </a:r>
                      <a:r>
                        <a:rPr spc="0"/>
                        <a:t>timestamp:</a:t>
                      </a:r>
                      <a:r>
                        <a:rPr spc="-215"/>
                        <a:t> </a:t>
                      </a:r>
                      <a:r>
                        <a:rPr spc="0"/>
                        <a:t>541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1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200"/>
                        </a:spcBef>
                      </a:pPr>
                      <a:r>
                        <a: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pk7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157479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first:</a:t>
                      </a:r>
                      <a:r>
                        <a:rPr b="1">
                          <a:solidFill>
                            <a:srgbClr val="5E4D47"/>
                          </a:solidFill>
                        </a:rPr>
                        <a:t>Eliz</a:t>
                      </a:r>
                      <a:r>
                        <a:rPr b="1" spc="15">
                          <a:solidFill>
                            <a:srgbClr val="5E4D47"/>
                          </a:solidFill>
                        </a:rPr>
                        <a:t>a</a:t>
                      </a:r>
                      <a:r>
                        <a:rPr b="1">
                          <a:solidFill>
                            <a:srgbClr val="5E4D47"/>
                          </a:solidFill>
                        </a:rPr>
                        <a:t>beth  </a:t>
                      </a:r>
                      <a:r>
                        <a:t>timestamp:</a:t>
                      </a:r>
                      <a:r>
                        <a:rPr spc="-215"/>
                        <a:t> </a:t>
                      </a:r>
                      <a:r>
                        <a:t>619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763">
                <a:tc gridSpan="3">
                  <a:txBody>
                    <a:bodyPr/>
                    <a:lstStyle/>
                    <a:p>
                      <a:pPr indent="515619" algn="l" defTabSz="914400">
                        <a:spcBef>
                          <a:spcPts val="200"/>
                        </a:spcBef>
                        <a:defRPr sz="1200" spc="-25">
                          <a:solidFill>
                            <a:srgbClr val="CB6015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SSTable</a:t>
                      </a:r>
                      <a:r>
                        <a:rPr spc="-75"/>
                        <a:t> </a:t>
                      </a:r>
                      <a:r>
                        <a:rPr spc="0"/>
                        <a:t>3</a:t>
                      </a:r>
                    </a:p>
                  </a:txBody>
                  <a:tcPr marL="0" marR="0" marT="0" marB="0" horzOverflow="overflow">
                    <a:lnL w="12699">
                      <a:solidFill>
                        <a:srgbClr val="D67519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101">
                <a:tc rowSpan="4">
                  <a:txBody>
                    <a:bodyPr/>
                    <a:lstStyle/>
                    <a:p>
                      <a:pPr algn="l" defTabSz="914400">
                        <a:defRPr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  <a:p>
                      <a:pPr indent="120014" algn="l" defTabSz="914400">
                        <a:spcBef>
                          <a:spcPts val="400"/>
                        </a:spcBef>
                        <a:defRPr sz="800" b="1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Filter</a:t>
                      </a:r>
                      <a:r>
                        <a:rPr spc="15"/>
                        <a:t> </a:t>
                      </a:r>
                      <a:r>
                        <a:t>Summ</a:t>
                      </a:r>
                      <a:r>
                        <a:rPr spc="10"/>
                        <a:t>a</a:t>
                      </a:r>
                      <a:r>
                        <a:t>ry</a:t>
                      </a:r>
                      <a:r>
                        <a:rPr spc="15"/>
                        <a:t> </a:t>
                      </a:r>
                      <a:r>
                        <a:t>Index</a:t>
                      </a:r>
                    </a:p>
                  </a:txBody>
                  <a:tcPr marL="0" marR="0" marT="0" marB="0" horzOverflow="overflow">
                    <a:lnL w="126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B w="12699">
                      <a:solidFill>
                        <a:srgbClr val="D67519"/>
                      </a:solidFill>
                    </a:lnB>
                    <a:solidFill>
                      <a:srgbClr val="E9E9E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200"/>
                        </a:spcBef>
                      </a:pPr>
                      <a:r>
                        <a: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pk1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432434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 spc="4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level:</a:t>
                      </a:r>
                      <a:r>
                        <a:rPr b="1">
                          <a:solidFill>
                            <a:srgbClr val="5E4D47"/>
                          </a:solidFill>
                        </a:rPr>
                        <a:t>55  </a:t>
                      </a:r>
                      <a:r>
                        <a:rPr spc="0"/>
                        <a:t>timestamp:</a:t>
                      </a:r>
                      <a:r>
                        <a:rPr spc="-215"/>
                        <a:t> </a:t>
                      </a:r>
                      <a:r>
                        <a:rPr spc="0"/>
                        <a:t>717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21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200"/>
                        </a:spcBef>
                      </a:pPr>
                      <a:r>
                        <a: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pk2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marR="432434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 spc="4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level:</a:t>
                      </a:r>
                      <a:r>
                        <a:rPr b="1">
                          <a:solidFill>
                            <a:srgbClr val="5E4D47"/>
                          </a:solidFill>
                        </a:rPr>
                        <a:t>39  </a:t>
                      </a:r>
                      <a:r>
                        <a:rPr spc="0"/>
                        <a:t>timestamp:</a:t>
                      </a:r>
                      <a:r>
                        <a:rPr spc="-215"/>
                        <a:t> </a:t>
                      </a:r>
                      <a:r>
                        <a:rPr spc="0"/>
                        <a:t>855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91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5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12700">
                      <a:solidFill>
                        <a:srgbClr val="4B3C37"/>
                      </a:solidFill>
                    </a:lnT>
                    <a:lnB w="12699">
                      <a:solidFill>
                        <a:srgbClr val="D67519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699">
                      <a:solidFill>
                        <a:srgbClr val="D67519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T w="12700">
                      <a:solidFill>
                        <a:srgbClr val="4B3C37"/>
                      </a:solidFill>
                    </a:lnT>
                    <a:lnB w="12699">
                      <a:solidFill>
                        <a:srgbClr val="D67519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699">
                      <a:solidFill>
                        <a:srgbClr val="D67519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T w="12700">
                      <a:solidFill>
                        <a:srgbClr val="4B3C37"/>
                      </a:solidFill>
                    </a:lnT>
                    <a:lnB w="12699">
                      <a:solidFill>
                        <a:srgbClr val="D67519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699">
                      <a:solidFill>
                        <a:srgbClr val="D67519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T w="12700">
                      <a:solidFill>
                        <a:srgbClr val="4B3C37"/>
                      </a:solidFill>
                    </a:lnT>
                    <a:lnB w="12699">
                      <a:solidFill>
                        <a:srgbClr val="D67519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699">
                      <a:solidFill>
                        <a:srgbClr val="D67519"/>
                      </a:solidFill>
                    </a:lnR>
                    <a:lnB w="12699">
                      <a:solidFill>
                        <a:srgbClr val="D67519"/>
                      </a:solidFill>
                    </a:lnB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506">
                <a:tc gridSpan="3">
                  <a:txBody>
                    <a:bodyPr/>
                    <a:lstStyle/>
                    <a:p>
                      <a:pPr indent="542925" algn="l" defTabSz="914400">
                        <a:spcBef>
                          <a:spcPts val="100"/>
                        </a:spcBef>
                        <a:defRPr sz="1200" spc="-25">
                          <a:solidFill>
                            <a:srgbClr val="CB6015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SSTable</a:t>
                      </a:r>
                      <a:r>
                        <a:rPr spc="-75"/>
                        <a:t> </a:t>
                      </a:r>
                      <a:r>
                        <a:rPr spc="0"/>
                        <a:t>4</a:t>
                      </a:r>
                    </a:p>
                  </a:txBody>
                  <a:tcPr marL="0" marR="0" marT="0" marB="0" horzOverflow="overflow">
                    <a:lnR w="25399">
                      <a:solidFill>
                        <a:srgbClr val="D67519"/>
                      </a:solidFill>
                    </a:lnR>
                    <a:lnT w="12699">
                      <a:solidFill>
                        <a:srgbClr val="D67519"/>
                      </a:solidFill>
                    </a:lnT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699">
                      <a:solidFill>
                        <a:srgbClr val="D67519"/>
                      </a:solidFill>
                    </a:lnT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699">
                      <a:solidFill>
                        <a:srgbClr val="D67519"/>
                      </a:solidFill>
                    </a:lnT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T w="12699">
                      <a:solidFill>
                        <a:srgbClr val="D67519"/>
                      </a:solidFill>
                    </a:lnT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5" name="What is storage engine compaction?"/>
          <p:cNvSpPr/>
          <p:nvPr/>
        </p:nvSpPr>
        <p:spPr>
          <a:xfrm>
            <a:off x="2392068" y="1117229"/>
            <a:ext cx="8693951" cy="440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indent="12700" algn="l" defTabSz="914400">
              <a:defRPr sz="2800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</a:t>
            </a:r>
            <a:r>
              <a:rPr spc="-100"/>
              <a:t>is </a:t>
            </a:r>
            <a:r>
              <a:t>storage </a:t>
            </a:r>
            <a:r>
              <a:rPr spc="-100"/>
              <a:t>engine compaction?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What is storage engine compaction?"/>
          <p:cNvSpPr>
            <a:spLocks noGrp="1"/>
          </p:cNvSpPr>
          <p:nvPr>
            <p:ph type="title"/>
          </p:nvPr>
        </p:nvSpPr>
        <p:spPr>
          <a:xfrm>
            <a:off x="2267261" y="1051801"/>
            <a:ext cx="8693951" cy="440056"/>
          </a:xfrm>
          <a:prstGeom prst="rect">
            <a:avLst/>
          </a:prstGeom>
        </p:spPr>
        <p:txBody>
          <a:bodyPr lIns="0" tIns="0" rIns="0" bIns="0" anchor="t"/>
          <a:lstStyle/>
          <a:p>
            <a:pPr indent="12700" algn="l" defTabSz="914400">
              <a:defRPr sz="2800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</a:t>
            </a:r>
            <a:r>
              <a:rPr spc="-100"/>
              <a:t>is </a:t>
            </a:r>
            <a:r>
              <a:t>storage </a:t>
            </a:r>
            <a:r>
              <a:rPr spc="-100"/>
              <a:t>engine compaction?</a:t>
            </a:r>
          </a:p>
        </p:txBody>
      </p:sp>
      <p:sp>
        <p:nvSpPr>
          <p:cNvPr id="128" name="object 39"/>
          <p:cNvSpPr/>
          <p:nvPr/>
        </p:nvSpPr>
        <p:spPr>
          <a:xfrm>
            <a:off x="1892842" y="2228675"/>
            <a:ext cx="234569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604" indent="-255904" algn="l" defTabSz="914400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400" spc="15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Efficient</a:t>
            </a:r>
            <a:r>
              <a:rPr spc="-65"/>
              <a:t> </a:t>
            </a:r>
            <a:r>
              <a:rPr spc="10"/>
              <a:t>because</a:t>
            </a:r>
          </a:p>
        </p:txBody>
      </p:sp>
      <p:sp>
        <p:nvSpPr>
          <p:cNvPr id="129" name="object 40"/>
          <p:cNvSpPr/>
          <p:nvPr/>
        </p:nvSpPr>
        <p:spPr>
          <a:xfrm>
            <a:off x="2297268" y="3245402"/>
            <a:ext cx="2807971" cy="153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700" marR="146685" indent="-254000" algn="l" defTabSz="914400">
              <a:lnSpc>
                <a:spcPts val="2200"/>
              </a:lnSpc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spc="-25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SSTables </a:t>
            </a:r>
            <a:r>
              <a:rPr spc="-9"/>
              <a:t>are </a:t>
            </a:r>
            <a:r>
              <a:rPr spc="0"/>
              <a:t>inherently  </a:t>
            </a:r>
            <a:r>
              <a:rPr spc="9"/>
              <a:t>sorted </a:t>
            </a:r>
            <a:r>
              <a:rPr spc="-9"/>
              <a:t>by </a:t>
            </a:r>
            <a:r>
              <a:rPr spc="4"/>
              <a:t>partition</a:t>
            </a:r>
            <a:r>
              <a:rPr spc="15"/>
              <a:t> </a:t>
            </a:r>
            <a:r>
              <a:rPr spc="-30"/>
              <a:t>key</a:t>
            </a:r>
          </a:p>
          <a:p>
            <a:pPr marL="268604" indent="-255904" algn="l" defTabSz="914400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 random I/O </a:t>
            </a:r>
            <a:r>
              <a:rPr spc="-4"/>
              <a:t>required</a:t>
            </a:r>
          </a:p>
        </p:txBody>
      </p:sp>
      <p:sp>
        <p:nvSpPr>
          <p:cNvPr id="130" name="object 41"/>
          <p:cNvSpPr/>
          <p:nvPr/>
        </p:nvSpPr>
        <p:spPr>
          <a:xfrm>
            <a:off x="2030129" y="5487276"/>
            <a:ext cx="3077846" cy="2838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604" indent="-255904" algn="l" defTabSz="914400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400" spc="15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Necessary</a:t>
            </a:r>
            <a:r>
              <a:rPr spc="-80"/>
              <a:t> </a:t>
            </a:r>
            <a:r>
              <a:rPr spc="5"/>
              <a:t>because</a:t>
            </a:r>
          </a:p>
          <a:p>
            <a:pPr marL="558800" marR="5080" lvl="1" indent="-254000" algn="l" defTabSz="914400">
              <a:lnSpc>
                <a:spcPct val="89600"/>
              </a:lnSpc>
              <a:spcBef>
                <a:spcPts val="10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-25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SSTables </a:t>
            </a:r>
            <a:r>
              <a:rPr spc="-9"/>
              <a:t>are </a:t>
            </a:r>
            <a:r>
              <a:rPr spc="9"/>
              <a:t>immutable,  </a:t>
            </a:r>
            <a:r>
              <a:rPr spc="4"/>
              <a:t>so </a:t>
            </a:r>
            <a:r>
              <a:rPr spc="0"/>
              <a:t>updates tend </a:t>
            </a:r>
            <a:r>
              <a:rPr spc="4"/>
              <a:t>to  fragment data </a:t>
            </a:r>
            <a:r>
              <a:rPr spc="-9"/>
              <a:t>over </a:t>
            </a:r>
            <a:r>
              <a:rPr spc="9"/>
              <a:t>time</a:t>
            </a:r>
          </a:p>
          <a:p>
            <a:pPr marL="558800" marR="203834" lvl="1" indent="-254000" algn="l" defTabSz="914400">
              <a:lnSpc>
                <a:spcPct val="89600"/>
              </a:lnSpc>
              <a:spcBef>
                <a:spcPts val="10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deletes </a:t>
            </a:r>
            <a:r>
              <a:rPr spc="-9"/>
              <a:t>are </a:t>
            </a:r>
            <a:r>
              <a:rPr spc="0"/>
              <a:t>writes </a:t>
            </a:r>
            <a:r>
              <a:rPr spc="9"/>
              <a:t>and  </a:t>
            </a:r>
            <a:r>
              <a:rPr spc="0"/>
              <a:t>must </a:t>
            </a:r>
            <a:r>
              <a:t>be periodically  </a:t>
            </a:r>
            <a:r>
              <a:rPr spc="0"/>
              <a:t>cleared</a:t>
            </a:r>
          </a:p>
        </p:txBody>
      </p:sp>
      <p:graphicFrame>
        <p:nvGraphicFramePr>
          <p:cNvPr id="131" name="object 48"/>
          <p:cNvGraphicFramePr/>
          <p:nvPr/>
        </p:nvGraphicFramePr>
        <p:xfrm>
          <a:off x="6279894" y="2832063"/>
          <a:ext cx="6452734" cy="678002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52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22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18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5931">
                <a:tc gridSpan="9">
                  <a:txBody>
                    <a:bodyPr/>
                    <a:lstStyle/>
                    <a:p>
                      <a:pPr indent="515619" algn="l" defTabSz="914400">
                        <a:spcBef>
                          <a:spcPts val="100"/>
                        </a:spcBef>
                        <a:defRPr sz="1200" spc="-25">
                          <a:solidFill>
                            <a:srgbClr val="CB6015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SSTable</a:t>
                      </a:r>
                      <a:r>
                        <a:rPr spc="-75"/>
                        <a:t> </a:t>
                      </a:r>
                      <a:r>
                        <a:rPr spc="0"/>
                        <a:t>1</a:t>
                      </a:r>
                    </a:p>
                  </a:txBody>
                  <a:tcPr marL="0" marR="0" marT="0" marB="0" horzOverflow="overflow">
                    <a:lnL w="12699">
                      <a:solidFill>
                        <a:srgbClr val="D67519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lnT w="12699">
                      <a:solidFill>
                        <a:srgbClr val="D67519"/>
                      </a:solidFill>
                    </a:lnT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988">
                <a:tc rowSpan="3">
                  <a:txBody>
                    <a:bodyPr/>
                    <a:lstStyle/>
                    <a:p>
                      <a:pPr algn="l" defTabSz="914400">
                        <a:defRPr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  <a:p>
                      <a:pPr indent="61593" algn="l" defTabSz="914400">
                        <a:spcBef>
                          <a:spcPts val="400"/>
                        </a:spcBef>
                        <a:defRPr sz="800" b="1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Filter</a:t>
                      </a:r>
                      <a:r>
                        <a:rPr spc="15"/>
                        <a:t> </a:t>
                      </a:r>
                      <a:r>
                        <a:t>Summ</a:t>
                      </a:r>
                      <a:r>
                        <a:rPr spc="10"/>
                        <a:t>a</a:t>
                      </a:r>
                      <a:r>
                        <a:t>ry</a:t>
                      </a:r>
                      <a:r>
                        <a:rPr spc="15"/>
                        <a:t> </a:t>
                      </a:r>
                      <a:r>
                        <a:t>Index</a:t>
                      </a:r>
                    </a:p>
                  </a:txBody>
                  <a:tcPr marL="0" marR="0" marT="0" marB="0" horzOverflow="overflow">
                    <a:lnL w="126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solidFill>
                      <a:srgbClr val="E9E9E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200"/>
                        </a:spcBef>
                      </a:pPr>
                      <a:r>
                        <a: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pk1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220345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first:Oscar  timestamp:</a:t>
                      </a:r>
                      <a:r>
                        <a:rPr spc="-215"/>
                        <a:t> </a:t>
                      </a:r>
                      <a:r>
                        <a:t>123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354965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last:Orange  timestamp:</a:t>
                      </a:r>
                      <a:r>
                        <a:rPr spc="-215"/>
                        <a:t> </a:t>
                      </a:r>
                      <a:r>
                        <a:t>123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432434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 spc="-9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level:42  </a:t>
                      </a:r>
                      <a:r>
                        <a:rPr spc="0"/>
                        <a:t>timestamp:</a:t>
                      </a:r>
                      <a:r>
                        <a:rPr spc="-215"/>
                        <a:t> </a:t>
                      </a:r>
                      <a:r>
                        <a:rPr spc="0"/>
                        <a:t>123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200"/>
                        </a:spcBef>
                      </a:pPr>
                      <a:r>
                        <a: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pk2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marR="220345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first:Krishna  timestamp:</a:t>
                      </a:r>
                      <a:r>
                        <a:rPr spc="-215"/>
                        <a:t> </a:t>
                      </a:r>
                      <a:r>
                        <a:t>241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marR="354965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 spc="-9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last:Kohl  </a:t>
                      </a:r>
                      <a:r>
                        <a:rPr spc="0"/>
                        <a:t>timestamp:</a:t>
                      </a:r>
                      <a:r>
                        <a:rPr spc="-215"/>
                        <a:t> </a:t>
                      </a:r>
                      <a:r>
                        <a:rPr spc="0"/>
                        <a:t>241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marR="432434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 spc="-9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level:23  </a:t>
                      </a:r>
                      <a:r>
                        <a:rPr spc="0"/>
                        <a:t>timestamp:</a:t>
                      </a:r>
                      <a:r>
                        <a:rPr spc="-215"/>
                        <a:t> </a:t>
                      </a:r>
                      <a:r>
                        <a:rPr spc="0"/>
                        <a:t>241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200"/>
                        </a:spcBef>
                      </a:pPr>
                      <a:r>
                        <a: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pk7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220345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first:Betty  timestamp:</a:t>
                      </a:r>
                      <a:r>
                        <a:rPr spc="-215"/>
                        <a:t> </a:t>
                      </a:r>
                      <a:r>
                        <a:t>319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354965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last:Blue  timestamp:</a:t>
                      </a:r>
                      <a:r>
                        <a:rPr spc="-215"/>
                        <a:t> </a:t>
                      </a:r>
                      <a:r>
                        <a:t>319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432434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 spc="-9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level:63  </a:t>
                      </a:r>
                      <a:r>
                        <a:rPr spc="0"/>
                        <a:t>timestamp:</a:t>
                      </a:r>
                      <a:r>
                        <a:rPr spc="-215"/>
                        <a:t> </a:t>
                      </a:r>
                      <a:r>
                        <a:rPr spc="0"/>
                        <a:t>319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42">
                <a:tc gridSpan="3">
                  <a:txBody>
                    <a:bodyPr/>
                    <a:lstStyle/>
                    <a:p>
                      <a:pPr indent="515619" algn="l" defTabSz="914400">
                        <a:spcBef>
                          <a:spcPts val="100"/>
                        </a:spcBef>
                        <a:defRPr sz="1200" spc="-25">
                          <a:solidFill>
                            <a:srgbClr val="CB6015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SSTable</a:t>
                      </a:r>
                      <a:r>
                        <a:rPr spc="-75"/>
                        <a:t> </a:t>
                      </a:r>
                      <a:r>
                        <a:rPr spc="0"/>
                        <a:t>2</a:t>
                      </a:r>
                    </a:p>
                  </a:txBody>
                  <a:tcPr marL="0" marR="0" marT="0" marB="0" horzOverflow="overflow">
                    <a:lnL w="12699">
                      <a:solidFill>
                        <a:srgbClr val="D67519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900">
                <a:tc rowSpan="3">
                  <a:txBody>
                    <a:bodyPr/>
                    <a:lstStyle/>
                    <a:p>
                      <a:pPr algn="l" defTabSz="914400">
                        <a:defRPr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  <a:p>
                      <a:pPr indent="72389" algn="l" defTabSz="914400">
                        <a:spcBef>
                          <a:spcPts val="400"/>
                        </a:spcBef>
                        <a:defRPr sz="800" b="1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Filter</a:t>
                      </a:r>
                      <a:r>
                        <a:rPr spc="15"/>
                        <a:t> </a:t>
                      </a:r>
                      <a:r>
                        <a:t>Summ</a:t>
                      </a:r>
                      <a:r>
                        <a:rPr spc="10"/>
                        <a:t>a</a:t>
                      </a:r>
                      <a:r>
                        <a:t>ry</a:t>
                      </a:r>
                      <a:r>
                        <a:rPr spc="15"/>
                        <a:t> </a:t>
                      </a:r>
                      <a:r>
                        <a:t>Index</a:t>
                      </a:r>
                    </a:p>
                  </a:txBody>
                  <a:tcPr marL="0" marR="0" marT="0" marB="0" horzOverflow="overflow">
                    <a:lnL w="126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solidFill>
                      <a:srgbClr val="E9E9E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200"/>
                        </a:spcBef>
                      </a:pPr>
                      <a:r>
                        <a: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pk1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first:Oscar  timestamp: 411</a:t>
                      </a:r>
                      <a:r>
                        <a:rPr spc="240"/>
                        <a:t> </a:t>
                      </a:r>
                      <a:r>
                        <a:rPr sz="1600" baseline="27777"/>
                        <a:t>de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  <a:p>
                      <a:pPr algn="l" defTabSz="914400">
                        <a:def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lete</a:t>
                      </a:r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354965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 spc="9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last:</a:t>
                      </a:r>
                      <a:r>
                        <a:rPr b="1">
                          <a:solidFill>
                            <a:srgbClr val="5E4D47"/>
                          </a:solidFill>
                        </a:rPr>
                        <a:t>Green  </a:t>
                      </a:r>
                      <a:r>
                        <a:rPr spc="0"/>
                        <a:t>timestamp:</a:t>
                      </a:r>
                      <a:r>
                        <a:rPr spc="-215"/>
                        <a:t> </a:t>
                      </a:r>
                      <a:r>
                        <a:rPr spc="0"/>
                        <a:t>411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200"/>
                        </a:spcBef>
                      </a:pPr>
                      <a:r>
                        <a: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pk2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marR="432434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 spc="4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level:</a:t>
                      </a:r>
                      <a:r>
                        <a:rPr b="1">
                          <a:solidFill>
                            <a:srgbClr val="5E4D47"/>
                          </a:solidFill>
                        </a:rPr>
                        <a:t>37  </a:t>
                      </a:r>
                      <a:r>
                        <a:rPr spc="0"/>
                        <a:t>timestamp:</a:t>
                      </a:r>
                      <a:r>
                        <a:rPr spc="-215"/>
                        <a:t> </a:t>
                      </a:r>
                      <a:r>
                        <a:rPr spc="0"/>
                        <a:t>541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200"/>
                        </a:spcBef>
                      </a:pPr>
                      <a:r>
                        <a: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pk7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157479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first:</a:t>
                      </a:r>
                      <a:r>
                        <a:rPr b="1">
                          <a:solidFill>
                            <a:srgbClr val="5E4D47"/>
                          </a:solidFill>
                        </a:rPr>
                        <a:t>Eliz</a:t>
                      </a:r>
                      <a:r>
                        <a:rPr b="1" spc="15">
                          <a:solidFill>
                            <a:srgbClr val="5E4D47"/>
                          </a:solidFill>
                        </a:rPr>
                        <a:t>a</a:t>
                      </a:r>
                      <a:r>
                        <a:rPr b="1">
                          <a:solidFill>
                            <a:srgbClr val="5E4D47"/>
                          </a:solidFill>
                        </a:rPr>
                        <a:t>beth  </a:t>
                      </a:r>
                      <a:r>
                        <a:t>timestamp:</a:t>
                      </a:r>
                      <a:r>
                        <a:rPr spc="-215"/>
                        <a:t> </a:t>
                      </a:r>
                      <a:r>
                        <a:t>619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581">
                <a:tc gridSpan="3">
                  <a:txBody>
                    <a:bodyPr/>
                    <a:lstStyle/>
                    <a:p>
                      <a:pPr indent="515619" algn="l" defTabSz="914400">
                        <a:spcBef>
                          <a:spcPts val="200"/>
                        </a:spcBef>
                        <a:defRPr sz="1200" spc="-25">
                          <a:solidFill>
                            <a:srgbClr val="CB6015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SSTable</a:t>
                      </a:r>
                      <a:r>
                        <a:rPr spc="-75"/>
                        <a:t> </a:t>
                      </a:r>
                      <a:r>
                        <a:rPr spc="0"/>
                        <a:t>3</a:t>
                      </a:r>
                    </a:p>
                  </a:txBody>
                  <a:tcPr marL="0" marR="0" marT="0" marB="0" horzOverflow="overflow">
                    <a:lnL w="12699">
                      <a:solidFill>
                        <a:srgbClr val="D67519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1988">
                <a:tc rowSpan="4">
                  <a:txBody>
                    <a:bodyPr/>
                    <a:lstStyle/>
                    <a:p>
                      <a:pPr algn="l" defTabSz="914400">
                        <a:defRPr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/>
                    </a:p>
                    <a:p>
                      <a:pPr indent="120014" algn="l" defTabSz="914400">
                        <a:spcBef>
                          <a:spcPts val="400"/>
                        </a:spcBef>
                        <a:defRPr sz="800" b="1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Filter</a:t>
                      </a:r>
                      <a:r>
                        <a:rPr spc="15"/>
                        <a:t> </a:t>
                      </a:r>
                      <a:r>
                        <a:t>Summ</a:t>
                      </a:r>
                      <a:r>
                        <a:rPr spc="10"/>
                        <a:t>a</a:t>
                      </a:r>
                      <a:r>
                        <a:t>ry</a:t>
                      </a:r>
                      <a:r>
                        <a:rPr spc="15"/>
                        <a:t> </a:t>
                      </a:r>
                      <a:r>
                        <a:t>Index</a:t>
                      </a:r>
                    </a:p>
                  </a:txBody>
                  <a:tcPr marL="0" marR="0" marT="0" marB="0" horzOverflow="overflow">
                    <a:lnL w="126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B w="12699">
                      <a:solidFill>
                        <a:srgbClr val="D67519"/>
                      </a:solidFill>
                    </a:lnB>
                    <a:solidFill>
                      <a:srgbClr val="E9E9E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200"/>
                        </a:spcBef>
                      </a:pPr>
                      <a:r>
                        <a: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pk1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marR="432434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 spc="4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level:</a:t>
                      </a:r>
                      <a:r>
                        <a:rPr b="1">
                          <a:solidFill>
                            <a:srgbClr val="5E4D47"/>
                          </a:solidFill>
                        </a:rPr>
                        <a:t>55  </a:t>
                      </a:r>
                      <a:r>
                        <a:rPr spc="0"/>
                        <a:t>timestamp:</a:t>
                      </a:r>
                      <a:r>
                        <a:rPr spc="-215"/>
                        <a:t> </a:t>
                      </a:r>
                      <a:r>
                        <a:rPr spc="0"/>
                        <a:t>717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1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spcBef>
                          <a:spcPts val="200"/>
                        </a:spcBef>
                      </a:pPr>
                      <a:r>
                        <a:rPr sz="1100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pk2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marR="432434" indent="74294" algn="l" defTabSz="914400">
                        <a:lnSpc>
                          <a:spcPts val="1300"/>
                        </a:lnSpc>
                        <a:spcBef>
                          <a:spcPts val="300"/>
                        </a:spcBef>
                        <a:defRPr sz="1100" spc="4">
                          <a:solidFill>
                            <a:srgbClr val="4B3C37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level:</a:t>
                      </a:r>
                      <a:r>
                        <a:rPr b="1">
                          <a:solidFill>
                            <a:srgbClr val="5E4D47"/>
                          </a:solidFill>
                        </a:rPr>
                        <a:t>39  </a:t>
                      </a:r>
                      <a:r>
                        <a:rPr spc="0"/>
                        <a:t>timestamp:</a:t>
                      </a:r>
                      <a:r>
                        <a:rPr spc="-215"/>
                        <a:t> </a:t>
                      </a:r>
                      <a:r>
                        <a:rPr spc="0"/>
                        <a:t>855</a:t>
                      </a:r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13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12700">
                      <a:solidFill>
                        <a:srgbClr val="4B3C37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700">
                      <a:solidFill>
                        <a:srgbClr val="4B3C37"/>
                      </a:solidFill>
                    </a:lnB>
                    <a:solidFill>
                      <a:srgbClr val="5E4D47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solidFill>
                        <a:srgbClr val="4B3C37"/>
                      </a:solidFill>
                    </a:lnL>
                    <a:lnR w="12699">
                      <a:solidFill>
                        <a:srgbClr val="D67519"/>
                      </a:solidFill>
                    </a:lnR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80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T w="12700">
                      <a:solidFill>
                        <a:srgbClr val="4B3C37"/>
                      </a:solidFill>
                    </a:lnT>
                    <a:lnB w="12699">
                      <a:solidFill>
                        <a:srgbClr val="D67519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25399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699">
                      <a:solidFill>
                        <a:srgbClr val="D67519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T w="12700">
                      <a:solidFill>
                        <a:srgbClr val="4B3C37"/>
                      </a:solidFill>
                    </a:lnT>
                    <a:lnB w="12699">
                      <a:solidFill>
                        <a:srgbClr val="D67519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699">
                      <a:solidFill>
                        <a:srgbClr val="D67519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T w="12700">
                      <a:solidFill>
                        <a:srgbClr val="4B3C37"/>
                      </a:solidFill>
                    </a:lnT>
                    <a:lnB w="12699">
                      <a:solidFill>
                        <a:srgbClr val="D67519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25400">
                      <a:solidFill>
                        <a:srgbClr val="D67519"/>
                      </a:solidFill>
                    </a:lnR>
                    <a:lnT w="12700">
                      <a:solidFill>
                        <a:srgbClr val="4B3C37"/>
                      </a:solidFill>
                    </a:lnT>
                    <a:lnB w="12699">
                      <a:solidFill>
                        <a:srgbClr val="D67519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T w="12700">
                      <a:solidFill>
                        <a:srgbClr val="4B3C37"/>
                      </a:solidFill>
                    </a:lnT>
                    <a:lnB w="12699">
                      <a:solidFill>
                        <a:srgbClr val="D67519"/>
                      </a:solidFill>
                    </a:lnB>
                    <a:solidFill>
                      <a:srgbClr val="FAFAF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R w="12699">
                      <a:solidFill>
                        <a:srgbClr val="D67519"/>
                      </a:solidFill>
                    </a:lnR>
                    <a:lnB w="12699">
                      <a:solidFill>
                        <a:srgbClr val="D67519"/>
                      </a:solidFill>
                    </a:lnB>
                    <a:solidFill>
                      <a:srgbClr val="FAF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2100">
                <a:tc gridSpan="3">
                  <a:txBody>
                    <a:bodyPr/>
                    <a:lstStyle/>
                    <a:p>
                      <a:pPr indent="542925" algn="l" defTabSz="914400">
                        <a:spcBef>
                          <a:spcPts val="100"/>
                        </a:spcBef>
                        <a:defRPr sz="1200" spc="-25">
                          <a:solidFill>
                            <a:srgbClr val="CB6015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r>
                        <a:t>SSTable</a:t>
                      </a:r>
                      <a:r>
                        <a:rPr spc="-75"/>
                        <a:t> </a:t>
                      </a:r>
                      <a:r>
                        <a:rPr spc="0"/>
                        <a:t>4</a:t>
                      </a:r>
                    </a:p>
                  </a:txBody>
                  <a:tcPr marL="0" marR="0" marT="0" marB="0" horzOverflow="overflow">
                    <a:lnR w="25399">
                      <a:solidFill>
                        <a:srgbClr val="D67519"/>
                      </a:solidFill>
                    </a:lnR>
                    <a:lnT w="12699">
                      <a:solidFill>
                        <a:srgbClr val="D67519"/>
                      </a:solidFill>
                    </a:lnT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399">
                      <a:solidFill>
                        <a:srgbClr val="D67519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699">
                      <a:solidFill>
                        <a:srgbClr val="D67519"/>
                      </a:solidFill>
                    </a:lnT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R w="25400">
                      <a:solidFill>
                        <a:srgbClr val="D67519"/>
                      </a:solidFill>
                    </a:lnR>
                    <a:lnT w="12699">
                      <a:solidFill>
                        <a:srgbClr val="D67519"/>
                      </a:solidFill>
                    </a:lnT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defTabSz="914400">
                        <a:defRPr sz="1200">
                          <a:latin typeface="Gill Sans MT"/>
                          <a:ea typeface="Gill Sans MT"/>
                          <a:cs typeface="Gill Sans MT"/>
                          <a:sym typeface="Gill Sans MT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25400">
                      <a:solidFill>
                        <a:srgbClr val="D67519"/>
                      </a:solidFill>
                    </a:lnL>
                    <a:lnT w="12699">
                      <a:solidFill>
                        <a:srgbClr val="D67519"/>
                      </a:solidFill>
                    </a:lnT>
                    <a:solidFill>
                      <a:srgbClr val="FAFA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bject 3"/>
          <p:cNvSpPr/>
          <p:nvPr/>
        </p:nvSpPr>
        <p:spPr>
          <a:xfrm>
            <a:off x="1905323" y="1866738"/>
            <a:ext cx="8596631" cy="330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700" indent="-254000" algn="l" defTabSz="914400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400" spc="5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During</a:t>
            </a:r>
            <a:r>
              <a:rPr spc="-65"/>
              <a:t> </a:t>
            </a:r>
            <a:r>
              <a:rPr spc="10"/>
              <a:t>compaction</a:t>
            </a:r>
          </a:p>
          <a:p>
            <a:pPr marL="560705" lvl="1" indent="-255904" algn="l" defTabSz="914400">
              <a:spcBef>
                <a:spcPts val="6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disk </a:t>
            </a:r>
            <a:r>
              <a:rPr spc="0"/>
              <a:t>I/O </a:t>
            </a:r>
            <a:r>
              <a:t>and </a:t>
            </a:r>
            <a:r>
              <a:rPr spc="0"/>
              <a:t>utilization</a:t>
            </a:r>
            <a:r>
              <a:rPr spc="25"/>
              <a:t> </a:t>
            </a:r>
            <a:r>
              <a:rPr spc="0"/>
              <a:t>increase</a:t>
            </a:r>
          </a:p>
          <a:p>
            <a:pPr marL="560705" lvl="1" indent="-255904" algn="l" defTabSz="914400">
              <a:spcBef>
                <a:spcPts val="8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off-cache </a:t>
            </a:r>
            <a:r>
              <a:rPr spc="-9"/>
              <a:t>read </a:t>
            </a:r>
            <a:r>
              <a:t>performance </a:t>
            </a:r>
            <a:r>
              <a:rPr spc="-25"/>
              <a:t>may </a:t>
            </a:r>
            <a:r>
              <a:rPr spc="0"/>
              <a:t>be</a:t>
            </a:r>
            <a:r>
              <a:rPr spc="60"/>
              <a:t> </a:t>
            </a:r>
            <a:r>
              <a:t>impacted</a:t>
            </a:r>
          </a:p>
          <a:p>
            <a:pPr marL="268604" indent="-255904" algn="l" defTabSz="914400">
              <a:spcBef>
                <a:spcPts val="4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400" spc="5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After</a:t>
            </a:r>
            <a:r>
              <a:rPr spc="-70"/>
              <a:t> </a:t>
            </a:r>
            <a:r>
              <a:rPr spc="10"/>
              <a:t>compaction</a:t>
            </a:r>
          </a:p>
          <a:p>
            <a:pPr marL="560705" lvl="1" indent="-255904" algn="l" defTabSz="914400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-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read </a:t>
            </a:r>
            <a:r>
              <a:rPr spc="4"/>
              <a:t>performance </a:t>
            </a:r>
            <a:r>
              <a:rPr spc="0"/>
              <a:t>increases </a:t>
            </a:r>
            <a:r>
              <a:rPr spc="4"/>
              <a:t>as less </a:t>
            </a:r>
            <a:r>
              <a:rPr spc="-25"/>
              <a:t>SSTables </a:t>
            </a:r>
            <a:r>
              <a:rPr spc="-9"/>
              <a:t>are </a:t>
            </a:r>
            <a:r>
              <a:t>read </a:t>
            </a:r>
            <a:r>
              <a:rPr spc="0"/>
              <a:t>for </a:t>
            </a:r>
            <a:r>
              <a:rPr spc="4"/>
              <a:t>off-cache</a:t>
            </a:r>
            <a:r>
              <a:rPr spc="265"/>
              <a:t> </a:t>
            </a:r>
            <a:r>
              <a:rPr spc="0"/>
              <a:t>reads</a:t>
            </a:r>
          </a:p>
          <a:p>
            <a:pPr marL="560705" lvl="1" indent="-255904" algn="l" defTabSz="914400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disk </a:t>
            </a:r>
            <a:r>
              <a:rPr spc="0"/>
              <a:t>utilization </a:t>
            </a:r>
            <a:r>
              <a:rPr spc="-4"/>
              <a:t>drops </a:t>
            </a:r>
            <a:r>
              <a:t>as old </a:t>
            </a:r>
            <a:r>
              <a:rPr spc="-25"/>
              <a:t>SSTables </a:t>
            </a:r>
            <a:r>
              <a:rPr spc="-9"/>
              <a:t>are</a:t>
            </a:r>
            <a:r>
              <a:rPr spc="100"/>
              <a:t> </a:t>
            </a:r>
            <a:r>
              <a:rPr spc="9"/>
              <a:t>deleted</a:t>
            </a:r>
          </a:p>
          <a:p>
            <a:pPr marL="266700" marR="5080" indent="-254000" algn="l" defTabSz="914400">
              <a:lnSpc>
                <a:spcPts val="2100"/>
              </a:lnSpc>
              <a:spcBef>
                <a:spcPts val="8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spc="-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Performance </a:t>
            </a:r>
            <a:r>
              <a:rPr spc="0"/>
              <a:t>tuning is </a:t>
            </a:r>
            <a:r>
              <a:rPr spc="4"/>
              <a:t>discussed </a:t>
            </a:r>
            <a:r>
              <a:rPr spc="0"/>
              <a:t>in </a:t>
            </a:r>
            <a:r>
              <a:rPr spc="4"/>
              <a:t>detail </a:t>
            </a:r>
            <a:r>
              <a:rPr spc="0"/>
              <a:t>in the </a:t>
            </a:r>
            <a:r>
              <a:rPr i="1" spc="9"/>
              <a:t>Apache </a:t>
            </a:r>
            <a:r>
              <a:rPr i="1" spc="0"/>
              <a:t>Cassandra: Operations </a:t>
            </a:r>
            <a:r>
              <a:rPr i="1" spc="4"/>
              <a:t>and  </a:t>
            </a:r>
            <a:r>
              <a:rPr i="1" spc="0"/>
              <a:t>Performance </a:t>
            </a:r>
            <a:r>
              <a:rPr i="1" spc="-30"/>
              <a:t>Tuning</a:t>
            </a:r>
            <a:r>
              <a:rPr i="1" spc="-315"/>
              <a:t> </a:t>
            </a:r>
            <a:r>
              <a:rPr spc="4"/>
              <a:t>course</a:t>
            </a:r>
          </a:p>
        </p:txBody>
      </p:sp>
      <p:sp>
        <p:nvSpPr>
          <p:cNvPr id="134" name="How does compaction affect reads and disk space?"/>
          <p:cNvSpPr/>
          <p:nvPr/>
        </p:nvSpPr>
        <p:spPr>
          <a:xfrm>
            <a:off x="2155425" y="1303972"/>
            <a:ext cx="8693950" cy="440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indent="12700" algn="l" defTabSz="914400">
              <a:defRPr sz="2800" spc="-100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How </a:t>
            </a:r>
            <a:r>
              <a:rPr spc="0"/>
              <a:t>does </a:t>
            </a:r>
            <a:r>
              <a:t>compaction affect reads </a:t>
            </a:r>
            <a:r>
              <a:rPr spc="0"/>
              <a:t>and </a:t>
            </a:r>
            <a:r>
              <a:t>disk</a:t>
            </a:r>
            <a:r>
              <a:rPr spc="0"/>
              <a:t> space?</a:t>
            </a:r>
          </a:p>
        </p:txBody>
      </p:sp>
      <p:grpSp>
        <p:nvGrpSpPr>
          <p:cNvPr id="281" name="Group"/>
          <p:cNvGrpSpPr/>
          <p:nvPr/>
        </p:nvGrpSpPr>
        <p:grpSpPr>
          <a:xfrm>
            <a:off x="676499" y="5486604"/>
            <a:ext cx="11993676" cy="3621555"/>
            <a:chOff x="0" y="0"/>
            <a:chExt cx="11993674" cy="3621554"/>
          </a:xfrm>
        </p:grpSpPr>
        <p:sp>
          <p:nvSpPr>
            <p:cNvPr id="135" name="object 4"/>
            <p:cNvSpPr/>
            <p:nvPr/>
          </p:nvSpPr>
          <p:spPr>
            <a:xfrm>
              <a:off x="5887762" y="6615"/>
              <a:ext cx="6099289" cy="889495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6" name="object 5"/>
            <p:cNvSpPr/>
            <p:nvPr/>
          </p:nvSpPr>
          <p:spPr>
            <a:xfrm>
              <a:off x="5887762" y="6615"/>
              <a:ext cx="711363" cy="366921"/>
            </a:xfrm>
            <a:prstGeom prst="rect">
              <a:avLst/>
            </a:prstGeom>
            <a:solidFill>
              <a:srgbClr val="4B3B3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7" name="object 6"/>
            <p:cNvSpPr/>
            <p:nvPr/>
          </p:nvSpPr>
          <p:spPr>
            <a:xfrm>
              <a:off x="6599124" y="6615"/>
              <a:ext cx="1956011" cy="366921"/>
            </a:xfrm>
            <a:prstGeom prst="rect">
              <a:avLst/>
            </a:prstGeom>
            <a:solidFill>
              <a:srgbClr val="4B3B3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8" name="object 7"/>
            <p:cNvSpPr/>
            <p:nvPr/>
          </p:nvSpPr>
          <p:spPr>
            <a:xfrm>
              <a:off x="8555135" y="6615"/>
              <a:ext cx="1815021" cy="366921"/>
            </a:xfrm>
            <a:prstGeom prst="rect">
              <a:avLst/>
            </a:prstGeom>
            <a:solidFill>
              <a:srgbClr val="4B3B3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9" name="object 8"/>
            <p:cNvSpPr/>
            <p:nvPr/>
          </p:nvSpPr>
          <p:spPr>
            <a:xfrm>
              <a:off x="10370153" y="6615"/>
              <a:ext cx="1616898" cy="366921"/>
            </a:xfrm>
            <a:prstGeom prst="rect">
              <a:avLst/>
            </a:prstGeom>
            <a:solidFill>
              <a:srgbClr val="4B3B3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0" name="object 9"/>
            <p:cNvSpPr/>
            <p:nvPr/>
          </p:nvSpPr>
          <p:spPr>
            <a:xfrm>
              <a:off x="6599135" y="0"/>
              <a:ext cx="1" cy="902724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1" name="object 10"/>
            <p:cNvSpPr/>
            <p:nvPr/>
          </p:nvSpPr>
          <p:spPr>
            <a:xfrm>
              <a:off x="8555132" y="0"/>
              <a:ext cx="1" cy="902724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2" name="object 11"/>
            <p:cNvSpPr/>
            <p:nvPr/>
          </p:nvSpPr>
          <p:spPr>
            <a:xfrm>
              <a:off x="10370166" y="0"/>
              <a:ext cx="1" cy="902724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3" name="object 12"/>
            <p:cNvSpPr/>
            <p:nvPr/>
          </p:nvSpPr>
          <p:spPr>
            <a:xfrm>
              <a:off x="5881145" y="373540"/>
              <a:ext cx="6112530" cy="1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4" name="object 13"/>
            <p:cNvSpPr/>
            <p:nvPr/>
          </p:nvSpPr>
          <p:spPr>
            <a:xfrm>
              <a:off x="5887761" y="0"/>
              <a:ext cx="1" cy="902724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5" name="object 14"/>
            <p:cNvSpPr/>
            <p:nvPr/>
          </p:nvSpPr>
          <p:spPr>
            <a:xfrm>
              <a:off x="11987063" y="0"/>
              <a:ext cx="1" cy="902724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6" name="object 16"/>
            <p:cNvSpPr/>
            <p:nvPr/>
          </p:nvSpPr>
          <p:spPr>
            <a:xfrm>
              <a:off x="5881145" y="896106"/>
              <a:ext cx="6112530" cy="1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7" name="object 17"/>
            <p:cNvSpPr/>
            <p:nvPr/>
          </p:nvSpPr>
          <p:spPr>
            <a:xfrm>
              <a:off x="5982968" y="63039"/>
              <a:ext cx="1657637" cy="846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indent="12700" algn="l" defTabSz="914400">
                <a:tabLst>
                  <a:tab pos="520700" algn="l"/>
                </a:tabLst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pk1	first:Oscar</a:t>
              </a:r>
            </a:p>
            <a:p>
              <a:pPr indent="12700" algn="l" defTabSz="914400">
                <a:spcBef>
                  <a:spcPts val="600"/>
                </a:spcBef>
                <a:tabLst>
                  <a:tab pos="520700" algn="l"/>
                </a:tabLst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pk7	first:Betty</a:t>
              </a:r>
            </a:p>
          </p:txBody>
        </p:sp>
        <p:sp>
          <p:nvSpPr>
            <p:cNvPr id="148" name="object 18"/>
            <p:cNvSpPr/>
            <p:nvPr/>
          </p:nvSpPr>
          <p:spPr>
            <a:xfrm>
              <a:off x="8650340" y="63039"/>
              <a:ext cx="2489543" cy="1093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indent="12700" algn="l" defTabSz="914400">
                <a:tabLst>
                  <a:tab pos="1308100" algn="l"/>
                </a:tabLst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last:Orange	</a:t>
              </a:r>
              <a:r>
                <a:rPr spc="-10"/>
                <a:t>level:42</a:t>
              </a:r>
            </a:p>
            <a:p>
              <a:pPr indent="12700" algn="l" defTabSz="914400">
                <a:spcBef>
                  <a:spcPts val="600"/>
                </a:spcBef>
                <a:tabLst>
                  <a:tab pos="1308100" algn="l"/>
                </a:tabLst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last:Blue	</a:t>
              </a:r>
              <a:r>
                <a:rPr spc="-10"/>
                <a:t>level:63</a:t>
              </a:r>
            </a:p>
          </p:txBody>
        </p:sp>
        <p:sp>
          <p:nvSpPr>
            <p:cNvPr id="149" name="object 19"/>
            <p:cNvSpPr/>
            <p:nvPr/>
          </p:nvSpPr>
          <p:spPr>
            <a:xfrm>
              <a:off x="5887762" y="1136965"/>
              <a:ext cx="6099289" cy="733842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0" name="object 20"/>
            <p:cNvSpPr/>
            <p:nvPr/>
          </p:nvSpPr>
          <p:spPr>
            <a:xfrm>
              <a:off x="5887762" y="1136965"/>
              <a:ext cx="711363" cy="366922"/>
            </a:xfrm>
            <a:prstGeom prst="rect">
              <a:avLst/>
            </a:prstGeom>
            <a:solidFill>
              <a:srgbClr val="4B3B3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1" name="object 21"/>
            <p:cNvSpPr/>
            <p:nvPr/>
          </p:nvSpPr>
          <p:spPr>
            <a:xfrm>
              <a:off x="6599124" y="1136965"/>
              <a:ext cx="1956011" cy="366922"/>
            </a:xfrm>
            <a:prstGeom prst="rect">
              <a:avLst/>
            </a:prstGeom>
            <a:solidFill>
              <a:srgbClr val="4B3B3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2" name="object 22"/>
            <p:cNvSpPr/>
            <p:nvPr/>
          </p:nvSpPr>
          <p:spPr>
            <a:xfrm>
              <a:off x="8555135" y="1136965"/>
              <a:ext cx="1815021" cy="366922"/>
            </a:xfrm>
            <a:prstGeom prst="rect">
              <a:avLst/>
            </a:prstGeom>
            <a:solidFill>
              <a:srgbClr val="4B3B3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3" name="object 23"/>
            <p:cNvSpPr/>
            <p:nvPr/>
          </p:nvSpPr>
          <p:spPr>
            <a:xfrm>
              <a:off x="10370153" y="1136965"/>
              <a:ext cx="1616898" cy="366922"/>
            </a:xfrm>
            <a:prstGeom prst="rect">
              <a:avLst/>
            </a:prstGeom>
            <a:solidFill>
              <a:srgbClr val="4B3B3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4" name="object 24"/>
            <p:cNvSpPr/>
            <p:nvPr/>
          </p:nvSpPr>
          <p:spPr>
            <a:xfrm>
              <a:off x="6599136" y="1130349"/>
              <a:ext cx="1" cy="747082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5" name="object 25"/>
            <p:cNvSpPr/>
            <p:nvPr/>
          </p:nvSpPr>
          <p:spPr>
            <a:xfrm>
              <a:off x="8555132" y="1130349"/>
              <a:ext cx="1" cy="747082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6" name="object 26"/>
            <p:cNvSpPr/>
            <p:nvPr/>
          </p:nvSpPr>
          <p:spPr>
            <a:xfrm>
              <a:off x="10370166" y="1130349"/>
              <a:ext cx="1" cy="747082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7" name="object 27"/>
            <p:cNvSpPr/>
            <p:nvPr/>
          </p:nvSpPr>
          <p:spPr>
            <a:xfrm>
              <a:off x="5881145" y="1503890"/>
              <a:ext cx="6112530" cy="1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8" name="object 28"/>
            <p:cNvSpPr/>
            <p:nvPr/>
          </p:nvSpPr>
          <p:spPr>
            <a:xfrm>
              <a:off x="5887762" y="1130349"/>
              <a:ext cx="1" cy="747082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9" name="object 29"/>
            <p:cNvSpPr/>
            <p:nvPr/>
          </p:nvSpPr>
          <p:spPr>
            <a:xfrm>
              <a:off x="11987063" y="1130349"/>
              <a:ext cx="1" cy="747082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0" name="object 30"/>
            <p:cNvSpPr/>
            <p:nvPr/>
          </p:nvSpPr>
          <p:spPr>
            <a:xfrm>
              <a:off x="5881145" y="1136965"/>
              <a:ext cx="6112530" cy="1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1" name="object 31"/>
            <p:cNvSpPr/>
            <p:nvPr/>
          </p:nvSpPr>
          <p:spPr>
            <a:xfrm>
              <a:off x="5881145" y="1870816"/>
              <a:ext cx="6112530" cy="1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2" name="object 32"/>
            <p:cNvSpPr/>
            <p:nvPr/>
          </p:nvSpPr>
          <p:spPr>
            <a:xfrm>
              <a:off x="5982968" y="1193391"/>
              <a:ext cx="348466" cy="494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pk2</a:t>
              </a:r>
            </a:p>
          </p:txBody>
        </p:sp>
        <p:sp>
          <p:nvSpPr>
            <p:cNvPr id="163" name="object 33"/>
            <p:cNvSpPr/>
            <p:nvPr/>
          </p:nvSpPr>
          <p:spPr>
            <a:xfrm>
              <a:off x="6694330" y="1193391"/>
              <a:ext cx="1076274" cy="494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first:Krishna</a:t>
              </a:r>
            </a:p>
          </p:txBody>
        </p:sp>
        <p:sp>
          <p:nvSpPr>
            <p:cNvPr id="164" name="object 34"/>
            <p:cNvSpPr/>
            <p:nvPr/>
          </p:nvSpPr>
          <p:spPr>
            <a:xfrm>
              <a:off x="8650340" y="1193391"/>
              <a:ext cx="765743" cy="494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indent="12700" algn="l" defTabSz="914400"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last:</a:t>
              </a:r>
              <a:r>
                <a:rPr spc="-75"/>
                <a:t>K</a:t>
              </a:r>
              <a:r>
                <a:t>ohl</a:t>
              </a:r>
            </a:p>
          </p:txBody>
        </p:sp>
        <p:sp>
          <p:nvSpPr>
            <p:cNvPr id="165" name="object 35"/>
            <p:cNvSpPr/>
            <p:nvPr/>
          </p:nvSpPr>
          <p:spPr>
            <a:xfrm>
              <a:off x="10465359" y="1193391"/>
              <a:ext cx="674877" cy="494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200" spc="-1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level:23</a:t>
              </a:r>
            </a:p>
          </p:txBody>
        </p:sp>
        <p:sp>
          <p:nvSpPr>
            <p:cNvPr id="166" name="object 36"/>
            <p:cNvSpPr/>
            <p:nvPr/>
          </p:nvSpPr>
          <p:spPr>
            <a:xfrm>
              <a:off x="5982968" y="1560311"/>
              <a:ext cx="348466" cy="494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pk7</a:t>
              </a:r>
            </a:p>
          </p:txBody>
        </p:sp>
        <p:sp>
          <p:nvSpPr>
            <p:cNvPr id="167" name="object 37"/>
            <p:cNvSpPr/>
            <p:nvPr/>
          </p:nvSpPr>
          <p:spPr>
            <a:xfrm>
              <a:off x="6694330" y="1560311"/>
              <a:ext cx="1184783" cy="494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first:Elizabeth</a:t>
              </a:r>
            </a:p>
          </p:txBody>
        </p:sp>
        <p:sp>
          <p:nvSpPr>
            <p:cNvPr id="168" name="object 38"/>
            <p:cNvSpPr/>
            <p:nvPr/>
          </p:nvSpPr>
          <p:spPr>
            <a:xfrm>
              <a:off x="8650340" y="1560311"/>
              <a:ext cx="743688" cy="494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last:Blue</a:t>
              </a:r>
            </a:p>
          </p:txBody>
        </p:sp>
        <p:sp>
          <p:nvSpPr>
            <p:cNvPr id="169" name="object 39"/>
            <p:cNvSpPr/>
            <p:nvPr/>
          </p:nvSpPr>
          <p:spPr>
            <a:xfrm>
              <a:off x="10465359" y="1560311"/>
              <a:ext cx="674877" cy="494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200" spc="-1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level:63</a:t>
              </a:r>
            </a:p>
          </p:txBody>
        </p:sp>
        <p:sp>
          <p:nvSpPr>
            <p:cNvPr id="170" name="object 40"/>
            <p:cNvSpPr/>
            <p:nvPr/>
          </p:nvSpPr>
          <p:spPr>
            <a:xfrm>
              <a:off x="5886261" y="2331204"/>
              <a:ext cx="6099306" cy="733855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1" name="object 41"/>
            <p:cNvSpPr/>
            <p:nvPr/>
          </p:nvSpPr>
          <p:spPr>
            <a:xfrm>
              <a:off x="5886261" y="2331204"/>
              <a:ext cx="711381" cy="366932"/>
            </a:xfrm>
            <a:prstGeom prst="rect">
              <a:avLst/>
            </a:prstGeom>
            <a:solidFill>
              <a:srgbClr val="4B3B3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2" name="object 42"/>
            <p:cNvSpPr/>
            <p:nvPr/>
          </p:nvSpPr>
          <p:spPr>
            <a:xfrm>
              <a:off x="6597643" y="2331204"/>
              <a:ext cx="1955995" cy="366932"/>
            </a:xfrm>
            <a:prstGeom prst="rect">
              <a:avLst/>
            </a:prstGeom>
            <a:solidFill>
              <a:srgbClr val="4B3B3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3" name="object 43"/>
            <p:cNvSpPr/>
            <p:nvPr/>
          </p:nvSpPr>
          <p:spPr>
            <a:xfrm>
              <a:off x="8553635" y="2331204"/>
              <a:ext cx="1815038" cy="366932"/>
            </a:xfrm>
            <a:prstGeom prst="rect">
              <a:avLst/>
            </a:prstGeom>
            <a:solidFill>
              <a:srgbClr val="4B3B3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4" name="object 44"/>
            <p:cNvSpPr/>
            <p:nvPr/>
          </p:nvSpPr>
          <p:spPr>
            <a:xfrm>
              <a:off x="10368671" y="2331204"/>
              <a:ext cx="1616898" cy="366932"/>
            </a:xfrm>
            <a:prstGeom prst="rect">
              <a:avLst/>
            </a:prstGeom>
            <a:solidFill>
              <a:srgbClr val="4B3B3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5" name="object 45"/>
            <p:cNvSpPr/>
            <p:nvPr/>
          </p:nvSpPr>
          <p:spPr>
            <a:xfrm>
              <a:off x="6597635" y="2324589"/>
              <a:ext cx="1" cy="747081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6" name="object 46"/>
            <p:cNvSpPr/>
            <p:nvPr/>
          </p:nvSpPr>
          <p:spPr>
            <a:xfrm>
              <a:off x="8553631" y="2324589"/>
              <a:ext cx="1" cy="747081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7" name="object 47"/>
            <p:cNvSpPr/>
            <p:nvPr/>
          </p:nvSpPr>
          <p:spPr>
            <a:xfrm>
              <a:off x="10368665" y="2324589"/>
              <a:ext cx="1" cy="747081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8" name="object 48"/>
            <p:cNvSpPr/>
            <p:nvPr/>
          </p:nvSpPr>
          <p:spPr>
            <a:xfrm>
              <a:off x="5879646" y="2698130"/>
              <a:ext cx="6112530" cy="1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9" name="object 49"/>
            <p:cNvSpPr/>
            <p:nvPr/>
          </p:nvSpPr>
          <p:spPr>
            <a:xfrm>
              <a:off x="5886262" y="2324589"/>
              <a:ext cx="1" cy="747081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0" name="object 50"/>
            <p:cNvSpPr/>
            <p:nvPr/>
          </p:nvSpPr>
          <p:spPr>
            <a:xfrm>
              <a:off x="11985562" y="2324589"/>
              <a:ext cx="1" cy="747081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1" name="object 51"/>
            <p:cNvSpPr/>
            <p:nvPr/>
          </p:nvSpPr>
          <p:spPr>
            <a:xfrm>
              <a:off x="5879646" y="2331204"/>
              <a:ext cx="6112530" cy="1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2" name="object 52"/>
            <p:cNvSpPr/>
            <p:nvPr/>
          </p:nvSpPr>
          <p:spPr>
            <a:xfrm>
              <a:off x="5879646" y="3065053"/>
              <a:ext cx="6112530" cy="1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83" name="object 53"/>
            <p:cNvSpPr/>
            <p:nvPr/>
          </p:nvSpPr>
          <p:spPr>
            <a:xfrm>
              <a:off x="5981485" y="2387630"/>
              <a:ext cx="348466" cy="494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pk1</a:t>
              </a:r>
            </a:p>
          </p:txBody>
        </p:sp>
        <p:sp>
          <p:nvSpPr>
            <p:cNvPr id="184" name="object 54"/>
            <p:cNvSpPr/>
            <p:nvPr/>
          </p:nvSpPr>
          <p:spPr>
            <a:xfrm>
              <a:off x="6625996" y="2360740"/>
              <a:ext cx="1905532" cy="2470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60325" algn="l" defTabSz="914400">
                <a:spcBef>
                  <a:spcPts val="100"/>
                </a:spcBef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first:Oscar</a:t>
              </a:r>
            </a:p>
          </p:txBody>
        </p:sp>
        <p:sp>
          <p:nvSpPr>
            <p:cNvPr id="185" name="object 55"/>
            <p:cNvSpPr/>
            <p:nvPr/>
          </p:nvSpPr>
          <p:spPr>
            <a:xfrm>
              <a:off x="8648841" y="2387630"/>
              <a:ext cx="915714" cy="494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indent="12700" algn="l" defTabSz="914400"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last:G</a:t>
              </a:r>
              <a:r>
                <a:rPr spc="-25"/>
                <a:t>r</a:t>
              </a:r>
              <a:r>
                <a:t>een</a:t>
              </a:r>
            </a:p>
          </p:txBody>
        </p:sp>
        <p:sp>
          <p:nvSpPr>
            <p:cNvPr id="186" name="object 56"/>
            <p:cNvSpPr/>
            <p:nvPr/>
          </p:nvSpPr>
          <p:spPr>
            <a:xfrm>
              <a:off x="10463877" y="2387630"/>
              <a:ext cx="674877" cy="494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200" spc="-1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level:42</a:t>
              </a:r>
            </a:p>
          </p:txBody>
        </p:sp>
        <p:sp>
          <p:nvSpPr>
            <p:cNvPr id="187" name="object 57"/>
            <p:cNvSpPr/>
            <p:nvPr/>
          </p:nvSpPr>
          <p:spPr>
            <a:xfrm>
              <a:off x="5981485" y="2754562"/>
              <a:ext cx="348466" cy="494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pk2</a:t>
              </a:r>
            </a:p>
          </p:txBody>
        </p:sp>
        <p:sp>
          <p:nvSpPr>
            <p:cNvPr id="188" name="object 58"/>
            <p:cNvSpPr/>
            <p:nvPr/>
          </p:nvSpPr>
          <p:spPr>
            <a:xfrm>
              <a:off x="6692849" y="2754562"/>
              <a:ext cx="1076273" cy="494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first:Krishna</a:t>
              </a:r>
            </a:p>
          </p:txBody>
        </p:sp>
        <p:sp>
          <p:nvSpPr>
            <p:cNvPr id="189" name="object 59"/>
            <p:cNvSpPr/>
            <p:nvPr/>
          </p:nvSpPr>
          <p:spPr>
            <a:xfrm>
              <a:off x="8648841" y="2754562"/>
              <a:ext cx="765742" cy="494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indent="12700" algn="l" defTabSz="914400"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last:</a:t>
              </a:r>
              <a:r>
                <a:rPr spc="-75"/>
                <a:t>K</a:t>
              </a:r>
              <a:r>
                <a:t>ohl</a:t>
              </a:r>
            </a:p>
          </p:txBody>
        </p:sp>
        <p:sp>
          <p:nvSpPr>
            <p:cNvPr id="190" name="object 60"/>
            <p:cNvSpPr/>
            <p:nvPr/>
          </p:nvSpPr>
          <p:spPr>
            <a:xfrm>
              <a:off x="10463877" y="2754562"/>
              <a:ext cx="674877" cy="494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200" spc="-1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level:39</a:t>
              </a:r>
            </a:p>
          </p:txBody>
        </p:sp>
        <p:sp>
          <p:nvSpPr>
            <p:cNvPr id="191" name="object 61"/>
            <p:cNvSpPr/>
            <p:nvPr/>
          </p:nvSpPr>
          <p:spPr>
            <a:xfrm>
              <a:off x="49836" y="55982"/>
              <a:ext cx="920649" cy="88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86" y="0"/>
                  </a:moveTo>
                  <a:lnTo>
                    <a:pt x="5014" y="0"/>
                  </a:lnTo>
                  <a:lnTo>
                    <a:pt x="3429" y="265"/>
                  </a:lnTo>
                  <a:lnTo>
                    <a:pt x="2053" y="1002"/>
                  </a:lnTo>
                  <a:lnTo>
                    <a:pt x="967" y="2126"/>
                  </a:lnTo>
                  <a:lnTo>
                    <a:pt x="256" y="3552"/>
                  </a:lnTo>
                  <a:lnTo>
                    <a:pt x="0" y="5194"/>
                  </a:lnTo>
                  <a:lnTo>
                    <a:pt x="0" y="16406"/>
                  </a:lnTo>
                  <a:lnTo>
                    <a:pt x="256" y="18048"/>
                  </a:lnTo>
                  <a:lnTo>
                    <a:pt x="967" y="19474"/>
                  </a:lnTo>
                  <a:lnTo>
                    <a:pt x="2053" y="20598"/>
                  </a:lnTo>
                  <a:lnTo>
                    <a:pt x="3429" y="21335"/>
                  </a:lnTo>
                  <a:lnTo>
                    <a:pt x="5014" y="21600"/>
                  </a:lnTo>
                  <a:lnTo>
                    <a:pt x="16586" y="21600"/>
                  </a:lnTo>
                  <a:lnTo>
                    <a:pt x="18171" y="21335"/>
                  </a:lnTo>
                  <a:lnTo>
                    <a:pt x="19547" y="20598"/>
                  </a:lnTo>
                  <a:lnTo>
                    <a:pt x="20633" y="19474"/>
                  </a:lnTo>
                  <a:lnTo>
                    <a:pt x="21344" y="18048"/>
                  </a:lnTo>
                  <a:lnTo>
                    <a:pt x="21600" y="16406"/>
                  </a:lnTo>
                  <a:lnTo>
                    <a:pt x="21600" y="5194"/>
                  </a:lnTo>
                  <a:lnTo>
                    <a:pt x="21344" y="3552"/>
                  </a:lnTo>
                  <a:lnTo>
                    <a:pt x="20633" y="2126"/>
                  </a:lnTo>
                  <a:lnTo>
                    <a:pt x="19547" y="1002"/>
                  </a:lnTo>
                  <a:lnTo>
                    <a:pt x="18171" y="265"/>
                  </a:lnTo>
                  <a:lnTo>
                    <a:pt x="16586" y="0"/>
                  </a:lnTo>
                  <a:close/>
                </a:path>
              </a:pathLst>
            </a:custGeom>
            <a:solidFill>
              <a:srgbClr val="C8EEFA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2" name="object 62"/>
            <p:cNvSpPr/>
            <p:nvPr/>
          </p:nvSpPr>
          <p:spPr>
            <a:xfrm>
              <a:off x="49836" y="55982"/>
              <a:ext cx="920655" cy="888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4"/>
                  </a:moveTo>
                  <a:lnTo>
                    <a:pt x="256" y="3552"/>
                  </a:lnTo>
                  <a:lnTo>
                    <a:pt x="967" y="2126"/>
                  </a:lnTo>
                  <a:lnTo>
                    <a:pt x="2053" y="1002"/>
                  </a:lnTo>
                  <a:lnTo>
                    <a:pt x="3429" y="265"/>
                  </a:lnTo>
                  <a:lnTo>
                    <a:pt x="5014" y="0"/>
                  </a:lnTo>
                  <a:lnTo>
                    <a:pt x="16586" y="0"/>
                  </a:lnTo>
                  <a:lnTo>
                    <a:pt x="18171" y="265"/>
                  </a:lnTo>
                  <a:lnTo>
                    <a:pt x="19547" y="1002"/>
                  </a:lnTo>
                  <a:lnTo>
                    <a:pt x="20633" y="2126"/>
                  </a:lnTo>
                  <a:lnTo>
                    <a:pt x="21344" y="3552"/>
                  </a:lnTo>
                  <a:lnTo>
                    <a:pt x="21600" y="5194"/>
                  </a:lnTo>
                  <a:lnTo>
                    <a:pt x="21600" y="16406"/>
                  </a:lnTo>
                  <a:lnTo>
                    <a:pt x="21344" y="18048"/>
                  </a:lnTo>
                  <a:lnTo>
                    <a:pt x="20633" y="19474"/>
                  </a:lnTo>
                  <a:lnTo>
                    <a:pt x="19547" y="20598"/>
                  </a:lnTo>
                  <a:lnTo>
                    <a:pt x="18171" y="21335"/>
                  </a:lnTo>
                  <a:lnTo>
                    <a:pt x="16586" y="21600"/>
                  </a:lnTo>
                  <a:lnTo>
                    <a:pt x="5014" y="21600"/>
                  </a:lnTo>
                  <a:lnTo>
                    <a:pt x="3429" y="21335"/>
                  </a:lnTo>
                  <a:lnTo>
                    <a:pt x="2053" y="20598"/>
                  </a:lnTo>
                  <a:lnTo>
                    <a:pt x="967" y="19474"/>
                  </a:lnTo>
                  <a:lnTo>
                    <a:pt x="256" y="18048"/>
                  </a:lnTo>
                  <a:lnTo>
                    <a:pt x="0" y="16406"/>
                  </a:lnTo>
                  <a:lnTo>
                    <a:pt x="0" y="5194"/>
                  </a:lnTo>
                  <a:close/>
                </a:path>
              </a:pathLst>
            </a:custGeom>
            <a:noFill/>
            <a:ln w="19049" cap="flat">
              <a:solidFill>
                <a:srgbClr val="007B9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3" name="object 63"/>
            <p:cNvSpPr/>
            <p:nvPr/>
          </p:nvSpPr>
          <p:spPr>
            <a:xfrm>
              <a:off x="94784" y="260404"/>
              <a:ext cx="736630" cy="493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R="5080" indent="12700" algn="l" defTabSz="914400">
                <a:lnSpc>
                  <a:spcPts val="1400"/>
                </a:lnSpc>
                <a:defRPr sz="1200" b="1" spc="70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B</a:t>
              </a:r>
              <a:r>
                <a:rPr spc="5"/>
                <a:t>l</a:t>
              </a:r>
              <a:r>
                <a:rPr spc="55"/>
                <a:t>oo</a:t>
              </a:r>
              <a:r>
                <a:rPr spc="20"/>
                <a:t>m  </a:t>
              </a:r>
              <a:r>
                <a:rPr spc="45"/>
                <a:t>Filter</a:t>
              </a:r>
            </a:p>
          </p:txBody>
        </p:sp>
        <p:sp>
          <p:nvSpPr>
            <p:cNvPr id="194" name="object 64"/>
            <p:cNvSpPr/>
            <p:nvPr/>
          </p:nvSpPr>
          <p:spPr>
            <a:xfrm>
              <a:off x="24918" y="1186333"/>
              <a:ext cx="945568" cy="88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719" y="0"/>
                  </a:moveTo>
                  <a:lnTo>
                    <a:pt x="4882" y="0"/>
                  </a:lnTo>
                  <a:lnTo>
                    <a:pt x="3339" y="265"/>
                  </a:lnTo>
                  <a:lnTo>
                    <a:pt x="1999" y="1002"/>
                  </a:lnTo>
                  <a:lnTo>
                    <a:pt x="942" y="2126"/>
                  </a:lnTo>
                  <a:lnTo>
                    <a:pt x="249" y="3552"/>
                  </a:lnTo>
                  <a:lnTo>
                    <a:pt x="0" y="5194"/>
                  </a:lnTo>
                  <a:lnTo>
                    <a:pt x="0" y="16406"/>
                  </a:lnTo>
                  <a:lnTo>
                    <a:pt x="249" y="18048"/>
                  </a:lnTo>
                  <a:lnTo>
                    <a:pt x="942" y="19474"/>
                  </a:lnTo>
                  <a:lnTo>
                    <a:pt x="1999" y="20598"/>
                  </a:lnTo>
                  <a:lnTo>
                    <a:pt x="3339" y="21335"/>
                  </a:lnTo>
                  <a:lnTo>
                    <a:pt x="4882" y="21600"/>
                  </a:lnTo>
                  <a:lnTo>
                    <a:pt x="16719" y="21600"/>
                  </a:lnTo>
                  <a:lnTo>
                    <a:pt x="18262" y="21335"/>
                  </a:lnTo>
                  <a:lnTo>
                    <a:pt x="19602" y="20598"/>
                  </a:lnTo>
                  <a:lnTo>
                    <a:pt x="20658" y="19474"/>
                  </a:lnTo>
                  <a:lnTo>
                    <a:pt x="21351" y="18048"/>
                  </a:lnTo>
                  <a:lnTo>
                    <a:pt x="21600" y="16406"/>
                  </a:lnTo>
                  <a:lnTo>
                    <a:pt x="21600" y="5194"/>
                  </a:lnTo>
                  <a:lnTo>
                    <a:pt x="21351" y="3552"/>
                  </a:lnTo>
                  <a:lnTo>
                    <a:pt x="20658" y="2126"/>
                  </a:lnTo>
                  <a:lnTo>
                    <a:pt x="19602" y="1002"/>
                  </a:lnTo>
                  <a:lnTo>
                    <a:pt x="18262" y="265"/>
                  </a:lnTo>
                  <a:lnTo>
                    <a:pt x="16719" y="0"/>
                  </a:lnTo>
                  <a:close/>
                </a:path>
              </a:pathLst>
            </a:custGeom>
            <a:solidFill>
              <a:srgbClr val="C8EEFA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5" name="object 65"/>
            <p:cNvSpPr/>
            <p:nvPr/>
          </p:nvSpPr>
          <p:spPr>
            <a:xfrm>
              <a:off x="24918" y="1186332"/>
              <a:ext cx="945574" cy="888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4"/>
                  </a:moveTo>
                  <a:lnTo>
                    <a:pt x="249" y="3552"/>
                  </a:lnTo>
                  <a:lnTo>
                    <a:pt x="942" y="2126"/>
                  </a:lnTo>
                  <a:lnTo>
                    <a:pt x="1999" y="1002"/>
                  </a:lnTo>
                  <a:lnTo>
                    <a:pt x="3339" y="265"/>
                  </a:lnTo>
                  <a:lnTo>
                    <a:pt x="4882" y="0"/>
                  </a:lnTo>
                  <a:lnTo>
                    <a:pt x="16718" y="0"/>
                  </a:lnTo>
                  <a:lnTo>
                    <a:pt x="18261" y="265"/>
                  </a:lnTo>
                  <a:lnTo>
                    <a:pt x="19601" y="1002"/>
                  </a:lnTo>
                  <a:lnTo>
                    <a:pt x="20658" y="2126"/>
                  </a:lnTo>
                  <a:lnTo>
                    <a:pt x="21351" y="3552"/>
                  </a:lnTo>
                  <a:lnTo>
                    <a:pt x="21600" y="5194"/>
                  </a:lnTo>
                  <a:lnTo>
                    <a:pt x="21600" y="16406"/>
                  </a:lnTo>
                  <a:lnTo>
                    <a:pt x="21351" y="18048"/>
                  </a:lnTo>
                  <a:lnTo>
                    <a:pt x="20658" y="19474"/>
                  </a:lnTo>
                  <a:lnTo>
                    <a:pt x="19601" y="20598"/>
                  </a:lnTo>
                  <a:lnTo>
                    <a:pt x="18261" y="21335"/>
                  </a:lnTo>
                  <a:lnTo>
                    <a:pt x="16718" y="21600"/>
                  </a:lnTo>
                  <a:lnTo>
                    <a:pt x="4882" y="21600"/>
                  </a:lnTo>
                  <a:lnTo>
                    <a:pt x="3339" y="21335"/>
                  </a:lnTo>
                  <a:lnTo>
                    <a:pt x="1999" y="20598"/>
                  </a:lnTo>
                  <a:lnTo>
                    <a:pt x="942" y="19474"/>
                  </a:lnTo>
                  <a:lnTo>
                    <a:pt x="249" y="18048"/>
                  </a:lnTo>
                  <a:lnTo>
                    <a:pt x="0" y="16406"/>
                  </a:lnTo>
                  <a:lnTo>
                    <a:pt x="0" y="5194"/>
                  </a:lnTo>
                  <a:close/>
                </a:path>
              </a:pathLst>
            </a:custGeom>
            <a:noFill/>
            <a:ln w="19049" cap="flat">
              <a:solidFill>
                <a:srgbClr val="007B9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6" name="object 66"/>
            <p:cNvSpPr/>
            <p:nvPr/>
          </p:nvSpPr>
          <p:spPr>
            <a:xfrm>
              <a:off x="69865" y="1390754"/>
              <a:ext cx="736630" cy="493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R="5080" indent="12700" algn="l" defTabSz="914400">
                <a:lnSpc>
                  <a:spcPts val="1400"/>
                </a:lnSpc>
                <a:defRPr sz="1200" b="1" spc="70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B</a:t>
              </a:r>
              <a:r>
                <a:rPr spc="5"/>
                <a:t>l</a:t>
              </a:r>
              <a:r>
                <a:rPr spc="55"/>
                <a:t>oo</a:t>
              </a:r>
              <a:r>
                <a:rPr spc="20"/>
                <a:t>m  </a:t>
              </a:r>
              <a:r>
                <a:rPr spc="45"/>
                <a:t>Filter</a:t>
              </a:r>
            </a:p>
          </p:txBody>
        </p:sp>
        <p:sp>
          <p:nvSpPr>
            <p:cNvPr id="197" name="object 67"/>
            <p:cNvSpPr/>
            <p:nvPr/>
          </p:nvSpPr>
          <p:spPr>
            <a:xfrm>
              <a:off x="0" y="2316667"/>
              <a:ext cx="970485" cy="888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44" y="0"/>
                  </a:moveTo>
                  <a:lnTo>
                    <a:pt x="4756" y="0"/>
                  </a:lnTo>
                  <a:lnTo>
                    <a:pt x="3253" y="265"/>
                  </a:lnTo>
                  <a:lnTo>
                    <a:pt x="1947" y="1002"/>
                  </a:lnTo>
                  <a:lnTo>
                    <a:pt x="918" y="2126"/>
                  </a:lnTo>
                  <a:lnTo>
                    <a:pt x="242" y="3552"/>
                  </a:lnTo>
                  <a:lnTo>
                    <a:pt x="0" y="5194"/>
                  </a:lnTo>
                  <a:lnTo>
                    <a:pt x="0" y="16406"/>
                  </a:lnTo>
                  <a:lnTo>
                    <a:pt x="242" y="18048"/>
                  </a:lnTo>
                  <a:lnTo>
                    <a:pt x="918" y="19474"/>
                  </a:lnTo>
                  <a:lnTo>
                    <a:pt x="1947" y="20598"/>
                  </a:lnTo>
                  <a:lnTo>
                    <a:pt x="3253" y="21335"/>
                  </a:lnTo>
                  <a:lnTo>
                    <a:pt x="4756" y="21600"/>
                  </a:lnTo>
                  <a:lnTo>
                    <a:pt x="16844" y="21600"/>
                  </a:lnTo>
                  <a:lnTo>
                    <a:pt x="18347" y="21335"/>
                  </a:lnTo>
                  <a:lnTo>
                    <a:pt x="19653" y="20598"/>
                  </a:lnTo>
                  <a:lnTo>
                    <a:pt x="20682" y="19474"/>
                  </a:lnTo>
                  <a:lnTo>
                    <a:pt x="21358" y="18048"/>
                  </a:lnTo>
                  <a:lnTo>
                    <a:pt x="21600" y="16406"/>
                  </a:lnTo>
                  <a:lnTo>
                    <a:pt x="21600" y="5194"/>
                  </a:lnTo>
                  <a:lnTo>
                    <a:pt x="21358" y="3552"/>
                  </a:lnTo>
                  <a:lnTo>
                    <a:pt x="20682" y="2126"/>
                  </a:lnTo>
                  <a:lnTo>
                    <a:pt x="19653" y="1002"/>
                  </a:lnTo>
                  <a:lnTo>
                    <a:pt x="18347" y="265"/>
                  </a:lnTo>
                  <a:lnTo>
                    <a:pt x="16844" y="0"/>
                  </a:lnTo>
                  <a:close/>
                </a:path>
              </a:pathLst>
            </a:custGeom>
            <a:solidFill>
              <a:srgbClr val="C8EEFA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8" name="object 68"/>
            <p:cNvSpPr/>
            <p:nvPr/>
          </p:nvSpPr>
          <p:spPr>
            <a:xfrm>
              <a:off x="0" y="2316667"/>
              <a:ext cx="970490" cy="888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194"/>
                  </a:moveTo>
                  <a:lnTo>
                    <a:pt x="242" y="3552"/>
                  </a:lnTo>
                  <a:lnTo>
                    <a:pt x="918" y="2126"/>
                  </a:lnTo>
                  <a:lnTo>
                    <a:pt x="1947" y="1002"/>
                  </a:lnTo>
                  <a:lnTo>
                    <a:pt x="3253" y="265"/>
                  </a:lnTo>
                  <a:lnTo>
                    <a:pt x="4756" y="0"/>
                  </a:lnTo>
                  <a:lnTo>
                    <a:pt x="16844" y="0"/>
                  </a:lnTo>
                  <a:lnTo>
                    <a:pt x="18347" y="265"/>
                  </a:lnTo>
                  <a:lnTo>
                    <a:pt x="19653" y="1002"/>
                  </a:lnTo>
                  <a:lnTo>
                    <a:pt x="20682" y="2126"/>
                  </a:lnTo>
                  <a:lnTo>
                    <a:pt x="21358" y="3552"/>
                  </a:lnTo>
                  <a:lnTo>
                    <a:pt x="21600" y="5194"/>
                  </a:lnTo>
                  <a:lnTo>
                    <a:pt x="21600" y="16406"/>
                  </a:lnTo>
                  <a:lnTo>
                    <a:pt x="21358" y="18048"/>
                  </a:lnTo>
                  <a:lnTo>
                    <a:pt x="20682" y="19474"/>
                  </a:lnTo>
                  <a:lnTo>
                    <a:pt x="19653" y="20598"/>
                  </a:lnTo>
                  <a:lnTo>
                    <a:pt x="18347" y="21335"/>
                  </a:lnTo>
                  <a:lnTo>
                    <a:pt x="16844" y="21600"/>
                  </a:lnTo>
                  <a:lnTo>
                    <a:pt x="4756" y="21600"/>
                  </a:lnTo>
                  <a:lnTo>
                    <a:pt x="3253" y="21335"/>
                  </a:lnTo>
                  <a:lnTo>
                    <a:pt x="1947" y="20598"/>
                  </a:lnTo>
                  <a:lnTo>
                    <a:pt x="918" y="19474"/>
                  </a:lnTo>
                  <a:lnTo>
                    <a:pt x="242" y="18048"/>
                  </a:lnTo>
                  <a:lnTo>
                    <a:pt x="0" y="16406"/>
                  </a:lnTo>
                  <a:lnTo>
                    <a:pt x="0" y="5194"/>
                  </a:lnTo>
                  <a:close/>
                </a:path>
              </a:pathLst>
            </a:custGeom>
            <a:noFill/>
            <a:ln w="19049" cap="flat">
              <a:solidFill>
                <a:srgbClr val="007B9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99" name="object 69"/>
            <p:cNvSpPr/>
            <p:nvPr/>
          </p:nvSpPr>
          <p:spPr>
            <a:xfrm>
              <a:off x="44947" y="2521087"/>
              <a:ext cx="736630" cy="493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R="5080" indent="12700" algn="l" defTabSz="914400">
                <a:lnSpc>
                  <a:spcPts val="1400"/>
                </a:lnSpc>
                <a:defRPr sz="1200" b="1" spc="70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B</a:t>
              </a:r>
              <a:r>
                <a:rPr spc="5"/>
                <a:t>l</a:t>
              </a:r>
              <a:r>
                <a:rPr spc="55"/>
                <a:t>oo</a:t>
              </a:r>
              <a:r>
                <a:rPr spc="20"/>
                <a:t>m  </a:t>
              </a:r>
              <a:r>
                <a:rPr spc="45"/>
                <a:t>Filter</a:t>
              </a:r>
            </a:p>
          </p:txBody>
        </p:sp>
        <p:sp>
          <p:nvSpPr>
            <p:cNvPr id="200" name="object 70"/>
            <p:cNvSpPr/>
            <p:nvPr/>
          </p:nvSpPr>
          <p:spPr>
            <a:xfrm>
              <a:off x="2440126" y="354972"/>
              <a:ext cx="895022" cy="404204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1" name="object 71"/>
            <p:cNvSpPr/>
            <p:nvPr/>
          </p:nvSpPr>
          <p:spPr>
            <a:xfrm>
              <a:off x="2503538" y="529949"/>
              <a:ext cx="594646" cy="1"/>
            </a:xfrm>
            <a:prstGeom prst="line">
              <a:avLst/>
            </a:prstGeom>
            <a:noFill/>
            <a:ln w="8312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2" name="object 72"/>
            <p:cNvSpPr/>
            <p:nvPr/>
          </p:nvSpPr>
          <p:spPr>
            <a:xfrm>
              <a:off x="2972175" y="448045"/>
              <a:ext cx="161035" cy="16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7" y="0"/>
                  </a:moveTo>
                  <a:lnTo>
                    <a:pt x="1318" y="374"/>
                  </a:lnTo>
                  <a:lnTo>
                    <a:pt x="0" y="2594"/>
                  </a:lnTo>
                  <a:lnTo>
                    <a:pt x="381" y="4018"/>
                  </a:lnTo>
                  <a:lnTo>
                    <a:pt x="12205" y="10800"/>
                  </a:lnTo>
                  <a:lnTo>
                    <a:pt x="381" y="17580"/>
                  </a:lnTo>
                  <a:lnTo>
                    <a:pt x="0" y="19006"/>
                  </a:lnTo>
                  <a:lnTo>
                    <a:pt x="1318" y="21226"/>
                  </a:lnTo>
                  <a:lnTo>
                    <a:pt x="2767" y="21600"/>
                  </a:lnTo>
                  <a:lnTo>
                    <a:pt x="21600" y="10800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3" name="object 73"/>
            <p:cNvSpPr/>
            <p:nvPr/>
          </p:nvSpPr>
          <p:spPr>
            <a:xfrm>
              <a:off x="4189757" y="354972"/>
              <a:ext cx="981638" cy="404204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4" name="object 74"/>
            <p:cNvSpPr/>
            <p:nvPr/>
          </p:nvSpPr>
          <p:spPr>
            <a:xfrm>
              <a:off x="4251052" y="528977"/>
              <a:ext cx="678454" cy="1"/>
            </a:xfrm>
            <a:prstGeom prst="line">
              <a:avLst/>
            </a:prstGeom>
            <a:noFill/>
            <a:ln w="8312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5" name="object 75"/>
            <p:cNvSpPr/>
            <p:nvPr/>
          </p:nvSpPr>
          <p:spPr>
            <a:xfrm>
              <a:off x="4803496" y="447074"/>
              <a:ext cx="161020" cy="16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7" y="0"/>
                  </a:moveTo>
                  <a:lnTo>
                    <a:pt x="1316" y="374"/>
                  </a:lnTo>
                  <a:lnTo>
                    <a:pt x="0" y="2594"/>
                  </a:lnTo>
                  <a:lnTo>
                    <a:pt x="381" y="4020"/>
                  </a:lnTo>
                  <a:lnTo>
                    <a:pt x="12206" y="10800"/>
                  </a:lnTo>
                  <a:lnTo>
                    <a:pt x="381" y="17582"/>
                  </a:lnTo>
                  <a:lnTo>
                    <a:pt x="0" y="19006"/>
                  </a:lnTo>
                  <a:lnTo>
                    <a:pt x="1316" y="21226"/>
                  </a:lnTo>
                  <a:lnTo>
                    <a:pt x="2767" y="21600"/>
                  </a:lnTo>
                  <a:lnTo>
                    <a:pt x="21600" y="10800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6" name="object 76"/>
            <p:cNvSpPr/>
            <p:nvPr/>
          </p:nvSpPr>
          <p:spPr>
            <a:xfrm>
              <a:off x="5569820" y="349203"/>
              <a:ext cx="519690" cy="404204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7" name="object 77"/>
            <p:cNvSpPr/>
            <p:nvPr/>
          </p:nvSpPr>
          <p:spPr>
            <a:xfrm>
              <a:off x="5632190" y="522273"/>
              <a:ext cx="218616" cy="1"/>
            </a:xfrm>
            <a:prstGeom prst="line">
              <a:avLst/>
            </a:prstGeom>
            <a:noFill/>
            <a:ln w="8312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8" name="object 78"/>
            <p:cNvSpPr/>
            <p:nvPr/>
          </p:nvSpPr>
          <p:spPr>
            <a:xfrm>
              <a:off x="5724802" y="440370"/>
              <a:ext cx="161020" cy="16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7" y="0"/>
                  </a:moveTo>
                  <a:lnTo>
                    <a:pt x="1316" y="374"/>
                  </a:lnTo>
                  <a:lnTo>
                    <a:pt x="0" y="2594"/>
                  </a:lnTo>
                  <a:lnTo>
                    <a:pt x="381" y="4018"/>
                  </a:lnTo>
                  <a:lnTo>
                    <a:pt x="12206" y="10800"/>
                  </a:lnTo>
                  <a:lnTo>
                    <a:pt x="381" y="17580"/>
                  </a:lnTo>
                  <a:lnTo>
                    <a:pt x="0" y="19006"/>
                  </a:lnTo>
                  <a:lnTo>
                    <a:pt x="1316" y="21226"/>
                  </a:lnTo>
                  <a:lnTo>
                    <a:pt x="2767" y="21600"/>
                  </a:lnTo>
                  <a:lnTo>
                    <a:pt x="21600" y="10800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9" name="object 79"/>
            <p:cNvSpPr/>
            <p:nvPr/>
          </p:nvSpPr>
          <p:spPr>
            <a:xfrm>
              <a:off x="3132151" y="141960"/>
              <a:ext cx="1118902" cy="684138"/>
            </a:xfrm>
            <a:prstGeom prst="rect">
              <a:avLst/>
            </a:prstGeom>
            <a:solidFill>
              <a:srgbClr val="C8EEFA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0" name="object 80"/>
            <p:cNvSpPr/>
            <p:nvPr/>
          </p:nvSpPr>
          <p:spPr>
            <a:xfrm>
              <a:off x="3132151" y="141960"/>
              <a:ext cx="1118900" cy="684138"/>
            </a:xfrm>
            <a:prstGeom prst="rect">
              <a:avLst/>
            </a:prstGeom>
            <a:noFill/>
            <a:ln w="19049" cap="flat">
              <a:solidFill>
                <a:srgbClr val="007B9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1" name="object 81"/>
            <p:cNvSpPr/>
            <p:nvPr/>
          </p:nvSpPr>
          <p:spPr>
            <a:xfrm>
              <a:off x="3246867" y="272313"/>
              <a:ext cx="898071" cy="423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R="5080" indent="33019" algn="l" defTabSz="914400">
                <a:defRPr sz="1000" b="1" spc="39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Partition  </a:t>
              </a:r>
              <a:r>
                <a:rPr spc="4"/>
                <a:t>S</a:t>
              </a:r>
              <a:r>
                <a:rPr spc="50"/>
                <a:t>u</a:t>
              </a:r>
              <a:r>
                <a:rPr spc="30"/>
                <a:t>mm</a:t>
              </a:r>
              <a:r>
                <a:rPr spc="50"/>
                <a:t>a</a:t>
              </a:r>
              <a:r>
                <a:rPr spc="45"/>
                <a:t>r</a:t>
              </a:r>
              <a:r>
                <a:rPr spc="70"/>
                <a:t>y</a:t>
              </a:r>
            </a:p>
          </p:txBody>
        </p:sp>
        <p:sp>
          <p:nvSpPr>
            <p:cNvPr id="212" name="object 82"/>
            <p:cNvSpPr/>
            <p:nvPr/>
          </p:nvSpPr>
          <p:spPr>
            <a:xfrm>
              <a:off x="4932525" y="4391"/>
              <a:ext cx="684138" cy="940345"/>
            </a:xfrm>
            <a:prstGeom prst="rect">
              <a:avLst/>
            </a:prstGeom>
            <a:solidFill>
              <a:srgbClr val="E9E9E2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3" name="object 83"/>
            <p:cNvSpPr/>
            <p:nvPr/>
          </p:nvSpPr>
          <p:spPr>
            <a:xfrm>
              <a:off x="4932525" y="4390"/>
              <a:ext cx="684138" cy="940346"/>
            </a:xfrm>
            <a:prstGeom prst="rect">
              <a:avLst/>
            </a:prstGeom>
            <a:noFill/>
            <a:ln w="19049" cap="flat">
              <a:solidFill>
                <a:srgbClr val="5E4D4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4" name="object 84"/>
            <p:cNvSpPr/>
            <p:nvPr/>
          </p:nvSpPr>
          <p:spPr>
            <a:xfrm rot="16200000">
              <a:off x="4854745" y="276447"/>
              <a:ext cx="840729" cy="388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lnSpc>
                  <a:spcPts val="1000"/>
                </a:lnSpc>
                <a:defRPr sz="1000" b="1" spc="-3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P</a:t>
              </a:r>
              <a:r>
                <a:rPr spc="9"/>
                <a:t>a</a:t>
              </a:r>
              <a:r>
                <a:rPr spc="-15"/>
                <a:t>r</a:t>
              </a:r>
              <a:r>
                <a:rPr spc="0"/>
                <a:t>tition</a:t>
              </a:r>
            </a:p>
            <a:p>
              <a:pPr defTabSz="914400">
                <a:defRPr sz="1000" b="1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Index</a:t>
              </a:r>
            </a:p>
          </p:txBody>
        </p:sp>
        <p:sp>
          <p:nvSpPr>
            <p:cNvPr id="215" name="object 85"/>
            <p:cNvSpPr/>
            <p:nvPr/>
          </p:nvSpPr>
          <p:spPr>
            <a:xfrm>
              <a:off x="2445913" y="1504079"/>
              <a:ext cx="895023" cy="404204"/>
            </a:xfrm>
            <a:prstGeom prst="rect">
              <a:avLst/>
            </a:prstGeom>
            <a:blipFill rotWithShape="1">
              <a:blip r:embed="rId8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6" name="object 86"/>
            <p:cNvSpPr/>
            <p:nvPr/>
          </p:nvSpPr>
          <p:spPr>
            <a:xfrm>
              <a:off x="2506625" y="1678754"/>
              <a:ext cx="594646" cy="1"/>
            </a:xfrm>
            <a:prstGeom prst="line">
              <a:avLst/>
            </a:prstGeom>
            <a:noFill/>
            <a:ln w="8312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7" name="object 87"/>
            <p:cNvSpPr/>
            <p:nvPr/>
          </p:nvSpPr>
          <p:spPr>
            <a:xfrm>
              <a:off x="2975262" y="1596852"/>
              <a:ext cx="161018" cy="16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7" y="0"/>
                  </a:moveTo>
                  <a:lnTo>
                    <a:pt x="1316" y="374"/>
                  </a:lnTo>
                  <a:lnTo>
                    <a:pt x="0" y="2596"/>
                  </a:lnTo>
                  <a:lnTo>
                    <a:pt x="381" y="4020"/>
                  </a:lnTo>
                  <a:lnTo>
                    <a:pt x="12206" y="10800"/>
                  </a:lnTo>
                  <a:lnTo>
                    <a:pt x="381" y="17582"/>
                  </a:lnTo>
                  <a:lnTo>
                    <a:pt x="0" y="19006"/>
                  </a:lnTo>
                  <a:lnTo>
                    <a:pt x="1316" y="21226"/>
                  </a:lnTo>
                  <a:lnTo>
                    <a:pt x="2767" y="21600"/>
                  </a:lnTo>
                  <a:lnTo>
                    <a:pt x="21600" y="10800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8" name="object 88"/>
            <p:cNvSpPr/>
            <p:nvPr/>
          </p:nvSpPr>
          <p:spPr>
            <a:xfrm>
              <a:off x="4189757" y="1504079"/>
              <a:ext cx="981638" cy="404204"/>
            </a:xfrm>
            <a:prstGeom prst="rect">
              <a:avLst/>
            </a:prstGeom>
            <a:blipFill rotWithShape="1">
              <a:blip r:embed="rId9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9" name="object 89"/>
            <p:cNvSpPr/>
            <p:nvPr/>
          </p:nvSpPr>
          <p:spPr>
            <a:xfrm>
              <a:off x="4254139" y="1677801"/>
              <a:ext cx="678454" cy="1"/>
            </a:xfrm>
            <a:prstGeom prst="line">
              <a:avLst/>
            </a:prstGeom>
            <a:noFill/>
            <a:ln w="8312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0" name="object 90"/>
            <p:cNvSpPr/>
            <p:nvPr/>
          </p:nvSpPr>
          <p:spPr>
            <a:xfrm>
              <a:off x="4806567" y="1595899"/>
              <a:ext cx="161036" cy="16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7" y="0"/>
                  </a:moveTo>
                  <a:lnTo>
                    <a:pt x="1318" y="374"/>
                  </a:lnTo>
                  <a:lnTo>
                    <a:pt x="0" y="2594"/>
                  </a:lnTo>
                  <a:lnTo>
                    <a:pt x="383" y="4018"/>
                  </a:lnTo>
                  <a:lnTo>
                    <a:pt x="12207" y="10800"/>
                  </a:lnTo>
                  <a:lnTo>
                    <a:pt x="383" y="17580"/>
                  </a:lnTo>
                  <a:lnTo>
                    <a:pt x="0" y="19006"/>
                  </a:lnTo>
                  <a:lnTo>
                    <a:pt x="1318" y="21226"/>
                  </a:lnTo>
                  <a:lnTo>
                    <a:pt x="2767" y="21600"/>
                  </a:lnTo>
                  <a:lnTo>
                    <a:pt x="21600" y="10800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1" name="object 91"/>
            <p:cNvSpPr/>
            <p:nvPr/>
          </p:nvSpPr>
          <p:spPr>
            <a:xfrm>
              <a:off x="5569820" y="1492516"/>
              <a:ext cx="525464" cy="409979"/>
            </a:xfrm>
            <a:prstGeom prst="rect">
              <a:avLst/>
            </a:prstGeom>
            <a:blipFill rotWithShape="1">
              <a:blip r:embed="rId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2" name="object 92"/>
            <p:cNvSpPr/>
            <p:nvPr/>
          </p:nvSpPr>
          <p:spPr>
            <a:xfrm>
              <a:off x="5635277" y="1671080"/>
              <a:ext cx="218616" cy="1"/>
            </a:xfrm>
            <a:prstGeom prst="line">
              <a:avLst/>
            </a:prstGeom>
            <a:noFill/>
            <a:ln w="8312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3" name="object 93"/>
            <p:cNvSpPr/>
            <p:nvPr/>
          </p:nvSpPr>
          <p:spPr>
            <a:xfrm>
              <a:off x="5727873" y="1589176"/>
              <a:ext cx="161036" cy="16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7" y="0"/>
                  </a:moveTo>
                  <a:lnTo>
                    <a:pt x="1318" y="374"/>
                  </a:lnTo>
                  <a:lnTo>
                    <a:pt x="0" y="2596"/>
                  </a:lnTo>
                  <a:lnTo>
                    <a:pt x="381" y="4020"/>
                  </a:lnTo>
                  <a:lnTo>
                    <a:pt x="12207" y="10800"/>
                  </a:lnTo>
                  <a:lnTo>
                    <a:pt x="381" y="17582"/>
                  </a:lnTo>
                  <a:lnTo>
                    <a:pt x="0" y="19006"/>
                  </a:lnTo>
                  <a:lnTo>
                    <a:pt x="1318" y="21226"/>
                  </a:lnTo>
                  <a:lnTo>
                    <a:pt x="2767" y="21600"/>
                  </a:lnTo>
                  <a:lnTo>
                    <a:pt x="21600" y="10800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4" name="object 94"/>
            <p:cNvSpPr/>
            <p:nvPr/>
          </p:nvSpPr>
          <p:spPr>
            <a:xfrm>
              <a:off x="3135239" y="1290785"/>
              <a:ext cx="1118902" cy="684137"/>
            </a:xfrm>
            <a:prstGeom prst="rect">
              <a:avLst/>
            </a:prstGeom>
            <a:solidFill>
              <a:srgbClr val="C8EEFA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5" name="object 95"/>
            <p:cNvSpPr/>
            <p:nvPr/>
          </p:nvSpPr>
          <p:spPr>
            <a:xfrm>
              <a:off x="3135239" y="1290785"/>
              <a:ext cx="1118901" cy="684137"/>
            </a:xfrm>
            <a:prstGeom prst="rect">
              <a:avLst/>
            </a:prstGeom>
            <a:noFill/>
            <a:ln w="19049" cap="flat">
              <a:solidFill>
                <a:srgbClr val="007B9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6" name="object 96"/>
            <p:cNvSpPr/>
            <p:nvPr/>
          </p:nvSpPr>
          <p:spPr>
            <a:xfrm>
              <a:off x="3249954" y="1421118"/>
              <a:ext cx="898071" cy="423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R="5080" indent="33019" algn="l" defTabSz="914400">
                <a:defRPr sz="1000" b="1" spc="39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Partition  </a:t>
              </a:r>
              <a:r>
                <a:rPr spc="4"/>
                <a:t>S</a:t>
              </a:r>
              <a:r>
                <a:rPr spc="50"/>
                <a:t>u</a:t>
              </a:r>
              <a:r>
                <a:rPr spc="30"/>
                <a:t>mm</a:t>
              </a:r>
              <a:r>
                <a:rPr spc="50"/>
                <a:t>a</a:t>
              </a:r>
              <a:r>
                <a:rPr spc="45"/>
                <a:t>r</a:t>
              </a:r>
              <a:r>
                <a:rPr spc="70"/>
                <a:t>y</a:t>
              </a:r>
            </a:p>
          </p:txBody>
        </p:sp>
        <p:sp>
          <p:nvSpPr>
            <p:cNvPr id="227" name="object 97"/>
            <p:cNvSpPr/>
            <p:nvPr/>
          </p:nvSpPr>
          <p:spPr>
            <a:xfrm>
              <a:off x="4935614" y="1153216"/>
              <a:ext cx="684137" cy="940345"/>
            </a:xfrm>
            <a:prstGeom prst="rect">
              <a:avLst/>
            </a:prstGeom>
            <a:solidFill>
              <a:srgbClr val="E9E9E2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8" name="object 98"/>
            <p:cNvSpPr/>
            <p:nvPr/>
          </p:nvSpPr>
          <p:spPr>
            <a:xfrm>
              <a:off x="4935614" y="1153214"/>
              <a:ext cx="684137" cy="940347"/>
            </a:xfrm>
            <a:prstGeom prst="rect">
              <a:avLst/>
            </a:prstGeom>
            <a:noFill/>
            <a:ln w="19049" cap="flat">
              <a:solidFill>
                <a:srgbClr val="5E4D4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9" name="object 99"/>
            <p:cNvSpPr/>
            <p:nvPr/>
          </p:nvSpPr>
          <p:spPr>
            <a:xfrm rot="16200000">
              <a:off x="4857816" y="1425270"/>
              <a:ext cx="840728" cy="388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lnSpc>
                  <a:spcPts val="1000"/>
                </a:lnSpc>
                <a:defRPr sz="1000" b="1" spc="-3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P</a:t>
              </a:r>
              <a:r>
                <a:rPr spc="9"/>
                <a:t>a</a:t>
              </a:r>
              <a:r>
                <a:rPr spc="-15"/>
                <a:t>r</a:t>
              </a:r>
              <a:r>
                <a:rPr spc="0"/>
                <a:t>tition</a:t>
              </a:r>
            </a:p>
            <a:p>
              <a:pPr defTabSz="914400">
                <a:defRPr sz="1000" b="1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Index</a:t>
              </a:r>
            </a:p>
          </p:txBody>
        </p:sp>
        <p:sp>
          <p:nvSpPr>
            <p:cNvPr id="230" name="object 100"/>
            <p:cNvSpPr/>
            <p:nvPr/>
          </p:nvSpPr>
          <p:spPr>
            <a:xfrm>
              <a:off x="909931" y="1446325"/>
              <a:ext cx="889249" cy="409979"/>
            </a:xfrm>
            <a:prstGeom prst="rect">
              <a:avLst/>
            </a:prstGeom>
            <a:blipFill rotWithShape="1">
              <a:blip r:embed="rId11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1" name="object 101"/>
            <p:cNvSpPr/>
            <p:nvPr/>
          </p:nvSpPr>
          <p:spPr>
            <a:xfrm flipV="1">
              <a:off x="971137" y="1623582"/>
              <a:ext cx="590236" cy="5205"/>
            </a:xfrm>
            <a:prstGeom prst="line">
              <a:avLst/>
            </a:prstGeom>
            <a:noFill/>
            <a:ln w="8312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2" name="object 102"/>
            <p:cNvSpPr/>
            <p:nvPr/>
          </p:nvSpPr>
          <p:spPr>
            <a:xfrm>
              <a:off x="1434816" y="1542615"/>
              <a:ext cx="161582" cy="16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4" y="0"/>
                  </a:moveTo>
                  <a:lnTo>
                    <a:pt x="1292" y="388"/>
                  </a:lnTo>
                  <a:lnTo>
                    <a:pt x="0" y="2620"/>
                  </a:lnTo>
                  <a:lnTo>
                    <a:pt x="394" y="4041"/>
                  </a:lnTo>
                  <a:lnTo>
                    <a:pt x="12236" y="10718"/>
                  </a:lnTo>
                  <a:lnTo>
                    <a:pt x="514" y="17601"/>
                  </a:lnTo>
                  <a:lnTo>
                    <a:pt x="146" y="19029"/>
                  </a:lnTo>
                  <a:lnTo>
                    <a:pt x="1479" y="21237"/>
                  </a:lnTo>
                  <a:lnTo>
                    <a:pt x="2927" y="21600"/>
                  </a:lnTo>
                  <a:lnTo>
                    <a:pt x="21600" y="10637"/>
                  </a:lnTo>
                  <a:lnTo>
                    <a:pt x="2734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3" name="object 103"/>
            <p:cNvSpPr/>
            <p:nvPr/>
          </p:nvSpPr>
          <p:spPr>
            <a:xfrm>
              <a:off x="1611573" y="54077"/>
              <a:ext cx="891966" cy="3149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06" y="0"/>
                  </a:moveTo>
                  <a:lnTo>
                    <a:pt x="5194" y="0"/>
                  </a:lnTo>
                  <a:lnTo>
                    <a:pt x="3552" y="75"/>
                  </a:lnTo>
                  <a:lnTo>
                    <a:pt x="2126" y="284"/>
                  </a:lnTo>
                  <a:lnTo>
                    <a:pt x="1002" y="602"/>
                  </a:lnTo>
                  <a:lnTo>
                    <a:pt x="265" y="1006"/>
                  </a:lnTo>
                  <a:lnTo>
                    <a:pt x="0" y="1471"/>
                  </a:lnTo>
                  <a:lnTo>
                    <a:pt x="0" y="20129"/>
                  </a:lnTo>
                  <a:lnTo>
                    <a:pt x="265" y="20594"/>
                  </a:lnTo>
                  <a:lnTo>
                    <a:pt x="1002" y="20998"/>
                  </a:lnTo>
                  <a:lnTo>
                    <a:pt x="2126" y="21316"/>
                  </a:lnTo>
                  <a:lnTo>
                    <a:pt x="3552" y="21525"/>
                  </a:lnTo>
                  <a:lnTo>
                    <a:pt x="5194" y="21600"/>
                  </a:lnTo>
                  <a:lnTo>
                    <a:pt x="16406" y="21600"/>
                  </a:lnTo>
                  <a:lnTo>
                    <a:pt x="18048" y="21525"/>
                  </a:lnTo>
                  <a:lnTo>
                    <a:pt x="19474" y="21316"/>
                  </a:lnTo>
                  <a:lnTo>
                    <a:pt x="20598" y="20998"/>
                  </a:lnTo>
                  <a:lnTo>
                    <a:pt x="21335" y="20594"/>
                  </a:lnTo>
                  <a:lnTo>
                    <a:pt x="21600" y="20129"/>
                  </a:lnTo>
                  <a:lnTo>
                    <a:pt x="21600" y="1471"/>
                  </a:lnTo>
                  <a:lnTo>
                    <a:pt x="21335" y="1006"/>
                  </a:lnTo>
                  <a:lnTo>
                    <a:pt x="20598" y="602"/>
                  </a:lnTo>
                  <a:lnTo>
                    <a:pt x="19474" y="284"/>
                  </a:lnTo>
                  <a:lnTo>
                    <a:pt x="18048" y="75"/>
                  </a:lnTo>
                  <a:lnTo>
                    <a:pt x="16406" y="0"/>
                  </a:lnTo>
                  <a:close/>
                </a:path>
              </a:pathLst>
            </a:custGeom>
            <a:solidFill>
              <a:srgbClr val="C8EEFA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4" name="object 104"/>
            <p:cNvSpPr/>
            <p:nvPr/>
          </p:nvSpPr>
          <p:spPr>
            <a:xfrm>
              <a:off x="1611573" y="54077"/>
              <a:ext cx="891974" cy="3149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71"/>
                  </a:moveTo>
                  <a:lnTo>
                    <a:pt x="265" y="1006"/>
                  </a:lnTo>
                  <a:lnTo>
                    <a:pt x="1002" y="602"/>
                  </a:lnTo>
                  <a:lnTo>
                    <a:pt x="2126" y="284"/>
                  </a:lnTo>
                  <a:lnTo>
                    <a:pt x="3552" y="75"/>
                  </a:lnTo>
                  <a:lnTo>
                    <a:pt x="5194" y="0"/>
                  </a:lnTo>
                  <a:lnTo>
                    <a:pt x="16406" y="0"/>
                  </a:lnTo>
                  <a:lnTo>
                    <a:pt x="18048" y="75"/>
                  </a:lnTo>
                  <a:lnTo>
                    <a:pt x="19474" y="284"/>
                  </a:lnTo>
                  <a:lnTo>
                    <a:pt x="20598" y="602"/>
                  </a:lnTo>
                  <a:lnTo>
                    <a:pt x="21335" y="1006"/>
                  </a:lnTo>
                  <a:lnTo>
                    <a:pt x="21600" y="1471"/>
                  </a:lnTo>
                  <a:lnTo>
                    <a:pt x="21600" y="20129"/>
                  </a:lnTo>
                  <a:lnTo>
                    <a:pt x="21335" y="20594"/>
                  </a:lnTo>
                  <a:lnTo>
                    <a:pt x="20598" y="20998"/>
                  </a:lnTo>
                  <a:lnTo>
                    <a:pt x="19474" y="21316"/>
                  </a:lnTo>
                  <a:lnTo>
                    <a:pt x="18048" y="21525"/>
                  </a:lnTo>
                  <a:lnTo>
                    <a:pt x="16406" y="21600"/>
                  </a:lnTo>
                  <a:lnTo>
                    <a:pt x="5194" y="21600"/>
                  </a:lnTo>
                  <a:lnTo>
                    <a:pt x="3552" y="21525"/>
                  </a:lnTo>
                  <a:lnTo>
                    <a:pt x="2126" y="21316"/>
                  </a:lnTo>
                  <a:lnTo>
                    <a:pt x="1002" y="20998"/>
                  </a:lnTo>
                  <a:lnTo>
                    <a:pt x="265" y="20594"/>
                  </a:lnTo>
                  <a:lnTo>
                    <a:pt x="0" y="20129"/>
                  </a:lnTo>
                  <a:lnTo>
                    <a:pt x="0" y="1471"/>
                  </a:lnTo>
                  <a:close/>
                </a:path>
              </a:pathLst>
            </a:custGeom>
            <a:noFill/>
            <a:ln w="19049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5" name="object 105"/>
            <p:cNvSpPr/>
            <p:nvPr/>
          </p:nvSpPr>
          <p:spPr>
            <a:xfrm>
              <a:off x="1656741" y="1134760"/>
              <a:ext cx="682816" cy="493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R="5080" indent="12700" algn="l" defTabSz="914400">
                <a:lnSpc>
                  <a:spcPts val="1400"/>
                </a:lnSpc>
                <a:defRPr sz="1200" b="1" spc="60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Key  </a:t>
              </a:r>
              <a:r>
                <a:rPr spc="25"/>
                <a:t>Cache</a:t>
              </a:r>
            </a:p>
          </p:txBody>
        </p:sp>
        <p:sp>
          <p:nvSpPr>
            <p:cNvPr id="236" name="object 106"/>
            <p:cNvSpPr/>
            <p:nvPr/>
          </p:nvSpPr>
          <p:spPr>
            <a:xfrm>
              <a:off x="875278" y="424263"/>
              <a:ext cx="941218" cy="1437810"/>
            </a:xfrm>
            <a:prstGeom prst="rect">
              <a:avLst/>
            </a:prstGeom>
            <a:blipFill rotWithShape="1">
              <a:blip r:embed="rId1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7" name="object 107"/>
            <p:cNvSpPr/>
            <p:nvPr/>
          </p:nvSpPr>
          <p:spPr>
            <a:xfrm>
              <a:off x="941232" y="465513"/>
              <a:ext cx="652978" cy="1133049"/>
            </a:xfrm>
            <a:prstGeom prst="line">
              <a:avLst/>
            </a:prstGeom>
            <a:noFill/>
            <a:ln w="8312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240" name="object 108"/>
            <p:cNvGrpSpPr/>
            <p:nvPr/>
          </p:nvGrpSpPr>
          <p:grpSpPr>
            <a:xfrm>
              <a:off x="1467704" y="1458312"/>
              <a:ext cx="144857" cy="170598"/>
              <a:chOff x="0" y="0"/>
              <a:chExt cx="144855" cy="170597"/>
            </a:xfrm>
          </p:grpSpPr>
          <p:sp>
            <p:nvSpPr>
              <p:cNvPr id="238" name="Shape"/>
              <p:cNvSpPr/>
              <p:nvPr/>
            </p:nvSpPr>
            <p:spPr>
              <a:xfrm>
                <a:off x="0" y="59212"/>
                <a:ext cx="144313" cy="1113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63" y="0"/>
                    </a:moveTo>
                    <a:lnTo>
                      <a:pt x="1447" y="568"/>
                    </a:lnTo>
                    <a:lnTo>
                      <a:pt x="0" y="3849"/>
                    </a:lnTo>
                    <a:lnTo>
                      <a:pt x="438" y="5940"/>
                    </a:lnTo>
                    <a:lnTo>
                      <a:pt x="21552" y="21600"/>
                    </a:lnTo>
                    <a:lnTo>
                      <a:pt x="21600" y="9833"/>
                    </a:lnTo>
                    <a:lnTo>
                      <a:pt x="16318" y="9833"/>
                    </a:lnTo>
                    <a:lnTo>
                      <a:pt x="3063" y="0"/>
                    </a:lnTo>
                    <a:close/>
                  </a:path>
                </a:pathLst>
              </a:custGeom>
              <a:solidFill>
                <a:srgbClr val="D675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39" name="Shape"/>
              <p:cNvSpPr/>
              <p:nvPr/>
            </p:nvSpPr>
            <p:spPr>
              <a:xfrm>
                <a:off x="109020" y="0"/>
                <a:ext cx="35836" cy="1099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115" y="0"/>
                    </a:moveTo>
                    <a:lnTo>
                      <a:pt x="330" y="1543"/>
                    </a:lnTo>
                    <a:lnTo>
                      <a:pt x="0" y="21600"/>
                    </a:lnTo>
                    <a:lnTo>
                      <a:pt x="21273" y="21600"/>
                    </a:lnTo>
                    <a:lnTo>
                      <a:pt x="21600" y="1581"/>
                    </a:lnTo>
                    <a:lnTo>
                      <a:pt x="16856" y="21"/>
                    </a:lnTo>
                    <a:lnTo>
                      <a:pt x="5115" y="0"/>
                    </a:lnTo>
                    <a:close/>
                  </a:path>
                </a:pathLst>
              </a:custGeom>
              <a:solidFill>
                <a:srgbClr val="D675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241" name="object 109"/>
            <p:cNvSpPr/>
            <p:nvPr/>
          </p:nvSpPr>
          <p:spPr>
            <a:xfrm>
              <a:off x="904161" y="1452102"/>
              <a:ext cx="912346" cy="1403164"/>
            </a:xfrm>
            <a:prstGeom prst="rect">
              <a:avLst/>
            </a:prstGeom>
            <a:blipFill rotWithShape="1">
              <a:blip r:embed="rId1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2" name="object 110"/>
            <p:cNvSpPr/>
            <p:nvPr/>
          </p:nvSpPr>
          <p:spPr>
            <a:xfrm flipV="1">
              <a:off x="970485" y="1659018"/>
              <a:ext cx="623450" cy="1102035"/>
            </a:xfrm>
            <a:prstGeom prst="line">
              <a:avLst/>
            </a:prstGeom>
            <a:noFill/>
            <a:ln w="8312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245" name="object 111"/>
            <p:cNvGrpSpPr/>
            <p:nvPr/>
          </p:nvGrpSpPr>
          <p:grpSpPr>
            <a:xfrm>
              <a:off x="1467917" y="1628540"/>
              <a:ext cx="145421" cy="170792"/>
              <a:chOff x="0" y="0"/>
              <a:chExt cx="145419" cy="170790"/>
            </a:xfrm>
          </p:grpSpPr>
          <p:sp>
            <p:nvSpPr>
              <p:cNvPr id="243" name="Shape"/>
              <p:cNvSpPr/>
              <p:nvPr/>
            </p:nvSpPr>
            <p:spPr>
              <a:xfrm>
                <a:off x="108773" y="60958"/>
                <a:ext cx="36647" cy="1098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07" y="0"/>
                    </a:moveTo>
                    <a:lnTo>
                      <a:pt x="0" y="0"/>
                    </a:lnTo>
                    <a:lnTo>
                      <a:pt x="801" y="20066"/>
                    </a:lnTo>
                    <a:lnTo>
                      <a:pt x="5522" y="21600"/>
                    </a:lnTo>
                    <a:lnTo>
                      <a:pt x="17004" y="21552"/>
                    </a:lnTo>
                    <a:lnTo>
                      <a:pt x="21600" y="19976"/>
                    </a:lnTo>
                    <a:lnTo>
                      <a:pt x="20807" y="0"/>
                    </a:lnTo>
                    <a:close/>
                  </a:path>
                </a:pathLst>
              </a:custGeom>
              <a:solidFill>
                <a:srgbClr val="D675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44" name="Shape"/>
              <p:cNvSpPr/>
              <p:nvPr/>
            </p:nvSpPr>
            <p:spPr>
              <a:xfrm>
                <a:off x="0" y="0"/>
                <a:ext cx="144075" cy="112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79" y="0"/>
                    </a:moveTo>
                    <a:lnTo>
                      <a:pt x="426" y="15739"/>
                    </a:lnTo>
                    <a:lnTo>
                      <a:pt x="0" y="17818"/>
                    </a:lnTo>
                    <a:lnTo>
                      <a:pt x="1471" y="21054"/>
                    </a:lnTo>
                    <a:lnTo>
                      <a:pt x="3092" y="21600"/>
                    </a:lnTo>
                    <a:lnTo>
                      <a:pt x="16308" y="11719"/>
                    </a:lnTo>
                    <a:lnTo>
                      <a:pt x="21600" y="11719"/>
                    </a:lnTo>
                    <a:lnTo>
                      <a:pt x="21479" y="0"/>
                    </a:lnTo>
                    <a:close/>
                  </a:path>
                </a:pathLst>
              </a:custGeom>
              <a:solidFill>
                <a:srgbClr val="D6751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 defTabSz="914400">
                  <a:defRPr sz="1800"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246" name="object 112"/>
            <p:cNvSpPr/>
            <p:nvPr/>
          </p:nvSpPr>
          <p:spPr>
            <a:xfrm>
              <a:off x="5886261" y="3071102"/>
              <a:ext cx="6099306" cy="366924"/>
            </a:xfrm>
            <a:prstGeom prst="rect">
              <a:avLst/>
            </a:prstGeom>
            <a:blipFill rotWithShape="1">
              <a:blip r:embed="rId1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7" name="object 113"/>
            <p:cNvSpPr/>
            <p:nvPr/>
          </p:nvSpPr>
          <p:spPr>
            <a:xfrm>
              <a:off x="5886261" y="3071102"/>
              <a:ext cx="711381" cy="366926"/>
            </a:xfrm>
            <a:prstGeom prst="rect">
              <a:avLst/>
            </a:prstGeom>
            <a:solidFill>
              <a:srgbClr val="4B3B3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8" name="object 114"/>
            <p:cNvSpPr/>
            <p:nvPr/>
          </p:nvSpPr>
          <p:spPr>
            <a:xfrm>
              <a:off x="6597643" y="3071102"/>
              <a:ext cx="1955995" cy="366926"/>
            </a:xfrm>
            <a:prstGeom prst="rect">
              <a:avLst/>
            </a:prstGeom>
            <a:solidFill>
              <a:srgbClr val="4B3B3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9" name="object 115"/>
            <p:cNvSpPr/>
            <p:nvPr/>
          </p:nvSpPr>
          <p:spPr>
            <a:xfrm>
              <a:off x="8553635" y="3071102"/>
              <a:ext cx="1815038" cy="366926"/>
            </a:xfrm>
            <a:prstGeom prst="rect">
              <a:avLst/>
            </a:prstGeom>
            <a:solidFill>
              <a:srgbClr val="4B3B3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0" name="object 116"/>
            <p:cNvSpPr/>
            <p:nvPr/>
          </p:nvSpPr>
          <p:spPr>
            <a:xfrm>
              <a:off x="10368671" y="3071102"/>
              <a:ext cx="1616898" cy="366926"/>
            </a:xfrm>
            <a:prstGeom prst="rect">
              <a:avLst/>
            </a:prstGeom>
            <a:solidFill>
              <a:srgbClr val="4B3B36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1" name="object 117"/>
            <p:cNvSpPr/>
            <p:nvPr/>
          </p:nvSpPr>
          <p:spPr>
            <a:xfrm>
              <a:off x="6597636" y="3064488"/>
              <a:ext cx="1" cy="380159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2" name="object 118"/>
            <p:cNvSpPr/>
            <p:nvPr/>
          </p:nvSpPr>
          <p:spPr>
            <a:xfrm>
              <a:off x="8553631" y="3064488"/>
              <a:ext cx="1" cy="380159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3" name="object 119"/>
            <p:cNvSpPr/>
            <p:nvPr/>
          </p:nvSpPr>
          <p:spPr>
            <a:xfrm>
              <a:off x="10368665" y="3064488"/>
              <a:ext cx="1" cy="380159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4" name="object 120"/>
            <p:cNvSpPr/>
            <p:nvPr/>
          </p:nvSpPr>
          <p:spPr>
            <a:xfrm>
              <a:off x="5886262" y="3064488"/>
              <a:ext cx="1" cy="380159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5" name="object 121"/>
            <p:cNvSpPr/>
            <p:nvPr/>
          </p:nvSpPr>
          <p:spPr>
            <a:xfrm>
              <a:off x="11985562" y="3064488"/>
              <a:ext cx="1" cy="380159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6" name="object 122"/>
            <p:cNvSpPr/>
            <p:nvPr/>
          </p:nvSpPr>
          <p:spPr>
            <a:xfrm>
              <a:off x="5879646" y="3071102"/>
              <a:ext cx="6112530" cy="1"/>
            </a:xfrm>
            <a:prstGeom prst="line">
              <a:avLst/>
            </a:prstGeom>
            <a:noFill/>
            <a:ln w="9525" cap="flat">
              <a:solidFill>
                <a:srgbClr val="392C2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7" name="object 124"/>
            <p:cNvSpPr/>
            <p:nvPr/>
          </p:nvSpPr>
          <p:spPr>
            <a:xfrm>
              <a:off x="5981485" y="3127527"/>
              <a:ext cx="348466" cy="494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pk7</a:t>
              </a:r>
            </a:p>
          </p:txBody>
        </p:sp>
        <p:sp>
          <p:nvSpPr>
            <p:cNvPr id="258" name="object 125"/>
            <p:cNvSpPr/>
            <p:nvPr/>
          </p:nvSpPr>
          <p:spPr>
            <a:xfrm>
              <a:off x="6692849" y="3127527"/>
              <a:ext cx="1184783" cy="494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first:Elizabeth</a:t>
              </a:r>
            </a:p>
          </p:txBody>
        </p:sp>
        <p:sp>
          <p:nvSpPr>
            <p:cNvPr id="259" name="object 126"/>
            <p:cNvSpPr/>
            <p:nvPr/>
          </p:nvSpPr>
          <p:spPr>
            <a:xfrm>
              <a:off x="8648841" y="3127527"/>
              <a:ext cx="743687" cy="494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2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last:Blue</a:t>
              </a:r>
            </a:p>
          </p:txBody>
        </p:sp>
        <p:sp>
          <p:nvSpPr>
            <p:cNvPr id="260" name="object 127"/>
            <p:cNvSpPr/>
            <p:nvPr/>
          </p:nvSpPr>
          <p:spPr>
            <a:xfrm>
              <a:off x="10463877" y="3127527"/>
              <a:ext cx="674877" cy="494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200" spc="-1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level:63</a:t>
              </a:r>
            </a:p>
          </p:txBody>
        </p:sp>
        <p:sp>
          <p:nvSpPr>
            <p:cNvPr id="261" name="object 128"/>
            <p:cNvSpPr/>
            <p:nvPr/>
          </p:nvSpPr>
          <p:spPr>
            <a:xfrm>
              <a:off x="2440126" y="2676262"/>
              <a:ext cx="895022" cy="409979"/>
            </a:xfrm>
            <a:prstGeom prst="rect">
              <a:avLst/>
            </a:prstGeom>
            <a:blipFill rotWithShape="1">
              <a:blip r:embed="rId1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2" name="object 129"/>
            <p:cNvSpPr/>
            <p:nvPr/>
          </p:nvSpPr>
          <p:spPr>
            <a:xfrm>
              <a:off x="2503538" y="2854507"/>
              <a:ext cx="594646" cy="1"/>
            </a:xfrm>
            <a:prstGeom prst="line">
              <a:avLst/>
            </a:prstGeom>
            <a:noFill/>
            <a:ln w="8312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3" name="object 130"/>
            <p:cNvSpPr/>
            <p:nvPr/>
          </p:nvSpPr>
          <p:spPr>
            <a:xfrm>
              <a:off x="2972175" y="2772604"/>
              <a:ext cx="161035" cy="163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7" y="0"/>
                  </a:moveTo>
                  <a:lnTo>
                    <a:pt x="1318" y="375"/>
                  </a:lnTo>
                  <a:lnTo>
                    <a:pt x="0" y="2595"/>
                  </a:lnTo>
                  <a:lnTo>
                    <a:pt x="381" y="4019"/>
                  </a:lnTo>
                  <a:lnTo>
                    <a:pt x="12205" y="10800"/>
                  </a:lnTo>
                  <a:lnTo>
                    <a:pt x="381" y="17581"/>
                  </a:lnTo>
                  <a:lnTo>
                    <a:pt x="0" y="19005"/>
                  </a:lnTo>
                  <a:lnTo>
                    <a:pt x="1318" y="21225"/>
                  </a:lnTo>
                  <a:lnTo>
                    <a:pt x="2767" y="21600"/>
                  </a:lnTo>
                  <a:lnTo>
                    <a:pt x="21600" y="10800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4" name="object 131"/>
            <p:cNvSpPr/>
            <p:nvPr/>
          </p:nvSpPr>
          <p:spPr>
            <a:xfrm>
              <a:off x="4189757" y="2676262"/>
              <a:ext cx="981638" cy="409979"/>
            </a:xfrm>
            <a:prstGeom prst="rect">
              <a:avLst/>
            </a:prstGeom>
            <a:blipFill rotWithShape="1">
              <a:blip r:embed="rId1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5" name="object 132"/>
            <p:cNvSpPr/>
            <p:nvPr/>
          </p:nvSpPr>
          <p:spPr>
            <a:xfrm>
              <a:off x="4251052" y="2853545"/>
              <a:ext cx="678454" cy="1"/>
            </a:xfrm>
            <a:prstGeom prst="line">
              <a:avLst/>
            </a:prstGeom>
            <a:noFill/>
            <a:ln w="8312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6" name="object 133"/>
            <p:cNvSpPr/>
            <p:nvPr/>
          </p:nvSpPr>
          <p:spPr>
            <a:xfrm>
              <a:off x="4803496" y="2771641"/>
              <a:ext cx="161020" cy="163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7" y="0"/>
                  </a:moveTo>
                  <a:lnTo>
                    <a:pt x="1316" y="375"/>
                  </a:lnTo>
                  <a:lnTo>
                    <a:pt x="0" y="2595"/>
                  </a:lnTo>
                  <a:lnTo>
                    <a:pt x="381" y="4019"/>
                  </a:lnTo>
                  <a:lnTo>
                    <a:pt x="12206" y="10800"/>
                  </a:lnTo>
                  <a:lnTo>
                    <a:pt x="381" y="17581"/>
                  </a:lnTo>
                  <a:lnTo>
                    <a:pt x="0" y="19005"/>
                  </a:lnTo>
                  <a:lnTo>
                    <a:pt x="1316" y="21225"/>
                  </a:lnTo>
                  <a:lnTo>
                    <a:pt x="2767" y="21600"/>
                  </a:lnTo>
                  <a:lnTo>
                    <a:pt x="21600" y="10800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7" name="object 134"/>
            <p:cNvSpPr/>
            <p:nvPr/>
          </p:nvSpPr>
          <p:spPr>
            <a:xfrm>
              <a:off x="5569820" y="2670487"/>
              <a:ext cx="519690" cy="409979"/>
            </a:xfrm>
            <a:prstGeom prst="rect">
              <a:avLst/>
            </a:prstGeom>
            <a:blipFill rotWithShape="1">
              <a:blip r:embed="rId1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8" name="object 135"/>
            <p:cNvSpPr/>
            <p:nvPr/>
          </p:nvSpPr>
          <p:spPr>
            <a:xfrm>
              <a:off x="5632190" y="2846831"/>
              <a:ext cx="218616" cy="1"/>
            </a:xfrm>
            <a:prstGeom prst="line">
              <a:avLst/>
            </a:prstGeom>
            <a:noFill/>
            <a:ln w="8312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9" name="object 136"/>
            <p:cNvSpPr/>
            <p:nvPr/>
          </p:nvSpPr>
          <p:spPr>
            <a:xfrm>
              <a:off x="5724802" y="2764928"/>
              <a:ext cx="161020" cy="163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7" y="0"/>
                  </a:moveTo>
                  <a:lnTo>
                    <a:pt x="1316" y="375"/>
                  </a:lnTo>
                  <a:lnTo>
                    <a:pt x="0" y="2595"/>
                  </a:lnTo>
                  <a:lnTo>
                    <a:pt x="381" y="4019"/>
                  </a:lnTo>
                  <a:lnTo>
                    <a:pt x="12206" y="10800"/>
                  </a:lnTo>
                  <a:lnTo>
                    <a:pt x="381" y="17581"/>
                  </a:lnTo>
                  <a:lnTo>
                    <a:pt x="0" y="19005"/>
                  </a:lnTo>
                  <a:lnTo>
                    <a:pt x="1316" y="21225"/>
                  </a:lnTo>
                  <a:lnTo>
                    <a:pt x="2767" y="21600"/>
                  </a:lnTo>
                  <a:lnTo>
                    <a:pt x="21600" y="10800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0" name="object 137"/>
            <p:cNvSpPr/>
            <p:nvPr/>
          </p:nvSpPr>
          <p:spPr>
            <a:xfrm>
              <a:off x="3132151" y="2466532"/>
              <a:ext cx="1118902" cy="684133"/>
            </a:xfrm>
            <a:prstGeom prst="rect">
              <a:avLst/>
            </a:prstGeom>
            <a:solidFill>
              <a:srgbClr val="C8EEFA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1" name="object 138"/>
            <p:cNvSpPr/>
            <p:nvPr/>
          </p:nvSpPr>
          <p:spPr>
            <a:xfrm>
              <a:off x="3132151" y="2466532"/>
              <a:ext cx="1118900" cy="684139"/>
            </a:xfrm>
            <a:prstGeom prst="rect">
              <a:avLst/>
            </a:prstGeom>
            <a:noFill/>
            <a:ln w="19049" cap="flat">
              <a:solidFill>
                <a:srgbClr val="007B98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2" name="object 139"/>
            <p:cNvSpPr/>
            <p:nvPr/>
          </p:nvSpPr>
          <p:spPr>
            <a:xfrm>
              <a:off x="3246867" y="2596867"/>
              <a:ext cx="898071" cy="423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marR="5080" indent="33019" algn="l" defTabSz="914400">
                <a:defRPr sz="1000" b="1" spc="39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Partition  </a:t>
              </a:r>
              <a:r>
                <a:rPr spc="4"/>
                <a:t>S</a:t>
              </a:r>
              <a:r>
                <a:rPr spc="50"/>
                <a:t>u</a:t>
              </a:r>
              <a:r>
                <a:rPr spc="30"/>
                <a:t>mm</a:t>
              </a:r>
              <a:r>
                <a:rPr spc="50"/>
                <a:t>a</a:t>
              </a:r>
              <a:r>
                <a:rPr spc="45"/>
                <a:t>r</a:t>
              </a:r>
              <a:r>
                <a:rPr spc="70"/>
                <a:t>y</a:t>
              </a:r>
            </a:p>
          </p:txBody>
        </p:sp>
        <p:sp>
          <p:nvSpPr>
            <p:cNvPr id="273" name="object 140"/>
            <p:cNvSpPr/>
            <p:nvPr/>
          </p:nvSpPr>
          <p:spPr>
            <a:xfrm>
              <a:off x="4932525" y="2328963"/>
              <a:ext cx="684138" cy="940342"/>
            </a:xfrm>
            <a:prstGeom prst="rect">
              <a:avLst/>
            </a:prstGeom>
            <a:solidFill>
              <a:srgbClr val="E9E9E2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4" name="object 141"/>
            <p:cNvSpPr/>
            <p:nvPr/>
          </p:nvSpPr>
          <p:spPr>
            <a:xfrm>
              <a:off x="4932525" y="2328959"/>
              <a:ext cx="684138" cy="940348"/>
            </a:xfrm>
            <a:prstGeom prst="rect">
              <a:avLst/>
            </a:prstGeom>
            <a:noFill/>
            <a:ln w="19049" cap="flat">
              <a:solidFill>
                <a:srgbClr val="5E4D4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5" name="object 142"/>
            <p:cNvSpPr/>
            <p:nvPr/>
          </p:nvSpPr>
          <p:spPr>
            <a:xfrm rot="16200000">
              <a:off x="4854745" y="2601016"/>
              <a:ext cx="840729" cy="388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lnSpc>
                  <a:spcPts val="1000"/>
                </a:lnSpc>
                <a:defRPr sz="1000" b="1" spc="-3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P</a:t>
              </a:r>
              <a:r>
                <a:rPr spc="9"/>
                <a:t>a</a:t>
              </a:r>
              <a:r>
                <a:rPr spc="-15"/>
                <a:t>r</a:t>
              </a:r>
              <a:r>
                <a:rPr spc="0"/>
                <a:t>tition</a:t>
              </a:r>
            </a:p>
            <a:p>
              <a:pPr defTabSz="914400">
                <a:defRPr sz="1000" b="1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Index</a:t>
              </a:r>
            </a:p>
          </p:txBody>
        </p:sp>
        <p:sp>
          <p:nvSpPr>
            <p:cNvPr id="276" name="object 143"/>
            <p:cNvSpPr/>
            <p:nvPr/>
          </p:nvSpPr>
          <p:spPr>
            <a:xfrm>
              <a:off x="7780253" y="2750"/>
              <a:ext cx="522894" cy="381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77" y="0"/>
                  </a:moveTo>
                  <a:lnTo>
                    <a:pt x="2623" y="0"/>
                  </a:lnTo>
                  <a:lnTo>
                    <a:pt x="1602" y="283"/>
                  </a:lnTo>
                  <a:lnTo>
                    <a:pt x="768" y="1055"/>
                  </a:lnTo>
                  <a:lnTo>
                    <a:pt x="206" y="2199"/>
                  </a:lnTo>
                  <a:lnTo>
                    <a:pt x="0" y="360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3601"/>
                  </a:lnTo>
                  <a:lnTo>
                    <a:pt x="21394" y="2199"/>
                  </a:lnTo>
                  <a:lnTo>
                    <a:pt x="20832" y="1055"/>
                  </a:lnTo>
                  <a:lnTo>
                    <a:pt x="19998" y="283"/>
                  </a:lnTo>
                  <a:lnTo>
                    <a:pt x="18977" y="0"/>
                  </a:lnTo>
                  <a:close/>
                </a:path>
              </a:pathLst>
            </a:custGeom>
            <a:solidFill>
              <a:srgbClr val="E4BB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7" name="object 144"/>
            <p:cNvSpPr/>
            <p:nvPr/>
          </p:nvSpPr>
          <p:spPr>
            <a:xfrm>
              <a:off x="7780253" y="2750"/>
              <a:ext cx="522908" cy="381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23" y="0"/>
                  </a:moveTo>
                  <a:lnTo>
                    <a:pt x="18977" y="0"/>
                  </a:lnTo>
                  <a:lnTo>
                    <a:pt x="19998" y="283"/>
                  </a:lnTo>
                  <a:lnTo>
                    <a:pt x="20832" y="1054"/>
                  </a:lnTo>
                  <a:lnTo>
                    <a:pt x="21394" y="2199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3600"/>
                  </a:lnTo>
                  <a:lnTo>
                    <a:pt x="206" y="2199"/>
                  </a:lnTo>
                  <a:lnTo>
                    <a:pt x="768" y="1054"/>
                  </a:lnTo>
                  <a:lnTo>
                    <a:pt x="1602" y="283"/>
                  </a:lnTo>
                  <a:lnTo>
                    <a:pt x="2623" y="0"/>
                  </a:lnTo>
                  <a:close/>
                </a:path>
              </a:pathLst>
            </a:custGeom>
            <a:noFill/>
            <a:ln w="12699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8" name="object 145"/>
            <p:cNvSpPr/>
            <p:nvPr/>
          </p:nvSpPr>
          <p:spPr>
            <a:xfrm>
              <a:off x="7781207" y="86118"/>
              <a:ext cx="520493" cy="458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indent="12700" algn="l" defTabSz="914400">
                <a:defRPr sz="11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delete</a:t>
              </a:r>
            </a:p>
          </p:txBody>
        </p:sp>
        <p:sp>
          <p:nvSpPr>
            <p:cNvPr id="279" name="object 146"/>
            <p:cNvSpPr/>
            <p:nvPr/>
          </p:nvSpPr>
          <p:spPr>
            <a:xfrm>
              <a:off x="6625996" y="2360740"/>
              <a:ext cx="1905531" cy="312545"/>
            </a:xfrm>
            <a:prstGeom prst="rect">
              <a:avLst/>
            </a:prstGeom>
            <a:solidFill>
              <a:srgbClr val="AAA2A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0" name="object 147"/>
            <p:cNvSpPr/>
            <p:nvPr/>
          </p:nvSpPr>
          <p:spPr>
            <a:xfrm>
              <a:off x="6625996" y="2360740"/>
              <a:ext cx="1905529" cy="312537"/>
            </a:xfrm>
            <a:prstGeom prst="rect">
              <a:avLst/>
            </a:prstGeom>
            <a:noFill/>
            <a:ln w="28574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What compaction strategies are available?"/>
          <p:cNvSpPr>
            <a:spLocks noGrp="1"/>
          </p:cNvSpPr>
          <p:nvPr>
            <p:ph type="title"/>
          </p:nvPr>
        </p:nvSpPr>
        <p:spPr>
          <a:xfrm>
            <a:off x="2366193" y="1092267"/>
            <a:ext cx="8693951" cy="440056"/>
          </a:xfrm>
          <a:prstGeom prst="rect">
            <a:avLst/>
          </a:prstGeom>
        </p:spPr>
        <p:txBody>
          <a:bodyPr lIns="0" tIns="0" rIns="0" bIns="0" anchor="t"/>
          <a:lstStyle/>
          <a:p>
            <a:pPr indent="5714" algn="l" defTabSz="411479">
              <a:defRPr sz="2880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</a:t>
            </a:r>
            <a:r>
              <a:rPr spc="-102"/>
              <a:t>compaction strategies are</a:t>
            </a:r>
            <a:r>
              <a:t> </a:t>
            </a:r>
            <a:r>
              <a:rPr spc="-102"/>
              <a:t>available?</a:t>
            </a:r>
          </a:p>
        </p:txBody>
      </p:sp>
      <p:sp>
        <p:nvSpPr>
          <p:cNvPr id="284" name="object 3"/>
          <p:cNvSpPr/>
          <p:nvPr/>
        </p:nvSpPr>
        <p:spPr>
          <a:xfrm>
            <a:off x="2005167" y="2093260"/>
            <a:ext cx="8673467" cy="313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700" marR="316865" indent="-254000" algn="l" defTabSz="914400">
              <a:lnSpc>
                <a:spcPts val="2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400" spc="5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compaction </a:t>
            </a:r>
            <a:r>
              <a:rPr spc="0">
                <a:solidFill>
                  <a:srgbClr val="007B98"/>
                </a:solidFill>
              </a:rPr>
              <a:t>– </a:t>
            </a:r>
            <a:r>
              <a:rPr>
                <a:solidFill>
                  <a:srgbClr val="007B98"/>
                </a:solidFill>
              </a:rPr>
              <a:t>table property </a:t>
            </a:r>
            <a:r>
              <a:rPr spc="15">
                <a:solidFill>
                  <a:srgbClr val="007B98"/>
                </a:solidFill>
              </a:rPr>
              <a:t>defining </a:t>
            </a:r>
            <a:r>
              <a:rPr spc="0">
                <a:solidFill>
                  <a:srgbClr val="007B98"/>
                </a:solidFill>
              </a:rPr>
              <a:t>when </a:t>
            </a:r>
            <a:r>
              <a:rPr>
                <a:solidFill>
                  <a:srgbClr val="007B98"/>
                </a:solidFill>
              </a:rPr>
              <a:t>and </a:t>
            </a:r>
            <a:r>
              <a:rPr spc="-5">
                <a:solidFill>
                  <a:srgbClr val="007B98"/>
                </a:solidFill>
              </a:rPr>
              <a:t>how </a:t>
            </a:r>
            <a:r>
              <a:rPr spc="10">
                <a:solidFill>
                  <a:srgbClr val="007B98"/>
                </a:solidFill>
              </a:rPr>
              <a:t>compaction  </a:t>
            </a:r>
            <a:r>
              <a:rPr>
                <a:solidFill>
                  <a:srgbClr val="007B98"/>
                </a:solidFill>
              </a:rPr>
              <a:t>occurs </a:t>
            </a:r>
            <a:r>
              <a:rPr spc="-5">
                <a:solidFill>
                  <a:srgbClr val="007B98"/>
                </a:solidFill>
              </a:rPr>
              <a:t>for </a:t>
            </a:r>
            <a:r>
              <a:rPr>
                <a:solidFill>
                  <a:srgbClr val="007B98"/>
                </a:solidFill>
              </a:rPr>
              <a:t>this</a:t>
            </a:r>
            <a:r>
              <a:rPr spc="-35">
                <a:solidFill>
                  <a:srgbClr val="007B98"/>
                </a:solidFill>
              </a:rPr>
              <a:t> </a:t>
            </a:r>
            <a:r>
              <a:rPr>
                <a:solidFill>
                  <a:srgbClr val="007B98"/>
                </a:solidFill>
              </a:rPr>
              <a:t>table</a:t>
            </a:r>
          </a:p>
          <a:p>
            <a:pPr marL="268604" indent="-255904" algn="l" defTabSz="914400">
              <a:spcBef>
                <a:spcPts val="4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400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Available </a:t>
            </a:r>
            <a:r>
              <a:rPr spc="5"/>
              <a:t>compaction strategies</a:t>
            </a:r>
            <a:r>
              <a:rPr spc="25"/>
              <a:t> </a:t>
            </a:r>
            <a:r>
              <a:rPr spc="-10"/>
              <a:t>are</a:t>
            </a:r>
          </a:p>
          <a:p>
            <a:pPr marL="558800" marR="294640" lvl="1" indent="-254000" algn="l" defTabSz="914400">
              <a:lnSpc>
                <a:spcPts val="2200"/>
              </a:lnSpc>
              <a:spcBef>
                <a:spcPts val="1000"/>
              </a:spcBef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Size-Tiered </a:t>
            </a:r>
            <a:r>
              <a:rPr>
                <a:solidFill>
                  <a:srgbClr val="4B3C37"/>
                </a:solidFill>
              </a:rPr>
              <a:t>(default) </a:t>
            </a:r>
            <a:r>
              <a:rPr spc="0">
                <a:solidFill>
                  <a:srgbClr val="4B3C37"/>
                </a:solidFill>
              </a:rPr>
              <a:t>– </a:t>
            </a:r>
            <a:r>
              <a:rPr>
                <a:solidFill>
                  <a:srgbClr val="4B3C37"/>
                </a:solidFill>
              </a:rPr>
              <a:t>compaction </a:t>
            </a:r>
            <a:r>
              <a:rPr spc="0">
                <a:solidFill>
                  <a:srgbClr val="4B3C37"/>
                </a:solidFill>
              </a:rPr>
              <a:t>triggered </a:t>
            </a:r>
            <a:r>
              <a:rPr>
                <a:solidFill>
                  <a:srgbClr val="4B3C37"/>
                </a:solidFill>
              </a:rPr>
              <a:t>as number of </a:t>
            </a:r>
            <a:r>
              <a:rPr spc="-25">
                <a:solidFill>
                  <a:srgbClr val="4B3C37"/>
                </a:solidFill>
              </a:rPr>
              <a:t>SSTables </a:t>
            </a:r>
            <a:r>
              <a:rPr spc="-4">
                <a:solidFill>
                  <a:srgbClr val="4B3C37"/>
                </a:solidFill>
              </a:rPr>
              <a:t>reach </a:t>
            </a:r>
            <a:r>
              <a:rPr spc="0">
                <a:solidFill>
                  <a:srgbClr val="4B3C37"/>
                </a:solidFill>
              </a:rPr>
              <a:t>a  </a:t>
            </a:r>
            <a:r>
              <a:rPr>
                <a:solidFill>
                  <a:srgbClr val="4B3C37"/>
                </a:solidFill>
              </a:rPr>
              <a:t>threshold</a:t>
            </a:r>
          </a:p>
          <a:p>
            <a:pPr marL="560705" lvl="1" indent="-255904" algn="l" defTabSz="914400">
              <a:spcBef>
                <a:spcPts val="600"/>
              </a:spcBef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-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Leveled </a:t>
            </a:r>
            <a:r>
              <a:rPr spc="0">
                <a:solidFill>
                  <a:srgbClr val="4B3C37"/>
                </a:solidFill>
              </a:rPr>
              <a:t>– </a:t>
            </a:r>
            <a:r>
              <a:rPr spc="4">
                <a:solidFill>
                  <a:srgbClr val="4B3C37"/>
                </a:solidFill>
              </a:rPr>
              <a:t>uniform-size </a:t>
            </a:r>
            <a:r>
              <a:rPr spc="-25">
                <a:solidFill>
                  <a:srgbClr val="4B3C37"/>
                </a:solidFill>
              </a:rPr>
              <a:t>SSTables </a:t>
            </a:r>
            <a:r>
              <a:rPr spc="4">
                <a:solidFill>
                  <a:srgbClr val="4B3C37"/>
                </a:solidFill>
              </a:rPr>
              <a:t>organized and </a:t>
            </a:r>
            <a:r>
              <a:rPr spc="0">
                <a:solidFill>
                  <a:srgbClr val="4B3C37"/>
                </a:solidFill>
              </a:rPr>
              <a:t>compacted </a:t>
            </a:r>
            <a:r>
              <a:rPr spc="-9">
                <a:solidFill>
                  <a:srgbClr val="4B3C37"/>
                </a:solidFill>
              </a:rPr>
              <a:t>by </a:t>
            </a:r>
            <a:r>
              <a:rPr spc="0">
                <a:solidFill>
                  <a:srgbClr val="4B3C37"/>
                </a:solidFill>
              </a:rPr>
              <a:t>successive</a:t>
            </a:r>
            <a:r>
              <a:rPr spc="260">
                <a:solidFill>
                  <a:srgbClr val="4B3C37"/>
                </a:solidFill>
              </a:rPr>
              <a:t> </a:t>
            </a:r>
            <a:r>
              <a:rPr spc="-9">
                <a:solidFill>
                  <a:srgbClr val="4B3C37"/>
                </a:solidFill>
              </a:rPr>
              <a:t>levels</a:t>
            </a:r>
          </a:p>
          <a:p>
            <a:pPr marL="560705" lvl="1" indent="-255904" algn="l" defTabSz="914400">
              <a:spcBef>
                <a:spcPts val="800"/>
              </a:spcBef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Date-Tiered </a:t>
            </a:r>
            <a:r>
              <a:rPr spc="0">
                <a:solidFill>
                  <a:srgbClr val="4B3C37"/>
                </a:solidFill>
              </a:rPr>
              <a:t>– </a:t>
            </a:r>
            <a:r>
              <a:rPr>
                <a:solidFill>
                  <a:srgbClr val="4B3C37"/>
                </a:solidFill>
              </a:rPr>
              <a:t>data </a:t>
            </a:r>
            <a:r>
              <a:rPr spc="0">
                <a:solidFill>
                  <a:srgbClr val="4B3C37"/>
                </a:solidFill>
              </a:rPr>
              <a:t>written within a </a:t>
            </a:r>
            <a:r>
              <a:rPr spc="9">
                <a:solidFill>
                  <a:srgbClr val="4B3C37"/>
                </a:solidFill>
              </a:rPr>
              <a:t>certain </a:t>
            </a:r>
            <a:r>
              <a:rPr spc="0">
                <a:solidFill>
                  <a:srgbClr val="4B3C37"/>
                </a:solidFill>
              </a:rPr>
              <a:t>time window is </a:t>
            </a:r>
            <a:r>
              <a:rPr spc="-19">
                <a:solidFill>
                  <a:srgbClr val="4B3C37"/>
                </a:solidFill>
              </a:rPr>
              <a:t>saved</a:t>
            </a:r>
            <a:r>
              <a:rPr spc="185">
                <a:solidFill>
                  <a:srgbClr val="4B3C37"/>
                </a:solidFill>
              </a:rPr>
              <a:t> </a:t>
            </a:r>
            <a:r>
              <a:rPr>
                <a:solidFill>
                  <a:srgbClr val="4B3C37"/>
                </a:solidFill>
              </a:rPr>
              <a:t>together</a:t>
            </a:r>
          </a:p>
        </p:txBody>
      </p:sp>
      <p:sp>
        <p:nvSpPr>
          <p:cNvPr id="285" name="object 4"/>
          <p:cNvSpPr/>
          <p:nvPr/>
        </p:nvSpPr>
        <p:spPr>
          <a:xfrm>
            <a:off x="2354845" y="6215438"/>
            <a:ext cx="8716646" cy="2298701"/>
          </a:xfrm>
          <a:prstGeom prst="rect">
            <a:avLst/>
          </a:prstGeom>
          <a:solidFill>
            <a:srgbClr val="FCE4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91439" algn="l" defTabSz="914400">
              <a:spcBef>
                <a:spcPts val="100"/>
              </a:spcBef>
              <a:defRPr sz="2000"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CREATE TABLE performer</a:t>
            </a:r>
            <a:r>
              <a:rPr spc="-4"/>
              <a:t> </a:t>
            </a:r>
            <a:r>
              <a:rPr spc="0"/>
              <a:t>(</a:t>
            </a:r>
          </a:p>
          <a:p>
            <a:pPr marR="4758690" indent="400050" algn="l" defTabSz="914400">
              <a:lnSpc>
                <a:spcPts val="3200"/>
              </a:lnSpc>
              <a:spcBef>
                <a:spcPts val="100"/>
              </a:spcBef>
              <a:defRPr sz="2000"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first text PRIMARY </a:t>
            </a:r>
            <a:r>
              <a:rPr spc="9"/>
              <a:t>KEY,  </a:t>
            </a:r>
            <a:r>
              <a:t>last</a:t>
            </a:r>
            <a:r>
              <a:rPr spc="-79"/>
              <a:t> </a:t>
            </a:r>
            <a:r>
              <a:rPr spc="9"/>
              <a:t>text,</a:t>
            </a:r>
          </a:p>
          <a:p>
            <a:pPr indent="400050" algn="l" defTabSz="914400">
              <a:spcBef>
                <a:spcPts val="400"/>
              </a:spcBef>
              <a:defRPr sz="2000"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level</a:t>
            </a:r>
            <a:r>
              <a:rPr spc="-75"/>
              <a:t> </a:t>
            </a:r>
            <a:r>
              <a:rPr spc="9"/>
              <a:t>text</a:t>
            </a:r>
          </a:p>
          <a:p>
            <a:pPr indent="91439" algn="l" defTabSz="914400">
              <a:spcBef>
                <a:spcPts val="800"/>
              </a:spcBef>
              <a:defRPr sz="2000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)</a:t>
            </a:r>
          </a:p>
          <a:p>
            <a:pPr indent="91439" algn="l" defTabSz="914400">
              <a:spcBef>
                <a:spcPts val="800"/>
              </a:spcBef>
              <a:defRPr sz="2000"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WITH compaction </a:t>
            </a:r>
            <a:r>
              <a:rPr spc="0"/>
              <a:t>= </a:t>
            </a:r>
            <a:r>
              <a:t>{'class' </a:t>
            </a:r>
            <a:r>
              <a:rPr spc="0"/>
              <a:t>: </a:t>
            </a:r>
            <a:r>
              <a:t>'&lt;strategy&gt;',</a:t>
            </a:r>
            <a:r>
              <a:rPr spc="85"/>
              <a:t> </a:t>
            </a:r>
            <a:r>
              <a:rPr spc="9"/>
              <a:t>&lt;params&gt;};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What is size-tiered compaction, and when is it used?"/>
          <p:cNvSpPr>
            <a:spLocks noGrp="1"/>
          </p:cNvSpPr>
          <p:nvPr>
            <p:ph type="title"/>
          </p:nvPr>
        </p:nvSpPr>
        <p:spPr>
          <a:xfrm>
            <a:off x="1706405" y="1079787"/>
            <a:ext cx="8693951" cy="440056"/>
          </a:xfrm>
          <a:prstGeom prst="rect">
            <a:avLst/>
          </a:prstGeom>
        </p:spPr>
        <p:txBody>
          <a:bodyPr lIns="0" tIns="0" rIns="0" bIns="0" anchor="t"/>
          <a:lstStyle/>
          <a:p>
            <a:pPr indent="12700" algn="l" defTabSz="914400">
              <a:defRPr sz="2800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</a:t>
            </a:r>
            <a:r>
              <a:rPr spc="-100"/>
              <a:t>is size-tiered compaction, </a:t>
            </a:r>
            <a:r>
              <a:t>and </a:t>
            </a:r>
            <a:r>
              <a:rPr spc="-100"/>
              <a:t>when is it</a:t>
            </a:r>
            <a:r>
              <a:rPr spc="-300"/>
              <a:t> </a:t>
            </a:r>
            <a:r>
              <a:t>used?</a:t>
            </a:r>
          </a:p>
        </p:txBody>
      </p:sp>
      <p:sp>
        <p:nvSpPr>
          <p:cNvPr id="288" name="object 3"/>
          <p:cNvSpPr/>
          <p:nvPr/>
        </p:nvSpPr>
        <p:spPr>
          <a:xfrm>
            <a:off x="1693152" y="1897761"/>
            <a:ext cx="872045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604" indent="-255904" algn="l" defTabSz="914400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400" spc="5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Compacts set </a:t>
            </a:r>
            <a:r>
              <a:rPr spc="0"/>
              <a:t>number </a:t>
            </a:r>
            <a:r>
              <a:t>of similarly sized </a:t>
            </a:r>
            <a:r>
              <a:rPr spc="-30"/>
              <a:t>SSTables </a:t>
            </a:r>
            <a:r>
              <a:t>to </a:t>
            </a:r>
            <a:r>
              <a:rPr spc="0"/>
              <a:t>a larger</a:t>
            </a:r>
            <a:r>
              <a:rPr spc="215"/>
              <a:t> </a:t>
            </a:r>
            <a:r>
              <a:rPr spc="-35"/>
              <a:t>SSTable</a:t>
            </a:r>
          </a:p>
        </p:txBody>
      </p:sp>
      <p:sp>
        <p:nvSpPr>
          <p:cNvPr id="289" name="object 4"/>
          <p:cNvSpPr/>
          <p:nvPr/>
        </p:nvSpPr>
        <p:spPr>
          <a:xfrm>
            <a:off x="2017868" y="7397366"/>
            <a:ext cx="8716645" cy="977896"/>
          </a:xfrm>
          <a:prstGeom prst="rect">
            <a:avLst/>
          </a:prstGeom>
          <a:solidFill>
            <a:srgbClr val="FCE4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90805" algn="l" defTabSz="914400">
              <a:spcBef>
                <a:spcPts val="100"/>
              </a:spcBef>
              <a:defRPr sz="2000"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ALTER TABLE</a:t>
            </a:r>
            <a:r>
              <a:rPr spc="-50"/>
              <a:t> </a:t>
            </a:r>
            <a:r>
              <a:rPr spc="9"/>
              <a:t>performer</a:t>
            </a:r>
          </a:p>
          <a:p>
            <a:pPr indent="90805" algn="l" defTabSz="914400">
              <a:lnSpc>
                <a:spcPts val="2300"/>
              </a:lnSpc>
              <a:spcBef>
                <a:spcPts val="700"/>
              </a:spcBef>
              <a:defRPr sz="2000"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WITH compaction</a:t>
            </a:r>
            <a:r>
              <a:rPr spc="-35"/>
              <a:t> </a:t>
            </a:r>
            <a:r>
              <a:rPr spc="0"/>
              <a:t>=</a:t>
            </a:r>
          </a:p>
          <a:p>
            <a:pPr indent="245745" algn="l" defTabSz="914400">
              <a:lnSpc>
                <a:spcPts val="2300"/>
              </a:lnSpc>
              <a:defRPr sz="2000" spc="4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{'class' </a:t>
            </a:r>
            <a:r>
              <a:rPr spc="0"/>
              <a:t>: </a:t>
            </a:r>
            <a:r>
              <a:t>'SizeTieredCompactionStrategy',</a:t>
            </a:r>
            <a:r>
              <a:rPr spc="79"/>
              <a:t> </a:t>
            </a:r>
            <a:r>
              <a:rPr spc="9"/>
              <a:t>&lt;params&gt;};</a:t>
            </a:r>
          </a:p>
        </p:txBody>
      </p:sp>
      <p:grpSp>
        <p:nvGrpSpPr>
          <p:cNvPr id="358" name="Group"/>
          <p:cNvGrpSpPr/>
          <p:nvPr/>
        </p:nvGrpSpPr>
        <p:grpSpPr>
          <a:xfrm>
            <a:off x="2040153" y="3424140"/>
            <a:ext cx="8672075" cy="2802967"/>
            <a:chOff x="0" y="0"/>
            <a:chExt cx="8672074" cy="2802965"/>
          </a:xfrm>
        </p:grpSpPr>
        <p:sp>
          <p:nvSpPr>
            <p:cNvPr id="290" name="object 5"/>
            <p:cNvSpPr/>
            <p:nvPr/>
          </p:nvSpPr>
          <p:spPr>
            <a:xfrm>
              <a:off x="56395" y="1907375"/>
              <a:ext cx="355601" cy="82296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1" name="object 6"/>
            <p:cNvSpPr/>
            <p:nvPr/>
          </p:nvSpPr>
          <p:spPr>
            <a:xfrm>
              <a:off x="519945" y="1927859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2" name="object 7"/>
            <p:cNvSpPr/>
            <p:nvPr/>
          </p:nvSpPr>
          <p:spPr>
            <a:xfrm>
              <a:off x="84335" y="1727353"/>
              <a:ext cx="7645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tabLst>
                  <a:tab pos="482600" algn="l"/>
                </a:tabLst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SST5	SST6</a:t>
              </a:r>
            </a:p>
          </p:txBody>
        </p:sp>
        <p:sp>
          <p:nvSpPr>
            <p:cNvPr id="293" name="object 8"/>
            <p:cNvSpPr/>
            <p:nvPr/>
          </p:nvSpPr>
          <p:spPr>
            <a:xfrm>
              <a:off x="1186695" y="1907375"/>
              <a:ext cx="355601" cy="82296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4" name="object 9"/>
            <p:cNvSpPr/>
            <p:nvPr/>
          </p:nvSpPr>
          <p:spPr>
            <a:xfrm>
              <a:off x="1214634" y="1727353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SST5</a:t>
              </a:r>
            </a:p>
          </p:txBody>
        </p:sp>
        <p:sp>
          <p:nvSpPr>
            <p:cNvPr id="295" name="object 10"/>
            <p:cNvSpPr/>
            <p:nvPr/>
          </p:nvSpPr>
          <p:spPr>
            <a:xfrm>
              <a:off x="1650245" y="1915159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6" name="object 11"/>
            <p:cNvSpPr/>
            <p:nvPr/>
          </p:nvSpPr>
          <p:spPr>
            <a:xfrm>
              <a:off x="1697234" y="1714653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SST6</a:t>
              </a:r>
            </a:p>
          </p:txBody>
        </p:sp>
        <p:sp>
          <p:nvSpPr>
            <p:cNvPr id="297" name="object 12"/>
            <p:cNvSpPr/>
            <p:nvPr/>
          </p:nvSpPr>
          <p:spPr>
            <a:xfrm>
              <a:off x="2113795" y="1907375"/>
              <a:ext cx="355600" cy="4572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98" name="object 13"/>
            <p:cNvSpPr/>
            <p:nvPr/>
          </p:nvSpPr>
          <p:spPr>
            <a:xfrm>
              <a:off x="2128742" y="1727353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SST7</a:t>
              </a:r>
            </a:p>
          </p:txBody>
        </p:sp>
        <p:sp>
          <p:nvSpPr>
            <p:cNvPr id="299" name="object 14"/>
            <p:cNvSpPr/>
            <p:nvPr/>
          </p:nvSpPr>
          <p:spPr>
            <a:xfrm>
              <a:off x="2825286" y="1915159"/>
              <a:ext cx="355601" cy="82296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0" name="object 15"/>
            <p:cNvSpPr/>
            <p:nvPr/>
          </p:nvSpPr>
          <p:spPr>
            <a:xfrm>
              <a:off x="2853227" y="1735137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SST5</a:t>
              </a:r>
            </a:p>
          </p:txBody>
        </p:sp>
        <p:sp>
          <p:nvSpPr>
            <p:cNvPr id="301" name="object 16"/>
            <p:cNvSpPr/>
            <p:nvPr/>
          </p:nvSpPr>
          <p:spPr>
            <a:xfrm>
              <a:off x="3288836" y="1935633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2" name="object 17"/>
            <p:cNvSpPr/>
            <p:nvPr/>
          </p:nvSpPr>
          <p:spPr>
            <a:xfrm>
              <a:off x="3335827" y="1735137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SST6</a:t>
              </a:r>
            </a:p>
          </p:txBody>
        </p:sp>
        <p:sp>
          <p:nvSpPr>
            <p:cNvPr id="303" name="object 18"/>
            <p:cNvSpPr/>
            <p:nvPr/>
          </p:nvSpPr>
          <p:spPr>
            <a:xfrm>
              <a:off x="3765086" y="1927859"/>
              <a:ext cx="355601" cy="4572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4" name="object 19"/>
            <p:cNvSpPr/>
            <p:nvPr/>
          </p:nvSpPr>
          <p:spPr>
            <a:xfrm>
              <a:off x="3780035" y="1747837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SST7</a:t>
              </a:r>
            </a:p>
          </p:txBody>
        </p:sp>
        <p:sp>
          <p:nvSpPr>
            <p:cNvPr id="305" name="object 20"/>
            <p:cNvSpPr/>
            <p:nvPr/>
          </p:nvSpPr>
          <p:spPr>
            <a:xfrm>
              <a:off x="4221995" y="1935633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6" name="object 21"/>
            <p:cNvSpPr/>
            <p:nvPr/>
          </p:nvSpPr>
          <p:spPr>
            <a:xfrm>
              <a:off x="4249351" y="1750695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SST8</a:t>
              </a:r>
            </a:p>
          </p:txBody>
        </p:sp>
        <p:sp>
          <p:nvSpPr>
            <p:cNvPr id="307" name="object 22"/>
            <p:cNvSpPr/>
            <p:nvPr/>
          </p:nvSpPr>
          <p:spPr>
            <a:xfrm>
              <a:off x="7853903" y="1917700"/>
              <a:ext cx="355601" cy="822959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8" name="object 23"/>
            <p:cNvSpPr/>
            <p:nvPr/>
          </p:nvSpPr>
          <p:spPr>
            <a:xfrm>
              <a:off x="7881842" y="1737678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SST5</a:t>
              </a:r>
            </a:p>
          </p:txBody>
        </p:sp>
        <p:sp>
          <p:nvSpPr>
            <p:cNvPr id="309" name="object 24"/>
            <p:cNvSpPr/>
            <p:nvPr/>
          </p:nvSpPr>
          <p:spPr>
            <a:xfrm>
              <a:off x="8311395" y="1917700"/>
              <a:ext cx="355601" cy="73152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0" name="object 25"/>
            <p:cNvSpPr/>
            <p:nvPr/>
          </p:nvSpPr>
          <p:spPr>
            <a:xfrm>
              <a:off x="8326634" y="1737678"/>
              <a:ext cx="3454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SST10</a:t>
              </a:r>
            </a:p>
          </p:txBody>
        </p:sp>
        <p:sp>
          <p:nvSpPr>
            <p:cNvPr id="311" name="object 26"/>
            <p:cNvSpPr/>
            <p:nvPr/>
          </p:nvSpPr>
          <p:spPr>
            <a:xfrm>
              <a:off x="43695" y="451637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2" name="object 27"/>
            <p:cNvSpPr/>
            <p:nvPr/>
          </p:nvSpPr>
          <p:spPr>
            <a:xfrm>
              <a:off x="84335" y="263843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SST1</a:t>
              </a:r>
            </a:p>
          </p:txBody>
        </p:sp>
        <p:sp>
          <p:nvSpPr>
            <p:cNvPr id="313" name="object 28"/>
            <p:cNvSpPr/>
            <p:nvPr/>
          </p:nvSpPr>
          <p:spPr>
            <a:xfrm>
              <a:off x="1161295" y="451637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4" name="object 29"/>
            <p:cNvSpPr/>
            <p:nvPr/>
          </p:nvSpPr>
          <p:spPr>
            <a:xfrm>
              <a:off x="1208284" y="251143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SST1</a:t>
              </a:r>
            </a:p>
          </p:txBody>
        </p:sp>
        <p:sp>
          <p:nvSpPr>
            <p:cNvPr id="315" name="object 30"/>
            <p:cNvSpPr/>
            <p:nvPr/>
          </p:nvSpPr>
          <p:spPr>
            <a:xfrm>
              <a:off x="1631195" y="451637"/>
              <a:ext cx="355601" cy="4572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6" name="object 31"/>
            <p:cNvSpPr/>
            <p:nvPr/>
          </p:nvSpPr>
          <p:spPr>
            <a:xfrm>
              <a:off x="1665484" y="251143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SST2</a:t>
              </a:r>
            </a:p>
          </p:txBody>
        </p:sp>
        <p:sp>
          <p:nvSpPr>
            <p:cNvPr id="317" name="object 32"/>
            <p:cNvSpPr/>
            <p:nvPr/>
          </p:nvSpPr>
          <p:spPr>
            <a:xfrm>
              <a:off x="2850395" y="451637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8" name="object 33"/>
            <p:cNvSpPr/>
            <p:nvPr/>
          </p:nvSpPr>
          <p:spPr>
            <a:xfrm>
              <a:off x="2891035" y="251143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SST1</a:t>
              </a:r>
            </a:p>
          </p:txBody>
        </p:sp>
        <p:sp>
          <p:nvSpPr>
            <p:cNvPr id="319" name="object 34"/>
            <p:cNvSpPr/>
            <p:nvPr/>
          </p:nvSpPr>
          <p:spPr>
            <a:xfrm>
              <a:off x="3320295" y="451637"/>
              <a:ext cx="355601" cy="4572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0" name="object 35"/>
            <p:cNvSpPr/>
            <p:nvPr/>
          </p:nvSpPr>
          <p:spPr>
            <a:xfrm>
              <a:off x="3335242" y="271614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SST2</a:t>
              </a:r>
            </a:p>
          </p:txBody>
        </p:sp>
        <p:sp>
          <p:nvSpPr>
            <p:cNvPr id="321" name="object 36"/>
            <p:cNvSpPr/>
            <p:nvPr/>
          </p:nvSpPr>
          <p:spPr>
            <a:xfrm>
              <a:off x="3790195" y="451637"/>
              <a:ext cx="355601" cy="274322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2" name="object 37"/>
            <p:cNvSpPr/>
            <p:nvPr/>
          </p:nvSpPr>
          <p:spPr>
            <a:xfrm>
              <a:off x="3817551" y="266700"/>
              <a:ext cx="281941" cy="304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SST3</a:t>
              </a:r>
            </a:p>
          </p:txBody>
        </p:sp>
        <p:sp>
          <p:nvSpPr>
            <p:cNvPr id="323" name="object 38"/>
            <p:cNvSpPr/>
            <p:nvPr/>
          </p:nvSpPr>
          <p:spPr>
            <a:xfrm>
              <a:off x="4945603" y="451637"/>
              <a:ext cx="355601" cy="368301"/>
            </a:xfrm>
            <a:prstGeom prst="rect">
              <a:avLst/>
            </a:prstGeom>
            <a:solidFill>
              <a:srgbClr val="007B98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4" name="object 39"/>
            <p:cNvSpPr/>
            <p:nvPr/>
          </p:nvSpPr>
          <p:spPr>
            <a:xfrm>
              <a:off x="4973251" y="261772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SST1</a:t>
              </a:r>
            </a:p>
          </p:txBody>
        </p:sp>
        <p:sp>
          <p:nvSpPr>
            <p:cNvPr id="325" name="object 40"/>
            <p:cNvSpPr/>
            <p:nvPr/>
          </p:nvSpPr>
          <p:spPr>
            <a:xfrm>
              <a:off x="5415503" y="451637"/>
              <a:ext cx="355601" cy="457201"/>
            </a:xfrm>
            <a:prstGeom prst="rect">
              <a:avLst/>
            </a:prstGeom>
            <a:solidFill>
              <a:srgbClr val="007B98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6" name="object 41"/>
            <p:cNvSpPr/>
            <p:nvPr/>
          </p:nvSpPr>
          <p:spPr>
            <a:xfrm>
              <a:off x="5443151" y="271614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SST2</a:t>
              </a:r>
            </a:p>
          </p:txBody>
        </p:sp>
        <p:sp>
          <p:nvSpPr>
            <p:cNvPr id="327" name="object 42"/>
            <p:cNvSpPr/>
            <p:nvPr/>
          </p:nvSpPr>
          <p:spPr>
            <a:xfrm>
              <a:off x="5885403" y="451637"/>
              <a:ext cx="355601" cy="274322"/>
            </a:xfrm>
            <a:prstGeom prst="rect">
              <a:avLst/>
            </a:prstGeom>
            <a:solidFill>
              <a:srgbClr val="007B98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8" name="object 43"/>
            <p:cNvSpPr/>
            <p:nvPr/>
          </p:nvSpPr>
          <p:spPr>
            <a:xfrm>
              <a:off x="5925751" y="271614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SST3</a:t>
              </a:r>
            </a:p>
          </p:txBody>
        </p:sp>
        <p:sp>
          <p:nvSpPr>
            <p:cNvPr id="329" name="object 44"/>
            <p:cNvSpPr/>
            <p:nvPr/>
          </p:nvSpPr>
          <p:spPr>
            <a:xfrm>
              <a:off x="6368294" y="451637"/>
              <a:ext cx="355601" cy="368301"/>
            </a:xfrm>
            <a:prstGeom prst="rect">
              <a:avLst/>
            </a:prstGeom>
            <a:solidFill>
              <a:srgbClr val="007B98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0" name="object 45"/>
            <p:cNvSpPr/>
            <p:nvPr/>
          </p:nvSpPr>
          <p:spPr>
            <a:xfrm>
              <a:off x="6408351" y="271614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SST4</a:t>
              </a:r>
            </a:p>
          </p:txBody>
        </p:sp>
        <p:sp>
          <p:nvSpPr>
            <p:cNvPr id="331" name="object 46"/>
            <p:cNvSpPr/>
            <p:nvPr/>
          </p:nvSpPr>
          <p:spPr>
            <a:xfrm>
              <a:off x="7879595" y="426237"/>
              <a:ext cx="355601" cy="82296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2" name="object 47"/>
            <p:cNvSpPr/>
            <p:nvPr/>
          </p:nvSpPr>
          <p:spPr>
            <a:xfrm>
              <a:off x="7907534" y="246214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SST5</a:t>
              </a:r>
            </a:p>
          </p:txBody>
        </p:sp>
        <p:sp>
          <p:nvSpPr>
            <p:cNvPr id="333" name="object 48"/>
            <p:cNvSpPr/>
            <p:nvPr/>
          </p:nvSpPr>
          <p:spPr>
            <a:xfrm>
              <a:off x="6894532" y="288851"/>
              <a:ext cx="1143001" cy="698269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4" name="object 49"/>
            <p:cNvSpPr/>
            <p:nvPr/>
          </p:nvSpPr>
          <p:spPr>
            <a:xfrm>
              <a:off x="6939795" y="616737"/>
              <a:ext cx="673686" cy="1"/>
            </a:xfrm>
            <a:prstGeom prst="line">
              <a:avLst/>
            </a:prstGeom>
            <a:noFill/>
            <a:ln w="76199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5" name="object 50"/>
            <p:cNvSpPr/>
            <p:nvPr/>
          </p:nvSpPr>
          <p:spPr>
            <a:xfrm>
              <a:off x="7347086" y="445593"/>
              <a:ext cx="342010" cy="34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95" y="0"/>
                  </a:moveTo>
                  <a:lnTo>
                    <a:pt x="1775" y="60"/>
                  </a:lnTo>
                  <a:lnTo>
                    <a:pt x="944" y="460"/>
                  </a:lnTo>
                  <a:lnTo>
                    <a:pt x="309" y="1173"/>
                  </a:lnTo>
                  <a:lnTo>
                    <a:pt x="0" y="2077"/>
                  </a:lnTo>
                  <a:lnTo>
                    <a:pt x="60" y="2997"/>
                  </a:lnTo>
                  <a:lnTo>
                    <a:pt x="461" y="3827"/>
                  </a:lnTo>
                  <a:lnTo>
                    <a:pt x="1175" y="4461"/>
                  </a:lnTo>
                  <a:lnTo>
                    <a:pt x="12049" y="10800"/>
                  </a:lnTo>
                  <a:lnTo>
                    <a:pt x="1175" y="17138"/>
                  </a:lnTo>
                  <a:lnTo>
                    <a:pt x="461" y="17773"/>
                  </a:lnTo>
                  <a:lnTo>
                    <a:pt x="60" y="18603"/>
                  </a:lnTo>
                  <a:lnTo>
                    <a:pt x="0" y="19523"/>
                  </a:lnTo>
                  <a:lnTo>
                    <a:pt x="309" y="20427"/>
                  </a:lnTo>
                  <a:lnTo>
                    <a:pt x="944" y="21140"/>
                  </a:lnTo>
                  <a:lnTo>
                    <a:pt x="1775" y="21540"/>
                  </a:lnTo>
                  <a:lnTo>
                    <a:pt x="2695" y="21600"/>
                  </a:lnTo>
                  <a:lnTo>
                    <a:pt x="3600" y="21291"/>
                  </a:lnTo>
                  <a:lnTo>
                    <a:pt x="21600" y="10800"/>
                  </a:lnTo>
                  <a:lnTo>
                    <a:pt x="3600" y="308"/>
                  </a:lnTo>
                  <a:lnTo>
                    <a:pt x="2695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36" name="object 51"/>
            <p:cNvSpPr/>
            <p:nvPr/>
          </p:nvSpPr>
          <p:spPr>
            <a:xfrm>
              <a:off x="0" y="865657"/>
              <a:ext cx="425450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200" i="1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FLUSH</a:t>
              </a:r>
            </a:p>
          </p:txBody>
        </p:sp>
        <p:sp>
          <p:nvSpPr>
            <p:cNvPr id="337" name="object 52"/>
            <p:cNvSpPr/>
            <p:nvPr/>
          </p:nvSpPr>
          <p:spPr>
            <a:xfrm>
              <a:off x="1581156" y="954558"/>
              <a:ext cx="42545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200" i="1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FLUSH</a:t>
              </a:r>
            </a:p>
          </p:txBody>
        </p:sp>
        <p:sp>
          <p:nvSpPr>
            <p:cNvPr id="338" name="object 53"/>
            <p:cNvSpPr/>
            <p:nvPr/>
          </p:nvSpPr>
          <p:spPr>
            <a:xfrm>
              <a:off x="3764160" y="771677"/>
              <a:ext cx="42545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200" i="1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FLUSH</a:t>
              </a:r>
            </a:p>
          </p:txBody>
        </p:sp>
        <p:sp>
          <p:nvSpPr>
            <p:cNvPr id="339" name="object 54"/>
            <p:cNvSpPr/>
            <p:nvPr/>
          </p:nvSpPr>
          <p:spPr>
            <a:xfrm>
              <a:off x="6342844" y="832484"/>
              <a:ext cx="42545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200" i="1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FLUSH</a:t>
              </a:r>
            </a:p>
          </p:txBody>
        </p:sp>
        <p:sp>
          <p:nvSpPr>
            <p:cNvPr id="340" name="object 55"/>
            <p:cNvSpPr/>
            <p:nvPr/>
          </p:nvSpPr>
          <p:spPr>
            <a:xfrm>
              <a:off x="6976082" y="0"/>
              <a:ext cx="632461" cy="355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2700" algn="l" defTabSz="914400">
                <a:defRPr sz="1200" i="1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COM</a:t>
              </a:r>
              <a:r>
                <a:rPr spc="-40"/>
                <a:t>P</a:t>
              </a:r>
              <a:r>
                <a:rPr spc="-50"/>
                <a:t>A</a:t>
              </a:r>
              <a:r>
                <a:t>CT</a:t>
              </a:r>
            </a:p>
          </p:txBody>
        </p:sp>
        <p:sp>
          <p:nvSpPr>
            <p:cNvPr id="341" name="object 56"/>
            <p:cNvSpPr/>
            <p:nvPr/>
          </p:nvSpPr>
          <p:spPr>
            <a:xfrm>
              <a:off x="487560" y="2336953"/>
              <a:ext cx="42545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200" i="1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FLUSH</a:t>
              </a:r>
            </a:p>
          </p:txBody>
        </p:sp>
        <p:sp>
          <p:nvSpPr>
            <p:cNvPr id="342" name="object 57"/>
            <p:cNvSpPr/>
            <p:nvPr/>
          </p:nvSpPr>
          <p:spPr>
            <a:xfrm>
              <a:off x="2056009" y="2413317"/>
              <a:ext cx="42545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200" i="1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FLUSH</a:t>
              </a:r>
            </a:p>
          </p:txBody>
        </p:sp>
        <p:sp>
          <p:nvSpPr>
            <p:cNvPr id="343" name="object 58"/>
            <p:cNvSpPr/>
            <p:nvPr/>
          </p:nvSpPr>
          <p:spPr>
            <a:xfrm>
              <a:off x="4195376" y="2366557"/>
              <a:ext cx="42545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200" i="1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FLUSH</a:t>
              </a:r>
            </a:p>
          </p:txBody>
        </p:sp>
        <p:sp>
          <p:nvSpPr>
            <p:cNvPr id="344" name="object 59"/>
            <p:cNvSpPr/>
            <p:nvPr/>
          </p:nvSpPr>
          <p:spPr>
            <a:xfrm>
              <a:off x="4945310" y="1907375"/>
              <a:ext cx="355601" cy="82296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5" name="object 60"/>
            <p:cNvSpPr/>
            <p:nvPr/>
          </p:nvSpPr>
          <p:spPr>
            <a:xfrm>
              <a:off x="4973251" y="1727353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SST5</a:t>
              </a:r>
            </a:p>
          </p:txBody>
        </p:sp>
        <p:sp>
          <p:nvSpPr>
            <p:cNvPr id="346" name="object 61"/>
            <p:cNvSpPr/>
            <p:nvPr/>
          </p:nvSpPr>
          <p:spPr>
            <a:xfrm>
              <a:off x="5408860" y="1927859"/>
              <a:ext cx="355601" cy="368301"/>
            </a:xfrm>
            <a:prstGeom prst="rect">
              <a:avLst/>
            </a:prstGeom>
            <a:solidFill>
              <a:srgbClr val="007B98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7" name="object 62"/>
            <p:cNvSpPr/>
            <p:nvPr/>
          </p:nvSpPr>
          <p:spPr>
            <a:xfrm>
              <a:off x="5455851" y="1727353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SST6</a:t>
              </a:r>
            </a:p>
          </p:txBody>
        </p:sp>
        <p:sp>
          <p:nvSpPr>
            <p:cNvPr id="348" name="object 63"/>
            <p:cNvSpPr/>
            <p:nvPr/>
          </p:nvSpPr>
          <p:spPr>
            <a:xfrm>
              <a:off x="5885110" y="1920075"/>
              <a:ext cx="355601" cy="457201"/>
            </a:xfrm>
            <a:prstGeom prst="rect">
              <a:avLst/>
            </a:prstGeom>
            <a:solidFill>
              <a:srgbClr val="007B98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9" name="object 64"/>
            <p:cNvSpPr/>
            <p:nvPr/>
          </p:nvSpPr>
          <p:spPr>
            <a:xfrm>
              <a:off x="5900058" y="1740053"/>
              <a:ext cx="28194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SST7</a:t>
              </a:r>
            </a:p>
          </p:txBody>
        </p:sp>
        <p:sp>
          <p:nvSpPr>
            <p:cNvPr id="350" name="object 65"/>
            <p:cNvSpPr/>
            <p:nvPr/>
          </p:nvSpPr>
          <p:spPr>
            <a:xfrm>
              <a:off x="6342017" y="1927859"/>
              <a:ext cx="355601" cy="368301"/>
            </a:xfrm>
            <a:prstGeom prst="rect">
              <a:avLst/>
            </a:prstGeom>
            <a:solidFill>
              <a:srgbClr val="007B98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1" name="object 66"/>
            <p:cNvSpPr/>
            <p:nvPr/>
          </p:nvSpPr>
          <p:spPr>
            <a:xfrm>
              <a:off x="6760483" y="2447365"/>
              <a:ext cx="42545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defRPr sz="1200" i="1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FLUSH</a:t>
              </a:r>
            </a:p>
          </p:txBody>
        </p:sp>
        <p:sp>
          <p:nvSpPr>
            <p:cNvPr id="352" name="object 67"/>
            <p:cNvSpPr/>
            <p:nvPr/>
          </p:nvSpPr>
          <p:spPr>
            <a:xfrm>
              <a:off x="6800095" y="1927859"/>
              <a:ext cx="355601" cy="457201"/>
            </a:xfrm>
            <a:prstGeom prst="rect">
              <a:avLst/>
            </a:prstGeom>
            <a:solidFill>
              <a:srgbClr val="007B98">
                <a:alpha val="501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3" name="object 68"/>
            <p:cNvSpPr/>
            <p:nvPr/>
          </p:nvSpPr>
          <p:spPr>
            <a:xfrm>
              <a:off x="6369373" y="1742909"/>
              <a:ext cx="74041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indent="12700" algn="l" defTabSz="914400">
                <a:tabLst>
                  <a:tab pos="469900" algn="l"/>
                </a:tabLst>
                <a:defRPr sz="1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r>
                <a:t>SST8	SST9</a:t>
              </a:r>
            </a:p>
          </p:txBody>
        </p:sp>
        <p:sp>
          <p:nvSpPr>
            <p:cNvPr id="354" name="object 69"/>
            <p:cNvSpPr/>
            <p:nvPr/>
          </p:nvSpPr>
          <p:spPr>
            <a:xfrm>
              <a:off x="7260291" y="1818389"/>
              <a:ext cx="876993" cy="698268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5" name="object 70"/>
            <p:cNvSpPr/>
            <p:nvPr/>
          </p:nvSpPr>
          <p:spPr>
            <a:xfrm>
              <a:off x="7307217" y="2146617"/>
              <a:ext cx="407780" cy="1"/>
            </a:xfrm>
            <a:prstGeom prst="line">
              <a:avLst/>
            </a:prstGeom>
            <a:noFill/>
            <a:ln w="76199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6" name="object 71"/>
            <p:cNvSpPr/>
            <p:nvPr/>
          </p:nvSpPr>
          <p:spPr>
            <a:xfrm>
              <a:off x="7448598" y="1975462"/>
              <a:ext cx="342008" cy="342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695" y="0"/>
                  </a:moveTo>
                  <a:lnTo>
                    <a:pt x="1775" y="60"/>
                  </a:lnTo>
                  <a:lnTo>
                    <a:pt x="944" y="461"/>
                  </a:lnTo>
                  <a:lnTo>
                    <a:pt x="309" y="1174"/>
                  </a:lnTo>
                  <a:lnTo>
                    <a:pt x="0" y="2077"/>
                  </a:lnTo>
                  <a:lnTo>
                    <a:pt x="60" y="2997"/>
                  </a:lnTo>
                  <a:lnTo>
                    <a:pt x="461" y="3827"/>
                  </a:lnTo>
                  <a:lnTo>
                    <a:pt x="1175" y="4462"/>
                  </a:lnTo>
                  <a:lnTo>
                    <a:pt x="12050" y="10800"/>
                  </a:lnTo>
                  <a:lnTo>
                    <a:pt x="1175" y="17138"/>
                  </a:lnTo>
                  <a:lnTo>
                    <a:pt x="461" y="17773"/>
                  </a:lnTo>
                  <a:lnTo>
                    <a:pt x="60" y="18603"/>
                  </a:lnTo>
                  <a:lnTo>
                    <a:pt x="0" y="19523"/>
                  </a:lnTo>
                  <a:lnTo>
                    <a:pt x="309" y="20426"/>
                  </a:lnTo>
                  <a:lnTo>
                    <a:pt x="944" y="21139"/>
                  </a:lnTo>
                  <a:lnTo>
                    <a:pt x="1775" y="21540"/>
                  </a:lnTo>
                  <a:lnTo>
                    <a:pt x="2695" y="21600"/>
                  </a:lnTo>
                  <a:lnTo>
                    <a:pt x="3600" y="21292"/>
                  </a:lnTo>
                  <a:lnTo>
                    <a:pt x="21600" y="10800"/>
                  </a:lnTo>
                  <a:lnTo>
                    <a:pt x="3600" y="308"/>
                  </a:lnTo>
                  <a:lnTo>
                    <a:pt x="2695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7" name="object 72"/>
            <p:cNvSpPr/>
            <p:nvPr/>
          </p:nvSpPr>
          <p:spPr>
            <a:xfrm>
              <a:off x="7229498" y="1491450"/>
              <a:ext cx="63246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2700" algn="l" defTabSz="914400">
                <a:defRPr sz="1200" i="1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COM</a:t>
              </a:r>
              <a:r>
                <a:rPr spc="-40"/>
                <a:t>P</a:t>
              </a:r>
              <a:r>
                <a:rPr spc="-50"/>
                <a:t>A</a:t>
              </a:r>
              <a:r>
                <a:t>CT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What is size-tiered compaction, and when is it used?"/>
          <p:cNvSpPr>
            <a:spLocks noGrp="1"/>
          </p:cNvSpPr>
          <p:nvPr>
            <p:ph type="title"/>
          </p:nvPr>
        </p:nvSpPr>
        <p:spPr>
          <a:xfrm>
            <a:off x="682224" y="667927"/>
            <a:ext cx="8693951" cy="440056"/>
          </a:xfrm>
          <a:prstGeom prst="rect">
            <a:avLst/>
          </a:prstGeom>
        </p:spPr>
        <p:txBody>
          <a:bodyPr lIns="0" tIns="0" rIns="0" bIns="0" anchor="t"/>
          <a:lstStyle/>
          <a:p>
            <a:pPr indent="12700" algn="l" defTabSz="914400">
              <a:defRPr sz="2800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</a:t>
            </a:r>
            <a:r>
              <a:rPr spc="-100"/>
              <a:t>is size-tiered compaction, </a:t>
            </a:r>
            <a:r>
              <a:t>and </a:t>
            </a:r>
            <a:r>
              <a:rPr spc="-100"/>
              <a:t>when is it</a:t>
            </a:r>
            <a:r>
              <a:rPr spc="-300"/>
              <a:t> </a:t>
            </a:r>
            <a:r>
              <a:t>used?</a:t>
            </a:r>
          </a:p>
        </p:txBody>
      </p:sp>
      <p:sp>
        <p:nvSpPr>
          <p:cNvPr id="361" name="object 3"/>
          <p:cNvSpPr/>
          <p:nvPr/>
        </p:nvSpPr>
        <p:spPr>
          <a:xfrm>
            <a:off x="682223" y="1568081"/>
            <a:ext cx="3396617" cy="959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700" marR="5080" indent="-254000" algn="l" defTabSz="914400">
              <a:lnSpc>
                <a:spcPts val="25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400" spc="5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Some </a:t>
            </a:r>
            <a:r>
              <a:rPr spc="0"/>
              <a:t>implications </a:t>
            </a:r>
            <a:r>
              <a:t>of </a:t>
            </a:r>
            <a:r>
              <a:rPr spc="10"/>
              <a:t>this  </a:t>
            </a:r>
            <a:r>
              <a:t>compaction</a:t>
            </a:r>
            <a:r>
              <a:rPr spc="-10"/>
              <a:t> </a:t>
            </a:r>
            <a:r>
              <a:rPr spc="-5"/>
              <a:t>approach</a:t>
            </a:r>
          </a:p>
        </p:txBody>
      </p:sp>
      <p:sp>
        <p:nvSpPr>
          <p:cNvPr id="362" name="object 4"/>
          <p:cNvSpPr/>
          <p:nvPr/>
        </p:nvSpPr>
        <p:spPr>
          <a:xfrm>
            <a:off x="1011765" y="2796285"/>
            <a:ext cx="3823335" cy="2214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604" indent="-255904" algn="l" defTabSz="914400">
              <a:lnSpc>
                <a:spcPts val="2300"/>
              </a:lnSpc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fast to complete</a:t>
            </a:r>
            <a:r>
              <a:rPr spc="-15"/>
              <a:t> </a:t>
            </a:r>
            <a:r>
              <a:rPr spc="9"/>
              <a:t>each</a:t>
            </a:r>
          </a:p>
          <a:p>
            <a:pPr marR="5080" indent="266700" algn="l" defTabSz="914400">
              <a:lnSpc>
                <a:spcPts val="2200"/>
              </a:lnSpc>
              <a:spcBef>
                <a:spcPts val="100"/>
              </a:spcBef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compaction because </a:t>
            </a:r>
            <a:r>
              <a:rPr spc="-4"/>
              <a:t>relatively </a:t>
            </a:r>
            <a:r>
              <a:rPr spc="-9"/>
              <a:t>few  </a:t>
            </a:r>
            <a:r>
              <a:rPr spc="-25"/>
              <a:t>SSTables </a:t>
            </a:r>
            <a:r>
              <a:rPr spc="-9"/>
              <a:t>are </a:t>
            </a:r>
            <a:r>
              <a:t>compacted at</a:t>
            </a:r>
            <a:r>
              <a:rPr spc="60"/>
              <a:t> </a:t>
            </a:r>
            <a:r>
              <a:rPr spc="9"/>
              <a:t>once</a:t>
            </a:r>
          </a:p>
          <a:p>
            <a:pPr marL="268604" indent="-255904" algn="l" defTabSz="914400">
              <a:spcBef>
                <a:spcPts val="6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0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successively larger </a:t>
            </a:r>
            <a:r>
              <a:rPr spc="-30"/>
              <a:t>SSTable</a:t>
            </a:r>
            <a:r>
              <a:rPr spc="15"/>
              <a:t> </a:t>
            </a:r>
            <a:r>
              <a:rPr spc="9"/>
              <a:t>sets</a:t>
            </a:r>
          </a:p>
          <a:p>
            <a:pPr indent="12700" algn="l" defTabSz="914400">
              <a:spcBef>
                <a:spcPts val="800"/>
              </a:spcBef>
              <a:defRPr sz="2000">
                <a:solidFill>
                  <a:srgbClr val="CB6015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•</a:t>
            </a:r>
          </a:p>
        </p:txBody>
      </p:sp>
      <p:sp>
        <p:nvSpPr>
          <p:cNvPr id="363" name="object 6"/>
          <p:cNvSpPr/>
          <p:nvPr/>
        </p:nvSpPr>
        <p:spPr>
          <a:xfrm>
            <a:off x="495014" y="7632177"/>
            <a:ext cx="5763896" cy="664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6700" marR="5080" indent="-254000" algn="l" defTabSz="914400">
              <a:lnSpc>
                <a:spcPts val="2600"/>
              </a:lnSpc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400" spc="-30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May </a:t>
            </a:r>
            <a:r>
              <a:rPr spc="0"/>
              <a:t>be </a:t>
            </a:r>
            <a:r>
              <a:rPr spc="-5"/>
              <a:t>preferable for write-heavy </a:t>
            </a:r>
            <a:r>
              <a:rPr spc="5"/>
              <a:t>and time-  series data</a:t>
            </a:r>
            <a:r>
              <a:rPr spc="-45"/>
              <a:t> </a:t>
            </a:r>
            <a:r>
              <a:rPr spc="5"/>
              <a:t>applications</a:t>
            </a:r>
          </a:p>
        </p:txBody>
      </p:sp>
      <p:grpSp>
        <p:nvGrpSpPr>
          <p:cNvPr id="389" name="Group"/>
          <p:cNvGrpSpPr/>
          <p:nvPr/>
        </p:nvGrpSpPr>
        <p:grpSpPr>
          <a:xfrm>
            <a:off x="1036727" y="2787588"/>
            <a:ext cx="8436972" cy="4371653"/>
            <a:chOff x="0" y="0"/>
            <a:chExt cx="8436971" cy="4371652"/>
          </a:xfrm>
        </p:grpSpPr>
        <p:sp>
          <p:nvSpPr>
            <p:cNvPr id="364" name="object 5"/>
            <p:cNvSpPr/>
            <p:nvPr/>
          </p:nvSpPr>
          <p:spPr>
            <a:xfrm>
              <a:off x="0" y="1930717"/>
              <a:ext cx="5434330" cy="24409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R="260350" indent="268604" algn="l" defTabSz="914400">
                <a:lnSpc>
                  <a:spcPts val="2100"/>
                </a:lnSpc>
                <a:defRPr sz="2000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inconsistent </a:t>
              </a:r>
              <a:r>
                <a:rPr spc="-4"/>
                <a:t>read </a:t>
              </a:r>
              <a:r>
                <a:rPr spc="-15"/>
                <a:t>latency, </a:t>
              </a:r>
              <a:r>
                <a:rPr spc="4"/>
                <a:t>as </a:t>
              </a:r>
              <a:r>
                <a:t>frequently </a:t>
              </a:r>
              <a:r>
                <a:rPr spc="9"/>
                <a:t>updated  partitions </a:t>
              </a:r>
              <a:r>
                <a:rPr spc="-19"/>
                <a:t>may </a:t>
              </a:r>
              <a:r>
                <a:t>spread </a:t>
              </a:r>
              <a:r>
                <a:rPr spc="-4"/>
                <a:t>across many</a:t>
              </a:r>
              <a:r>
                <a:rPr spc="104"/>
                <a:t> </a:t>
              </a:r>
              <a:r>
                <a:rPr spc="-25"/>
                <a:t>SSTables</a:t>
              </a:r>
            </a:p>
            <a:p>
              <a:pPr marL="266700" marR="189229" indent="-254000" algn="l" defTabSz="914400">
                <a:lnSpc>
                  <a:spcPts val="2200"/>
                </a:lnSpc>
                <a:spcBef>
                  <a:spcPts val="1000"/>
                </a:spcBef>
                <a:buClr>
                  <a:srgbClr val="CB6015"/>
                </a:buClr>
                <a:buSzPct val="100000"/>
                <a:buFont typeface="Arial"/>
                <a:buChar char="•"/>
                <a:tabLst>
                  <a:tab pos="266700" algn="l"/>
                  <a:tab pos="266700" algn="l"/>
                </a:tabLst>
                <a:defRPr sz="2000" spc="-19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may </a:t>
              </a:r>
              <a:r>
                <a:rPr spc="0"/>
                <a:t>waste </a:t>
              </a:r>
              <a:r>
                <a:rPr spc="9"/>
                <a:t>space, </a:t>
              </a:r>
              <a:r>
                <a:rPr spc="4"/>
                <a:t>as </a:t>
              </a:r>
              <a:r>
                <a:rPr spc="0"/>
                <a:t>there is </a:t>
              </a:r>
              <a:r>
                <a:rPr spc="4"/>
                <a:t>no guarantee</a:t>
              </a:r>
              <a:r>
                <a:rPr spc="-75"/>
                <a:t> </a:t>
              </a:r>
              <a:r>
                <a:rPr spc="4"/>
                <a:t>when  obsolete </a:t>
              </a:r>
              <a:r>
                <a:rPr spc="0"/>
                <a:t>columns will be merged</a:t>
              </a:r>
              <a:r>
                <a:rPr spc="90"/>
                <a:t> </a:t>
              </a:r>
              <a:r>
                <a:rPr spc="-35"/>
                <a:t>away</a:t>
              </a:r>
            </a:p>
            <a:p>
              <a:pPr marL="266700" marR="5080" indent="-254000" algn="l" defTabSz="914400">
                <a:lnSpc>
                  <a:spcPts val="2200"/>
                </a:lnSpc>
                <a:spcBef>
                  <a:spcPts val="900"/>
                </a:spcBef>
                <a:buClr>
                  <a:srgbClr val="CB6015"/>
                </a:buClr>
                <a:buSzPct val="100000"/>
                <a:buFont typeface="Arial"/>
                <a:buChar char="•"/>
                <a:tabLst>
                  <a:tab pos="266700" algn="l"/>
                  <a:tab pos="266700" algn="l"/>
                </a:tabLst>
                <a:defRPr sz="2000" spc="-4">
                  <a:solidFill>
                    <a:srgbClr val="4B3C37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requires </a:t>
              </a:r>
              <a:r>
                <a:rPr spc="9"/>
                <a:t>significant </a:t>
              </a:r>
              <a:r>
                <a:rPr spc="4"/>
                <a:t>disk space </a:t>
              </a:r>
              <a:r>
                <a:rPr spc="0"/>
                <a:t>(2 x </a:t>
              </a:r>
              <a:r>
                <a:t>free </a:t>
              </a:r>
              <a:r>
                <a:rPr spc="4"/>
                <a:t>disk space  as </a:t>
              </a:r>
              <a:r>
                <a:rPr spc="0"/>
                <a:t>largest CQL</a:t>
              </a:r>
              <a:r>
                <a:rPr spc="-15"/>
                <a:t> </a:t>
              </a:r>
              <a:r>
                <a:rPr spc="4"/>
                <a:t>table)</a:t>
              </a:r>
            </a:p>
          </p:txBody>
        </p:sp>
        <p:sp>
          <p:nvSpPr>
            <p:cNvPr id="365" name="object 7"/>
            <p:cNvSpPr/>
            <p:nvPr/>
          </p:nvSpPr>
          <p:spPr>
            <a:xfrm>
              <a:off x="4005460" y="7619"/>
              <a:ext cx="282449" cy="82296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66" name="object 8"/>
            <p:cNvSpPr/>
            <p:nvPr/>
          </p:nvSpPr>
          <p:spPr>
            <a:xfrm>
              <a:off x="4389304" y="7619"/>
              <a:ext cx="282436" cy="73152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67" name="object 9"/>
            <p:cNvSpPr/>
            <p:nvPr/>
          </p:nvSpPr>
          <p:spPr>
            <a:xfrm>
              <a:off x="4773136" y="7619"/>
              <a:ext cx="282449" cy="82296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68" name="object 10"/>
            <p:cNvSpPr/>
            <p:nvPr/>
          </p:nvSpPr>
          <p:spPr>
            <a:xfrm>
              <a:off x="5540813" y="0"/>
              <a:ext cx="273305" cy="173736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69" name="object 11"/>
            <p:cNvSpPr/>
            <p:nvPr/>
          </p:nvSpPr>
          <p:spPr>
            <a:xfrm>
              <a:off x="5915501" y="2539"/>
              <a:ext cx="273305" cy="18288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0" name="object 12"/>
            <p:cNvSpPr/>
            <p:nvPr/>
          </p:nvSpPr>
          <p:spPr>
            <a:xfrm>
              <a:off x="6290203" y="7619"/>
              <a:ext cx="273305" cy="164592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1" name="object 13"/>
            <p:cNvSpPr/>
            <p:nvPr/>
          </p:nvSpPr>
          <p:spPr>
            <a:xfrm>
              <a:off x="7039592" y="0"/>
              <a:ext cx="273304" cy="320040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2" name="object 14"/>
            <p:cNvSpPr/>
            <p:nvPr/>
          </p:nvSpPr>
          <p:spPr>
            <a:xfrm>
              <a:off x="7414279" y="0"/>
              <a:ext cx="273305" cy="310896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3" name="object 15"/>
            <p:cNvSpPr/>
            <p:nvPr/>
          </p:nvSpPr>
          <p:spPr>
            <a:xfrm>
              <a:off x="7788979" y="2539"/>
              <a:ext cx="273305" cy="3291842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4" name="object 16"/>
            <p:cNvSpPr/>
            <p:nvPr/>
          </p:nvSpPr>
          <p:spPr>
            <a:xfrm>
              <a:off x="3968973" y="251334"/>
              <a:ext cx="365761" cy="149629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5" name="object 17"/>
            <p:cNvSpPr/>
            <p:nvPr/>
          </p:nvSpPr>
          <p:spPr>
            <a:xfrm>
              <a:off x="4014604" y="305599"/>
              <a:ext cx="273305" cy="12701"/>
            </a:xfrm>
            <a:prstGeom prst="line">
              <a:avLst/>
            </a:prstGeom>
            <a:noFill/>
            <a:ln w="57149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6" name="object 18"/>
            <p:cNvSpPr/>
            <p:nvPr/>
          </p:nvSpPr>
          <p:spPr>
            <a:xfrm>
              <a:off x="5156968" y="2539"/>
              <a:ext cx="282449" cy="731522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7" name="object 19"/>
            <p:cNvSpPr/>
            <p:nvPr/>
          </p:nvSpPr>
          <p:spPr>
            <a:xfrm>
              <a:off x="6664890" y="0"/>
              <a:ext cx="273305" cy="182880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8" name="object 20"/>
            <p:cNvSpPr/>
            <p:nvPr/>
          </p:nvSpPr>
          <p:spPr>
            <a:xfrm>
              <a:off x="8163667" y="0"/>
              <a:ext cx="273305" cy="310896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9" name="object 21"/>
            <p:cNvSpPr/>
            <p:nvPr/>
          </p:nvSpPr>
          <p:spPr>
            <a:xfrm>
              <a:off x="4725435" y="492406"/>
              <a:ext cx="365761" cy="149629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0" name="object 22"/>
            <p:cNvSpPr/>
            <p:nvPr/>
          </p:nvSpPr>
          <p:spPr>
            <a:xfrm>
              <a:off x="4773137" y="546899"/>
              <a:ext cx="273304" cy="12701"/>
            </a:xfrm>
            <a:prstGeom prst="line">
              <a:avLst/>
            </a:prstGeom>
            <a:noFill/>
            <a:ln w="57149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1" name="object 23"/>
            <p:cNvSpPr/>
            <p:nvPr/>
          </p:nvSpPr>
          <p:spPr>
            <a:xfrm>
              <a:off x="5486051" y="733477"/>
              <a:ext cx="365761" cy="149629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2" name="object 24"/>
            <p:cNvSpPr/>
            <p:nvPr/>
          </p:nvSpPr>
          <p:spPr>
            <a:xfrm>
              <a:off x="5531670" y="788199"/>
              <a:ext cx="273305" cy="12701"/>
            </a:xfrm>
            <a:prstGeom prst="line">
              <a:avLst/>
            </a:prstGeom>
            <a:noFill/>
            <a:ln w="57149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3" name="object 25"/>
            <p:cNvSpPr/>
            <p:nvPr/>
          </p:nvSpPr>
          <p:spPr>
            <a:xfrm>
              <a:off x="6242502" y="554751"/>
              <a:ext cx="365760" cy="149629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4" name="object 26"/>
            <p:cNvSpPr/>
            <p:nvPr/>
          </p:nvSpPr>
          <p:spPr>
            <a:xfrm>
              <a:off x="6290202" y="610399"/>
              <a:ext cx="273306" cy="12701"/>
            </a:xfrm>
            <a:prstGeom prst="line">
              <a:avLst/>
            </a:prstGeom>
            <a:noFill/>
            <a:ln w="57149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5" name="object 27"/>
            <p:cNvSpPr/>
            <p:nvPr/>
          </p:nvSpPr>
          <p:spPr>
            <a:xfrm>
              <a:off x="7003116" y="1597991"/>
              <a:ext cx="365760" cy="149629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6" name="object 28"/>
            <p:cNvSpPr/>
            <p:nvPr/>
          </p:nvSpPr>
          <p:spPr>
            <a:xfrm>
              <a:off x="7048735" y="1653539"/>
              <a:ext cx="273305" cy="12700"/>
            </a:xfrm>
            <a:prstGeom prst="line">
              <a:avLst/>
            </a:prstGeom>
            <a:noFill/>
            <a:ln w="57149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7" name="object 29"/>
            <p:cNvSpPr/>
            <p:nvPr/>
          </p:nvSpPr>
          <p:spPr>
            <a:xfrm>
              <a:off x="7759579" y="1253021"/>
              <a:ext cx="365760" cy="149629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88" name="object 30"/>
            <p:cNvSpPr/>
            <p:nvPr/>
          </p:nvSpPr>
          <p:spPr>
            <a:xfrm>
              <a:off x="7807267" y="1308899"/>
              <a:ext cx="273305" cy="12701"/>
            </a:xfrm>
            <a:prstGeom prst="line">
              <a:avLst/>
            </a:prstGeom>
            <a:noFill/>
            <a:ln w="57149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What is full compaction, and when is it used?"/>
          <p:cNvSpPr>
            <a:spLocks noGrp="1"/>
          </p:cNvSpPr>
          <p:nvPr>
            <p:ph type="title"/>
          </p:nvPr>
        </p:nvSpPr>
        <p:spPr>
          <a:xfrm>
            <a:off x="2329665" y="1117229"/>
            <a:ext cx="8693951" cy="440056"/>
          </a:xfrm>
          <a:prstGeom prst="rect">
            <a:avLst/>
          </a:prstGeom>
        </p:spPr>
        <p:txBody>
          <a:bodyPr lIns="0" tIns="0" rIns="0" bIns="0" anchor="t"/>
          <a:lstStyle/>
          <a:p>
            <a:pPr indent="12700" algn="l" defTabSz="914400">
              <a:defRPr sz="2800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</a:t>
            </a:r>
            <a:r>
              <a:rPr spc="-100"/>
              <a:t>is full compaction, </a:t>
            </a:r>
            <a:r>
              <a:t>and </a:t>
            </a:r>
            <a:r>
              <a:rPr spc="-100"/>
              <a:t>when is it</a:t>
            </a:r>
            <a:r>
              <a:rPr spc="-300"/>
              <a:t> </a:t>
            </a:r>
            <a:r>
              <a:t>used?</a:t>
            </a:r>
          </a:p>
        </p:txBody>
      </p:sp>
      <p:sp>
        <p:nvSpPr>
          <p:cNvPr id="392" name="object 3"/>
          <p:cNvSpPr/>
          <p:nvPr/>
        </p:nvSpPr>
        <p:spPr>
          <a:xfrm>
            <a:off x="2903772" y="2202698"/>
            <a:ext cx="6414771" cy="256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268604" indent="-255904" algn="l" defTabSz="914400"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400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</a:t>
            </a:r>
            <a:r>
              <a:rPr spc="5"/>
              <a:t>maintenance operation, not </a:t>
            </a:r>
            <a:r>
              <a:t>a</a:t>
            </a:r>
            <a:r>
              <a:rPr spc="-140"/>
              <a:t> </a:t>
            </a:r>
            <a:r>
              <a:rPr spc="10"/>
              <a:t>strategy</a:t>
            </a:r>
          </a:p>
          <a:p>
            <a:pPr marL="560705" lvl="1" indent="-255904" algn="l" defTabSz="914400">
              <a:spcBef>
                <a:spcPts val="6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usable </a:t>
            </a:r>
            <a:r>
              <a:rPr spc="0"/>
              <a:t>only </a:t>
            </a:r>
            <a:r>
              <a:t>on tables set to</a:t>
            </a:r>
            <a:r>
              <a:rPr spc="39"/>
              <a:t> </a:t>
            </a:r>
            <a:r>
              <a:rPr i="1"/>
              <a:t>SizeTieredCompactionStrategy</a:t>
            </a:r>
          </a:p>
          <a:p>
            <a:pPr marL="560705" lvl="1" indent="-255904" algn="l" defTabSz="914400">
              <a:spcBef>
                <a:spcPts val="8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compacts all or </a:t>
            </a:r>
            <a:r>
              <a:rPr spc="15"/>
              <a:t>specified </a:t>
            </a:r>
            <a:r>
              <a:rPr spc="-25"/>
              <a:t>SSTables </a:t>
            </a:r>
            <a:r>
              <a:rPr spc="0"/>
              <a:t>into a </a:t>
            </a:r>
            <a:r>
              <a:t>single</a:t>
            </a:r>
            <a:r>
              <a:rPr spc="114"/>
              <a:t> </a:t>
            </a:r>
            <a:r>
              <a:rPr spc="9"/>
              <a:t>table</a:t>
            </a:r>
          </a:p>
          <a:p>
            <a:pPr marL="560705" lvl="1" indent="-255904" algn="l" defTabSz="914400">
              <a:spcBef>
                <a:spcPts val="8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also </a:t>
            </a:r>
            <a:r>
              <a:rPr spc="-15"/>
              <a:t>referred </a:t>
            </a:r>
            <a:r>
              <a:rPr spc="0"/>
              <a:t>to </a:t>
            </a:r>
            <a:r>
              <a:t>as </a:t>
            </a:r>
            <a:r>
              <a:rPr spc="0"/>
              <a:t>"major</a:t>
            </a:r>
            <a:r>
              <a:rPr spc="65"/>
              <a:t> </a:t>
            </a:r>
            <a:r>
              <a:t>compaction"</a:t>
            </a:r>
          </a:p>
          <a:p>
            <a:pPr marL="560705" lvl="1" indent="-255904" algn="l" defTabSz="914400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 spc="4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consumes </a:t>
            </a:r>
            <a:r>
              <a:rPr u="sng"/>
              <a:t>considerable </a:t>
            </a:r>
            <a:r>
              <a:t>disk </a:t>
            </a:r>
            <a:r>
              <a:rPr spc="0"/>
              <a:t>I/O </a:t>
            </a:r>
            <a:r>
              <a:t>and disk</a:t>
            </a:r>
            <a:r>
              <a:rPr spc="70"/>
              <a:t> </a:t>
            </a:r>
            <a:r>
              <a:rPr spc="9"/>
              <a:t>space</a:t>
            </a:r>
          </a:p>
        </p:txBody>
      </p:sp>
      <p:sp>
        <p:nvSpPr>
          <p:cNvPr id="393" name="object 4"/>
          <p:cNvSpPr/>
          <p:nvPr/>
        </p:nvSpPr>
        <p:spPr>
          <a:xfrm>
            <a:off x="2891291" y="5602961"/>
            <a:ext cx="5432426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560705" indent="-255904" algn="l" defTabSz="914400">
              <a:buClr>
                <a:srgbClr val="CB6015"/>
              </a:buClr>
              <a:buSzPct val="100000"/>
              <a:buFont typeface="Arial"/>
              <a:buChar char="•"/>
              <a:tabLst>
                <a:tab pos="558800" algn="l"/>
                <a:tab pos="558800" algn="l"/>
              </a:tabLst>
              <a:defRPr sz="200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</a:t>
            </a:r>
            <a:r>
              <a:rPr spc="4"/>
              <a:t>no table </a:t>
            </a:r>
            <a:r>
              <a:t>is </a:t>
            </a:r>
            <a:r>
              <a:rPr spc="15"/>
              <a:t>specified, </a:t>
            </a:r>
            <a:r>
              <a:rPr spc="4"/>
              <a:t>all tables </a:t>
            </a:r>
            <a:r>
              <a:rPr spc="-9"/>
              <a:t>are</a:t>
            </a:r>
            <a:r>
              <a:rPr spc="-130"/>
              <a:t> </a:t>
            </a:r>
            <a:r>
              <a:rPr spc="9"/>
              <a:t>compacted</a:t>
            </a:r>
          </a:p>
          <a:p>
            <a:pPr marL="268604" indent="-255904" algn="l" defTabSz="914400">
              <a:spcBef>
                <a:spcPts val="400"/>
              </a:spcBef>
              <a:buClr>
                <a:srgbClr val="BE4200"/>
              </a:buClr>
              <a:buSzPct val="100000"/>
              <a:buFont typeface="Arial"/>
              <a:buChar char="•"/>
              <a:tabLst>
                <a:tab pos="266700" algn="l"/>
                <a:tab pos="266700" algn="l"/>
              </a:tabLst>
              <a:defRPr sz="2400" spc="5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Not </a:t>
            </a:r>
            <a:r>
              <a:rPr spc="0"/>
              <a:t>recommended </a:t>
            </a:r>
            <a:r>
              <a:rPr spc="-5"/>
              <a:t>for </a:t>
            </a:r>
            <a:r>
              <a:rPr spc="0"/>
              <a:t>production</a:t>
            </a:r>
            <a:r>
              <a:rPr spc="-5"/>
              <a:t> </a:t>
            </a:r>
            <a:r>
              <a:t>use</a:t>
            </a:r>
          </a:p>
        </p:txBody>
      </p:sp>
      <p:sp>
        <p:nvSpPr>
          <p:cNvPr id="394" name="object 5"/>
          <p:cNvSpPr/>
          <p:nvPr/>
        </p:nvSpPr>
        <p:spPr>
          <a:xfrm>
            <a:off x="3964844" y="5045829"/>
            <a:ext cx="8716645" cy="279401"/>
          </a:xfrm>
          <a:prstGeom prst="rect">
            <a:avLst/>
          </a:prstGeom>
          <a:solidFill>
            <a:srgbClr val="FCE4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indent="90805" algn="l" defTabSz="914400">
              <a:spcBef>
                <a:spcPts val="100"/>
              </a:spcBef>
              <a:defRPr sz="1800" spc="5">
                <a:solidFill>
                  <a:srgbClr val="4B3C37"/>
                </a:solidFill>
                <a:latin typeface="Lucida Console"/>
                <a:ea typeface="Lucida Console"/>
                <a:cs typeface="Lucida Console"/>
                <a:sym typeface="Lucida Console"/>
              </a:defRPr>
            </a:pPr>
            <a:r>
              <a:t>bin/nodetool compact [keyspace]</a:t>
            </a:r>
            <a:r>
              <a:rPr spc="34"/>
              <a:t> </a:t>
            </a:r>
            <a:r>
              <a:rPr spc="10"/>
              <a:t>[table]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What is leveled compaction, and when is it used?"/>
          <p:cNvSpPr>
            <a:spLocks noGrp="1"/>
          </p:cNvSpPr>
          <p:nvPr>
            <p:ph type="title"/>
          </p:nvPr>
        </p:nvSpPr>
        <p:spPr>
          <a:xfrm>
            <a:off x="2279742" y="805213"/>
            <a:ext cx="8693951" cy="440056"/>
          </a:xfrm>
          <a:prstGeom prst="rect">
            <a:avLst/>
          </a:prstGeom>
        </p:spPr>
        <p:txBody>
          <a:bodyPr lIns="0" tIns="0" rIns="0" bIns="0" anchor="t"/>
          <a:lstStyle/>
          <a:p>
            <a:pPr indent="12700" algn="l" defTabSz="914400">
              <a:defRPr sz="2800">
                <a:solidFill>
                  <a:srgbClr val="CB6015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What </a:t>
            </a:r>
            <a:r>
              <a:rPr spc="-100"/>
              <a:t>is leveled compaction, </a:t>
            </a:r>
            <a:r>
              <a:t>and </a:t>
            </a:r>
            <a:r>
              <a:rPr spc="-100"/>
              <a:t>when is it</a:t>
            </a:r>
            <a:r>
              <a:rPr spc="-300"/>
              <a:t> </a:t>
            </a:r>
            <a:r>
              <a:t>used?</a:t>
            </a:r>
          </a:p>
        </p:txBody>
      </p:sp>
      <p:sp>
        <p:nvSpPr>
          <p:cNvPr id="397" name="Compacts small, fixed-size SSTables to successively 10x larger levels…"/>
          <p:cNvSpPr>
            <a:spLocks noGrp="1"/>
          </p:cNvSpPr>
          <p:nvPr>
            <p:ph type="body" sz="quarter" idx="4294967295"/>
          </p:nvPr>
        </p:nvSpPr>
        <p:spPr>
          <a:xfrm>
            <a:off x="1806696" y="2291079"/>
            <a:ext cx="8716478" cy="1974215"/>
          </a:xfrm>
          <a:prstGeom prst="rect">
            <a:avLst/>
          </a:prstGeom>
        </p:spPr>
        <p:txBody>
          <a:bodyPr lIns="0" tIns="0" rIns="0" bIns="0" anchor="t"/>
          <a:lstStyle/>
          <a:p>
            <a:pPr marL="254254" indent="-232872" defTabSz="832104">
              <a:spcBef>
                <a:spcPts val="0"/>
              </a:spcBef>
              <a:buClr>
                <a:srgbClr val="BE4200"/>
              </a:buClr>
              <a:buSzPct val="100000"/>
              <a:buFont typeface="Arial"/>
              <a:tabLst>
                <a:tab pos="254000" algn="l"/>
                <a:tab pos="254000" algn="l"/>
              </a:tabLst>
              <a:defRPr sz="2184">
                <a:solidFill>
                  <a:srgbClr val="007B98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Compacts small, fixed-size </a:t>
            </a:r>
            <a:r>
              <a:rPr spc="-91"/>
              <a:t>SSTables </a:t>
            </a:r>
            <a:r>
              <a:t>to successively 10x larger </a:t>
            </a:r>
            <a:r>
              <a:rPr spc="-91"/>
              <a:t>levels</a:t>
            </a:r>
          </a:p>
          <a:p>
            <a:pPr marL="520065" lvl="1" indent="-232872" defTabSz="832104">
              <a:spcBef>
                <a:spcPts val="500"/>
              </a:spcBef>
              <a:buClr>
                <a:srgbClr val="CB6015"/>
              </a:buClr>
              <a:buSzPct val="100000"/>
              <a:buFont typeface="Arial"/>
              <a:tabLst>
                <a:tab pos="508000" algn="l"/>
                <a:tab pos="508000" algn="l"/>
              </a:tabLst>
              <a:defRPr sz="182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when using </a:t>
            </a:r>
            <a:r>
              <a:rPr spc="-91"/>
              <a:t>leveled </a:t>
            </a:r>
            <a:r>
              <a:t>compaction, each </a:t>
            </a:r>
            <a:r>
              <a:rPr spc="-91"/>
              <a:t>SSTable </a:t>
            </a:r>
            <a:r>
              <a:t>is 160mb </a:t>
            </a:r>
            <a:r>
              <a:rPr spc="-91"/>
              <a:t>by</a:t>
            </a:r>
            <a:r>
              <a:t> default</a:t>
            </a:r>
            <a:endParaRPr>
              <a:solidFill>
                <a:srgbClr val="000000"/>
              </a:solidFill>
            </a:endParaRPr>
          </a:p>
          <a:p>
            <a:pPr marL="807255" lvl="2" indent="-208026" defTabSz="832104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tabLst>
                <a:tab pos="787400" algn="l"/>
                <a:tab pos="787400" algn="l"/>
              </a:tabLst>
              <a:defRPr sz="182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configured </a:t>
            </a:r>
            <a:r>
              <a:rPr spc="-91"/>
              <a:t>by </a:t>
            </a:r>
            <a:r>
              <a:t>the </a:t>
            </a:r>
            <a:r>
              <a:rPr>
                <a:solidFill>
                  <a:srgbClr val="CB6015"/>
                </a:solidFill>
              </a:rPr>
              <a:t>sstable_size_in_mb </a:t>
            </a:r>
            <a:r>
              <a:t>table attribute</a:t>
            </a:r>
            <a:endParaRPr>
              <a:solidFill>
                <a:srgbClr val="000000"/>
              </a:solidFill>
            </a:endParaRPr>
          </a:p>
          <a:p>
            <a:pPr marL="520065" lvl="1" indent="-232872" defTabSz="832104">
              <a:spcBef>
                <a:spcPts val="700"/>
              </a:spcBef>
              <a:buClr>
                <a:srgbClr val="CB6015"/>
              </a:buClr>
              <a:buSzPct val="100000"/>
              <a:buFont typeface="Arial"/>
              <a:tabLst>
                <a:tab pos="508000" algn="l"/>
                <a:tab pos="508000" algn="l"/>
              </a:tabLst>
              <a:defRPr sz="182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partition </a:t>
            </a:r>
            <a:r>
              <a:rPr spc="-91"/>
              <a:t>keys </a:t>
            </a:r>
            <a:r>
              <a:t>sorted and grouped in each </a:t>
            </a:r>
            <a:r>
              <a:rPr spc="-91"/>
              <a:t>level's SSTables </a:t>
            </a:r>
            <a:r>
              <a:t>(similar to</a:t>
            </a:r>
            <a:r>
              <a:rPr spc="182"/>
              <a:t> </a:t>
            </a:r>
            <a:r>
              <a:t>nodes)</a:t>
            </a:r>
            <a:endParaRPr>
              <a:solidFill>
                <a:srgbClr val="000000"/>
              </a:solidFill>
            </a:endParaRPr>
          </a:p>
          <a:p>
            <a:pPr marL="807255" lvl="2" indent="-208026" defTabSz="832104">
              <a:spcBef>
                <a:spcPts val="600"/>
              </a:spcBef>
              <a:buClr>
                <a:srgbClr val="CB6015"/>
              </a:buClr>
              <a:buSzPct val="100000"/>
              <a:buFont typeface="Arial"/>
              <a:tabLst>
                <a:tab pos="787400" algn="l"/>
                <a:tab pos="787400" algn="l"/>
              </a:tabLst>
              <a:defRPr sz="1820">
                <a:solidFill>
                  <a:srgbClr val="4B3C37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 a </a:t>
            </a:r>
            <a:r>
              <a:rPr spc="-91"/>
              <a:t>result, </a:t>
            </a:r>
            <a:r>
              <a:t>each </a:t>
            </a:r>
            <a:r>
              <a:rPr spc="-91"/>
              <a:t>read </a:t>
            </a:r>
            <a:r>
              <a:t>touches, at most, one </a:t>
            </a:r>
            <a:r>
              <a:rPr spc="-91"/>
              <a:t>SSTable </a:t>
            </a:r>
            <a:r>
              <a:t>per</a:t>
            </a:r>
            <a:r>
              <a:rPr spc="-364"/>
              <a:t> </a:t>
            </a:r>
            <a:r>
              <a:rPr spc="-91"/>
              <a:t>level</a:t>
            </a:r>
          </a:p>
        </p:txBody>
      </p:sp>
      <p:grpSp>
        <p:nvGrpSpPr>
          <p:cNvPr id="482" name="Group"/>
          <p:cNvGrpSpPr/>
          <p:nvPr/>
        </p:nvGrpSpPr>
        <p:grpSpPr>
          <a:xfrm>
            <a:off x="2382072" y="5052394"/>
            <a:ext cx="8763001" cy="3335021"/>
            <a:chOff x="0" y="0"/>
            <a:chExt cx="8763000" cy="3335020"/>
          </a:xfrm>
        </p:grpSpPr>
        <p:sp>
          <p:nvSpPr>
            <p:cNvPr id="398" name="object 4"/>
            <p:cNvSpPr/>
            <p:nvPr/>
          </p:nvSpPr>
          <p:spPr>
            <a:xfrm>
              <a:off x="673382" y="0"/>
              <a:ext cx="355599" cy="368300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99" name="object 5"/>
            <p:cNvSpPr/>
            <p:nvPr/>
          </p:nvSpPr>
          <p:spPr>
            <a:xfrm>
              <a:off x="673382" y="540791"/>
              <a:ext cx="355599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0" name="object 6"/>
            <p:cNvSpPr/>
            <p:nvPr/>
          </p:nvSpPr>
          <p:spPr>
            <a:xfrm>
              <a:off x="1140461" y="537934"/>
              <a:ext cx="355601" cy="368301"/>
            </a:xfrm>
            <a:prstGeom prst="rect">
              <a:avLst/>
            </a:pr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1" name="object 7"/>
            <p:cNvSpPr/>
            <p:nvPr/>
          </p:nvSpPr>
          <p:spPr>
            <a:xfrm>
              <a:off x="1607541" y="537934"/>
              <a:ext cx="355601" cy="368301"/>
            </a:xfrm>
            <a:prstGeom prst="rect">
              <a:avLst/>
            </a:prstGeom>
            <a:solidFill>
              <a:srgbClr val="E4BB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2" name="object 8"/>
            <p:cNvSpPr/>
            <p:nvPr/>
          </p:nvSpPr>
          <p:spPr>
            <a:xfrm>
              <a:off x="2074609" y="540791"/>
              <a:ext cx="355601" cy="368301"/>
            </a:xfrm>
            <a:prstGeom prst="rect">
              <a:avLst/>
            </a:prstGeom>
            <a:solidFill>
              <a:srgbClr val="069B8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3" name="object 9"/>
            <p:cNvSpPr/>
            <p:nvPr/>
          </p:nvSpPr>
          <p:spPr>
            <a:xfrm>
              <a:off x="2541690" y="543648"/>
              <a:ext cx="355601" cy="368300"/>
            </a:xfrm>
            <a:prstGeom prst="rect">
              <a:avLst/>
            </a:prstGeom>
            <a:solidFill>
              <a:srgbClr val="B19CB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4" name="object 10"/>
            <p:cNvSpPr/>
            <p:nvPr/>
          </p:nvSpPr>
          <p:spPr>
            <a:xfrm>
              <a:off x="3008770" y="546506"/>
              <a:ext cx="355601" cy="368301"/>
            </a:xfrm>
            <a:prstGeom prst="rect">
              <a:avLst/>
            </a:prstGeom>
            <a:solidFill>
              <a:srgbClr val="5E4D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5" name="object 11"/>
            <p:cNvSpPr/>
            <p:nvPr/>
          </p:nvSpPr>
          <p:spPr>
            <a:xfrm>
              <a:off x="3475851" y="549364"/>
              <a:ext cx="355601" cy="368301"/>
            </a:xfrm>
            <a:prstGeom prst="rect">
              <a:avLst/>
            </a:prstGeom>
            <a:solidFill>
              <a:srgbClr val="F4AD7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6" name="object 12"/>
            <p:cNvSpPr/>
            <p:nvPr/>
          </p:nvSpPr>
          <p:spPr>
            <a:xfrm>
              <a:off x="3942931" y="552221"/>
              <a:ext cx="355601" cy="368301"/>
            </a:xfrm>
            <a:prstGeom prst="rect">
              <a:avLst/>
            </a:prstGeom>
            <a:solidFill>
              <a:srgbClr val="41CA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7" name="object 13"/>
            <p:cNvSpPr/>
            <p:nvPr/>
          </p:nvSpPr>
          <p:spPr>
            <a:xfrm>
              <a:off x="4409999" y="555079"/>
              <a:ext cx="355601" cy="368301"/>
            </a:xfrm>
            <a:prstGeom prst="rect">
              <a:avLst/>
            </a:prstGeom>
            <a:solidFill>
              <a:srgbClr val="51E8C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8" name="object 14"/>
            <p:cNvSpPr/>
            <p:nvPr/>
          </p:nvSpPr>
          <p:spPr>
            <a:xfrm>
              <a:off x="4877080" y="557936"/>
              <a:ext cx="355601" cy="368300"/>
            </a:xfrm>
            <a:prstGeom prst="rect">
              <a:avLst/>
            </a:prstGeom>
            <a:solidFill>
              <a:srgbClr val="D2C5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09" name="object 15"/>
            <p:cNvSpPr/>
            <p:nvPr/>
          </p:nvSpPr>
          <p:spPr>
            <a:xfrm>
              <a:off x="6511456" y="1134909"/>
              <a:ext cx="1816329" cy="290946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0" name="object 16"/>
            <p:cNvSpPr/>
            <p:nvPr/>
          </p:nvSpPr>
          <p:spPr>
            <a:xfrm>
              <a:off x="6683726" y="1261288"/>
              <a:ext cx="1470417" cy="1"/>
            </a:xfrm>
            <a:prstGeom prst="line">
              <a:avLst/>
            </a:prstGeom>
            <a:noFill/>
            <a:ln w="25399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1" name="object 17"/>
            <p:cNvSpPr/>
            <p:nvPr/>
          </p:nvSpPr>
          <p:spPr>
            <a:xfrm>
              <a:off x="6658523" y="1202333"/>
              <a:ext cx="115914" cy="11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33" y="0"/>
                  </a:moveTo>
                  <a:lnTo>
                    <a:pt x="0" y="10800"/>
                  </a:lnTo>
                  <a:lnTo>
                    <a:pt x="18833" y="21600"/>
                  </a:lnTo>
                  <a:lnTo>
                    <a:pt x="20282" y="21226"/>
                  </a:lnTo>
                  <a:lnTo>
                    <a:pt x="21600" y="19006"/>
                  </a:lnTo>
                  <a:lnTo>
                    <a:pt x="21219" y="17580"/>
                  </a:lnTo>
                  <a:lnTo>
                    <a:pt x="9393" y="10800"/>
                  </a:lnTo>
                  <a:lnTo>
                    <a:pt x="21219" y="4018"/>
                  </a:lnTo>
                  <a:lnTo>
                    <a:pt x="21600" y="2594"/>
                  </a:lnTo>
                  <a:lnTo>
                    <a:pt x="20282" y="374"/>
                  </a:lnTo>
                  <a:lnTo>
                    <a:pt x="18833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2" name="object 18"/>
            <p:cNvSpPr/>
            <p:nvPr/>
          </p:nvSpPr>
          <p:spPr>
            <a:xfrm>
              <a:off x="8063448" y="1202333"/>
              <a:ext cx="115902" cy="11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4" y="0"/>
                  </a:moveTo>
                  <a:lnTo>
                    <a:pt x="1316" y="374"/>
                  </a:lnTo>
                  <a:lnTo>
                    <a:pt x="0" y="2594"/>
                  </a:lnTo>
                  <a:lnTo>
                    <a:pt x="381" y="4018"/>
                  </a:lnTo>
                  <a:lnTo>
                    <a:pt x="12206" y="10800"/>
                  </a:lnTo>
                  <a:lnTo>
                    <a:pt x="381" y="17580"/>
                  </a:lnTo>
                  <a:lnTo>
                    <a:pt x="0" y="19006"/>
                  </a:lnTo>
                  <a:lnTo>
                    <a:pt x="1316" y="21226"/>
                  </a:lnTo>
                  <a:lnTo>
                    <a:pt x="2764" y="21600"/>
                  </a:lnTo>
                  <a:lnTo>
                    <a:pt x="21600" y="10800"/>
                  </a:lnTo>
                  <a:lnTo>
                    <a:pt x="2764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3" name="object 19"/>
            <p:cNvSpPr/>
            <p:nvPr/>
          </p:nvSpPr>
          <p:spPr>
            <a:xfrm>
              <a:off x="673089" y="1077138"/>
              <a:ext cx="355599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4" name="object 20"/>
            <p:cNvSpPr/>
            <p:nvPr/>
          </p:nvSpPr>
          <p:spPr>
            <a:xfrm>
              <a:off x="1142238" y="1077138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5" name="object 21"/>
            <p:cNvSpPr/>
            <p:nvPr/>
          </p:nvSpPr>
          <p:spPr>
            <a:xfrm>
              <a:off x="1611390" y="1077138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6" name="object 22"/>
            <p:cNvSpPr/>
            <p:nvPr/>
          </p:nvSpPr>
          <p:spPr>
            <a:xfrm>
              <a:off x="2080554" y="1077138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7" name="object 23"/>
            <p:cNvSpPr/>
            <p:nvPr/>
          </p:nvSpPr>
          <p:spPr>
            <a:xfrm>
              <a:off x="2549704" y="1077138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8" name="object 24"/>
            <p:cNvSpPr/>
            <p:nvPr/>
          </p:nvSpPr>
          <p:spPr>
            <a:xfrm>
              <a:off x="3018854" y="1077138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9" name="object 25"/>
            <p:cNvSpPr/>
            <p:nvPr/>
          </p:nvSpPr>
          <p:spPr>
            <a:xfrm>
              <a:off x="3488006" y="1077138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0" name="object 26"/>
            <p:cNvSpPr/>
            <p:nvPr/>
          </p:nvSpPr>
          <p:spPr>
            <a:xfrm>
              <a:off x="3957156" y="1077138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1" name="object 27"/>
            <p:cNvSpPr/>
            <p:nvPr/>
          </p:nvSpPr>
          <p:spPr>
            <a:xfrm>
              <a:off x="4426306" y="1077138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2" name="object 28"/>
            <p:cNvSpPr/>
            <p:nvPr/>
          </p:nvSpPr>
          <p:spPr>
            <a:xfrm>
              <a:off x="4895469" y="1077138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3" name="object 29"/>
            <p:cNvSpPr/>
            <p:nvPr/>
          </p:nvSpPr>
          <p:spPr>
            <a:xfrm>
              <a:off x="5364620" y="1077138"/>
              <a:ext cx="355601" cy="368301"/>
            </a:xfrm>
            <a:prstGeom prst="rect">
              <a:avLst/>
            </a:pr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4" name="object 30"/>
            <p:cNvSpPr/>
            <p:nvPr/>
          </p:nvSpPr>
          <p:spPr>
            <a:xfrm>
              <a:off x="5833771" y="1077138"/>
              <a:ext cx="355600" cy="368301"/>
            </a:xfrm>
            <a:prstGeom prst="rect">
              <a:avLst/>
            </a:pr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5" name="object 31"/>
            <p:cNvSpPr/>
            <p:nvPr/>
          </p:nvSpPr>
          <p:spPr>
            <a:xfrm>
              <a:off x="6302923" y="1077138"/>
              <a:ext cx="355601" cy="368301"/>
            </a:xfrm>
            <a:prstGeom prst="rect">
              <a:avLst/>
            </a:pr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6" name="object 32"/>
            <p:cNvSpPr/>
            <p:nvPr/>
          </p:nvSpPr>
          <p:spPr>
            <a:xfrm>
              <a:off x="8179537" y="1077138"/>
              <a:ext cx="355601" cy="368301"/>
            </a:xfrm>
            <a:prstGeom prst="rect">
              <a:avLst/>
            </a:prstGeom>
            <a:solidFill>
              <a:srgbClr val="D2C5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7" name="object 33"/>
            <p:cNvSpPr/>
            <p:nvPr/>
          </p:nvSpPr>
          <p:spPr>
            <a:xfrm>
              <a:off x="6511456" y="1696007"/>
              <a:ext cx="1816329" cy="290946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8" name="object 34"/>
            <p:cNvSpPr/>
            <p:nvPr/>
          </p:nvSpPr>
          <p:spPr>
            <a:xfrm>
              <a:off x="6683726" y="1822120"/>
              <a:ext cx="1470417" cy="1"/>
            </a:xfrm>
            <a:prstGeom prst="line">
              <a:avLst/>
            </a:prstGeom>
            <a:noFill/>
            <a:ln w="25399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29" name="object 35"/>
            <p:cNvSpPr/>
            <p:nvPr/>
          </p:nvSpPr>
          <p:spPr>
            <a:xfrm>
              <a:off x="6658523" y="1763166"/>
              <a:ext cx="115914" cy="11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33" y="0"/>
                  </a:moveTo>
                  <a:lnTo>
                    <a:pt x="0" y="10800"/>
                  </a:lnTo>
                  <a:lnTo>
                    <a:pt x="18833" y="21600"/>
                  </a:lnTo>
                  <a:lnTo>
                    <a:pt x="20282" y="21226"/>
                  </a:lnTo>
                  <a:lnTo>
                    <a:pt x="21600" y="19006"/>
                  </a:lnTo>
                  <a:lnTo>
                    <a:pt x="21219" y="17580"/>
                  </a:lnTo>
                  <a:lnTo>
                    <a:pt x="9393" y="10800"/>
                  </a:lnTo>
                  <a:lnTo>
                    <a:pt x="21219" y="4018"/>
                  </a:lnTo>
                  <a:lnTo>
                    <a:pt x="21600" y="2594"/>
                  </a:lnTo>
                  <a:lnTo>
                    <a:pt x="20282" y="374"/>
                  </a:lnTo>
                  <a:lnTo>
                    <a:pt x="18833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0" name="object 36"/>
            <p:cNvSpPr/>
            <p:nvPr/>
          </p:nvSpPr>
          <p:spPr>
            <a:xfrm>
              <a:off x="8063448" y="1763166"/>
              <a:ext cx="115902" cy="11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4" y="0"/>
                  </a:moveTo>
                  <a:lnTo>
                    <a:pt x="1316" y="374"/>
                  </a:lnTo>
                  <a:lnTo>
                    <a:pt x="0" y="2594"/>
                  </a:lnTo>
                  <a:lnTo>
                    <a:pt x="381" y="4018"/>
                  </a:lnTo>
                  <a:lnTo>
                    <a:pt x="12206" y="10800"/>
                  </a:lnTo>
                  <a:lnTo>
                    <a:pt x="381" y="17580"/>
                  </a:lnTo>
                  <a:lnTo>
                    <a:pt x="0" y="19006"/>
                  </a:lnTo>
                  <a:lnTo>
                    <a:pt x="1316" y="21226"/>
                  </a:lnTo>
                  <a:lnTo>
                    <a:pt x="2764" y="21600"/>
                  </a:lnTo>
                  <a:lnTo>
                    <a:pt x="21600" y="10800"/>
                  </a:lnTo>
                  <a:lnTo>
                    <a:pt x="2764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1" name="object 37"/>
            <p:cNvSpPr/>
            <p:nvPr/>
          </p:nvSpPr>
          <p:spPr>
            <a:xfrm>
              <a:off x="673089" y="1620304"/>
              <a:ext cx="355599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2" name="object 38"/>
            <p:cNvSpPr/>
            <p:nvPr/>
          </p:nvSpPr>
          <p:spPr>
            <a:xfrm>
              <a:off x="1142238" y="1620304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3" name="object 39"/>
            <p:cNvSpPr/>
            <p:nvPr/>
          </p:nvSpPr>
          <p:spPr>
            <a:xfrm>
              <a:off x="1611390" y="1620304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4" name="object 40"/>
            <p:cNvSpPr/>
            <p:nvPr/>
          </p:nvSpPr>
          <p:spPr>
            <a:xfrm>
              <a:off x="2080554" y="1620304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5" name="object 41"/>
            <p:cNvSpPr/>
            <p:nvPr/>
          </p:nvSpPr>
          <p:spPr>
            <a:xfrm>
              <a:off x="2549704" y="1620304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6" name="object 42"/>
            <p:cNvSpPr/>
            <p:nvPr/>
          </p:nvSpPr>
          <p:spPr>
            <a:xfrm>
              <a:off x="3018854" y="1620304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7" name="object 43"/>
            <p:cNvSpPr/>
            <p:nvPr/>
          </p:nvSpPr>
          <p:spPr>
            <a:xfrm>
              <a:off x="3488006" y="1620304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8" name="object 44"/>
            <p:cNvSpPr/>
            <p:nvPr/>
          </p:nvSpPr>
          <p:spPr>
            <a:xfrm>
              <a:off x="3957156" y="1620304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9" name="object 45"/>
            <p:cNvSpPr/>
            <p:nvPr/>
          </p:nvSpPr>
          <p:spPr>
            <a:xfrm>
              <a:off x="4426306" y="1620304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0" name="object 46"/>
            <p:cNvSpPr/>
            <p:nvPr/>
          </p:nvSpPr>
          <p:spPr>
            <a:xfrm>
              <a:off x="4895469" y="1620304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1" name="object 47"/>
            <p:cNvSpPr/>
            <p:nvPr/>
          </p:nvSpPr>
          <p:spPr>
            <a:xfrm>
              <a:off x="5364620" y="1620304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2" name="object 48"/>
            <p:cNvSpPr/>
            <p:nvPr/>
          </p:nvSpPr>
          <p:spPr>
            <a:xfrm>
              <a:off x="5833771" y="1620304"/>
              <a:ext cx="355600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3" name="object 49"/>
            <p:cNvSpPr/>
            <p:nvPr/>
          </p:nvSpPr>
          <p:spPr>
            <a:xfrm>
              <a:off x="6302923" y="1620304"/>
              <a:ext cx="355601" cy="368301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4" name="object 50"/>
            <p:cNvSpPr/>
            <p:nvPr/>
          </p:nvSpPr>
          <p:spPr>
            <a:xfrm>
              <a:off x="8179537" y="1620304"/>
              <a:ext cx="355601" cy="368301"/>
            </a:xfrm>
            <a:prstGeom prst="rect">
              <a:avLst/>
            </a:prstGeom>
            <a:solidFill>
              <a:srgbClr val="D2C5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5" name="object 51"/>
            <p:cNvSpPr/>
            <p:nvPr/>
          </p:nvSpPr>
          <p:spPr>
            <a:xfrm>
              <a:off x="6511456" y="2240491"/>
              <a:ext cx="1816329" cy="295103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6" name="object 52"/>
            <p:cNvSpPr/>
            <p:nvPr/>
          </p:nvSpPr>
          <p:spPr>
            <a:xfrm>
              <a:off x="6683726" y="2368817"/>
              <a:ext cx="1470417" cy="1"/>
            </a:xfrm>
            <a:prstGeom prst="line">
              <a:avLst/>
            </a:prstGeom>
            <a:noFill/>
            <a:ln w="25399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7" name="object 53"/>
            <p:cNvSpPr/>
            <p:nvPr/>
          </p:nvSpPr>
          <p:spPr>
            <a:xfrm>
              <a:off x="6658523" y="2309863"/>
              <a:ext cx="115914" cy="11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33" y="0"/>
                  </a:moveTo>
                  <a:lnTo>
                    <a:pt x="0" y="10800"/>
                  </a:lnTo>
                  <a:lnTo>
                    <a:pt x="18833" y="21600"/>
                  </a:lnTo>
                  <a:lnTo>
                    <a:pt x="20282" y="21226"/>
                  </a:lnTo>
                  <a:lnTo>
                    <a:pt x="21600" y="19006"/>
                  </a:lnTo>
                  <a:lnTo>
                    <a:pt x="21219" y="17582"/>
                  </a:lnTo>
                  <a:lnTo>
                    <a:pt x="9393" y="10800"/>
                  </a:lnTo>
                  <a:lnTo>
                    <a:pt x="21219" y="4020"/>
                  </a:lnTo>
                  <a:lnTo>
                    <a:pt x="21600" y="2596"/>
                  </a:lnTo>
                  <a:lnTo>
                    <a:pt x="20282" y="374"/>
                  </a:lnTo>
                  <a:lnTo>
                    <a:pt x="18833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8" name="object 54"/>
            <p:cNvSpPr/>
            <p:nvPr/>
          </p:nvSpPr>
          <p:spPr>
            <a:xfrm>
              <a:off x="8063448" y="2309863"/>
              <a:ext cx="115902" cy="117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4" y="0"/>
                  </a:moveTo>
                  <a:lnTo>
                    <a:pt x="1316" y="374"/>
                  </a:lnTo>
                  <a:lnTo>
                    <a:pt x="0" y="2596"/>
                  </a:lnTo>
                  <a:lnTo>
                    <a:pt x="381" y="4020"/>
                  </a:lnTo>
                  <a:lnTo>
                    <a:pt x="12206" y="10800"/>
                  </a:lnTo>
                  <a:lnTo>
                    <a:pt x="381" y="17582"/>
                  </a:lnTo>
                  <a:lnTo>
                    <a:pt x="0" y="19006"/>
                  </a:lnTo>
                  <a:lnTo>
                    <a:pt x="1316" y="21226"/>
                  </a:lnTo>
                  <a:lnTo>
                    <a:pt x="2764" y="21600"/>
                  </a:lnTo>
                  <a:lnTo>
                    <a:pt x="21600" y="10800"/>
                  </a:lnTo>
                  <a:lnTo>
                    <a:pt x="2764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49" name="object 55"/>
            <p:cNvSpPr/>
            <p:nvPr/>
          </p:nvSpPr>
          <p:spPr>
            <a:xfrm>
              <a:off x="673089" y="2174748"/>
              <a:ext cx="355599" cy="36830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0" name="object 56"/>
            <p:cNvSpPr/>
            <p:nvPr/>
          </p:nvSpPr>
          <p:spPr>
            <a:xfrm>
              <a:off x="1142238" y="2174748"/>
              <a:ext cx="355601" cy="36830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1" name="object 57"/>
            <p:cNvSpPr/>
            <p:nvPr/>
          </p:nvSpPr>
          <p:spPr>
            <a:xfrm>
              <a:off x="1611390" y="2174748"/>
              <a:ext cx="355601" cy="36830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2" name="object 58"/>
            <p:cNvSpPr/>
            <p:nvPr/>
          </p:nvSpPr>
          <p:spPr>
            <a:xfrm>
              <a:off x="2080554" y="2174748"/>
              <a:ext cx="355601" cy="36830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3" name="object 59"/>
            <p:cNvSpPr/>
            <p:nvPr/>
          </p:nvSpPr>
          <p:spPr>
            <a:xfrm>
              <a:off x="2549704" y="2174748"/>
              <a:ext cx="355601" cy="36830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4" name="object 60"/>
            <p:cNvSpPr/>
            <p:nvPr/>
          </p:nvSpPr>
          <p:spPr>
            <a:xfrm>
              <a:off x="3018854" y="2174748"/>
              <a:ext cx="355601" cy="36830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5" name="object 61"/>
            <p:cNvSpPr/>
            <p:nvPr/>
          </p:nvSpPr>
          <p:spPr>
            <a:xfrm>
              <a:off x="3488006" y="2174748"/>
              <a:ext cx="355601" cy="36830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6" name="object 62"/>
            <p:cNvSpPr/>
            <p:nvPr/>
          </p:nvSpPr>
          <p:spPr>
            <a:xfrm>
              <a:off x="3957156" y="2174748"/>
              <a:ext cx="355601" cy="36830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7" name="object 63"/>
            <p:cNvSpPr/>
            <p:nvPr/>
          </p:nvSpPr>
          <p:spPr>
            <a:xfrm>
              <a:off x="4426306" y="2174748"/>
              <a:ext cx="355601" cy="36830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8" name="object 64"/>
            <p:cNvSpPr/>
            <p:nvPr/>
          </p:nvSpPr>
          <p:spPr>
            <a:xfrm>
              <a:off x="4895469" y="2174748"/>
              <a:ext cx="355601" cy="36830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9" name="object 65"/>
            <p:cNvSpPr/>
            <p:nvPr/>
          </p:nvSpPr>
          <p:spPr>
            <a:xfrm>
              <a:off x="5364620" y="2174748"/>
              <a:ext cx="355601" cy="36830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0" name="object 66"/>
            <p:cNvSpPr/>
            <p:nvPr/>
          </p:nvSpPr>
          <p:spPr>
            <a:xfrm>
              <a:off x="5833771" y="2174748"/>
              <a:ext cx="355600" cy="36830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1" name="object 67"/>
            <p:cNvSpPr/>
            <p:nvPr/>
          </p:nvSpPr>
          <p:spPr>
            <a:xfrm>
              <a:off x="6302923" y="2174748"/>
              <a:ext cx="355601" cy="368300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2" name="object 68"/>
            <p:cNvSpPr/>
            <p:nvPr/>
          </p:nvSpPr>
          <p:spPr>
            <a:xfrm>
              <a:off x="8179537" y="2174748"/>
              <a:ext cx="355601" cy="368300"/>
            </a:xfrm>
            <a:prstGeom prst="rect">
              <a:avLst/>
            </a:prstGeom>
            <a:solidFill>
              <a:srgbClr val="D2C5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3" name="object 69"/>
            <p:cNvSpPr/>
            <p:nvPr/>
          </p:nvSpPr>
          <p:spPr>
            <a:xfrm>
              <a:off x="6511456" y="2747572"/>
              <a:ext cx="1816329" cy="295103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4" name="object 70"/>
            <p:cNvSpPr/>
            <p:nvPr/>
          </p:nvSpPr>
          <p:spPr>
            <a:xfrm>
              <a:off x="6683726" y="2875994"/>
              <a:ext cx="1470417" cy="1"/>
            </a:xfrm>
            <a:prstGeom prst="line">
              <a:avLst/>
            </a:prstGeom>
            <a:noFill/>
            <a:ln w="25399" cap="flat">
              <a:solidFill>
                <a:srgbClr val="D6751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5" name="object 71"/>
            <p:cNvSpPr/>
            <p:nvPr/>
          </p:nvSpPr>
          <p:spPr>
            <a:xfrm>
              <a:off x="6658523" y="2817041"/>
              <a:ext cx="115914" cy="11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33" y="0"/>
                  </a:moveTo>
                  <a:lnTo>
                    <a:pt x="0" y="10800"/>
                  </a:lnTo>
                  <a:lnTo>
                    <a:pt x="18833" y="21600"/>
                  </a:lnTo>
                  <a:lnTo>
                    <a:pt x="20282" y="21225"/>
                  </a:lnTo>
                  <a:lnTo>
                    <a:pt x="21600" y="19005"/>
                  </a:lnTo>
                  <a:lnTo>
                    <a:pt x="21219" y="17581"/>
                  </a:lnTo>
                  <a:lnTo>
                    <a:pt x="9393" y="10800"/>
                  </a:lnTo>
                  <a:lnTo>
                    <a:pt x="21219" y="4019"/>
                  </a:lnTo>
                  <a:lnTo>
                    <a:pt x="21600" y="2595"/>
                  </a:lnTo>
                  <a:lnTo>
                    <a:pt x="20282" y="375"/>
                  </a:lnTo>
                  <a:lnTo>
                    <a:pt x="18833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6" name="object 72"/>
            <p:cNvSpPr/>
            <p:nvPr/>
          </p:nvSpPr>
          <p:spPr>
            <a:xfrm>
              <a:off x="8063448" y="2817041"/>
              <a:ext cx="115902" cy="11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64" y="0"/>
                  </a:moveTo>
                  <a:lnTo>
                    <a:pt x="1316" y="375"/>
                  </a:lnTo>
                  <a:lnTo>
                    <a:pt x="0" y="2595"/>
                  </a:lnTo>
                  <a:lnTo>
                    <a:pt x="381" y="4019"/>
                  </a:lnTo>
                  <a:lnTo>
                    <a:pt x="12206" y="10800"/>
                  </a:lnTo>
                  <a:lnTo>
                    <a:pt x="381" y="17581"/>
                  </a:lnTo>
                  <a:lnTo>
                    <a:pt x="0" y="19005"/>
                  </a:lnTo>
                  <a:lnTo>
                    <a:pt x="1316" y="21225"/>
                  </a:lnTo>
                  <a:lnTo>
                    <a:pt x="2764" y="21600"/>
                  </a:lnTo>
                  <a:lnTo>
                    <a:pt x="21600" y="10800"/>
                  </a:lnTo>
                  <a:lnTo>
                    <a:pt x="2764" y="0"/>
                  </a:lnTo>
                  <a:close/>
                </a:path>
              </a:pathLst>
            </a:custGeom>
            <a:solidFill>
              <a:srgbClr val="D675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7" name="object 73"/>
            <p:cNvSpPr/>
            <p:nvPr/>
          </p:nvSpPr>
          <p:spPr>
            <a:xfrm>
              <a:off x="673089" y="2702357"/>
              <a:ext cx="355599" cy="368304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8" name="object 74"/>
            <p:cNvSpPr/>
            <p:nvPr/>
          </p:nvSpPr>
          <p:spPr>
            <a:xfrm>
              <a:off x="1142238" y="2702357"/>
              <a:ext cx="355601" cy="368304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9" name="object 75"/>
            <p:cNvSpPr/>
            <p:nvPr/>
          </p:nvSpPr>
          <p:spPr>
            <a:xfrm>
              <a:off x="1611390" y="2702357"/>
              <a:ext cx="355601" cy="368304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0" name="object 76"/>
            <p:cNvSpPr/>
            <p:nvPr/>
          </p:nvSpPr>
          <p:spPr>
            <a:xfrm>
              <a:off x="2080554" y="2702357"/>
              <a:ext cx="355601" cy="368304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1" name="object 77"/>
            <p:cNvSpPr/>
            <p:nvPr/>
          </p:nvSpPr>
          <p:spPr>
            <a:xfrm>
              <a:off x="2549704" y="2702357"/>
              <a:ext cx="355601" cy="368304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2" name="object 78"/>
            <p:cNvSpPr/>
            <p:nvPr/>
          </p:nvSpPr>
          <p:spPr>
            <a:xfrm>
              <a:off x="3018854" y="2702357"/>
              <a:ext cx="355601" cy="368304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3" name="object 79"/>
            <p:cNvSpPr/>
            <p:nvPr/>
          </p:nvSpPr>
          <p:spPr>
            <a:xfrm>
              <a:off x="3488006" y="2702357"/>
              <a:ext cx="355601" cy="368304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4" name="object 80"/>
            <p:cNvSpPr/>
            <p:nvPr/>
          </p:nvSpPr>
          <p:spPr>
            <a:xfrm>
              <a:off x="3957156" y="2702357"/>
              <a:ext cx="355601" cy="368304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5" name="object 81"/>
            <p:cNvSpPr/>
            <p:nvPr/>
          </p:nvSpPr>
          <p:spPr>
            <a:xfrm>
              <a:off x="4426306" y="2702357"/>
              <a:ext cx="355601" cy="368304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6" name="object 82"/>
            <p:cNvSpPr/>
            <p:nvPr/>
          </p:nvSpPr>
          <p:spPr>
            <a:xfrm>
              <a:off x="4895469" y="2702357"/>
              <a:ext cx="355601" cy="368304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7" name="object 83"/>
            <p:cNvSpPr/>
            <p:nvPr/>
          </p:nvSpPr>
          <p:spPr>
            <a:xfrm>
              <a:off x="5364620" y="2702357"/>
              <a:ext cx="355601" cy="368304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8" name="object 84"/>
            <p:cNvSpPr/>
            <p:nvPr/>
          </p:nvSpPr>
          <p:spPr>
            <a:xfrm>
              <a:off x="5833771" y="2702357"/>
              <a:ext cx="355600" cy="368304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9" name="object 85"/>
            <p:cNvSpPr/>
            <p:nvPr/>
          </p:nvSpPr>
          <p:spPr>
            <a:xfrm>
              <a:off x="6302923" y="2702357"/>
              <a:ext cx="355601" cy="368304"/>
            </a:xfrm>
            <a:prstGeom prst="rect">
              <a:avLst/>
            </a:prstGeom>
            <a:solidFill>
              <a:srgbClr val="007B9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0" name="object 86"/>
            <p:cNvSpPr/>
            <p:nvPr/>
          </p:nvSpPr>
          <p:spPr>
            <a:xfrm>
              <a:off x="8179537" y="2702357"/>
              <a:ext cx="355601" cy="368304"/>
            </a:xfrm>
            <a:prstGeom prst="rect">
              <a:avLst/>
            </a:prstGeom>
            <a:solidFill>
              <a:srgbClr val="D2C5D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1" name="object 87"/>
            <p:cNvSpPr/>
            <p:nvPr/>
          </p:nvSpPr>
          <p:spPr>
            <a:xfrm>
              <a:off x="0" y="45720"/>
              <a:ext cx="8763000" cy="3289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indent="12700" algn="l" defTabSz="914400">
                <a:defRPr sz="1400" spc="-15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Level</a:t>
              </a:r>
              <a:r>
                <a:rPr spc="-80"/>
                <a:t> </a:t>
              </a:r>
              <a:r>
                <a:rPr spc="0"/>
                <a:t>0</a:t>
              </a:r>
            </a:p>
            <a:p>
              <a:pPr indent="1334769" defTabSz="914400">
                <a:spcBef>
                  <a:spcPts val="200"/>
                </a:spcBef>
                <a:defRPr sz="1400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10</a:t>
              </a:r>
            </a:p>
            <a:p>
              <a:pPr indent="25400" algn="l" defTabSz="914400">
                <a:spcBef>
                  <a:spcPts val="700"/>
                </a:spcBef>
                <a:defRPr sz="1400" spc="-15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Level</a:t>
              </a:r>
              <a:r>
                <a:rPr spc="-80"/>
                <a:t> </a:t>
              </a:r>
              <a:r>
                <a:rPr spc="0"/>
                <a:t>1</a:t>
              </a:r>
            </a:p>
            <a:p>
              <a:pPr marR="276225" algn="r" defTabSz="914400">
                <a:spcBef>
                  <a:spcPts val="300"/>
                </a:spcBef>
                <a:defRPr sz="1400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100</a:t>
              </a:r>
            </a:p>
            <a:p>
              <a:pPr indent="25400" algn="l" defTabSz="914400">
                <a:spcBef>
                  <a:spcPts val="300"/>
                </a:spcBef>
                <a:defRPr sz="1400" spc="-15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Level</a:t>
              </a:r>
              <a:r>
                <a:rPr spc="-80"/>
                <a:t> </a:t>
              </a:r>
              <a:r>
                <a:rPr spc="0"/>
                <a:t>2</a:t>
              </a:r>
            </a:p>
            <a:p>
              <a:pPr marR="160020" algn="r" defTabSz="914400">
                <a:spcBef>
                  <a:spcPts val="600"/>
                </a:spcBef>
                <a:defRPr sz="1400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1,000</a:t>
              </a:r>
            </a:p>
            <a:p>
              <a:pPr indent="25400" algn="l" defTabSz="914400">
                <a:spcBef>
                  <a:spcPts val="500"/>
                </a:spcBef>
                <a:defRPr sz="1400" spc="-15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Level</a:t>
              </a:r>
              <a:r>
                <a:rPr spc="-80"/>
                <a:t> </a:t>
              </a:r>
              <a:r>
                <a:rPr spc="0"/>
                <a:t>3</a:t>
              </a:r>
            </a:p>
            <a:p>
              <a:pPr marR="82550" algn="r" defTabSz="914400">
                <a:spcBef>
                  <a:spcPts val="400"/>
                </a:spcBef>
                <a:defRPr sz="1400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10,000</a:t>
              </a:r>
            </a:p>
            <a:p>
              <a:pPr indent="25400" algn="l" defTabSz="914400">
                <a:spcBef>
                  <a:spcPts val="300"/>
                </a:spcBef>
                <a:defRPr sz="1400" spc="-15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Level</a:t>
              </a:r>
              <a:r>
                <a:rPr spc="-80"/>
                <a:t> </a:t>
              </a:r>
              <a:r>
                <a:rPr spc="0"/>
                <a:t>4</a:t>
              </a:r>
            </a:p>
            <a:p>
              <a:pPr marR="5080" algn="r" defTabSz="914400">
                <a:spcBef>
                  <a:spcPts val="500"/>
                </a:spcBef>
                <a:defRPr sz="1400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100,000</a:t>
              </a:r>
            </a:p>
            <a:p>
              <a:pPr indent="37465" algn="l" defTabSz="914400">
                <a:spcBef>
                  <a:spcPts val="200"/>
                </a:spcBef>
                <a:defRPr sz="1400" spc="-15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Level</a:t>
              </a:r>
              <a:r>
                <a:rPr spc="-80"/>
                <a:t> </a:t>
              </a:r>
              <a:r>
                <a:rPr spc="0"/>
                <a:t>5</a:t>
              </a:r>
            </a:p>
            <a:p>
              <a:pPr algn="l" defTabSz="914400">
                <a:defRPr sz="12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 spc="0"/>
            </a:p>
            <a:p>
              <a:pPr indent="50165" algn="l" defTabSz="914400">
                <a:defRPr sz="1400">
                  <a:solidFill>
                    <a:srgbClr val="CB6015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…</a:t>
              </a:r>
              <a:r>
                <a:rPr spc="-25"/>
                <a:t> </a:t>
              </a:r>
              <a:r>
                <a:rPr spc="-15"/>
                <a:t>Level</a:t>
              </a:r>
              <a:r>
                <a:rPr spc="-25"/>
                <a:t> </a:t>
              </a:r>
              <a:r>
                <a:t>6,</a:t>
              </a:r>
              <a:r>
                <a:rPr spc="-160"/>
                <a:t> </a:t>
              </a:r>
              <a:r>
                <a:t>7,</a:t>
              </a:r>
              <a:r>
                <a:rPr spc="-160"/>
                <a:t> </a:t>
              </a:r>
              <a:r>
                <a:rPr spc="5"/>
                <a:t>etc.</a:t>
              </a:r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1463</Words>
  <Application>Microsoft Office PowerPoint</Application>
  <PresentationFormat>Custom</PresentationFormat>
  <Paragraphs>278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Helvetica Light</vt:lpstr>
      <vt:lpstr>Helvetica Neue</vt:lpstr>
      <vt:lpstr>Arial</vt:lpstr>
      <vt:lpstr>Calibri</vt:lpstr>
      <vt:lpstr>Gill Sans MT</vt:lpstr>
      <vt:lpstr>Helvetica</vt:lpstr>
      <vt:lpstr>Lucida Console</vt:lpstr>
      <vt:lpstr>Times New Roman</vt:lpstr>
      <vt:lpstr>White</vt:lpstr>
      <vt:lpstr>What are tombstones and how are they used?</vt:lpstr>
      <vt:lpstr>PowerPoint Presentation</vt:lpstr>
      <vt:lpstr>What is storage engine compaction?</vt:lpstr>
      <vt:lpstr>PowerPoint Presentation</vt:lpstr>
      <vt:lpstr>What compaction strategies are available?</vt:lpstr>
      <vt:lpstr>What is size-tiered compaction, and when is it used?</vt:lpstr>
      <vt:lpstr>What is size-tiered compaction, and when is it used?</vt:lpstr>
      <vt:lpstr>What is full compaction, and when is it used?</vt:lpstr>
      <vt:lpstr>What is leveled compaction, and when is it used?</vt:lpstr>
      <vt:lpstr>What is leveled compaction, and when is it used?</vt:lpstr>
      <vt:lpstr>What is date-tiered compaction, and when is it used?</vt:lpstr>
      <vt:lpstr>What compaction strategy should you use?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tombstones and how are they used?</dc:title>
  <dc:creator>Debashish Pattnaik</dc:creator>
  <cp:lastModifiedBy>Debashish Pattnaik</cp:lastModifiedBy>
  <cp:revision>2</cp:revision>
  <dcterms:modified xsi:type="dcterms:W3CDTF">2017-11-11T05:23:09Z</dcterms:modified>
</cp:coreProperties>
</file>