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A1D5-2C36-4818-B914-529EC2E11FC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548C-2E6A-461C-91E1-ED973058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A1D5-2C36-4818-B914-529EC2E11FC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548C-2E6A-461C-91E1-ED973058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1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A1D5-2C36-4818-B914-529EC2E11FC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548C-2E6A-461C-91E1-ED973058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6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A1D5-2C36-4818-B914-529EC2E11FC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548C-2E6A-461C-91E1-ED973058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8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A1D5-2C36-4818-B914-529EC2E11FC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548C-2E6A-461C-91E1-ED973058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A1D5-2C36-4818-B914-529EC2E11FC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548C-2E6A-461C-91E1-ED973058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A1D5-2C36-4818-B914-529EC2E11FC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548C-2E6A-461C-91E1-ED973058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A1D5-2C36-4818-B914-529EC2E11FC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548C-2E6A-461C-91E1-ED973058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0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A1D5-2C36-4818-B914-529EC2E11FC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548C-2E6A-461C-91E1-ED973058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A1D5-2C36-4818-B914-529EC2E11FC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548C-2E6A-461C-91E1-ED973058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1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A1D5-2C36-4818-B914-529EC2E11FC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548C-2E6A-461C-91E1-ED973058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A1D5-2C36-4818-B914-529EC2E11FC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548C-2E6A-461C-91E1-ED973058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datastax.com/en/drivers/java/3.0/com/datastax/driver/core/policies/TokenAwarePolicy.html" TargetMode="External"/><Relationship Id="rId2" Type="http://schemas.openxmlformats.org/officeDocument/2006/relationships/hyperlink" Target="http://datastax.github.io/java-driver/manual/load_balancing/#token-aware-polic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-performance.info/performance-general-compression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datastax.github.io/java-driver/manual/socket_options/" TargetMode="External"/><Relationship Id="rId3" Type="http://schemas.openxmlformats.org/officeDocument/2006/relationships/hyperlink" Target="http://datastax.github.io/java-driver/manual/auth/" TargetMode="External"/><Relationship Id="rId7" Type="http://schemas.openxmlformats.org/officeDocument/2006/relationships/hyperlink" Target="http://datastax.github.io/java-driver/manual/retries/" TargetMode="External"/><Relationship Id="rId2" Type="http://schemas.openxmlformats.org/officeDocument/2006/relationships/hyperlink" Target="http://datastax.github.io/java-driver/manual/address_resolu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tastax.github.io/java-driver/manual/metrics/" TargetMode="External"/><Relationship Id="rId11" Type="http://schemas.openxmlformats.org/officeDocument/2006/relationships/hyperlink" Target="http://datastax.github.io/java-driver/manual/query_timestamps/" TargetMode="External"/><Relationship Id="rId5" Type="http://schemas.openxmlformats.org/officeDocument/2006/relationships/hyperlink" Target="http://datastax.github.io/java-driver/manual/load_balancing/" TargetMode="External"/><Relationship Id="rId10" Type="http://schemas.openxmlformats.org/officeDocument/2006/relationships/hyperlink" Target="http://datastax.github.io/java-driver/manual/speculative_execution/" TargetMode="External"/><Relationship Id="rId4" Type="http://schemas.openxmlformats.org/officeDocument/2006/relationships/hyperlink" Target="http://datastax.github.io/java-driver/manual/compression/" TargetMode="External"/><Relationship Id="rId9" Type="http://schemas.openxmlformats.org/officeDocument/2006/relationships/hyperlink" Target="http://datastax.github.io/java-driver/manual/ss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datastax.com/en/drivers/java/3.0/com/datastax/driver/core/policies/LatencyAwarePolicy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tax.github.io/python-driver/api/cassandra/policies.html#cassandra.policies.DCAwareRoundRobinPolic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/>
              <a:t>Java Driver for Cassandra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066800"/>
            <a:ext cx="7010400" cy="3124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dirty="0"/>
              <a:t>Cluster </a:t>
            </a:r>
            <a:r>
              <a:rPr lang="en-US" sz="1600" dirty="0" err="1"/>
              <a:t>cluster</a:t>
            </a:r>
            <a:r>
              <a:rPr lang="en-US" sz="1600" dirty="0"/>
              <a:t> = null;</a:t>
            </a:r>
          </a:p>
          <a:p>
            <a:pPr algn="l"/>
            <a:r>
              <a:rPr lang="en-US" sz="1600" dirty="0"/>
              <a:t>try { </a:t>
            </a:r>
          </a:p>
          <a:p>
            <a:pPr algn="l"/>
            <a:r>
              <a:rPr lang="en-US" sz="1600" dirty="0"/>
              <a:t>         	cluster = </a:t>
            </a:r>
            <a:r>
              <a:rPr lang="en-US" sz="1600" dirty="0" err="1"/>
              <a:t>Cluster.builder</a:t>
            </a:r>
            <a:r>
              <a:rPr lang="en-US" sz="1600" dirty="0"/>
              <a:t>() .</a:t>
            </a:r>
            <a:r>
              <a:rPr lang="en-US" sz="1600" dirty="0" err="1"/>
              <a:t>addContactPoint</a:t>
            </a:r>
            <a:r>
              <a:rPr lang="en-US" sz="1600" dirty="0"/>
              <a:t>("127.0.0.1") .build();    // 1</a:t>
            </a:r>
          </a:p>
          <a:p>
            <a:pPr algn="l"/>
            <a:r>
              <a:rPr lang="en-US" sz="1600" dirty="0"/>
              <a:t>         	Session </a:t>
            </a:r>
            <a:r>
              <a:rPr lang="en-US" sz="1600" dirty="0" err="1"/>
              <a:t>session</a:t>
            </a:r>
            <a:r>
              <a:rPr lang="en-US" sz="1600" dirty="0"/>
              <a:t> = </a:t>
            </a:r>
            <a:r>
              <a:rPr lang="en-US" sz="1600" dirty="0" err="1"/>
              <a:t>cluster.connect</a:t>
            </a:r>
            <a:r>
              <a:rPr lang="en-US" sz="1600" dirty="0"/>
              <a:t>();  //2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err="1"/>
              <a:t>ResultSet</a:t>
            </a:r>
            <a:r>
              <a:rPr lang="en-US" sz="1600" dirty="0"/>
              <a:t> </a:t>
            </a:r>
            <a:r>
              <a:rPr lang="en-US" sz="1600" dirty="0" err="1"/>
              <a:t>rs</a:t>
            </a:r>
            <a:r>
              <a:rPr lang="en-US" sz="1600" dirty="0"/>
              <a:t> = session.</a:t>
            </a:r>
          </a:p>
          <a:p>
            <a:pPr algn="l"/>
            <a:r>
              <a:rPr lang="en-US" sz="1600" dirty="0"/>
              <a:t>		execute("select </a:t>
            </a:r>
            <a:r>
              <a:rPr lang="en-US" sz="1600" dirty="0" err="1"/>
              <a:t>release_version</a:t>
            </a:r>
            <a:r>
              <a:rPr lang="en-US" sz="1600" dirty="0"/>
              <a:t> from </a:t>
            </a:r>
            <a:r>
              <a:rPr lang="en-US" sz="1600" dirty="0" err="1"/>
              <a:t>system.local</a:t>
            </a:r>
            <a:r>
              <a:rPr lang="en-US" sz="1600" dirty="0"/>
              <a:t>");  //3</a:t>
            </a:r>
          </a:p>
          <a:p>
            <a:pPr algn="l"/>
            <a:r>
              <a:rPr lang="en-US" sz="1600" dirty="0"/>
              <a:t>	Row </a:t>
            </a:r>
            <a:r>
              <a:rPr lang="en-US" sz="1600" dirty="0" err="1"/>
              <a:t>row</a:t>
            </a:r>
            <a:r>
              <a:rPr lang="en-US" sz="1600" dirty="0"/>
              <a:t> = rs.one();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row.getString</a:t>
            </a:r>
            <a:r>
              <a:rPr lang="en-US" sz="1600" dirty="0"/>
              <a:t>("</a:t>
            </a:r>
            <a:r>
              <a:rPr lang="en-US" sz="1600" dirty="0" err="1"/>
              <a:t>release_version</a:t>
            </a:r>
            <a:r>
              <a:rPr lang="en-US" sz="1600" dirty="0"/>
              <a:t>")); </a:t>
            </a:r>
          </a:p>
          <a:p>
            <a:pPr algn="l"/>
            <a:r>
              <a:rPr lang="en-US" sz="1600" dirty="0"/>
              <a:t>    } finally {</a:t>
            </a:r>
          </a:p>
          <a:p>
            <a:pPr algn="l"/>
            <a:r>
              <a:rPr lang="en-US" sz="1600" dirty="0"/>
              <a:t>	if (cluster != null) </a:t>
            </a:r>
            <a:r>
              <a:rPr lang="en-US" sz="1600" dirty="0" err="1"/>
              <a:t>cluster.close</a:t>
            </a:r>
            <a:r>
              <a:rPr lang="en-US" sz="1600" dirty="0"/>
              <a:t>();          //4</a:t>
            </a:r>
          </a:p>
          <a:p>
            <a:pPr algn="l"/>
            <a:r>
              <a:rPr lang="en-US" sz="1600" dirty="0"/>
              <a:t>  }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91491" y="4419600"/>
            <a:ext cx="7010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66800" y="3962400"/>
            <a:ext cx="7010400" cy="289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en-US" sz="1800" b="1" dirty="0"/>
              <a:t>Cluster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entry point , metadata of </a:t>
            </a:r>
            <a:r>
              <a:rPr lang="en-US" sz="1800" dirty="0" err="1">
                <a:sym typeface="Wingdings" panose="05000000000000000000" pitchFamily="2" charset="2"/>
              </a:rPr>
              <a:t>cassandra</a:t>
            </a:r>
            <a:r>
              <a:rPr lang="en-US" sz="1800" dirty="0">
                <a:sym typeface="Wingdings" panose="05000000000000000000" pitchFamily="2" charset="2"/>
              </a:rPr>
              <a:t> cluster, thread-safe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/>
              <a:t>only the control connection is established</a:t>
            </a:r>
            <a:endParaRPr lang="en-US" sz="1800" dirty="0">
              <a:sym typeface="Wingdings" panose="05000000000000000000" pitchFamily="2" charset="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1" dirty="0">
                <a:sym typeface="Wingdings" panose="05000000000000000000" pitchFamily="2" charset="2"/>
              </a:rPr>
              <a:t>Session</a:t>
            </a:r>
            <a:r>
              <a:rPr lang="en-US" sz="1800" dirty="0">
                <a:sym typeface="Wingdings" panose="05000000000000000000" pitchFamily="2" charset="2"/>
              </a:rPr>
              <a:t>  thread-safe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/>
              <a:t>Connections to other hosts will only be opened when a session gets created.</a:t>
            </a:r>
          </a:p>
          <a:p>
            <a:pPr algn="l"/>
            <a:r>
              <a:rPr lang="en-US" sz="1800" dirty="0">
                <a:sym typeface="Wingdings" panose="05000000000000000000" pitchFamily="2" charset="2"/>
              </a:rPr>
              <a:t>3. </a:t>
            </a:r>
            <a:r>
              <a:rPr lang="en-US" sz="1800" b="1" dirty="0">
                <a:sym typeface="Wingdings" panose="05000000000000000000" pitchFamily="2" charset="2"/>
              </a:rPr>
              <a:t>Execute</a:t>
            </a:r>
            <a:r>
              <a:rPr lang="en-US" sz="1800" dirty="0">
                <a:sym typeface="Wingdings" panose="05000000000000000000" pitchFamily="2" charset="2"/>
              </a:rPr>
              <a:t>  sends query to </a:t>
            </a:r>
            <a:r>
              <a:rPr lang="en-US" sz="1800" dirty="0" err="1">
                <a:sym typeface="Wingdings" panose="05000000000000000000" pitchFamily="2" charset="2"/>
              </a:rPr>
              <a:t>cassandra</a:t>
            </a:r>
            <a:r>
              <a:rPr lang="en-US" sz="1800" dirty="0">
                <a:sym typeface="Wingdings" panose="05000000000000000000" pitchFamily="2" charset="2"/>
              </a:rPr>
              <a:t> and returns a collection of rows(</a:t>
            </a:r>
            <a:r>
              <a:rPr lang="en-US" sz="1800" dirty="0" err="1">
                <a:sym typeface="Wingdings" panose="05000000000000000000" pitchFamily="2" charset="2"/>
              </a:rPr>
              <a:t>ResultSet</a:t>
            </a:r>
            <a:r>
              <a:rPr lang="en-US" sz="1800" dirty="0">
                <a:sym typeface="Wingdings" panose="05000000000000000000" pitchFamily="2" charset="2"/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800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in Token Aware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com.datastax.driver.core.Statement</a:t>
            </a:r>
            <a:endParaRPr lang="en-US" dirty="0"/>
          </a:p>
          <a:p>
            <a:pPr lvl="1"/>
            <a:r>
              <a:rPr lang="en-US" dirty="0"/>
              <a:t>statement.</a:t>
            </a:r>
            <a:r>
              <a:rPr lang="en-US" b="1" dirty="0"/>
              <a:t> </a:t>
            </a:r>
            <a:r>
              <a:rPr lang="en-US" dirty="0" err="1"/>
              <a:t>getRoutingKey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Statement.getKeyspace</a:t>
            </a:r>
            <a:r>
              <a:rPr lang="en-US" dirty="0"/>
              <a:t>()</a:t>
            </a:r>
          </a:p>
          <a:p>
            <a:r>
              <a:rPr lang="en-US" sz="2000" dirty="0" err="1"/>
              <a:t>SimpleStatement</a:t>
            </a:r>
            <a:r>
              <a:rPr lang="en-US" sz="2000" dirty="0"/>
              <a:t> statement = new </a:t>
            </a:r>
            <a:r>
              <a:rPr lang="en-US" sz="2000" dirty="0" err="1"/>
              <a:t>SimpleStatement</a:t>
            </a:r>
            <a:r>
              <a:rPr lang="en-US" sz="2000" dirty="0"/>
              <a:t>( "SELECT * FROM </a:t>
            </a:r>
            <a:r>
              <a:rPr lang="en-US" sz="2000" dirty="0" err="1"/>
              <a:t>testKs.sensor_data</a:t>
            </a:r>
            <a:r>
              <a:rPr lang="en-US" sz="2000" dirty="0"/>
              <a:t> WHERE id = 1 and year = 2016");</a:t>
            </a:r>
          </a:p>
          <a:p>
            <a:r>
              <a:rPr lang="en-US" dirty="0" err="1"/>
              <a:t>BuiltStatement</a:t>
            </a:r>
            <a:r>
              <a:rPr lang="en-US" dirty="0"/>
              <a:t>:-</a:t>
            </a:r>
          </a:p>
          <a:p>
            <a:pPr lvl="1"/>
            <a:r>
              <a:rPr lang="en-US" sz="2000" dirty="0" err="1"/>
              <a:t>TableMetadata</a:t>
            </a:r>
            <a:r>
              <a:rPr lang="en-US" sz="2000" dirty="0"/>
              <a:t> </a:t>
            </a:r>
            <a:r>
              <a:rPr lang="en-US" sz="2000" dirty="0" err="1"/>
              <a:t>tableMetadata</a:t>
            </a:r>
            <a:r>
              <a:rPr lang="en-US" sz="2000" dirty="0"/>
              <a:t> = </a:t>
            </a:r>
            <a:r>
              <a:rPr lang="en-US" sz="2000" dirty="0" err="1"/>
              <a:t>cluster.getMetadata</a:t>
            </a:r>
            <a:r>
              <a:rPr lang="en-US" sz="2000" dirty="0"/>
              <a:t>() .</a:t>
            </a:r>
            <a:r>
              <a:rPr lang="en-US" sz="2000" dirty="0" err="1"/>
              <a:t>getKeyspace</a:t>
            </a:r>
            <a:r>
              <a:rPr lang="en-US" sz="2000" dirty="0"/>
              <a:t>("</a:t>
            </a:r>
            <a:r>
              <a:rPr lang="en-US" sz="2000" dirty="0" err="1"/>
              <a:t>testKs</a:t>
            </a:r>
            <a:r>
              <a:rPr lang="en-US" sz="2000" dirty="0"/>
              <a:t>") .</a:t>
            </a:r>
            <a:r>
              <a:rPr lang="en-US" sz="2000" dirty="0" err="1"/>
              <a:t>getTable</a:t>
            </a:r>
            <a:r>
              <a:rPr lang="en-US" sz="2000" dirty="0"/>
              <a:t>("</a:t>
            </a:r>
            <a:r>
              <a:rPr lang="en-US" sz="2000" dirty="0" err="1"/>
              <a:t>sensor_data</a:t>
            </a:r>
            <a:r>
              <a:rPr lang="en-US" sz="2000" dirty="0"/>
              <a:t>");</a:t>
            </a:r>
          </a:p>
          <a:p>
            <a:pPr lvl="1"/>
            <a:r>
              <a:rPr lang="en-US" sz="2000" dirty="0" err="1"/>
              <a:t>BuiltStatement</a:t>
            </a:r>
            <a:r>
              <a:rPr lang="en-US" sz="2000" dirty="0"/>
              <a:t> statement1 = select().from(</a:t>
            </a:r>
            <a:r>
              <a:rPr lang="en-US" sz="2000" dirty="0" err="1"/>
              <a:t>tableMetadata</a:t>
            </a:r>
            <a:r>
              <a:rPr lang="en-US" sz="2000" dirty="0"/>
              <a:t>) .where(</a:t>
            </a:r>
            <a:r>
              <a:rPr lang="en-US" sz="2000" dirty="0" err="1"/>
              <a:t>eq</a:t>
            </a:r>
            <a:r>
              <a:rPr lang="en-US" sz="2000" dirty="0"/>
              <a:t>("id", 1)) .and(</a:t>
            </a:r>
            <a:r>
              <a:rPr lang="en-US" sz="2000" dirty="0" err="1"/>
              <a:t>eq</a:t>
            </a:r>
            <a:r>
              <a:rPr lang="en-US" sz="2000" dirty="0"/>
              <a:t>("year", 2016));</a:t>
            </a:r>
          </a:p>
          <a:p>
            <a:r>
              <a:rPr lang="en-US" dirty="0" err="1"/>
              <a:t>BoundStatement</a:t>
            </a:r>
            <a:r>
              <a:rPr lang="en-US" sz="2400" dirty="0"/>
              <a:t>-</a:t>
            </a:r>
          </a:p>
          <a:p>
            <a:pPr lvl="1"/>
            <a:r>
              <a:rPr lang="en-US" sz="2000" dirty="0" err="1"/>
              <a:t>PreparedStatement</a:t>
            </a:r>
            <a:r>
              <a:rPr lang="en-US" sz="2000" dirty="0"/>
              <a:t> pst1 = </a:t>
            </a:r>
            <a:r>
              <a:rPr lang="en-US" sz="2000" dirty="0" err="1"/>
              <a:t>session.prepare</a:t>
            </a:r>
            <a:r>
              <a:rPr lang="en-US" sz="2000" dirty="0"/>
              <a:t>("SELECT * FROM </a:t>
            </a:r>
            <a:r>
              <a:rPr lang="en-US" sz="2000" dirty="0" err="1"/>
              <a:t>testKs.sensor_data</a:t>
            </a:r>
            <a:r>
              <a:rPr lang="en-US" sz="2000" dirty="0"/>
              <a:t> WHERE id = :id and year = :year");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/>
              <a:t>BoundStatement</a:t>
            </a:r>
            <a:r>
              <a:rPr lang="en-US" sz="2000" dirty="0"/>
              <a:t> statement1 = pst1.bind(1, 2016); </a:t>
            </a:r>
          </a:p>
          <a:p>
            <a:r>
              <a:rPr lang="en-US" dirty="0" err="1"/>
              <a:t>BatchStatement</a:t>
            </a:r>
            <a:r>
              <a:rPr lang="en-US" sz="2400" dirty="0"/>
              <a:t>:-</a:t>
            </a:r>
          </a:p>
          <a:p>
            <a:pPr lvl="1"/>
            <a:r>
              <a:rPr lang="en-US" sz="1800" dirty="0"/>
              <a:t>the first non-null </a:t>
            </a:r>
            <a:r>
              <a:rPr lang="en-US" sz="1800" dirty="0" err="1"/>
              <a:t>keyspace</a:t>
            </a:r>
            <a:r>
              <a:rPr lang="en-US" sz="1800" dirty="0"/>
              <a:t> is used as the </a:t>
            </a:r>
            <a:r>
              <a:rPr lang="en-US" sz="1800" dirty="0" err="1"/>
              <a:t>keyspace</a:t>
            </a:r>
            <a:r>
              <a:rPr lang="en-US" sz="1800" dirty="0"/>
              <a:t> of the batch</a:t>
            </a:r>
          </a:p>
          <a:p>
            <a:pPr lvl="1"/>
            <a:r>
              <a:rPr lang="en-US" sz="1800" dirty="0"/>
              <a:t>the first non-null routing key as its routing key (the idea is that all </a:t>
            </a:r>
            <a:r>
              <a:rPr lang="en-US" sz="1800" dirty="0" err="1"/>
              <a:t>childs</a:t>
            </a:r>
            <a:r>
              <a:rPr lang="en-US" sz="1800" dirty="0"/>
              <a:t> should have the same routing information, since batches are supposed to operate on a single partition).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185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LatencyAwarePolicy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/>
              <a:t>This policy adds </a:t>
            </a:r>
            <a:r>
              <a:rPr lang="en-US" sz="2000" b="1" dirty="0"/>
              <a:t>latency awareness</a:t>
            </a:r>
            <a:r>
              <a:rPr lang="en-US" sz="2000" dirty="0"/>
              <a:t> on top of another policy: it collects the latencies of queries to each host, and will exclude the worst-performing hosts from query plans.</a:t>
            </a:r>
          </a:p>
          <a:p>
            <a:pPr lvl="1"/>
            <a:r>
              <a:rPr lang="en-US" sz="1600" dirty="0"/>
              <a:t>Cluster </a:t>
            </a:r>
            <a:r>
              <a:rPr lang="en-US" sz="1600" dirty="0" err="1"/>
              <a:t>cluster</a:t>
            </a:r>
            <a:r>
              <a:rPr lang="en-US" sz="1600" dirty="0"/>
              <a:t> = </a:t>
            </a:r>
            <a:r>
              <a:rPr lang="en-US" sz="1600" dirty="0" err="1"/>
              <a:t>Cluster.builder</a:t>
            </a:r>
            <a:r>
              <a:rPr lang="en-US" sz="1600" dirty="0"/>
              <a:t>() .</a:t>
            </a:r>
            <a:r>
              <a:rPr lang="en-US" sz="1600" dirty="0" err="1"/>
              <a:t>addContactPoint</a:t>
            </a:r>
            <a:r>
              <a:rPr lang="en-US" sz="1600" dirty="0"/>
              <a:t>("127.0.0.1") .</a:t>
            </a:r>
            <a:r>
              <a:rPr lang="en-US" sz="1600" dirty="0" err="1"/>
              <a:t>withLoadBalancingPolicy</a:t>
            </a:r>
            <a:r>
              <a:rPr lang="en-US" sz="1600" dirty="0"/>
              <a:t>( </a:t>
            </a:r>
            <a:r>
              <a:rPr lang="en-US" sz="1600" dirty="0" err="1"/>
              <a:t>LatencyAwarePolicy.builder</a:t>
            </a:r>
            <a:r>
              <a:rPr lang="en-US" sz="1600" dirty="0"/>
              <a:t>(</a:t>
            </a:r>
            <a:r>
              <a:rPr lang="en-US" sz="1600" dirty="0" err="1"/>
              <a:t>anotherPolicy</a:t>
            </a:r>
            <a:r>
              <a:rPr lang="en-US" sz="1600" dirty="0"/>
              <a:t>) 				.</a:t>
            </a:r>
            <a:r>
              <a:rPr lang="en-US" sz="1600" dirty="0" err="1"/>
              <a:t>withExclusionThreshold</a:t>
            </a:r>
            <a:r>
              <a:rPr lang="en-US" sz="1600" dirty="0"/>
              <a:t>(2.0) 					.</a:t>
            </a:r>
            <a:r>
              <a:rPr lang="en-US" sz="1600" dirty="0" err="1"/>
              <a:t>withScale</a:t>
            </a:r>
            <a:r>
              <a:rPr lang="en-US" sz="1600" dirty="0"/>
              <a:t>(100, </a:t>
            </a:r>
            <a:r>
              <a:rPr lang="en-US" sz="1600" dirty="0" err="1"/>
              <a:t>TimeUnit.MILLISECONDS</a:t>
            </a:r>
            <a:r>
              <a:rPr lang="en-US" sz="1600" dirty="0"/>
              <a:t>) 				.</a:t>
            </a:r>
            <a:r>
              <a:rPr lang="en-US" sz="1600" dirty="0" err="1"/>
              <a:t>withRetryPeriod</a:t>
            </a:r>
            <a:r>
              <a:rPr lang="en-US" sz="1600" dirty="0"/>
              <a:t>(10, </a:t>
            </a:r>
            <a:r>
              <a:rPr lang="en-US" sz="1600" dirty="0" err="1"/>
              <a:t>TimeUnit.SECONDS</a:t>
            </a:r>
            <a:r>
              <a:rPr lang="en-US" sz="1600" dirty="0"/>
              <a:t>) 			.</a:t>
            </a:r>
            <a:r>
              <a:rPr lang="en-US" sz="1600" dirty="0" err="1"/>
              <a:t>withUpdateRate</a:t>
            </a:r>
            <a:r>
              <a:rPr lang="en-US" sz="1600" dirty="0"/>
              <a:t>(100,TimeUnit.MILLISECONDS) 			.</a:t>
            </a:r>
            <a:r>
              <a:rPr lang="en-US" sz="1600" dirty="0" err="1"/>
              <a:t>withMininumMeasurements</a:t>
            </a:r>
            <a:r>
              <a:rPr lang="en-US" sz="1600" dirty="0"/>
              <a:t>(50) .build()</a:t>
            </a:r>
          </a:p>
          <a:p>
            <a:pPr marL="457200" lvl="1" indent="0">
              <a:buNone/>
            </a:pPr>
            <a:r>
              <a:rPr lang="en-US" sz="1600" dirty="0"/>
              <a:t> ).build(); </a:t>
            </a:r>
          </a:p>
          <a:p>
            <a:r>
              <a:rPr lang="en-US" sz="2000" b="1" dirty="0"/>
              <a:t>Exclusion Threshold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how much worse a host must perform</a:t>
            </a:r>
          </a:p>
          <a:p>
            <a:r>
              <a:rPr lang="en-US" sz="2000" b="1" dirty="0"/>
              <a:t>Score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computed with a </a:t>
            </a:r>
            <a:r>
              <a:rPr lang="en-US" sz="2000" dirty="0" err="1"/>
              <a:t>eponentially</a:t>
            </a:r>
            <a:r>
              <a:rPr lang="en-US" sz="2000" dirty="0"/>
              <a:t> time-weighted average</a:t>
            </a:r>
          </a:p>
          <a:p>
            <a:r>
              <a:rPr lang="en-US" sz="2000" b="1" dirty="0"/>
              <a:t>Retry Period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duration for which a slow host will be penalized.</a:t>
            </a:r>
          </a:p>
          <a:p>
            <a:r>
              <a:rPr lang="en-US" sz="2000" b="1" dirty="0"/>
              <a:t>Update Rate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how often the minimum average latency (i.e. the fastest host) is recomputed.</a:t>
            </a:r>
          </a:p>
          <a:p>
            <a:r>
              <a:rPr lang="en-US" sz="2000" b="1" dirty="0"/>
              <a:t>Minimum Measurements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guarantees that we have enough measurements before we start excluding a host.</a:t>
            </a:r>
          </a:p>
          <a:p>
            <a:r>
              <a:rPr lang="en-US" sz="2000" dirty="0"/>
              <a:t>For any host, the distance returned by the policy is always the same as its child policy.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250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WhiteListPolicy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load balancing policy wrapper that ensure that only hosts from a provided white list will ever be returned. </a:t>
            </a:r>
          </a:p>
          <a:p>
            <a:r>
              <a:rPr lang="en-US" dirty="0"/>
              <a:t>This policy can be useful to ensure that the driver only connects to a predefined set of hosts.</a:t>
            </a:r>
          </a:p>
          <a:p>
            <a:r>
              <a:rPr lang="en-US" dirty="0"/>
              <a:t>Query plans are guaranteed to only contain white-listed hosts.</a:t>
            </a:r>
          </a:p>
          <a:p>
            <a:r>
              <a:rPr lang="en-US" dirty="0"/>
              <a:t>This is not optimal policy in general.</a:t>
            </a:r>
          </a:p>
        </p:txBody>
      </p:sp>
    </p:spTree>
    <p:extLst>
      <p:ext uri="{BB962C8B-B14F-4D97-AF65-F5344CB8AC3E}">
        <p14:creationId xmlns:p14="http://schemas.microsoft.com/office/powerpoint/2010/main" val="31751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http://datastax.github.io/java-driver/manual/load_balancing/#token-aware-policy</a:t>
            </a:r>
            <a:endParaRPr lang="en-US" dirty="0"/>
          </a:p>
          <a:p>
            <a:r>
              <a:rPr lang="en-US" dirty="0">
                <a:hlinkClick r:id="rId3"/>
              </a:rPr>
              <a:t>http://docs.datastax.com/en/drivers/java/3.0/com/datastax/driver/core/policies/TokenAwarePolicy.html</a:t>
            </a:r>
            <a:endParaRPr lang="en-US" dirty="0"/>
          </a:p>
          <a:p>
            <a:r>
              <a:rPr lang="en-US">
                <a:hlinkClick r:id="rId4"/>
              </a:rPr>
              <a:t>http://java-performance.info/performance-general-compression/</a:t>
            </a:r>
            <a:endParaRPr lang="en-US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5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Aspects that you can configure on the Cluster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address translation</a:t>
            </a:r>
            <a:r>
              <a:rPr lang="en-US" dirty="0"/>
              <a:t>;</a:t>
            </a:r>
          </a:p>
          <a:p>
            <a:r>
              <a:rPr lang="en-US" dirty="0">
                <a:hlinkClick r:id="rId3"/>
              </a:rPr>
              <a:t>authentication</a:t>
            </a:r>
            <a:r>
              <a:rPr lang="en-US" dirty="0"/>
              <a:t>;</a:t>
            </a:r>
          </a:p>
          <a:p>
            <a:r>
              <a:rPr lang="en-US" dirty="0">
                <a:hlinkClick r:id="rId4"/>
              </a:rPr>
              <a:t>compression</a:t>
            </a:r>
            <a:r>
              <a:rPr lang="en-US" dirty="0"/>
              <a:t>;</a:t>
            </a:r>
          </a:p>
          <a:p>
            <a:r>
              <a:rPr lang="en-US" dirty="0">
                <a:hlinkClick r:id="rId5"/>
              </a:rPr>
              <a:t>load balancing</a:t>
            </a:r>
            <a:r>
              <a:rPr lang="en-US" dirty="0"/>
              <a:t>;</a:t>
            </a:r>
          </a:p>
          <a:p>
            <a:r>
              <a:rPr lang="en-US" dirty="0">
                <a:hlinkClick r:id="rId6"/>
              </a:rPr>
              <a:t>metrics</a:t>
            </a:r>
            <a:r>
              <a:rPr lang="en-US" dirty="0"/>
              <a:t>;</a:t>
            </a:r>
          </a:p>
          <a:p>
            <a:r>
              <a:rPr lang="en-US" dirty="0">
                <a:hlinkClick r:id="rId7"/>
              </a:rPr>
              <a:t>retries</a:t>
            </a:r>
            <a:r>
              <a:rPr lang="en-US" dirty="0"/>
              <a:t>;</a:t>
            </a:r>
          </a:p>
          <a:p>
            <a:r>
              <a:rPr lang="en-US" dirty="0">
                <a:hlinkClick r:id="rId8"/>
              </a:rPr>
              <a:t>socket options</a:t>
            </a:r>
            <a:r>
              <a:rPr lang="en-US" dirty="0"/>
              <a:t>;</a:t>
            </a:r>
          </a:p>
          <a:p>
            <a:r>
              <a:rPr lang="en-US" dirty="0">
                <a:hlinkClick r:id="rId9"/>
              </a:rPr>
              <a:t>SSL</a:t>
            </a:r>
            <a:r>
              <a:rPr lang="en-US" dirty="0"/>
              <a:t>;</a:t>
            </a:r>
          </a:p>
          <a:p>
            <a:r>
              <a:rPr lang="en-US" dirty="0">
                <a:hlinkClick r:id="rId10"/>
              </a:rPr>
              <a:t>speculative executions</a:t>
            </a:r>
            <a:r>
              <a:rPr lang="en-US" dirty="0"/>
              <a:t>;</a:t>
            </a:r>
          </a:p>
          <a:p>
            <a:r>
              <a:rPr lang="en-US" dirty="0">
                <a:hlinkClick r:id="rId11"/>
              </a:rPr>
              <a:t>query timestamps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in Cassandra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balancing policies are used to decide how to distribute requests among all possible coordinator nodes in the cluster.</a:t>
            </a:r>
          </a:p>
          <a:p>
            <a:r>
              <a:rPr lang="en-US" dirty="0"/>
              <a:t>which hosts the driver will communicate with.</a:t>
            </a:r>
          </a:p>
          <a:p>
            <a:r>
              <a:rPr lang="en-US" dirty="0"/>
              <a:t>for each new query, which coordinator to pick, and which hosts to use as failover.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Load Balancing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Initilization</a:t>
            </a:r>
            <a:r>
              <a:rPr lang="en-US" dirty="0"/>
              <a:t>:-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i="1" dirty="0"/>
              <a:t>Cluster </a:t>
            </a:r>
            <a:r>
              <a:rPr lang="en-US" sz="1600" i="1" dirty="0" err="1"/>
              <a:t>cluster</a:t>
            </a:r>
            <a:r>
              <a:rPr lang="en-US" sz="1600" i="1" dirty="0"/>
              <a:t> = </a:t>
            </a:r>
            <a:r>
              <a:rPr lang="en-US" sz="1600" i="1" dirty="0" err="1"/>
              <a:t>Cluster.builder</a:t>
            </a:r>
            <a:r>
              <a:rPr lang="en-US" sz="1600" i="1" dirty="0"/>
              <a:t>() .</a:t>
            </a:r>
            <a:r>
              <a:rPr lang="en-US" sz="1600" i="1" dirty="0" err="1"/>
              <a:t>addContactPoint</a:t>
            </a:r>
            <a:r>
              <a:rPr lang="en-US" sz="1600" i="1" dirty="0"/>
              <a:t>("127.0.0.1") .</a:t>
            </a:r>
            <a:r>
              <a:rPr lang="en-US" sz="1600" b="1" i="1" dirty="0" err="1"/>
              <a:t>withLoadBalancingPolicy</a:t>
            </a:r>
            <a:r>
              <a:rPr lang="en-US" sz="1600" b="1" i="1" dirty="0"/>
              <a:t>(new</a:t>
            </a:r>
            <a:r>
              <a:rPr lang="en-US" sz="1600" i="1" dirty="0"/>
              <a:t> </a:t>
            </a:r>
            <a:r>
              <a:rPr lang="en-US" sz="1600" b="1" i="1" dirty="0" err="1"/>
              <a:t>RoundRobinPolicy</a:t>
            </a:r>
            <a:r>
              <a:rPr lang="en-US" sz="1600" i="1" dirty="0"/>
              <a:t>()) .build(); </a:t>
            </a:r>
          </a:p>
          <a:p>
            <a:r>
              <a:rPr lang="en-US" sz="2000" dirty="0"/>
              <a:t>Once the cluster has been built, you can’t change the policy, but you may inspect it at runtime.</a:t>
            </a:r>
          </a:p>
          <a:p>
            <a:pPr lvl="1"/>
            <a:r>
              <a:rPr lang="en-US" sz="1600" i="1" dirty="0" err="1"/>
              <a:t>LoadBalancingPolicy</a:t>
            </a:r>
            <a:r>
              <a:rPr lang="en-US" sz="1600" i="1" dirty="0"/>
              <a:t> </a:t>
            </a:r>
            <a:r>
              <a:rPr lang="en-US" sz="1600" i="1" dirty="0" err="1"/>
              <a:t>lbp</a:t>
            </a:r>
            <a:r>
              <a:rPr lang="en-US" sz="1600" i="1" dirty="0"/>
              <a:t> = </a:t>
            </a:r>
            <a:r>
              <a:rPr lang="en-US" sz="1600" i="1" dirty="0" err="1"/>
              <a:t>cluster.getConfiguration</a:t>
            </a:r>
            <a:r>
              <a:rPr lang="en-US" sz="1600" i="1" dirty="0"/>
              <a:t>().</a:t>
            </a:r>
            <a:r>
              <a:rPr lang="en-US" sz="1600" i="1" dirty="0" err="1"/>
              <a:t>getPolicies</a:t>
            </a:r>
            <a:r>
              <a:rPr lang="en-US" sz="1600" i="1" dirty="0"/>
              <a:t>().</a:t>
            </a:r>
            <a:r>
              <a:rPr lang="en-US" sz="1600" i="1" dirty="0" err="1"/>
              <a:t>getLoadBalancingPolicy</a:t>
            </a:r>
            <a:r>
              <a:rPr lang="en-US" sz="1600" i="1" dirty="0"/>
              <a:t>(); </a:t>
            </a:r>
          </a:p>
          <a:p>
            <a:r>
              <a:rPr lang="en-US" dirty="0"/>
              <a:t>Policies</a:t>
            </a:r>
            <a:r>
              <a:rPr lang="en-US" sz="2000" dirty="0"/>
              <a:t>:- </a:t>
            </a:r>
          </a:p>
          <a:p>
            <a:pPr lvl="1"/>
            <a:r>
              <a:rPr lang="en-US" sz="1600" dirty="0" err="1"/>
              <a:t>RoundRobinPolicy</a:t>
            </a:r>
            <a:endParaRPr lang="en-US" sz="1600" dirty="0"/>
          </a:p>
          <a:p>
            <a:pPr lvl="1"/>
            <a:r>
              <a:rPr lang="en-US" sz="1600" dirty="0" err="1"/>
              <a:t>DCAwareRoundRobinPolicy</a:t>
            </a:r>
            <a:endParaRPr lang="en-US" sz="1600" dirty="0"/>
          </a:p>
          <a:p>
            <a:pPr lvl="1"/>
            <a:r>
              <a:rPr lang="en-US" sz="1600" dirty="0" err="1">
                <a:hlinkClick r:id="rId2"/>
              </a:rPr>
              <a:t>LatencyAwarePolicy</a:t>
            </a:r>
            <a:endParaRPr lang="en-US" sz="1600" dirty="0"/>
          </a:p>
          <a:p>
            <a:pPr lvl="1"/>
            <a:r>
              <a:rPr lang="en-US" sz="1600" dirty="0" err="1"/>
              <a:t>TokenAwarePolicy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518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LOCAL- </a:t>
            </a:r>
            <a:r>
              <a:rPr lang="en-US" sz="2000" dirty="0"/>
              <a:t>Nodes with LOCAL distance will be preferred for operations under some load balancing policies (such as </a:t>
            </a:r>
            <a:r>
              <a:rPr lang="en-US" sz="2000" dirty="0" err="1">
                <a:hlinkClick r:id="rId2" tooltip="cassandra.policies.DCAwareRoundRobinPolicy"/>
              </a:rPr>
              <a:t>DCAwareRoundRobinPolicy</a:t>
            </a:r>
            <a:r>
              <a:rPr lang="en-US" sz="2000" dirty="0"/>
              <a:t>) and will have a greater number of connections opened against them by </a:t>
            </a:r>
            <a:r>
              <a:rPr lang="en-US" sz="2000" dirty="0" err="1"/>
              <a:t>default.This</a:t>
            </a:r>
            <a:r>
              <a:rPr lang="en-US" sz="2000" dirty="0"/>
              <a:t> distance is typically used for nodes within the same datacenter as the client.</a:t>
            </a:r>
          </a:p>
          <a:p>
            <a:r>
              <a:rPr lang="en-US" dirty="0"/>
              <a:t>REMOTE- </a:t>
            </a:r>
            <a:r>
              <a:rPr lang="en-US" sz="2000" dirty="0"/>
              <a:t>Nodes with REMOTE distance will be treated as a last resort by some load balancing policies (such as </a:t>
            </a:r>
            <a:r>
              <a:rPr lang="en-US" sz="2000" dirty="0" err="1">
                <a:hlinkClick r:id="rId2" tooltip="cassandra.policies.DCAwareRoundRobinPolicy"/>
              </a:rPr>
              <a:t>DCAwareRoundRobinPolicy</a:t>
            </a:r>
            <a:r>
              <a:rPr lang="en-US" sz="2000" dirty="0"/>
              <a:t>) and will have a smaller number of connections opened against them by </a:t>
            </a:r>
            <a:r>
              <a:rPr lang="en-US" sz="2000" dirty="0" err="1"/>
              <a:t>default.This</a:t>
            </a:r>
            <a:r>
              <a:rPr lang="en-US" sz="2000" dirty="0"/>
              <a:t> distance is typically used for nodes outside of the datacenter that the client is running in.</a:t>
            </a:r>
          </a:p>
          <a:p>
            <a:r>
              <a:rPr lang="en-US" dirty="0"/>
              <a:t>IGNORED-</a:t>
            </a:r>
            <a:r>
              <a:rPr lang="en-US" sz="2200" dirty="0"/>
              <a:t>A node with this distance should never be queried or have connections opened to it.</a:t>
            </a:r>
          </a:p>
          <a:p>
            <a:r>
              <a:rPr lang="en-US" sz="2200" b="1" dirty="0"/>
              <a:t>Host Distance can be refreshed as follows:</a:t>
            </a:r>
          </a:p>
          <a:p>
            <a:pPr lvl="1"/>
            <a:r>
              <a:rPr lang="en-US" sz="1800" dirty="0" err="1"/>
              <a:t>cluster.getConfiguration</a:t>
            </a:r>
            <a:r>
              <a:rPr lang="en-US" sz="1800" dirty="0"/>
              <a:t>().</a:t>
            </a:r>
            <a:r>
              <a:rPr lang="en-US" sz="1800" dirty="0" err="1"/>
              <a:t>getPoolingOptions</a:t>
            </a:r>
            <a:r>
              <a:rPr lang="en-US" sz="1800" dirty="0"/>
              <a:t>().</a:t>
            </a:r>
            <a:r>
              <a:rPr lang="en-US" sz="1800" dirty="0" err="1"/>
              <a:t>refreshConnectedHosts</a:t>
            </a:r>
            <a:r>
              <a:rPr lang="en-US" sz="1800" dirty="0"/>
              <a:t>();</a:t>
            </a:r>
          </a:p>
          <a:p>
            <a:pPr lvl="1"/>
            <a:r>
              <a:rPr lang="en-US" sz="1800" dirty="0" err="1"/>
              <a:t>cluster.getConfiguration</a:t>
            </a:r>
            <a:r>
              <a:rPr lang="en-US" sz="1800" dirty="0"/>
              <a:t>().</a:t>
            </a:r>
            <a:r>
              <a:rPr lang="en-US" sz="1800" dirty="0" err="1"/>
              <a:t>getPoolingOptions</a:t>
            </a:r>
            <a:r>
              <a:rPr lang="en-US" sz="1800" dirty="0"/>
              <a:t>().</a:t>
            </a:r>
            <a:r>
              <a:rPr lang="en-US" sz="1800" dirty="0" err="1"/>
              <a:t>refreshConnectedHost</a:t>
            </a:r>
            <a:r>
              <a:rPr lang="en-US" sz="1800" dirty="0"/>
              <a:t>(host);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90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 the driver executes a query, it asks the policy to compute a </a:t>
            </a:r>
            <a:r>
              <a:rPr lang="en-US" b="1" dirty="0"/>
              <a:t>query plan</a:t>
            </a:r>
            <a:r>
              <a:rPr lang="en-US" dirty="0"/>
              <a:t>, which is a list of hosts.</a:t>
            </a:r>
          </a:p>
          <a:p>
            <a:r>
              <a:rPr lang="en-US" dirty="0"/>
              <a:t>The driver will then try each host in sequence.</a:t>
            </a:r>
          </a:p>
          <a:p>
            <a:r>
              <a:rPr lang="en-US" dirty="0"/>
              <a:t>LOCAL hosts are favored over REMOTE hosts</a:t>
            </a:r>
          </a:p>
          <a:p>
            <a:r>
              <a:rPr lang="en-US" dirty="0"/>
              <a:t>IGNORED and DOWN hosts are never tried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2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RoundRobinPolicy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returns query plans that include all hosts, and shift for each query in a round-robin fashion. For example:</a:t>
            </a:r>
          </a:p>
          <a:p>
            <a:pPr lvl="1"/>
            <a:r>
              <a:rPr lang="en-US" sz="2400" dirty="0"/>
              <a:t>query 1: host1, host2, host3 </a:t>
            </a:r>
          </a:p>
          <a:p>
            <a:pPr lvl="1"/>
            <a:r>
              <a:rPr lang="en-US" sz="2400" dirty="0"/>
              <a:t>query 2: host2, host3, host1 </a:t>
            </a:r>
          </a:p>
          <a:p>
            <a:pPr lvl="1"/>
            <a:r>
              <a:rPr lang="en-US" sz="2400" dirty="0"/>
              <a:t>query 3: host3, host1, host2 </a:t>
            </a:r>
          </a:p>
          <a:p>
            <a:pPr lvl="1"/>
            <a:r>
              <a:rPr lang="en-US" sz="2400" dirty="0"/>
              <a:t>query 4: host1, host2, host3</a:t>
            </a:r>
          </a:p>
          <a:p>
            <a:r>
              <a:rPr lang="en-US" sz="2400" dirty="0"/>
              <a:t>All hosts are at LOCAL distance</a:t>
            </a:r>
          </a:p>
          <a:p>
            <a:r>
              <a:rPr lang="en-US" sz="2400" dirty="0"/>
              <a:t>This is inefficient for cluster with multiple datacenter.</a:t>
            </a:r>
          </a:p>
        </p:txBody>
      </p:sp>
    </p:spTree>
    <p:extLst>
      <p:ext uri="{BB962C8B-B14F-4D97-AF65-F5344CB8AC3E}">
        <p14:creationId xmlns:p14="http://schemas.microsoft.com/office/powerpoint/2010/main" val="74280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DCAwareRoundRobinPolicy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This policy queries nodes of the local data-center in a round-robin fashion; optionally, it can also try a configurable number of hosts in remote data centers if all local hosts failed.</a:t>
            </a:r>
          </a:p>
          <a:p>
            <a:pPr lvl="1"/>
            <a:r>
              <a:rPr lang="en-US" sz="1600" dirty="0"/>
              <a:t>Cluster </a:t>
            </a:r>
            <a:r>
              <a:rPr lang="en-US" sz="1600" dirty="0" err="1"/>
              <a:t>cluster</a:t>
            </a:r>
            <a:r>
              <a:rPr lang="en-US" sz="1600" dirty="0"/>
              <a:t> = </a:t>
            </a:r>
            <a:r>
              <a:rPr lang="en-US" sz="1600" dirty="0" err="1"/>
              <a:t>Cluster.builder</a:t>
            </a:r>
            <a:r>
              <a:rPr lang="en-US" sz="1600" dirty="0"/>
              <a:t>() .</a:t>
            </a:r>
            <a:r>
              <a:rPr lang="en-US" sz="1600" dirty="0" err="1"/>
              <a:t>addContactPoint</a:t>
            </a:r>
            <a:r>
              <a:rPr lang="en-US" sz="1600" dirty="0"/>
              <a:t>("127.0.0.1") 	.</a:t>
            </a:r>
            <a:r>
              <a:rPr lang="en-US" sz="1600" dirty="0" err="1"/>
              <a:t>withLoadBalancingPolicy</a:t>
            </a:r>
            <a:r>
              <a:rPr lang="en-US" sz="1600" dirty="0"/>
              <a:t>( </a:t>
            </a:r>
            <a:r>
              <a:rPr lang="en-US" sz="1600" dirty="0" err="1"/>
              <a:t>DCAwareRoundRobinPolicy.builder</a:t>
            </a:r>
            <a:r>
              <a:rPr lang="en-US" sz="1600" dirty="0"/>
              <a:t>() 						.</a:t>
            </a:r>
            <a:r>
              <a:rPr lang="en-US" sz="1600" dirty="0" err="1"/>
              <a:t>withLocalDc</a:t>
            </a:r>
            <a:r>
              <a:rPr lang="en-US" sz="1600" dirty="0"/>
              <a:t>("</a:t>
            </a:r>
            <a:r>
              <a:rPr lang="en-US" sz="1600" dirty="0" err="1"/>
              <a:t>myLocalDC</a:t>
            </a:r>
            <a:r>
              <a:rPr lang="en-US" sz="1600" dirty="0"/>
              <a:t>") 						.</a:t>
            </a:r>
            <a:r>
              <a:rPr lang="en-US" sz="1600" dirty="0" err="1"/>
              <a:t>withUsedHostsPerRemoteDc</a:t>
            </a:r>
            <a:r>
              <a:rPr lang="en-US" sz="1600" dirty="0"/>
              <a:t>(2) 						.</a:t>
            </a:r>
            <a:r>
              <a:rPr lang="en-US" sz="1600" dirty="0" err="1"/>
              <a:t>allowRemoteDCsForLocalConsistencyLevel</a:t>
            </a:r>
            <a:r>
              <a:rPr lang="en-US" sz="1600" dirty="0"/>
              <a:t>() 				.build() 					).build(); </a:t>
            </a:r>
          </a:p>
          <a:p>
            <a:pPr lvl="1"/>
            <a:r>
              <a:rPr lang="en-US" sz="1600" dirty="0" err="1"/>
              <a:t>withLocalDc</a:t>
            </a:r>
            <a:r>
              <a:rPr lang="en-US" sz="1600" dirty="0"/>
              <a:t> (“</a:t>
            </a:r>
            <a:r>
              <a:rPr lang="en-US" sz="1600" dirty="0" err="1"/>
              <a:t>myLocalDC</a:t>
            </a:r>
            <a:r>
              <a:rPr lang="en-US" sz="1600" dirty="0"/>
              <a:t>”)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to specify the name of your local datacenter.</a:t>
            </a:r>
          </a:p>
          <a:p>
            <a:pPr lvl="1"/>
            <a:r>
              <a:rPr lang="en-US" sz="1600" dirty="0" err="1"/>
              <a:t>withUsedHostsPerRemoteDc</a:t>
            </a:r>
            <a:r>
              <a:rPr lang="en-US" sz="1600" dirty="0"/>
              <a:t> (2)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the policy will pick that number of hosts for each remote DC, and add them at the end of query plans. </a:t>
            </a:r>
          </a:p>
          <a:p>
            <a:pPr lvl="2"/>
            <a:r>
              <a:rPr lang="en-US" sz="1200" dirty="0"/>
              <a:t>query 1: localHost1, localHost2, localHost3, host1InRemoteDc1, host2InRemoteDc1, host1InRemoteDc2, host2InRemoteDc2</a:t>
            </a:r>
          </a:p>
          <a:p>
            <a:pPr lvl="2"/>
            <a:r>
              <a:rPr lang="en-US" sz="1200" dirty="0"/>
              <a:t>query 2: localHost2, localHost3, localHost1, host1InRemoteDc1, host2InRemoteDc1, host1InRemoteDc2, host2InRemoteDc2</a:t>
            </a:r>
          </a:p>
          <a:p>
            <a:pPr lvl="2"/>
            <a:r>
              <a:rPr lang="en-US" sz="1200" dirty="0"/>
              <a:t>query 3: localHost3, localHost1, localHost2, host1InRemoteDc1, host2InRemoteDc1, host1InRemoteDc2, host2InRemoteDc2</a:t>
            </a:r>
          </a:p>
          <a:p>
            <a:pPr lvl="1"/>
            <a:r>
              <a:rPr lang="en-US" sz="1600" dirty="0" err="1"/>
              <a:t>allowRemoteDCsForLocalConsistencyLevel</a:t>
            </a:r>
            <a:r>
              <a:rPr lang="en-US" sz="1600" dirty="0"/>
              <a:t> () </a:t>
            </a:r>
            <a:r>
              <a:rPr lang="en-US" sz="1600" dirty="0">
                <a:sym typeface="Wingdings" panose="05000000000000000000" pitchFamily="2" charset="2"/>
              </a:rPr>
              <a:t> controls if remote hosts are included in LOCAL_ONE and LOCAL_QUORUM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879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TokenAwarePolicy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policy adds </a:t>
            </a:r>
            <a:r>
              <a:rPr lang="en-US" sz="2000" b="1" dirty="0"/>
              <a:t>token awareness</a:t>
            </a:r>
            <a:r>
              <a:rPr lang="en-US" sz="2000" dirty="0"/>
              <a:t> on top of another policy: requests will be routed in priority to the local replicas that own the data that is being queried</a:t>
            </a:r>
          </a:p>
          <a:p>
            <a:pPr lvl="1"/>
            <a:r>
              <a:rPr lang="en-US" sz="1600" dirty="0"/>
              <a:t>Cluster </a:t>
            </a:r>
            <a:r>
              <a:rPr lang="en-US" sz="1600" dirty="0" err="1"/>
              <a:t>cluster</a:t>
            </a:r>
            <a:r>
              <a:rPr lang="en-US" sz="1600" dirty="0"/>
              <a:t> = </a:t>
            </a:r>
            <a:r>
              <a:rPr lang="en-US" sz="1600" dirty="0" err="1"/>
              <a:t>Cluster.builder</a:t>
            </a:r>
            <a:r>
              <a:rPr lang="en-US" sz="1600" dirty="0"/>
              <a:t>() .</a:t>
            </a:r>
            <a:r>
              <a:rPr lang="en-US" sz="1600" dirty="0" err="1"/>
              <a:t>addContactPoint</a:t>
            </a:r>
            <a:r>
              <a:rPr lang="en-US" sz="1600" dirty="0"/>
              <a:t>("127.0.0.1") .</a:t>
            </a:r>
            <a:r>
              <a:rPr lang="en-US" sz="1600" dirty="0" err="1"/>
              <a:t>withLoadBalancingPolicy</a:t>
            </a:r>
            <a:r>
              <a:rPr lang="en-US" sz="1600" dirty="0"/>
              <a:t>(new </a:t>
            </a:r>
            <a:r>
              <a:rPr lang="en-US" sz="1600" b="1" dirty="0" err="1"/>
              <a:t>TokenAwarePolicy</a:t>
            </a:r>
            <a:r>
              <a:rPr lang="en-US" sz="1600" b="1" dirty="0"/>
              <a:t>(</a:t>
            </a:r>
            <a:r>
              <a:rPr lang="en-US" sz="1600" b="1" dirty="0" err="1"/>
              <a:t>anotherPolicy</a:t>
            </a:r>
            <a:r>
              <a:rPr lang="en-US" sz="1600" dirty="0"/>
              <a:t>)) .build(); </a:t>
            </a:r>
          </a:p>
          <a:p>
            <a:pPr lvl="1"/>
            <a:r>
              <a:rPr lang="en-US" sz="1600" dirty="0"/>
              <a:t>new </a:t>
            </a:r>
            <a:r>
              <a:rPr lang="en-US" sz="1600" dirty="0" err="1"/>
              <a:t>TokenAwarePolicy</a:t>
            </a:r>
            <a:r>
              <a:rPr lang="en-US" sz="1600" dirty="0"/>
              <a:t>(</a:t>
            </a:r>
            <a:r>
              <a:rPr lang="en-US" sz="1600" dirty="0" err="1"/>
              <a:t>anotherPolicy</a:t>
            </a:r>
            <a:r>
              <a:rPr lang="en-US" sz="1600" dirty="0"/>
              <a:t>, false); //</a:t>
            </a:r>
            <a:r>
              <a:rPr lang="en-US" sz="1600" dirty="0" err="1"/>
              <a:t>shuffleReplicas</a:t>
            </a:r>
            <a:r>
              <a:rPr lang="en-US" sz="1600" dirty="0"/>
              <a:t>   no shuffling </a:t>
            </a:r>
          </a:p>
          <a:p>
            <a:r>
              <a:rPr lang="en-US" sz="2000" dirty="0"/>
              <a:t>For any host, the distance returned by </a:t>
            </a:r>
            <a:r>
              <a:rPr lang="en-US" sz="2000" dirty="0" err="1"/>
              <a:t>TokenAwarePolicy</a:t>
            </a:r>
            <a:r>
              <a:rPr lang="en-US" sz="2000" dirty="0"/>
              <a:t> is always the same as its child policy.</a:t>
            </a:r>
          </a:p>
          <a:p>
            <a:r>
              <a:rPr lang="en-US" sz="2000" dirty="0"/>
              <a:t>When the policy computes a query plan, it will first inspect the statement’s routing information. If there is none, the policy simply acts as a pass-through, and returns the query plan computed by its child policy.</a:t>
            </a:r>
          </a:p>
          <a:p>
            <a:r>
              <a:rPr lang="en-US" sz="2000" dirty="0"/>
              <a:t>Only replica for which the child policy distance method returns LOCAL will be considered having priority.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168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1013</Words>
  <Application>Microsoft Office PowerPoint</Application>
  <PresentationFormat>On-screen Show (4:3)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Java Driver for Cassandra</vt:lpstr>
      <vt:lpstr>Aspects that you can configure on the Cluster  </vt:lpstr>
      <vt:lpstr>Load Balancing in Cassandra</vt:lpstr>
      <vt:lpstr>Configuring Load Balancing Policy</vt:lpstr>
      <vt:lpstr>Host Distance</vt:lpstr>
      <vt:lpstr>Query Plan</vt:lpstr>
      <vt:lpstr>RoundRobinPolicy</vt:lpstr>
      <vt:lpstr>DCAwareRoundRobinPolicy</vt:lpstr>
      <vt:lpstr>TokenAwarePolicy </vt:lpstr>
      <vt:lpstr>Statements in Token Aware Policy</vt:lpstr>
      <vt:lpstr>LatencyAwarePolicy </vt:lpstr>
      <vt:lpstr>WhiteListPolicy </vt:lpstr>
      <vt:lpstr>References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Driver for Cassandra</dc:title>
  <dc:creator>Sachin Kumar Sharma</dc:creator>
  <cp:lastModifiedBy>Debashish Pattnaik</cp:lastModifiedBy>
  <cp:revision>71</cp:revision>
  <dcterms:created xsi:type="dcterms:W3CDTF">2016-05-05T15:22:18Z</dcterms:created>
  <dcterms:modified xsi:type="dcterms:W3CDTF">2017-11-11T05:22:10Z</dcterms:modified>
</cp:coreProperties>
</file>