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0"/>
  </p:notesMasterIdLst>
  <p:sldIdLst>
    <p:sldId id="256" r:id="rId2"/>
    <p:sldId id="683" r:id="rId3"/>
    <p:sldId id="859" r:id="rId4"/>
    <p:sldId id="827" r:id="rId5"/>
    <p:sldId id="828" r:id="rId6"/>
    <p:sldId id="860" r:id="rId7"/>
    <p:sldId id="857" r:id="rId8"/>
    <p:sldId id="855" r:id="rId9"/>
    <p:sldId id="856" r:id="rId10"/>
    <p:sldId id="862" r:id="rId11"/>
    <p:sldId id="837" r:id="rId12"/>
    <p:sldId id="854" r:id="rId13"/>
    <p:sldId id="839" r:id="rId14"/>
    <p:sldId id="840" r:id="rId15"/>
    <p:sldId id="863" r:id="rId16"/>
    <p:sldId id="843" r:id="rId17"/>
    <p:sldId id="844" r:id="rId18"/>
    <p:sldId id="864" r:id="rId19"/>
    <p:sldId id="847" r:id="rId20"/>
    <p:sldId id="848" r:id="rId21"/>
    <p:sldId id="849" r:id="rId22"/>
    <p:sldId id="850" r:id="rId23"/>
    <p:sldId id="865" r:id="rId24"/>
    <p:sldId id="852" r:id="rId25"/>
    <p:sldId id="853" r:id="rId26"/>
    <p:sldId id="866" r:id="rId27"/>
    <p:sldId id="867" r:id="rId28"/>
    <p:sldId id="682" r:id="rId2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99"/>
    <a:srgbClr val="00FFFF"/>
    <a:srgbClr val="33CC33"/>
    <a:srgbClr val="0000CC"/>
    <a:srgbClr val="FF9900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9212" autoAdjust="0"/>
    <p:restoredTop sz="99308" autoAdjust="0"/>
  </p:normalViewPr>
  <p:slideViewPr>
    <p:cSldViewPr>
      <p:cViewPr>
        <p:scale>
          <a:sx n="80" d="100"/>
          <a:sy n="80" d="100"/>
        </p:scale>
        <p:origin x="-1296" y="-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599581-8683-4C96-B13D-1A11EBE5DF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483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87663" y="6223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1563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A084F-1072-4AE5-B41B-A05013F08D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19031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2F63D-A4B5-4E59-98B4-0E6E430FCC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85135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22238"/>
            <a:ext cx="2078037" cy="6062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81713" cy="6062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2474B-5289-4A95-8798-18EA33C108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39537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484D6-41D2-4323-9D7B-62CBD731B2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68074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8AEB6-AA1D-4B2E-B227-1EC3CE34F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08936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196975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0" y="1196975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71460-B304-44D5-BC58-DD7E3E3E1E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74205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207C2-9B95-4CD2-A36B-F0569737F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33205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5F719-10D2-436D-92C5-E330C594D2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83953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FD11F-C9A8-49E4-8EB0-9799AE8A83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05517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A0CF7-8A56-4816-ABD1-73E3824854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0063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5C1AE-7E8D-4222-BC26-303FCCE857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2317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96975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1658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325" y="61658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fld id="{6F087C7C-BA1A-42F4-BABF-D07BD5CB0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1028" name="ShockwaveFlash1" r:id="rId14" imgW="720759" imgH="647619"/>
        </mc:Choice>
        <mc:Fallback>
          <p:control name="ShockwaveFlash1" r:id="rId14" imgW="720759" imgH="64761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01050" y="6173788"/>
                  <a:ext cx="720725" cy="647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7850" y="1052513"/>
            <a:ext cx="6911975" cy="1512887"/>
          </a:xfrm>
        </p:spPr>
        <p:txBody>
          <a:bodyPr/>
          <a:lstStyle/>
          <a:p>
            <a:pPr algn="ctr" eaLnBrk="1" hangingPunct="1"/>
            <a:r>
              <a:rPr lang="zh-CN" altLang="en-US" sz="5000" dirty="0" smtClean="0"/>
              <a:t>线程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357563"/>
            <a:ext cx="6248400" cy="2305050"/>
          </a:xfrm>
        </p:spPr>
        <p:txBody>
          <a:bodyPr/>
          <a:lstStyle/>
          <a:p>
            <a:pPr algn="ctr" eaLnBrk="1" hangingPunct="1"/>
            <a:r>
              <a:rPr lang="zh-CN" altLang="en-US" sz="3800" smtClean="0">
                <a:latin typeface="黑体" pitchFamily="2" charset="-122"/>
              </a:rPr>
              <a:t>韩  慧</a:t>
            </a:r>
          </a:p>
          <a:p>
            <a:pPr algn="ctr" eaLnBrk="1" hangingPunct="1"/>
            <a:r>
              <a:rPr lang="en-US" altLang="zh-CN" sz="3800" smtClean="0">
                <a:latin typeface="Times New Roman" pitchFamily="18" charset="0"/>
              </a:rPr>
              <a:t>hanhuie@126.com</a:t>
            </a:r>
          </a:p>
          <a:p>
            <a:pPr algn="ctr" eaLnBrk="1" hangingPunct="1"/>
            <a:endParaRPr lang="en-US" altLang="zh-CN" sz="38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-149225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本章导读</a:t>
            </a:r>
          </a:p>
        </p:txBody>
      </p:sp>
      <p:sp>
        <p:nvSpPr>
          <p:cNvPr id="966659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7991475" cy="46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sz="3600" b="1" dirty="0">
                <a:ea typeface="黑体" pitchFamily="2" charset="-122"/>
              </a:rPr>
              <a:t>Java</a:t>
            </a:r>
            <a:r>
              <a:rPr kumimoji="1" lang="zh-CN" altLang="en-US" sz="3600" b="1" dirty="0">
                <a:ea typeface="黑体" pitchFamily="2" charset="-122"/>
              </a:rPr>
              <a:t>中的</a:t>
            </a: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</a:t>
            </a:r>
            <a:r>
              <a:rPr kumimoji="1" lang="zh-CN" altLang="en-US" sz="3600" b="1" dirty="0" smtClean="0">
                <a:ea typeface="黑体" pitchFamily="2" charset="-122"/>
              </a:rPr>
              <a:t>生命周期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ea typeface="黑体" pitchFamily="2" charset="-122"/>
              </a:rPr>
              <a:t>创建线程</a:t>
            </a:r>
            <a:endParaRPr kumimoji="1" lang="en-US" altLang="zh-CN" sz="3600" b="1" dirty="0" smtClean="0">
              <a:solidFill>
                <a:srgbClr val="FF0000"/>
              </a:solidFill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的常用</a:t>
            </a:r>
            <a:r>
              <a:rPr kumimoji="1" lang="zh-CN" altLang="en-US" sz="3600" b="1" dirty="0" smtClean="0">
                <a:ea typeface="黑体" pitchFamily="2" charset="-122"/>
              </a:rPr>
              <a:t>方法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线程同步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线程联合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守护线程</a:t>
            </a:r>
            <a:endParaRPr kumimoji="1" lang="zh-CN" altLang="en-US" sz="3600" b="1" dirty="0"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创建线程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zh-CN" sz="3600" smtClean="0"/>
              <a:t>Thread</a:t>
            </a:r>
            <a:r>
              <a:rPr lang="zh-CN" altLang="en-US" sz="3600" smtClean="0"/>
              <a:t>类的构造方法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3600" smtClean="0"/>
              <a:t>通过继承</a:t>
            </a:r>
            <a:r>
              <a:rPr lang="en-US" altLang="zh-CN" sz="3600" smtClean="0"/>
              <a:t>Thread</a:t>
            </a:r>
            <a:r>
              <a:rPr lang="zh-CN" altLang="en-US" sz="3600" smtClean="0"/>
              <a:t>类创建线程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3600" smtClean="0"/>
              <a:t>通过实现</a:t>
            </a:r>
            <a:r>
              <a:rPr lang="en-US" altLang="zh-CN" sz="3600" smtClean="0"/>
              <a:t>Runnable</a:t>
            </a:r>
            <a:r>
              <a:rPr lang="zh-CN" altLang="en-US" sz="3600" smtClean="0"/>
              <a:t>接口创建线程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22250"/>
            <a:ext cx="7543800" cy="858838"/>
          </a:xfrm>
        </p:spPr>
        <p:txBody>
          <a:bodyPr/>
          <a:lstStyle/>
          <a:p>
            <a:pPr eaLnBrk="1" hangingPunct="1"/>
            <a:r>
              <a:rPr lang="en-US" altLang="zh-CN" smtClean="0"/>
              <a:t>Thread</a:t>
            </a:r>
            <a:r>
              <a:rPr lang="zh-CN" altLang="en-US" smtClean="0"/>
              <a:t>类的构造方法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52038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kumimoji="1" lang="en-US" altLang="zh-CN" sz="3600" smtClean="0"/>
              <a:t>Thread</a:t>
            </a:r>
            <a:r>
              <a:rPr kumimoji="1" lang="zh-CN" altLang="en-US" sz="3600" smtClean="0"/>
              <a:t>类在</a:t>
            </a:r>
            <a:r>
              <a:rPr kumimoji="1" lang="en-US" altLang="zh-CN" sz="3600" smtClean="0"/>
              <a:t>java.lang</a:t>
            </a:r>
            <a:r>
              <a:rPr kumimoji="1" lang="zh-CN" altLang="en-US" sz="3600" smtClean="0"/>
              <a:t>包中，所以，使用这个类不需要引入类或者包</a:t>
            </a:r>
          </a:p>
          <a:p>
            <a:pPr eaLnBrk="1" hangingPunct="1">
              <a:spcAft>
                <a:spcPct val="20000"/>
              </a:spcAft>
            </a:pPr>
            <a:r>
              <a:rPr kumimoji="1" lang="zh-CN" altLang="en-US" sz="3600" smtClean="0"/>
              <a:t>常用构造方法</a:t>
            </a:r>
          </a:p>
          <a:p>
            <a:pPr lvl="1" eaLnBrk="1" hangingPunct="1">
              <a:spcAft>
                <a:spcPct val="20000"/>
              </a:spcAft>
            </a:pPr>
            <a:r>
              <a:rPr kumimoji="1" lang="en-US" altLang="zh-CN" sz="3200" smtClean="0"/>
              <a:t>public Thread()</a:t>
            </a:r>
          </a:p>
          <a:p>
            <a:pPr lvl="1" eaLnBrk="1" hangingPunct="1">
              <a:spcAft>
                <a:spcPct val="20000"/>
              </a:spcAft>
            </a:pPr>
            <a:r>
              <a:rPr kumimoji="1" lang="en-US" altLang="zh-CN" sz="3200" smtClean="0"/>
              <a:t>public Thread(Runnable target)</a:t>
            </a:r>
          </a:p>
          <a:p>
            <a:pPr eaLnBrk="1" hangingPunct="1"/>
            <a:endParaRPr lang="en-US" altLang="zh-CN" sz="36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65100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通过继承</a:t>
            </a:r>
            <a:r>
              <a:rPr lang="en-US" altLang="zh-CN" smtClean="0"/>
              <a:t>Thread</a:t>
            </a:r>
            <a:r>
              <a:rPr lang="zh-CN" altLang="en-US" smtClean="0"/>
              <a:t>类创建线程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7345363" cy="4392612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dirty="0" smtClean="0"/>
              <a:t>通过继承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类、重写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方法而创建线程</a:t>
            </a:r>
          </a:p>
          <a:p>
            <a:pPr eaLnBrk="1" hangingPunct="1">
              <a:spcAft>
                <a:spcPct val="20000"/>
              </a:spcAft>
            </a:pPr>
            <a:r>
              <a:rPr lang="en-US" altLang="zh-CN" sz="3400" dirty="0">
                <a:solidFill>
                  <a:srgbClr val="0000CC"/>
                </a:solidFill>
              </a:rPr>
              <a:t>Test_Thread_3.java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3" y="122238"/>
            <a:ext cx="7993062" cy="858837"/>
          </a:xfrm>
        </p:spPr>
        <p:txBody>
          <a:bodyPr/>
          <a:lstStyle/>
          <a:p>
            <a:pPr eaLnBrk="1" hangingPunct="1"/>
            <a:r>
              <a:rPr lang="zh-CN" altLang="en-US" smtClean="0"/>
              <a:t>通过实现</a:t>
            </a:r>
            <a:r>
              <a:rPr lang="en-US" altLang="zh-CN" smtClean="0"/>
              <a:t>Runnable</a:t>
            </a:r>
            <a:r>
              <a:rPr lang="zh-CN" altLang="en-US" smtClean="0"/>
              <a:t>接口创建线程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229600" cy="4987925"/>
          </a:xfrm>
        </p:spPr>
        <p:txBody>
          <a:bodyPr/>
          <a:lstStyle/>
          <a:p>
            <a:pPr algn="just" eaLnBrk="1" hangingPunct="1"/>
            <a:r>
              <a:rPr kumimoji="1" lang="en-US" altLang="zh-CN" dirty="0" smtClean="0"/>
              <a:t>Runnable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java.lang</a:t>
            </a:r>
            <a:r>
              <a:rPr kumimoji="1" lang="zh-CN" altLang="en-US" dirty="0" smtClean="0"/>
              <a:t>包中的接口</a:t>
            </a:r>
          </a:p>
          <a:p>
            <a:pPr lvl="1" algn="just" eaLnBrk="1" hangingPunct="1"/>
            <a:r>
              <a:rPr kumimoji="1" lang="en-US" altLang="zh-CN" dirty="0" smtClean="0"/>
              <a:t>public interface Runnable{</a:t>
            </a:r>
          </a:p>
          <a:p>
            <a:pPr lvl="1" algn="just" eaLnBrk="1" hangingPunct="1"/>
            <a:r>
              <a:rPr kumimoji="1" lang="en-US" altLang="zh-CN" dirty="0" smtClean="0"/>
              <a:t>	public void run();</a:t>
            </a:r>
          </a:p>
          <a:p>
            <a:pPr lvl="1" algn="just" eaLnBrk="1" hangingPunct="1"/>
            <a:r>
              <a:rPr kumimoji="1" lang="en-US" altLang="zh-CN" dirty="0" smtClean="0"/>
              <a:t>}</a:t>
            </a:r>
          </a:p>
          <a:p>
            <a:pPr algn="just" eaLnBrk="1" hangingPunct="1"/>
            <a:r>
              <a:rPr kumimoji="1" lang="zh-CN" altLang="en-US" dirty="0" smtClean="0"/>
              <a:t>某个类实现</a:t>
            </a:r>
            <a:r>
              <a:rPr kumimoji="1" lang="en-US" altLang="zh-CN" dirty="0" smtClean="0"/>
              <a:t>Runnable</a:t>
            </a:r>
            <a:r>
              <a:rPr kumimoji="1" lang="zh-CN" altLang="en-US" dirty="0" smtClean="0"/>
              <a:t>接口，实现其方法</a:t>
            </a:r>
            <a:r>
              <a:rPr kumimoji="1" lang="en-US" altLang="zh-CN" dirty="0" smtClean="0"/>
              <a:t>run()</a:t>
            </a:r>
            <a:r>
              <a:rPr kumimoji="1" lang="zh-CN" altLang="en-US" dirty="0" smtClean="0"/>
              <a:t>后，可以把这个类新创建的实例传递给线程对象，线程对象被启动后，运行的是被实现了的</a:t>
            </a:r>
            <a:r>
              <a:rPr kumimoji="1" lang="en-US" altLang="zh-CN" dirty="0" smtClean="0"/>
              <a:t>run()</a:t>
            </a:r>
            <a:r>
              <a:rPr kumimoji="1" lang="zh-CN" altLang="en-US" dirty="0" smtClean="0"/>
              <a:t>方法</a:t>
            </a:r>
          </a:p>
          <a:p>
            <a:pPr algn="just" eaLnBrk="1" hangingPunct="1"/>
            <a:r>
              <a:rPr kumimoji="1" lang="en-US" altLang="zh-CN" dirty="0">
                <a:solidFill>
                  <a:srgbClr val="0000CC"/>
                </a:solidFill>
              </a:rPr>
              <a:t>Test_Thread_4.java</a:t>
            </a:r>
            <a:endParaRPr kumimoji="1" lang="en-US" altLang="zh-CN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-149225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本章导读</a:t>
            </a:r>
          </a:p>
        </p:txBody>
      </p:sp>
      <p:sp>
        <p:nvSpPr>
          <p:cNvPr id="967683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7991475" cy="46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sz="3600" b="1" dirty="0">
                <a:ea typeface="黑体" pitchFamily="2" charset="-122"/>
              </a:rPr>
              <a:t>Java</a:t>
            </a:r>
            <a:r>
              <a:rPr kumimoji="1" lang="zh-CN" altLang="en-US" sz="3600" b="1" dirty="0">
                <a:ea typeface="黑体" pitchFamily="2" charset="-122"/>
              </a:rPr>
              <a:t>中的</a:t>
            </a: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</a:t>
            </a:r>
            <a:r>
              <a:rPr kumimoji="1" lang="zh-CN" altLang="en-US" sz="3600" b="1" dirty="0" smtClean="0">
                <a:ea typeface="黑体" pitchFamily="2" charset="-122"/>
              </a:rPr>
              <a:t>生命周期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创建线程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ea typeface="黑体" pitchFamily="2" charset="-122"/>
              </a:rPr>
              <a:t>线程</a:t>
            </a:r>
            <a:r>
              <a:rPr kumimoji="1" lang="zh-CN" altLang="en-US" sz="3600" b="1" dirty="0">
                <a:solidFill>
                  <a:srgbClr val="FF0000"/>
                </a:solidFill>
                <a:ea typeface="黑体" pitchFamily="2" charset="-122"/>
              </a:rPr>
              <a:t>的常用</a:t>
            </a:r>
            <a:r>
              <a:rPr kumimoji="1" lang="zh-CN" altLang="en-US" sz="3600" b="1" dirty="0" smtClean="0">
                <a:solidFill>
                  <a:srgbClr val="FF0000"/>
                </a:solidFill>
                <a:ea typeface="黑体" pitchFamily="2" charset="-122"/>
              </a:rPr>
              <a:t>方法</a:t>
            </a:r>
            <a:endParaRPr kumimoji="1" lang="en-US" altLang="zh-CN" sz="3600" b="1" dirty="0" smtClean="0">
              <a:solidFill>
                <a:srgbClr val="FF0000"/>
              </a:solidFill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线程同步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线程联合</a:t>
            </a:r>
            <a:endParaRPr kumimoji="1" lang="zh-CN" altLang="en-US" sz="3600" b="1" dirty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>
                <a:ea typeface="黑体" pitchFamily="2" charset="-122"/>
              </a:rPr>
              <a:t>守护</a:t>
            </a: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endParaRPr kumimoji="1" lang="zh-CN" altLang="en-US" sz="3600" b="1" dirty="0"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-34925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线程的常用方法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366125" cy="5541963"/>
          </a:xfrm>
        </p:spPr>
        <p:txBody>
          <a:bodyPr/>
          <a:lstStyle/>
          <a:p>
            <a:pPr eaLnBrk="1" hangingPunct="1"/>
            <a:r>
              <a:rPr lang="en-US" altLang="zh-CN" smtClean="0"/>
              <a:t>public static void sleep(int millsecond) throws InterruptedException</a:t>
            </a:r>
          </a:p>
          <a:p>
            <a:pPr lvl="1" eaLnBrk="1" hangingPunct="1"/>
            <a:r>
              <a:rPr lang="zh-CN" altLang="en-US" smtClean="0"/>
              <a:t>线程休眠</a:t>
            </a:r>
            <a:r>
              <a:rPr lang="en-US" altLang="zh-CN" smtClean="0"/>
              <a:t>millsecond</a:t>
            </a:r>
            <a:r>
              <a:rPr lang="zh-CN" altLang="en-US" smtClean="0"/>
              <a:t>毫秒。执行这条语句后，线程处于中断状态，</a:t>
            </a:r>
            <a:r>
              <a:rPr lang="en-US" altLang="zh-CN" smtClean="0"/>
              <a:t>sleep()</a:t>
            </a:r>
            <a:r>
              <a:rPr lang="zh-CN" altLang="en-US" smtClean="0"/>
              <a:t>方法结束后，线程进入排队状态</a:t>
            </a:r>
          </a:p>
          <a:p>
            <a:pPr eaLnBrk="1" hangingPunct="1"/>
            <a:r>
              <a:rPr lang="en-US" altLang="zh-CN" smtClean="0"/>
              <a:t>public final boolean isAlive() </a:t>
            </a:r>
          </a:p>
          <a:p>
            <a:pPr lvl="1" eaLnBrk="1" hangingPunct="1"/>
            <a:r>
              <a:rPr lang="en-US" altLang="zh-CN" smtClean="0"/>
              <a:t> </a:t>
            </a:r>
            <a:r>
              <a:rPr lang="zh-CN" altLang="en-US" smtClean="0"/>
              <a:t>检查线程是否处于运行状态，线程处于运行状态时，</a:t>
            </a:r>
            <a:r>
              <a:rPr lang="en-US" altLang="zh-CN" smtClean="0"/>
              <a:t>isAlive()</a:t>
            </a:r>
            <a:r>
              <a:rPr lang="zh-CN" altLang="en-US" smtClean="0"/>
              <a:t>方法返回</a:t>
            </a:r>
            <a:r>
              <a:rPr lang="en-US" altLang="zh-CN" smtClean="0"/>
              <a:t>true</a:t>
            </a:r>
            <a:r>
              <a:rPr lang="zh-CN" altLang="en-US" smtClean="0"/>
              <a:t>，线程进入死亡状态之后，</a:t>
            </a:r>
            <a:r>
              <a:rPr lang="en-US" altLang="zh-CN" smtClean="0"/>
              <a:t>isAlive()</a:t>
            </a:r>
            <a:r>
              <a:rPr lang="zh-CN" altLang="en-US" smtClean="0"/>
              <a:t>方法返回</a:t>
            </a:r>
            <a:r>
              <a:rPr lang="en-US" altLang="zh-CN" smtClean="0"/>
              <a:t>false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07963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smtClean="0"/>
              <a:t>线程的常用方法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7993063" cy="5181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public void interrupt() </a:t>
            </a:r>
          </a:p>
          <a:p>
            <a:pPr lvl="1" eaLnBrk="1" hangingPunct="1"/>
            <a:r>
              <a:rPr lang="zh-CN" altLang="en-US" dirty="0" smtClean="0"/>
              <a:t>用来“吵醒”休眠的线程，从而结束休眠，重新排队等待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</a:t>
            </a:r>
          </a:p>
          <a:p>
            <a:pPr eaLnBrk="1" hangingPunct="1"/>
            <a:r>
              <a:rPr lang="en-US" altLang="zh-CN" dirty="0" smtClean="0"/>
              <a:t>public static Thread </a:t>
            </a:r>
            <a:r>
              <a:rPr lang="en-US" altLang="zh-CN" dirty="0" err="1" smtClean="0"/>
              <a:t>currentThread</a:t>
            </a:r>
            <a:r>
              <a:rPr lang="en-US" altLang="zh-CN" dirty="0" smtClean="0"/>
              <a:t>()</a:t>
            </a:r>
          </a:p>
          <a:p>
            <a:pPr lvl="1" eaLnBrk="1" hangingPunct="1"/>
            <a:r>
              <a:rPr lang="zh-CN" altLang="en-US" dirty="0" smtClean="0"/>
              <a:t>可以返回当前正在使用的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资源的线程</a:t>
            </a:r>
          </a:p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Test_Thread_5.java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-149225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本章导读</a:t>
            </a:r>
          </a:p>
        </p:txBody>
      </p:sp>
      <p:sp>
        <p:nvSpPr>
          <p:cNvPr id="968707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7991475" cy="46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sz="3600" b="1" dirty="0">
                <a:ea typeface="黑体" pitchFamily="2" charset="-122"/>
              </a:rPr>
              <a:t>Java</a:t>
            </a:r>
            <a:r>
              <a:rPr kumimoji="1" lang="zh-CN" altLang="en-US" sz="3600" b="1" dirty="0">
                <a:ea typeface="黑体" pitchFamily="2" charset="-122"/>
              </a:rPr>
              <a:t>中的</a:t>
            </a: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</a:t>
            </a:r>
            <a:r>
              <a:rPr kumimoji="1" lang="zh-CN" altLang="en-US" sz="3600" b="1" dirty="0" smtClean="0">
                <a:ea typeface="黑体" pitchFamily="2" charset="-122"/>
              </a:rPr>
              <a:t>生命周期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创建线程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的常用</a:t>
            </a:r>
            <a:r>
              <a:rPr kumimoji="1" lang="zh-CN" altLang="en-US" sz="3600" b="1" dirty="0" smtClean="0">
                <a:ea typeface="黑体" pitchFamily="2" charset="-122"/>
              </a:rPr>
              <a:t>方法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ea typeface="黑体" pitchFamily="2" charset="-122"/>
              </a:rPr>
              <a:t>线程同步</a:t>
            </a:r>
            <a:endParaRPr kumimoji="1" lang="en-US" altLang="zh-CN" sz="3600" b="1" dirty="0" smtClean="0">
              <a:solidFill>
                <a:srgbClr val="FF0000"/>
              </a:solidFill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线程联合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守护线程</a:t>
            </a:r>
            <a:endParaRPr kumimoji="1" lang="zh-CN" altLang="en-US" sz="3600" b="1" dirty="0"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-192088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线程同步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596900"/>
            <a:ext cx="8229600" cy="5927725"/>
          </a:xfrm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pitchFamily="2" charset="-122"/>
              </a:rPr>
              <a:t>当两个或多个线程同时访问同一个变量时，可能发生混乱</a:t>
            </a:r>
          </a:p>
          <a:p>
            <a:pPr lvl="1" algn="just" eaLnBrk="1" hangingPunct="1"/>
            <a:r>
              <a:rPr lang="zh-CN" altLang="en-US" smtClean="0">
                <a:latin typeface="宋体" pitchFamily="2" charset="-122"/>
              </a:rPr>
              <a:t>比如，当一个线程正在修改文件的内容时，如果另一个线程也要修改同样的文件，就会出现混乱的局面</a:t>
            </a:r>
          </a:p>
          <a:p>
            <a:pPr algn="just" eaLnBrk="1" hangingPunct="1"/>
            <a:r>
              <a:rPr lang="zh-CN" altLang="en-US" smtClean="0">
                <a:latin typeface="宋体" pitchFamily="2" charset="-122"/>
              </a:rPr>
              <a:t>在处理线程同步时，把修改数据的方法用关键字</a:t>
            </a:r>
            <a:r>
              <a:rPr lang="en-US" altLang="zh-CN" smtClean="0"/>
              <a:t>synchronized</a:t>
            </a:r>
            <a:r>
              <a:rPr lang="zh-CN" altLang="en-US" smtClean="0">
                <a:latin typeface="宋体" pitchFamily="2" charset="-122"/>
              </a:rPr>
              <a:t>来修饰</a:t>
            </a:r>
          </a:p>
          <a:p>
            <a:pPr algn="just" eaLnBrk="1" hangingPunct="1"/>
            <a:r>
              <a:rPr lang="zh-CN" altLang="en-US" smtClean="0">
                <a:latin typeface="宋体" pitchFamily="2" charset="-122"/>
              </a:rPr>
              <a:t>一个方法使用关键字</a:t>
            </a:r>
            <a:r>
              <a:rPr lang="en-US" altLang="zh-CN" smtClean="0"/>
              <a:t>synchronized</a:t>
            </a:r>
            <a:r>
              <a:rPr lang="zh-CN" altLang="en-US" smtClean="0">
                <a:latin typeface="宋体" pitchFamily="2" charset="-122"/>
              </a:rPr>
              <a:t>修饰后，如果一个线程正在使用该方法，在该方法返回之前，其他线程需要排队等待</a:t>
            </a:r>
            <a:r>
              <a:rPr lang="en-US" altLang="zh-CN" smtClean="0"/>
              <a:t>CPU</a:t>
            </a:r>
            <a:r>
              <a:rPr lang="zh-CN" altLang="en-US" smtClean="0">
                <a:latin typeface="宋体" pitchFamily="2" charset="-122"/>
              </a:rPr>
              <a:t>资源，以便使用这个方法。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-149225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本章导读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7991475" cy="46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sz="3600" b="1" dirty="0">
                <a:ea typeface="黑体" pitchFamily="2" charset="-122"/>
              </a:rPr>
              <a:t>Java</a:t>
            </a:r>
            <a:r>
              <a:rPr kumimoji="1" lang="zh-CN" altLang="en-US" sz="3600" b="1" dirty="0">
                <a:ea typeface="黑体" pitchFamily="2" charset="-122"/>
              </a:rPr>
              <a:t>中的</a:t>
            </a: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</a:t>
            </a:r>
            <a:r>
              <a:rPr kumimoji="1" lang="zh-CN" altLang="en-US" sz="3600" b="1" dirty="0" smtClean="0">
                <a:ea typeface="黑体" pitchFamily="2" charset="-122"/>
              </a:rPr>
              <a:t>生命周期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创建线程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的常用</a:t>
            </a:r>
            <a:r>
              <a:rPr kumimoji="1" lang="zh-CN" altLang="en-US" sz="3600" b="1" dirty="0" smtClean="0">
                <a:ea typeface="黑体" pitchFamily="2" charset="-122"/>
              </a:rPr>
              <a:t>方法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线程同步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线程联合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守护线程</a:t>
            </a:r>
            <a:endParaRPr kumimoji="1" lang="zh-CN" altLang="en-US" sz="3600" b="1" dirty="0"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smtClean="0"/>
              <a:t>线程同步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08963" cy="5040312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en-US" altLang="zh-CN" sz="3600" dirty="0" smtClean="0">
                <a:solidFill>
                  <a:srgbClr val="0000CC"/>
                </a:solidFill>
              </a:rPr>
              <a:t>Test_Thread_6.java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dirty="0" smtClean="0"/>
              <a:t>本</a:t>
            </a:r>
            <a:r>
              <a:rPr lang="zh-CN" altLang="en-US" dirty="0" smtClean="0"/>
              <a:t>例有两个线程：</a:t>
            </a:r>
            <a:r>
              <a:rPr lang="en-US" altLang="zh-CN" dirty="0" smtClean="0"/>
              <a:t>accountant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cashier</a:t>
            </a:r>
            <a:r>
              <a:rPr lang="zh-CN" altLang="en-US" dirty="0" smtClean="0"/>
              <a:t>，他俩共同拥有一个帐本，都可以使用</a:t>
            </a:r>
            <a:r>
              <a:rPr lang="en-US" altLang="zh-CN" dirty="0" err="1" smtClean="0"/>
              <a:t>saveOrTake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number)</a:t>
            </a:r>
            <a:r>
              <a:rPr lang="zh-CN" altLang="en-US" dirty="0" smtClean="0"/>
              <a:t>对帐本进行访问</a:t>
            </a:r>
          </a:p>
          <a:p>
            <a:pPr lvl="1" algn="just" eaLnBrk="1" hangingPunct="1"/>
            <a:r>
              <a:rPr lang="zh-CN" altLang="en-US" dirty="0" smtClean="0"/>
              <a:t>会计使用</a:t>
            </a:r>
            <a:r>
              <a:rPr lang="en-US" altLang="zh-CN" dirty="0" err="1" smtClean="0"/>
              <a:t>saveOrTake</a:t>
            </a:r>
            <a:r>
              <a:rPr lang="zh-CN" altLang="en-US" dirty="0" smtClean="0"/>
              <a:t>方法时，向帐本上写入存钱记录；出纳使用</a:t>
            </a:r>
            <a:r>
              <a:rPr lang="en-US" altLang="zh-CN" dirty="0" err="1" smtClean="0"/>
              <a:t>saveOrTake</a:t>
            </a:r>
            <a:r>
              <a:rPr lang="zh-CN" altLang="en-US" dirty="0" smtClean="0"/>
              <a:t>方法时，向帐本写入取钱记录</a:t>
            </a:r>
          </a:p>
          <a:p>
            <a:pPr lvl="1" algn="just" eaLnBrk="1" hangingPunct="1"/>
            <a:r>
              <a:rPr lang="zh-CN" altLang="en-US" dirty="0" smtClean="0"/>
              <a:t>当会计正在使用</a:t>
            </a:r>
            <a:r>
              <a:rPr lang="en-US" altLang="zh-CN" dirty="0" err="1" smtClean="0"/>
              <a:t>saveOrTake</a:t>
            </a:r>
            <a:r>
              <a:rPr lang="zh-CN" altLang="en-US" dirty="0" smtClean="0"/>
              <a:t>方法时，出纳被禁止使用，反之也是这样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63500"/>
            <a:ext cx="9144000" cy="858838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在同步方法中使用</a:t>
            </a:r>
            <a:r>
              <a:rPr lang="en-US" altLang="zh-CN" sz="3600" smtClean="0"/>
              <a:t>wait()</a:t>
            </a:r>
            <a:r>
              <a:rPr lang="zh-CN" altLang="en-US" sz="3600" smtClean="0"/>
              <a:t>、</a:t>
            </a:r>
            <a:r>
              <a:rPr lang="en-US" altLang="zh-CN" sz="3600" smtClean="0"/>
              <a:t>notify</a:t>
            </a:r>
            <a:r>
              <a:rPr lang="zh-CN" altLang="en-US" sz="3600" smtClean="0"/>
              <a:t>和</a:t>
            </a:r>
            <a:r>
              <a:rPr lang="en-US" altLang="zh-CN" sz="3600" smtClean="0"/>
              <a:t>notifyall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616575"/>
          </a:xfrm>
        </p:spPr>
        <p:txBody>
          <a:bodyPr/>
          <a:lstStyle/>
          <a:p>
            <a:pPr algn="just" eaLnBrk="1" hangingPunct="1"/>
            <a:r>
              <a:rPr lang="zh-CN" altLang="en-US" sz="2800" smtClean="0"/>
              <a:t>当一个线程使用的同步方法中用到某个变量，而此变量又需要其它线程修改后才能符合本线程的需要，那么可以在同步方法中使用</a:t>
            </a:r>
            <a:r>
              <a:rPr lang="en-US" altLang="zh-CN" sz="2800" smtClean="0"/>
              <a:t>wait()</a:t>
            </a:r>
            <a:r>
              <a:rPr lang="zh-CN" altLang="en-US" sz="2800" smtClean="0"/>
              <a:t>方法</a:t>
            </a:r>
          </a:p>
          <a:p>
            <a:pPr algn="just" eaLnBrk="1" hangingPunct="1"/>
            <a:r>
              <a:rPr lang="zh-CN" altLang="en-US" sz="2800" smtClean="0"/>
              <a:t>使用</a:t>
            </a:r>
            <a:r>
              <a:rPr lang="en-US" altLang="zh-CN" sz="2800" smtClean="0"/>
              <a:t>wait()</a:t>
            </a:r>
            <a:r>
              <a:rPr lang="zh-CN" altLang="en-US" sz="2800" smtClean="0"/>
              <a:t>方法可以中断方法的执行，使本线程等待，暂时让出</a:t>
            </a:r>
            <a:r>
              <a:rPr lang="en-US" altLang="zh-CN" sz="2800" smtClean="0"/>
              <a:t>CPU</a:t>
            </a:r>
            <a:r>
              <a:rPr lang="zh-CN" altLang="en-US" sz="2800" smtClean="0"/>
              <a:t>的使用权，并允许其它线程使用这个同步方法</a:t>
            </a:r>
          </a:p>
          <a:p>
            <a:pPr algn="just" eaLnBrk="1" hangingPunct="1"/>
            <a:r>
              <a:rPr lang="zh-CN" altLang="en-US" sz="2800" smtClean="0"/>
              <a:t>其它线程如果在使用同步方法时不需要等待，那么它使用完这个同步方法后，应当用</a:t>
            </a:r>
            <a:r>
              <a:rPr lang="en-US" altLang="zh-CN" sz="2800" smtClean="0"/>
              <a:t>notifyAll()</a:t>
            </a:r>
            <a:r>
              <a:rPr lang="zh-CN" altLang="en-US" sz="2800" smtClean="0"/>
              <a:t>方法通知所有的由于使用这个同步方法而处于等待的线程结束等待</a:t>
            </a:r>
          </a:p>
          <a:p>
            <a:pPr algn="just" eaLnBrk="1" hangingPunct="1"/>
            <a:r>
              <a:rPr lang="zh-CN" altLang="en-US" sz="2800" smtClean="0"/>
              <a:t>如果使用</a:t>
            </a:r>
            <a:r>
              <a:rPr lang="en-US" altLang="zh-CN" sz="2800" smtClean="0"/>
              <a:t>notify()</a:t>
            </a:r>
            <a:r>
              <a:rPr lang="zh-CN" altLang="en-US" sz="2800" smtClean="0"/>
              <a:t>，是通知处于等待中的线程的某一个结束等待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964612" cy="129540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在同步方法中使用</a:t>
            </a:r>
            <a:r>
              <a:rPr lang="en-US" altLang="zh-CN" sz="3600" smtClean="0"/>
              <a:t>wait()</a:t>
            </a:r>
            <a:r>
              <a:rPr lang="zh-CN" altLang="en-US" sz="3600" smtClean="0"/>
              <a:t>、</a:t>
            </a:r>
            <a:r>
              <a:rPr lang="en-US" altLang="zh-CN" sz="3600" smtClean="0"/>
              <a:t>notify()</a:t>
            </a:r>
            <a:r>
              <a:rPr lang="zh-CN" altLang="en-US" sz="3600" smtClean="0"/>
              <a:t>和</a:t>
            </a:r>
            <a:r>
              <a:rPr lang="en-US" altLang="zh-CN" sz="3600" smtClean="0"/>
              <a:t>notifyall()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208963" cy="5040313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en-US" altLang="zh-CN" sz="3400" dirty="0" smtClean="0">
                <a:solidFill>
                  <a:srgbClr val="0000CC"/>
                </a:solidFill>
              </a:rPr>
              <a:t>Test_Thread_7.java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dirty="0" smtClean="0"/>
              <a:t>模拟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个人排队买票，每人买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张票</a:t>
            </a:r>
          </a:p>
          <a:p>
            <a:pPr lvl="1" algn="just" eaLnBrk="1" hangingPunct="1"/>
            <a:r>
              <a:rPr lang="zh-CN" altLang="en-US" dirty="0" smtClean="0"/>
              <a:t>售票员只有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张五元的钱，电影票五元钱一张</a:t>
            </a:r>
          </a:p>
          <a:p>
            <a:pPr lvl="1" algn="just" eaLnBrk="1" hangingPunct="1"/>
            <a:r>
              <a:rPr lang="zh-CN" altLang="en-US" dirty="0" smtClean="0"/>
              <a:t>张某拿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张二十元的人民币买票，</a:t>
            </a:r>
            <a:endParaRPr lang="en-US" altLang="zh-CN" dirty="0" smtClean="0"/>
          </a:p>
          <a:p>
            <a:pPr lvl="1" algn="just" eaLnBrk="1" hangingPunct="1"/>
            <a:r>
              <a:rPr lang="zh-CN" altLang="en-US" dirty="0" smtClean="0"/>
              <a:t>孙某拿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张十元的人民币买票，</a:t>
            </a:r>
            <a:endParaRPr lang="en-US" altLang="zh-CN" dirty="0" smtClean="0"/>
          </a:p>
          <a:p>
            <a:pPr lvl="1" algn="just" eaLnBrk="1" hangingPunct="1"/>
            <a:r>
              <a:rPr lang="zh-CN" altLang="en-US" dirty="0" smtClean="0"/>
              <a:t>赵某拿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张五元的人民币买票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-149225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本章导读</a:t>
            </a:r>
          </a:p>
        </p:txBody>
      </p:sp>
      <p:sp>
        <p:nvSpPr>
          <p:cNvPr id="969731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7991475" cy="46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sz="3600" b="1" dirty="0">
                <a:ea typeface="黑体" pitchFamily="2" charset="-122"/>
              </a:rPr>
              <a:t>Java</a:t>
            </a:r>
            <a:r>
              <a:rPr kumimoji="1" lang="zh-CN" altLang="en-US" sz="3600" b="1" dirty="0">
                <a:ea typeface="黑体" pitchFamily="2" charset="-122"/>
              </a:rPr>
              <a:t>中的</a:t>
            </a: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</a:t>
            </a:r>
            <a:r>
              <a:rPr kumimoji="1" lang="zh-CN" altLang="en-US" sz="3600" b="1" dirty="0" smtClean="0">
                <a:ea typeface="黑体" pitchFamily="2" charset="-122"/>
              </a:rPr>
              <a:t>生命周期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创建线程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的常用</a:t>
            </a:r>
            <a:r>
              <a:rPr kumimoji="1" lang="zh-CN" altLang="en-US" sz="3600" b="1" dirty="0" smtClean="0">
                <a:ea typeface="黑体" pitchFamily="2" charset="-122"/>
              </a:rPr>
              <a:t>方法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线程同步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ea typeface="黑体" pitchFamily="2" charset="-122"/>
              </a:rPr>
              <a:t>线程联合</a:t>
            </a:r>
            <a:endParaRPr kumimoji="1" lang="en-US" altLang="zh-CN" sz="3600" b="1" dirty="0" smtClean="0">
              <a:solidFill>
                <a:srgbClr val="FF0000"/>
              </a:solidFill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守护线程</a:t>
            </a:r>
            <a:endParaRPr kumimoji="1" lang="zh-CN" altLang="en-US" sz="3600" b="1" dirty="0"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线程联合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49879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mtClean="0"/>
              <a:t>一个线程</a:t>
            </a:r>
            <a:r>
              <a:rPr lang="en-US" altLang="zh-CN" smtClean="0"/>
              <a:t>A</a:t>
            </a:r>
            <a:r>
              <a:rPr lang="zh-CN" altLang="en-US" smtClean="0"/>
              <a:t>在占有</a:t>
            </a:r>
            <a:r>
              <a:rPr lang="en-US" altLang="zh-CN" smtClean="0"/>
              <a:t>CPU</a:t>
            </a:r>
            <a:r>
              <a:rPr lang="zh-CN" altLang="en-US" smtClean="0"/>
              <a:t>资源期间，可以让其它线程调用</a:t>
            </a:r>
            <a:r>
              <a:rPr lang="en-US" altLang="zh-CN" smtClean="0"/>
              <a:t>join()</a:t>
            </a:r>
            <a:r>
              <a:rPr lang="zh-CN" altLang="en-US" smtClean="0"/>
              <a:t>和本线程联合， 如：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B.join();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mtClean="0"/>
              <a:t>称</a:t>
            </a:r>
            <a:r>
              <a:rPr lang="en-US" altLang="zh-CN" smtClean="0"/>
              <a:t>A</a:t>
            </a:r>
            <a:r>
              <a:rPr lang="zh-CN" altLang="en-US" smtClean="0"/>
              <a:t>在运行期间联合了</a:t>
            </a:r>
            <a:r>
              <a:rPr lang="en-US" altLang="zh-CN" smtClean="0"/>
              <a:t>B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mtClean="0"/>
              <a:t>如果线程</a:t>
            </a:r>
            <a:r>
              <a:rPr lang="en-US" altLang="zh-CN" smtClean="0"/>
              <a:t>A</a:t>
            </a:r>
            <a:r>
              <a:rPr lang="zh-CN" altLang="en-US" smtClean="0"/>
              <a:t>在占有</a:t>
            </a:r>
            <a:r>
              <a:rPr lang="en-US" altLang="zh-CN" smtClean="0"/>
              <a:t>CPU</a:t>
            </a:r>
            <a:r>
              <a:rPr lang="zh-CN" altLang="en-US" smtClean="0"/>
              <a:t>资源期间联合</a:t>
            </a:r>
            <a:r>
              <a:rPr lang="en-US" altLang="zh-CN" smtClean="0"/>
              <a:t>B</a:t>
            </a:r>
            <a:r>
              <a:rPr lang="zh-CN" altLang="en-US" smtClean="0"/>
              <a:t>线程，那么</a:t>
            </a:r>
            <a:r>
              <a:rPr lang="en-US" altLang="zh-CN" smtClean="0"/>
              <a:t>A</a:t>
            </a:r>
            <a:r>
              <a:rPr lang="zh-CN" altLang="en-US" smtClean="0"/>
              <a:t>线程将立刻中断执行，一直等到它联合的线程</a:t>
            </a:r>
            <a:r>
              <a:rPr lang="en-US" altLang="zh-CN" smtClean="0"/>
              <a:t>B</a:t>
            </a:r>
            <a:r>
              <a:rPr lang="zh-CN" altLang="en-US" smtClean="0"/>
              <a:t>执行完毕，</a:t>
            </a:r>
            <a:r>
              <a:rPr lang="en-US" altLang="zh-CN" smtClean="0"/>
              <a:t>A</a:t>
            </a:r>
            <a:r>
              <a:rPr lang="zh-CN" altLang="en-US" smtClean="0"/>
              <a:t>线程再重新排队等待</a:t>
            </a:r>
            <a:r>
              <a:rPr lang="en-US" altLang="zh-CN" smtClean="0"/>
              <a:t>CPU</a:t>
            </a:r>
            <a:r>
              <a:rPr lang="zh-CN" altLang="en-US" smtClean="0"/>
              <a:t>资源，以便恢复执行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mtClean="0"/>
              <a:t>如果</a:t>
            </a:r>
            <a:r>
              <a:rPr lang="en-US" altLang="zh-CN" smtClean="0"/>
              <a:t>A</a:t>
            </a:r>
            <a:r>
              <a:rPr lang="zh-CN" altLang="en-US" smtClean="0"/>
              <a:t>准备联合的</a:t>
            </a:r>
            <a:r>
              <a:rPr lang="en-US" altLang="zh-CN" smtClean="0"/>
              <a:t>B</a:t>
            </a:r>
            <a:r>
              <a:rPr lang="zh-CN" altLang="en-US" smtClean="0"/>
              <a:t>线程已经结束，那么</a:t>
            </a:r>
            <a:r>
              <a:rPr lang="en-US" altLang="zh-CN" smtClean="0"/>
              <a:t>B.join()</a:t>
            </a:r>
            <a:r>
              <a:rPr lang="zh-CN" altLang="en-US" smtClean="0"/>
              <a:t>不会产生任何效果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smtClean="0"/>
              <a:t>线程联合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208963" cy="5040312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en-US" altLang="zh-CN" sz="3600" dirty="0" smtClean="0">
                <a:solidFill>
                  <a:srgbClr val="0000CC"/>
                </a:solidFill>
              </a:rPr>
              <a:t>Test_Thread_8.java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dirty="0" smtClean="0"/>
              <a:t>一</a:t>
            </a:r>
            <a:r>
              <a:rPr lang="zh-CN" altLang="en-US" dirty="0" smtClean="0"/>
              <a:t>个线程在运行期间联合了另外一个线程。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-149225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本章导读</a:t>
            </a:r>
          </a:p>
        </p:txBody>
      </p:sp>
      <p:sp>
        <p:nvSpPr>
          <p:cNvPr id="970755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7991475" cy="46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sz="3600" b="1" dirty="0">
                <a:ea typeface="黑体" pitchFamily="2" charset="-122"/>
              </a:rPr>
              <a:t>Java</a:t>
            </a:r>
            <a:r>
              <a:rPr kumimoji="1" lang="zh-CN" altLang="en-US" sz="3600" b="1" dirty="0">
                <a:ea typeface="黑体" pitchFamily="2" charset="-122"/>
              </a:rPr>
              <a:t>中的</a:t>
            </a: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</a:t>
            </a:r>
            <a:r>
              <a:rPr kumimoji="1" lang="zh-CN" altLang="en-US" sz="3600" b="1" dirty="0" smtClean="0">
                <a:ea typeface="黑体" pitchFamily="2" charset="-122"/>
              </a:rPr>
              <a:t>生命周期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创建线程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的常用</a:t>
            </a:r>
            <a:r>
              <a:rPr kumimoji="1" lang="zh-CN" altLang="en-US" sz="3600" b="1" dirty="0" smtClean="0">
                <a:ea typeface="黑体" pitchFamily="2" charset="-122"/>
              </a:rPr>
              <a:t>方法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线程同步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线程联合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ea typeface="黑体" pitchFamily="2" charset="-122"/>
              </a:rPr>
              <a:t>守护线程</a:t>
            </a:r>
            <a:endParaRPr kumimoji="1" lang="zh-CN" altLang="en-US" sz="3600" b="1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守护线程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一个线程调用</a:t>
            </a:r>
          </a:p>
          <a:p>
            <a:pPr lvl="1"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setDaemon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on)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方法可以将自己设置成一个守护线程</a:t>
            </a:r>
          </a:p>
          <a:p>
            <a:pPr eaLnBrk="1" hangingPunct="1"/>
            <a:r>
              <a:rPr lang="zh-CN" altLang="en-US" dirty="0" smtClean="0"/>
              <a:t>当程序中的所有用户线程都已经结束运行时，即使守护线程的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方法中还有需要执行的语句，守护线程也立刻结束运行</a:t>
            </a:r>
          </a:p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Test_Thread_9.java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2420938"/>
            <a:ext cx="7543800" cy="858837"/>
          </a:xfrm>
          <a:noFill/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rgbClr val="CC0099"/>
                </a:solidFill>
              </a:rPr>
              <a:t>Thanks!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-149225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本章导读</a:t>
            </a:r>
          </a:p>
        </p:txBody>
      </p:sp>
      <p:sp>
        <p:nvSpPr>
          <p:cNvPr id="963587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7991475" cy="46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ea typeface="黑体" pitchFamily="2" charset="-122"/>
              </a:rPr>
              <a:t>Java</a:t>
            </a:r>
            <a:r>
              <a:rPr kumimoji="1" lang="zh-CN" altLang="en-US" sz="3600" b="1" dirty="0">
                <a:solidFill>
                  <a:srgbClr val="FF0000"/>
                </a:solidFill>
                <a:ea typeface="黑体" pitchFamily="2" charset="-122"/>
              </a:rPr>
              <a:t>中的</a:t>
            </a:r>
            <a:r>
              <a:rPr kumimoji="1" lang="zh-CN" altLang="en-US" sz="3600" b="1" dirty="0" smtClean="0">
                <a:solidFill>
                  <a:srgbClr val="FF0000"/>
                </a:solidFill>
                <a:ea typeface="黑体" pitchFamily="2" charset="-122"/>
              </a:rPr>
              <a:t>线程</a:t>
            </a:r>
            <a:endParaRPr kumimoji="1" lang="en-US" altLang="zh-CN" sz="3600" b="1" dirty="0" smtClean="0">
              <a:solidFill>
                <a:srgbClr val="FF0000"/>
              </a:solidFill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</a:t>
            </a:r>
            <a:r>
              <a:rPr kumimoji="1" lang="zh-CN" altLang="en-US" sz="3600" b="1" dirty="0" smtClean="0">
                <a:ea typeface="黑体" pitchFamily="2" charset="-122"/>
              </a:rPr>
              <a:t>生命周期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创建线程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的常用</a:t>
            </a:r>
            <a:r>
              <a:rPr kumimoji="1" lang="zh-CN" altLang="en-US" sz="3600" b="1" dirty="0" smtClean="0">
                <a:ea typeface="黑体" pitchFamily="2" charset="-122"/>
              </a:rPr>
              <a:t>方法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线程同步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线程联合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守护线程</a:t>
            </a:r>
            <a:endParaRPr kumimoji="1" lang="zh-CN" altLang="en-US" sz="3600" b="1" dirty="0"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中的线程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416800" cy="4987925"/>
          </a:xfrm>
        </p:spPr>
        <p:txBody>
          <a:bodyPr/>
          <a:lstStyle/>
          <a:p>
            <a:pPr algn="just" eaLnBrk="1" hangingPunct="1"/>
            <a:r>
              <a:rPr lang="en-US" altLang="zh-CN" smtClean="0"/>
              <a:t>Java</a:t>
            </a:r>
            <a:r>
              <a:rPr lang="zh-CN" altLang="en-US" smtClean="0"/>
              <a:t>应用程序总是从主类的</a:t>
            </a:r>
            <a:r>
              <a:rPr lang="en-US" altLang="zh-CN" smtClean="0"/>
              <a:t>main</a:t>
            </a:r>
            <a:r>
              <a:rPr lang="zh-CN" altLang="en-US" smtClean="0"/>
              <a:t>方法开始执行</a:t>
            </a:r>
          </a:p>
          <a:p>
            <a:pPr algn="just" eaLnBrk="1" hangingPunct="1"/>
            <a:r>
              <a:rPr lang="zh-CN" altLang="en-US" smtClean="0"/>
              <a:t>当</a:t>
            </a:r>
            <a:r>
              <a:rPr lang="en-US" altLang="zh-CN" smtClean="0"/>
              <a:t>JVM</a:t>
            </a:r>
            <a:r>
              <a:rPr lang="zh-CN" altLang="en-US" smtClean="0"/>
              <a:t>加载代码，发现</a:t>
            </a:r>
            <a:r>
              <a:rPr lang="en-US" altLang="zh-CN" smtClean="0"/>
              <a:t>main</a:t>
            </a:r>
            <a:r>
              <a:rPr lang="zh-CN" altLang="en-US" smtClean="0"/>
              <a:t>方法之后，就会启动一个线程，这个线程称作“主线程”</a:t>
            </a:r>
          </a:p>
          <a:p>
            <a:pPr algn="just" eaLnBrk="1" hangingPunct="1"/>
            <a:r>
              <a:rPr lang="zh-CN" altLang="en-US" smtClean="0"/>
              <a:t>如果</a:t>
            </a:r>
            <a:r>
              <a:rPr lang="en-US" altLang="zh-CN" smtClean="0"/>
              <a:t>main</a:t>
            </a:r>
            <a:r>
              <a:rPr lang="zh-CN" altLang="en-US" smtClean="0"/>
              <a:t>方法中没有创建其他的线程，那么当</a:t>
            </a:r>
            <a:r>
              <a:rPr lang="en-US" altLang="zh-CN" smtClean="0"/>
              <a:t>main</a:t>
            </a:r>
            <a:r>
              <a:rPr lang="zh-CN" altLang="en-US" smtClean="0"/>
              <a:t>方法执行完最后一个语句，即</a:t>
            </a:r>
            <a:r>
              <a:rPr lang="en-US" altLang="zh-CN" smtClean="0"/>
              <a:t>main</a:t>
            </a:r>
            <a:r>
              <a:rPr lang="zh-CN" altLang="en-US" smtClean="0"/>
              <a:t>方法返回时，</a:t>
            </a:r>
            <a:r>
              <a:rPr lang="en-US" altLang="zh-CN" smtClean="0"/>
              <a:t>JVM</a:t>
            </a:r>
            <a:r>
              <a:rPr lang="zh-CN" altLang="en-US" smtClean="0"/>
              <a:t>就会结束</a:t>
            </a:r>
            <a:r>
              <a:rPr lang="en-US" altLang="zh-CN" smtClean="0"/>
              <a:t>Java</a:t>
            </a:r>
            <a:r>
              <a:rPr lang="zh-CN" altLang="en-US" smtClean="0"/>
              <a:t>应用程序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中的线程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488238" cy="4987925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如果</a:t>
            </a:r>
            <a:r>
              <a:rPr lang="en-US" altLang="zh-CN" smtClean="0"/>
              <a:t>main</a:t>
            </a:r>
            <a:r>
              <a:rPr lang="zh-CN" altLang="en-US" smtClean="0"/>
              <a:t>方法中又创建了其他线程，那么</a:t>
            </a:r>
            <a:r>
              <a:rPr lang="en-US" altLang="zh-CN" smtClean="0"/>
              <a:t>JVM</a:t>
            </a:r>
            <a:r>
              <a:rPr lang="zh-CN" altLang="en-US" smtClean="0"/>
              <a:t>就要在主线程和其他线程之间轮流切换，保证每个线程都有机会使用</a:t>
            </a:r>
            <a:r>
              <a:rPr lang="en-US" altLang="zh-CN" smtClean="0"/>
              <a:t>CPU</a:t>
            </a:r>
            <a:r>
              <a:rPr lang="zh-CN" altLang="en-US" smtClean="0"/>
              <a:t>资源</a:t>
            </a:r>
          </a:p>
          <a:p>
            <a:pPr lvl="1" algn="just" eaLnBrk="1" hangingPunct="1"/>
            <a:r>
              <a:rPr lang="en-US" altLang="zh-CN" smtClean="0"/>
              <a:t>JVM</a:t>
            </a:r>
            <a:r>
              <a:rPr lang="zh-CN" altLang="en-US" smtClean="0"/>
              <a:t>一直要等到主线程中的所有线程都结束之后，才结束</a:t>
            </a:r>
            <a:r>
              <a:rPr lang="en-US" altLang="zh-CN" smtClean="0"/>
              <a:t>Java</a:t>
            </a:r>
            <a:r>
              <a:rPr lang="zh-CN" altLang="en-US" smtClean="0"/>
              <a:t>应用程序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-149225"/>
            <a:ext cx="75438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本章导读</a:t>
            </a:r>
          </a:p>
        </p:txBody>
      </p:sp>
      <p:sp>
        <p:nvSpPr>
          <p:cNvPr id="964611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7991475" cy="46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sz="3600" b="1" dirty="0">
                <a:ea typeface="黑体" pitchFamily="2" charset="-122"/>
              </a:rPr>
              <a:t>Java</a:t>
            </a:r>
            <a:r>
              <a:rPr kumimoji="1" lang="zh-CN" altLang="en-US" sz="3600" b="1" dirty="0">
                <a:ea typeface="黑体" pitchFamily="2" charset="-122"/>
              </a:rPr>
              <a:t>中的</a:t>
            </a: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ea typeface="黑体" pitchFamily="2" charset="-122"/>
              </a:rPr>
              <a:t>线程</a:t>
            </a:r>
            <a:r>
              <a:rPr kumimoji="1" lang="zh-CN" altLang="en-US" sz="3600" b="1" dirty="0">
                <a:solidFill>
                  <a:srgbClr val="FF0000"/>
                </a:solidFill>
                <a:ea typeface="黑体" pitchFamily="2" charset="-122"/>
              </a:rPr>
              <a:t>的</a:t>
            </a:r>
            <a:r>
              <a:rPr kumimoji="1" lang="zh-CN" altLang="en-US" sz="3600" b="1" dirty="0" smtClean="0">
                <a:solidFill>
                  <a:srgbClr val="FF0000"/>
                </a:solidFill>
                <a:ea typeface="黑体" pitchFamily="2" charset="-122"/>
              </a:rPr>
              <a:t>生命周期</a:t>
            </a:r>
            <a:endParaRPr kumimoji="1" lang="en-US" altLang="zh-CN" sz="3600" b="1" dirty="0" smtClean="0">
              <a:solidFill>
                <a:srgbClr val="FF0000"/>
              </a:solidFill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创建线程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</a:t>
            </a:r>
            <a:r>
              <a:rPr kumimoji="1" lang="zh-CN" altLang="en-US" sz="3600" b="1" dirty="0">
                <a:ea typeface="黑体" pitchFamily="2" charset="-122"/>
              </a:rPr>
              <a:t>的常用</a:t>
            </a:r>
            <a:r>
              <a:rPr kumimoji="1" lang="zh-CN" altLang="en-US" sz="3600" b="1" dirty="0" smtClean="0">
                <a:ea typeface="黑体" pitchFamily="2" charset="-122"/>
              </a:rPr>
              <a:t>方法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线程同步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线程联合</a:t>
            </a:r>
            <a:endParaRPr kumimoji="1" lang="en-US" altLang="zh-CN" sz="3600" b="1" dirty="0" smtClean="0">
              <a:ea typeface="黑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600" b="1" dirty="0" smtClean="0">
                <a:ea typeface="黑体" pitchFamily="2" charset="-122"/>
              </a:rPr>
              <a:t>守护线程</a:t>
            </a:r>
            <a:endParaRPr kumimoji="1" lang="zh-CN" altLang="en-US" sz="3600" b="1" dirty="0"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线程的生命周期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4987925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新建</a:t>
            </a:r>
          </a:p>
          <a:p>
            <a:pPr lvl="1" algn="just" eaLnBrk="1" hangingPunct="1"/>
            <a:r>
              <a:rPr lang="en-US" altLang="zh-CN" dirty="0" smtClean="0"/>
              <a:t>Thread</a:t>
            </a:r>
            <a:r>
              <a:rPr lang="zh-CN" altLang="en-US" dirty="0" smtClean="0"/>
              <a:t>类及其子类创建的对象称为线程</a:t>
            </a:r>
          </a:p>
          <a:p>
            <a:pPr algn="just" eaLnBrk="1" hangingPunct="1"/>
            <a:r>
              <a:rPr lang="zh-CN" altLang="en-US" dirty="0" smtClean="0"/>
              <a:t>运行</a:t>
            </a:r>
          </a:p>
          <a:p>
            <a:pPr lvl="1" algn="just" eaLnBrk="1" hangingPunct="1"/>
            <a:r>
              <a:rPr lang="zh-CN" altLang="en-US" dirty="0" smtClean="0"/>
              <a:t>线程创建后还没有运行的资格，必须调用</a:t>
            </a:r>
            <a:r>
              <a:rPr lang="en-US" altLang="zh-CN" dirty="0" smtClean="0"/>
              <a:t>start()</a:t>
            </a:r>
            <a:r>
              <a:rPr lang="zh-CN" altLang="en-US" dirty="0" smtClean="0"/>
              <a:t>方法通知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虚拟机，它才有机会获得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的使用权，从而运行</a:t>
            </a:r>
          </a:p>
          <a:p>
            <a:pPr lvl="1" algn="just" eaLnBrk="1" hangingPunct="1"/>
            <a:r>
              <a:rPr lang="zh-CN" altLang="en-US" dirty="0" smtClean="0"/>
              <a:t>轮到某个线程运行时，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虚拟机就把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的拥有权交给这个线程，并调用这个线程的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</a:t>
            </a:r>
          </a:p>
          <a:p>
            <a:pPr lvl="1" algn="just" eaLnBrk="1" hangingPunct="1"/>
            <a:endParaRPr lang="en-US" altLang="zh-CN" dirty="0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716463" y="333375"/>
            <a:ext cx="3455987" cy="1092607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dirty="0" smtClean="0">
                <a:solidFill>
                  <a:srgbClr val="0000CC"/>
                </a:solidFill>
              </a:rPr>
              <a:t>Test_Thread_1.java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600" b="1" dirty="0">
                <a:solidFill>
                  <a:srgbClr val="0000CC"/>
                </a:solidFill>
              </a:rPr>
              <a:t>Test_Thread_2.java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线程的生命周期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1225"/>
            <a:ext cx="8353425" cy="4987925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中断</a:t>
            </a:r>
          </a:p>
          <a:p>
            <a:pPr lvl="1" algn="just" eaLnBrk="1" hangingPunct="1"/>
            <a:r>
              <a:rPr lang="en-US" altLang="zh-CN" sz="2600" smtClean="0"/>
              <a:t>JVM</a:t>
            </a:r>
            <a:r>
              <a:rPr lang="zh-CN" altLang="en-US" sz="2600" smtClean="0"/>
              <a:t>将</a:t>
            </a:r>
            <a:r>
              <a:rPr lang="en-US" altLang="zh-CN" sz="2600" smtClean="0"/>
              <a:t>CPU</a:t>
            </a:r>
            <a:r>
              <a:rPr lang="zh-CN" altLang="en-US" sz="2600" smtClean="0"/>
              <a:t>资源从当前线程切换给其他线程</a:t>
            </a:r>
          </a:p>
          <a:p>
            <a:pPr lvl="1" algn="just" eaLnBrk="1" hangingPunct="1"/>
            <a:r>
              <a:rPr lang="zh-CN" altLang="en-US" sz="2600" smtClean="0"/>
              <a:t>线程使用</a:t>
            </a:r>
            <a:r>
              <a:rPr lang="en-US" altLang="zh-CN" sz="2600" smtClean="0"/>
              <a:t>CPU</a:t>
            </a:r>
            <a:r>
              <a:rPr lang="zh-CN" altLang="en-US" sz="2600" smtClean="0"/>
              <a:t>资源期间，执行了</a:t>
            </a:r>
            <a:r>
              <a:rPr lang="en-US" altLang="zh-CN" sz="2600" smtClean="0"/>
              <a:t>sleep(long millsecond)</a:t>
            </a:r>
            <a:r>
              <a:rPr lang="zh-CN" altLang="en-US" sz="2600" smtClean="0"/>
              <a:t>，进入休眠状态，休眠时间结束或者休眠被吵醒（</a:t>
            </a:r>
            <a:r>
              <a:rPr lang="en-US" altLang="zh-CN" sz="2600" smtClean="0"/>
              <a:t>interrupt</a:t>
            </a:r>
            <a:r>
              <a:rPr lang="zh-CN" altLang="en-US" sz="2600" smtClean="0"/>
              <a:t>），才能退出休眠状态</a:t>
            </a:r>
          </a:p>
          <a:p>
            <a:pPr lvl="1" algn="just" eaLnBrk="1" hangingPunct="1"/>
            <a:r>
              <a:rPr lang="zh-CN" altLang="en-US" sz="2600" smtClean="0"/>
              <a:t>线程使用</a:t>
            </a:r>
            <a:r>
              <a:rPr lang="en-US" altLang="zh-CN" sz="2600" smtClean="0"/>
              <a:t>CPU</a:t>
            </a:r>
            <a:r>
              <a:rPr lang="zh-CN" altLang="en-US" sz="2600" smtClean="0"/>
              <a:t>资源期间执行了</a:t>
            </a:r>
            <a:r>
              <a:rPr lang="en-US" altLang="zh-CN" sz="2600" smtClean="0"/>
              <a:t>wait()</a:t>
            </a:r>
            <a:r>
              <a:rPr lang="zh-CN" altLang="en-US" sz="2600" smtClean="0"/>
              <a:t>方法，则这个线程的执行中断，进入等待状态。有两个方法结束等待：</a:t>
            </a:r>
            <a:r>
              <a:rPr lang="en-US" altLang="zh-CN" sz="2600" smtClean="0"/>
              <a:t>notify()</a:t>
            </a:r>
            <a:r>
              <a:rPr lang="zh-CN" altLang="en-US" sz="2600" smtClean="0"/>
              <a:t>和</a:t>
            </a:r>
            <a:r>
              <a:rPr lang="en-US" altLang="zh-CN" sz="2600" smtClean="0"/>
              <a:t>notifyAll()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线程的生命周期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704138" cy="4987925"/>
          </a:xfrm>
        </p:spPr>
        <p:txBody>
          <a:bodyPr/>
          <a:lstStyle/>
          <a:p>
            <a:pPr algn="just" eaLnBrk="1" hangingPunct="1"/>
            <a:r>
              <a:rPr lang="zh-CN" altLang="en-US" sz="3600" smtClean="0"/>
              <a:t>死亡</a:t>
            </a:r>
          </a:p>
          <a:p>
            <a:pPr lvl="1" algn="just" eaLnBrk="1" hangingPunct="1"/>
            <a:r>
              <a:rPr lang="zh-CN" altLang="en-US" sz="3000" smtClean="0"/>
              <a:t>处于死亡状态的线程不具有继续运行的能力，线程死亡的原因</a:t>
            </a:r>
          </a:p>
          <a:p>
            <a:pPr lvl="2" algn="just" eaLnBrk="1" hangingPunct="1"/>
            <a:r>
              <a:rPr lang="zh-CN" altLang="en-US" sz="2800" smtClean="0"/>
              <a:t>正常运行的线程完成了它的全部工作，即执行完</a:t>
            </a:r>
            <a:r>
              <a:rPr lang="en-US" altLang="zh-CN" sz="2800" smtClean="0"/>
              <a:t>run</a:t>
            </a:r>
            <a:r>
              <a:rPr lang="zh-CN" altLang="en-US" sz="2800" smtClean="0"/>
              <a:t>方法中的全部语句，结束了</a:t>
            </a:r>
            <a:r>
              <a:rPr lang="en-US" altLang="zh-CN" sz="2800" smtClean="0"/>
              <a:t>run</a:t>
            </a:r>
            <a:r>
              <a:rPr lang="zh-CN" altLang="en-US" sz="2800" smtClean="0"/>
              <a:t>方法</a:t>
            </a:r>
          </a:p>
          <a:p>
            <a:pPr lvl="2" algn="just" eaLnBrk="1" hangingPunct="1"/>
            <a:r>
              <a:rPr lang="zh-CN" altLang="en-US" sz="2800" smtClean="0"/>
              <a:t>线程被提前强制性地终止，即强制</a:t>
            </a:r>
            <a:r>
              <a:rPr lang="en-US" altLang="zh-CN" sz="2800" smtClean="0"/>
              <a:t>run</a:t>
            </a:r>
            <a:r>
              <a:rPr lang="zh-CN" altLang="en-US" sz="2800" smtClean="0"/>
              <a:t>方法结束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CC"/>
      </a:hlink>
      <a:folHlink>
        <a:srgbClr val="0000CC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14855</TotalTime>
  <Words>1260</Words>
  <Application>Microsoft Office PowerPoint</Application>
  <PresentationFormat>全屏显示(4:3)</PresentationFormat>
  <Paragraphs>160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Network</vt:lpstr>
      <vt:lpstr>线程</vt:lpstr>
      <vt:lpstr>本章导读</vt:lpstr>
      <vt:lpstr>本章导读</vt:lpstr>
      <vt:lpstr>Java中的线程</vt:lpstr>
      <vt:lpstr>Java中的线程</vt:lpstr>
      <vt:lpstr>本章导读</vt:lpstr>
      <vt:lpstr>线程的生命周期</vt:lpstr>
      <vt:lpstr>线程的生命周期</vt:lpstr>
      <vt:lpstr>线程的生命周期</vt:lpstr>
      <vt:lpstr>本章导读</vt:lpstr>
      <vt:lpstr>创建线程</vt:lpstr>
      <vt:lpstr>Thread类的构造方法</vt:lpstr>
      <vt:lpstr>通过继承Thread类创建线程</vt:lpstr>
      <vt:lpstr>通过实现Runnable接口创建线程</vt:lpstr>
      <vt:lpstr>本章导读</vt:lpstr>
      <vt:lpstr>线程的常用方法</vt:lpstr>
      <vt:lpstr>线程的常用方法</vt:lpstr>
      <vt:lpstr>本章导读</vt:lpstr>
      <vt:lpstr>线程同步</vt:lpstr>
      <vt:lpstr>线程同步</vt:lpstr>
      <vt:lpstr>在同步方法中使用wait()、notify和notifyall</vt:lpstr>
      <vt:lpstr>在同步方法中使用wait()、notify()和notifyall()</vt:lpstr>
      <vt:lpstr>本章导读</vt:lpstr>
      <vt:lpstr>线程联合</vt:lpstr>
      <vt:lpstr>线程联合</vt:lpstr>
      <vt:lpstr>本章导读</vt:lpstr>
      <vt:lpstr>守护线程</vt:lpstr>
      <vt:lpstr>Thanks!</vt:lpstr>
    </vt:vector>
  </TitlesOfParts>
  <Company>xinxi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计算机应用技术基础</dc:title>
  <dc:creator>FtpDown</dc:creator>
  <cp:lastModifiedBy>admin</cp:lastModifiedBy>
  <cp:revision>1918</cp:revision>
  <dcterms:created xsi:type="dcterms:W3CDTF">2007-09-10T04:44:13Z</dcterms:created>
  <dcterms:modified xsi:type="dcterms:W3CDTF">2018-06-11T06:34:01Z</dcterms:modified>
</cp:coreProperties>
</file>