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activeX/activeX2.xml" ContentType="application/vnd.ms-office.activeX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activeX/activeX3.xml" ContentType="application/vnd.ms-office.activeX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activeX/activeX4.xml" ContentType="application/vnd.ms-office.activeX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activeX/activeX5.xml" ContentType="application/vnd.ms-office.activeX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75" r:id="rId3"/>
    <p:sldMasterId id="2147483689" r:id="rId4"/>
    <p:sldMasterId id="2147483703" r:id="rId5"/>
    <p:sldMasterId id="2147483717" r:id="rId6"/>
  </p:sldMasterIdLst>
  <p:notesMasterIdLst>
    <p:notesMasterId r:id="rId61"/>
  </p:notesMasterIdLst>
  <p:sldIdLst>
    <p:sldId id="256" r:id="rId7"/>
    <p:sldId id="458" r:id="rId8"/>
    <p:sldId id="625" r:id="rId9"/>
    <p:sldId id="464" r:id="rId10"/>
    <p:sldId id="466" r:id="rId11"/>
    <p:sldId id="467" r:id="rId12"/>
    <p:sldId id="468" r:id="rId13"/>
    <p:sldId id="469" r:id="rId14"/>
    <p:sldId id="473" r:id="rId15"/>
    <p:sldId id="470" r:id="rId16"/>
    <p:sldId id="471" r:id="rId17"/>
    <p:sldId id="472" r:id="rId18"/>
    <p:sldId id="627" r:id="rId19"/>
    <p:sldId id="628" r:id="rId20"/>
    <p:sldId id="629" r:id="rId21"/>
    <p:sldId id="626" r:id="rId22"/>
    <p:sldId id="475" r:id="rId23"/>
    <p:sldId id="476" r:id="rId24"/>
    <p:sldId id="477" r:id="rId25"/>
    <p:sldId id="479" r:id="rId26"/>
    <p:sldId id="480" r:id="rId27"/>
    <p:sldId id="478" r:id="rId28"/>
    <p:sldId id="487" r:id="rId29"/>
    <p:sldId id="631" r:id="rId30"/>
    <p:sldId id="459" r:id="rId31"/>
    <p:sldId id="516" r:id="rId32"/>
    <p:sldId id="643" r:id="rId33"/>
    <p:sldId id="632" r:id="rId34"/>
    <p:sldId id="633" r:id="rId35"/>
    <p:sldId id="634" r:id="rId36"/>
    <p:sldId id="635" r:id="rId37"/>
    <p:sldId id="636" r:id="rId38"/>
    <p:sldId id="637" r:id="rId39"/>
    <p:sldId id="638" r:id="rId40"/>
    <p:sldId id="639" r:id="rId41"/>
    <p:sldId id="640" r:id="rId42"/>
    <p:sldId id="641" r:id="rId43"/>
    <p:sldId id="642" r:id="rId44"/>
    <p:sldId id="528" r:id="rId45"/>
    <p:sldId id="644" r:id="rId46"/>
    <p:sldId id="645" r:id="rId47"/>
    <p:sldId id="646" r:id="rId48"/>
    <p:sldId id="647" r:id="rId49"/>
    <p:sldId id="650" r:id="rId50"/>
    <p:sldId id="651" r:id="rId51"/>
    <p:sldId id="652" r:id="rId52"/>
    <p:sldId id="653" r:id="rId53"/>
    <p:sldId id="654" r:id="rId54"/>
    <p:sldId id="655" r:id="rId55"/>
    <p:sldId id="656" r:id="rId56"/>
    <p:sldId id="657" r:id="rId57"/>
    <p:sldId id="658" r:id="rId58"/>
    <p:sldId id="659" r:id="rId59"/>
    <p:sldId id="660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8" autoAdjust="0"/>
    <p:restoredTop sz="85470" autoAdjust="0"/>
  </p:normalViewPr>
  <p:slideViewPr>
    <p:cSldViewPr snapToGrid="0">
      <p:cViewPr>
        <p:scale>
          <a:sx n="63" d="100"/>
          <a:sy n="63" d="100"/>
        </p:scale>
        <p:origin x="-1483" y="-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C582A-0C72-4BF3-BE9C-80A06080E57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4D3EF-2715-4563-8311-FAC73A15B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1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4D3EF-2715-4563-8311-FAC73A15B8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337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4D3EF-2715-4563-8311-FAC73A15B8F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92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4D3EF-2715-4563-8311-FAC73A15B8F6}" type="slidenum">
              <a:rPr lang="zh-CN" altLang="en-US" smtClean="0">
                <a:solidFill>
                  <a:prstClr val="black"/>
                </a:solidFill>
              </a:rPr>
              <a:pPr/>
              <a:t>47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58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4D3EF-2715-4563-8311-FAC73A15B8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58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4D3EF-2715-4563-8311-FAC73A15B8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5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4D3EF-2715-4563-8311-FAC73A15B8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58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绿色圆圈 </a:t>
            </a:r>
            <a:r>
              <a:rPr kumimoji="1" lang="en-US" altLang="zh-CN" dirty="0" smtClean="0"/>
              <a:t>public</a:t>
            </a:r>
          </a:p>
          <a:p>
            <a:r>
              <a:rPr kumimoji="1" lang="zh-CN" altLang="en-US" dirty="0" smtClean="0"/>
              <a:t>黄色菱形 </a:t>
            </a:r>
            <a:r>
              <a:rPr kumimoji="1" lang="en-US" altLang="zh-CN" dirty="0" smtClean="0"/>
              <a:t>protected</a:t>
            </a:r>
          </a:p>
          <a:p>
            <a:r>
              <a:rPr kumimoji="1" lang="zh-CN" altLang="en-US" dirty="0" smtClean="0"/>
              <a:t>红色方形 </a:t>
            </a:r>
            <a:r>
              <a:rPr kumimoji="1" lang="en-US" altLang="zh-CN" dirty="0" smtClean="0"/>
              <a:t>private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4D3EF-2715-4563-8311-FAC73A15B8F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475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绿色圆圈 </a:t>
            </a:r>
            <a:r>
              <a:rPr kumimoji="1" lang="en-US" altLang="zh-CN" dirty="0" smtClean="0"/>
              <a:t>public</a:t>
            </a:r>
          </a:p>
          <a:p>
            <a:r>
              <a:rPr kumimoji="1" lang="zh-CN" altLang="en-US" dirty="0" smtClean="0"/>
              <a:t>黄色菱形 </a:t>
            </a:r>
            <a:r>
              <a:rPr kumimoji="1" lang="en-US" altLang="zh-CN" dirty="0" smtClean="0"/>
              <a:t>protected</a:t>
            </a:r>
          </a:p>
          <a:p>
            <a:r>
              <a:rPr kumimoji="1" lang="zh-CN" altLang="en-US" dirty="0" smtClean="0"/>
              <a:t>红色方形 </a:t>
            </a:r>
            <a:r>
              <a:rPr kumimoji="1" lang="en-US" altLang="zh-CN" dirty="0" smtClean="0"/>
              <a:t>private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4D3EF-2715-4563-8311-FAC73A15B8F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实际上，</a:t>
            </a:r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类的绝大部分方法都是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4D3EF-2715-4563-8311-FAC73A15B8F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70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4D3EF-2715-4563-8311-FAC73A15B8F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58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此处需要打开</a:t>
            </a:r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类的源码，观察</a:t>
            </a:r>
            <a:r>
              <a:rPr kumimoji="1" lang="en-US" altLang="zh-CN" dirty="0" smtClean="0"/>
              <a:t>final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4D3EF-2715-4563-8311-FAC73A15B8F6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27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81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2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983567" y="64008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877FE-233B-4AFC-97A3-BFAE7BAA5CA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1627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B4527-6B21-4F8E-82AA-A3FB029314D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96470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2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66138-7394-4863-A371-E142CE5C682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0917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773238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7667" y="1773238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7CF7A-55F3-4052-A25E-A59F6C39BA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182237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1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4375A-130E-4A0C-A93B-E1345BF7B30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72690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5F583-B112-44D4-95B8-09078BD127D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77241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669DB-F6DA-48BB-9D8F-7BEB9D6C7DF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359948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F105F-7B19-467B-BBAA-69C1A301F8C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5983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DDBCC-332C-43F9-96E9-CFB98FCAEFA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58838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7C0D3-FA40-43B6-B812-B8ABF7599F2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4770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21751" y="122238"/>
            <a:ext cx="2770716" cy="6062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14" y="122238"/>
            <a:ext cx="8108951" cy="6062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74880-EDA5-44D1-AF87-B39D2D6DA81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88021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40"/>
            <a:ext cx="10058400" cy="858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19667" y="1773238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7667" y="1773238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7628E-FFEC-4429-AF17-91BBB2E4EC2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15642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40"/>
            <a:ext cx="10058400" cy="858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19667" y="1773238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07667" y="1773243"/>
            <a:ext cx="53848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307667" y="4054479"/>
            <a:ext cx="53848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FEB64-F3EB-4BC8-850A-B7A920BE83F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859100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79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2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983567" y="64008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877FE-233B-4AFC-97A3-BFAE7BAA5CA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863394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B4527-6B21-4F8E-82AA-A3FB029314D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288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66138-7394-4863-A371-E142CE5C682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889013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773238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7667" y="1773238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7CF7A-55F3-4052-A25E-A59F6C39BA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75780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4375A-130E-4A0C-A93B-E1345BF7B30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2500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5F583-B112-44D4-95B8-09078BD127D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33268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669DB-F6DA-48BB-9D8F-7BEB9D6C7DF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23109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F105F-7B19-467B-BBAA-69C1A301F8C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564646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DDBCC-332C-43F9-96E9-CFB98FCAEFA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274691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7C0D3-FA40-43B6-B812-B8ABF7599F2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66093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21751" y="122238"/>
            <a:ext cx="2770716" cy="6062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13" y="122238"/>
            <a:ext cx="8108951" cy="6062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74880-EDA5-44D1-AF87-B39D2D6DA81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760696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40"/>
            <a:ext cx="10058400" cy="858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19667" y="1773238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7667" y="1773238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7628E-FFEC-4429-AF17-91BBB2E4EC2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003735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40"/>
            <a:ext cx="10058400" cy="858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19667" y="1773238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07667" y="1773243"/>
            <a:ext cx="53848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307667" y="4054479"/>
            <a:ext cx="53848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FEB64-F3EB-4BC8-850A-B7A920BE83F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130322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7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2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983567" y="64008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877FE-233B-4AFC-97A3-BFAE7BAA5CA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28045"/>
      </p:ext>
    </p:extLst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B4527-6B21-4F8E-82AA-A3FB029314D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6613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66138-7394-4863-A371-E142CE5C682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58792"/>
      </p:ext>
    </p:extLst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773238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7667" y="1773238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7CF7A-55F3-4052-A25E-A59F6C39BA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39467"/>
      </p:ext>
    </p:extLst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4375A-130E-4A0C-A93B-E1345BF7B30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801410"/>
      </p:ext>
    </p:extLst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5F583-B112-44D4-95B8-09078BD127D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491583"/>
      </p:ext>
    </p:extLst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669DB-F6DA-48BB-9D8F-7BEB9D6C7DF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15584"/>
      </p:ext>
    </p:extLst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F105F-7B19-467B-BBAA-69C1A301F8C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1035"/>
      </p:ext>
    </p:extLst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DDBCC-332C-43F9-96E9-CFB98FCAEFA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318453"/>
      </p:ext>
    </p:extLst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7C0D3-FA40-43B6-B812-B8ABF7599F2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558853"/>
      </p:ext>
    </p:extLst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21751" y="122238"/>
            <a:ext cx="2770716" cy="6062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10" y="122238"/>
            <a:ext cx="8108951" cy="6062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74880-EDA5-44D1-AF87-B39D2D6DA81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1899"/>
      </p:ext>
    </p:extLst>
  </p:cSld>
  <p:clrMapOvr>
    <a:masterClrMapping/>
  </p:clrMapOvr>
  <p:transition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40"/>
            <a:ext cx="10058400" cy="858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19667" y="1773238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7667" y="1773238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7628E-FFEC-4429-AF17-91BBB2E4EC2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5688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40"/>
            <a:ext cx="10058400" cy="858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19667" y="1773238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07667" y="1773243"/>
            <a:ext cx="53848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307667" y="4054479"/>
            <a:ext cx="53848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FEB64-F3EB-4BC8-850A-B7A920BE83F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035033"/>
      </p:ext>
    </p:extLst>
  </p:cSld>
  <p:clrMapOvr>
    <a:masterClrMapping/>
  </p:clrMapOvr>
  <p:transition spd="slow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73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2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983567" y="64008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877FE-233B-4AFC-97A3-BFAE7BAA5CA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151373"/>
      </p:ext>
    </p:extLst>
  </p:cSld>
  <p:clrMapOvr>
    <a:masterClrMapping/>
  </p:clrMapOvr>
  <p:transition spd="slow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B4527-6B21-4F8E-82AA-A3FB029314D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648143"/>
      </p:ext>
    </p:extLst>
  </p:cSld>
  <p:clrMapOvr>
    <a:masterClrMapping/>
  </p:clrMapOvr>
  <p:transition spd="slow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66138-7394-4863-A371-E142CE5C682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613331"/>
      </p:ext>
    </p:extLst>
  </p:cSld>
  <p:clrMapOvr>
    <a:masterClrMapping/>
  </p:clrMapOvr>
  <p:transition spd="slow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773238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7667" y="1773238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7CF7A-55F3-4052-A25E-A59F6C39BA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11325"/>
      </p:ext>
    </p:extLst>
  </p:cSld>
  <p:clrMapOvr>
    <a:masterClrMapping/>
  </p:clrMapOvr>
  <p:transition spd="slow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4375A-130E-4A0C-A93B-E1345BF7B30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66204"/>
      </p:ext>
    </p:extLst>
  </p:cSld>
  <p:clrMapOvr>
    <a:masterClrMapping/>
  </p:clrMapOvr>
  <p:transition spd="slow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5F583-B112-44D4-95B8-09078BD127D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625381"/>
      </p:ext>
    </p:extLst>
  </p:cSld>
  <p:clrMapOvr>
    <a:masterClrMapping/>
  </p:clrMapOvr>
  <p:transition spd="slow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669DB-F6DA-48BB-9D8F-7BEB9D6C7DF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63585"/>
      </p:ext>
    </p:extLst>
  </p:cSld>
  <p:clrMapOvr>
    <a:masterClrMapping/>
  </p:clrMapOvr>
  <p:transition spd="slow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F105F-7B19-467B-BBAA-69C1A301F8C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07541"/>
      </p:ext>
    </p:extLst>
  </p:cSld>
  <p:clrMapOvr>
    <a:masterClrMapping/>
  </p:clrMapOvr>
  <p:transition spd="slow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DDBCC-332C-43F9-96E9-CFB98FCAEFA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86282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7C0D3-FA40-43B6-B812-B8ABF7599F2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486"/>
      </p:ext>
    </p:extLst>
  </p:cSld>
  <p:clrMapOvr>
    <a:masterClrMapping/>
  </p:clrMapOvr>
  <p:transition spd="slow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21751" y="122238"/>
            <a:ext cx="2770716" cy="6062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6" y="122238"/>
            <a:ext cx="8108951" cy="6062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74880-EDA5-44D1-AF87-B39D2D6DA81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00134"/>
      </p:ext>
    </p:extLst>
  </p:cSld>
  <p:clrMapOvr>
    <a:masterClrMapping/>
  </p:clrMapOvr>
  <p:transition spd="slow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40"/>
            <a:ext cx="10058400" cy="858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19667" y="1773238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7667" y="1773238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7628E-FFEC-4429-AF17-91BBB2E4EC2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1733"/>
      </p:ext>
    </p:extLst>
  </p:cSld>
  <p:clrMapOvr>
    <a:masterClrMapping/>
  </p:clrMapOvr>
  <p:transition spd="slow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40"/>
            <a:ext cx="10058400" cy="858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19667" y="1773238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07667" y="1773243"/>
            <a:ext cx="53848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307667" y="4054479"/>
            <a:ext cx="53848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FEB64-F3EB-4BC8-850A-B7A920BE83F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89197"/>
      </p:ext>
    </p:extLst>
  </p:cSld>
  <p:clrMapOvr>
    <a:masterClrMapping/>
  </p:clrMapOvr>
  <p:transition spd="slow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2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983567" y="64008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877FE-233B-4AFC-97A3-BFAE7BAA5CA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150102"/>
      </p:ext>
    </p:extLst>
  </p:cSld>
  <p:clrMapOvr>
    <a:masterClrMapping/>
  </p:clrMapOvr>
  <p:transition spd="slow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B4527-6B21-4F8E-82AA-A3FB029314D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533118"/>
      </p:ext>
    </p:extLst>
  </p:cSld>
  <p:clrMapOvr>
    <a:masterClrMapping/>
  </p:clrMapOvr>
  <p:transition spd="slow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66138-7394-4863-A371-E142CE5C682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39241"/>
      </p:ext>
    </p:extLst>
  </p:cSld>
  <p:clrMapOvr>
    <a:masterClrMapping/>
  </p:clrMapOvr>
  <p:transition spd="slow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773238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7667" y="1773238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7CF7A-55F3-4052-A25E-A59F6C39BA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90258"/>
      </p:ext>
    </p:extLst>
  </p:cSld>
  <p:clrMapOvr>
    <a:masterClrMapping/>
  </p:clrMapOvr>
  <p:transition spd="slow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4375A-130E-4A0C-A93B-E1345BF7B30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19251"/>
      </p:ext>
    </p:extLst>
  </p:cSld>
  <p:clrMapOvr>
    <a:masterClrMapping/>
  </p:clrMapOvr>
  <p:transition spd="slow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5F583-B112-44D4-95B8-09078BD127D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928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669DB-F6DA-48BB-9D8F-7BEB9D6C7DF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21980"/>
      </p:ext>
    </p:extLst>
  </p:cSld>
  <p:clrMapOvr>
    <a:masterClrMapping/>
  </p:clrMapOvr>
  <p:transition spd="slow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F105F-7B19-467B-BBAA-69C1A301F8C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706563"/>
      </p:ext>
    </p:extLst>
  </p:cSld>
  <p:clrMapOvr>
    <a:masterClrMapping/>
  </p:clrMapOvr>
  <p:transition spd="slow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DDBCC-332C-43F9-96E9-CFB98FCAEFA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488097"/>
      </p:ext>
    </p:extLst>
  </p:cSld>
  <p:clrMapOvr>
    <a:masterClrMapping/>
  </p:clrMapOvr>
  <p:transition spd="slow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7C0D3-FA40-43B6-B812-B8ABF7599F2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78751"/>
      </p:ext>
    </p:extLst>
  </p:cSld>
  <p:clrMapOvr>
    <a:masterClrMapping/>
  </p:clrMapOvr>
  <p:transition spd="slow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21751" y="122238"/>
            <a:ext cx="2770716" cy="6062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22238"/>
            <a:ext cx="8108951" cy="6062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74880-EDA5-44D1-AF87-B39D2D6DA81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720504"/>
      </p:ext>
    </p:extLst>
  </p:cSld>
  <p:clrMapOvr>
    <a:masterClrMapping/>
  </p:clrMapOvr>
  <p:transition spd="slow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9"/>
            <a:ext cx="10058400" cy="858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19667" y="1773238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7667" y="1773238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7628E-FFEC-4429-AF17-91BBB2E4EC2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50781"/>
      </p:ext>
    </p:extLst>
  </p:cSld>
  <p:clrMapOvr>
    <a:masterClrMapping/>
  </p:clrMapOvr>
  <p:transition spd="slow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9"/>
            <a:ext cx="10058400" cy="858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19667" y="1773238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07667" y="1773239"/>
            <a:ext cx="53848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307667" y="4054476"/>
            <a:ext cx="53848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FEB64-F3EB-4BC8-850A-B7A920BE83F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3032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20" y="6459805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80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control" Target="../activeX/activeX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6" Type="http://schemas.openxmlformats.org/officeDocument/2006/relationships/control" Target="../activeX/activeX2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vmlDrawing" Target="../drawings/vmlDrawing2.v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9.xml"/><Relationship Id="rId16" Type="http://schemas.openxmlformats.org/officeDocument/2006/relationships/control" Target="../activeX/activeX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vmlDrawing" Target="../drawings/vmlDrawing3.v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52.xml"/><Relationship Id="rId16" Type="http://schemas.openxmlformats.org/officeDocument/2006/relationships/control" Target="../activeX/activeX4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vmlDrawing" Target="../drawings/vmlDrawing4.v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65.xml"/><Relationship Id="rId16" Type="http://schemas.openxmlformats.org/officeDocument/2006/relationships/control" Target="../activeX/activeX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vmlDrawing" Target="../drawings/vmlDrawing5.v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2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03947"/>
            <a:ext cx="10058400" cy="46923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92" y="645980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80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72" y="645980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527" y="1388929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40"/>
            <a:ext cx="1005840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67" y="1773238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ea typeface="宋体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pitchFamily="2" charset="-122"/>
              </a:defRPr>
            </a:lvl1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59300" y="651668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pitchFamily="2" charset="-122"/>
              </a:defRPr>
            </a:lvl1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ACED3B6-8DEA-4A39-BC4C-79F50B711627}" type="slidenum">
              <a:rPr lang="en-US" altLang="zh-CN">
                <a:solidFill>
                  <a:srgbClr val="000000"/>
                </a:solidFill>
              </a:rPr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34" name="Group 8"/>
          <p:cNvGrpSpPr>
            <a:grpSpLocks/>
          </p:cNvGrpSpPr>
          <p:nvPr/>
        </p:nvGrpSpPr>
        <p:grpSpPr bwMode="auto">
          <a:xfrm>
            <a:off x="10871214" y="152400"/>
            <a:ext cx="1056217" cy="1295400"/>
            <a:chOff x="5136" y="960"/>
            <a:chExt cx="528" cy="864"/>
          </a:xfrm>
        </p:grpSpPr>
        <p:sp>
          <p:nvSpPr>
            <p:cNvPr id="103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4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4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4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4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4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1030" name="ShockwaveFlash1" r:id="rId16" imgW="720759" imgH="647619"/>
        </mc:Choice>
        <mc:Fallback>
          <p:control name="ShockwaveFlash1" r:id="rId16" imgW="720759" imgH="647619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01400" y="6173788"/>
                  <a:ext cx="960438" cy="6477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5392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40"/>
            <a:ext cx="1005840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67" y="1773238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ea typeface="宋体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pitchFamily="2" charset="-122"/>
              </a:defRPr>
            </a:lvl1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59300" y="651668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pitchFamily="2" charset="-122"/>
              </a:defRPr>
            </a:lvl1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ACED3B6-8DEA-4A39-BC4C-79F50B711627}" type="slidenum">
              <a:rPr lang="en-US" altLang="zh-CN">
                <a:solidFill>
                  <a:srgbClr val="000000"/>
                </a:solidFill>
              </a:rPr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34" name="Group 8"/>
          <p:cNvGrpSpPr>
            <a:grpSpLocks/>
          </p:cNvGrpSpPr>
          <p:nvPr/>
        </p:nvGrpSpPr>
        <p:grpSpPr bwMode="auto">
          <a:xfrm>
            <a:off x="10871213" y="152400"/>
            <a:ext cx="1056217" cy="1295400"/>
            <a:chOff x="5136" y="960"/>
            <a:chExt cx="528" cy="864"/>
          </a:xfrm>
        </p:grpSpPr>
        <p:sp>
          <p:nvSpPr>
            <p:cNvPr id="103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4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4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4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4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4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2053" name="ShockwaveFlash1" r:id="rId16" imgW="960407" imgH="647619"/>
        </mc:Choice>
        <mc:Fallback>
          <p:control name="ShockwaveFlash1" r:id="rId16" imgW="960407" imgH="647619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01400" y="6173788"/>
                  <a:ext cx="960438" cy="6477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4253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40"/>
            <a:ext cx="1005840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67" y="1773238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ea typeface="宋体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pitchFamily="2" charset="-122"/>
              </a:defRPr>
            </a:lvl1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59300" y="651668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pitchFamily="2" charset="-122"/>
              </a:defRPr>
            </a:lvl1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ACED3B6-8DEA-4A39-BC4C-79F50B711627}" type="slidenum">
              <a:rPr lang="en-US" altLang="zh-CN">
                <a:solidFill>
                  <a:srgbClr val="000000"/>
                </a:solidFill>
              </a:rPr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34" name="Group 8"/>
          <p:cNvGrpSpPr>
            <a:grpSpLocks/>
          </p:cNvGrpSpPr>
          <p:nvPr/>
        </p:nvGrpSpPr>
        <p:grpSpPr bwMode="auto">
          <a:xfrm>
            <a:off x="10871210" y="152400"/>
            <a:ext cx="1056217" cy="1295400"/>
            <a:chOff x="5136" y="960"/>
            <a:chExt cx="528" cy="864"/>
          </a:xfrm>
        </p:grpSpPr>
        <p:sp>
          <p:nvSpPr>
            <p:cNvPr id="103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4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4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4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4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4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3077" name="ShockwaveFlash1" r:id="rId16" imgW="960407" imgH="647619"/>
        </mc:Choice>
        <mc:Fallback>
          <p:control name="ShockwaveFlash1" r:id="rId16" imgW="960407" imgH="647619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01400" y="6173788"/>
                  <a:ext cx="960438" cy="6477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108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40"/>
            <a:ext cx="1005840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67" y="1773238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ea typeface="宋体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pitchFamily="2" charset="-122"/>
              </a:defRPr>
            </a:lvl1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59300" y="651668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pitchFamily="2" charset="-122"/>
              </a:defRPr>
            </a:lvl1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ACED3B6-8DEA-4A39-BC4C-79F50B711627}" type="slidenum">
              <a:rPr lang="en-US" altLang="zh-CN">
                <a:solidFill>
                  <a:srgbClr val="000000"/>
                </a:solidFill>
              </a:rPr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34" name="Group 8"/>
          <p:cNvGrpSpPr>
            <a:grpSpLocks/>
          </p:cNvGrpSpPr>
          <p:nvPr/>
        </p:nvGrpSpPr>
        <p:grpSpPr bwMode="auto">
          <a:xfrm>
            <a:off x="10871206" y="152400"/>
            <a:ext cx="1056217" cy="1295400"/>
            <a:chOff x="5136" y="960"/>
            <a:chExt cx="528" cy="864"/>
          </a:xfrm>
        </p:grpSpPr>
        <p:sp>
          <p:nvSpPr>
            <p:cNvPr id="103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4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4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4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4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4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4101" name="ShockwaveFlash1" r:id="rId16" imgW="960407" imgH="647619"/>
        </mc:Choice>
        <mc:Fallback>
          <p:control name="ShockwaveFlash1" r:id="rId16" imgW="960407" imgH="647619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01400" y="6173788"/>
                  <a:ext cx="960438" cy="6477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233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9"/>
            <a:ext cx="1005840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67" y="1773238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ea typeface="宋体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pitchFamily="2" charset="-122"/>
              </a:defRPr>
            </a:lvl1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59300" y="651668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pitchFamily="2" charset="-122"/>
              </a:defRPr>
            </a:lvl1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ACED3B6-8DEA-4A39-BC4C-79F50B711627}" type="slidenum">
              <a:rPr lang="en-US" altLang="zh-CN">
                <a:solidFill>
                  <a:srgbClr val="000000"/>
                </a:solidFill>
              </a:rPr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34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03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4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4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4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4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4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5125" name="ShockwaveFlash1" r:id="rId16" imgW="720759" imgH="647619"/>
        </mc:Choice>
        <mc:Fallback>
          <p:control name="ShockwaveFlash1" r:id="rId16" imgW="720759" imgH="647619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01400" y="6173788"/>
                  <a:ext cx="960438" cy="6477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6995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891" y="812741"/>
            <a:ext cx="11094720" cy="3566160"/>
          </a:xfrm>
        </p:spPr>
        <p:txBody>
          <a:bodyPr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基础类库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韩  慧</a:t>
            </a:r>
          </a:p>
          <a:p>
            <a:pPr algn="ctr"/>
            <a:r>
              <a:rPr lang="en-US" altLang="zh-CN" cap="none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hanhui@126.com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基本类型变量与</a:t>
            </a:r>
            <a:r>
              <a:rPr kumimoji="1" lang="en-US" altLang="zh-CN" sz="4400" dirty="0" smtClean="0"/>
              <a:t>String</a:t>
            </a:r>
            <a:r>
              <a:rPr kumimoji="1" lang="zh-CN" altLang="en-US" sz="4400" dirty="0" smtClean="0"/>
              <a:t>间的转换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charset="2"/>
              <a:buChar char="l"/>
            </a:pPr>
            <a:r>
              <a:rPr kumimoji="1" lang="zh-CN" altLang="en-US" sz="2400" dirty="0" smtClean="0"/>
              <a:t>包装类可以</a:t>
            </a:r>
            <a:r>
              <a:rPr kumimoji="1" lang="zh-CN" altLang="en-US" sz="2400" dirty="0" smtClean="0"/>
              <a:t>将字符串类型的值转换为基本类型的值，有如下两种方式：</a:t>
            </a:r>
            <a:endParaRPr kumimoji="1" lang="en-US" altLang="zh-CN" sz="24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kumimoji="1" lang="zh-CN" altLang="en-US" sz="2400" dirty="0" smtClean="0"/>
              <a:t>利用包装类提供的</a:t>
            </a:r>
            <a:r>
              <a:rPr kumimoji="1" lang="en-US" altLang="zh-CN" sz="2400" dirty="0" err="1" smtClean="0"/>
              <a:t>parseXxx</a:t>
            </a:r>
            <a:r>
              <a:rPr kumimoji="1" lang="en-US" altLang="zh-CN" sz="2400" dirty="0" smtClean="0"/>
              <a:t>(String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s)</a:t>
            </a:r>
            <a:r>
              <a:rPr kumimoji="1" lang="zh-CN" altLang="en-US" sz="2400" dirty="0" smtClean="0"/>
              <a:t>类方法 （除了</a:t>
            </a:r>
            <a:r>
              <a:rPr kumimoji="1" lang="en-US" altLang="zh-CN" sz="2400" dirty="0" smtClean="0"/>
              <a:t>Character</a:t>
            </a:r>
            <a:r>
              <a:rPr kumimoji="1" lang="zh-CN" altLang="en-US" sz="2400" dirty="0" smtClean="0"/>
              <a:t>外的包装类都提供了该方法）</a:t>
            </a:r>
            <a:endParaRPr kumimoji="1" lang="en-US" altLang="zh-CN" sz="24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kumimoji="1" lang="zh-CN" altLang="en-US" sz="2400" dirty="0" smtClean="0"/>
              <a:t>利用包装类提供的</a:t>
            </a:r>
            <a:r>
              <a:rPr kumimoji="1" lang="en-US" altLang="zh-CN" sz="2400" dirty="0" smtClean="0"/>
              <a:t>Xxx(String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s)</a:t>
            </a:r>
            <a:r>
              <a:rPr kumimoji="1" lang="zh-CN" altLang="en-US" sz="2400" dirty="0" smtClean="0"/>
              <a:t>构造器</a:t>
            </a: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207" y="3596066"/>
            <a:ext cx="45593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基本</a:t>
            </a:r>
            <a:r>
              <a:rPr kumimoji="1" lang="zh-CN" altLang="en-US" sz="4400" dirty="0"/>
              <a:t>类型变量与</a:t>
            </a:r>
            <a:r>
              <a:rPr kumimoji="1" lang="en-US" altLang="zh-CN" sz="4400" dirty="0"/>
              <a:t>String</a:t>
            </a:r>
            <a:r>
              <a:rPr kumimoji="1" lang="zh-CN" altLang="en-US" sz="4400" dirty="0"/>
              <a:t>间的</a:t>
            </a:r>
            <a:r>
              <a:rPr kumimoji="1" lang="zh-CN" altLang="en-US" sz="4400" dirty="0" smtClean="0"/>
              <a:t>转换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400" dirty="0" smtClean="0"/>
              <a:t>String</a:t>
            </a:r>
            <a:r>
              <a:rPr kumimoji="1" lang="zh-CN" altLang="en-US" sz="2400" dirty="0" smtClean="0"/>
              <a:t>类提供了多个重载的</a:t>
            </a:r>
            <a:r>
              <a:rPr kumimoji="1" lang="en-US" altLang="zh-CN" sz="2400" dirty="0" err="1"/>
              <a:t>v</a:t>
            </a:r>
            <a:r>
              <a:rPr kumimoji="1" lang="en-US" altLang="zh-CN" sz="2400" dirty="0" err="1" smtClean="0"/>
              <a:t>alueOf</a:t>
            </a:r>
            <a:r>
              <a:rPr kumimoji="1" lang="en-US" altLang="zh-CN" sz="2400" dirty="0" smtClean="0"/>
              <a:t>()</a:t>
            </a:r>
            <a:r>
              <a:rPr kumimoji="1" lang="zh-CN" altLang="en-US" sz="2400" dirty="0" smtClean="0"/>
              <a:t>类方法，用于将基本类型变量转换为字符串。</a:t>
            </a: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448" y="2349826"/>
            <a:ext cx="5819599" cy="33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基本</a:t>
            </a:r>
            <a:r>
              <a:rPr kumimoji="1" lang="zh-CN" altLang="en-US" sz="4400" dirty="0"/>
              <a:t>类型变量与</a:t>
            </a:r>
            <a:r>
              <a:rPr kumimoji="1" lang="en-US" altLang="zh-CN" sz="4400" dirty="0"/>
              <a:t>String</a:t>
            </a:r>
            <a:r>
              <a:rPr kumimoji="1" lang="zh-CN" altLang="en-US" sz="4400" dirty="0"/>
              <a:t>间的</a:t>
            </a:r>
            <a:r>
              <a:rPr kumimoji="1" lang="zh-CN" altLang="en-US" sz="4400" dirty="0" smtClean="0"/>
              <a:t>转换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buFont typeface="Wingdings" charset="2"/>
              <a:buChar char="l"/>
            </a:pPr>
            <a:r>
              <a:rPr kumimoji="1" lang="en-US" altLang="zh-CN" sz="2400" dirty="0" smtClean="0"/>
              <a:t>String</a:t>
            </a:r>
            <a:r>
              <a:rPr kumimoji="1" lang="zh-CN" altLang="en-US" sz="2400" dirty="0" smtClean="0"/>
              <a:t>类提供了多个重载的</a:t>
            </a:r>
            <a:r>
              <a:rPr kumimoji="1" lang="en-US" altLang="zh-CN" sz="2400" dirty="0" err="1"/>
              <a:t>v</a:t>
            </a:r>
            <a:r>
              <a:rPr kumimoji="1" lang="en-US" altLang="zh-CN" sz="2400" dirty="0" err="1" smtClean="0"/>
              <a:t>alueOf</a:t>
            </a:r>
            <a:r>
              <a:rPr kumimoji="1" lang="en-US" altLang="zh-CN" sz="2400" dirty="0" smtClean="0"/>
              <a:t>()</a:t>
            </a:r>
            <a:r>
              <a:rPr kumimoji="1" lang="zh-CN" altLang="en-US" sz="2400" dirty="0" smtClean="0"/>
              <a:t>类方法，用于将基本类型变量转换为字符串。</a:t>
            </a:r>
            <a:endParaRPr kumimoji="1" lang="en-US" altLang="zh-CN" sz="2400" dirty="0" smtClean="0"/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charset="2"/>
              <a:buChar char="l"/>
            </a:pPr>
            <a:r>
              <a:rPr kumimoji="1" lang="zh-CN" altLang="en-US" sz="2400" dirty="0" smtClean="0"/>
              <a:t>除了上述方法之外，还有一种更简单的方法，利用我们学习过的“</a:t>
            </a:r>
            <a:r>
              <a:rPr kumimoji="1" lang="en-US" altLang="zh-CN" sz="2400" dirty="0" smtClean="0"/>
              <a:t>+</a:t>
            </a:r>
            <a:r>
              <a:rPr kumimoji="1" lang="zh-CN" altLang="en-US" sz="2400" dirty="0" smtClean="0"/>
              <a:t>”运算符，将基本数据类型和“”进行连接，</a:t>
            </a:r>
            <a:r>
              <a:rPr kumimoji="1" lang="en-US" altLang="zh-CN" sz="2400" dirty="0" smtClean="0"/>
              <a:t>java</a:t>
            </a:r>
            <a:r>
              <a:rPr kumimoji="1" lang="zh-CN" altLang="en-US" sz="2400" dirty="0" smtClean="0"/>
              <a:t>会自动将基本类型变量转换为字符串。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869" y="4356484"/>
            <a:ext cx="4589843" cy="101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8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BFB38C6-5783-45D5-8308-58CF991CFF78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13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1" y="-63500"/>
            <a:ext cx="10058400" cy="858838"/>
          </a:xfrm>
        </p:spPr>
        <p:txBody>
          <a:bodyPr/>
          <a:lstStyle/>
          <a:p>
            <a:pPr eaLnBrk="1" hangingPunct="1"/>
            <a:r>
              <a:rPr lang="en-US" altLang="zh-CN" smtClean="0"/>
              <a:t>Character</a:t>
            </a:r>
            <a:r>
              <a:rPr lang="zh-CN" altLang="en-US" smtClean="0"/>
              <a:t>类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6767" y="809630"/>
            <a:ext cx="11480800" cy="547211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3200" dirty="0" smtClean="0"/>
              <a:t>构造方法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800" dirty="0" smtClean="0"/>
              <a:t>public Character(char c)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600" dirty="0" smtClean="0"/>
              <a:t>用一个</a:t>
            </a:r>
            <a:r>
              <a:rPr lang="en-US" altLang="zh-CN" sz="2600" dirty="0" smtClean="0"/>
              <a:t>char</a:t>
            </a:r>
            <a:r>
              <a:rPr lang="zh-CN" altLang="en-US" sz="2600" dirty="0" smtClean="0"/>
              <a:t>类型的量生成一个</a:t>
            </a:r>
            <a:r>
              <a:rPr lang="en-US" altLang="zh-CN" sz="2600" dirty="0" smtClean="0"/>
              <a:t>Character</a:t>
            </a:r>
            <a:r>
              <a:rPr lang="zh-CN" altLang="en-US" sz="2600" dirty="0" smtClean="0"/>
              <a:t>对象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3200" dirty="0" smtClean="0"/>
              <a:t>Character</a:t>
            </a:r>
            <a:r>
              <a:rPr lang="zh-CN" altLang="en-US" sz="3200" dirty="0" smtClean="0"/>
              <a:t>类中的常用类方法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800" dirty="0" smtClean="0"/>
              <a:t>public static </a:t>
            </a:r>
            <a:r>
              <a:rPr lang="en-US" altLang="zh-CN" sz="2800" dirty="0" err="1" smtClean="0"/>
              <a:t>boolean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isDigit</a:t>
            </a:r>
            <a:r>
              <a:rPr lang="en-US" altLang="zh-CN" sz="2800" dirty="0" smtClean="0"/>
              <a:t>(char </a:t>
            </a:r>
            <a:r>
              <a:rPr lang="en-US" altLang="zh-CN" sz="2800" dirty="0" err="1" smtClean="0"/>
              <a:t>ch</a:t>
            </a:r>
            <a:r>
              <a:rPr lang="en-US" altLang="zh-CN" sz="2800" dirty="0" smtClean="0"/>
              <a:t>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600" dirty="0" smtClean="0"/>
              <a:t>如果</a:t>
            </a:r>
            <a:r>
              <a:rPr lang="en-US" altLang="zh-CN" sz="2600" dirty="0" err="1" smtClean="0"/>
              <a:t>ch</a:t>
            </a:r>
            <a:r>
              <a:rPr lang="zh-CN" altLang="en-US" sz="2600" dirty="0" smtClean="0"/>
              <a:t>是数字字符，返回</a:t>
            </a:r>
            <a:r>
              <a:rPr lang="en-US" altLang="zh-CN" sz="2600" dirty="0" smtClean="0"/>
              <a:t>true</a:t>
            </a:r>
            <a:r>
              <a:rPr lang="zh-CN" altLang="en-US" sz="2600" dirty="0" smtClean="0"/>
              <a:t>，否则返回</a:t>
            </a:r>
            <a:r>
              <a:rPr lang="en-US" altLang="zh-CN" sz="2600" dirty="0" smtClean="0"/>
              <a:t>false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800" dirty="0" smtClean="0"/>
              <a:t>public static </a:t>
            </a:r>
            <a:r>
              <a:rPr lang="en-US" altLang="zh-CN" sz="2800" dirty="0" err="1" smtClean="0"/>
              <a:t>boolean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isLetter</a:t>
            </a:r>
            <a:r>
              <a:rPr lang="en-US" altLang="zh-CN" sz="2800" dirty="0" smtClean="0"/>
              <a:t>(char </a:t>
            </a:r>
            <a:r>
              <a:rPr lang="en-US" altLang="zh-CN" sz="2800" dirty="0" err="1" smtClean="0"/>
              <a:t>ch</a:t>
            </a:r>
            <a:r>
              <a:rPr lang="en-US" altLang="zh-CN" sz="2800" dirty="0" smtClean="0"/>
              <a:t>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600" dirty="0" smtClean="0"/>
              <a:t>如果</a:t>
            </a:r>
            <a:r>
              <a:rPr lang="en-US" altLang="zh-CN" sz="2600" dirty="0" err="1" smtClean="0"/>
              <a:t>ch</a:t>
            </a:r>
            <a:r>
              <a:rPr lang="zh-CN" altLang="en-US" sz="2600" dirty="0" smtClean="0"/>
              <a:t>是字母，返回</a:t>
            </a:r>
            <a:r>
              <a:rPr lang="en-US" altLang="zh-CN" sz="2600" dirty="0" smtClean="0"/>
              <a:t>true</a:t>
            </a:r>
            <a:r>
              <a:rPr lang="zh-CN" altLang="en-US" sz="2600" dirty="0" smtClean="0"/>
              <a:t>，否则返回</a:t>
            </a:r>
            <a:r>
              <a:rPr lang="en-US" altLang="zh-CN" sz="2600" dirty="0" smtClean="0"/>
              <a:t>false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800" dirty="0" smtClean="0"/>
              <a:t>public static </a:t>
            </a:r>
            <a:r>
              <a:rPr lang="en-US" altLang="zh-CN" sz="2800" dirty="0" err="1" smtClean="0"/>
              <a:t>boolean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isLetterOrDigit</a:t>
            </a:r>
            <a:r>
              <a:rPr lang="en-US" altLang="zh-CN" sz="2800" dirty="0" smtClean="0"/>
              <a:t>(char </a:t>
            </a:r>
            <a:r>
              <a:rPr lang="en-US" altLang="zh-CN" sz="2800" dirty="0" err="1" smtClean="0"/>
              <a:t>ch</a:t>
            </a:r>
            <a:r>
              <a:rPr lang="en-US" altLang="zh-CN" sz="2800" dirty="0" smtClean="0"/>
              <a:t>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600" dirty="0" smtClean="0"/>
              <a:t>如果</a:t>
            </a:r>
            <a:r>
              <a:rPr lang="en-US" altLang="zh-CN" sz="2600" dirty="0" err="1" smtClean="0"/>
              <a:t>ch</a:t>
            </a:r>
            <a:r>
              <a:rPr lang="zh-CN" altLang="en-US" sz="2600" dirty="0" smtClean="0"/>
              <a:t>是数字字符或字母，返回</a:t>
            </a:r>
            <a:r>
              <a:rPr lang="en-US" altLang="zh-CN" sz="2600" dirty="0" smtClean="0"/>
              <a:t>true</a:t>
            </a:r>
            <a:r>
              <a:rPr lang="zh-CN" altLang="en-US" sz="2600" dirty="0" smtClean="0"/>
              <a:t>，否则返回</a:t>
            </a:r>
            <a:r>
              <a:rPr lang="en-US" altLang="zh-CN" sz="2600" dirty="0" smtClean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803879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8793227-F9F8-43FF-8A0F-F613ADA213A5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1" y="-63500"/>
            <a:ext cx="10058400" cy="858838"/>
          </a:xfrm>
        </p:spPr>
        <p:txBody>
          <a:bodyPr/>
          <a:lstStyle/>
          <a:p>
            <a:pPr eaLnBrk="1" hangingPunct="1"/>
            <a:r>
              <a:rPr lang="en-US" altLang="zh-CN" smtClean="0"/>
              <a:t>Character</a:t>
            </a:r>
            <a:r>
              <a:rPr lang="zh-CN" altLang="en-US" smtClean="0"/>
              <a:t>类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6767" y="809625"/>
            <a:ext cx="11480800" cy="5859463"/>
          </a:xfrm>
        </p:spPr>
        <p:txBody>
          <a:bodyPr/>
          <a:lstStyle/>
          <a:p>
            <a:pPr algn="just" eaLnBrk="1" hangingPunct="1"/>
            <a:r>
              <a:rPr lang="en-US" altLang="zh-CN" sz="3200" dirty="0" smtClean="0"/>
              <a:t>Character</a:t>
            </a:r>
            <a:r>
              <a:rPr lang="zh-CN" altLang="en-US" sz="3200" dirty="0" smtClean="0"/>
              <a:t>类中的常用类方法</a:t>
            </a:r>
          </a:p>
          <a:p>
            <a:pPr lvl="1" algn="just" eaLnBrk="1" hangingPunct="1"/>
            <a:r>
              <a:rPr lang="en-US" altLang="zh-CN" sz="2800" dirty="0" smtClean="0"/>
              <a:t>public static </a:t>
            </a:r>
            <a:r>
              <a:rPr lang="en-US" altLang="zh-CN" sz="2800" dirty="0" err="1" smtClean="0"/>
              <a:t>boolean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isLowerCase</a:t>
            </a:r>
            <a:r>
              <a:rPr lang="en-US" altLang="zh-CN" sz="2800" dirty="0" smtClean="0"/>
              <a:t>(char </a:t>
            </a:r>
            <a:r>
              <a:rPr lang="en-US" altLang="zh-CN" sz="2800" dirty="0" err="1" smtClean="0"/>
              <a:t>ch</a:t>
            </a:r>
            <a:r>
              <a:rPr lang="en-US" altLang="zh-CN" sz="2800" dirty="0" smtClean="0"/>
              <a:t>)</a:t>
            </a:r>
          </a:p>
          <a:p>
            <a:pPr lvl="2" algn="just" eaLnBrk="1" hangingPunct="1"/>
            <a:r>
              <a:rPr lang="zh-CN" altLang="en-US" sz="2600" dirty="0" smtClean="0"/>
              <a:t>如果</a:t>
            </a:r>
            <a:r>
              <a:rPr lang="en-US" altLang="zh-CN" sz="2600" dirty="0" err="1" smtClean="0"/>
              <a:t>ch</a:t>
            </a:r>
            <a:r>
              <a:rPr lang="zh-CN" altLang="en-US" sz="2600" dirty="0" smtClean="0"/>
              <a:t>是小写字母，返回</a:t>
            </a:r>
            <a:r>
              <a:rPr lang="en-US" altLang="zh-CN" sz="2600" dirty="0" smtClean="0"/>
              <a:t>true</a:t>
            </a:r>
            <a:r>
              <a:rPr lang="zh-CN" altLang="en-US" sz="2600" dirty="0" smtClean="0"/>
              <a:t>，否则返回</a:t>
            </a:r>
            <a:r>
              <a:rPr lang="en-US" altLang="zh-CN" sz="2600" dirty="0" smtClean="0"/>
              <a:t>false</a:t>
            </a:r>
          </a:p>
          <a:p>
            <a:pPr lvl="1" algn="just" eaLnBrk="1" hangingPunct="1"/>
            <a:r>
              <a:rPr lang="en-US" altLang="zh-CN" sz="2800" dirty="0" smtClean="0"/>
              <a:t>public static </a:t>
            </a:r>
            <a:r>
              <a:rPr lang="en-US" altLang="zh-CN" sz="2800" dirty="0" err="1" smtClean="0"/>
              <a:t>boolean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isUpperCase</a:t>
            </a:r>
            <a:r>
              <a:rPr lang="en-US" altLang="zh-CN" sz="2800" dirty="0" smtClean="0"/>
              <a:t>(char </a:t>
            </a:r>
            <a:r>
              <a:rPr lang="en-US" altLang="zh-CN" sz="2800" dirty="0" err="1" smtClean="0"/>
              <a:t>ch</a:t>
            </a:r>
            <a:r>
              <a:rPr lang="en-US" altLang="zh-CN" sz="2800" dirty="0" smtClean="0"/>
              <a:t>)</a:t>
            </a:r>
          </a:p>
          <a:p>
            <a:pPr lvl="2" algn="just" eaLnBrk="1" hangingPunct="1"/>
            <a:r>
              <a:rPr lang="zh-CN" altLang="en-US" sz="2600" dirty="0" smtClean="0"/>
              <a:t>如果</a:t>
            </a:r>
            <a:r>
              <a:rPr lang="en-US" altLang="zh-CN" sz="2600" dirty="0" err="1" smtClean="0"/>
              <a:t>ch</a:t>
            </a:r>
            <a:r>
              <a:rPr lang="zh-CN" altLang="en-US" sz="2600" dirty="0" smtClean="0"/>
              <a:t>是大写字母，返回</a:t>
            </a:r>
            <a:r>
              <a:rPr lang="en-US" altLang="zh-CN" sz="2600" dirty="0" smtClean="0"/>
              <a:t>true</a:t>
            </a:r>
            <a:r>
              <a:rPr lang="zh-CN" altLang="en-US" sz="2600" dirty="0" smtClean="0"/>
              <a:t>，否则返回</a:t>
            </a:r>
            <a:r>
              <a:rPr lang="en-US" altLang="zh-CN" sz="2600" dirty="0" smtClean="0"/>
              <a:t>false</a:t>
            </a:r>
          </a:p>
          <a:p>
            <a:pPr lvl="1" algn="just" eaLnBrk="1" hangingPunct="1"/>
            <a:r>
              <a:rPr lang="en-US" altLang="zh-CN" sz="2800" dirty="0" smtClean="0"/>
              <a:t>public static char 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toLowerCase</a:t>
            </a:r>
            <a:r>
              <a:rPr lang="en-US" altLang="zh-CN" sz="2800" dirty="0" smtClean="0"/>
              <a:t>(char </a:t>
            </a:r>
            <a:r>
              <a:rPr lang="en-US" altLang="zh-CN" sz="2800" dirty="0" err="1" smtClean="0"/>
              <a:t>ch</a:t>
            </a:r>
            <a:r>
              <a:rPr lang="en-US" altLang="zh-CN" sz="2800" dirty="0" smtClean="0"/>
              <a:t>)</a:t>
            </a:r>
          </a:p>
          <a:p>
            <a:pPr lvl="2" algn="just" eaLnBrk="1" hangingPunct="1"/>
            <a:r>
              <a:rPr lang="zh-CN" altLang="en-US" sz="2600" dirty="0" smtClean="0"/>
              <a:t>返回</a:t>
            </a:r>
            <a:r>
              <a:rPr lang="en-US" altLang="zh-CN" sz="2600" dirty="0" err="1" smtClean="0"/>
              <a:t>ch</a:t>
            </a:r>
            <a:r>
              <a:rPr lang="zh-CN" altLang="en-US" sz="2600" dirty="0" smtClean="0"/>
              <a:t>的小写形式</a:t>
            </a:r>
          </a:p>
          <a:p>
            <a:pPr lvl="1" algn="just" eaLnBrk="1" hangingPunct="1"/>
            <a:r>
              <a:rPr lang="en-US" altLang="zh-CN" sz="2800" dirty="0" smtClean="0"/>
              <a:t>public static char 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toUpperCase</a:t>
            </a:r>
            <a:r>
              <a:rPr lang="en-US" altLang="zh-CN" sz="2800" dirty="0" smtClean="0"/>
              <a:t>(char </a:t>
            </a:r>
            <a:r>
              <a:rPr lang="en-US" altLang="zh-CN" sz="2800" dirty="0" err="1" smtClean="0"/>
              <a:t>ch</a:t>
            </a:r>
            <a:r>
              <a:rPr lang="en-US" altLang="zh-CN" sz="2800" dirty="0" smtClean="0"/>
              <a:t>)</a:t>
            </a:r>
          </a:p>
          <a:p>
            <a:pPr lvl="2" algn="just" eaLnBrk="1" hangingPunct="1"/>
            <a:r>
              <a:rPr lang="zh-CN" altLang="en-US" sz="2600" dirty="0" smtClean="0"/>
              <a:t>返回</a:t>
            </a:r>
            <a:r>
              <a:rPr lang="en-US" altLang="zh-CN" sz="2600" dirty="0" err="1" smtClean="0"/>
              <a:t>ch</a:t>
            </a:r>
            <a:r>
              <a:rPr lang="zh-CN" altLang="en-US" sz="2600" dirty="0" smtClean="0"/>
              <a:t>的大写形式</a:t>
            </a:r>
          </a:p>
          <a:p>
            <a:pPr lvl="1" algn="just" eaLnBrk="1" hangingPunct="1"/>
            <a:r>
              <a:rPr lang="en-US" altLang="zh-CN" sz="2800" dirty="0" smtClean="0"/>
              <a:t>public static </a:t>
            </a:r>
            <a:r>
              <a:rPr lang="en-US" altLang="zh-CN" sz="2800" dirty="0" err="1" smtClean="0"/>
              <a:t>boolean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isSpaceChar</a:t>
            </a:r>
            <a:r>
              <a:rPr lang="en-US" altLang="zh-CN" sz="2800" dirty="0" smtClean="0"/>
              <a:t>(char </a:t>
            </a:r>
            <a:r>
              <a:rPr lang="en-US" altLang="zh-CN" sz="2800" dirty="0" err="1" smtClean="0"/>
              <a:t>ch</a:t>
            </a:r>
            <a:r>
              <a:rPr lang="en-US" altLang="zh-CN" sz="2800" dirty="0" smtClean="0"/>
              <a:t>)</a:t>
            </a:r>
          </a:p>
          <a:p>
            <a:pPr lvl="2" algn="just" eaLnBrk="1" hangingPunct="1"/>
            <a:r>
              <a:rPr lang="zh-CN" altLang="en-US" sz="2600" dirty="0" smtClean="0"/>
              <a:t>如果</a:t>
            </a:r>
            <a:r>
              <a:rPr lang="en-US" altLang="zh-CN" sz="2600" dirty="0" err="1" smtClean="0"/>
              <a:t>ch</a:t>
            </a:r>
            <a:r>
              <a:rPr lang="zh-CN" altLang="en-US" sz="2600" dirty="0" smtClean="0"/>
              <a:t>是空格，返回</a:t>
            </a:r>
            <a:r>
              <a:rPr lang="en-US" altLang="zh-CN" sz="2600" dirty="0" smtClean="0"/>
              <a:t>true</a:t>
            </a:r>
            <a:r>
              <a:rPr lang="zh-CN" altLang="en-US" sz="2600" dirty="0" smtClean="0"/>
              <a:t>，否则返回</a:t>
            </a:r>
            <a:r>
              <a:rPr lang="en-US" altLang="zh-CN" sz="2600" dirty="0" smtClean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226045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035705E-1505-4C1F-9296-AF565E066C4D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15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439" y="260350"/>
            <a:ext cx="11358033" cy="6264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public class Example{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public static void main(String args[ ]) {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   char a[ ]={'a','b','c','D','E','F'};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   for(int i=0;i&lt;a.length;i++)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  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      if(Character.isLowerCase(a[i]))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           a[i]=Character.toUpperCase(a[i]);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      else if(Character.isUpperCase(a[i]))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           a[i]=Character.toLowerCase(a[i]);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  for(int i=0;i&lt;a.length;i++)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           System.out.printf("%6c",a[i]);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}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6875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本章导读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15986"/>
            <a:ext cx="10058400" cy="490514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3600" dirty="0" smtClean="0"/>
              <a:t> 包装类 </a:t>
            </a:r>
            <a:r>
              <a:rPr lang="en-US" altLang="zh-CN" sz="3600" dirty="0" smtClean="0"/>
              <a:t>Wrapper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Class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3600" dirty="0" smtClean="0"/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Object</a:t>
            </a:r>
            <a:r>
              <a:rPr lang="zh-CN" altLang="en-US" sz="3600" dirty="0" smtClean="0">
                <a:solidFill>
                  <a:srgbClr val="FF0000"/>
                </a:solidFill>
              </a:rPr>
              <a:t>类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3600" dirty="0" smtClean="0"/>
              <a:t> 字符串相关类</a:t>
            </a:r>
            <a:endParaRPr lang="en-US" altLang="zh-CN" sz="3600" dirty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3600" dirty="0" smtClean="0"/>
              <a:t> Math</a:t>
            </a:r>
            <a:r>
              <a:rPr lang="zh-CN" altLang="en-US" sz="3600" dirty="0"/>
              <a:t>类、</a:t>
            </a:r>
            <a:r>
              <a:rPr lang="en-US" altLang="zh-CN" sz="3600" dirty="0" err="1"/>
              <a:t>NumberFormat</a:t>
            </a:r>
            <a:r>
              <a:rPr lang="zh-CN" altLang="en-US" sz="3600" dirty="0"/>
              <a:t>类、</a:t>
            </a:r>
            <a:r>
              <a:rPr lang="en-US" altLang="zh-CN" sz="3600" dirty="0" err="1"/>
              <a:t>BigInteger</a:t>
            </a:r>
            <a:r>
              <a:rPr lang="zh-CN" altLang="en-US" sz="3600" dirty="0"/>
              <a:t>类</a:t>
            </a:r>
            <a:endParaRPr lang="en-US" altLang="zh-CN" sz="3600" dirty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p"/>
            </a:pPr>
            <a:endParaRPr lang="en-US" altLang="zh-CN" sz="3600" dirty="0" smtClean="0"/>
          </a:p>
          <a:p>
            <a:pPr marL="0" indent="0">
              <a:buNone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4008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Object</a:t>
            </a:r>
            <a:r>
              <a:rPr kumimoji="1" lang="zh-CN" altLang="en-US" sz="4400" dirty="0" smtClean="0"/>
              <a:t>类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1" y="1467853"/>
            <a:ext cx="6641667" cy="4401241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buFont typeface="Wingdings" charset="2"/>
              <a:buChar char="l"/>
            </a:pPr>
            <a:r>
              <a:rPr kumimoji="1" lang="zh-CN" altLang="en-US" sz="2400" dirty="0" smtClean="0"/>
              <a:t>在之前的学习中，我们知道了</a:t>
            </a:r>
            <a:r>
              <a:rPr kumimoji="1" lang="en-US" altLang="zh-CN" sz="2400" dirty="0" smtClean="0"/>
              <a:t>Object</a:t>
            </a:r>
            <a:r>
              <a:rPr kumimoji="1" lang="zh-CN" altLang="en-US" sz="2400" dirty="0" smtClean="0"/>
              <a:t>类是所有类的父类，也就是说</a:t>
            </a:r>
            <a:r>
              <a:rPr kumimoji="1" lang="en-US" altLang="zh-CN" sz="2400" dirty="0" smtClean="0"/>
              <a:t>Java</a:t>
            </a:r>
            <a:r>
              <a:rPr kumimoji="1" lang="zh-CN" altLang="en-US" sz="2400" dirty="0" smtClean="0"/>
              <a:t>允许把任何类型的对象赋给</a:t>
            </a:r>
            <a:r>
              <a:rPr kumimoji="1" lang="en-US" altLang="zh-CN" sz="2400" dirty="0" smtClean="0"/>
              <a:t>Object</a:t>
            </a:r>
            <a:r>
              <a:rPr kumimoji="1" lang="zh-CN" altLang="en-US" sz="2400" dirty="0" smtClean="0"/>
              <a:t>类型的变量。</a:t>
            </a:r>
            <a:endParaRPr kumimoji="1" lang="en-US" altLang="zh-CN" sz="2400" dirty="0" smtClean="0"/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charset="2"/>
              <a:buChar char="l"/>
            </a:pPr>
            <a:r>
              <a:rPr kumimoji="1" lang="zh-CN" altLang="en-US" sz="2400" dirty="0" smtClean="0"/>
              <a:t>因此，任何</a:t>
            </a:r>
            <a:r>
              <a:rPr kumimoji="1" lang="en-US" altLang="zh-CN" sz="2400" dirty="0" smtClean="0"/>
              <a:t>Java</a:t>
            </a:r>
            <a:r>
              <a:rPr kumimoji="1" lang="zh-CN" altLang="en-US" sz="2400" dirty="0" smtClean="0"/>
              <a:t>对象都可以调用右图所示</a:t>
            </a:r>
            <a:r>
              <a:rPr kumimoji="1" lang="en-US" altLang="zh-CN" sz="2400" dirty="0" smtClean="0"/>
              <a:t>Object</a:t>
            </a:r>
            <a:r>
              <a:rPr kumimoji="1" lang="zh-CN" altLang="en-US" sz="2400" dirty="0" smtClean="0"/>
              <a:t>类的方法。</a:t>
            </a:r>
            <a:endParaRPr kumimoji="1" lang="en-US" altLang="zh-CN" sz="2400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90" y="1347537"/>
            <a:ext cx="3816287" cy="48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Object</a:t>
            </a:r>
            <a:r>
              <a:rPr kumimoji="1" lang="zh-CN" altLang="en-US" sz="4400" dirty="0" smtClean="0"/>
              <a:t>类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1" y="1443789"/>
            <a:ext cx="6641667" cy="4425305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spcBef>
                <a:spcPts val="600"/>
              </a:spcBef>
              <a:buFont typeface="Wingdings" charset="2"/>
              <a:buChar char="l"/>
            </a:pPr>
            <a:r>
              <a:rPr kumimoji="1" lang="zh-CN" altLang="en-US" sz="2600" dirty="0" smtClean="0"/>
              <a:t>我们接下来看看</a:t>
            </a:r>
            <a:r>
              <a:rPr kumimoji="1" lang="en-US" altLang="zh-CN" sz="2600" dirty="0" smtClean="0"/>
              <a:t>Object</a:t>
            </a:r>
            <a:r>
              <a:rPr kumimoji="1" lang="zh-CN" altLang="en-US" sz="2600" dirty="0" smtClean="0"/>
              <a:t>类的常用方法。</a:t>
            </a:r>
            <a:endParaRPr kumimoji="1" lang="en-US" altLang="zh-CN" sz="2600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80" y="1491920"/>
            <a:ext cx="3675637" cy="471637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40" y="2310820"/>
            <a:ext cx="6125469" cy="327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8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对象的比较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467856"/>
            <a:ext cx="10058400" cy="209062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zh-CN" altLang="en-US" sz="2400" dirty="0" smtClean="0"/>
              <a:t>回忆之前的学习内容，我们已经知道“</a:t>
            </a:r>
            <a:r>
              <a:rPr kumimoji="1" lang="en-US" altLang="zh-CN" sz="2400" dirty="0" smtClean="0"/>
              <a:t>==</a:t>
            </a:r>
            <a:r>
              <a:rPr kumimoji="1" lang="zh-CN" altLang="en-US" sz="2400" dirty="0" smtClean="0"/>
              <a:t>”运算符，实际上判断的是这两个引用变量是否引用了同一个对象。</a:t>
            </a:r>
            <a:endParaRPr kumimoji="1" lang="en-US" altLang="zh-CN" sz="2400" dirty="0" smtClean="0"/>
          </a:p>
          <a:p>
            <a:pPr>
              <a:buFont typeface="Wingdings" charset="2"/>
              <a:buChar char="l"/>
            </a:pPr>
            <a:r>
              <a:rPr kumimoji="1" lang="zh-CN" altLang="en-US" sz="2400" dirty="0" smtClean="0"/>
              <a:t>下图的示例，直接使用</a:t>
            </a:r>
            <a:r>
              <a:rPr kumimoji="1" lang="en-US" altLang="zh-CN" sz="2400" dirty="0" smtClean="0"/>
              <a:t>new</a:t>
            </a:r>
            <a:r>
              <a:rPr kumimoji="1" lang="zh-CN" altLang="en-US" sz="2400" dirty="0" smtClean="0"/>
              <a:t>关键字创建字符串对象时，虽然值一致（内容都为</a:t>
            </a:r>
            <a:r>
              <a:rPr kumimoji="1" lang="en-US" altLang="zh-CN" sz="2400" dirty="0" smtClean="0"/>
              <a:t>”hello”</a:t>
            </a:r>
            <a:r>
              <a:rPr kumimoji="1" lang="zh-CN" altLang="en-US" sz="2400" dirty="0" smtClean="0"/>
              <a:t>），但仍然是两个独立的对象，因此 </a:t>
            </a:r>
            <a:r>
              <a:rPr kumimoji="1" lang="en-US" altLang="zh-CN" sz="2400" dirty="0" smtClean="0"/>
              <a:t>s1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==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s2</a:t>
            </a:r>
            <a:r>
              <a:rPr kumimoji="1" lang="zh-CN" altLang="en-US" sz="2400" dirty="0" smtClean="0"/>
              <a:t> 返回</a:t>
            </a:r>
            <a:r>
              <a:rPr kumimoji="1" lang="en-US" altLang="zh-CN" sz="2400" dirty="0" smtClean="0"/>
              <a:t>false</a:t>
            </a:r>
            <a:r>
              <a:rPr kumimoji="1" lang="zh-CN" altLang="en-US" sz="2400" dirty="0" smtClean="0"/>
              <a:t>。</a:t>
            </a: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933" y="3137371"/>
            <a:ext cx="45466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本章导读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15986"/>
            <a:ext cx="10058400" cy="490514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3600" dirty="0" smtClean="0"/>
              <a:t> 包装类 </a:t>
            </a:r>
            <a:r>
              <a:rPr lang="en-US" altLang="zh-CN" sz="3600" dirty="0" smtClean="0"/>
              <a:t>Wrapper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Class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3600" dirty="0" smtClean="0"/>
              <a:t> Object</a:t>
            </a:r>
            <a:r>
              <a:rPr lang="zh-CN" altLang="en-US" sz="3600" dirty="0" smtClean="0"/>
              <a:t>类</a:t>
            </a:r>
            <a:endParaRPr lang="en-US" altLang="zh-CN" sz="3600" dirty="0" smtClean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3600" dirty="0" smtClean="0"/>
              <a:t> 字符串相关类</a:t>
            </a:r>
            <a:endParaRPr lang="en-US" altLang="zh-CN" sz="3600" dirty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3600" dirty="0" smtClean="0"/>
              <a:t> Math</a:t>
            </a:r>
            <a:r>
              <a:rPr lang="zh-CN" altLang="en-US" sz="3600" dirty="0" smtClean="0"/>
              <a:t>类、</a:t>
            </a:r>
            <a:r>
              <a:rPr lang="en-US" altLang="zh-CN" sz="3600" dirty="0" err="1" smtClean="0"/>
              <a:t>NumberFormat</a:t>
            </a:r>
            <a:r>
              <a:rPr lang="zh-CN" altLang="en-US" sz="3600" dirty="0" smtClean="0"/>
              <a:t>类、</a:t>
            </a:r>
            <a:r>
              <a:rPr lang="en-US" altLang="zh-CN" sz="3600" dirty="0" err="1" smtClean="0"/>
              <a:t>BigInteger</a:t>
            </a:r>
            <a:r>
              <a:rPr lang="zh-CN" altLang="en-US" sz="3600" dirty="0" smtClean="0"/>
              <a:t>类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1705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对象的比较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zh-CN" altLang="en-US" sz="2400" dirty="0" smtClean="0"/>
              <a:t>回忆之前的学习内容，我们已经知道“</a:t>
            </a:r>
            <a:r>
              <a:rPr kumimoji="1" lang="en-US" altLang="zh-CN" sz="2400" dirty="0" smtClean="0"/>
              <a:t>==</a:t>
            </a:r>
            <a:r>
              <a:rPr kumimoji="1" lang="zh-CN" altLang="en-US" sz="2400" dirty="0" smtClean="0"/>
              <a:t>”运算符，实际上判断的是这两个引用变量是否引用了同一个对象。</a:t>
            </a:r>
            <a:endParaRPr kumimoji="1" lang="en-US" altLang="zh-CN" sz="2400" dirty="0" smtClean="0"/>
          </a:p>
          <a:p>
            <a:pPr>
              <a:buFont typeface="Wingdings" charset="2"/>
              <a:buChar char="l"/>
            </a:pPr>
            <a:r>
              <a:rPr kumimoji="1" lang="zh-CN" altLang="en-US" sz="2400" dirty="0" smtClean="0"/>
              <a:t>下图的示例，直接使用</a:t>
            </a:r>
            <a:r>
              <a:rPr kumimoji="1" lang="en-US" altLang="zh-CN" sz="2400" dirty="0" smtClean="0"/>
              <a:t>new</a:t>
            </a:r>
            <a:r>
              <a:rPr kumimoji="1" lang="zh-CN" altLang="en-US" sz="2400" dirty="0" smtClean="0"/>
              <a:t>关键字创建字符串对象时，虽然值一致（内容都为</a:t>
            </a:r>
            <a:r>
              <a:rPr kumimoji="1" lang="en-US" altLang="zh-CN" sz="2400" dirty="0" smtClean="0"/>
              <a:t>”hello”</a:t>
            </a:r>
            <a:r>
              <a:rPr kumimoji="1" lang="zh-CN" altLang="en-US" sz="2400" dirty="0" smtClean="0"/>
              <a:t>），但仍然是两个独立的对象，因此 </a:t>
            </a:r>
            <a:r>
              <a:rPr kumimoji="1" lang="en-US" altLang="zh-CN" sz="2400" dirty="0" smtClean="0"/>
              <a:t>s1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==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s2</a:t>
            </a:r>
            <a:r>
              <a:rPr kumimoji="1" lang="zh-CN" altLang="en-US" sz="2400" dirty="0" smtClean="0"/>
              <a:t> 返回</a:t>
            </a:r>
            <a:r>
              <a:rPr kumimoji="1" lang="en-US" altLang="zh-CN" sz="2400" dirty="0" smtClean="0"/>
              <a:t>false.</a:t>
            </a:r>
            <a:r>
              <a:rPr kumimoji="1" lang="zh-CN" altLang="en-US" sz="2400" dirty="0" smtClean="0"/>
              <a:t>。</a:t>
            </a: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01276"/>
            <a:ext cx="4546600" cy="2997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42271" y="3101276"/>
            <a:ext cx="4791951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但是在实际开发中，经常需要比对某两个对象的“内容”，此时我们就需要借助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类提供的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equals(Object)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93" y="4867960"/>
            <a:ext cx="4791951" cy="93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对象的比较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zh-CN" altLang="en-US" sz="2400" dirty="0" smtClean="0"/>
              <a:t>翻开源码，</a:t>
            </a:r>
            <a:r>
              <a:rPr kumimoji="1" lang="en-US" altLang="zh-CN" sz="2400" dirty="0" smtClean="0"/>
              <a:t>Object</a:t>
            </a:r>
            <a:r>
              <a:rPr kumimoji="1" lang="zh-CN" altLang="en-US" sz="2400" dirty="0" smtClean="0"/>
              <a:t>类中</a:t>
            </a:r>
            <a:r>
              <a:rPr kumimoji="1" lang="en-US" altLang="zh-CN" sz="2400" dirty="0" smtClean="0"/>
              <a:t>equals</a:t>
            </a:r>
            <a:r>
              <a:rPr kumimoji="1" lang="zh-CN" altLang="en-US" sz="2400" dirty="0" smtClean="0"/>
              <a:t>方法的默认实现如下：</a:t>
            </a:r>
            <a:endParaRPr kumimoji="1" lang="en-US" altLang="zh-CN" sz="2400" dirty="0" smtClean="0"/>
          </a:p>
          <a:p>
            <a:pPr>
              <a:buFont typeface="Wingdings" charset="2"/>
              <a:buChar char="l"/>
            </a:pPr>
            <a:endParaRPr kumimoji="1" lang="en-US" altLang="zh-CN" sz="2400" dirty="0"/>
          </a:p>
          <a:p>
            <a:pPr>
              <a:buFont typeface="Wingdings" charset="2"/>
              <a:buChar char="l"/>
            </a:pPr>
            <a:endParaRPr kumimoji="1"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16" y="2793224"/>
            <a:ext cx="4769235" cy="8775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8473" y="2470434"/>
            <a:ext cx="4307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String s1=new String(“hello”);</a:t>
            </a:r>
          </a:p>
          <a:p>
            <a:r>
              <a:rPr lang="en-US" altLang="zh-CN" sz="2400" dirty="0" smtClean="0"/>
              <a:t>String s2=new String(“hello”);</a:t>
            </a:r>
          </a:p>
          <a:p>
            <a:r>
              <a:rPr lang="en-US" altLang="zh-CN" sz="2400" dirty="0" err="1"/>
              <a:t>b</a:t>
            </a:r>
            <a:r>
              <a:rPr lang="en-US" altLang="zh-CN" sz="2400" dirty="0" err="1" smtClean="0"/>
              <a:t>oolean</a:t>
            </a:r>
            <a:r>
              <a:rPr lang="en-US" altLang="zh-CN" sz="2400" dirty="0" smtClean="0"/>
              <a:t> a=s1.equals(s2);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02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5.2.2</a:t>
            </a:r>
            <a:r>
              <a:rPr kumimoji="1" lang="zh-CN" altLang="en-US" dirty="0" smtClean="0"/>
              <a:t> 对象的拷贝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237" y="3455888"/>
            <a:ext cx="7708931" cy="2843334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097280" y="1845734"/>
            <a:ext cx="10058400" cy="31946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zh-CN" altLang="en-US" sz="2400" dirty="0" smtClean="0"/>
              <a:t>所谓</a:t>
            </a:r>
            <a:r>
              <a:rPr kumimoji="1" lang="zh-CN" altLang="en-US" sz="2400" dirty="0"/>
              <a:t>“对象复制”，是指这样一种场景：</a:t>
            </a:r>
            <a:endParaRPr kumimoji="1"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1" lang="en-US" altLang="zh-CN" sz="24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1" lang="zh-CN" altLang="en-US" sz="2400" dirty="0" smtClean="0"/>
              <a:t>已经</a:t>
            </a:r>
            <a:r>
              <a:rPr kumimoji="1" lang="zh-CN" altLang="en-US" sz="2400" dirty="0"/>
              <a:t>有了一个对象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，希望把它克隆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份，得到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个与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内容一模一样的对象</a:t>
            </a:r>
            <a:r>
              <a:rPr kumimoji="1" lang="zh-CN" altLang="en-US" sz="2400" dirty="0" smtClean="0"/>
              <a:t>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28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对象的拷贝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类的</a:t>
            </a:r>
            <a:r>
              <a:rPr kumimoji="1" lang="en-US" altLang="zh-CN" dirty="0" smtClean="0"/>
              <a:t>clone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kumimoji="1" lang="en-US" altLang="zh-CN" sz="2400" dirty="0" smtClean="0"/>
              <a:t>Object</a:t>
            </a:r>
            <a:r>
              <a:rPr kumimoji="1" lang="zh-CN" altLang="en-US" sz="2400" dirty="0" smtClean="0"/>
              <a:t>类的</a:t>
            </a:r>
            <a:r>
              <a:rPr kumimoji="1" lang="en-US" altLang="zh-CN" sz="2400" dirty="0" smtClean="0"/>
              <a:t>clone</a:t>
            </a:r>
            <a:r>
              <a:rPr kumimoji="1" lang="zh-CN" altLang="en-US" sz="2400" dirty="0" smtClean="0"/>
              <a:t>方法声明如下：</a:t>
            </a:r>
            <a:endParaRPr kumimoji="1" lang="en-US" altLang="zh-CN" sz="2400" dirty="0" smtClean="0"/>
          </a:p>
          <a:p>
            <a:pPr>
              <a:lnSpc>
                <a:spcPct val="100000"/>
              </a:lnSpc>
              <a:buFont typeface="Wingdings" charset="2"/>
              <a:buChar char="l"/>
            </a:pPr>
            <a:endParaRPr kumimoji="1"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80677" y="2253517"/>
            <a:ext cx="815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protected Object clone</a:t>
            </a:r>
            <a:r>
              <a:rPr lang="en-US" altLang="zh-CN" sz="2400" dirty="0" smtClean="0"/>
              <a:t>() throws </a:t>
            </a:r>
            <a:r>
              <a:rPr lang="en-US" altLang="zh-CN" sz="2400" dirty="0" err="1"/>
              <a:t>CloneNotSupportedException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537284" y="3640797"/>
            <a:ext cx="4211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</a:rPr>
              <a:t>TestClone.java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本章导读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15986"/>
            <a:ext cx="10058400" cy="490514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3600" dirty="0" smtClean="0"/>
              <a:t> 包装类 </a:t>
            </a:r>
            <a:r>
              <a:rPr lang="en-US" altLang="zh-CN" sz="3600" dirty="0" smtClean="0"/>
              <a:t>Wrapper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Class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3600" dirty="0" smtClean="0"/>
              <a:t> Object</a:t>
            </a:r>
            <a:r>
              <a:rPr lang="zh-CN" altLang="en-US" sz="3600" dirty="0" smtClean="0"/>
              <a:t>类</a:t>
            </a:r>
            <a:endParaRPr lang="en-US" altLang="zh-CN" sz="3600" dirty="0" smtClean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3600" dirty="0" smtClean="0"/>
              <a:t> </a:t>
            </a:r>
            <a:r>
              <a:rPr lang="zh-CN" altLang="en-US" sz="3600" dirty="0" smtClean="0">
                <a:solidFill>
                  <a:srgbClr val="FF0000"/>
                </a:solidFill>
              </a:rPr>
              <a:t>字符串相关类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3600" dirty="0" smtClean="0"/>
              <a:t> Math</a:t>
            </a:r>
            <a:r>
              <a:rPr lang="zh-CN" altLang="en-US" sz="3600" dirty="0"/>
              <a:t>类、</a:t>
            </a:r>
            <a:r>
              <a:rPr lang="en-US" altLang="zh-CN" sz="3600" dirty="0" err="1"/>
              <a:t>NumberFormat</a:t>
            </a:r>
            <a:r>
              <a:rPr lang="zh-CN" altLang="en-US" sz="3600" dirty="0"/>
              <a:t>类、</a:t>
            </a:r>
            <a:r>
              <a:rPr lang="en-US" altLang="zh-CN" sz="3600" dirty="0" err="1"/>
              <a:t>BigInteger</a:t>
            </a:r>
            <a:r>
              <a:rPr lang="zh-CN" altLang="en-US" sz="3600" dirty="0"/>
              <a:t>类</a:t>
            </a:r>
            <a:endParaRPr lang="en-US" altLang="zh-CN" sz="3600" dirty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p"/>
            </a:pPr>
            <a:endParaRPr lang="en-US" altLang="zh-CN" sz="3600" dirty="0" smtClean="0"/>
          </a:p>
          <a:p>
            <a:pPr marL="0" indent="0">
              <a:buNone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451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字符串相关类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CN" sz="3200" dirty="0" smtClean="0"/>
              <a:t>String</a:t>
            </a:r>
            <a:r>
              <a:rPr kumimoji="1" lang="zh-CN" altLang="en-US" sz="3200" dirty="0" smtClean="0"/>
              <a:t> 类</a:t>
            </a:r>
            <a:endParaRPr kumimoji="1" lang="en-US" altLang="zh-CN" sz="3200" dirty="0" smtClean="0"/>
          </a:p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CN" sz="3200" dirty="0" err="1" smtClean="0"/>
              <a:t>StringBuffer</a:t>
            </a:r>
            <a:r>
              <a:rPr kumimoji="1" lang="zh-CN" altLang="en-US" sz="3200" dirty="0" smtClean="0"/>
              <a:t> 类</a:t>
            </a:r>
            <a:endParaRPr kumimoji="1" lang="en-US" altLang="zh-CN" sz="3200" dirty="0" smtClean="0"/>
          </a:p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CN" sz="3200" dirty="0" err="1" smtClean="0"/>
              <a:t>String</a:t>
            </a:r>
            <a:r>
              <a:rPr lang="en-US" altLang="zh-CN" sz="3200" dirty="0" err="1" smtClean="0"/>
              <a:t>Tokenizer</a:t>
            </a:r>
            <a:r>
              <a:rPr lang="zh-CN" altLang="en-US" sz="3200" dirty="0" smtClean="0"/>
              <a:t> 类 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0949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类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思考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zh-CN" altLang="en-US" sz="2800" dirty="0" smtClean="0"/>
              <a:t>为什么会有下述的输出结果？从中可以总结出什么？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79" y="2045368"/>
            <a:ext cx="8430004" cy="393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73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类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示例分析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kumimoji="1" lang="zh-CN" altLang="en-US" sz="2400" dirty="0" smtClean="0"/>
              <a:t>给字符串变量赋值意味着：两个变量（</a:t>
            </a:r>
            <a:r>
              <a:rPr kumimoji="1" lang="en-US" altLang="zh-CN" sz="2400" dirty="0" smtClean="0"/>
              <a:t>s1,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s2</a:t>
            </a:r>
            <a:r>
              <a:rPr kumimoji="1" lang="zh-CN" altLang="en-US" sz="2400" dirty="0" smtClean="0"/>
              <a:t>）现在引用同一个字符串对象“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”！</a:t>
            </a:r>
            <a:endParaRPr kumimoji="1" lang="en-US" altLang="zh-CN" sz="2400" dirty="0" smtClean="0"/>
          </a:p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kumimoji="1" lang="en-US" altLang="zh-CN" sz="2400" dirty="0" smtClean="0"/>
              <a:t>String</a:t>
            </a:r>
            <a:r>
              <a:rPr kumimoji="1" lang="zh-CN" altLang="en-US" sz="2400" dirty="0" smtClean="0"/>
              <a:t>对象的内容是</a:t>
            </a:r>
            <a:r>
              <a:rPr kumimoji="1" lang="zh-CN" altLang="en-US" sz="4400" dirty="0" smtClean="0">
                <a:solidFill>
                  <a:srgbClr val="FF0000"/>
                </a:solidFill>
              </a:rPr>
              <a:t>只读</a:t>
            </a:r>
            <a:r>
              <a:rPr kumimoji="1" lang="zh-CN" altLang="en-US" sz="2400" dirty="0" smtClean="0"/>
              <a:t>的，使用“</a:t>
            </a:r>
            <a:r>
              <a:rPr kumimoji="1" lang="en-US" altLang="zh-CN" sz="2400" dirty="0" smtClean="0"/>
              <a:t>+</a:t>
            </a:r>
            <a:r>
              <a:rPr kumimoji="1" lang="zh-CN" altLang="en-US" sz="2400" dirty="0" smtClean="0"/>
              <a:t>”修改</a:t>
            </a:r>
            <a:r>
              <a:rPr kumimoji="1" lang="en-US" altLang="zh-CN" sz="2400" dirty="0" smtClean="0"/>
              <a:t>s1</a:t>
            </a:r>
            <a:r>
              <a:rPr kumimoji="1" lang="zh-CN" altLang="en-US" sz="2400" dirty="0" smtClean="0"/>
              <a:t>变量的值，实际上是得到了一个新的字符串对象，其内容为“</a:t>
            </a:r>
            <a:r>
              <a:rPr kumimoji="1" lang="en-US" altLang="zh-CN" sz="2400" dirty="0" err="1" smtClean="0"/>
              <a:t>ab</a:t>
            </a:r>
            <a:r>
              <a:rPr kumimoji="1" lang="zh-CN" altLang="en-US" sz="2400" dirty="0" smtClean="0"/>
              <a:t>”，它与原先</a:t>
            </a:r>
            <a:r>
              <a:rPr kumimoji="1" lang="en-US" altLang="zh-CN" sz="2400" dirty="0" smtClean="0"/>
              <a:t>s1</a:t>
            </a:r>
            <a:r>
              <a:rPr kumimoji="1" lang="zh-CN" altLang="en-US" sz="2400" dirty="0" smtClean="0"/>
              <a:t>所引用的对象“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”无关，所以，</a:t>
            </a:r>
            <a:r>
              <a:rPr kumimoji="1" lang="en-US" altLang="zh-CN" sz="2400" dirty="0" smtClean="0"/>
              <a:t>s1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==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s2</a:t>
            </a:r>
            <a:r>
              <a:rPr kumimoji="1" lang="zh-CN" altLang="en-US" sz="2400" dirty="0" smtClean="0"/>
              <a:t>返回</a:t>
            </a:r>
            <a:r>
              <a:rPr kumimoji="1" lang="en-US" altLang="zh-CN" sz="2400" dirty="0" smtClean="0"/>
              <a:t>false</a:t>
            </a:r>
            <a:r>
              <a:rPr kumimoji="1" lang="zh-CN" altLang="en-US" sz="2400" dirty="0" smtClean="0"/>
              <a:t>。</a:t>
            </a:r>
            <a:endParaRPr kumimoji="1" lang="en-US" altLang="zh-CN" sz="2400" dirty="0" smtClean="0"/>
          </a:p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kumimoji="1" lang="zh-CN" altLang="en-US" sz="2400" dirty="0" smtClean="0"/>
              <a:t>代码中的“</a:t>
            </a:r>
            <a:r>
              <a:rPr kumimoji="1" lang="en-US" altLang="zh-CN" sz="2400" dirty="0" smtClean="0"/>
              <a:t>ab</a:t>
            </a:r>
            <a:r>
              <a:rPr kumimoji="1" lang="zh-CN" altLang="en-US" sz="2400" dirty="0" smtClean="0"/>
              <a:t>”字符串是一个常量，它所引用的字符串与</a:t>
            </a:r>
            <a:r>
              <a:rPr kumimoji="1" lang="en-US" altLang="zh-CN" sz="2400" dirty="0" smtClean="0"/>
              <a:t>s1</a:t>
            </a:r>
            <a:r>
              <a:rPr kumimoji="1" lang="zh-CN" altLang="en-US" sz="2400" dirty="0" smtClean="0"/>
              <a:t>所引用的“</a:t>
            </a:r>
            <a:r>
              <a:rPr kumimoji="1" lang="en-US" altLang="zh-CN" sz="2400" dirty="0" smtClean="0"/>
              <a:t>ab</a:t>
            </a:r>
            <a:r>
              <a:rPr kumimoji="1" lang="zh-CN" altLang="en-US" sz="2400" dirty="0" smtClean="0"/>
              <a:t>”对象无关。</a:t>
            </a:r>
            <a:endParaRPr kumimoji="1" lang="en-US" altLang="zh-CN" sz="2400" dirty="0" smtClean="0"/>
          </a:p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kumimoji="1" lang="en-US" altLang="zh-CN" sz="2400" dirty="0" smtClean="0"/>
              <a:t>String</a:t>
            </a:r>
            <a:r>
              <a:rPr kumimoji="1" lang="zh-CN" altLang="en-US" sz="2400" dirty="0" smtClean="0"/>
              <a:t>类的</a:t>
            </a:r>
            <a:r>
              <a:rPr kumimoji="1" lang="en-US" altLang="zh-CN" sz="2400" dirty="0" smtClean="0"/>
              <a:t>equals()</a:t>
            </a:r>
            <a:r>
              <a:rPr kumimoji="1" lang="zh-CN" altLang="en-US" sz="2400" dirty="0" smtClean="0"/>
              <a:t>方法可以比较两个字符串的内容。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61439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3B8AA8A-5CCB-4F5B-B949-5EA11E4C0D66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28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-77788"/>
            <a:ext cx="10058400" cy="858838"/>
          </a:xfrm>
        </p:spPr>
        <p:txBody>
          <a:bodyPr/>
          <a:lstStyle/>
          <a:p>
            <a:pPr eaLnBrk="1" hangingPunct="1"/>
            <a:r>
              <a:rPr lang="en-US" altLang="zh-CN" smtClean="0"/>
              <a:t>String</a:t>
            </a:r>
            <a:r>
              <a:rPr lang="zh-CN" altLang="en-US" smtClean="0"/>
              <a:t>类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419" y="692150"/>
            <a:ext cx="11068049" cy="5976938"/>
          </a:xfrm>
        </p:spPr>
        <p:txBody>
          <a:bodyPr/>
          <a:lstStyle/>
          <a:p>
            <a:pPr algn="just" eaLnBrk="1" hangingPunct="1">
              <a:spcBef>
                <a:spcPct val="10000"/>
              </a:spcBef>
            </a:pPr>
            <a:r>
              <a:rPr lang="zh-CN" altLang="en-US" sz="3200" dirty="0" smtClean="0"/>
              <a:t>构造方法</a:t>
            </a:r>
          </a:p>
          <a:p>
            <a:pPr lvl="1" algn="just" eaLnBrk="1" hangingPunct="1">
              <a:spcBef>
                <a:spcPct val="10000"/>
              </a:spcBef>
            </a:pPr>
            <a:r>
              <a:rPr lang="en-US" altLang="zh-CN" sz="2800" dirty="0" smtClean="0">
                <a:solidFill>
                  <a:srgbClr val="0000CC"/>
                </a:solidFill>
              </a:rPr>
              <a:t>String(String original)</a:t>
            </a:r>
          </a:p>
          <a:p>
            <a:pPr lvl="2" algn="just" eaLnBrk="1" hangingPunct="1">
              <a:spcBef>
                <a:spcPct val="10000"/>
              </a:spcBef>
            </a:pPr>
            <a:r>
              <a:rPr lang="en-US" altLang="zh-CN" sz="2500" dirty="0" smtClean="0"/>
              <a:t>String s=new String(“We are students.”);</a:t>
            </a:r>
          </a:p>
          <a:p>
            <a:pPr lvl="2" algn="just" eaLnBrk="1" hangingPunct="1">
              <a:spcBef>
                <a:spcPct val="10000"/>
              </a:spcBef>
            </a:pPr>
            <a:r>
              <a:rPr lang="en-US" altLang="zh-CN" sz="2500" dirty="0" smtClean="0"/>
              <a:t>String tom=new String(s);</a:t>
            </a:r>
          </a:p>
          <a:p>
            <a:pPr lvl="1" algn="just" eaLnBrk="1" hangingPunct="1">
              <a:spcBef>
                <a:spcPct val="10000"/>
              </a:spcBef>
            </a:pPr>
            <a:r>
              <a:rPr lang="en-US" altLang="zh-CN" sz="2800" dirty="0" smtClean="0">
                <a:solidFill>
                  <a:srgbClr val="0000CC"/>
                </a:solidFill>
              </a:rPr>
              <a:t>String(char[ ] value)</a:t>
            </a:r>
          </a:p>
          <a:p>
            <a:pPr lvl="2" algn="just" eaLnBrk="1" hangingPunct="1">
              <a:spcBef>
                <a:spcPct val="10000"/>
              </a:spcBef>
            </a:pPr>
            <a:r>
              <a:rPr lang="en-US" altLang="zh-CN" sz="2600" dirty="0" smtClean="0"/>
              <a:t>char a[ ]={‘</a:t>
            </a:r>
            <a:r>
              <a:rPr lang="en-US" altLang="zh-CN" sz="2600" dirty="0" err="1" smtClean="0"/>
              <a:t>b’,’o’,’y</a:t>
            </a:r>
            <a:r>
              <a:rPr lang="en-US" altLang="zh-CN" sz="2600" dirty="0" smtClean="0"/>
              <a:t>’};</a:t>
            </a:r>
          </a:p>
          <a:p>
            <a:pPr lvl="2" algn="just" eaLnBrk="1" hangingPunct="1">
              <a:spcBef>
                <a:spcPct val="10000"/>
              </a:spcBef>
            </a:pPr>
            <a:r>
              <a:rPr lang="en-US" altLang="zh-CN" sz="2600" dirty="0" smtClean="0"/>
              <a:t>String s=new String(a);</a:t>
            </a:r>
          </a:p>
          <a:p>
            <a:pPr lvl="1" algn="just" eaLnBrk="1" hangingPunct="1">
              <a:spcBef>
                <a:spcPct val="10000"/>
              </a:spcBef>
            </a:pPr>
            <a:r>
              <a:rPr lang="en-US" altLang="zh-CN" sz="2800" dirty="0" smtClean="0">
                <a:solidFill>
                  <a:srgbClr val="0000CC"/>
                </a:solidFill>
              </a:rPr>
              <a:t>String(char[ ] 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value,int</a:t>
            </a:r>
            <a:r>
              <a:rPr lang="en-US" altLang="zh-CN" sz="2800" dirty="0" smtClean="0">
                <a:solidFill>
                  <a:srgbClr val="0000CC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offset,int</a:t>
            </a:r>
            <a:r>
              <a:rPr lang="en-US" altLang="zh-CN" sz="2800" dirty="0" smtClean="0">
                <a:solidFill>
                  <a:srgbClr val="0000CC"/>
                </a:solidFill>
              </a:rPr>
              <a:t> count)</a:t>
            </a:r>
          </a:p>
          <a:p>
            <a:pPr lvl="2" algn="just" eaLnBrk="1" hangingPunct="1">
              <a:spcBef>
                <a:spcPct val="10000"/>
              </a:spcBef>
            </a:pPr>
            <a:r>
              <a:rPr lang="zh-CN" altLang="en-US" sz="2500" dirty="0" smtClean="0"/>
              <a:t>利用字符数组</a:t>
            </a:r>
            <a:r>
              <a:rPr lang="en-US" altLang="zh-CN" sz="2500" dirty="0" smtClean="0"/>
              <a:t>value</a:t>
            </a:r>
            <a:r>
              <a:rPr lang="zh-CN" altLang="en-US" sz="2500" dirty="0" smtClean="0"/>
              <a:t>的一部分构造字符串对象，从</a:t>
            </a:r>
            <a:r>
              <a:rPr lang="en-US" altLang="zh-CN" sz="2500" dirty="0" smtClean="0"/>
              <a:t>offset</a:t>
            </a:r>
            <a:r>
              <a:rPr lang="zh-CN" altLang="en-US" sz="2500" dirty="0" smtClean="0"/>
              <a:t>开始共计</a:t>
            </a:r>
            <a:r>
              <a:rPr lang="en-US" altLang="zh-CN" sz="2500" dirty="0" smtClean="0"/>
              <a:t>count</a:t>
            </a:r>
            <a:r>
              <a:rPr lang="zh-CN" altLang="en-US" sz="2500" dirty="0" smtClean="0"/>
              <a:t>个字符</a:t>
            </a:r>
          </a:p>
          <a:p>
            <a:pPr lvl="2" algn="just" eaLnBrk="1" hangingPunct="1">
              <a:spcBef>
                <a:spcPct val="10000"/>
              </a:spcBef>
            </a:pPr>
            <a:r>
              <a:rPr lang="en-US" altLang="zh-CN" sz="2500" dirty="0" smtClean="0"/>
              <a:t>char[ ] a={‘</a:t>
            </a:r>
            <a:r>
              <a:rPr lang="en-US" altLang="zh-CN" sz="2500" dirty="0" err="1" smtClean="0"/>
              <a:t>a’,’b’,’c’,’d’,’e</a:t>
            </a:r>
            <a:r>
              <a:rPr lang="en-US" altLang="zh-CN" sz="2500" dirty="0" smtClean="0"/>
              <a:t>’};</a:t>
            </a:r>
          </a:p>
          <a:p>
            <a:pPr lvl="2" algn="just" eaLnBrk="1" hangingPunct="1">
              <a:spcBef>
                <a:spcPct val="10000"/>
              </a:spcBef>
            </a:pPr>
            <a:r>
              <a:rPr lang="en-US" altLang="zh-CN" sz="2500" dirty="0" smtClean="0"/>
              <a:t>String s=new String(a,2,3);</a:t>
            </a:r>
          </a:p>
        </p:txBody>
      </p:sp>
      <p:sp>
        <p:nvSpPr>
          <p:cNvPr id="667652" name="AutoShape 4"/>
          <p:cNvSpPr>
            <a:spLocks noChangeArrowheads="1"/>
          </p:cNvSpPr>
          <p:nvPr/>
        </p:nvSpPr>
        <p:spPr bwMode="auto">
          <a:xfrm>
            <a:off x="5232400" y="260350"/>
            <a:ext cx="5090584" cy="647700"/>
          </a:xfrm>
          <a:prstGeom prst="wedgeRectCallout">
            <a:avLst>
              <a:gd name="adj1" fmla="val -83264"/>
              <a:gd name="adj2" fmla="val -8088"/>
            </a:avLst>
          </a:prstGeom>
          <a:solidFill>
            <a:srgbClr val="00FFFF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</a:rPr>
              <a:t>不能更改字符串的内容</a:t>
            </a:r>
          </a:p>
        </p:txBody>
      </p:sp>
    </p:spTree>
    <p:extLst>
      <p:ext uri="{BB962C8B-B14F-4D97-AF65-F5344CB8AC3E}">
        <p14:creationId xmlns:p14="http://schemas.microsoft.com/office/powerpoint/2010/main" val="11579123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 build="p"/>
      <p:bldP spid="6676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17CB7B1-1433-4A56-86B1-315ED7F47C07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29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1" y="-49213"/>
            <a:ext cx="10058400" cy="858838"/>
          </a:xfrm>
        </p:spPr>
        <p:txBody>
          <a:bodyPr/>
          <a:lstStyle/>
          <a:p>
            <a:pPr eaLnBrk="1" hangingPunct="1"/>
            <a:r>
              <a:rPr lang="zh-CN" altLang="en-US" smtClean="0"/>
              <a:t>字符串常量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617" y="854078"/>
            <a:ext cx="9889067" cy="5059363"/>
          </a:xfrm>
        </p:spPr>
        <p:txBody>
          <a:bodyPr/>
          <a:lstStyle/>
          <a:p>
            <a:pPr algn="just" eaLnBrk="1" hangingPunct="1"/>
            <a:r>
              <a:rPr lang="zh-CN" altLang="en-US" sz="3200" smtClean="0"/>
              <a:t>字符串常量是对象，可以把它的引用赋值给字符串变量</a:t>
            </a:r>
          </a:p>
          <a:p>
            <a:pPr lvl="1" algn="just" eaLnBrk="1" hangingPunct="1"/>
            <a:r>
              <a:rPr lang="en-US" altLang="zh-CN" sz="2800" smtClean="0"/>
              <a:t>String s1,s2;</a:t>
            </a:r>
          </a:p>
          <a:p>
            <a:pPr lvl="1" algn="just" eaLnBrk="1" hangingPunct="1"/>
            <a:r>
              <a:rPr lang="en-US" altLang="zh-CN" sz="2800" smtClean="0"/>
              <a:t>s1=“How are you!”;</a:t>
            </a:r>
          </a:p>
          <a:p>
            <a:pPr lvl="1" algn="just" eaLnBrk="1" hangingPunct="1"/>
            <a:r>
              <a:rPr lang="en-US" altLang="zh-CN" sz="2800" smtClean="0"/>
              <a:t>s2=“How are you!”;</a:t>
            </a:r>
          </a:p>
          <a:p>
            <a:pPr lvl="1" algn="just" eaLnBrk="1" hangingPunct="1"/>
            <a:r>
              <a:rPr lang="en-US" altLang="zh-CN" sz="2800" smtClean="0"/>
              <a:t>s1</a:t>
            </a:r>
            <a:r>
              <a:rPr lang="zh-CN" altLang="en-US" sz="2800" smtClean="0"/>
              <a:t>和</a:t>
            </a:r>
            <a:r>
              <a:rPr lang="en-US" altLang="zh-CN" sz="2800" smtClean="0"/>
              <a:t>s2</a:t>
            </a:r>
            <a:r>
              <a:rPr lang="zh-CN" altLang="en-US" sz="2800" smtClean="0"/>
              <a:t>具有相同的引用</a:t>
            </a:r>
          </a:p>
          <a:p>
            <a:pPr algn="just" eaLnBrk="1" hangingPunct="1"/>
            <a:endParaRPr lang="en-US" altLang="zh-CN" smtClean="0"/>
          </a:p>
        </p:txBody>
      </p:sp>
      <p:sp>
        <p:nvSpPr>
          <p:cNvPr id="668676" name="Rectangle 4"/>
          <p:cNvSpPr>
            <a:spLocks noChangeArrowheads="1"/>
          </p:cNvSpPr>
          <p:nvPr/>
        </p:nvSpPr>
        <p:spPr bwMode="auto">
          <a:xfrm>
            <a:off x="1390651" y="4497388"/>
            <a:ext cx="3456516" cy="576262"/>
          </a:xfrm>
          <a:prstGeom prst="rect">
            <a:avLst/>
          </a:prstGeom>
          <a:solidFill>
            <a:srgbClr val="00FFFF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ea typeface="宋体" charset="-122"/>
              </a:rPr>
              <a:t>0xAb28</a:t>
            </a:r>
          </a:p>
        </p:txBody>
      </p:sp>
      <p:sp>
        <p:nvSpPr>
          <p:cNvPr id="668677" name="Rectangle 5"/>
          <p:cNvSpPr>
            <a:spLocks noChangeArrowheads="1"/>
          </p:cNvSpPr>
          <p:nvPr/>
        </p:nvSpPr>
        <p:spPr bwMode="auto">
          <a:xfrm>
            <a:off x="1390651" y="5389563"/>
            <a:ext cx="3456516" cy="576262"/>
          </a:xfrm>
          <a:prstGeom prst="rect">
            <a:avLst/>
          </a:prstGeom>
          <a:solidFill>
            <a:srgbClr val="00FFFF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ea typeface="宋体" charset="-122"/>
              </a:rPr>
              <a:t>0xAb28</a:t>
            </a:r>
          </a:p>
        </p:txBody>
      </p:sp>
      <p:sp>
        <p:nvSpPr>
          <p:cNvPr id="668678" name="Rectangle 6"/>
          <p:cNvSpPr>
            <a:spLocks noChangeArrowheads="1"/>
          </p:cNvSpPr>
          <p:nvPr/>
        </p:nvSpPr>
        <p:spPr bwMode="auto">
          <a:xfrm>
            <a:off x="6303436" y="4868863"/>
            <a:ext cx="3456517" cy="576262"/>
          </a:xfrm>
          <a:prstGeom prst="rect">
            <a:avLst/>
          </a:prstGeom>
          <a:solidFill>
            <a:srgbClr val="FF9900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ea typeface="宋体" charset="-122"/>
              </a:rPr>
              <a:t>How are you!</a:t>
            </a:r>
          </a:p>
        </p:txBody>
      </p:sp>
      <p:sp>
        <p:nvSpPr>
          <p:cNvPr id="668679" name="Text Box 7"/>
          <p:cNvSpPr txBox="1">
            <a:spLocks noChangeArrowheads="1"/>
          </p:cNvSpPr>
          <p:nvPr/>
        </p:nvSpPr>
        <p:spPr bwMode="auto">
          <a:xfrm>
            <a:off x="2351617" y="3990979"/>
            <a:ext cx="105621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CC0099"/>
                </a:solidFill>
              </a:rPr>
              <a:t>s1</a:t>
            </a:r>
          </a:p>
        </p:txBody>
      </p:sp>
      <p:sp>
        <p:nvSpPr>
          <p:cNvPr id="668680" name="Text Box 8"/>
          <p:cNvSpPr txBox="1">
            <a:spLocks noChangeArrowheads="1"/>
          </p:cNvSpPr>
          <p:nvPr/>
        </p:nvSpPr>
        <p:spPr bwMode="auto">
          <a:xfrm>
            <a:off x="2296584" y="5934096"/>
            <a:ext cx="105621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CC0099"/>
                </a:solidFill>
              </a:rPr>
              <a:t>s2</a:t>
            </a:r>
          </a:p>
        </p:txBody>
      </p:sp>
      <p:sp>
        <p:nvSpPr>
          <p:cNvPr id="668681" name="Line 9"/>
          <p:cNvSpPr>
            <a:spLocks noChangeShapeType="1"/>
          </p:cNvSpPr>
          <p:nvPr/>
        </p:nvSpPr>
        <p:spPr bwMode="auto">
          <a:xfrm>
            <a:off x="4847169" y="4724400"/>
            <a:ext cx="1441451" cy="4333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668682" name="Line 10"/>
          <p:cNvSpPr>
            <a:spLocks noChangeShapeType="1"/>
          </p:cNvSpPr>
          <p:nvPr/>
        </p:nvSpPr>
        <p:spPr bwMode="auto">
          <a:xfrm flipV="1">
            <a:off x="4847169" y="5229246"/>
            <a:ext cx="1441451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7581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5" grpId="0" build="p"/>
      <p:bldP spid="668676" grpId="0" animBg="1"/>
      <p:bldP spid="668677" grpId="0" animBg="1"/>
      <p:bldP spid="668678" grpId="0" animBg="1"/>
      <p:bldP spid="668679" grpId="0"/>
      <p:bldP spid="668680" grpId="0"/>
      <p:bldP spid="668681" grpId="0" animBg="1"/>
      <p:bldP spid="6686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本章导读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15986"/>
            <a:ext cx="10058400" cy="490514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3600" dirty="0" smtClean="0"/>
              <a:t> </a:t>
            </a:r>
            <a:r>
              <a:rPr lang="zh-CN" altLang="en-US" sz="3600" dirty="0" smtClean="0">
                <a:solidFill>
                  <a:srgbClr val="FF0000"/>
                </a:solidFill>
              </a:rPr>
              <a:t>包装类 </a:t>
            </a:r>
            <a:r>
              <a:rPr lang="en-US" altLang="zh-CN" sz="3600" dirty="0" smtClean="0">
                <a:solidFill>
                  <a:srgbClr val="FF0000"/>
                </a:solidFill>
              </a:rPr>
              <a:t>Wrapper</a:t>
            </a:r>
            <a:r>
              <a:rPr lang="zh-CN" altLang="en-US" sz="3600" dirty="0" smtClean="0">
                <a:solidFill>
                  <a:srgbClr val="FF0000"/>
                </a:solidFill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Class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3600" dirty="0" smtClean="0"/>
              <a:t> Object</a:t>
            </a:r>
            <a:r>
              <a:rPr lang="zh-CN" altLang="en-US" sz="3600" dirty="0" smtClean="0"/>
              <a:t>类</a:t>
            </a:r>
            <a:endParaRPr lang="en-US" altLang="zh-CN" sz="3600" dirty="0" smtClean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3600" dirty="0" smtClean="0"/>
              <a:t> 字符串相关类</a:t>
            </a:r>
            <a:endParaRPr lang="en-US" altLang="zh-CN" sz="3600" dirty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3600" dirty="0" smtClean="0"/>
              <a:t> Math</a:t>
            </a:r>
            <a:r>
              <a:rPr lang="zh-CN" altLang="en-US" sz="3600" dirty="0"/>
              <a:t>类、、</a:t>
            </a:r>
            <a:r>
              <a:rPr lang="en-US" altLang="zh-CN" sz="3600" dirty="0" err="1"/>
              <a:t>NumberFormat</a:t>
            </a:r>
            <a:r>
              <a:rPr lang="zh-CN" altLang="en-US" sz="3600" dirty="0"/>
              <a:t>类、</a:t>
            </a:r>
            <a:r>
              <a:rPr lang="en-US" altLang="zh-CN" sz="3600" dirty="0" err="1"/>
              <a:t>BigInteger</a:t>
            </a:r>
            <a:r>
              <a:rPr lang="zh-CN" altLang="en-US" sz="3600" dirty="0"/>
              <a:t>类</a:t>
            </a:r>
            <a:endParaRPr lang="en-US" altLang="zh-CN" sz="3600" dirty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p"/>
            </a:pPr>
            <a:endParaRPr lang="en-US" altLang="zh-CN" sz="3600" dirty="0" smtClean="0"/>
          </a:p>
          <a:p>
            <a:pPr marL="0" indent="0">
              <a:buNone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78381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66A9B64-2FC4-49B4-A3D3-AE9816B4DD6B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30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String</a:t>
            </a:r>
            <a:r>
              <a:rPr lang="zh-CN" altLang="en-US" smtClean="0"/>
              <a:t>类的常用方法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667" y="1268413"/>
            <a:ext cx="10972800" cy="49164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CC"/>
                </a:solidFill>
              </a:rPr>
              <a:t>（</a:t>
            </a:r>
            <a:r>
              <a:rPr lang="en-US" altLang="zh-CN" smtClean="0">
                <a:solidFill>
                  <a:srgbClr val="0000CC"/>
                </a:solidFill>
              </a:rPr>
              <a:t>1</a:t>
            </a:r>
            <a:r>
              <a:rPr lang="zh-CN" altLang="en-US" smtClean="0">
                <a:solidFill>
                  <a:srgbClr val="0000CC"/>
                </a:solidFill>
              </a:rPr>
              <a:t>）</a:t>
            </a:r>
            <a:r>
              <a:rPr lang="en-US" altLang="zh-CN" smtClean="0">
                <a:solidFill>
                  <a:srgbClr val="0000CC"/>
                </a:solidFill>
              </a:rPr>
              <a:t>public int length()</a:t>
            </a:r>
          </a:p>
          <a:p>
            <a:pPr lvl="1" eaLnBrk="1" hangingPunct="1"/>
            <a:r>
              <a:rPr lang="zh-CN" altLang="en-US" sz="2800" smtClean="0"/>
              <a:t>返回当前字符串的长度</a:t>
            </a:r>
          </a:p>
          <a:p>
            <a:pPr lvl="1" eaLnBrk="1" hangingPunct="1"/>
            <a:r>
              <a:rPr lang="zh-CN" altLang="en-US" sz="2800" smtClean="0"/>
              <a:t>例如：</a:t>
            </a:r>
          </a:p>
          <a:p>
            <a:pPr lvl="2" eaLnBrk="1" hangingPunct="1"/>
            <a:r>
              <a:rPr lang="en-US" altLang="zh-CN" sz="2600" smtClean="0"/>
              <a:t>String s=“We are students”;</a:t>
            </a:r>
          </a:p>
          <a:p>
            <a:pPr lvl="2" eaLnBrk="1" hangingPunct="1"/>
            <a:r>
              <a:rPr lang="en-US" altLang="zh-CN" sz="2600" smtClean="0"/>
              <a:t>String tom=new String(“</a:t>
            </a:r>
            <a:r>
              <a:rPr lang="zh-CN" altLang="en-US" sz="2600" smtClean="0"/>
              <a:t>我是学生”</a:t>
            </a:r>
            <a:r>
              <a:rPr lang="en-US" altLang="zh-CN" sz="2600" smtClean="0"/>
              <a:t>);</a:t>
            </a:r>
          </a:p>
          <a:p>
            <a:pPr lvl="2" eaLnBrk="1" hangingPunct="1"/>
            <a:r>
              <a:rPr lang="en-US" altLang="zh-CN" sz="2600" smtClean="0"/>
              <a:t>int n1=s.length();</a:t>
            </a:r>
          </a:p>
          <a:p>
            <a:pPr lvl="2" eaLnBrk="1" hangingPunct="1"/>
            <a:r>
              <a:rPr lang="en-US" altLang="zh-CN" sz="2600" smtClean="0"/>
              <a:t>int n2=tom.length();</a:t>
            </a:r>
          </a:p>
          <a:p>
            <a:pPr lvl="2" eaLnBrk="1" hangingPunct="1"/>
            <a:r>
              <a:rPr lang="en-US" altLang="zh-CN" sz="2600" smtClean="0"/>
              <a:t>int n3=“Learning Java”.length();</a:t>
            </a:r>
          </a:p>
        </p:txBody>
      </p:sp>
    </p:spTree>
    <p:extLst>
      <p:ext uri="{BB962C8B-B14F-4D97-AF65-F5344CB8AC3E}">
        <p14:creationId xmlns:p14="http://schemas.microsoft.com/office/powerpoint/2010/main" val="9456635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52C78C2-32B0-4F83-9436-157A4DD81157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31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String</a:t>
            </a:r>
            <a:r>
              <a:rPr lang="zh-CN" altLang="en-US" smtClean="0"/>
              <a:t>类的常用方法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667" y="1268413"/>
            <a:ext cx="10972800" cy="49164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CC"/>
                </a:solidFill>
              </a:rPr>
              <a:t>（</a:t>
            </a:r>
            <a:r>
              <a:rPr lang="en-US" altLang="zh-CN" smtClean="0">
                <a:solidFill>
                  <a:srgbClr val="0000CC"/>
                </a:solidFill>
              </a:rPr>
              <a:t>2</a:t>
            </a:r>
            <a:r>
              <a:rPr lang="zh-CN" altLang="en-US" smtClean="0">
                <a:solidFill>
                  <a:srgbClr val="0000CC"/>
                </a:solidFill>
              </a:rPr>
              <a:t>）</a:t>
            </a:r>
            <a:r>
              <a:rPr lang="en-US" altLang="zh-CN" smtClean="0">
                <a:solidFill>
                  <a:srgbClr val="0000CC"/>
                </a:solidFill>
              </a:rPr>
              <a:t>public boolean equals(String s)</a:t>
            </a:r>
          </a:p>
          <a:p>
            <a:pPr lvl="1" eaLnBrk="1" hangingPunct="1"/>
            <a:r>
              <a:rPr lang="zh-CN" altLang="en-US" sz="2800" smtClean="0"/>
              <a:t>比较两个字符串的内容是否完全相同</a:t>
            </a:r>
          </a:p>
          <a:p>
            <a:pPr lvl="1" eaLnBrk="1" hangingPunct="1"/>
            <a:r>
              <a:rPr lang="zh-CN" altLang="en-US" sz="2800" smtClean="0"/>
              <a:t>例如：</a:t>
            </a:r>
          </a:p>
          <a:p>
            <a:pPr lvl="2" eaLnBrk="1" hangingPunct="1"/>
            <a:r>
              <a:rPr lang="en-US" altLang="zh-CN" sz="2600" smtClean="0"/>
              <a:t>String tom=“we are students.”;</a:t>
            </a:r>
          </a:p>
          <a:p>
            <a:pPr lvl="2" eaLnBrk="1" hangingPunct="1"/>
            <a:r>
              <a:rPr lang="en-US" altLang="zh-CN" sz="2600" smtClean="0"/>
              <a:t>String boy=new String(“We are students.”);</a:t>
            </a:r>
          </a:p>
          <a:p>
            <a:pPr lvl="2" eaLnBrk="1" hangingPunct="1"/>
            <a:r>
              <a:rPr lang="en-US" altLang="zh-CN" sz="2600" smtClean="0"/>
              <a:t>String jerry=new String(“we are students.”);</a:t>
            </a:r>
          </a:p>
          <a:p>
            <a:pPr lvl="2" eaLnBrk="1" hangingPunct="1"/>
            <a:r>
              <a:rPr lang="en-US" altLang="zh-CN" sz="2600" smtClean="0"/>
              <a:t>tom.equals(boy)</a:t>
            </a:r>
            <a:r>
              <a:rPr lang="zh-CN" altLang="en-US" sz="2600" smtClean="0"/>
              <a:t>的值是</a:t>
            </a:r>
            <a:r>
              <a:rPr lang="en-US" altLang="zh-CN" sz="2600" smtClean="0"/>
              <a:t>false</a:t>
            </a:r>
          </a:p>
          <a:p>
            <a:pPr lvl="2" eaLnBrk="1" hangingPunct="1"/>
            <a:r>
              <a:rPr lang="en-US" altLang="zh-CN" sz="2600" smtClean="0"/>
              <a:t>tom.equals(jerry)</a:t>
            </a:r>
            <a:r>
              <a:rPr lang="zh-CN" altLang="en-US" sz="2600" smtClean="0"/>
              <a:t>的值是</a:t>
            </a:r>
            <a:r>
              <a:rPr lang="en-US" altLang="zh-CN" sz="2600" smtClean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5026132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CFE4F53-5397-4A38-9620-1061C5DC136F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32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String</a:t>
            </a:r>
            <a:r>
              <a:rPr lang="zh-CN" altLang="en-US" smtClean="0"/>
              <a:t>类的常用方法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667" y="1268413"/>
            <a:ext cx="10972800" cy="49164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CC"/>
                </a:solidFill>
              </a:rPr>
              <a:t>（</a:t>
            </a:r>
            <a:r>
              <a:rPr lang="en-US" altLang="zh-CN" smtClean="0">
                <a:solidFill>
                  <a:srgbClr val="0000CC"/>
                </a:solidFill>
              </a:rPr>
              <a:t>3</a:t>
            </a:r>
            <a:r>
              <a:rPr lang="zh-CN" altLang="en-US" smtClean="0">
                <a:solidFill>
                  <a:srgbClr val="0000CC"/>
                </a:solidFill>
              </a:rPr>
              <a:t>）</a:t>
            </a:r>
            <a:r>
              <a:rPr lang="en-US" altLang="zh-CN" smtClean="0">
                <a:solidFill>
                  <a:srgbClr val="0000CC"/>
                </a:solidFill>
              </a:rPr>
              <a:t>public boolean contains(String s)</a:t>
            </a:r>
          </a:p>
          <a:p>
            <a:pPr lvl="1" eaLnBrk="1" hangingPunct="1"/>
            <a:r>
              <a:rPr lang="zh-CN" altLang="en-US" sz="2800" smtClean="0"/>
              <a:t>比较当前字符串是否包含字符串</a:t>
            </a:r>
            <a:r>
              <a:rPr lang="en-US" altLang="zh-CN" sz="2800" smtClean="0"/>
              <a:t>s</a:t>
            </a:r>
          </a:p>
          <a:p>
            <a:pPr lvl="1" eaLnBrk="1" hangingPunct="1"/>
            <a:r>
              <a:rPr lang="zh-CN" altLang="en-US" sz="2800" smtClean="0"/>
              <a:t>例如：</a:t>
            </a:r>
          </a:p>
          <a:p>
            <a:pPr lvl="2" eaLnBrk="1" hangingPunct="1"/>
            <a:r>
              <a:rPr lang="en-US" altLang="zh-CN" sz="2600" smtClean="0"/>
              <a:t>String tom=“we are students.”;</a:t>
            </a:r>
          </a:p>
          <a:p>
            <a:pPr lvl="2" eaLnBrk="1" hangingPunct="1"/>
            <a:r>
              <a:rPr lang="en-US" altLang="zh-CN" sz="2600" smtClean="0"/>
              <a:t>tom.contains(“stu”)</a:t>
            </a:r>
            <a:r>
              <a:rPr lang="zh-CN" altLang="en-US" sz="2600" smtClean="0"/>
              <a:t>的值是</a:t>
            </a:r>
            <a:r>
              <a:rPr lang="en-US" altLang="zh-CN" sz="2600" smtClean="0"/>
              <a:t>true</a:t>
            </a:r>
          </a:p>
          <a:p>
            <a:pPr lvl="2" eaLnBrk="1" hangingPunct="1"/>
            <a:r>
              <a:rPr lang="en-US" altLang="zh-CN" sz="2600" smtClean="0"/>
              <a:t>tom.contains(“We”)</a:t>
            </a:r>
            <a:r>
              <a:rPr lang="zh-CN" altLang="en-US" sz="2600" smtClean="0"/>
              <a:t>的值是</a:t>
            </a:r>
            <a:r>
              <a:rPr lang="en-US" altLang="zh-CN" sz="2600" smtClean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199065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7F49627-CD05-46AE-96CB-C9CAA4CA4FC7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33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String</a:t>
            </a:r>
            <a:r>
              <a:rPr lang="zh-CN" altLang="en-US" smtClean="0"/>
              <a:t>类的常用方法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667" y="1268413"/>
            <a:ext cx="10972800" cy="4916487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CC"/>
                </a:solidFill>
              </a:rPr>
              <a:t>（</a:t>
            </a:r>
            <a:r>
              <a:rPr lang="en-US" altLang="zh-CN" smtClean="0">
                <a:solidFill>
                  <a:srgbClr val="0000CC"/>
                </a:solidFill>
              </a:rPr>
              <a:t>4</a:t>
            </a:r>
            <a:r>
              <a:rPr lang="zh-CN" altLang="en-US" smtClean="0">
                <a:solidFill>
                  <a:srgbClr val="0000CC"/>
                </a:solidFill>
              </a:rPr>
              <a:t>）</a:t>
            </a:r>
            <a:r>
              <a:rPr lang="en-US" altLang="zh-CN" smtClean="0">
                <a:solidFill>
                  <a:srgbClr val="0000CC"/>
                </a:solidFill>
              </a:rPr>
              <a:t>public int compareTo(String s)</a:t>
            </a:r>
          </a:p>
          <a:p>
            <a:pPr lvl="1" algn="just" eaLnBrk="1" hangingPunct="1"/>
            <a:r>
              <a:rPr lang="zh-CN" altLang="en-US" sz="2800" smtClean="0"/>
              <a:t>将当前字符串按字典序与字符串</a:t>
            </a:r>
            <a:r>
              <a:rPr lang="en-US" altLang="zh-CN" sz="2800" smtClean="0"/>
              <a:t>s</a:t>
            </a:r>
            <a:r>
              <a:rPr lang="zh-CN" altLang="en-US" sz="2800" smtClean="0"/>
              <a:t>比较大小</a:t>
            </a:r>
          </a:p>
          <a:p>
            <a:pPr lvl="2" algn="just" eaLnBrk="1" hangingPunct="1"/>
            <a:r>
              <a:rPr lang="zh-CN" altLang="en-US" sz="2500" smtClean="0"/>
              <a:t>如果当前字符串与</a:t>
            </a:r>
            <a:r>
              <a:rPr lang="en-US" altLang="zh-CN" sz="2500" smtClean="0"/>
              <a:t>s</a:t>
            </a:r>
            <a:r>
              <a:rPr lang="zh-CN" altLang="en-US" sz="2500" smtClean="0"/>
              <a:t>相同，返回</a:t>
            </a:r>
            <a:r>
              <a:rPr lang="en-US" altLang="zh-CN" sz="2500" smtClean="0"/>
              <a:t>0</a:t>
            </a:r>
            <a:r>
              <a:rPr lang="zh-CN" altLang="en-US" sz="2500" smtClean="0"/>
              <a:t>；如果当前字符串大于</a:t>
            </a:r>
            <a:r>
              <a:rPr lang="en-US" altLang="zh-CN" sz="2500" smtClean="0"/>
              <a:t>s</a:t>
            </a:r>
            <a:r>
              <a:rPr lang="zh-CN" altLang="en-US" sz="2500" smtClean="0"/>
              <a:t>，返回正值；否则返回负值</a:t>
            </a:r>
          </a:p>
          <a:p>
            <a:pPr lvl="1" algn="just" eaLnBrk="1" hangingPunct="1"/>
            <a:r>
              <a:rPr lang="zh-CN" altLang="en-US" sz="2800" smtClean="0"/>
              <a:t>例如：</a:t>
            </a:r>
          </a:p>
          <a:p>
            <a:pPr lvl="2" algn="just" eaLnBrk="1" hangingPunct="1"/>
            <a:r>
              <a:rPr lang="en-US" altLang="zh-CN" sz="2600" smtClean="0"/>
              <a:t>String str=“abcde”;</a:t>
            </a:r>
          </a:p>
          <a:p>
            <a:pPr lvl="2" algn="just" eaLnBrk="1" hangingPunct="1"/>
            <a:r>
              <a:rPr lang="en-US" altLang="zh-CN" sz="2600" smtClean="0"/>
              <a:t>str.compareTo(“boy”)</a:t>
            </a:r>
            <a:r>
              <a:rPr lang="zh-CN" altLang="en-US" sz="2600" smtClean="0"/>
              <a:t>小于</a:t>
            </a:r>
            <a:r>
              <a:rPr lang="en-US" altLang="zh-CN" sz="2600" smtClean="0"/>
              <a:t>0</a:t>
            </a:r>
          </a:p>
          <a:p>
            <a:pPr lvl="2" algn="just" eaLnBrk="1" hangingPunct="1"/>
            <a:r>
              <a:rPr lang="en-US" altLang="zh-CN" sz="2600" smtClean="0"/>
              <a:t>str.compareTo(“aba”)</a:t>
            </a:r>
            <a:r>
              <a:rPr lang="zh-CN" altLang="en-US" sz="2600" smtClean="0"/>
              <a:t>大于</a:t>
            </a:r>
            <a:r>
              <a:rPr lang="en-US" altLang="zh-CN" sz="2600" smtClean="0"/>
              <a:t>0</a:t>
            </a:r>
          </a:p>
          <a:p>
            <a:pPr lvl="2" algn="just" eaLnBrk="1" hangingPunct="1"/>
            <a:r>
              <a:rPr lang="en-US" altLang="zh-CN" sz="2600" smtClean="0"/>
              <a:t>str.compareTo(“abcde”)</a:t>
            </a:r>
            <a:r>
              <a:rPr lang="zh-CN" altLang="en-US" sz="2600" smtClean="0"/>
              <a:t>等于</a:t>
            </a:r>
            <a:r>
              <a:rPr lang="en-US" altLang="zh-CN" sz="260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680036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5C00EF9-587C-4AC1-B910-D7AE7AA28DF4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34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String</a:t>
            </a:r>
            <a:r>
              <a:rPr lang="zh-CN" altLang="en-US" smtClean="0"/>
              <a:t>类的常用方法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667" y="1268413"/>
            <a:ext cx="10972800" cy="49164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CC"/>
                </a:solidFill>
              </a:rPr>
              <a:t>（</a:t>
            </a:r>
            <a:r>
              <a:rPr lang="en-US" altLang="zh-CN" smtClean="0">
                <a:solidFill>
                  <a:srgbClr val="0000CC"/>
                </a:solidFill>
              </a:rPr>
              <a:t>5</a:t>
            </a:r>
            <a:r>
              <a:rPr lang="zh-CN" altLang="en-US" smtClean="0">
                <a:solidFill>
                  <a:srgbClr val="0000CC"/>
                </a:solidFill>
              </a:rPr>
              <a:t>）</a:t>
            </a:r>
            <a:r>
              <a:rPr lang="en-US" altLang="zh-CN" smtClean="0">
                <a:solidFill>
                  <a:srgbClr val="0000CC"/>
                </a:solidFill>
              </a:rPr>
              <a:t>public String concat(String s)</a:t>
            </a:r>
          </a:p>
          <a:p>
            <a:pPr lvl="1" eaLnBrk="1" hangingPunct="1"/>
            <a:r>
              <a:rPr lang="zh-CN" altLang="en-US" sz="2800" smtClean="0"/>
              <a:t>与字符串连接符“</a:t>
            </a:r>
            <a:r>
              <a:rPr lang="en-US" altLang="zh-CN" sz="2800" smtClean="0"/>
              <a:t>+”</a:t>
            </a:r>
            <a:r>
              <a:rPr lang="zh-CN" altLang="en-US" sz="2800" smtClean="0"/>
              <a:t>是等价的</a:t>
            </a:r>
          </a:p>
          <a:p>
            <a:pPr lvl="1" eaLnBrk="1" hangingPunct="1"/>
            <a:r>
              <a:rPr lang="zh-CN" altLang="en-US" sz="2800" smtClean="0"/>
              <a:t>例如：</a:t>
            </a:r>
          </a:p>
          <a:p>
            <a:pPr lvl="2" eaLnBrk="1" hangingPunct="1"/>
            <a:r>
              <a:rPr lang="en-US" altLang="zh-CN" sz="2600" smtClean="0"/>
              <a:t>String s1=“We”.concat(“are students.”);</a:t>
            </a:r>
          </a:p>
          <a:p>
            <a:pPr lvl="2" eaLnBrk="1" hangingPunct="1"/>
            <a:r>
              <a:rPr lang="zh-CN" altLang="en-US" sz="2600" smtClean="0"/>
              <a:t>等价于</a:t>
            </a:r>
          </a:p>
          <a:p>
            <a:pPr lvl="2" eaLnBrk="1" hangingPunct="1"/>
            <a:r>
              <a:rPr lang="en-US" altLang="zh-CN" sz="2600" smtClean="0"/>
              <a:t>String s1=“We ”+“are students.”;</a:t>
            </a:r>
          </a:p>
          <a:p>
            <a:pPr lvl="2" eaLnBrk="1" hangingPunct="1"/>
            <a:endParaRPr lang="en-US" altLang="zh-CN" sz="2600" smtClean="0"/>
          </a:p>
          <a:p>
            <a:pPr lvl="2" eaLnBrk="1" hangingPunct="1"/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4099459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5A60A4A-78E6-4714-83CE-2CDDFF77C8B6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35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String</a:t>
            </a:r>
            <a:r>
              <a:rPr lang="zh-CN" altLang="en-US" smtClean="0"/>
              <a:t>类的常用方法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67" y="1543057"/>
            <a:ext cx="11747500" cy="496887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CC"/>
                </a:solidFill>
              </a:rPr>
              <a:t>（</a:t>
            </a:r>
            <a:r>
              <a:rPr lang="en-US" altLang="zh-CN" smtClean="0">
                <a:solidFill>
                  <a:srgbClr val="0000CC"/>
                </a:solidFill>
              </a:rPr>
              <a:t>6</a:t>
            </a:r>
            <a:r>
              <a:rPr lang="zh-CN" altLang="en-US" smtClean="0">
                <a:solidFill>
                  <a:srgbClr val="0000CC"/>
                </a:solidFill>
              </a:rPr>
              <a:t>）</a:t>
            </a:r>
            <a:r>
              <a:rPr lang="en-US" altLang="zh-CN" smtClean="0">
                <a:solidFill>
                  <a:srgbClr val="0000CC"/>
                </a:solidFill>
              </a:rPr>
              <a:t>public String substring(int start, int end)</a:t>
            </a:r>
          </a:p>
          <a:p>
            <a:pPr lvl="1" algn="just" eaLnBrk="1" hangingPunct="1"/>
            <a:r>
              <a:rPr lang="zh-CN" altLang="en-US" sz="2800" smtClean="0"/>
              <a:t>得到当前字符串的子串，这个子串从当前字符串的</a:t>
            </a:r>
            <a:r>
              <a:rPr lang="en-US" altLang="zh-CN" sz="2800" smtClean="0"/>
              <a:t>start</a:t>
            </a:r>
            <a:r>
              <a:rPr lang="zh-CN" altLang="en-US" sz="2800" smtClean="0"/>
              <a:t>开始，截取到</a:t>
            </a:r>
            <a:r>
              <a:rPr lang="en-US" altLang="zh-CN" sz="2800" smtClean="0"/>
              <a:t>end</a:t>
            </a:r>
            <a:r>
              <a:rPr lang="zh-CN" altLang="en-US" sz="2800" smtClean="0"/>
              <a:t>（不包括</a:t>
            </a:r>
            <a:r>
              <a:rPr lang="en-US" altLang="zh-CN" sz="2800" smtClean="0"/>
              <a:t>end</a:t>
            </a:r>
            <a:r>
              <a:rPr lang="zh-CN" altLang="en-US" sz="2800" smtClean="0"/>
              <a:t>）之间的字符序列</a:t>
            </a:r>
          </a:p>
          <a:p>
            <a:pPr lvl="1" algn="just" eaLnBrk="1" hangingPunct="1"/>
            <a:r>
              <a:rPr lang="zh-CN" altLang="en-US" sz="2800" smtClean="0"/>
              <a:t>例如：</a:t>
            </a:r>
          </a:p>
          <a:p>
            <a:pPr lvl="2" algn="just" eaLnBrk="1" hangingPunct="1"/>
            <a:r>
              <a:rPr lang="en-US" altLang="zh-CN" sz="2600" smtClean="0"/>
              <a:t>String tom=“I like tom.”;</a:t>
            </a:r>
          </a:p>
          <a:p>
            <a:pPr lvl="2" algn="just" eaLnBrk="1" hangingPunct="1"/>
            <a:r>
              <a:rPr lang="en-US" altLang="zh-CN" sz="2600" smtClean="0"/>
              <a:t>String s=tom.substring(2,5); </a:t>
            </a:r>
          </a:p>
          <a:p>
            <a:pPr lvl="2" algn="just" eaLnBrk="1" hangingPunct="1"/>
            <a:r>
              <a:rPr lang="en-US" altLang="zh-CN" sz="2600" smtClean="0"/>
              <a:t>s</a:t>
            </a:r>
            <a:r>
              <a:rPr lang="zh-CN" altLang="en-US" sz="2600" smtClean="0"/>
              <a:t>为“</a:t>
            </a:r>
            <a:r>
              <a:rPr lang="en-US" altLang="zh-CN" sz="2600" smtClean="0"/>
              <a:t>lik”</a:t>
            </a:r>
          </a:p>
          <a:p>
            <a:pPr lvl="2" algn="just" eaLnBrk="1" hangingPunct="1"/>
            <a:r>
              <a:rPr lang="en-US" altLang="zh-CN" sz="2600" smtClean="0"/>
              <a:t>“to Java world”.substring(3,7); </a:t>
            </a:r>
            <a:r>
              <a:rPr lang="zh-CN" altLang="en-US" sz="2600" smtClean="0"/>
              <a:t>返回结果为“</a:t>
            </a:r>
            <a:r>
              <a:rPr lang="en-US" altLang="zh-CN" sz="2600" smtClean="0"/>
              <a:t>Java”</a:t>
            </a:r>
          </a:p>
        </p:txBody>
      </p:sp>
    </p:spTree>
    <p:extLst>
      <p:ext uri="{BB962C8B-B14F-4D97-AF65-F5344CB8AC3E}">
        <p14:creationId xmlns:p14="http://schemas.microsoft.com/office/powerpoint/2010/main" val="21710722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34FDC9C-E34B-455B-9400-510BF2C5C7FC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36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String</a:t>
            </a:r>
            <a:r>
              <a:rPr lang="zh-CN" altLang="en-US" smtClean="0"/>
              <a:t>类的常用方法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7" y="1196975"/>
            <a:ext cx="10403417" cy="496887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CC"/>
                </a:solidFill>
              </a:rPr>
              <a:t>（</a:t>
            </a:r>
            <a:r>
              <a:rPr lang="en-US" altLang="zh-CN" smtClean="0">
                <a:solidFill>
                  <a:srgbClr val="0000CC"/>
                </a:solidFill>
              </a:rPr>
              <a:t>7</a:t>
            </a:r>
            <a:r>
              <a:rPr lang="zh-CN" altLang="en-US" smtClean="0">
                <a:solidFill>
                  <a:srgbClr val="0000CC"/>
                </a:solidFill>
              </a:rPr>
              <a:t>）</a:t>
            </a:r>
            <a:r>
              <a:rPr lang="en-US" altLang="zh-CN" smtClean="0">
                <a:solidFill>
                  <a:srgbClr val="0000CC"/>
                </a:solidFill>
              </a:rPr>
              <a:t>public int indexOf(String s)</a:t>
            </a:r>
          </a:p>
          <a:p>
            <a:pPr lvl="1" algn="just" eaLnBrk="1" hangingPunct="1"/>
            <a:r>
              <a:rPr lang="zh-CN" altLang="en-US" sz="2800" smtClean="0"/>
              <a:t>从当前字符串的头开始检索字符串</a:t>
            </a:r>
            <a:r>
              <a:rPr lang="en-US" altLang="zh-CN" sz="2800" smtClean="0"/>
              <a:t>s</a:t>
            </a:r>
            <a:r>
              <a:rPr lang="zh-CN" altLang="en-US" sz="2800" smtClean="0"/>
              <a:t>，并返回首次出现</a:t>
            </a:r>
            <a:r>
              <a:rPr lang="en-US" altLang="zh-CN" sz="2800" smtClean="0"/>
              <a:t>s</a:t>
            </a:r>
            <a:r>
              <a:rPr lang="zh-CN" altLang="en-US" sz="2800" smtClean="0"/>
              <a:t>的位置，如果没有检索到</a:t>
            </a:r>
            <a:r>
              <a:rPr lang="en-US" altLang="zh-CN" sz="2800" smtClean="0"/>
              <a:t>s</a:t>
            </a:r>
            <a:r>
              <a:rPr lang="zh-CN" altLang="en-US" sz="2800" smtClean="0"/>
              <a:t>，则返回</a:t>
            </a:r>
            <a:r>
              <a:rPr lang="en-US" altLang="zh-CN" sz="2800" smtClean="0"/>
              <a:t>-1</a:t>
            </a:r>
          </a:p>
          <a:p>
            <a:pPr lvl="1" algn="just" eaLnBrk="1" hangingPunct="1"/>
            <a:r>
              <a:rPr lang="zh-CN" altLang="en-US" sz="2800" smtClean="0"/>
              <a:t>例如：</a:t>
            </a:r>
          </a:p>
          <a:p>
            <a:pPr lvl="2" algn="just" eaLnBrk="1" hangingPunct="1"/>
            <a:r>
              <a:rPr lang="en-US" altLang="zh-CN" sz="2600" smtClean="0"/>
              <a:t>String tom=“It is a good cat.”;</a:t>
            </a:r>
          </a:p>
          <a:p>
            <a:pPr lvl="2" algn="just" eaLnBrk="1" hangingPunct="1"/>
            <a:r>
              <a:rPr lang="en-US" altLang="zh-CN" sz="2600" smtClean="0"/>
              <a:t>tom.indexOf(“a”);   </a:t>
            </a:r>
            <a:r>
              <a:rPr lang="zh-CN" altLang="en-US" sz="2600" smtClean="0"/>
              <a:t>值为</a:t>
            </a:r>
            <a:r>
              <a:rPr lang="en-US" altLang="zh-CN" sz="2600" smtClean="0"/>
              <a:t>6</a:t>
            </a:r>
          </a:p>
          <a:p>
            <a:pPr lvl="2" algn="just" eaLnBrk="1" hangingPunct="1"/>
            <a:r>
              <a:rPr lang="en-US" altLang="zh-CN" sz="2600" smtClean="0"/>
              <a:t>tom.indexOf(“good”);   </a:t>
            </a:r>
            <a:r>
              <a:rPr lang="zh-CN" altLang="en-US" sz="2600" smtClean="0"/>
              <a:t>值为</a:t>
            </a:r>
            <a:r>
              <a:rPr lang="en-US" altLang="zh-CN" sz="2600" smtClean="0"/>
              <a:t>8</a:t>
            </a:r>
          </a:p>
          <a:p>
            <a:pPr lvl="2" algn="just" eaLnBrk="1" hangingPunct="1"/>
            <a:r>
              <a:rPr lang="en-US" altLang="zh-CN" sz="2600" smtClean="0"/>
              <a:t>tom.indexOf(“Good”);   </a:t>
            </a:r>
            <a:r>
              <a:rPr lang="zh-CN" altLang="en-US" sz="2600" smtClean="0"/>
              <a:t>值为</a:t>
            </a:r>
            <a:r>
              <a:rPr lang="en-US" altLang="zh-CN" sz="2600" smtClean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8035934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320003F-1E61-4981-B3A9-98B3A580F768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37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String</a:t>
            </a:r>
            <a:r>
              <a:rPr lang="zh-CN" altLang="en-US" smtClean="0"/>
              <a:t>类的常用方法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7" y="1196975"/>
            <a:ext cx="10403417" cy="496887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CC"/>
                </a:solidFill>
              </a:rPr>
              <a:t>（</a:t>
            </a:r>
            <a:r>
              <a:rPr lang="en-US" altLang="zh-CN" smtClean="0">
                <a:solidFill>
                  <a:srgbClr val="0000CC"/>
                </a:solidFill>
              </a:rPr>
              <a:t>8</a:t>
            </a:r>
            <a:r>
              <a:rPr lang="zh-CN" altLang="en-US" smtClean="0">
                <a:solidFill>
                  <a:srgbClr val="0000CC"/>
                </a:solidFill>
              </a:rPr>
              <a:t>）</a:t>
            </a:r>
            <a:r>
              <a:rPr lang="en-US" altLang="zh-CN" smtClean="0">
                <a:solidFill>
                  <a:srgbClr val="0000CC"/>
                </a:solidFill>
              </a:rPr>
              <a:t>public String[ ] split(String regex)</a:t>
            </a:r>
          </a:p>
          <a:p>
            <a:pPr lvl="1" algn="just" eaLnBrk="1" hangingPunct="1"/>
            <a:r>
              <a:rPr lang="zh-CN" altLang="en-US" sz="2800" smtClean="0"/>
              <a:t>以</a:t>
            </a:r>
            <a:r>
              <a:rPr lang="en-US" altLang="zh-CN" sz="2800" smtClean="0"/>
              <a:t>regex</a:t>
            </a:r>
            <a:r>
              <a:rPr lang="zh-CN" altLang="en-US" sz="2800" smtClean="0"/>
              <a:t>为分隔符把当前字符串分割成若干个子字符串，以字符串数组的形式返回</a:t>
            </a:r>
          </a:p>
          <a:p>
            <a:pPr lvl="1" algn="just" eaLnBrk="1" hangingPunct="1"/>
            <a:r>
              <a:rPr lang="zh-CN" altLang="en-US" sz="2800" smtClean="0"/>
              <a:t>例如：</a:t>
            </a:r>
          </a:p>
          <a:p>
            <a:pPr lvl="2" algn="just" eaLnBrk="1" hangingPunct="1"/>
            <a:r>
              <a:rPr lang="en-US" altLang="zh-CN" sz="2600" smtClean="0"/>
              <a:t>String tom=“It is a good cat.”;</a:t>
            </a:r>
          </a:p>
          <a:p>
            <a:pPr lvl="2" algn="just" eaLnBrk="1" hangingPunct="1"/>
            <a:r>
              <a:rPr lang="en-US" altLang="zh-CN" sz="2600" smtClean="0"/>
              <a:t>String[ ] a=tom.split(“ “);</a:t>
            </a:r>
          </a:p>
          <a:p>
            <a:pPr lvl="2" algn="just" eaLnBrk="1" hangingPunct="1"/>
            <a:r>
              <a:rPr lang="en-US" altLang="zh-CN" sz="2600" smtClean="0"/>
              <a:t>for(int i=0;i&lt;a.length;i++)</a:t>
            </a:r>
          </a:p>
          <a:p>
            <a:pPr lvl="2" algn="just" eaLnBrk="1" hangingPunct="1"/>
            <a:r>
              <a:rPr lang="en-US" altLang="zh-CN" sz="2600" smtClean="0"/>
              <a:t>      System.out.println(a[i]);</a:t>
            </a:r>
          </a:p>
        </p:txBody>
      </p:sp>
    </p:spTree>
    <p:extLst>
      <p:ext uri="{BB962C8B-B14F-4D97-AF65-F5344CB8AC3E}">
        <p14:creationId xmlns:p14="http://schemas.microsoft.com/office/powerpoint/2010/main" val="27247359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C89799E-7550-4249-B8D4-6EA6F15A5DFF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38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String</a:t>
            </a:r>
            <a:r>
              <a:rPr lang="zh-CN" altLang="en-US" smtClean="0"/>
              <a:t>类的常用方法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7" y="1196975"/>
            <a:ext cx="10403417" cy="496887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CC"/>
                </a:solidFill>
              </a:rPr>
              <a:t>（</a:t>
            </a:r>
            <a:r>
              <a:rPr lang="en-US" altLang="zh-CN" smtClean="0">
                <a:solidFill>
                  <a:srgbClr val="0000CC"/>
                </a:solidFill>
              </a:rPr>
              <a:t>9</a:t>
            </a:r>
            <a:r>
              <a:rPr lang="zh-CN" altLang="en-US" smtClean="0">
                <a:solidFill>
                  <a:srgbClr val="0000CC"/>
                </a:solidFill>
              </a:rPr>
              <a:t>）</a:t>
            </a:r>
            <a:r>
              <a:rPr lang="en-US" altLang="zh-CN" smtClean="0">
                <a:solidFill>
                  <a:srgbClr val="0000CC"/>
                </a:solidFill>
              </a:rPr>
              <a:t>public char[ ] toCharArray()</a:t>
            </a:r>
          </a:p>
          <a:p>
            <a:pPr lvl="1" algn="just" eaLnBrk="1" hangingPunct="1"/>
            <a:r>
              <a:rPr lang="zh-CN" altLang="en-US" sz="2800" smtClean="0"/>
              <a:t>将当前字符串中的所有字符按顺序存放在一个字符数组中</a:t>
            </a:r>
          </a:p>
          <a:p>
            <a:pPr lvl="1" algn="just" eaLnBrk="1" hangingPunct="1"/>
            <a:r>
              <a:rPr lang="zh-CN" altLang="en-US" sz="2800" smtClean="0"/>
              <a:t>例如：</a:t>
            </a:r>
          </a:p>
          <a:p>
            <a:pPr lvl="2" algn="just" eaLnBrk="1" hangingPunct="1"/>
            <a:r>
              <a:rPr lang="en-US" altLang="zh-CN" sz="2600" smtClean="0"/>
              <a:t>Scanner reader=new Scanner(System.in);</a:t>
            </a:r>
          </a:p>
          <a:p>
            <a:pPr lvl="2" algn="just" eaLnBrk="1" hangingPunct="1"/>
            <a:r>
              <a:rPr lang="en-US" altLang="zh-CN" sz="2600" smtClean="0"/>
              <a:t>String s=reader.nextLine();</a:t>
            </a:r>
          </a:p>
          <a:p>
            <a:pPr lvl="2" algn="just" eaLnBrk="1" hangingPunct="1"/>
            <a:r>
              <a:rPr lang="en-US" altLang="zh-CN" sz="2600" smtClean="0"/>
              <a:t>Char a[ ]=s.toCharArray();</a:t>
            </a:r>
          </a:p>
        </p:txBody>
      </p:sp>
    </p:spTree>
    <p:extLst>
      <p:ext uri="{BB962C8B-B14F-4D97-AF65-F5344CB8AC3E}">
        <p14:creationId xmlns:p14="http://schemas.microsoft.com/office/powerpoint/2010/main" val="1543240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StringBuffer</a:t>
            </a:r>
            <a:r>
              <a:rPr kumimoji="1" lang="zh-CN" altLang="en-US" dirty="0" smtClean="0"/>
              <a:t>类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思考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kumimoji="1" lang="en-US" altLang="zh-CN" sz="2800" dirty="0" err="1" smtClean="0"/>
              <a:t>StringBuffer</a:t>
            </a:r>
            <a:r>
              <a:rPr kumimoji="1" lang="zh-CN" altLang="en-US" sz="2800" dirty="0" smtClean="0"/>
              <a:t>类相较于 </a:t>
            </a:r>
            <a:r>
              <a:rPr kumimoji="1" lang="en-US" altLang="zh-CN" sz="2800" dirty="0" smtClean="0"/>
              <a:t>String</a:t>
            </a:r>
            <a:r>
              <a:rPr kumimoji="1" lang="zh-CN" altLang="en-US" sz="2800" dirty="0" smtClean="0"/>
              <a:t>类的优势在哪呢？</a:t>
            </a:r>
            <a:endParaRPr kumimoji="1"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98787" y="2260358"/>
            <a:ext cx="10455383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答案是显而易见的，</a:t>
            </a:r>
            <a:r>
              <a:rPr lang="zh-CN" altLang="en-US" sz="2400" dirty="0" smtClean="0">
                <a:solidFill>
                  <a:srgbClr val="FF0000"/>
                </a:solidFill>
              </a:rPr>
              <a:t>效率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”;</a:t>
            </a: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+=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/>
              <a:t>上述两行代码的过程</a:t>
            </a:r>
            <a:r>
              <a:rPr lang="zh-CN" altLang="en-US" sz="2400" dirty="0"/>
              <a:t>其实就是</a:t>
            </a:r>
            <a:r>
              <a:rPr lang="en-US" altLang="zh-CN" sz="2400" dirty="0"/>
              <a:t>new</a:t>
            </a:r>
            <a:r>
              <a:rPr lang="zh-CN" altLang="en-US" sz="2400" dirty="0"/>
              <a:t>了一个新的</a:t>
            </a:r>
            <a:r>
              <a:rPr lang="en-US" altLang="zh-CN" sz="2400" dirty="0"/>
              <a:t>String</a:t>
            </a:r>
            <a:r>
              <a:rPr lang="zh-CN" altLang="en-US" sz="2400" dirty="0"/>
              <a:t>对象，新对象是</a:t>
            </a:r>
            <a:r>
              <a:rPr lang="en-US" altLang="zh-CN" sz="2400" dirty="0"/>
              <a:t>"</a:t>
            </a:r>
            <a:r>
              <a:rPr lang="en-US" altLang="zh-CN" sz="2400" dirty="0" err="1"/>
              <a:t>abcdef</a:t>
            </a:r>
            <a:r>
              <a:rPr lang="en-US" altLang="zh-CN" sz="2400" dirty="0"/>
              <a:t>"</a:t>
            </a:r>
            <a:r>
              <a:rPr lang="zh-CN" altLang="en-US" sz="2400" dirty="0"/>
              <a:t>，</a:t>
            </a:r>
            <a:r>
              <a:rPr lang="en-US" altLang="zh-CN" sz="2400" dirty="0"/>
              <a:t>s </a:t>
            </a:r>
            <a:r>
              <a:rPr lang="zh-CN" altLang="en-US" sz="2400" dirty="0"/>
              <a:t>抛弃了原来的对象，指向了新对象</a:t>
            </a:r>
            <a:r>
              <a:rPr lang="zh-CN" altLang="en-US" sz="2400" dirty="0" smtClean="0"/>
              <a:t>。</a:t>
            </a:r>
            <a:r>
              <a:rPr lang="zh-CN" altLang="en-US" sz="2400" b="1" dirty="0" smtClean="0"/>
              <a:t>由于</a:t>
            </a:r>
            <a:r>
              <a:rPr lang="zh-CN" altLang="en-US" sz="2400" b="1" dirty="0"/>
              <a:t>每次操作都要重新</a:t>
            </a:r>
            <a:r>
              <a:rPr lang="en-US" altLang="zh-CN" sz="2400" b="1" dirty="0"/>
              <a:t>new</a:t>
            </a:r>
            <a:r>
              <a:rPr lang="zh-CN" altLang="en-US" sz="2400" b="1" dirty="0"/>
              <a:t>一个对象，并且占用大量内存，因此</a:t>
            </a:r>
            <a:r>
              <a:rPr lang="en-US" altLang="zh-CN" sz="2400" b="1" dirty="0"/>
              <a:t>String</a:t>
            </a:r>
            <a:r>
              <a:rPr lang="zh-CN" altLang="en-US" sz="2400" b="1" dirty="0"/>
              <a:t>类的效率不高</a:t>
            </a:r>
            <a:r>
              <a:rPr lang="zh-CN" altLang="en-US" sz="2400" b="1" dirty="0" smtClean="0"/>
              <a:t>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9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包装类</a:t>
            </a:r>
            <a:r>
              <a:rPr kumimoji="1" lang="en-US" altLang="zh-CN" sz="4400" dirty="0"/>
              <a:t>-</a:t>
            </a:r>
            <a:r>
              <a:rPr kumimoji="1" lang="en-US" altLang="zh-CN" sz="4400" dirty="0" smtClean="0"/>
              <a:t>Wrapper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Class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800" dirty="0" smtClean="0"/>
              <a:t>Java</a:t>
            </a:r>
            <a:r>
              <a:rPr kumimoji="1" lang="zh-CN" altLang="en-US" sz="2800" dirty="0" smtClean="0"/>
              <a:t>是面向对象的编程语言</a:t>
            </a:r>
            <a:r>
              <a:rPr kumimoji="1" lang="zh-CN" altLang="en-US" sz="2800" dirty="0" smtClean="0"/>
              <a:t>，对象拥有</a:t>
            </a:r>
            <a:r>
              <a:rPr kumimoji="1" lang="zh-CN" altLang="en-US" sz="2800" dirty="0" smtClean="0"/>
              <a:t>成员变量、方法。</a:t>
            </a:r>
            <a:endParaRPr kumimoji="1" lang="en-US" altLang="zh-CN" sz="2800" dirty="0" smtClean="0"/>
          </a:p>
          <a:p>
            <a:pPr algn="just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800" dirty="0" smtClean="0"/>
              <a:t>基本</a:t>
            </a:r>
            <a:r>
              <a:rPr kumimoji="1" lang="zh-CN" altLang="en-US" sz="2800" dirty="0" smtClean="0"/>
              <a:t>数据类型符合面向对象的编程机制吗？</a:t>
            </a:r>
            <a:endParaRPr kumimoji="1" lang="en-US" altLang="zh-CN" sz="2800" dirty="0" smtClean="0"/>
          </a:p>
          <a:p>
            <a:pPr algn="just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800" dirty="0" smtClean="0"/>
              <a:t>基本数据类型不</a:t>
            </a:r>
            <a:r>
              <a:rPr kumimoji="1" lang="zh-CN" altLang="en-US" sz="2800" dirty="0" smtClean="0"/>
              <a:t>符合面向对象的编程机制，基本数据类型没有成员变量</a:t>
            </a:r>
            <a:r>
              <a:rPr kumimoji="1" lang="zh-CN" altLang="en-US" sz="2800" dirty="0" smtClean="0"/>
              <a:t>，</a:t>
            </a:r>
            <a:r>
              <a:rPr kumimoji="1" lang="zh-CN" altLang="en-US" sz="2800" dirty="0"/>
              <a:t>也</a:t>
            </a:r>
            <a:r>
              <a:rPr kumimoji="1" lang="zh-CN" altLang="en-US" sz="2800" dirty="0" smtClean="0"/>
              <a:t>没有</a:t>
            </a:r>
            <a:r>
              <a:rPr kumimoji="1" lang="zh-CN" altLang="en-US" sz="2800" dirty="0" smtClean="0"/>
              <a:t>方法可以调用！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1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BDE5B4A-393A-4537-ADEC-5401F431DEE3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40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1" y="-77788"/>
            <a:ext cx="10058400" cy="858838"/>
          </a:xfrm>
        </p:spPr>
        <p:txBody>
          <a:bodyPr/>
          <a:lstStyle/>
          <a:p>
            <a:pPr eaLnBrk="1" hangingPunct="1"/>
            <a:r>
              <a:rPr lang="en-US" altLang="zh-CN" smtClean="0"/>
              <a:t>StringBuffer</a:t>
            </a:r>
            <a:r>
              <a:rPr lang="zh-CN" altLang="en-US" smtClean="0"/>
              <a:t>类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66" y="692150"/>
            <a:ext cx="11068051" cy="5976938"/>
          </a:xfrm>
        </p:spPr>
        <p:txBody>
          <a:bodyPr/>
          <a:lstStyle/>
          <a:p>
            <a:pPr algn="just" eaLnBrk="1" hangingPunct="1">
              <a:spcBef>
                <a:spcPct val="10000"/>
              </a:spcBef>
            </a:pPr>
            <a:r>
              <a:rPr lang="zh-CN" altLang="en-US" sz="3200" smtClean="0"/>
              <a:t>构造方法</a:t>
            </a:r>
          </a:p>
          <a:p>
            <a:pPr lvl="1" algn="just" eaLnBrk="1" hangingPunct="1">
              <a:spcBef>
                <a:spcPct val="10000"/>
              </a:spcBef>
            </a:pPr>
            <a:r>
              <a:rPr lang="en-US" altLang="zh-CN" sz="2800" smtClean="0">
                <a:solidFill>
                  <a:srgbClr val="0000CC"/>
                </a:solidFill>
              </a:rPr>
              <a:t>StringBuffer()</a:t>
            </a:r>
          </a:p>
          <a:p>
            <a:pPr lvl="2" algn="just" eaLnBrk="1" hangingPunct="1">
              <a:spcBef>
                <a:spcPct val="10000"/>
              </a:spcBef>
            </a:pPr>
            <a:r>
              <a:rPr lang="zh-CN" altLang="en-US" sz="2600" smtClean="0"/>
              <a:t>创建的</a:t>
            </a:r>
            <a:r>
              <a:rPr lang="en-US" altLang="zh-CN" sz="2600" smtClean="0"/>
              <a:t>StringBuffer</a:t>
            </a:r>
            <a:r>
              <a:rPr lang="zh-CN" altLang="en-US" sz="2600" smtClean="0"/>
              <a:t>对象的初始容量可以容纳</a:t>
            </a:r>
            <a:r>
              <a:rPr lang="en-US" altLang="zh-CN" sz="2600" smtClean="0"/>
              <a:t>16</a:t>
            </a:r>
            <a:r>
              <a:rPr lang="zh-CN" altLang="en-US" sz="2600" smtClean="0"/>
              <a:t>个字符，当对象的实体存放的字符序列的长度大于</a:t>
            </a:r>
            <a:r>
              <a:rPr lang="en-US" altLang="zh-CN" sz="2600" smtClean="0"/>
              <a:t>16</a:t>
            </a:r>
            <a:r>
              <a:rPr lang="zh-CN" altLang="en-US" sz="2600" smtClean="0"/>
              <a:t>时，实体的容量自动增加</a:t>
            </a:r>
          </a:p>
          <a:p>
            <a:pPr lvl="1" algn="just" eaLnBrk="1" hangingPunct="1">
              <a:spcBef>
                <a:spcPct val="10000"/>
              </a:spcBef>
            </a:pPr>
            <a:r>
              <a:rPr lang="en-US" altLang="zh-CN" sz="2800" smtClean="0">
                <a:solidFill>
                  <a:srgbClr val="0000CC"/>
                </a:solidFill>
              </a:rPr>
              <a:t>StringBuffer(int size)</a:t>
            </a:r>
          </a:p>
          <a:p>
            <a:pPr lvl="2" algn="just" eaLnBrk="1" hangingPunct="1">
              <a:spcBef>
                <a:spcPct val="10000"/>
              </a:spcBef>
            </a:pPr>
            <a:r>
              <a:rPr lang="zh-CN" altLang="en-US" sz="2600" smtClean="0"/>
              <a:t>创建的</a:t>
            </a:r>
            <a:r>
              <a:rPr lang="en-US" altLang="zh-CN" sz="2600" smtClean="0"/>
              <a:t>StringBuffer</a:t>
            </a:r>
            <a:r>
              <a:rPr lang="zh-CN" altLang="en-US" sz="2600" smtClean="0"/>
              <a:t>对象的初始容量为</a:t>
            </a:r>
            <a:r>
              <a:rPr lang="en-US" altLang="zh-CN" sz="2600" smtClean="0"/>
              <a:t>size</a:t>
            </a:r>
            <a:r>
              <a:rPr lang="zh-CN" altLang="en-US" sz="2600" smtClean="0"/>
              <a:t>指定的字符个数，当对象的实体存放的字符序列的长度大于</a:t>
            </a:r>
            <a:r>
              <a:rPr lang="en-US" altLang="zh-CN" sz="2600" smtClean="0"/>
              <a:t>size</a:t>
            </a:r>
            <a:r>
              <a:rPr lang="zh-CN" altLang="en-US" sz="2600" smtClean="0"/>
              <a:t>时，实体的容量自动增加</a:t>
            </a:r>
          </a:p>
          <a:p>
            <a:pPr lvl="1" algn="just" eaLnBrk="1" hangingPunct="1">
              <a:spcBef>
                <a:spcPct val="10000"/>
              </a:spcBef>
            </a:pPr>
            <a:r>
              <a:rPr lang="en-US" altLang="zh-CN" sz="2800" smtClean="0">
                <a:solidFill>
                  <a:srgbClr val="0000CC"/>
                </a:solidFill>
              </a:rPr>
              <a:t>StringBuffer(String s)</a:t>
            </a:r>
          </a:p>
          <a:p>
            <a:pPr lvl="2" algn="just" eaLnBrk="1" hangingPunct="1">
              <a:spcBef>
                <a:spcPct val="10000"/>
              </a:spcBef>
            </a:pPr>
            <a:r>
              <a:rPr lang="zh-CN" altLang="en-US" sz="2600" smtClean="0"/>
              <a:t>创建的</a:t>
            </a:r>
            <a:r>
              <a:rPr lang="en-US" altLang="zh-CN" sz="2600" smtClean="0"/>
              <a:t>StringBuffer</a:t>
            </a:r>
            <a:r>
              <a:rPr lang="zh-CN" altLang="en-US" sz="2600" smtClean="0"/>
              <a:t>对象的初始容量为字符串</a:t>
            </a:r>
            <a:r>
              <a:rPr lang="en-US" altLang="zh-CN" sz="2600" smtClean="0"/>
              <a:t>s</a:t>
            </a:r>
            <a:r>
              <a:rPr lang="zh-CN" altLang="en-US" sz="2600" smtClean="0"/>
              <a:t>的长度</a:t>
            </a:r>
            <a:r>
              <a:rPr lang="en-US" altLang="zh-CN" sz="2600" smtClean="0"/>
              <a:t>+16</a:t>
            </a:r>
            <a:r>
              <a:rPr lang="zh-CN" altLang="en-US" sz="2600" smtClean="0"/>
              <a:t>个字符</a:t>
            </a:r>
          </a:p>
        </p:txBody>
      </p:sp>
      <p:sp>
        <p:nvSpPr>
          <p:cNvPr id="679940" name="AutoShape 4"/>
          <p:cNvSpPr>
            <a:spLocks noChangeArrowheads="1"/>
          </p:cNvSpPr>
          <p:nvPr/>
        </p:nvSpPr>
        <p:spPr bwMode="auto">
          <a:xfrm>
            <a:off x="6864362" y="260350"/>
            <a:ext cx="5090583" cy="647700"/>
          </a:xfrm>
          <a:prstGeom prst="wedgeRectCallout">
            <a:avLst>
              <a:gd name="adj1" fmla="val -78440"/>
              <a:gd name="adj2" fmla="val -14704"/>
            </a:avLst>
          </a:prstGeom>
          <a:solidFill>
            <a:srgbClr val="00FFFF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</a:rPr>
              <a:t>可以更改字符串的内容</a:t>
            </a:r>
          </a:p>
        </p:txBody>
      </p:sp>
    </p:spTree>
    <p:extLst>
      <p:ext uri="{BB962C8B-B14F-4D97-AF65-F5344CB8AC3E}">
        <p14:creationId xmlns:p14="http://schemas.microsoft.com/office/powerpoint/2010/main" val="12077030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BA5E34C-B0F4-4911-AF5C-8276972479CA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41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49213"/>
            <a:ext cx="10058400" cy="858838"/>
          </a:xfrm>
        </p:spPr>
        <p:txBody>
          <a:bodyPr/>
          <a:lstStyle/>
          <a:p>
            <a:pPr eaLnBrk="1" hangingPunct="1"/>
            <a:r>
              <a:rPr lang="en-US" altLang="zh-CN" smtClean="0"/>
              <a:t>StringBuffer</a:t>
            </a:r>
            <a:r>
              <a:rPr lang="zh-CN" altLang="en-US" smtClean="0"/>
              <a:t>类的常用方法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267" y="954088"/>
            <a:ext cx="10972800" cy="55705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smtClean="0">
                <a:solidFill>
                  <a:srgbClr val="0000CC"/>
                </a:solidFill>
              </a:rPr>
              <a:t>（</a:t>
            </a:r>
            <a:r>
              <a:rPr lang="en-US" altLang="zh-CN" sz="3200" smtClean="0">
                <a:solidFill>
                  <a:srgbClr val="0000CC"/>
                </a:solidFill>
              </a:rPr>
              <a:t>1</a:t>
            </a:r>
            <a:r>
              <a:rPr lang="zh-CN" altLang="en-US" sz="3200" smtClean="0">
                <a:solidFill>
                  <a:srgbClr val="0000CC"/>
                </a:solidFill>
              </a:rPr>
              <a:t>）</a:t>
            </a:r>
            <a:r>
              <a:rPr lang="en-US" altLang="zh-CN" sz="3200" smtClean="0">
                <a:solidFill>
                  <a:srgbClr val="0000CC"/>
                </a:solidFill>
              </a:rPr>
              <a:t>public char charAt(int n)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返回当前字符串中位置</a:t>
            </a:r>
            <a:r>
              <a:rPr lang="en-US" altLang="zh-CN" sz="2800" smtClean="0"/>
              <a:t>n</a:t>
            </a:r>
            <a:r>
              <a:rPr lang="zh-CN" altLang="en-US" sz="2800" smtClean="0"/>
              <a:t>上的字符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smtClean="0">
                <a:solidFill>
                  <a:srgbClr val="0000CC"/>
                </a:solidFill>
              </a:rPr>
              <a:t>（</a:t>
            </a:r>
            <a:r>
              <a:rPr lang="en-US" altLang="zh-CN" sz="3200" smtClean="0">
                <a:solidFill>
                  <a:srgbClr val="0000CC"/>
                </a:solidFill>
              </a:rPr>
              <a:t>2</a:t>
            </a:r>
            <a:r>
              <a:rPr lang="zh-CN" altLang="en-US" sz="3200" smtClean="0">
                <a:solidFill>
                  <a:srgbClr val="0000CC"/>
                </a:solidFill>
              </a:rPr>
              <a:t>）</a:t>
            </a:r>
            <a:r>
              <a:rPr lang="en-US" altLang="zh-CN" sz="3200" smtClean="0">
                <a:solidFill>
                  <a:srgbClr val="0000CC"/>
                </a:solidFill>
              </a:rPr>
              <a:t>public void setCharAt(int n,char ch)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将当前字符串中位置</a:t>
            </a:r>
            <a:r>
              <a:rPr lang="en-US" altLang="zh-CN" sz="2800" smtClean="0"/>
              <a:t>n</a:t>
            </a:r>
            <a:r>
              <a:rPr lang="zh-CN" altLang="en-US" sz="2800" smtClean="0"/>
              <a:t>上的字符替换为字符</a:t>
            </a:r>
            <a:r>
              <a:rPr lang="en-US" altLang="zh-CN" sz="2800" smtClean="0"/>
              <a:t>ch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smtClean="0">
                <a:solidFill>
                  <a:srgbClr val="0000CC"/>
                </a:solidFill>
              </a:rPr>
              <a:t>（</a:t>
            </a:r>
            <a:r>
              <a:rPr lang="en-US" altLang="zh-CN" sz="3200" smtClean="0">
                <a:solidFill>
                  <a:srgbClr val="0000CC"/>
                </a:solidFill>
              </a:rPr>
              <a:t>3</a:t>
            </a:r>
            <a:r>
              <a:rPr lang="zh-CN" altLang="en-US" sz="3200" smtClean="0">
                <a:solidFill>
                  <a:srgbClr val="0000CC"/>
                </a:solidFill>
              </a:rPr>
              <a:t>）</a:t>
            </a:r>
            <a:r>
              <a:rPr lang="en-US" altLang="zh-CN" sz="3200" smtClean="0">
                <a:solidFill>
                  <a:srgbClr val="0000CC"/>
                </a:solidFill>
              </a:rPr>
              <a:t>public StringBuffer insert(int offset, String str)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把字符串</a:t>
            </a:r>
            <a:r>
              <a:rPr lang="en-US" altLang="zh-CN" sz="2800" smtClean="0"/>
              <a:t>str</a:t>
            </a:r>
            <a:r>
              <a:rPr lang="zh-CN" altLang="en-US" sz="2800" smtClean="0"/>
              <a:t>插入到当前字符串的位置</a:t>
            </a:r>
            <a:r>
              <a:rPr lang="en-US" altLang="zh-CN" sz="2800" smtClean="0"/>
              <a:t>offset</a:t>
            </a:r>
            <a:r>
              <a:rPr lang="zh-CN" altLang="en-US" sz="2800" smtClean="0"/>
              <a:t>处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smtClean="0">
                <a:solidFill>
                  <a:srgbClr val="0000CC"/>
                </a:solidFill>
              </a:rPr>
              <a:t>（</a:t>
            </a:r>
            <a:r>
              <a:rPr lang="en-US" altLang="zh-CN" sz="3200" smtClean="0">
                <a:solidFill>
                  <a:srgbClr val="0000CC"/>
                </a:solidFill>
              </a:rPr>
              <a:t>4</a:t>
            </a:r>
            <a:r>
              <a:rPr lang="zh-CN" altLang="en-US" sz="3200" smtClean="0">
                <a:solidFill>
                  <a:srgbClr val="0000CC"/>
                </a:solidFill>
              </a:rPr>
              <a:t>）</a:t>
            </a:r>
            <a:r>
              <a:rPr lang="en-US" altLang="zh-CN" sz="3200" smtClean="0">
                <a:solidFill>
                  <a:srgbClr val="0000CC"/>
                </a:solidFill>
              </a:rPr>
              <a:t>public StringBuffer delete(int start, int end)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将当前字符串中位置</a:t>
            </a:r>
            <a:r>
              <a:rPr lang="en-US" altLang="zh-CN" sz="2800" smtClean="0"/>
              <a:t>start</a:t>
            </a:r>
            <a:r>
              <a:rPr lang="zh-CN" altLang="en-US" sz="2800" smtClean="0"/>
              <a:t>至</a:t>
            </a:r>
            <a:r>
              <a:rPr lang="en-US" altLang="zh-CN" sz="2800" smtClean="0"/>
              <a:t>end-1</a:t>
            </a:r>
            <a:r>
              <a:rPr lang="zh-CN" altLang="en-US" sz="2800" smtClean="0"/>
              <a:t>之间的字符删除</a:t>
            </a:r>
          </a:p>
        </p:txBody>
      </p:sp>
    </p:spTree>
    <p:extLst>
      <p:ext uri="{BB962C8B-B14F-4D97-AF65-F5344CB8AC3E}">
        <p14:creationId xmlns:p14="http://schemas.microsoft.com/office/powerpoint/2010/main" val="4608396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75A8993-D178-4DBC-920B-3071B48F5D7D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42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49213"/>
            <a:ext cx="10058400" cy="858838"/>
          </a:xfrm>
        </p:spPr>
        <p:txBody>
          <a:bodyPr/>
          <a:lstStyle/>
          <a:p>
            <a:pPr eaLnBrk="1" hangingPunct="1"/>
            <a:r>
              <a:rPr lang="en-US" altLang="zh-CN" smtClean="0"/>
              <a:t>StringBuffer</a:t>
            </a:r>
            <a:r>
              <a:rPr lang="zh-CN" altLang="en-US" smtClean="0"/>
              <a:t>类的常用方法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267" y="954088"/>
            <a:ext cx="10972800" cy="5570537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3200" smtClean="0">
                <a:solidFill>
                  <a:srgbClr val="0000CC"/>
                </a:solidFill>
              </a:rPr>
              <a:t>（</a:t>
            </a:r>
            <a:r>
              <a:rPr lang="en-US" altLang="zh-CN" sz="3200" smtClean="0">
                <a:solidFill>
                  <a:srgbClr val="0000CC"/>
                </a:solidFill>
              </a:rPr>
              <a:t>5</a:t>
            </a:r>
            <a:r>
              <a:rPr lang="zh-CN" altLang="en-US" sz="3200" smtClean="0">
                <a:solidFill>
                  <a:srgbClr val="0000CC"/>
                </a:solidFill>
              </a:rPr>
              <a:t>）</a:t>
            </a:r>
            <a:r>
              <a:rPr lang="en-US" altLang="zh-CN" sz="3200" smtClean="0">
                <a:solidFill>
                  <a:srgbClr val="0000CC"/>
                </a:solidFill>
              </a:rPr>
              <a:t>public StringBuffer reverse()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z="2800" smtClean="0"/>
              <a:t>将当前字符串中的字符倒序存放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3200" smtClean="0">
                <a:solidFill>
                  <a:srgbClr val="0000CC"/>
                </a:solidFill>
              </a:rPr>
              <a:t>（</a:t>
            </a:r>
            <a:r>
              <a:rPr lang="en-US" altLang="zh-CN" sz="3200" smtClean="0">
                <a:solidFill>
                  <a:srgbClr val="0000CC"/>
                </a:solidFill>
              </a:rPr>
              <a:t>6</a:t>
            </a:r>
            <a:r>
              <a:rPr lang="zh-CN" altLang="en-US" sz="3200" smtClean="0">
                <a:solidFill>
                  <a:srgbClr val="0000CC"/>
                </a:solidFill>
              </a:rPr>
              <a:t>）</a:t>
            </a:r>
            <a:r>
              <a:rPr lang="en-US" altLang="zh-CN" sz="3200" smtClean="0">
                <a:solidFill>
                  <a:srgbClr val="0000CC"/>
                </a:solidFill>
              </a:rPr>
              <a:t>public StringBuffer replace(int start, int end, String str)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z="2800" smtClean="0"/>
              <a:t>将当前字符串中位置</a:t>
            </a:r>
            <a:r>
              <a:rPr lang="en-US" altLang="zh-CN" sz="2800" smtClean="0"/>
              <a:t>start</a:t>
            </a:r>
            <a:r>
              <a:rPr lang="zh-CN" altLang="en-US" sz="2800" smtClean="0"/>
              <a:t>至</a:t>
            </a:r>
            <a:r>
              <a:rPr lang="en-US" altLang="zh-CN" sz="2800" smtClean="0"/>
              <a:t>end-1</a:t>
            </a:r>
            <a:r>
              <a:rPr lang="zh-CN" altLang="en-US" sz="2800" smtClean="0"/>
              <a:t>之间的字符替换为字</a:t>
            </a:r>
            <a:r>
              <a:rPr lang="en-US" altLang="zh-CN" sz="2800" smtClean="0"/>
              <a:t>str</a:t>
            </a:r>
            <a:r>
              <a:rPr lang="zh-CN" altLang="en-US" sz="2800" smtClean="0"/>
              <a:t>指定的字符串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3200" smtClean="0">
                <a:solidFill>
                  <a:srgbClr val="0000CC"/>
                </a:solidFill>
              </a:rPr>
              <a:t>（</a:t>
            </a:r>
            <a:r>
              <a:rPr lang="en-US" altLang="zh-CN" sz="3200" smtClean="0">
                <a:solidFill>
                  <a:srgbClr val="0000CC"/>
                </a:solidFill>
              </a:rPr>
              <a:t>7</a:t>
            </a:r>
            <a:r>
              <a:rPr lang="zh-CN" altLang="en-US" sz="3200" smtClean="0">
                <a:solidFill>
                  <a:srgbClr val="0000CC"/>
                </a:solidFill>
              </a:rPr>
              <a:t>）</a:t>
            </a:r>
            <a:r>
              <a:rPr lang="en-US" altLang="zh-CN" sz="3200" smtClean="0">
                <a:solidFill>
                  <a:srgbClr val="0000CC"/>
                </a:solidFill>
              </a:rPr>
              <a:t>append( )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z="2800" smtClean="0"/>
              <a:t>将字符串追加到</a:t>
            </a:r>
            <a:r>
              <a:rPr lang="en-US" altLang="zh-CN" sz="2800" smtClean="0"/>
              <a:t>StringBuffer</a:t>
            </a:r>
            <a:r>
              <a:rPr lang="zh-CN" altLang="en-US" sz="2800" smtClean="0"/>
              <a:t>对象中</a:t>
            </a:r>
          </a:p>
        </p:txBody>
      </p:sp>
    </p:spTree>
    <p:extLst>
      <p:ext uri="{BB962C8B-B14F-4D97-AF65-F5344CB8AC3E}">
        <p14:creationId xmlns:p14="http://schemas.microsoft.com/office/powerpoint/2010/main" val="14917322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86567F9-C7E6-4499-98FF-020E7BC75287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43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917" y="188913"/>
            <a:ext cx="10972800" cy="6480175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StringBuffer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=new </a:t>
            </a:r>
            <a:r>
              <a:rPr lang="en-US" altLang="zh-CN" dirty="0" err="1" smtClean="0"/>
              <a:t>StringBuffer</a:t>
            </a:r>
            <a:r>
              <a:rPr lang="en-US" altLang="zh-CN" dirty="0" smtClean="0"/>
              <a:t>(“0123”);</a:t>
            </a:r>
          </a:p>
          <a:p>
            <a:pPr eaLnBrk="1" hangingPunct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str.charAt</a:t>
            </a:r>
            <a:r>
              <a:rPr lang="en-US" altLang="zh-CN" dirty="0" smtClean="0"/>
              <a:t>(0));</a:t>
            </a:r>
          </a:p>
          <a:p>
            <a:pPr eaLnBrk="1" hangingPunct="1"/>
            <a:r>
              <a:rPr lang="en-US" altLang="zh-CN" dirty="0" err="1" smtClean="0"/>
              <a:t>str.setCharAt</a:t>
            </a:r>
            <a:r>
              <a:rPr lang="en-US" altLang="zh-CN" dirty="0" smtClean="0"/>
              <a:t>(0,’a’);</a:t>
            </a:r>
          </a:p>
          <a:p>
            <a:pPr eaLnBrk="1" hangingPunct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</a:p>
          <a:p>
            <a:pPr eaLnBrk="1" hangingPunct="1"/>
            <a:r>
              <a:rPr lang="en-US" altLang="zh-CN" dirty="0" err="1" smtClean="0"/>
              <a:t>str.insert</a:t>
            </a:r>
            <a:r>
              <a:rPr lang="en-US" altLang="zh-CN" dirty="0" smtClean="0"/>
              <a:t>(1,”**”);</a:t>
            </a:r>
          </a:p>
          <a:p>
            <a:pPr eaLnBrk="1" hangingPunct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</a:p>
          <a:p>
            <a:pPr eaLnBrk="1" hangingPunct="1"/>
            <a:r>
              <a:rPr lang="en-US" altLang="zh-CN" dirty="0" err="1" smtClean="0"/>
              <a:t>str.delete</a:t>
            </a:r>
            <a:r>
              <a:rPr lang="en-US" altLang="zh-CN" dirty="0" smtClean="0"/>
              <a:t>(4,5);</a:t>
            </a:r>
          </a:p>
          <a:p>
            <a:pPr eaLnBrk="1" hangingPunct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</a:p>
          <a:p>
            <a:pPr eaLnBrk="1" hangingPunct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str.reverse</a:t>
            </a:r>
            <a:r>
              <a:rPr lang="en-US" altLang="zh-CN" dirty="0" smtClean="0"/>
              <a:t>());</a:t>
            </a:r>
          </a:p>
          <a:p>
            <a:pPr eaLnBrk="1" hangingPunct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str.replace</a:t>
            </a:r>
            <a:r>
              <a:rPr lang="en-US" altLang="zh-CN" dirty="0" smtClean="0"/>
              <a:t>(2,4,"66"));</a:t>
            </a:r>
          </a:p>
        </p:txBody>
      </p:sp>
    </p:spTree>
    <p:extLst>
      <p:ext uri="{BB962C8B-B14F-4D97-AF65-F5344CB8AC3E}">
        <p14:creationId xmlns:p14="http://schemas.microsoft.com/office/powerpoint/2010/main" val="2328124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18FEF3C-E51A-487A-8AC0-E4C932E3EF63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44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1" y="-77788"/>
            <a:ext cx="10058400" cy="858838"/>
          </a:xfrm>
        </p:spPr>
        <p:txBody>
          <a:bodyPr/>
          <a:lstStyle/>
          <a:p>
            <a:pPr eaLnBrk="1" hangingPunct="1"/>
            <a:r>
              <a:rPr lang="en-US" altLang="zh-CN" smtClean="0"/>
              <a:t>StringTokenizer</a:t>
            </a:r>
            <a:r>
              <a:rPr lang="zh-CN" altLang="en-US" smtClean="0"/>
              <a:t>类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66" y="1125538"/>
            <a:ext cx="11068051" cy="5543550"/>
          </a:xfrm>
        </p:spPr>
        <p:txBody>
          <a:bodyPr/>
          <a:lstStyle/>
          <a:p>
            <a:pPr algn="just" eaLnBrk="1" hangingPunct="1">
              <a:spcBef>
                <a:spcPct val="10000"/>
              </a:spcBef>
            </a:pPr>
            <a:r>
              <a:rPr lang="zh-CN" altLang="en-US" sz="3200" smtClean="0"/>
              <a:t>构造方法</a:t>
            </a:r>
          </a:p>
          <a:p>
            <a:pPr lvl="1" algn="just" eaLnBrk="1" hangingPunct="1">
              <a:spcBef>
                <a:spcPct val="10000"/>
              </a:spcBef>
            </a:pPr>
            <a:r>
              <a:rPr lang="en-US" altLang="zh-CN" sz="2800" smtClean="0">
                <a:solidFill>
                  <a:srgbClr val="0000CC"/>
                </a:solidFill>
              </a:rPr>
              <a:t>StringTokenizer(String s)</a:t>
            </a:r>
          </a:p>
          <a:p>
            <a:pPr lvl="2" algn="just" eaLnBrk="1" hangingPunct="1">
              <a:spcBef>
                <a:spcPct val="10000"/>
              </a:spcBef>
            </a:pPr>
            <a:r>
              <a:rPr lang="zh-CN" altLang="en-US" sz="2600" smtClean="0"/>
              <a:t>为字符串</a:t>
            </a:r>
            <a:r>
              <a:rPr lang="en-US" altLang="zh-CN" sz="2600" smtClean="0"/>
              <a:t>s</a:t>
            </a:r>
            <a:r>
              <a:rPr lang="zh-CN" altLang="en-US" sz="2600" smtClean="0"/>
              <a:t>构造一个分析器，使用默认的分隔标记，即空格符（若干个空格被看成一个空格）、换行符、回车符、</a:t>
            </a:r>
            <a:r>
              <a:rPr lang="en-US" altLang="zh-CN" sz="2600" smtClean="0"/>
              <a:t>Tab</a:t>
            </a:r>
            <a:r>
              <a:rPr lang="zh-CN" altLang="en-US" sz="2600" smtClean="0"/>
              <a:t>符等</a:t>
            </a:r>
          </a:p>
          <a:p>
            <a:pPr lvl="1" algn="just" eaLnBrk="1" hangingPunct="1">
              <a:spcBef>
                <a:spcPct val="10000"/>
              </a:spcBef>
            </a:pPr>
            <a:r>
              <a:rPr lang="en-US" altLang="zh-CN" sz="2800" smtClean="0">
                <a:solidFill>
                  <a:srgbClr val="0000CC"/>
                </a:solidFill>
              </a:rPr>
              <a:t>StringTokenizer(String s,String delim)</a:t>
            </a:r>
          </a:p>
          <a:p>
            <a:pPr lvl="2" algn="just" eaLnBrk="1" hangingPunct="1">
              <a:spcBef>
                <a:spcPct val="10000"/>
              </a:spcBef>
            </a:pPr>
            <a:r>
              <a:rPr lang="zh-CN" altLang="en-US" sz="2600" smtClean="0"/>
              <a:t>为字符串</a:t>
            </a:r>
            <a:r>
              <a:rPr lang="en-US" altLang="zh-CN" sz="2600" smtClean="0"/>
              <a:t>s</a:t>
            </a:r>
            <a:r>
              <a:rPr lang="zh-CN" altLang="en-US" sz="2600" smtClean="0"/>
              <a:t>构造一个分析器，参数</a:t>
            </a:r>
            <a:r>
              <a:rPr lang="en-US" altLang="zh-CN" sz="2600" smtClean="0"/>
              <a:t>delim</a:t>
            </a:r>
            <a:r>
              <a:rPr lang="zh-CN" altLang="en-US" sz="2600" smtClean="0"/>
              <a:t>中的字符的任意排列组合都是分隔标记</a:t>
            </a:r>
          </a:p>
        </p:txBody>
      </p:sp>
      <p:sp>
        <p:nvSpPr>
          <p:cNvPr id="683012" name="AutoShape 4"/>
          <p:cNvSpPr>
            <a:spLocks noChangeArrowheads="1"/>
          </p:cNvSpPr>
          <p:nvPr/>
        </p:nvSpPr>
        <p:spPr bwMode="auto">
          <a:xfrm>
            <a:off x="6487584" y="692152"/>
            <a:ext cx="5609167" cy="936625"/>
          </a:xfrm>
          <a:prstGeom prst="wedgeRectCallout">
            <a:avLst>
              <a:gd name="adj1" fmla="val -62491"/>
              <a:gd name="adj2" fmla="val -48477"/>
            </a:avLst>
          </a:prstGeom>
          <a:solidFill>
            <a:srgbClr val="00FFFF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</a:rPr>
              <a:t>将字符串分解成可被独立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</a:rPr>
              <a:t>使用的单词</a:t>
            </a:r>
          </a:p>
        </p:txBody>
      </p:sp>
    </p:spTree>
    <p:extLst>
      <p:ext uri="{BB962C8B-B14F-4D97-AF65-F5344CB8AC3E}">
        <p14:creationId xmlns:p14="http://schemas.microsoft.com/office/powerpoint/2010/main" val="19357770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DFE4C39-D98D-4AF9-ABF1-00BE965DD061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45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1" y="50800"/>
            <a:ext cx="10058400" cy="858838"/>
          </a:xfrm>
        </p:spPr>
        <p:txBody>
          <a:bodyPr/>
          <a:lstStyle/>
          <a:p>
            <a:pPr eaLnBrk="1" hangingPunct="1"/>
            <a:r>
              <a:rPr lang="en-US" altLang="zh-CN" smtClean="0"/>
              <a:t>StringTokenizer</a:t>
            </a:r>
            <a:r>
              <a:rPr lang="zh-CN" altLang="en-US" smtClean="0"/>
              <a:t>类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68" y="1268415"/>
            <a:ext cx="11690351" cy="5400675"/>
          </a:xfrm>
        </p:spPr>
        <p:txBody>
          <a:bodyPr/>
          <a:lstStyle/>
          <a:p>
            <a:pPr algn="just" eaLnBrk="1" hangingPunct="1">
              <a:spcBef>
                <a:spcPct val="10000"/>
              </a:spcBef>
            </a:pPr>
            <a:r>
              <a:rPr lang="en-US" altLang="zh-CN" sz="3200" dirty="0" err="1" smtClean="0"/>
              <a:t>StringTokenizer</a:t>
            </a:r>
            <a:r>
              <a:rPr lang="zh-CN" altLang="en-US" sz="3200" dirty="0" smtClean="0"/>
              <a:t>类的对象</a:t>
            </a:r>
            <a:r>
              <a:rPr lang="zh-CN" altLang="en-US" sz="3200" dirty="0" smtClean="0"/>
              <a:t>称为字符串分析器</a:t>
            </a:r>
          </a:p>
          <a:p>
            <a:pPr algn="just" eaLnBrk="1" hangingPunct="1">
              <a:spcBef>
                <a:spcPct val="10000"/>
              </a:spcBef>
            </a:pPr>
            <a:r>
              <a:rPr lang="en-US" altLang="zh-CN" sz="3200" dirty="0" err="1" smtClean="0"/>
              <a:t>nextToken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方法可以逐个获取字符串分析器中的语言符号（单词）</a:t>
            </a:r>
          </a:p>
          <a:p>
            <a:pPr algn="just" eaLnBrk="1" hangingPunct="1">
              <a:spcBef>
                <a:spcPct val="10000"/>
              </a:spcBef>
            </a:pPr>
            <a:r>
              <a:rPr lang="zh-CN" altLang="en-US" sz="3200" dirty="0" smtClean="0"/>
              <a:t>每获取到一个语言符号，字符串分析器中负责计数的变量的值就自动减一，计数变量的初始值等于字符串中的单词数目（调用</a:t>
            </a:r>
            <a:r>
              <a:rPr lang="en-US" altLang="zh-CN" sz="3200" dirty="0" err="1" smtClean="0"/>
              <a:t>countTokens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方法可以得到单词数目）</a:t>
            </a:r>
          </a:p>
          <a:p>
            <a:pPr algn="just" eaLnBrk="1" hangingPunct="1">
              <a:spcBef>
                <a:spcPct val="10000"/>
              </a:spcBef>
            </a:pPr>
            <a:r>
              <a:rPr lang="zh-CN" altLang="en-US" sz="3200" dirty="0" smtClean="0"/>
              <a:t>只要计数变量的值大于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，</a:t>
            </a:r>
            <a:r>
              <a:rPr lang="en-US" altLang="zh-CN" sz="3200" dirty="0" err="1" smtClean="0"/>
              <a:t>hasMoreTokens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方法返回</a:t>
            </a:r>
            <a:r>
              <a:rPr lang="en-US" altLang="zh-CN" sz="3200" dirty="0" smtClean="0"/>
              <a:t>true</a:t>
            </a:r>
            <a:r>
              <a:rPr lang="zh-CN" altLang="en-US" sz="3200" dirty="0" smtClean="0"/>
              <a:t>，否则返回</a:t>
            </a:r>
            <a:r>
              <a:rPr lang="en-US" altLang="zh-CN" sz="3200" dirty="0" smtClean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4073216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19A60B2-A9A3-4A1A-AF11-08FCFDD85083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46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85" y="260350"/>
            <a:ext cx="11453283" cy="64087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import java.util.*;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public class Example { 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    public static void main(String args[ ])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    { 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        String s="we are stud,ents";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        StringTokenizer fenxi=new StringTokenizer(s," ,");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        int number=fenxi.countTokens();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        while(fenxi.hasMoreTokens())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       {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            String str=fenxi.nextToken();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            System.out.println(str);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           System.out.println("</a:t>
            </a:r>
            <a:r>
              <a:rPr lang="zh-CN" altLang="en-US" sz="2400" smtClean="0"/>
              <a:t>还剩</a:t>
            </a:r>
            <a:r>
              <a:rPr lang="en-US" altLang="zh-CN" sz="2400" smtClean="0"/>
              <a:t>"+fenxi.countTokens()+"</a:t>
            </a:r>
            <a:r>
              <a:rPr lang="zh-CN" altLang="en-US" sz="2400" smtClean="0"/>
              <a:t>个单词</a:t>
            </a:r>
            <a:r>
              <a:rPr lang="en-US" altLang="zh-CN" sz="2400" smtClean="0"/>
              <a:t>");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        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       System.out.println("s</a:t>
            </a:r>
            <a:r>
              <a:rPr lang="zh-CN" altLang="en-US" sz="2400" smtClean="0"/>
              <a:t>共有单词：</a:t>
            </a:r>
            <a:r>
              <a:rPr lang="en-US" altLang="zh-CN" sz="2400" smtClean="0"/>
              <a:t>"+number+"</a:t>
            </a:r>
            <a:r>
              <a:rPr lang="zh-CN" altLang="en-US" sz="2400" smtClean="0"/>
              <a:t>个</a:t>
            </a:r>
            <a:r>
              <a:rPr lang="en-US" altLang="zh-CN" sz="2400" smtClean="0"/>
              <a:t>");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    }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84037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本章导读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15986"/>
            <a:ext cx="10058400" cy="490514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3600" dirty="0" smtClean="0"/>
              <a:t> 包装类 </a:t>
            </a:r>
            <a:r>
              <a:rPr lang="en-US" altLang="zh-CN" sz="3600" dirty="0" smtClean="0"/>
              <a:t>Wrapper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Class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3600" dirty="0" smtClean="0"/>
              <a:t> Object</a:t>
            </a:r>
            <a:r>
              <a:rPr lang="zh-CN" altLang="en-US" sz="3600" dirty="0" smtClean="0"/>
              <a:t>类</a:t>
            </a:r>
            <a:endParaRPr lang="en-US" altLang="zh-CN" sz="3600" dirty="0" smtClean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3600" dirty="0" smtClean="0"/>
              <a:t> 字符串相关类</a:t>
            </a:r>
            <a:endParaRPr lang="en-US" altLang="zh-CN" sz="3600" dirty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3600" dirty="0" smtClean="0"/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Math</a:t>
            </a:r>
            <a:r>
              <a:rPr lang="zh-CN" altLang="en-US" sz="3600" dirty="0" smtClean="0">
                <a:solidFill>
                  <a:srgbClr val="FF0000"/>
                </a:solidFill>
              </a:rPr>
              <a:t>类</a:t>
            </a:r>
            <a:r>
              <a:rPr lang="zh-CN" altLang="en-US" sz="3600" dirty="0">
                <a:solidFill>
                  <a:srgbClr val="FF0000"/>
                </a:solidFill>
              </a:rPr>
              <a:t>、</a:t>
            </a:r>
            <a:r>
              <a:rPr lang="en-US" altLang="zh-CN" sz="3600" dirty="0" err="1">
                <a:solidFill>
                  <a:srgbClr val="FF0000"/>
                </a:solidFill>
              </a:rPr>
              <a:t>NumberFormat</a:t>
            </a:r>
            <a:r>
              <a:rPr lang="zh-CN" altLang="en-US" sz="3600" dirty="0">
                <a:solidFill>
                  <a:srgbClr val="FF0000"/>
                </a:solidFill>
              </a:rPr>
              <a:t>类、</a:t>
            </a:r>
            <a:r>
              <a:rPr lang="en-US" altLang="zh-CN" sz="3600" dirty="0" err="1">
                <a:solidFill>
                  <a:srgbClr val="FF0000"/>
                </a:solidFill>
              </a:rPr>
              <a:t>BigInteger</a:t>
            </a:r>
            <a:r>
              <a:rPr lang="zh-CN" altLang="en-US" sz="3600" dirty="0">
                <a:solidFill>
                  <a:srgbClr val="FF0000"/>
                </a:solidFill>
              </a:rPr>
              <a:t>类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p"/>
            </a:pPr>
            <a:endParaRPr lang="en-US" altLang="zh-CN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5838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7E5625C-62CA-4E88-B803-351489A27F42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48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Math</a:t>
            </a:r>
            <a:r>
              <a:rPr lang="zh-CN" altLang="en-US" smtClean="0"/>
              <a:t>类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209" y="1389564"/>
            <a:ext cx="10657416" cy="4843462"/>
          </a:xfrm>
        </p:spPr>
        <p:txBody>
          <a:bodyPr/>
          <a:lstStyle/>
          <a:p>
            <a:pPr algn="just" eaLnBrk="1" hangingPunct="1"/>
            <a:r>
              <a:rPr lang="en-US" altLang="zh-CN" sz="3200" dirty="0" smtClean="0"/>
              <a:t>Math</a:t>
            </a:r>
            <a:r>
              <a:rPr lang="zh-CN" altLang="en-US" sz="3200" dirty="0" smtClean="0"/>
              <a:t>类包含两个静态常量</a:t>
            </a:r>
          </a:p>
          <a:p>
            <a:pPr lvl="1" algn="just" eaLnBrk="1" hangingPunct="1"/>
            <a:r>
              <a:rPr lang="en-US" altLang="zh-CN" sz="2800" dirty="0" smtClean="0"/>
              <a:t>E</a:t>
            </a:r>
            <a:r>
              <a:rPr lang="zh-CN" altLang="en-US" sz="2800" dirty="0" smtClean="0"/>
              <a:t>：自然对数的底</a:t>
            </a:r>
          </a:p>
          <a:p>
            <a:pPr lvl="1" algn="just" eaLnBrk="1" hangingPunct="1"/>
            <a:r>
              <a:rPr lang="en-US" altLang="zh-CN" sz="2800" dirty="0" smtClean="0"/>
              <a:t>PI</a:t>
            </a:r>
            <a:r>
              <a:rPr lang="zh-CN" altLang="en-US" sz="2800" dirty="0" smtClean="0"/>
              <a:t>：圆周率</a:t>
            </a:r>
          </a:p>
          <a:p>
            <a:pPr algn="just" eaLnBrk="1" hangingPunct="1"/>
            <a:r>
              <a:rPr lang="en-US" altLang="zh-CN" sz="3200" dirty="0" smtClean="0"/>
              <a:t>Math</a:t>
            </a:r>
            <a:r>
              <a:rPr lang="zh-CN" altLang="en-US" sz="3200" dirty="0" smtClean="0"/>
              <a:t>包含很多用于数值计算的方法，这些方法都是静态方法</a:t>
            </a:r>
            <a:endParaRPr lang="en-US" altLang="zh-CN" sz="3200" dirty="0" smtClean="0"/>
          </a:p>
          <a:p>
            <a:pPr lvl="1" algn="just" eaLnBrk="1" hangingPunct="1"/>
            <a:r>
              <a:rPr lang="en-US" altLang="zh-CN" sz="2800" dirty="0">
                <a:solidFill>
                  <a:srgbClr val="0000FF"/>
                </a:solidFill>
              </a:rPr>
              <a:t>MathTest.java</a:t>
            </a:r>
            <a:endParaRPr lang="zh-CN" altLang="en-US" sz="2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3154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EF6EBE5-F192-4230-868D-62A69E5BB310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49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NumberFormat</a:t>
            </a:r>
            <a:r>
              <a:rPr lang="zh-CN" altLang="en-US" smtClean="0"/>
              <a:t>类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2" y="1052513"/>
            <a:ext cx="10945283" cy="5132387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有时需要对输出的数字结果进行必要的格式化，可以使用</a:t>
            </a:r>
            <a:r>
              <a:rPr lang="en-US" altLang="zh-CN" dirty="0" err="1" smtClean="0"/>
              <a:t>java.text</a:t>
            </a:r>
            <a:r>
              <a:rPr lang="zh-CN" altLang="en-US" dirty="0" smtClean="0"/>
              <a:t>包中的 </a:t>
            </a:r>
            <a:r>
              <a:rPr lang="en-US" altLang="zh-CN" dirty="0" err="1" smtClean="0">
                <a:solidFill>
                  <a:srgbClr val="0000CC"/>
                </a:solidFill>
              </a:rPr>
              <a:t>NumberFormat</a:t>
            </a:r>
            <a:r>
              <a:rPr lang="zh-CN" altLang="en-US" dirty="0" smtClean="0"/>
              <a:t>类，该类调用方法</a:t>
            </a:r>
          </a:p>
          <a:p>
            <a:pPr algn="ctr" eaLnBrk="1" hangingPunct="1">
              <a:spcBef>
                <a:spcPct val="5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600" dirty="0" smtClean="0">
                <a:solidFill>
                  <a:srgbClr val="CC0099"/>
                </a:solidFill>
              </a:rPr>
              <a:t>public static final </a:t>
            </a:r>
            <a:r>
              <a:rPr lang="en-US" altLang="zh-CN" sz="2600" dirty="0" err="1" smtClean="0">
                <a:solidFill>
                  <a:srgbClr val="CC0099"/>
                </a:solidFill>
              </a:rPr>
              <a:t>NumberFormat</a:t>
            </a:r>
            <a:r>
              <a:rPr lang="en-US" altLang="zh-CN" sz="2600" dirty="0" smtClean="0">
                <a:solidFill>
                  <a:srgbClr val="CC0099"/>
                </a:solidFill>
              </a:rPr>
              <a:t> </a:t>
            </a:r>
            <a:r>
              <a:rPr lang="en-US" altLang="zh-CN" sz="2600" dirty="0" err="1" smtClean="0">
                <a:solidFill>
                  <a:srgbClr val="CC0099"/>
                </a:solidFill>
              </a:rPr>
              <a:t>getInstance</a:t>
            </a:r>
            <a:r>
              <a:rPr lang="en-US" altLang="zh-CN" sz="2600" dirty="0" smtClean="0">
                <a:solidFill>
                  <a:srgbClr val="CC0099"/>
                </a:solidFill>
              </a:rPr>
              <a:t>()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dirty="0" smtClean="0"/>
              <a:t>实例化一个</a:t>
            </a:r>
            <a:r>
              <a:rPr lang="en-US" altLang="zh-CN" dirty="0" err="1" smtClean="0"/>
              <a:t>NumberFormat</a:t>
            </a:r>
            <a:r>
              <a:rPr lang="zh-CN" altLang="en-US" dirty="0" smtClean="0"/>
              <a:t>对象，该对象调用方法</a:t>
            </a:r>
          </a:p>
          <a:p>
            <a:pPr algn="ctr" eaLnBrk="1" hangingPunct="1">
              <a:spcBef>
                <a:spcPct val="5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600" dirty="0" smtClean="0">
                <a:solidFill>
                  <a:srgbClr val="CC0099"/>
                </a:solidFill>
              </a:rPr>
              <a:t>public final String format(double number)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dirty="0" smtClean="0"/>
              <a:t>可以格式化数字</a:t>
            </a:r>
            <a:r>
              <a:rPr lang="en-US" altLang="zh-CN" dirty="0" smtClean="0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19548837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包装类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948" y="1503947"/>
            <a:ext cx="11586411" cy="4993106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charset="2"/>
              <a:buChar char="l"/>
            </a:pPr>
            <a:r>
              <a:rPr kumimoji="1" lang="en-US" altLang="zh-CN" sz="2800" dirty="0" smtClean="0"/>
              <a:t>Java</a:t>
            </a:r>
            <a:r>
              <a:rPr kumimoji="1" lang="zh-CN" altLang="en-US" sz="2800" dirty="0" smtClean="0"/>
              <a:t>提供了</a:t>
            </a:r>
            <a:r>
              <a:rPr kumimoji="1" lang="en-US" altLang="zh-CN" sz="2800" dirty="0" smtClean="0"/>
              <a:t>8</a:t>
            </a:r>
            <a:r>
              <a:rPr kumimoji="1" lang="zh-CN" altLang="en-US" sz="2800" dirty="0" smtClean="0"/>
              <a:t>种基本数据类型，是为了照顾程序员的传统习惯。诚然，基本数据类型带来了一定的方便性，可以简单有效地进行数据处理等。</a:t>
            </a:r>
            <a:endParaRPr kumimoji="1" lang="en-US" altLang="zh-CN" sz="28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charset="2"/>
              <a:buChar char="l"/>
            </a:pPr>
            <a:r>
              <a:rPr kumimoji="1" lang="zh-CN" altLang="en-US" sz="2800" dirty="0" smtClean="0"/>
              <a:t>与此同时，基本数据类型也必然有所</a:t>
            </a:r>
            <a:r>
              <a:rPr kumimoji="1" lang="zh-CN" altLang="en-US" sz="2800" dirty="0" smtClean="0"/>
              <a:t>制约。所有</a:t>
            </a:r>
            <a:r>
              <a:rPr kumimoji="1" lang="zh-CN" altLang="en-US" sz="2800" dirty="0" smtClean="0"/>
              <a:t>引用类型的变量都继承自</a:t>
            </a:r>
            <a:r>
              <a:rPr kumimoji="1" lang="en-US" altLang="zh-CN" sz="2800" dirty="0" smtClean="0"/>
              <a:t>Object</a:t>
            </a:r>
            <a:r>
              <a:rPr kumimoji="1" lang="zh-CN" altLang="en-US" sz="2800" dirty="0" smtClean="0"/>
              <a:t>类，都可以作为</a:t>
            </a:r>
            <a:r>
              <a:rPr kumimoji="1" lang="en-US" altLang="zh-CN" sz="2800" dirty="0" smtClean="0"/>
              <a:t>Object</a:t>
            </a:r>
            <a:r>
              <a:rPr kumimoji="1" lang="zh-CN" altLang="en-US" sz="2800" dirty="0" smtClean="0"/>
              <a:t>类的变量来使用。但基本数据类型的变量却不具备这一性质，如果某一方法需要</a:t>
            </a:r>
            <a:r>
              <a:rPr kumimoji="1" lang="en-US" altLang="zh-CN" sz="2800" dirty="0" smtClean="0"/>
              <a:t>Object</a:t>
            </a:r>
            <a:r>
              <a:rPr kumimoji="1" lang="zh-CN" altLang="en-US" sz="2800" dirty="0" smtClean="0"/>
              <a:t>类型的参数，但实际需要的却是</a:t>
            </a:r>
            <a:r>
              <a:rPr kumimoji="1" lang="en-US" altLang="zh-CN" sz="2800" dirty="0" smtClean="0"/>
              <a:t>2</a:t>
            </a:r>
            <a:r>
              <a:rPr kumimoji="1" lang="zh-CN" altLang="en-US" sz="2800" dirty="0" smtClean="0"/>
              <a:t>、</a:t>
            </a:r>
            <a:r>
              <a:rPr kumimoji="1" lang="en-US" altLang="zh-CN" sz="2800" dirty="0" smtClean="0"/>
              <a:t>3</a:t>
            </a:r>
            <a:r>
              <a:rPr kumimoji="1" lang="zh-CN" altLang="en-US" sz="2800" dirty="0" smtClean="0"/>
              <a:t>这样的具体数值，此时就会变得难以处理。</a:t>
            </a:r>
            <a:endParaRPr kumimoji="1" lang="en-US" altLang="zh-CN" sz="28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charset="2"/>
              <a:buChar char="l"/>
            </a:pPr>
            <a:r>
              <a:rPr kumimoji="1" lang="zh-CN" altLang="en-US" sz="2800" dirty="0" smtClean="0"/>
              <a:t>为了解决上述问题，</a:t>
            </a:r>
            <a:r>
              <a:rPr kumimoji="1" lang="en-US" altLang="zh-CN" sz="2800" dirty="0" smtClean="0"/>
              <a:t>Java</a:t>
            </a:r>
            <a:r>
              <a:rPr kumimoji="1" lang="zh-CN" altLang="en-US" sz="2800" dirty="0" smtClean="0"/>
              <a:t>提供了包装类（</a:t>
            </a:r>
            <a:r>
              <a:rPr kumimoji="1" lang="en-US" altLang="zh-CN" sz="2800" dirty="0" smtClean="0"/>
              <a:t>wrapper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class</a:t>
            </a:r>
            <a:r>
              <a:rPr kumimoji="1" lang="zh-CN" altLang="en-US" sz="2800" dirty="0" smtClean="0"/>
              <a:t>）的概念，为</a:t>
            </a:r>
            <a:r>
              <a:rPr kumimoji="1" lang="en-US" altLang="zh-CN" sz="2800" dirty="0" smtClean="0"/>
              <a:t>8</a:t>
            </a:r>
            <a:r>
              <a:rPr kumimoji="1" lang="zh-CN" altLang="en-US" sz="2800" dirty="0" smtClean="0"/>
              <a:t>种基本数据类型分别定义了相应的引用类型。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177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3810E06-6B41-4594-A264-88E7E77C759A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50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NumberFormat</a:t>
            </a:r>
            <a:r>
              <a:rPr lang="zh-CN" altLang="en-US" smtClean="0"/>
              <a:t>类常用方法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000" y="1172160"/>
            <a:ext cx="11287069" cy="491648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public void </a:t>
            </a:r>
            <a:r>
              <a:rPr lang="en-US" altLang="zh-CN" dirty="0" err="1" smtClean="0"/>
              <a:t>setMaximumFractionDigits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pPr lvl="1" eaLnBrk="1" hangingPunct="1"/>
            <a:r>
              <a:rPr lang="zh-CN" altLang="en-US" dirty="0" smtClean="0"/>
              <a:t>设置最大小数位数为</a:t>
            </a:r>
            <a:r>
              <a:rPr lang="en-US" altLang="zh-CN" dirty="0" smtClean="0"/>
              <a:t>n</a:t>
            </a:r>
          </a:p>
          <a:p>
            <a:pPr eaLnBrk="1" hangingPunct="1"/>
            <a:r>
              <a:rPr lang="en-US" altLang="zh-CN" dirty="0" smtClean="0"/>
              <a:t>public void </a:t>
            </a:r>
            <a:r>
              <a:rPr lang="en-US" altLang="zh-CN" dirty="0" err="1" smtClean="0"/>
              <a:t>setMinimumFractionDigits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pPr lvl="1" eaLnBrk="1" hangingPunct="1"/>
            <a:r>
              <a:rPr lang="zh-CN" altLang="en-US" dirty="0" smtClean="0"/>
              <a:t>设置最小小数位数为</a:t>
            </a:r>
            <a:r>
              <a:rPr lang="en-US" altLang="zh-CN" dirty="0" smtClean="0"/>
              <a:t>n</a:t>
            </a:r>
          </a:p>
          <a:p>
            <a:pPr eaLnBrk="1" hangingPunct="1"/>
            <a:r>
              <a:rPr lang="en-US" altLang="zh-CN" dirty="0" smtClean="0"/>
              <a:t>public void </a:t>
            </a:r>
            <a:r>
              <a:rPr lang="en-US" altLang="zh-CN" dirty="0" err="1" smtClean="0"/>
              <a:t>setMaximumIntegerDigits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pPr lvl="1" eaLnBrk="1" hangingPunct="1"/>
            <a:r>
              <a:rPr lang="zh-CN" altLang="en-US" dirty="0" smtClean="0"/>
              <a:t>设置最大整数位数为</a:t>
            </a:r>
            <a:r>
              <a:rPr lang="en-US" altLang="zh-CN" dirty="0" smtClean="0"/>
              <a:t>n</a:t>
            </a:r>
          </a:p>
          <a:p>
            <a:pPr eaLnBrk="1" hangingPunct="1"/>
            <a:r>
              <a:rPr lang="en-US" altLang="zh-CN" dirty="0" smtClean="0"/>
              <a:t>public void </a:t>
            </a:r>
            <a:r>
              <a:rPr lang="en-US" altLang="zh-CN" dirty="0" err="1" smtClean="0"/>
              <a:t>setMinimumIntegerDigits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pPr lvl="1" eaLnBrk="1" hangingPunct="1"/>
            <a:r>
              <a:rPr lang="zh-CN" altLang="en-US" dirty="0" smtClean="0"/>
              <a:t>设置最小整数位数为</a:t>
            </a:r>
            <a:r>
              <a:rPr lang="en-US" altLang="zh-CN" dirty="0" smtClean="0"/>
              <a:t>n</a:t>
            </a:r>
          </a:p>
        </p:txBody>
      </p:sp>
      <p:sp>
        <p:nvSpPr>
          <p:cNvPr id="688132" name="Rectangle 4"/>
          <p:cNvSpPr>
            <a:spLocks noChangeArrowheads="1"/>
          </p:cNvSpPr>
          <p:nvPr/>
        </p:nvSpPr>
        <p:spPr bwMode="auto">
          <a:xfrm>
            <a:off x="624420" y="5445128"/>
            <a:ext cx="11042649" cy="1008063"/>
          </a:xfrm>
          <a:prstGeom prst="rect">
            <a:avLst/>
          </a:prstGeom>
          <a:solidFill>
            <a:srgbClr val="00FFFF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0000"/>
                </a:solidFill>
                <a:ea typeface="宋体" charset="-122"/>
              </a:rPr>
              <a:t>Math</a:t>
            </a:r>
            <a:r>
              <a:rPr lang="zh-CN" altLang="en-US" sz="3000" b="1" dirty="0" smtClean="0">
                <a:solidFill>
                  <a:srgbClr val="000000"/>
                </a:solidFill>
              </a:rPr>
              <a:t>类与</a:t>
            </a:r>
            <a:r>
              <a:rPr lang="en-US" altLang="zh-CN" sz="3000" b="1" dirty="0" err="1" smtClean="0">
                <a:solidFill>
                  <a:srgbClr val="000000"/>
                </a:solidFill>
                <a:ea typeface="宋体" charset="-122"/>
              </a:rPr>
              <a:t>NumberFormat</a:t>
            </a:r>
            <a:r>
              <a:rPr lang="zh-CN" altLang="en-US" sz="3000" b="1" dirty="0" smtClean="0">
                <a:solidFill>
                  <a:srgbClr val="000000"/>
                </a:solidFill>
              </a:rPr>
              <a:t>类练习：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0000"/>
                </a:solidFill>
                <a:ea typeface="宋体" charset="-122"/>
              </a:rPr>
              <a:t>TestNumberFormat.java</a:t>
            </a:r>
          </a:p>
        </p:txBody>
      </p:sp>
    </p:spTree>
    <p:extLst>
      <p:ext uri="{BB962C8B-B14F-4D97-AF65-F5344CB8AC3E}">
        <p14:creationId xmlns:p14="http://schemas.microsoft.com/office/powerpoint/2010/main" val="4805115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0654E66-2F39-4A63-B733-C22A27AD6226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51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BigInteger</a:t>
            </a:r>
            <a:r>
              <a:rPr lang="zh-CN" altLang="en-US" smtClean="0"/>
              <a:t>类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967" y="1700213"/>
            <a:ext cx="11211984" cy="4843462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 sz="3200" smtClean="0"/>
              <a:t>程序有时需要处理大整数，</a:t>
            </a:r>
            <a:r>
              <a:rPr lang="en-US" altLang="zh-CN" sz="3200" smtClean="0"/>
              <a:t>java.math</a:t>
            </a:r>
            <a:r>
              <a:rPr lang="zh-CN" altLang="en-US" sz="3200" smtClean="0"/>
              <a:t>包中的</a:t>
            </a:r>
            <a:r>
              <a:rPr lang="en-US" altLang="zh-CN" sz="3200" smtClean="0"/>
              <a:t>BigInteger</a:t>
            </a:r>
            <a:r>
              <a:rPr lang="zh-CN" altLang="en-US" sz="3200" smtClean="0"/>
              <a:t>类提供任意精度的整数运算</a:t>
            </a:r>
          </a:p>
          <a:p>
            <a:pPr algn="just" eaLnBrk="1" hangingPunct="1">
              <a:spcAft>
                <a:spcPct val="20000"/>
              </a:spcAft>
            </a:pPr>
            <a:r>
              <a:rPr lang="en-US" altLang="zh-CN" sz="3200" smtClean="0"/>
              <a:t>BigInteger</a:t>
            </a:r>
            <a:r>
              <a:rPr lang="zh-CN" altLang="en-US" sz="3200" smtClean="0"/>
              <a:t>类的构造方法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en-US" altLang="zh-CN" sz="2800" smtClean="0"/>
              <a:t>public BigInteger(String val)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2800" smtClean="0"/>
              <a:t>注意，字符串</a:t>
            </a:r>
            <a:r>
              <a:rPr lang="en-US" altLang="zh-CN" sz="2800" smtClean="0"/>
              <a:t>val</a:t>
            </a:r>
            <a:r>
              <a:rPr lang="zh-CN" altLang="en-US" sz="2800" smtClean="0"/>
              <a:t>中不能含有非数字字母</a:t>
            </a:r>
          </a:p>
        </p:txBody>
      </p:sp>
    </p:spTree>
    <p:extLst>
      <p:ext uri="{BB962C8B-B14F-4D97-AF65-F5344CB8AC3E}">
        <p14:creationId xmlns:p14="http://schemas.microsoft.com/office/powerpoint/2010/main" val="39431956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17B123D-2DEE-47FF-A543-92C8D2B47EDC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52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BigInteger</a:t>
            </a:r>
            <a:r>
              <a:rPr lang="zh-CN" altLang="en-US" smtClean="0"/>
              <a:t>类常用方法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84" y="981075"/>
            <a:ext cx="11040533" cy="52038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altLang="zh-CN" smtClean="0"/>
              <a:t>public BigInteger add(BigInteger val)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mtClean="0"/>
              <a:t>返回当前</a:t>
            </a:r>
            <a:r>
              <a:rPr lang="en-US" altLang="zh-CN" smtClean="0"/>
              <a:t>BigInteger</a:t>
            </a:r>
            <a:r>
              <a:rPr lang="zh-CN" altLang="en-US" smtClean="0"/>
              <a:t>对象与</a:t>
            </a:r>
            <a:r>
              <a:rPr lang="en-US" altLang="zh-CN" smtClean="0"/>
              <a:t>val</a:t>
            </a:r>
            <a:r>
              <a:rPr lang="zh-CN" altLang="en-US" smtClean="0"/>
              <a:t>之和</a:t>
            </a:r>
          </a:p>
          <a:p>
            <a:pPr eaLnBrk="1" hangingPunct="1">
              <a:spcAft>
                <a:spcPct val="20000"/>
              </a:spcAft>
            </a:pPr>
            <a:r>
              <a:rPr lang="en-US" altLang="zh-CN" smtClean="0"/>
              <a:t>public BigInteger subtract(BigInteger val)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mtClean="0"/>
              <a:t>返回当前</a:t>
            </a:r>
            <a:r>
              <a:rPr lang="en-US" altLang="zh-CN" smtClean="0"/>
              <a:t>BigInteger</a:t>
            </a:r>
            <a:r>
              <a:rPr lang="zh-CN" altLang="en-US" smtClean="0"/>
              <a:t>对象与</a:t>
            </a:r>
            <a:r>
              <a:rPr lang="en-US" altLang="zh-CN" smtClean="0"/>
              <a:t>val</a:t>
            </a:r>
            <a:r>
              <a:rPr lang="zh-CN" altLang="en-US" smtClean="0"/>
              <a:t>之差</a:t>
            </a:r>
          </a:p>
          <a:p>
            <a:pPr eaLnBrk="1" hangingPunct="1">
              <a:spcAft>
                <a:spcPct val="20000"/>
              </a:spcAft>
            </a:pPr>
            <a:r>
              <a:rPr lang="en-US" altLang="zh-CN" smtClean="0"/>
              <a:t>public BigInteger multiply(BigInteger val)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mtClean="0"/>
              <a:t>返回当前</a:t>
            </a:r>
            <a:r>
              <a:rPr lang="en-US" altLang="zh-CN" smtClean="0"/>
              <a:t>BigInteger</a:t>
            </a:r>
            <a:r>
              <a:rPr lang="zh-CN" altLang="en-US" smtClean="0"/>
              <a:t>对象与</a:t>
            </a:r>
            <a:r>
              <a:rPr lang="en-US" altLang="zh-CN" smtClean="0"/>
              <a:t>val</a:t>
            </a:r>
            <a:r>
              <a:rPr lang="zh-CN" altLang="en-US" smtClean="0"/>
              <a:t>之积</a:t>
            </a:r>
          </a:p>
          <a:p>
            <a:pPr eaLnBrk="1" hangingPunct="1">
              <a:spcAft>
                <a:spcPct val="20000"/>
              </a:spcAft>
            </a:pPr>
            <a:r>
              <a:rPr lang="en-US" altLang="zh-CN" smtClean="0"/>
              <a:t>public BigInteger divide(BigInteger val)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mtClean="0"/>
              <a:t>返回当前</a:t>
            </a:r>
            <a:r>
              <a:rPr lang="en-US" altLang="zh-CN" smtClean="0"/>
              <a:t>BigInteger</a:t>
            </a:r>
            <a:r>
              <a:rPr lang="zh-CN" altLang="en-US" smtClean="0"/>
              <a:t>对象与</a:t>
            </a:r>
            <a:r>
              <a:rPr lang="en-US" altLang="zh-CN" smtClean="0"/>
              <a:t>val</a:t>
            </a:r>
            <a:r>
              <a:rPr lang="zh-CN" altLang="en-US" smtClean="0"/>
              <a:t>之商</a:t>
            </a:r>
          </a:p>
        </p:txBody>
      </p:sp>
    </p:spTree>
    <p:extLst>
      <p:ext uri="{BB962C8B-B14F-4D97-AF65-F5344CB8AC3E}">
        <p14:creationId xmlns:p14="http://schemas.microsoft.com/office/powerpoint/2010/main" val="2418790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9B7EE77-9EAE-4A9D-B3AC-F605140E0402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53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BigInteger</a:t>
            </a:r>
            <a:r>
              <a:rPr lang="zh-CN" altLang="en-US" smtClean="0"/>
              <a:t>类常用方法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84" y="1628778"/>
            <a:ext cx="11040533" cy="45561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altLang="zh-CN" smtClean="0"/>
              <a:t>public BigInteger remainder(BigInteger val)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mtClean="0"/>
              <a:t>返回当前</a:t>
            </a:r>
            <a:r>
              <a:rPr lang="en-US" altLang="zh-CN" smtClean="0"/>
              <a:t>BigInteger</a:t>
            </a:r>
            <a:r>
              <a:rPr lang="zh-CN" altLang="en-US" smtClean="0"/>
              <a:t>对象与</a:t>
            </a:r>
            <a:r>
              <a:rPr lang="en-US" altLang="zh-CN" smtClean="0"/>
              <a:t>val</a:t>
            </a:r>
            <a:r>
              <a:rPr lang="zh-CN" altLang="en-US" smtClean="0"/>
              <a:t>的余数</a:t>
            </a:r>
          </a:p>
          <a:p>
            <a:pPr eaLnBrk="1" hangingPunct="1">
              <a:spcAft>
                <a:spcPct val="20000"/>
              </a:spcAft>
            </a:pPr>
            <a:r>
              <a:rPr lang="en-US" altLang="zh-CN" smtClean="0"/>
              <a:t>public BigInteger abs()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mtClean="0"/>
              <a:t>返回当前</a:t>
            </a:r>
            <a:r>
              <a:rPr lang="en-US" altLang="zh-CN" smtClean="0"/>
              <a:t>BigInteger</a:t>
            </a:r>
            <a:r>
              <a:rPr lang="zh-CN" altLang="en-US" smtClean="0"/>
              <a:t>对象的绝对值</a:t>
            </a:r>
          </a:p>
          <a:p>
            <a:pPr eaLnBrk="1" hangingPunct="1">
              <a:spcAft>
                <a:spcPct val="20000"/>
              </a:spcAft>
            </a:pPr>
            <a:r>
              <a:rPr lang="en-US" altLang="zh-CN" smtClean="0"/>
              <a:t>public BigInteger pow(int n)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mtClean="0"/>
              <a:t>返回当前</a:t>
            </a:r>
            <a:r>
              <a:rPr lang="en-US" altLang="zh-CN" smtClean="0"/>
              <a:t>BigInteger</a:t>
            </a:r>
            <a:r>
              <a:rPr lang="zh-CN" altLang="en-US" smtClean="0"/>
              <a:t>对象的</a:t>
            </a:r>
            <a:r>
              <a:rPr lang="en-US" altLang="zh-CN" smtClean="0"/>
              <a:t>n</a:t>
            </a:r>
            <a:r>
              <a:rPr lang="zh-CN" altLang="en-US" smtClean="0"/>
              <a:t>次幂</a:t>
            </a:r>
          </a:p>
        </p:txBody>
      </p:sp>
    </p:spTree>
    <p:extLst>
      <p:ext uri="{BB962C8B-B14F-4D97-AF65-F5344CB8AC3E}">
        <p14:creationId xmlns:p14="http://schemas.microsoft.com/office/powerpoint/2010/main" val="8160849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72AC496-68AD-475A-B04B-C84C1D293A43}" type="slidenum">
              <a:rPr lang="en-US" altLang="zh-CN" sz="1000" smtClean="0">
                <a:solidFill>
                  <a:srgbClr val="000000"/>
                </a:solidFill>
              </a:rPr>
              <a:pPr eaLnBrk="1" hangingPunct="1"/>
              <a:t>54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1" y="-6350"/>
            <a:ext cx="10058400" cy="858838"/>
          </a:xfrm>
        </p:spPr>
        <p:txBody>
          <a:bodyPr/>
          <a:lstStyle/>
          <a:p>
            <a:pPr eaLnBrk="1" hangingPunct="1"/>
            <a:r>
              <a:rPr lang="en-US" altLang="zh-CN" smtClean="0"/>
              <a:t>BigInteger</a:t>
            </a:r>
            <a:r>
              <a:rPr lang="zh-CN" altLang="en-US" smtClean="0"/>
              <a:t>类常用方法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84" y="981075"/>
            <a:ext cx="11040533" cy="5203825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en-US" altLang="zh-CN" dirty="0" smtClean="0"/>
              <a:t>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compareTo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BigInteger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dirty="0" smtClean="0"/>
              <a:t>返回当前</a:t>
            </a:r>
            <a:r>
              <a:rPr lang="en-US" altLang="zh-CN" dirty="0" err="1" smtClean="0"/>
              <a:t>BigInteger</a:t>
            </a:r>
            <a:r>
              <a:rPr lang="zh-CN" altLang="en-US" dirty="0" smtClean="0"/>
              <a:t>对象与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的比较结果，当前对象大于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时，返回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；小于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时，返回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；相等时，返回</a:t>
            </a:r>
            <a:r>
              <a:rPr lang="en-US" altLang="zh-CN" dirty="0" smtClean="0"/>
              <a:t>0</a:t>
            </a:r>
          </a:p>
          <a:p>
            <a:pPr algn="just" eaLnBrk="1" hangingPunct="1">
              <a:spcAft>
                <a:spcPct val="20000"/>
              </a:spcAft>
            </a:pPr>
            <a:r>
              <a:rPr lang="en-US" altLang="zh-CN" dirty="0" smtClean="0"/>
              <a:t>public String 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dirty="0" smtClean="0"/>
              <a:t>返回当前</a:t>
            </a:r>
            <a:r>
              <a:rPr lang="en-US" altLang="zh-CN" dirty="0" err="1" smtClean="0"/>
              <a:t>BigInteger</a:t>
            </a:r>
            <a:r>
              <a:rPr lang="zh-CN" altLang="en-US" dirty="0" smtClean="0"/>
              <a:t>对象的字符串表示</a:t>
            </a:r>
          </a:p>
          <a:p>
            <a:pPr algn="just" eaLnBrk="1" hangingPunct="1">
              <a:spcAft>
                <a:spcPct val="20000"/>
              </a:spcAft>
            </a:pPr>
            <a:r>
              <a:rPr lang="en-US" altLang="zh-CN" dirty="0" smtClean="0"/>
              <a:t>public String 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p)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dirty="0" smtClean="0"/>
              <a:t>返回当前</a:t>
            </a:r>
            <a:r>
              <a:rPr lang="en-US" altLang="zh-CN" dirty="0" err="1" smtClean="0"/>
              <a:t>BigInteger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p</a:t>
            </a:r>
            <a:r>
              <a:rPr lang="zh-CN" altLang="en-US" dirty="0" smtClean="0"/>
              <a:t>进制字符串表示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1390652" y="5445125"/>
            <a:ext cx="9023349" cy="865188"/>
          </a:xfrm>
          <a:prstGeom prst="rect">
            <a:avLst/>
          </a:prstGeom>
          <a:solidFill>
            <a:srgbClr val="00FFFF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err="1" smtClean="0">
                <a:solidFill>
                  <a:srgbClr val="000000"/>
                </a:solidFill>
              </a:rPr>
              <a:t>BigInteger</a:t>
            </a:r>
            <a:r>
              <a:rPr lang="zh-CN" altLang="en-US" sz="3000" b="1" dirty="0" smtClean="0">
                <a:solidFill>
                  <a:srgbClr val="000000"/>
                </a:solidFill>
              </a:rPr>
              <a:t>练习：</a:t>
            </a:r>
            <a:r>
              <a:rPr lang="en-US" altLang="zh-CN" sz="3000" b="1" dirty="0" smtClean="0">
                <a:solidFill>
                  <a:srgbClr val="000000"/>
                </a:solidFill>
                <a:ea typeface="宋体" charset="-122"/>
              </a:rPr>
              <a:t>TestBigInteger.java</a:t>
            </a:r>
          </a:p>
        </p:txBody>
      </p:sp>
    </p:spTree>
    <p:extLst>
      <p:ext uri="{BB962C8B-B14F-4D97-AF65-F5344CB8AC3E}">
        <p14:creationId xmlns:p14="http://schemas.microsoft.com/office/powerpoint/2010/main" val="23643792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包装类</a:t>
            </a:r>
            <a:endParaRPr kumimoji="1" lang="zh-CN" altLang="en-US" sz="44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26811"/>
              </p:ext>
            </p:extLst>
          </p:nvPr>
        </p:nvGraphicFramePr>
        <p:xfrm>
          <a:off x="1096961" y="1528011"/>
          <a:ext cx="10032250" cy="469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125"/>
                <a:gridCol w="5016125"/>
              </a:tblGrid>
              <a:tr h="5213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基本数据类型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包装类</a:t>
                      </a:r>
                      <a:endParaRPr lang="zh-CN" altLang="en-US" sz="2400" dirty="0"/>
                    </a:p>
                  </a:txBody>
                  <a:tcPr/>
                </a:tc>
              </a:tr>
              <a:tr h="521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byte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Byte</a:t>
                      </a:r>
                      <a:endParaRPr lang="zh-CN" altLang="en-US" sz="2400" dirty="0"/>
                    </a:p>
                  </a:txBody>
                  <a:tcPr/>
                </a:tc>
              </a:tr>
              <a:tr h="521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short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Short</a:t>
                      </a:r>
                      <a:endParaRPr lang="zh-CN" altLang="en-US" sz="2400" dirty="0"/>
                    </a:p>
                  </a:txBody>
                  <a:tcPr/>
                </a:tc>
              </a:tr>
              <a:tr h="521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int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Integer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521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long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Long</a:t>
                      </a:r>
                      <a:endParaRPr lang="zh-CN" altLang="en-US" sz="2400" dirty="0"/>
                    </a:p>
                  </a:txBody>
                  <a:tcPr/>
                </a:tc>
              </a:tr>
              <a:tr h="521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char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Character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521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float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Float</a:t>
                      </a:r>
                      <a:endParaRPr lang="zh-CN" altLang="en-US" sz="2400" dirty="0"/>
                    </a:p>
                  </a:txBody>
                  <a:tcPr/>
                </a:tc>
              </a:tr>
              <a:tr h="521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double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Double</a:t>
                      </a:r>
                      <a:endParaRPr lang="zh-CN" altLang="en-US" sz="2400" dirty="0"/>
                    </a:p>
                  </a:txBody>
                  <a:tcPr/>
                </a:tc>
              </a:tr>
              <a:tr h="521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boolean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Boolean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49128" y="643537"/>
            <a:ext cx="3501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TestCapsulation.java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4000" dirty="0" smtClean="0"/>
              <a:t>基本数据类型与包装类间的转换</a:t>
            </a:r>
            <a:endParaRPr kumimoji="1" lang="zh-CN" altLang="en-US" sz="4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97280" y="1569009"/>
            <a:ext cx="10233331" cy="11360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kumimoji="1" lang="zh-CN" altLang="en-US" sz="2800" dirty="0" smtClean="0"/>
              <a:t>下图展示了</a:t>
            </a:r>
            <a:r>
              <a:rPr kumimoji="1" lang="en-US" altLang="zh-CN" sz="2800" dirty="0" smtClean="0"/>
              <a:t>Java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5</a:t>
            </a:r>
            <a:r>
              <a:rPr kumimoji="1" lang="zh-CN" altLang="en-US" sz="2800" dirty="0" smtClean="0"/>
              <a:t>以前基本数据类型变量与包装类对象之间转换的方式，是不是感觉稍显繁琐？</a:t>
            </a:r>
            <a:endParaRPr kumimoji="1" lang="en-US" altLang="zh-CN" sz="2800" dirty="0" smtClean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1" y="2524626"/>
            <a:ext cx="7023100" cy="3009900"/>
          </a:xfr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36" y="2380411"/>
            <a:ext cx="47910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5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4000" dirty="0" smtClean="0"/>
              <a:t>基本</a:t>
            </a:r>
            <a:r>
              <a:rPr kumimoji="1" lang="zh-CN" altLang="en-US" sz="4000" dirty="0"/>
              <a:t>数据类型与包装类间的转换</a:t>
            </a:r>
            <a:r>
              <a:rPr kumimoji="1" lang="en-US" altLang="zh-CN" sz="4000" dirty="0"/>
              <a:t/>
            </a:r>
            <a:br>
              <a:rPr kumimoji="1" lang="en-US" altLang="zh-CN" sz="4000" dirty="0"/>
            </a:br>
            <a:r>
              <a:rPr kumimoji="1" lang="zh-CN" altLang="en-US" sz="3200" dirty="0" smtClean="0"/>
              <a:t>自动装箱与拆箱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467853"/>
            <a:ext cx="6455664" cy="477653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buFont typeface="Wingdings" charset="2"/>
              <a:buChar char="l"/>
            </a:pPr>
            <a:r>
              <a:rPr kumimoji="1" lang="zh-CN" altLang="en-US" sz="2800" dirty="0" smtClean="0"/>
              <a:t>为了消除这种转换方式的繁琐，</a:t>
            </a:r>
            <a:r>
              <a:rPr kumimoji="1" lang="en-US" altLang="zh-CN" sz="2800" dirty="0" smtClean="0"/>
              <a:t>Java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5</a:t>
            </a:r>
            <a:r>
              <a:rPr kumimoji="1" lang="zh-CN" altLang="en-US" sz="2800" dirty="0" smtClean="0"/>
              <a:t> 提供了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自动装箱（</a:t>
            </a:r>
            <a:r>
              <a:rPr kumimoji="1" lang="en-US" altLang="zh-CN" sz="2800" dirty="0" err="1" smtClean="0">
                <a:solidFill>
                  <a:srgbClr val="FF0000"/>
                </a:solidFill>
              </a:rPr>
              <a:t>AutoBoxing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）</a:t>
            </a:r>
            <a:r>
              <a:rPr kumimoji="1" lang="zh-CN" altLang="en-US" sz="2800" dirty="0" smtClean="0"/>
              <a:t>和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自动拆箱（</a:t>
            </a:r>
            <a:r>
              <a:rPr kumimoji="1" lang="en-US" altLang="zh-CN" sz="2800" dirty="0" err="1" smtClean="0">
                <a:solidFill>
                  <a:srgbClr val="FF0000"/>
                </a:solidFill>
              </a:rPr>
              <a:t>AutoUnboxing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）</a:t>
            </a:r>
            <a:r>
              <a:rPr kumimoji="1" lang="zh-CN" altLang="en-US" sz="2800" dirty="0" smtClean="0"/>
              <a:t>功能。</a:t>
            </a:r>
            <a:endParaRPr kumimoji="1" lang="en-US" altLang="zh-CN" sz="2800" dirty="0" smtClean="0"/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charset="2"/>
              <a:buChar char="l"/>
            </a:pPr>
            <a:r>
              <a:rPr kumimoji="1" lang="zh-CN" altLang="en-US" sz="2800" dirty="0" smtClean="0"/>
              <a:t>所谓自动装箱，就是可以把一个基本类型变量直接赋值给对应的包装类</a:t>
            </a:r>
            <a:r>
              <a:rPr kumimoji="1" lang="zh-CN" altLang="en-US" sz="2800" dirty="0" smtClean="0"/>
              <a:t>对象；</a:t>
            </a:r>
            <a:r>
              <a:rPr kumimoji="1" lang="zh-CN" altLang="en-US" sz="2800" dirty="0" smtClean="0"/>
              <a:t>自动拆箱则与之相反，允许直接把包装类对象直接赋值给一个对应的基本类型变量。</a:t>
            </a:r>
            <a:endParaRPr kumimoji="1" lang="en-US" altLang="zh-CN" sz="2800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480" y="2671011"/>
            <a:ext cx="3826464" cy="206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自动装箱</a:t>
            </a:r>
            <a:endParaRPr kumimoji="1"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20797"/>
            <a:ext cx="4624087" cy="32024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655" y="2620799"/>
            <a:ext cx="4926967" cy="3202491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1097280" y="1491916"/>
            <a:ext cx="10233331" cy="87830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kumimoji="1" lang="zh-CN" altLang="en-US" sz="2400" dirty="0" smtClean="0"/>
              <a:t>思考</a:t>
            </a:r>
            <a:r>
              <a:rPr kumimoji="1" lang="zh-CN" altLang="en-US" sz="2400" dirty="0"/>
              <a:t>如下两个程序，同样都是自动装箱后的</a:t>
            </a:r>
            <a:r>
              <a:rPr kumimoji="1" lang="en-US" altLang="zh-CN" sz="2400" dirty="0"/>
              <a:t>Integer</a:t>
            </a:r>
            <a:r>
              <a:rPr kumimoji="1" lang="zh-CN" altLang="en-US" sz="2400" dirty="0"/>
              <a:t>对象，为何比较操作的结果却截然不同</a:t>
            </a:r>
            <a:r>
              <a:rPr kumimoji="1" lang="zh-CN" altLang="en-US" sz="2400" dirty="0" smtClean="0"/>
              <a:t>？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0852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海风偏好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Network">
  <a:themeElements>
    <a:clrScheme name="Network 1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0000CC"/>
      </a:hlink>
      <a:folHlink>
        <a:srgbClr val="0000CC"/>
      </a:folHlink>
    </a:clrScheme>
    <a:fontScheme name="Network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etwork">
  <a:themeElements>
    <a:clrScheme name="Network 1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0000CC"/>
      </a:hlink>
      <a:folHlink>
        <a:srgbClr val="0000CC"/>
      </a:folHlink>
    </a:clrScheme>
    <a:fontScheme name="Network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Network">
  <a:themeElements>
    <a:clrScheme name="Network 1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0000CC"/>
      </a:hlink>
      <a:folHlink>
        <a:srgbClr val="0000CC"/>
      </a:folHlink>
    </a:clrScheme>
    <a:fontScheme name="Network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Network">
  <a:themeElements>
    <a:clrScheme name="Network 1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0000CC"/>
      </a:hlink>
      <a:folHlink>
        <a:srgbClr val="0000CC"/>
      </a:folHlink>
    </a:clrScheme>
    <a:fontScheme name="Network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Network">
  <a:themeElements>
    <a:clrScheme name="Network 1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0000CC"/>
      </a:hlink>
      <a:folHlink>
        <a:srgbClr val="0000CC"/>
      </a:folHlink>
    </a:clrScheme>
    <a:fontScheme name="Network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9606</TotalTime>
  <Words>3009</Words>
  <Application>Microsoft Office PowerPoint</Application>
  <PresentationFormat>自定义</PresentationFormat>
  <Paragraphs>412</Paragraphs>
  <Slides>54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54</vt:i4>
      </vt:variant>
    </vt:vector>
  </HeadingPairs>
  <TitlesOfParts>
    <vt:vector size="60" baseType="lpstr">
      <vt:lpstr>回顾</vt:lpstr>
      <vt:lpstr>Network</vt:lpstr>
      <vt:lpstr>1_Network</vt:lpstr>
      <vt:lpstr>2_Network</vt:lpstr>
      <vt:lpstr>3_Network</vt:lpstr>
      <vt:lpstr>4_Network</vt:lpstr>
      <vt:lpstr>第7章 Java基础类库 </vt:lpstr>
      <vt:lpstr>本章导读</vt:lpstr>
      <vt:lpstr>本章导读</vt:lpstr>
      <vt:lpstr>包装类-Wrapper Class</vt:lpstr>
      <vt:lpstr>包装类</vt:lpstr>
      <vt:lpstr>包装类</vt:lpstr>
      <vt:lpstr>基本数据类型与包装类间的转换</vt:lpstr>
      <vt:lpstr>基本数据类型与包装类间的转换 自动装箱与拆箱</vt:lpstr>
      <vt:lpstr>自动装箱</vt:lpstr>
      <vt:lpstr>基本类型变量与String间的转换</vt:lpstr>
      <vt:lpstr>基本类型变量与String间的转换</vt:lpstr>
      <vt:lpstr>基本类型变量与String间的转换</vt:lpstr>
      <vt:lpstr>Character类</vt:lpstr>
      <vt:lpstr>Character类</vt:lpstr>
      <vt:lpstr>PowerPoint 演示文稿</vt:lpstr>
      <vt:lpstr>本章导读</vt:lpstr>
      <vt:lpstr>Object类</vt:lpstr>
      <vt:lpstr>Object类</vt:lpstr>
      <vt:lpstr>对象的比较</vt:lpstr>
      <vt:lpstr>对象的比较</vt:lpstr>
      <vt:lpstr>对象的比较</vt:lpstr>
      <vt:lpstr>5.2.2 对象的拷贝</vt:lpstr>
      <vt:lpstr>对象的拷贝 Object类的clone方法</vt:lpstr>
      <vt:lpstr>本章导读</vt:lpstr>
      <vt:lpstr>字符串相关类</vt:lpstr>
      <vt:lpstr>String类 思考</vt:lpstr>
      <vt:lpstr>String类 示例分析</vt:lpstr>
      <vt:lpstr>String类</vt:lpstr>
      <vt:lpstr>字符串常量</vt:lpstr>
      <vt:lpstr>String类的常用方法</vt:lpstr>
      <vt:lpstr>String类的常用方法</vt:lpstr>
      <vt:lpstr>String类的常用方法</vt:lpstr>
      <vt:lpstr>String类的常用方法</vt:lpstr>
      <vt:lpstr>String类的常用方法</vt:lpstr>
      <vt:lpstr>String类的常用方法</vt:lpstr>
      <vt:lpstr>String类的常用方法</vt:lpstr>
      <vt:lpstr>String类的常用方法</vt:lpstr>
      <vt:lpstr>String类的常用方法</vt:lpstr>
      <vt:lpstr>StringBuffer类 思考</vt:lpstr>
      <vt:lpstr>StringBuffer类</vt:lpstr>
      <vt:lpstr>StringBuffer类的常用方法</vt:lpstr>
      <vt:lpstr>StringBuffer类的常用方法</vt:lpstr>
      <vt:lpstr>PowerPoint 演示文稿</vt:lpstr>
      <vt:lpstr>StringTokenizer类</vt:lpstr>
      <vt:lpstr>StringTokenizer类</vt:lpstr>
      <vt:lpstr>PowerPoint 演示文稿</vt:lpstr>
      <vt:lpstr>本章导读</vt:lpstr>
      <vt:lpstr>Math类</vt:lpstr>
      <vt:lpstr>NumberFormat类</vt:lpstr>
      <vt:lpstr>NumberFormat类常用方法</vt:lpstr>
      <vt:lpstr>BigInteger类</vt:lpstr>
      <vt:lpstr>BigInteger类常用方法</vt:lpstr>
      <vt:lpstr>BigInteger类常用方法</vt:lpstr>
      <vt:lpstr>BigInteger类常用方法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面向对象编程 上</dc:title>
  <dc:creator>孙海锋</dc:creator>
  <cp:lastModifiedBy>admin</cp:lastModifiedBy>
  <cp:revision>327</cp:revision>
  <dcterms:created xsi:type="dcterms:W3CDTF">2017-07-31T17:24:20Z</dcterms:created>
  <dcterms:modified xsi:type="dcterms:W3CDTF">2018-04-19T00:57:27Z</dcterms:modified>
</cp:coreProperties>
</file>