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8"/>
  </p:notesMasterIdLst>
  <p:sldIdLst>
    <p:sldId id="256" r:id="rId2"/>
    <p:sldId id="257" r:id="rId3"/>
    <p:sldId id="364" r:id="rId4"/>
    <p:sldId id="258" r:id="rId5"/>
    <p:sldId id="259" r:id="rId6"/>
    <p:sldId id="260" r:id="rId7"/>
    <p:sldId id="333" r:id="rId8"/>
    <p:sldId id="334" r:id="rId9"/>
    <p:sldId id="262" r:id="rId10"/>
    <p:sldId id="319" r:id="rId11"/>
    <p:sldId id="263" r:id="rId12"/>
    <p:sldId id="266" r:id="rId13"/>
    <p:sldId id="265" r:id="rId14"/>
    <p:sldId id="267" r:id="rId15"/>
    <p:sldId id="365" r:id="rId16"/>
    <p:sldId id="268" r:id="rId17"/>
    <p:sldId id="322" r:id="rId18"/>
    <p:sldId id="326" r:id="rId19"/>
    <p:sldId id="335" r:id="rId20"/>
    <p:sldId id="321" r:id="rId21"/>
    <p:sldId id="325" r:id="rId22"/>
    <p:sldId id="320" r:id="rId23"/>
    <p:sldId id="323" r:id="rId24"/>
    <p:sldId id="337" r:id="rId25"/>
    <p:sldId id="339" r:id="rId26"/>
    <p:sldId id="264" r:id="rId27"/>
    <p:sldId id="328" r:id="rId28"/>
    <p:sldId id="329" r:id="rId29"/>
    <p:sldId id="341" r:id="rId30"/>
    <p:sldId id="317" r:id="rId31"/>
    <p:sldId id="318" r:id="rId32"/>
    <p:sldId id="342" r:id="rId33"/>
    <p:sldId id="344" r:id="rId34"/>
    <p:sldId id="269" r:id="rId35"/>
    <p:sldId id="270" r:id="rId36"/>
    <p:sldId id="330" r:id="rId37"/>
    <p:sldId id="440" r:id="rId38"/>
    <p:sldId id="271" r:id="rId39"/>
    <p:sldId id="347" r:id="rId40"/>
    <p:sldId id="272" r:id="rId41"/>
    <p:sldId id="331" r:id="rId42"/>
    <p:sldId id="441" r:id="rId43"/>
    <p:sldId id="352" r:id="rId44"/>
    <p:sldId id="273" r:id="rId45"/>
    <p:sldId id="274" r:id="rId46"/>
    <p:sldId id="349" r:id="rId47"/>
    <p:sldId id="351" r:id="rId48"/>
    <p:sldId id="275" r:id="rId49"/>
    <p:sldId id="277" r:id="rId50"/>
    <p:sldId id="278" r:id="rId51"/>
    <p:sldId id="353" r:id="rId52"/>
    <p:sldId id="279" r:id="rId53"/>
    <p:sldId id="354" r:id="rId54"/>
    <p:sldId id="458" r:id="rId55"/>
    <p:sldId id="452" r:id="rId56"/>
    <p:sldId id="369" r:id="rId57"/>
    <p:sldId id="370" r:id="rId58"/>
    <p:sldId id="371" r:id="rId59"/>
    <p:sldId id="372" r:id="rId60"/>
    <p:sldId id="373" r:id="rId61"/>
    <p:sldId id="374" r:id="rId62"/>
    <p:sldId id="375" r:id="rId63"/>
    <p:sldId id="376" r:id="rId64"/>
    <p:sldId id="377" r:id="rId65"/>
    <p:sldId id="379" r:id="rId66"/>
    <p:sldId id="380" r:id="rId67"/>
    <p:sldId id="381" r:id="rId68"/>
    <p:sldId id="382" r:id="rId69"/>
    <p:sldId id="383" r:id="rId70"/>
    <p:sldId id="384" r:id="rId71"/>
    <p:sldId id="385" r:id="rId72"/>
    <p:sldId id="386" r:id="rId73"/>
    <p:sldId id="387" r:id="rId74"/>
    <p:sldId id="388" r:id="rId75"/>
    <p:sldId id="453" r:id="rId76"/>
    <p:sldId id="390" r:id="rId77"/>
    <p:sldId id="391" r:id="rId78"/>
    <p:sldId id="392" r:id="rId79"/>
    <p:sldId id="393" r:id="rId80"/>
    <p:sldId id="394" r:id="rId81"/>
    <p:sldId id="395" r:id="rId82"/>
    <p:sldId id="396" r:id="rId83"/>
    <p:sldId id="397" r:id="rId84"/>
    <p:sldId id="398" r:id="rId85"/>
    <p:sldId id="399" r:id="rId86"/>
    <p:sldId id="400" r:id="rId87"/>
    <p:sldId id="401" r:id="rId88"/>
    <p:sldId id="402" r:id="rId89"/>
    <p:sldId id="403" r:id="rId90"/>
    <p:sldId id="404" r:id="rId91"/>
    <p:sldId id="405" r:id="rId92"/>
    <p:sldId id="406" r:id="rId93"/>
    <p:sldId id="454" r:id="rId94"/>
    <p:sldId id="408" r:id="rId95"/>
    <p:sldId id="409" r:id="rId96"/>
    <p:sldId id="455" r:id="rId97"/>
    <p:sldId id="411" r:id="rId98"/>
    <p:sldId id="412" r:id="rId99"/>
    <p:sldId id="413" r:id="rId100"/>
    <p:sldId id="414" r:id="rId101"/>
    <p:sldId id="415" r:id="rId102"/>
    <p:sldId id="416" r:id="rId103"/>
    <p:sldId id="417" r:id="rId104"/>
    <p:sldId id="418" r:id="rId105"/>
    <p:sldId id="419" r:id="rId106"/>
    <p:sldId id="420" r:id="rId107"/>
    <p:sldId id="421" r:id="rId108"/>
    <p:sldId id="422" r:id="rId109"/>
    <p:sldId id="423" r:id="rId110"/>
    <p:sldId id="424" r:id="rId111"/>
    <p:sldId id="425" r:id="rId112"/>
    <p:sldId id="426" r:id="rId113"/>
    <p:sldId id="427" r:id="rId114"/>
    <p:sldId id="428" r:id="rId115"/>
    <p:sldId id="429" r:id="rId116"/>
    <p:sldId id="430" r:id="rId117"/>
    <p:sldId id="431" r:id="rId118"/>
    <p:sldId id="432" r:id="rId119"/>
    <p:sldId id="433" r:id="rId120"/>
    <p:sldId id="434" r:id="rId121"/>
    <p:sldId id="435" r:id="rId122"/>
    <p:sldId id="436" r:id="rId123"/>
    <p:sldId id="437" r:id="rId124"/>
    <p:sldId id="456" r:id="rId125"/>
    <p:sldId id="443" r:id="rId126"/>
    <p:sldId id="444" r:id="rId127"/>
    <p:sldId id="445" r:id="rId128"/>
    <p:sldId id="446" r:id="rId129"/>
    <p:sldId id="447" r:id="rId130"/>
    <p:sldId id="448" r:id="rId131"/>
    <p:sldId id="449" r:id="rId132"/>
    <p:sldId id="459" r:id="rId133"/>
    <p:sldId id="289" r:id="rId134"/>
    <p:sldId id="350" r:id="rId135"/>
    <p:sldId id="438" r:id="rId136"/>
    <p:sldId id="362" r:id="rId137"/>
    <p:sldId id="315" r:id="rId138"/>
    <p:sldId id="460" r:id="rId139"/>
    <p:sldId id="461" r:id="rId140"/>
    <p:sldId id="327" r:id="rId141"/>
    <p:sldId id="464" r:id="rId142"/>
    <p:sldId id="462" r:id="rId143"/>
    <p:sldId id="457" r:id="rId144"/>
    <p:sldId id="465" r:id="rId145"/>
    <p:sldId id="439" r:id="rId146"/>
    <p:sldId id="466" r:id="rId1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37" autoAdjust="0"/>
    <p:restoredTop sz="95482" autoAdjust="0"/>
  </p:normalViewPr>
  <p:slideViewPr>
    <p:cSldViewPr snapToGrid="0">
      <p:cViewPr varScale="1">
        <p:scale>
          <a:sx n="80" d="100"/>
          <a:sy n="80" d="100"/>
        </p:scale>
        <p:origin x="-80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notesMaster" Target="notesMasters/notesMaster1.xml"/><Relationship Id="rId15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2C582A-0C72-4BF3-BE9C-80A06080E570}" type="datetimeFigureOut">
              <a:rPr lang="zh-CN" altLang="en-US" smtClean="0"/>
              <a:t>2018/3/22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C4D3EF-2715-4563-8311-FAC73A15B8F6}" type="slidenum">
              <a:rPr lang="zh-CN" altLang="en-US" smtClean="0"/>
              <a:t>‹#›</a:t>
            </a:fld>
            <a:endParaRPr lang="zh-CN" altLang="en-US"/>
          </a:p>
        </p:txBody>
      </p:sp>
    </p:spTree>
    <p:extLst>
      <p:ext uri="{BB962C8B-B14F-4D97-AF65-F5344CB8AC3E}">
        <p14:creationId xmlns:p14="http://schemas.microsoft.com/office/powerpoint/2010/main" val="837126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FC4D3EF-2715-4563-8311-FAC73A15B8F6}" type="slidenum">
              <a:rPr lang="zh-CN" altLang="en-US" smtClean="0"/>
              <a:t>24</a:t>
            </a:fld>
            <a:endParaRPr lang="zh-CN" altLang="en-US"/>
          </a:p>
        </p:txBody>
      </p:sp>
    </p:spTree>
    <p:extLst>
      <p:ext uri="{BB962C8B-B14F-4D97-AF65-F5344CB8AC3E}">
        <p14:creationId xmlns:p14="http://schemas.microsoft.com/office/powerpoint/2010/main" val="1229637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此处有非常多知识点可以提问。</a:t>
            </a:r>
            <a:endParaRPr lang="zh-CN" altLang="en-US" dirty="0"/>
          </a:p>
        </p:txBody>
      </p:sp>
      <p:sp>
        <p:nvSpPr>
          <p:cNvPr id="4" name="灯片编号占位符 3"/>
          <p:cNvSpPr>
            <a:spLocks noGrp="1"/>
          </p:cNvSpPr>
          <p:nvPr>
            <p:ph type="sldNum" sz="quarter" idx="10"/>
          </p:nvPr>
        </p:nvSpPr>
        <p:spPr/>
        <p:txBody>
          <a:bodyPr/>
          <a:lstStyle/>
          <a:p>
            <a:fld id="{5FC4D3EF-2715-4563-8311-FAC73A15B8F6}" type="slidenum">
              <a:rPr lang="zh-CN" altLang="en-US" smtClean="0"/>
              <a:t>41</a:t>
            </a:fld>
            <a:endParaRPr lang="zh-CN" altLang="en-US"/>
          </a:p>
        </p:txBody>
      </p:sp>
    </p:spTree>
    <p:extLst>
      <p:ext uri="{BB962C8B-B14F-4D97-AF65-F5344CB8AC3E}">
        <p14:creationId xmlns:p14="http://schemas.microsoft.com/office/powerpoint/2010/main" val="573203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匿名内部类</a:t>
            </a:r>
            <a:endParaRPr kumimoji="1" lang="zh-CN" altLang="en-US" dirty="0"/>
          </a:p>
        </p:txBody>
      </p:sp>
      <p:sp>
        <p:nvSpPr>
          <p:cNvPr id="4" name="幻灯片编号占位符 3"/>
          <p:cNvSpPr>
            <a:spLocks noGrp="1"/>
          </p:cNvSpPr>
          <p:nvPr>
            <p:ph type="sldNum" sz="quarter" idx="10"/>
          </p:nvPr>
        </p:nvSpPr>
        <p:spPr/>
        <p:txBody>
          <a:bodyPr/>
          <a:lstStyle/>
          <a:p>
            <a:fld id="{5FC4D3EF-2715-4563-8311-FAC73A15B8F6}" type="slidenum">
              <a:rPr lang="zh-CN" altLang="en-US" smtClean="0"/>
              <a:t>74</a:t>
            </a:fld>
            <a:endParaRPr lang="zh-CN" altLang="en-US"/>
          </a:p>
        </p:txBody>
      </p:sp>
    </p:spTree>
    <p:extLst>
      <p:ext uri="{BB962C8B-B14F-4D97-AF65-F5344CB8AC3E}">
        <p14:creationId xmlns:p14="http://schemas.microsoft.com/office/powerpoint/2010/main" val="562239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FC4D3EF-2715-4563-8311-FAC73A15B8F6}" type="slidenum">
              <a:rPr lang="zh-CN" altLang="en-US" smtClean="0"/>
              <a:t>93</a:t>
            </a:fld>
            <a:endParaRPr lang="zh-CN" altLang="en-US"/>
          </a:p>
        </p:txBody>
      </p:sp>
    </p:spTree>
    <p:extLst>
      <p:ext uri="{BB962C8B-B14F-4D97-AF65-F5344CB8AC3E}">
        <p14:creationId xmlns:p14="http://schemas.microsoft.com/office/powerpoint/2010/main" val="1072362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C4D3EF-2715-4563-8311-FAC73A15B8F6}" type="slidenum">
              <a:rPr lang="zh-CN" altLang="en-US" smtClean="0"/>
              <a:t>129</a:t>
            </a:fld>
            <a:endParaRPr lang="zh-CN" altLang="en-US"/>
          </a:p>
        </p:txBody>
      </p:sp>
    </p:spTree>
    <p:extLst>
      <p:ext uri="{BB962C8B-B14F-4D97-AF65-F5344CB8AC3E}">
        <p14:creationId xmlns:p14="http://schemas.microsoft.com/office/powerpoint/2010/main" val="499796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FC4D3EF-2715-4563-8311-FAC73A15B8F6}" type="slidenum">
              <a:rPr lang="zh-CN" altLang="en-US" smtClean="0"/>
              <a:t>132</a:t>
            </a:fld>
            <a:endParaRPr lang="zh-CN" altLang="en-US"/>
          </a:p>
        </p:txBody>
      </p:sp>
    </p:spTree>
    <p:extLst>
      <p:ext uri="{BB962C8B-B14F-4D97-AF65-F5344CB8AC3E}">
        <p14:creationId xmlns:p14="http://schemas.microsoft.com/office/powerpoint/2010/main" val="756996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FC4D3EF-2715-4563-8311-FAC73A15B8F6}" type="slidenum">
              <a:rPr lang="zh-CN" altLang="en-US" smtClean="0"/>
              <a:t>135</a:t>
            </a:fld>
            <a:endParaRPr lang="zh-CN" altLang="en-US"/>
          </a:p>
        </p:txBody>
      </p:sp>
    </p:spTree>
    <p:extLst>
      <p:ext uri="{BB962C8B-B14F-4D97-AF65-F5344CB8AC3E}">
        <p14:creationId xmlns:p14="http://schemas.microsoft.com/office/powerpoint/2010/main" val="1711799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native</a:t>
            </a:r>
            <a:r>
              <a:rPr lang="zh-CN" altLang="en-US" dirty="0" smtClean="0"/>
              <a:t>暗示这些方法是有实现体的，只不过这些实现体是非</a:t>
            </a:r>
            <a:r>
              <a:rPr lang="en-US" altLang="zh-CN" dirty="0" smtClean="0"/>
              <a:t>java</a:t>
            </a:r>
            <a:r>
              <a:rPr lang="zh-CN" altLang="en-US" dirty="0" smtClean="0"/>
              <a:t>的，但是</a:t>
            </a:r>
            <a:r>
              <a:rPr lang="en-US" altLang="zh-CN" dirty="0" smtClean="0"/>
              <a:t>abstract</a:t>
            </a:r>
            <a:r>
              <a:rPr lang="zh-CN" altLang="en-US" dirty="0" smtClean="0"/>
              <a:t>却显然的指明这些方法无实现体。</a:t>
            </a:r>
          </a:p>
          <a:p>
            <a:endParaRPr kumimoji="1" lang="zh-CN" altLang="en-US" dirty="0"/>
          </a:p>
        </p:txBody>
      </p:sp>
      <p:sp>
        <p:nvSpPr>
          <p:cNvPr id="4" name="幻灯片编号占位符 3"/>
          <p:cNvSpPr>
            <a:spLocks noGrp="1"/>
          </p:cNvSpPr>
          <p:nvPr>
            <p:ph type="sldNum" sz="quarter" idx="10"/>
          </p:nvPr>
        </p:nvSpPr>
        <p:spPr/>
        <p:txBody>
          <a:bodyPr/>
          <a:lstStyle/>
          <a:p>
            <a:fld id="{5FC4D3EF-2715-4563-8311-FAC73A15B8F6}" type="slidenum">
              <a:rPr lang="zh-CN" altLang="en-US" smtClean="0"/>
              <a:t>137</a:t>
            </a:fld>
            <a:endParaRPr lang="zh-CN" altLang="en-US"/>
          </a:p>
        </p:txBody>
      </p:sp>
    </p:spTree>
    <p:extLst>
      <p:ext uri="{BB962C8B-B14F-4D97-AF65-F5344CB8AC3E}">
        <p14:creationId xmlns:p14="http://schemas.microsoft.com/office/powerpoint/2010/main" val="1094658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native</a:t>
            </a:r>
            <a:r>
              <a:rPr lang="zh-CN" altLang="en-US" dirty="0" smtClean="0"/>
              <a:t>暗示这些方法是有实现体的，只不过这些实现体是非</a:t>
            </a:r>
            <a:r>
              <a:rPr lang="en-US" altLang="zh-CN" dirty="0" smtClean="0"/>
              <a:t>java</a:t>
            </a:r>
            <a:r>
              <a:rPr lang="zh-CN" altLang="en-US" dirty="0" smtClean="0"/>
              <a:t>的，但是</a:t>
            </a:r>
            <a:r>
              <a:rPr lang="en-US" altLang="zh-CN" dirty="0" smtClean="0"/>
              <a:t>abstract</a:t>
            </a:r>
            <a:r>
              <a:rPr lang="zh-CN" altLang="en-US" dirty="0" smtClean="0"/>
              <a:t>却显然的指明这些方法无实现体。</a:t>
            </a:r>
          </a:p>
          <a:p>
            <a:endParaRPr kumimoji="1" lang="zh-CN" altLang="en-US" dirty="0"/>
          </a:p>
        </p:txBody>
      </p:sp>
      <p:sp>
        <p:nvSpPr>
          <p:cNvPr id="4" name="幻灯片编号占位符 3"/>
          <p:cNvSpPr>
            <a:spLocks noGrp="1"/>
          </p:cNvSpPr>
          <p:nvPr>
            <p:ph type="sldNum" sz="quarter" idx="10"/>
          </p:nvPr>
        </p:nvSpPr>
        <p:spPr/>
        <p:txBody>
          <a:bodyPr/>
          <a:lstStyle/>
          <a:p>
            <a:fld id="{5FC4D3EF-2715-4563-8311-FAC73A15B8F6}" type="slidenum">
              <a:rPr lang="zh-CN" altLang="en-US" smtClean="0"/>
              <a:t>138</a:t>
            </a:fld>
            <a:endParaRPr lang="zh-CN" altLang="en-US"/>
          </a:p>
        </p:txBody>
      </p:sp>
    </p:spTree>
    <p:extLst>
      <p:ext uri="{BB962C8B-B14F-4D97-AF65-F5344CB8AC3E}">
        <p14:creationId xmlns:p14="http://schemas.microsoft.com/office/powerpoint/2010/main" val="212031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86F077B-A50F-4D64-8574-E2D6A98A5553}" type="datetimeFigureOut">
              <a:rPr lang="en-US" dirty="0"/>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3/22/2018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3/22/2018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3/22/2018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3/22/2018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3/22/2018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5B747F8-9654-4282-85D2-65F41AAE7A75}" type="datetimeFigureOut">
              <a:rPr lang="en-US" dirty="0"/>
              <a:t>3/22/2018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02092" y="89647"/>
            <a:ext cx="10058400" cy="923366"/>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1097280" y="1353671"/>
            <a:ext cx="10058400" cy="4515423"/>
          </a:xfrm>
          <a:prstGeom prst="rect">
            <a:avLst/>
          </a:prstGeom>
        </p:spPr>
        <p:txBody>
          <a:bodyPr vert="horz" lIns="0" tIns="45720" rIns="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3/22/2018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155139"/>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b="1" kern="1200">
          <a:solidFill>
            <a:schemeClr val="tx1">
              <a:lumMod val="75000"/>
              <a:lumOff val="25000"/>
            </a:schemeClr>
          </a:solidFill>
          <a:latin typeface="黑体" pitchFamily="49" charset="-122"/>
          <a:ea typeface="黑体" pitchFamily="49" charset="-122"/>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b="1" kern="1200">
          <a:solidFill>
            <a:schemeClr val="tx1">
              <a:lumMod val="75000"/>
              <a:lumOff val="25000"/>
            </a:schemeClr>
          </a:solidFill>
          <a:latin typeface="黑体" pitchFamily="49" charset="-122"/>
          <a:ea typeface="黑体" pitchFamily="49" charset="-122"/>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b="1" kern="1200">
          <a:solidFill>
            <a:schemeClr val="tx1">
              <a:lumMod val="75000"/>
              <a:lumOff val="25000"/>
            </a:schemeClr>
          </a:solidFill>
          <a:latin typeface="黑体" pitchFamily="49" charset="-122"/>
          <a:ea typeface="黑体" pitchFamily="49" charset="-122"/>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b="1" kern="1200">
          <a:solidFill>
            <a:schemeClr val="tx1">
              <a:lumMod val="75000"/>
              <a:lumOff val="25000"/>
            </a:schemeClr>
          </a:solidFill>
          <a:latin typeface="黑体" pitchFamily="49" charset="-122"/>
          <a:ea typeface="黑体" pitchFamily="49" charset="-122"/>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b="1" kern="1200">
          <a:solidFill>
            <a:schemeClr val="tx1">
              <a:lumMod val="75000"/>
              <a:lumOff val="25000"/>
            </a:schemeClr>
          </a:solidFill>
          <a:latin typeface="黑体" pitchFamily="49" charset="-122"/>
          <a:ea typeface="黑体" pitchFamily="49"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11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3.png"/><Relationship Id="rId4" Type="http://schemas.openxmlformats.org/officeDocument/2006/relationships/image" Target="../media/image92.pn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hyperlink" Target="http://blog.csdn.net/huachao1001/article/details/53906237"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7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81891" y="812741"/>
            <a:ext cx="11094720" cy="3566160"/>
          </a:xfrm>
        </p:spPr>
        <p:txBody>
          <a:bodyPr>
            <a:normAutofit/>
          </a:bodyPr>
          <a:lstStyle/>
          <a:p>
            <a:pPr algn="ctr"/>
            <a:r>
              <a:rPr lang="zh-CN" altLang="en-US" sz="6600" dirty="0" smtClean="0"/>
              <a:t>第</a:t>
            </a:r>
            <a:r>
              <a:rPr lang="en-US" altLang="zh-CN" sz="6600" dirty="0" smtClean="0"/>
              <a:t>4</a:t>
            </a:r>
            <a:r>
              <a:rPr lang="zh-CN" altLang="en-US" sz="6600" dirty="0" smtClean="0"/>
              <a:t>章 面向对象编程 下</a:t>
            </a:r>
            <a:r>
              <a:rPr lang="en-US" altLang="zh-CN" sz="6600" dirty="0" smtClean="0"/>
              <a:t/>
            </a:r>
            <a:br>
              <a:rPr lang="en-US" altLang="zh-CN" sz="6600" dirty="0" smtClean="0"/>
            </a:br>
            <a:r>
              <a:rPr lang="en-US" altLang="zh-CN" sz="6600" dirty="0"/>
              <a:t/>
            </a:r>
            <a:br>
              <a:rPr lang="en-US" altLang="zh-CN" sz="6600" dirty="0"/>
            </a:br>
            <a:endParaRPr lang="zh-CN" altLang="en-US" sz="6600" dirty="0"/>
          </a:p>
        </p:txBody>
      </p:sp>
      <p:sp>
        <p:nvSpPr>
          <p:cNvPr id="3" name="副标题 2"/>
          <p:cNvSpPr>
            <a:spLocks noGrp="1"/>
          </p:cNvSpPr>
          <p:nvPr>
            <p:ph type="subTitle" idx="1"/>
          </p:nvPr>
        </p:nvSpPr>
        <p:spPr/>
        <p:txBody>
          <a:bodyPr/>
          <a:lstStyle/>
          <a:p>
            <a:pPr algn="ctr"/>
            <a:r>
              <a:rPr lang="zh-CN" altLang="en-US" dirty="0">
                <a:latin typeface="微软雅黑" panose="020B0503020204020204" pitchFamily="34" charset="-122"/>
                <a:ea typeface="微软雅黑" panose="020B0503020204020204" pitchFamily="34" charset="-122"/>
              </a:rPr>
              <a:t>韩  慧</a:t>
            </a:r>
          </a:p>
          <a:p>
            <a:pPr algn="ctr"/>
            <a:r>
              <a:rPr lang="en-US" altLang="zh-CN" cap="none" dirty="0" smtClean="0">
                <a:latin typeface="Segoe UI Black" panose="020B0A02040204020203" pitchFamily="34" charset="0"/>
                <a:ea typeface="Segoe UI Black" panose="020B0A02040204020203" pitchFamily="34" charset="0"/>
                <a:cs typeface="Segoe UI Black" panose="020B0A02040204020203" pitchFamily="34" charset="0"/>
              </a:rPr>
              <a:t>hanhuie@126.com</a:t>
            </a:r>
            <a:endParaRPr lang="en-US" altLang="zh-CN" cap="none" dirty="0">
              <a:latin typeface="Segoe UI Black" panose="020B0A02040204020203" pitchFamily="34" charset="0"/>
              <a:ea typeface="Segoe UI Black" panose="020B0A02040204020203" pitchFamily="34" charset="0"/>
              <a:cs typeface="Segoe UI Black" panose="020B0A02040204020203" pitchFamily="34" charset="0"/>
            </a:endParaRPr>
          </a:p>
          <a:p>
            <a:endParaRPr lang="zh-CN" altLang="en-US" dirty="0"/>
          </a:p>
        </p:txBody>
      </p:sp>
      <p:sp>
        <p:nvSpPr>
          <p:cNvPr id="5" name="文本框 4"/>
          <p:cNvSpPr txBox="1"/>
          <p:nvPr/>
        </p:nvSpPr>
        <p:spPr>
          <a:xfrm>
            <a:off x="140676" y="166778"/>
            <a:ext cx="3480440" cy="646331"/>
          </a:xfrm>
          <a:prstGeom prst="rect">
            <a:avLst/>
          </a:prstGeom>
          <a:noFill/>
        </p:spPr>
        <p:txBody>
          <a:bodyPr wrap="none" rtlCol="0">
            <a:spAutoFit/>
          </a:bodyPr>
          <a:lstStyle/>
          <a:p>
            <a:r>
              <a:rPr kumimoji="1" lang="zh-CN" altLang="en-US" dirty="0" smtClean="0">
                <a:solidFill>
                  <a:schemeClr val="tx1">
                    <a:lumMod val="65000"/>
                    <a:lumOff val="35000"/>
                  </a:schemeClr>
                </a:solidFill>
              </a:rPr>
              <a:t>讲义制作：海风</a:t>
            </a:r>
            <a:endParaRPr kumimoji="1" lang="en-US" altLang="zh-CN" dirty="0" smtClean="0">
              <a:solidFill>
                <a:schemeClr val="tx1">
                  <a:lumMod val="65000"/>
                  <a:lumOff val="35000"/>
                </a:schemeClr>
              </a:solidFill>
            </a:endParaRPr>
          </a:p>
          <a:p>
            <a:r>
              <a:rPr kumimoji="1" lang="zh-CN" altLang="en-US" dirty="0" smtClean="0">
                <a:solidFill>
                  <a:schemeClr val="tx1">
                    <a:lumMod val="65000"/>
                    <a:lumOff val="35000"/>
                  </a:schemeClr>
                </a:solidFill>
              </a:rPr>
              <a:t>参考</a:t>
            </a:r>
            <a:r>
              <a:rPr kumimoji="1" lang="en-US" altLang="zh-CN" dirty="0" smtClean="0">
                <a:solidFill>
                  <a:schemeClr val="tx1">
                    <a:lumMod val="65000"/>
                    <a:lumOff val="35000"/>
                  </a:schemeClr>
                </a:solidFill>
              </a:rPr>
              <a:t>《Java</a:t>
            </a:r>
            <a:r>
              <a:rPr kumimoji="1" lang="zh-CN" altLang="en-US" dirty="0" smtClean="0">
                <a:solidFill>
                  <a:schemeClr val="tx1">
                    <a:lumMod val="65000"/>
                    <a:lumOff val="35000"/>
                  </a:schemeClr>
                </a:solidFill>
              </a:rPr>
              <a:t>疯狂讲义（第</a:t>
            </a:r>
            <a:r>
              <a:rPr kumimoji="1" lang="en-US" altLang="zh-CN" dirty="0" smtClean="0">
                <a:solidFill>
                  <a:schemeClr val="tx1">
                    <a:lumMod val="65000"/>
                    <a:lumOff val="35000"/>
                  </a:schemeClr>
                </a:solidFill>
              </a:rPr>
              <a:t>3</a:t>
            </a:r>
            <a:r>
              <a:rPr kumimoji="1" lang="zh-CN" altLang="en-US" dirty="0" smtClean="0">
                <a:solidFill>
                  <a:schemeClr val="tx1">
                    <a:lumMod val="65000"/>
                    <a:lumOff val="35000"/>
                  </a:schemeClr>
                </a:solidFill>
              </a:rPr>
              <a:t>版）</a:t>
            </a:r>
            <a:r>
              <a:rPr kumimoji="1" lang="en-US" altLang="zh-CN" dirty="0" smtClean="0">
                <a:solidFill>
                  <a:schemeClr val="tx1">
                    <a:lumMod val="65000"/>
                    <a:lumOff val="35000"/>
                  </a:schemeClr>
                </a:solidFill>
              </a:rPr>
              <a:t>》</a:t>
            </a:r>
          </a:p>
        </p:txBody>
      </p:sp>
    </p:spTree>
    <p:extLst>
      <p:ext uri="{BB962C8B-B14F-4D97-AF65-F5344CB8AC3E}">
        <p14:creationId xmlns:p14="http://schemas.microsoft.com/office/powerpoint/2010/main" val="2003708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4.1.2 </a:t>
            </a:r>
            <a:r>
              <a:rPr lang="zh-CN" altLang="en-US" dirty="0" smtClean="0"/>
              <a:t>成员变量的</a:t>
            </a:r>
            <a:r>
              <a:rPr lang="zh-CN" altLang="en-US" dirty="0" smtClean="0"/>
              <a:t>隐藏</a:t>
            </a:r>
            <a:endParaRPr lang="zh-CN" altLang="en-US" dirty="0"/>
          </a:p>
        </p:txBody>
      </p:sp>
      <p:sp>
        <p:nvSpPr>
          <p:cNvPr id="3" name="内容占位符 2"/>
          <p:cNvSpPr>
            <a:spLocks noGrp="1"/>
          </p:cNvSpPr>
          <p:nvPr>
            <p:ph idx="1"/>
          </p:nvPr>
        </p:nvSpPr>
        <p:spPr>
          <a:xfrm>
            <a:off x="1097280" y="1200151"/>
            <a:ext cx="10058400" cy="4668944"/>
          </a:xfrm>
        </p:spPr>
        <p:txBody>
          <a:bodyPr>
            <a:normAutofit/>
          </a:bodyPr>
          <a:lstStyle/>
          <a:p>
            <a:pPr>
              <a:buFont typeface="Wingdings" panose="05000000000000000000" pitchFamily="2" charset="2"/>
              <a:buChar char="l"/>
            </a:pPr>
            <a:r>
              <a:rPr lang="zh-CN" altLang="en-US" sz="2800" dirty="0">
                <a:latin typeface="+mn-lt"/>
              </a:rPr>
              <a:t>子类中定义的新的变量如果和继承过来的</a:t>
            </a:r>
            <a:r>
              <a:rPr lang="zh-CN" altLang="en-US" sz="2800" dirty="0" smtClean="0">
                <a:latin typeface="+mn-lt"/>
              </a:rPr>
              <a:t>变量（</a:t>
            </a:r>
            <a:r>
              <a:rPr lang="en-US" altLang="zh-CN" sz="2800" dirty="0" smtClean="0">
                <a:latin typeface="+mn-lt"/>
              </a:rPr>
              <a:t>public </a:t>
            </a:r>
            <a:r>
              <a:rPr lang="zh-CN" altLang="en-US" sz="2800" dirty="0" smtClean="0">
                <a:latin typeface="+mn-lt"/>
              </a:rPr>
              <a:t>和 </a:t>
            </a:r>
            <a:r>
              <a:rPr lang="en-US" altLang="zh-CN" sz="2800" dirty="0" smtClean="0">
                <a:latin typeface="+mn-lt"/>
              </a:rPr>
              <a:t>protected</a:t>
            </a:r>
            <a:r>
              <a:rPr lang="zh-CN" altLang="en-US" sz="2800" dirty="0" smtClean="0">
                <a:latin typeface="+mn-lt"/>
              </a:rPr>
              <a:t>）名称</a:t>
            </a:r>
            <a:r>
              <a:rPr lang="zh-CN" altLang="en-US" sz="2800" dirty="0">
                <a:latin typeface="+mn-lt"/>
              </a:rPr>
              <a:t>相同，则会隐藏继承过来的成员变量</a:t>
            </a:r>
          </a:p>
          <a:p>
            <a:endParaRPr lang="zh-CN" altLang="en-US" sz="2400" dirty="0"/>
          </a:p>
        </p:txBody>
      </p:sp>
      <p:sp>
        <p:nvSpPr>
          <p:cNvPr id="5" name="文本框 4"/>
          <p:cNvSpPr txBox="1"/>
          <p:nvPr/>
        </p:nvSpPr>
        <p:spPr>
          <a:xfrm>
            <a:off x="6274762" y="3359711"/>
            <a:ext cx="5040938"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800" b="1" dirty="0" smtClean="0">
                <a:solidFill>
                  <a:schemeClr val="tx1">
                    <a:lumMod val="75000"/>
                    <a:lumOff val="25000"/>
                  </a:schemeClr>
                </a:solidFill>
                <a:latin typeface="黑体" pitchFamily="49" charset="-122"/>
                <a:ea typeface="黑体" pitchFamily="49" charset="-122"/>
              </a:rPr>
              <a:t>一般不推荐在定义子类时，隐藏父类的变量</a:t>
            </a:r>
            <a:endParaRPr lang="zh-CN" altLang="en-US" sz="2800" b="1" dirty="0">
              <a:solidFill>
                <a:schemeClr val="tx1">
                  <a:lumMod val="75000"/>
                  <a:lumOff val="25000"/>
                </a:schemeClr>
              </a:solidFill>
              <a:latin typeface="黑体" pitchFamily="49" charset="-122"/>
              <a:ea typeface="黑体" pitchFamily="49"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 y="2026425"/>
            <a:ext cx="5257800" cy="5001072"/>
          </a:xfrm>
          <a:prstGeom prst="rect">
            <a:avLst/>
          </a:prstGeom>
        </p:spPr>
      </p:pic>
      <p:sp>
        <p:nvSpPr>
          <p:cNvPr id="7" name="文本框 6"/>
          <p:cNvSpPr txBox="1"/>
          <p:nvPr/>
        </p:nvSpPr>
        <p:spPr>
          <a:xfrm>
            <a:off x="3655469" y="5962787"/>
            <a:ext cx="1428596"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ltLang="zh-CN" dirty="0" err="1" smtClean="0"/>
              <a:t>PropertyHide</a:t>
            </a:r>
            <a:endParaRPr lang="zh-CN" altLang="en-US" dirty="0"/>
          </a:p>
        </p:txBody>
      </p:sp>
    </p:spTree>
    <p:extLst>
      <p:ext uri="{BB962C8B-B14F-4D97-AF65-F5344CB8AC3E}">
        <p14:creationId xmlns:p14="http://schemas.microsoft.com/office/powerpoint/2010/main" val="242305109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4.7.1 </a:t>
            </a:r>
            <a:r>
              <a:rPr lang="zh-CN" altLang="en-US" dirty="0" smtClean="0"/>
              <a:t>泛型</a:t>
            </a:r>
            <a:r>
              <a:rPr lang="zh-CN" altLang="en-US" dirty="0" smtClean="0"/>
              <a:t>概述</a:t>
            </a:r>
            <a:r>
              <a:rPr lang="en-US" altLang="zh-CN" dirty="0"/>
              <a:t>_</a:t>
            </a:r>
            <a:r>
              <a:rPr lang="zh-CN" altLang="en-US" sz="3600" dirty="0" smtClean="0"/>
              <a:t>泛</a:t>
            </a:r>
            <a:r>
              <a:rPr lang="zh-CN" altLang="en-US" sz="3600" dirty="0" smtClean="0"/>
              <a:t>型类、接口的定义</a:t>
            </a:r>
            <a:endParaRPr lang="zh-CN" altLang="en-US" dirty="0"/>
          </a:p>
        </p:txBody>
      </p:sp>
      <p:sp>
        <p:nvSpPr>
          <p:cNvPr id="3" name="内容占位符 2"/>
          <p:cNvSpPr>
            <a:spLocks noGrp="1"/>
          </p:cNvSpPr>
          <p:nvPr>
            <p:ph idx="1"/>
          </p:nvPr>
        </p:nvSpPr>
        <p:spPr>
          <a:xfrm>
            <a:off x="1097280" y="1209675"/>
            <a:ext cx="10058400" cy="5238750"/>
          </a:xfrm>
        </p:spPr>
        <p:txBody>
          <a:bodyPr/>
          <a:lstStyle/>
          <a:p>
            <a:pPr>
              <a:buFont typeface="Wingdings" panose="05000000000000000000" pitchFamily="2" charset="2"/>
              <a:buChar char="l"/>
            </a:pPr>
            <a:r>
              <a:rPr lang="zh-CN" altLang="en-US" sz="2400" dirty="0" smtClean="0"/>
              <a:t>泛型类：</a:t>
            </a:r>
            <a:endParaRPr lang="en-US" altLang="zh-CN" sz="2400" dirty="0" smtClean="0"/>
          </a:p>
          <a:p>
            <a:pPr lvl="1">
              <a:buFont typeface="Wingdings" panose="05000000000000000000" pitchFamily="2" charset="2"/>
              <a:buChar char="l"/>
            </a:pPr>
            <a:r>
              <a:rPr lang="zh-CN" altLang="en-US" sz="2400" dirty="0"/>
              <a:t>泛型</a:t>
            </a:r>
            <a:r>
              <a:rPr lang="zh-CN" altLang="en-US" sz="2400" dirty="0" smtClean="0"/>
              <a:t>类的定义语法：</a:t>
            </a:r>
            <a:endParaRPr lang="en-US" altLang="zh-CN" sz="2400" dirty="0" smtClean="0"/>
          </a:p>
          <a:p>
            <a:pPr lvl="2">
              <a:buFont typeface="Wingdings" panose="05000000000000000000" pitchFamily="2" charset="2"/>
              <a:buChar char="l"/>
            </a:pPr>
            <a:r>
              <a:rPr lang="zh-CN" altLang="en-US" sz="2400" dirty="0" smtClean="0"/>
              <a:t>例：</a:t>
            </a:r>
            <a:endParaRPr lang="en-US" altLang="zh-CN" sz="2400" dirty="0"/>
          </a:p>
          <a:p>
            <a:pPr lvl="2" algn="just">
              <a:spcAft>
                <a:spcPct val="20000"/>
              </a:spcAft>
              <a:buFont typeface="Wingdings" panose="05000000000000000000" pitchFamily="2" charset="2"/>
              <a:buChar char="l"/>
            </a:pPr>
            <a:r>
              <a:rPr lang="en-US" altLang="zh-CN" sz="2400" dirty="0"/>
              <a:t>Cooperation</a:t>
            </a:r>
            <a:r>
              <a:rPr lang="zh-CN" altLang="en-US" sz="2400" dirty="0"/>
              <a:t>是泛型类的名称，</a:t>
            </a:r>
            <a:r>
              <a:rPr lang="en-US" altLang="zh-CN" sz="2400" dirty="0"/>
              <a:t>X</a:t>
            </a:r>
            <a:r>
              <a:rPr lang="zh-CN" altLang="en-US" sz="2400" dirty="0"/>
              <a:t>，</a:t>
            </a:r>
            <a:r>
              <a:rPr lang="en-US" altLang="zh-CN" sz="2400" dirty="0"/>
              <a:t>Y</a:t>
            </a:r>
            <a:r>
              <a:rPr lang="zh-CN" altLang="en-US" sz="2400" dirty="0"/>
              <a:t>是泛型</a:t>
            </a:r>
          </a:p>
          <a:p>
            <a:pPr lvl="2" algn="just">
              <a:spcAft>
                <a:spcPct val="20000"/>
              </a:spcAft>
              <a:buFont typeface="Wingdings" panose="05000000000000000000" pitchFamily="2" charset="2"/>
              <a:buChar char="l"/>
            </a:pPr>
            <a:r>
              <a:rPr lang="en-US" altLang="zh-CN" sz="2400" dirty="0"/>
              <a:t>X</a:t>
            </a:r>
            <a:r>
              <a:rPr lang="zh-CN" altLang="en-US" sz="2400" dirty="0"/>
              <a:t>，</a:t>
            </a:r>
            <a:r>
              <a:rPr lang="en-US" altLang="zh-CN" sz="2400" dirty="0"/>
              <a:t>Y</a:t>
            </a:r>
            <a:r>
              <a:rPr lang="zh-CN" altLang="en-US" sz="2400" dirty="0"/>
              <a:t>可以是任何类或接口，不能是基本类型</a:t>
            </a:r>
            <a:r>
              <a:rPr lang="zh-CN" altLang="en-US" sz="2400" dirty="0" smtClean="0"/>
              <a:t>数据</a:t>
            </a:r>
            <a:endParaRPr lang="en-US" altLang="zh-CN" sz="2400" dirty="0"/>
          </a:p>
          <a:p>
            <a:pPr algn="just">
              <a:spcAft>
                <a:spcPct val="20000"/>
              </a:spcAft>
              <a:buFont typeface="Wingdings" panose="05000000000000000000" pitchFamily="2" charset="2"/>
              <a:buChar char="l"/>
            </a:pPr>
            <a:r>
              <a:rPr lang="zh-CN" altLang="en-US" sz="2400" dirty="0" smtClean="0"/>
              <a:t>泛型接口：</a:t>
            </a:r>
            <a:endParaRPr lang="en-US" altLang="zh-CN" sz="2400" dirty="0" smtClean="0"/>
          </a:p>
          <a:p>
            <a:pPr lvl="2" algn="just">
              <a:spcAft>
                <a:spcPct val="20000"/>
              </a:spcAft>
              <a:buFont typeface="Wingdings" panose="05000000000000000000" pitchFamily="2" charset="2"/>
              <a:buChar char="l"/>
            </a:pPr>
            <a:r>
              <a:rPr lang="zh-CN" altLang="en-US" sz="2400" dirty="0" smtClean="0"/>
              <a:t>泛型接口的定语语法与泛型类相似：</a:t>
            </a:r>
            <a:endParaRPr lang="zh-CN" altLang="en-US" sz="2400" dirty="0"/>
          </a:p>
          <a:p>
            <a:endParaRPr lang="en-US" altLang="zh-CN" dirty="0" smtClean="0"/>
          </a:p>
          <a:p>
            <a:endParaRPr lang="zh-CN" altLang="en-US" dirty="0"/>
          </a:p>
        </p:txBody>
      </p:sp>
      <p:sp>
        <p:nvSpPr>
          <p:cNvPr id="4" name="矩形 3"/>
          <p:cNvSpPr/>
          <p:nvPr/>
        </p:nvSpPr>
        <p:spPr>
          <a:xfrm>
            <a:off x="2383704" y="2057062"/>
            <a:ext cx="2588346"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dirty="0">
                <a:solidFill>
                  <a:schemeClr val="tx1">
                    <a:lumMod val="75000"/>
                    <a:lumOff val="25000"/>
                  </a:schemeClr>
                </a:solidFill>
              </a:rPr>
              <a:t>class </a:t>
            </a:r>
            <a:r>
              <a:rPr lang="zh-CN" altLang="en-US" dirty="0">
                <a:solidFill>
                  <a:schemeClr val="tx1">
                    <a:lumMod val="75000"/>
                    <a:lumOff val="25000"/>
                  </a:schemeClr>
                </a:solidFill>
              </a:rPr>
              <a:t>名称 </a:t>
            </a:r>
            <a:r>
              <a:rPr lang="en-US" altLang="zh-CN" dirty="0">
                <a:solidFill>
                  <a:schemeClr val="tx1">
                    <a:lumMod val="75000"/>
                    <a:lumOff val="25000"/>
                  </a:schemeClr>
                </a:solidFill>
              </a:rPr>
              <a:t>&lt;</a:t>
            </a:r>
            <a:r>
              <a:rPr lang="zh-CN" altLang="en-US" dirty="0">
                <a:solidFill>
                  <a:schemeClr val="tx1">
                    <a:lumMod val="75000"/>
                    <a:lumOff val="25000"/>
                  </a:schemeClr>
                </a:solidFill>
              </a:rPr>
              <a:t>泛型列表</a:t>
            </a:r>
            <a:r>
              <a:rPr lang="en-US" altLang="zh-CN" dirty="0">
                <a:solidFill>
                  <a:schemeClr val="tx1">
                    <a:lumMod val="75000"/>
                    <a:lumOff val="25000"/>
                  </a:schemeClr>
                </a:solidFill>
              </a:rPr>
              <a:t>&gt;</a:t>
            </a:r>
            <a:endParaRPr lang="zh-CN" altLang="en-US" dirty="0">
              <a:solidFill>
                <a:schemeClr val="tx1">
                  <a:lumMod val="75000"/>
                  <a:lumOff val="25000"/>
                </a:schemeClr>
              </a:solidFill>
            </a:endParaRPr>
          </a:p>
        </p:txBody>
      </p:sp>
      <p:pic>
        <p:nvPicPr>
          <p:cNvPr id="5" name="图片 4"/>
          <p:cNvPicPr>
            <a:picLocks noChangeAspect="1"/>
          </p:cNvPicPr>
          <p:nvPr/>
        </p:nvPicPr>
        <p:blipFill>
          <a:blip r:embed="rId2"/>
          <a:stretch>
            <a:fillRect/>
          </a:stretch>
        </p:blipFill>
        <p:spPr>
          <a:xfrm>
            <a:off x="5367964" y="1996124"/>
            <a:ext cx="3535706" cy="469341"/>
          </a:xfrm>
          <a:prstGeom prst="rect">
            <a:avLst/>
          </a:prstGeom>
        </p:spPr>
      </p:pic>
      <p:sp>
        <p:nvSpPr>
          <p:cNvPr id="6" name="矩形 5"/>
          <p:cNvSpPr/>
          <p:nvPr/>
        </p:nvSpPr>
        <p:spPr>
          <a:xfrm>
            <a:off x="2815130" y="4278542"/>
            <a:ext cx="3576145"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dirty="0" smtClean="0">
                <a:solidFill>
                  <a:schemeClr val="tx1">
                    <a:lumMod val="75000"/>
                    <a:lumOff val="25000"/>
                  </a:schemeClr>
                </a:solidFill>
              </a:rPr>
              <a:t>interface </a:t>
            </a:r>
            <a:r>
              <a:rPr lang="zh-CN" altLang="en-US" dirty="0">
                <a:solidFill>
                  <a:schemeClr val="tx1">
                    <a:lumMod val="75000"/>
                    <a:lumOff val="25000"/>
                  </a:schemeClr>
                </a:solidFill>
              </a:rPr>
              <a:t>名称 </a:t>
            </a:r>
            <a:r>
              <a:rPr lang="en-US" altLang="zh-CN" dirty="0">
                <a:solidFill>
                  <a:schemeClr val="tx1">
                    <a:lumMod val="75000"/>
                    <a:lumOff val="25000"/>
                  </a:schemeClr>
                </a:solidFill>
              </a:rPr>
              <a:t>&lt;</a:t>
            </a:r>
            <a:r>
              <a:rPr lang="zh-CN" altLang="en-US" dirty="0">
                <a:solidFill>
                  <a:schemeClr val="tx1">
                    <a:lumMod val="75000"/>
                    <a:lumOff val="25000"/>
                  </a:schemeClr>
                </a:solidFill>
              </a:rPr>
              <a:t>泛型列表</a:t>
            </a:r>
            <a:r>
              <a:rPr lang="en-US" altLang="zh-CN" dirty="0">
                <a:solidFill>
                  <a:schemeClr val="tx1">
                    <a:lumMod val="75000"/>
                    <a:lumOff val="25000"/>
                  </a:schemeClr>
                </a:solidFill>
              </a:rPr>
              <a:t>&gt;</a:t>
            </a:r>
            <a:endParaRPr lang="zh-CN" altLang="en-US" dirty="0">
              <a:solidFill>
                <a:schemeClr val="tx1">
                  <a:lumMod val="75000"/>
                  <a:lumOff val="25000"/>
                </a:schemeClr>
              </a:solidFill>
            </a:endParaRPr>
          </a:p>
        </p:txBody>
      </p:sp>
    </p:spTree>
    <p:extLst>
      <p:ext uri="{BB962C8B-B14F-4D97-AF65-F5344CB8AC3E}">
        <p14:creationId xmlns:p14="http://schemas.microsoft.com/office/powerpoint/2010/main" val="12148496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4.7.1 </a:t>
            </a:r>
            <a:r>
              <a:rPr lang="zh-CN" altLang="en-US" dirty="0"/>
              <a:t>泛型概述</a:t>
            </a:r>
            <a:r>
              <a:rPr lang="en-US" altLang="zh-CN" dirty="0"/>
              <a:t/>
            </a:r>
            <a:br>
              <a:rPr lang="en-US" altLang="zh-CN" dirty="0"/>
            </a:br>
            <a:r>
              <a:rPr lang="zh-CN" altLang="en-US" sz="3600" dirty="0"/>
              <a:t>泛型类的使用</a:t>
            </a:r>
            <a:endParaRPr lang="zh-CN" altLang="en-US" dirty="0"/>
          </a:p>
        </p:txBody>
      </p:sp>
      <p:sp>
        <p:nvSpPr>
          <p:cNvPr id="3" name="内容占位符 2"/>
          <p:cNvSpPr>
            <a:spLocks noGrp="1"/>
          </p:cNvSpPr>
          <p:nvPr>
            <p:ph idx="1"/>
          </p:nvPr>
        </p:nvSpPr>
        <p:spPr/>
        <p:txBody>
          <a:bodyPr/>
          <a:lstStyle/>
          <a:p>
            <a:pPr algn="just">
              <a:spcAft>
                <a:spcPct val="20000"/>
              </a:spcAft>
              <a:buFont typeface="Wingdings" panose="05000000000000000000" pitchFamily="2" charset="2"/>
              <a:buChar char="l"/>
            </a:pPr>
            <a:r>
              <a:rPr lang="zh-CN" altLang="en-US" dirty="0"/>
              <a:t>使用泛型类声明对象时，必须要指定泛型的实际</a:t>
            </a:r>
            <a:r>
              <a:rPr lang="zh-CN" altLang="en-US" dirty="0" smtClean="0"/>
              <a:t>类型。</a:t>
            </a:r>
            <a:endParaRPr lang="en-US" altLang="zh-CN" dirty="0" smtClean="0"/>
          </a:p>
          <a:p>
            <a:pPr algn="just">
              <a:spcAft>
                <a:spcPct val="20000"/>
              </a:spcAft>
              <a:buFont typeface="Wingdings" panose="05000000000000000000" pitchFamily="2" charset="2"/>
              <a:buChar char="l"/>
            </a:pPr>
            <a:endParaRPr lang="zh-CN" altLang="en-US" dirty="0"/>
          </a:p>
          <a:p>
            <a:pPr algn="just">
              <a:spcAft>
                <a:spcPct val="20000"/>
              </a:spcAft>
              <a:buFont typeface="Wingdings" panose="05000000000000000000" pitchFamily="2" charset="2"/>
              <a:buChar char="l"/>
            </a:pPr>
            <a:r>
              <a:rPr lang="zh-CN" altLang="en-US" dirty="0" smtClean="0"/>
              <a:t>在</a:t>
            </a:r>
            <a:r>
              <a:rPr lang="en-US" altLang="zh-CN" dirty="0"/>
              <a:t>java7</a:t>
            </a:r>
            <a:r>
              <a:rPr lang="zh-CN" altLang="en-US" dirty="0"/>
              <a:t>之前，使用泛型必须在调用构造器的时候后面也带有泛型，这样的写法比较复杂。在</a:t>
            </a:r>
            <a:r>
              <a:rPr lang="en-US" altLang="zh-CN" dirty="0"/>
              <a:t>java7</a:t>
            </a:r>
            <a:r>
              <a:rPr lang="zh-CN" altLang="en-US" dirty="0"/>
              <a:t>中引入了</a:t>
            </a:r>
            <a:r>
              <a:rPr lang="zh-CN" altLang="en-US" dirty="0" smtClean="0"/>
              <a:t>“</a:t>
            </a:r>
            <a:r>
              <a:rPr lang="zh-CN" altLang="en-US" dirty="0" smtClean="0">
                <a:solidFill>
                  <a:srgbClr val="FF0000"/>
                </a:solidFill>
              </a:rPr>
              <a:t>菱形”</a:t>
            </a:r>
            <a:r>
              <a:rPr lang="en-US" altLang="zh-CN" dirty="0" smtClean="0">
                <a:solidFill>
                  <a:srgbClr val="FF0000"/>
                </a:solidFill>
              </a:rPr>
              <a:t>/</a:t>
            </a:r>
            <a:r>
              <a:rPr lang="zh-CN" altLang="en-US" dirty="0" smtClean="0">
                <a:solidFill>
                  <a:srgbClr val="FF0000"/>
                </a:solidFill>
              </a:rPr>
              <a:t>“钻石”语法</a:t>
            </a:r>
            <a:r>
              <a:rPr lang="zh-CN" altLang="en-US" dirty="0"/>
              <a:t>使得带有泛型的类的创建过程更加</a:t>
            </a:r>
            <a:r>
              <a:rPr lang="zh-CN" altLang="en-US" dirty="0" smtClean="0"/>
              <a:t>简单，</a:t>
            </a:r>
            <a:r>
              <a:rPr lang="en-US" altLang="zh-CN" dirty="0" smtClean="0"/>
              <a:t>Java</a:t>
            </a:r>
            <a:r>
              <a:rPr lang="zh-CN" altLang="en-US" dirty="0" smtClean="0"/>
              <a:t>可以自动推断尖括号里应该是什么泛型信息</a:t>
            </a:r>
            <a:r>
              <a:rPr lang="en-US" altLang="zh-CN" dirty="0" smtClean="0"/>
              <a:t> </a:t>
            </a:r>
            <a:r>
              <a:rPr lang="zh-CN" altLang="en-US" dirty="0" smtClean="0"/>
              <a:t>。</a:t>
            </a:r>
            <a:endParaRPr lang="en-US" altLang="zh-CN" dirty="0"/>
          </a:p>
          <a:p>
            <a:pPr lvl="1" algn="just">
              <a:spcAft>
                <a:spcPct val="20000"/>
              </a:spcAft>
            </a:pPr>
            <a:endParaRPr lang="en-US" altLang="zh-CN" dirty="0" smtClean="0"/>
          </a:p>
          <a:p>
            <a:pPr lvl="1" algn="just">
              <a:spcAft>
                <a:spcPct val="20000"/>
              </a:spcAft>
            </a:pPr>
            <a:endParaRPr lang="en-US" altLang="zh-CN" dirty="0"/>
          </a:p>
          <a:p>
            <a:pPr marL="201168" lvl="1" indent="0" algn="just">
              <a:spcAft>
                <a:spcPct val="20000"/>
              </a:spcAft>
              <a:buNone/>
            </a:pP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1411693" y="1717497"/>
            <a:ext cx="6009524" cy="523810"/>
          </a:xfrm>
          <a:prstGeom prst="rect">
            <a:avLst/>
          </a:prstGeom>
        </p:spPr>
      </p:pic>
      <p:pic>
        <p:nvPicPr>
          <p:cNvPr id="5" name="图片 4"/>
          <p:cNvPicPr>
            <a:picLocks noChangeAspect="1"/>
          </p:cNvPicPr>
          <p:nvPr/>
        </p:nvPicPr>
        <p:blipFill>
          <a:blip r:embed="rId3"/>
          <a:stretch>
            <a:fillRect/>
          </a:stretch>
        </p:blipFill>
        <p:spPr>
          <a:xfrm>
            <a:off x="5916816" y="3400353"/>
            <a:ext cx="4825324" cy="2963378"/>
          </a:xfrm>
          <a:prstGeom prst="rect">
            <a:avLst/>
          </a:prstGeom>
        </p:spPr>
      </p:pic>
      <p:sp>
        <p:nvSpPr>
          <p:cNvPr id="6" name="矩形 5"/>
          <p:cNvSpPr/>
          <p:nvPr/>
        </p:nvSpPr>
        <p:spPr>
          <a:xfrm>
            <a:off x="9316813" y="6134998"/>
            <a:ext cx="1425327" cy="369332"/>
          </a:xfrm>
          <a:prstGeom prst="rect">
            <a:avLst/>
          </a:prstGeom>
        </p:spPr>
        <p:style>
          <a:lnRef idx="1">
            <a:schemeClr val="accent1"/>
          </a:lnRef>
          <a:fillRef idx="3">
            <a:schemeClr val="accent1"/>
          </a:fillRef>
          <a:effectRef idx="2">
            <a:schemeClr val="accent1"/>
          </a:effectRef>
          <a:fontRef idx="minor">
            <a:schemeClr val="lt1"/>
          </a:fontRef>
        </p:style>
        <p:txBody>
          <a:bodyPr wrap="none">
            <a:spAutoFit/>
          </a:bodyPr>
          <a:lstStyle/>
          <a:p>
            <a:r>
              <a:rPr lang="zh-CN" altLang="en-US" dirty="0"/>
              <a:t>DiamondTest</a:t>
            </a:r>
          </a:p>
        </p:txBody>
      </p:sp>
      <p:sp>
        <p:nvSpPr>
          <p:cNvPr id="7" name="矩形 6"/>
          <p:cNvSpPr/>
          <p:nvPr/>
        </p:nvSpPr>
        <p:spPr>
          <a:xfrm>
            <a:off x="6188765" y="3975652"/>
            <a:ext cx="2464905" cy="238539"/>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185167418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4.7.1 </a:t>
            </a:r>
            <a:r>
              <a:rPr lang="zh-CN" altLang="en-US" dirty="0" smtClean="0"/>
              <a:t>泛型概述</a:t>
            </a:r>
            <a:r>
              <a:rPr lang="en-US" altLang="zh-CN" dirty="0" smtClean="0"/>
              <a:t/>
            </a:r>
            <a:br>
              <a:rPr lang="en-US" altLang="zh-CN" dirty="0" smtClean="0"/>
            </a:br>
            <a:r>
              <a:rPr lang="zh-CN" altLang="en-US" sz="3600" dirty="0" smtClean="0"/>
              <a:t>代码示例</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69154" y="0"/>
            <a:ext cx="7351396" cy="6857999"/>
          </a:xfrm>
        </p:spPr>
      </p:pic>
      <p:sp>
        <p:nvSpPr>
          <p:cNvPr id="5" name="文本框 4"/>
          <p:cNvSpPr txBox="1"/>
          <p:nvPr/>
        </p:nvSpPr>
        <p:spPr>
          <a:xfrm>
            <a:off x="10079841" y="6228458"/>
            <a:ext cx="1297086"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ltLang="zh-CN" dirty="0" err="1" smtClean="0"/>
              <a:t>GenericTest</a:t>
            </a:r>
            <a:endParaRPr lang="zh-CN" altLang="en-US" dirty="0"/>
          </a:p>
        </p:txBody>
      </p:sp>
    </p:spTree>
    <p:extLst>
      <p:ext uri="{BB962C8B-B14F-4D97-AF65-F5344CB8AC3E}">
        <p14:creationId xmlns:p14="http://schemas.microsoft.com/office/powerpoint/2010/main" val="190253223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4.7.1 </a:t>
            </a:r>
            <a:r>
              <a:rPr lang="zh-CN" altLang="en-US" dirty="0" smtClean="0"/>
              <a:t>泛型概述</a:t>
            </a:r>
            <a:r>
              <a:rPr lang="en-US" altLang="zh-CN" dirty="0" smtClean="0"/>
              <a:t/>
            </a:r>
            <a:br>
              <a:rPr lang="en-US" altLang="zh-CN" dirty="0" smtClean="0"/>
            </a:br>
            <a:r>
              <a:rPr lang="zh-CN" altLang="en-US" sz="3600" dirty="0"/>
              <a:t>从泛型</a:t>
            </a:r>
            <a:r>
              <a:rPr lang="zh-CN" altLang="en-US" sz="3600" dirty="0" smtClean="0"/>
              <a:t>类派生子类</a:t>
            </a:r>
            <a:endParaRPr lang="zh-CN" altLang="en-US" dirty="0"/>
          </a:p>
        </p:txBody>
      </p:sp>
      <p:sp>
        <p:nvSpPr>
          <p:cNvPr id="3" name="内容占位符 2"/>
          <p:cNvSpPr>
            <a:spLocks noGrp="1"/>
          </p:cNvSpPr>
          <p:nvPr>
            <p:ph idx="1"/>
          </p:nvPr>
        </p:nvSpPr>
        <p:spPr/>
        <p:txBody>
          <a:bodyPr/>
          <a:lstStyle/>
          <a:p>
            <a:pPr>
              <a:lnSpc>
                <a:spcPct val="100000"/>
              </a:lnSpc>
              <a:spcBef>
                <a:spcPct val="40000"/>
              </a:spcBef>
              <a:buFont typeface="Wingdings" panose="05000000000000000000" pitchFamily="2" charset="2"/>
              <a:buChar char="l"/>
            </a:pPr>
            <a:r>
              <a:rPr lang="zh-CN" altLang="en-US" sz="2400" dirty="0"/>
              <a:t>可以为创建泛型的接口和类创建子类，但是子类不能包含类型参数，必须是确定的参数类型</a:t>
            </a:r>
            <a:r>
              <a:rPr lang="zh-CN" altLang="en-US" sz="2400" dirty="0" smtClean="0"/>
              <a:t>。因此，以下代码是错误的：</a:t>
            </a:r>
            <a:endParaRPr lang="en-US" altLang="zh-CN" sz="2400" dirty="0" smtClean="0"/>
          </a:p>
          <a:p>
            <a:pPr>
              <a:lnSpc>
                <a:spcPct val="100000"/>
              </a:lnSpc>
              <a:spcBef>
                <a:spcPct val="40000"/>
              </a:spcBef>
              <a:buFont typeface="Wingdings" panose="05000000000000000000" pitchFamily="2" charset="2"/>
              <a:buChar char="l"/>
            </a:pPr>
            <a:endParaRPr lang="en-US" altLang="zh-CN" sz="2400" dirty="0"/>
          </a:p>
          <a:p>
            <a:pPr>
              <a:lnSpc>
                <a:spcPct val="100000"/>
              </a:lnSpc>
              <a:spcBef>
                <a:spcPct val="40000"/>
              </a:spcBef>
              <a:buFont typeface="Wingdings" panose="05000000000000000000" pitchFamily="2" charset="2"/>
              <a:buChar char="l"/>
            </a:pPr>
            <a:r>
              <a:rPr lang="zh-CN" altLang="en-US" sz="2400" dirty="0" smtClean="0"/>
              <a:t>如果想要从</a:t>
            </a:r>
            <a:r>
              <a:rPr lang="en-US" altLang="zh-CN" sz="2400" dirty="0" smtClean="0"/>
              <a:t>Apple</a:t>
            </a:r>
            <a:r>
              <a:rPr lang="zh-CN" altLang="en-US" sz="2400" dirty="0" smtClean="0"/>
              <a:t>类派生子类，可以采取下面两种写法：</a:t>
            </a:r>
            <a:endParaRPr lang="en-US" altLang="zh-CN" sz="2400" dirty="0" smtClean="0"/>
          </a:p>
          <a:p>
            <a:pPr>
              <a:lnSpc>
                <a:spcPct val="100000"/>
              </a:lnSpc>
              <a:spcBef>
                <a:spcPct val="40000"/>
              </a:spcBef>
              <a:buFont typeface="Wingdings" panose="05000000000000000000" pitchFamily="2" charset="2"/>
              <a:buChar char="l"/>
            </a:pPr>
            <a:endParaRPr lang="en-US" altLang="zh-CN" sz="2400" dirty="0" smtClean="0"/>
          </a:p>
          <a:p>
            <a:pPr lvl="1">
              <a:lnSpc>
                <a:spcPct val="100000"/>
              </a:lnSpc>
              <a:spcBef>
                <a:spcPct val="40000"/>
              </a:spcBef>
              <a:buFont typeface="Wingdings" panose="05000000000000000000" pitchFamily="2" charset="2"/>
              <a:buChar char="l"/>
            </a:pPr>
            <a:r>
              <a:rPr lang="zh-CN" altLang="en-US" sz="2200" dirty="0" smtClean="0"/>
              <a:t>第</a:t>
            </a:r>
            <a:r>
              <a:rPr lang="en-US" altLang="zh-CN" sz="2200" dirty="0" smtClean="0"/>
              <a:t>1</a:t>
            </a:r>
            <a:r>
              <a:rPr lang="zh-CN" altLang="en-US" sz="2200" dirty="0" smtClean="0"/>
              <a:t>种写法，</a:t>
            </a:r>
            <a:r>
              <a:rPr lang="zh-CN" altLang="en-US" sz="2200" dirty="0"/>
              <a:t>所有</a:t>
            </a:r>
            <a:r>
              <a:rPr lang="en-US" altLang="zh-CN" sz="2200" dirty="0"/>
              <a:t>Apple</a:t>
            </a:r>
            <a:r>
              <a:rPr lang="zh-CN" altLang="en-US" sz="2200" dirty="0"/>
              <a:t>中的</a:t>
            </a:r>
            <a:r>
              <a:rPr lang="en-US" altLang="zh-CN" sz="2200" dirty="0"/>
              <a:t>T</a:t>
            </a:r>
            <a:r>
              <a:rPr lang="zh-CN" altLang="en-US" sz="2200" dirty="0"/>
              <a:t>则直接转换为</a:t>
            </a:r>
            <a:r>
              <a:rPr lang="en-US" altLang="zh-CN" sz="2200" dirty="0"/>
              <a:t>String</a:t>
            </a:r>
            <a:r>
              <a:rPr lang="zh-CN" altLang="en-US" sz="2200" dirty="0"/>
              <a:t>类型，子类</a:t>
            </a:r>
            <a:r>
              <a:rPr lang="en-US" altLang="zh-CN" sz="2200" dirty="0"/>
              <a:t>A</a:t>
            </a:r>
            <a:r>
              <a:rPr lang="zh-CN" altLang="en-US" sz="2200" dirty="0"/>
              <a:t>继承</a:t>
            </a:r>
            <a:r>
              <a:rPr lang="en-US" altLang="zh-CN" sz="2200" dirty="0"/>
              <a:t>Apple</a:t>
            </a:r>
            <a:r>
              <a:rPr lang="zh-CN" altLang="en-US" sz="2200" dirty="0"/>
              <a:t>的方法或参数中出现</a:t>
            </a:r>
            <a:r>
              <a:rPr lang="en-US" altLang="zh-CN" sz="2200" dirty="0"/>
              <a:t>T</a:t>
            </a:r>
            <a:r>
              <a:rPr lang="zh-CN" altLang="en-US" sz="2200" dirty="0"/>
              <a:t>的地方也是</a:t>
            </a:r>
            <a:r>
              <a:rPr lang="en-US" altLang="zh-CN" sz="2200" dirty="0"/>
              <a:t>String</a:t>
            </a:r>
            <a:r>
              <a:rPr lang="zh-CN" altLang="en-US" sz="2200" dirty="0"/>
              <a:t>类型。</a:t>
            </a:r>
            <a:endParaRPr lang="en-US" altLang="zh-CN" sz="2200" dirty="0"/>
          </a:p>
          <a:p>
            <a:endParaRPr lang="zh-CN" altLang="en-US" dirty="0"/>
          </a:p>
        </p:txBody>
      </p:sp>
      <p:pic>
        <p:nvPicPr>
          <p:cNvPr id="4" name="图片 3"/>
          <p:cNvPicPr>
            <a:picLocks noChangeAspect="1"/>
          </p:cNvPicPr>
          <p:nvPr/>
        </p:nvPicPr>
        <p:blipFill>
          <a:blip r:embed="rId2"/>
          <a:stretch>
            <a:fillRect/>
          </a:stretch>
        </p:blipFill>
        <p:spPr>
          <a:xfrm>
            <a:off x="2684866" y="2232601"/>
            <a:ext cx="5366332" cy="501073"/>
          </a:xfrm>
          <a:prstGeom prst="rect">
            <a:avLst/>
          </a:prstGeom>
        </p:spPr>
      </p:pic>
      <p:pic>
        <p:nvPicPr>
          <p:cNvPr id="5" name="图片 4"/>
          <p:cNvPicPr>
            <a:picLocks noChangeAspect="1"/>
          </p:cNvPicPr>
          <p:nvPr/>
        </p:nvPicPr>
        <p:blipFill>
          <a:blip r:embed="rId3"/>
          <a:stretch>
            <a:fillRect/>
          </a:stretch>
        </p:blipFill>
        <p:spPr>
          <a:xfrm>
            <a:off x="2730069" y="3169382"/>
            <a:ext cx="5275925" cy="705265"/>
          </a:xfrm>
          <a:prstGeom prst="rect">
            <a:avLst/>
          </a:prstGeom>
        </p:spPr>
      </p:pic>
    </p:spTree>
    <p:extLst>
      <p:ext uri="{BB962C8B-B14F-4D97-AF65-F5344CB8AC3E}">
        <p14:creationId xmlns:p14="http://schemas.microsoft.com/office/powerpoint/2010/main" val="197520304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4.7.2 </a:t>
            </a:r>
            <a:r>
              <a:rPr lang="zh-CN" altLang="en-US" dirty="0" smtClean="0"/>
              <a:t>深入泛</a:t>
            </a:r>
            <a:r>
              <a:rPr lang="zh-CN" altLang="en-US" dirty="0" smtClean="0"/>
              <a:t>型</a:t>
            </a:r>
            <a:endParaRPr lang="zh-CN" altLang="en-US" dirty="0"/>
          </a:p>
        </p:txBody>
      </p:sp>
      <p:sp>
        <p:nvSpPr>
          <p:cNvPr id="3" name="内容占位符 2"/>
          <p:cNvSpPr>
            <a:spLocks noGrp="1"/>
          </p:cNvSpPr>
          <p:nvPr>
            <p:ph idx="1"/>
          </p:nvPr>
        </p:nvSpPr>
        <p:spPr/>
        <p:txBody>
          <a:bodyPr/>
          <a:lstStyle/>
          <a:p>
            <a:pPr>
              <a:lnSpc>
                <a:spcPct val="100000"/>
              </a:lnSpc>
              <a:buFont typeface="Wingdings" panose="05000000000000000000" pitchFamily="2" charset="2"/>
              <a:buChar char="l"/>
            </a:pPr>
            <a:r>
              <a:rPr lang="zh-CN" altLang="en-US" sz="2400" dirty="0" smtClean="0"/>
              <a:t>在</a:t>
            </a:r>
            <a:r>
              <a:rPr lang="en-US" altLang="zh-CN" sz="2400" dirty="0" smtClean="0"/>
              <a:t>Java5</a:t>
            </a:r>
            <a:r>
              <a:rPr lang="zh-CN" altLang="en-US" sz="2400" dirty="0" smtClean="0"/>
              <a:t>引入“泛型”以前，</a:t>
            </a:r>
            <a:r>
              <a:rPr lang="en-US" altLang="zh-CN" sz="2400" dirty="0" smtClean="0"/>
              <a:t>Java</a:t>
            </a:r>
            <a:r>
              <a:rPr lang="zh-CN" altLang="en-US" sz="2400" dirty="0" smtClean="0"/>
              <a:t>提供的</a:t>
            </a:r>
            <a:r>
              <a:rPr lang="en-US" altLang="zh-CN" sz="2400" dirty="0" err="1" smtClean="0"/>
              <a:t>ArrayList</a:t>
            </a:r>
            <a:r>
              <a:rPr lang="zh-CN" altLang="en-US" sz="2400" dirty="0" smtClean="0"/>
              <a:t>类（顺序表的数据结构），是</a:t>
            </a:r>
            <a:r>
              <a:rPr lang="zh-CN" altLang="en-US" sz="2400" dirty="0" smtClean="0">
                <a:solidFill>
                  <a:srgbClr val="FF0000"/>
                </a:solidFill>
              </a:rPr>
              <a:t>去类型化</a:t>
            </a:r>
            <a:r>
              <a:rPr lang="zh-CN" altLang="en-US" sz="2400" dirty="0" smtClean="0"/>
              <a:t>的，所有添加到</a:t>
            </a:r>
            <a:r>
              <a:rPr lang="en-US" altLang="zh-CN" sz="2400" dirty="0" err="1" smtClean="0"/>
              <a:t>ArrayList</a:t>
            </a:r>
            <a:r>
              <a:rPr lang="zh-CN" altLang="en-US" sz="2400" dirty="0" smtClean="0"/>
              <a:t>的对象都被作为</a:t>
            </a:r>
            <a:r>
              <a:rPr lang="en-US" altLang="zh-CN" sz="2400" dirty="0" smtClean="0"/>
              <a:t>Object</a:t>
            </a:r>
            <a:r>
              <a:rPr lang="zh-CN" altLang="en-US" sz="2400" dirty="0" smtClean="0"/>
              <a:t>对象，在使用时再强制转化为原本的类型。如下：</a:t>
            </a:r>
            <a:endParaRPr lang="en-US" altLang="zh-CN" sz="2400" dirty="0" smtClean="0"/>
          </a:p>
          <a:p>
            <a:endParaRPr lang="zh-CN" altLang="en-US" dirty="0"/>
          </a:p>
        </p:txBody>
      </p:sp>
      <p:pic>
        <p:nvPicPr>
          <p:cNvPr id="4" name="图片 3"/>
          <p:cNvPicPr>
            <a:picLocks noChangeAspect="1"/>
          </p:cNvPicPr>
          <p:nvPr/>
        </p:nvPicPr>
        <p:blipFill>
          <a:blip r:embed="rId2"/>
          <a:stretch>
            <a:fillRect/>
          </a:stretch>
        </p:blipFill>
        <p:spPr>
          <a:xfrm>
            <a:off x="1238346" y="2441290"/>
            <a:ext cx="9639203" cy="3786291"/>
          </a:xfrm>
          <a:prstGeom prst="rect">
            <a:avLst/>
          </a:prstGeom>
        </p:spPr>
      </p:pic>
      <p:sp>
        <p:nvSpPr>
          <p:cNvPr id="5" name="文本框 4"/>
          <p:cNvSpPr txBox="1"/>
          <p:nvPr/>
        </p:nvSpPr>
        <p:spPr>
          <a:xfrm>
            <a:off x="9097147" y="5265722"/>
            <a:ext cx="1274708"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ltLang="zh-CN" dirty="0" err="1" smtClean="0"/>
              <a:t>GenericList</a:t>
            </a:r>
            <a:endParaRPr lang="zh-CN" altLang="en-US" dirty="0"/>
          </a:p>
        </p:txBody>
      </p:sp>
    </p:spTree>
    <p:extLst>
      <p:ext uri="{BB962C8B-B14F-4D97-AF65-F5344CB8AC3E}">
        <p14:creationId xmlns:p14="http://schemas.microsoft.com/office/powerpoint/2010/main" val="143529476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4.7.2 </a:t>
            </a:r>
            <a:r>
              <a:rPr lang="zh-CN" altLang="en-US" dirty="0" smtClean="0"/>
              <a:t>深入泛</a:t>
            </a:r>
            <a:r>
              <a:rPr lang="zh-CN" altLang="en-US" dirty="0" smtClean="0"/>
              <a:t>型</a:t>
            </a:r>
            <a:endParaRPr lang="zh-CN" altLang="en-US" dirty="0"/>
          </a:p>
        </p:txBody>
      </p:sp>
      <p:sp>
        <p:nvSpPr>
          <p:cNvPr id="3" name="内容占位符 2"/>
          <p:cNvSpPr>
            <a:spLocks noGrp="1"/>
          </p:cNvSpPr>
          <p:nvPr>
            <p:ph idx="1"/>
          </p:nvPr>
        </p:nvSpPr>
        <p:spPr>
          <a:xfrm>
            <a:off x="1097280" y="1228725"/>
            <a:ext cx="10058400" cy="4640369"/>
          </a:xfrm>
        </p:spPr>
        <p:txBody>
          <a:bodyPr/>
          <a:lstStyle/>
          <a:p>
            <a:pPr>
              <a:lnSpc>
                <a:spcPct val="100000"/>
              </a:lnSpc>
              <a:buFont typeface="Wingdings" panose="05000000000000000000" pitchFamily="2" charset="2"/>
              <a:buChar char="l"/>
            </a:pPr>
            <a:r>
              <a:rPr lang="zh-CN" altLang="en-US" sz="2400" dirty="0" smtClean="0"/>
              <a:t>在</a:t>
            </a:r>
            <a:r>
              <a:rPr lang="en-US" altLang="zh-CN" sz="2400" dirty="0" smtClean="0"/>
              <a:t>Java5</a:t>
            </a:r>
            <a:r>
              <a:rPr lang="zh-CN" altLang="en-US" sz="2400" dirty="0" smtClean="0"/>
              <a:t>引入“泛型”以前，</a:t>
            </a:r>
            <a:r>
              <a:rPr lang="en-US" altLang="zh-CN" sz="2400" dirty="0" smtClean="0"/>
              <a:t>Java</a:t>
            </a:r>
            <a:r>
              <a:rPr lang="zh-CN" altLang="en-US" sz="2400" dirty="0" smtClean="0"/>
              <a:t>提供的</a:t>
            </a:r>
            <a:r>
              <a:rPr lang="en-US" altLang="zh-CN" sz="2400" dirty="0" err="1" smtClean="0"/>
              <a:t>ArrayList</a:t>
            </a:r>
            <a:r>
              <a:rPr lang="zh-CN" altLang="en-US" sz="2400" dirty="0" smtClean="0"/>
              <a:t>类（顺序表的数据结构），是</a:t>
            </a:r>
            <a:r>
              <a:rPr lang="zh-CN" altLang="en-US" sz="2400" dirty="0" smtClean="0">
                <a:solidFill>
                  <a:srgbClr val="FF0000"/>
                </a:solidFill>
              </a:rPr>
              <a:t>去类型化</a:t>
            </a:r>
            <a:r>
              <a:rPr lang="zh-CN" altLang="en-US" sz="2400" dirty="0" smtClean="0"/>
              <a:t>的，所有添加到</a:t>
            </a:r>
            <a:r>
              <a:rPr lang="en-US" altLang="zh-CN" sz="2400" dirty="0" err="1" smtClean="0"/>
              <a:t>ArrayList</a:t>
            </a:r>
            <a:r>
              <a:rPr lang="zh-CN" altLang="en-US" sz="2400" dirty="0" smtClean="0"/>
              <a:t>的对象都被作为</a:t>
            </a:r>
            <a:r>
              <a:rPr lang="en-US" altLang="zh-CN" sz="2400" dirty="0" smtClean="0"/>
              <a:t>Object</a:t>
            </a:r>
            <a:r>
              <a:rPr lang="zh-CN" altLang="en-US" sz="2400" dirty="0" smtClean="0"/>
              <a:t>对象，在使用时再强制转化为原本的类型。如下：</a:t>
            </a:r>
            <a:endParaRPr lang="en-US" altLang="zh-CN" sz="2400" dirty="0" smtClean="0"/>
          </a:p>
          <a:p>
            <a:endParaRPr lang="zh-CN" altLang="en-US" dirty="0"/>
          </a:p>
        </p:txBody>
      </p:sp>
      <p:pic>
        <p:nvPicPr>
          <p:cNvPr id="4" name="图片 3"/>
          <p:cNvPicPr>
            <a:picLocks noChangeAspect="1"/>
          </p:cNvPicPr>
          <p:nvPr/>
        </p:nvPicPr>
        <p:blipFill>
          <a:blip r:embed="rId2"/>
          <a:stretch>
            <a:fillRect/>
          </a:stretch>
        </p:blipFill>
        <p:spPr>
          <a:xfrm>
            <a:off x="1238347" y="2381427"/>
            <a:ext cx="9602116" cy="3771723"/>
          </a:xfrm>
          <a:prstGeom prst="rect">
            <a:avLst/>
          </a:prstGeom>
        </p:spPr>
      </p:pic>
    </p:spTree>
    <p:extLst>
      <p:ext uri="{BB962C8B-B14F-4D97-AF65-F5344CB8AC3E}">
        <p14:creationId xmlns:p14="http://schemas.microsoft.com/office/powerpoint/2010/main" val="31524137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4.7.2 </a:t>
            </a:r>
            <a:r>
              <a:rPr lang="zh-CN" altLang="en-US" dirty="0" smtClean="0"/>
              <a:t>深入泛</a:t>
            </a:r>
            <a:r>
              <a:rPr lang="zh-CN" altLang="en-US" dirty="0" smtClean="0"/>
              <a:t>型</a:t>
            </a:r>
            <a:endParaRPr lang="zh-CN" altLang="en-US" dirty="0"/>
          </a:p>
        </p:txBody>
      </p:sp>
      <p:sp>
        <p:nvSpPr>
          <p:cNvPr id="3" name="内容占位符 2"/>
          <p:cNvSpPr>
            <a:spLocks noGrp="1"/>
          </p:cNvSpPr>
          <p:nvPr>
            <p:ph idx="1"/>
          </p:nvPr>
        </p:nvSpPr>
        <p:spPr>
          <a:xfrm>
            <a:off x="1097280" y="1200151"/>
            <a:ext cx="10058400" cy="4668944"/>
          </a:xfrm>
        </p:spPr>
        <p:txBody>
          <a:bodyPr/>
          <a:lstStyle/>
          <a:p>
            <a:pPr>
              <a:lnSpc>
                <a:spcPct val="100000"/>
              </a:lnSpc>
              <a:buFont typeface="Wingdings" panose="05000000000000000000" pitchFamily="2" charset="2"/>
              <a:buChar char="l"/>
            </a:pPr>
            <a:r>
              <a:rPr lang="zh-CN" altLang="en-US" sz="2400" dirty="0" smtClean="0"/>
              <a:t>在</a:t>
            </a:r>
            <a:r>
              <a:rPr lang="en-US" altLang="zh-CN" sz="2400" dirty="0" smtClean="0"/>
              <a:t>Java5</a:t>
            </a:r>
            <a:r>
              <a:rPr lang="zh-CN" altLang="en-US" sz="2400" dirty="0" smtClean="0"/>
              <a:t>引入“泛型”以前，</a:t>
            </a:r>
            <a:r>
              <a:rPr lang="en-US" altLang="zh-CN" sz="2400" dirty="0" smtClean="0"/>
              <a:t>Java</a:t>
            </a:r>
            <a:r>
              <a:rPr lang="zh-CN" altLang="en-US" sz="2400" dirty="0" smtClean="0"/>
              <a:t>提供的</a:t>
            </a:r>
            <a:r>
              <a:rPr lang="en-US" altLang="zh-CN" sz="2400" dirty="0" err="1" smtClean="0"/>
              <a:t>ArrayList</a:t>
            </a:r>
            <a:r>
              <a:rPr lang="zh-CN" altLang="en-US" sz="2400" dirty="0" smtClean="0"/>
              <a:t>类（顺序表的数据结构），是</a:t>
            </a:r>
            <a:r>
              <a:rPr lang="zh-CN" altLang="en-US" sz="2400" dirty="0" smtClean="0">
                <a:solidFill>
                  <a:srgbClr val="FF0000"/>
                </a:solidFill>
              </a:rPr>
              <a:t>去类型化</a:t>
            </a:r>
            <a:r>
              <a:rPr lang="zh-CN" altLang="en-US" sz="2400" dirty="0" smtClean="0"/>
              <a:t>的，所有添加到</a:t>
            </a:r>
            <a:r>
              <a:rPr lang="en-US" altLang="zh-CN" sz="2400" dirty="0" err="1" smtClean="0"/>
              <a:t>ArrayList</a:t>
            </a:r>
            <a:r>
              <a:rPr lang="zh-CN" altLang="en-US" sz="2400" dirty="0" smtClean="0"/>
              <a:t>的对象都被作为</a:t>
            </a:r>
            <a:r>
              <a:rPr lang="en-US" altLang="zh-CN" sz="2400" dirty="0" smtClean="0"/>
              <a:t>Object</a:t>
            </a:r>
            <a:r>
              <a:rPr lang="zh-CN" altLang="en-US" sz="2400" dirty="0" smtClean="0"/>
              <a:t>对象，在使用时再强制转化为原本的类型。如下：</a:t>
            </a:r>
            <a:endParaRPr lang="en-US" altLang="zh-CN" sz="2400" dirty="0" smtClean="0"/>
          </a:p>
          <a:p>
            <a:endParaRPr lang="zh-CN" altLang="en-US" dirty="0"/>
          </a:p>
        </p:txBody>
      </p:sp>
      <p:pic>
        <p:nvPicPr>
          <p:cNvPr id="4" name="图片 3"/>
          <p:cNvPicPr>
            <a:picLocks noChangeAspect="1"/>
          </p:cNvPicPr>
          <p:nvPr/>
        </p:nvPicPr>
        <p:blipFill>
          <a:blip r:embed="rId2"/>
          <a:stretch>
            <a:fillRect/>
          </a:stretch>
        </p:blipFill>
        <p:spPr>
          <a:xfrm>
            <a:off x="232089" y="2428875"/>
            <a:ext cx="5894392" cy="4286250"/>
          </a:xfrm>
          <a:prstGeom prst="rect">
            <a:avLst/>
          </a:prstGeom>
        </p:spPr>
      </p:pic>
      <p:sp>
        <p:nvSpPr>
          <p:cNvPr id="5" name="文本框 4"/>
          <p:cNvSpPr txBox="1"/>
          <p:nvPr/>
        </p:nvSpPr>
        <p:spPr>
          <a:xfrm>
            <a:off x="7160343" y="3427059"/>
            <a:ext cx="311067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solidFill>
                  <a:schemeClr val="tx1">
                    <a:lumMod val="75000"/>
                    <a:lumOff val="25000"/>
                  </a:schemeClr>
                </a:solidFill>
                <a:latin typeface="+mn-ea"/>
              </a:rPr>
              <a:t>假设程序员“不小心”把一个</a:t>
            </a:r>
            <a:r>
              <a:rPr lang="en-US" altLang="zh-CN" sz="2400" dirty="0" smtClean="0">
                <a:solidFill>
                  <a:schemeClr val="tx1">
                    <a:lumMod val="75000"/>
                    <a:lumOff val="25000"/>
                  </a:schemeClr>
                </a:solidFill>
                <a:latin typeface="+mn-ea"/>
              </a:rPr>
              <a:t>Integer</a:t>
            </a:r>
            <a:r>
              <a:rPr lang="zh-CN" altLang="en-US" sz="2400" dirty="0" smtClean="0">
                <a:solidFill>
                  <a:schemeClr val="tx1">
                    <a:lumMod val="75000"/>
                    <a:lumOff val="25000"/>
                  </a:schemeClr>
                </a:solidFill>
                <a:latin typeface="+mn-ea"/>
              </a:rPr>
              <a:t>对象丢进了集合会发生什么？</a:t>
            </a:r>
            <a:endParaRPr lang="zh-CN" altLang="en-US" sz="2400" dirty="0">
              <a:solidFill>
                <a:schemeClr val="tx1">
                  <a:lumMod val="75000"/>
                  <a:lumOff val="25000"/>
                </a:schemeClr>
              </a:solidFill>
              <a:latin typeface="+mn-ea"/>
            </a:endParaRPr>
          </a:p>
        </p:txBody>
      </p:sp>
    </p:spTree>
    <p:extLst>
      <p:ext uri="{BB962C8B-B14F-4D97-AF65-F5344CB8AC3E}">
        <p14:creationId xmlns:p14="http://schemas.microsoft.com/office/powerpoint/2010/main" val="41964928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4.7.2 </a:t>
            </a:r>
            <a:r>
              <a:rPr lang="zh-CN" altLang="en-US" dirty="0" smtClean="0"/>
              <a:t>深入泛</a:t>
            </a:r>
            <a:r>
              <a:rPr lang="zh-CN" altLang="en-US" dirty="0" smtClean="0"/>
              <a:t>型</a:t>
            </a:r>
            <a:endParaRPr lang="zh-CN" altLang="en-US" dirty="0"/>
          </a:p>
        </p:txBody>
      </p:sp>
      <p:sp>
        <p:nvSpPr>
          <p:cNvPr id="3" name="内容占位符 2"/>
          <p:cNvSpPr>
            <a:spLocks noGrp="1"/>
          </p:cNvSpPr>
          <p:nvPr>
            <p:ph idx="1"/>
          </p:nvPr>
        </p:nvSpPr>
        <p:spPr/>
        <p:txBody>
          <a:bodyPr/>
          <a:lstStyle/>
          <a:p>
            <a:pPr>
              <a:lnSpc>
                <a:spcPct val="100000"/>
              </a:lnSpc>
              <a:buFont typeface="Wingdings" panose="05000000000000000000" pitchFamily="2" charset="2"/>
              <a:buChar char="l"/>
            </a:pPr>
            <a:r>
              <a:rPr lang="zh-CN" altLang="en-US" sz="2400" dirty="0">
                <a:latin typeface="+mn-ea"/>
              </a:rPr>
              <a:t>假设程序员“不小心”把一个</a:t>
            </a:r>
            <a:r>
              <a:rPr lang="en-US" altLang="zh-CN" sz="2400" dirty="0">
                <a:latin typeface="+mn-ea"/>
              </a:rPr>
              <a:t>Integer</a:t>
            </a:r>
            <a:r>
              <a:rPr lang="zh-CN" altLang="en-US" sz="2400" dirty="0" smtClean="0">
                <a:latin typeface="+mn-ea"/>
              </a:rPr>
              <a:t>对象</a:t>
            </a:r>
            <a:r>
              <a:rPr lang="zh-CN" altLang="en-US" sz="2400" dirty="0">
                <a:latin typeface="+mn-ea"/>
              </a:rPr>
              <a:t>添加到</a:t>
            </a:r>
            <a:r>
              <a:rPr lang="zh-CN" altLang="en-US" sz="2400" dirty="0" smtClean="0">
                <a:latin typeface="+mn-ea"/>
              </a:rPr>
              <a:t>了</a:t>
            </a:r>
            <a:r>
              <a:rPr lang="en-US" altLang="zh-CN" sz="2400" dirty="0" err="1" smtClean="0">
                <a:latin typeface="+mn-ea"/>
              </a:rPr>
              <a:t>ArrayList</a:t>
            </a:r>
            <a:r>
              <a:rPr lang="zh-CN" altLang="en-US" sz="2400" dirty="0" smtClean="0">
                <a:latin typeface="+mn-ea"/>
              </a:rPr>
              <a:t>中。</a:t>
            </a:r>
            <a:endParaRPr lang="zh-CN" altLang="en-US" dirty="0"/>
          </a:p>
        </p:txBody>
      </p:sp>
      <p:pic>
        <p:nvPicPr>
          <p:cNvPr id="6" name="图片 5"/>
          <p:cNvPicPr>
            <a:picLocks noChangeAspect="1"/>
          </p:cNvPicPr>
          <p:nvPr/>
        </p:nvPicPr>
        <p:blipFill>
          <a:blip r:embed="rId2"/>
          <a:stretch>
            <a:fillRect/>
          </a:stretch>
        </p:blipFill>
        <p:spPr>
          <a:xfrm>
            <a:off x="-21968" y="1790699"/>
            <a:ext cx="7252581" cy="4981575"/>
          </a:xfrm>
          <a:prstGeom prst="rect">
            <a:avLst/>
          </a:prstGeom>
        </p:spPr>
      </p:pic>
      <p:sp>
        <p:nvSpPr>
          <p:cNvPr id="7" name="文本框 6"/>
          <p:cNvSpPr txBox="1"/>
          <p:nvPr/>
        </p:nvSpPr>
        <p:spPr>
          <a:xfrm>
            <a:off x="7720529" y="2779077"/>
            <a:ext cx="4015669"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t>程序能够通过编译，但是会发生运行时错误，程序会在将</a:t>
            </a:r>
            <a:r>
              <a:rPr lang="en-US" altLang="zh-CN" sz="2400" dirty="0" smtClean="0"/>
              <a:t>Integer</a:t>
            </a:r>
            <a:r>
              <a:rPr lang="zh-CN" altLang="en-US" sz="2400" dirty="0" smtClean="0"/>
              <a:t>对象强制转换为</a:t>
            </a:r>
            <a:r>
              <a:rPr lang="en-US" altLang="zh-CN" sz="2400" dirty="0" smtClean="0"/>
              <a:t>String</a:t>
            </a:r>
            <a:r>
              <a:rPr lang="zh-CN" altLang="en-US" sz="2400" dirty="0" smtClean="0"/>
              <a:t>类型时，抛出</a:t>
            </a:r>
            <a:r>
              <a:rPr lang="en-US" altLang="zh-CN" sz="2400" dirty="0" err="1" smtClean="0"/>
              <a:t>ClassCastException</a:t>
            </a:r>
            <a:r>
              <a:rPr lang="zh-CN" altLang="en-US" sz="2400" dirty="0" smtClean="0"/>
              <a:t>异常。</a:t>
            </a:r>
            <a:endParaRPr lang="zh-CN" altLang="en-US" sz="2400" dirty="0"/>
          </a:p>
        </p:txBody>
      </p:sp>
    </p:spTree>
    <p:extLst>
      <p:ext uri="{BB962C8B-B14F-4D97-AF65-F5344CB8AC3E}">
        <p14:creationId xmlns:p14="http://schemas.microsoft.com/office/powerpoint/2010/main" val="70920263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4.7.2 </a:t>
            </a:r>
            <a:r>
              <a:rPr lang="zh-CN" altLang="en-US" dirty="0" smtClean="0"/>
              <a:t>深入泛</a:t>
            </a:r>
            <a:r>
              <a:rPr lang="zh-CN" altLang="en-US" dirty="0" smtClean="0"/>
              <a:t>型</a:t>
            </a:r>
            <a:endParaRPr lang="zh-CN" altLang="en-US" dirty="0"/>
          </a:p>
        </p:txBody>
      </p:sp>
      <p:sp>
        <p:nvSpPr>
          <p:cNvPr id="3" name="内容占位符 2"/>
          <p:cNvSpPr>
            <a:spLocks noGrp="1"/>
          </p:cNvSpPr>
          <p:nvPr>
            <p:ph idx="1"/>
          </p:nvPr>
        </p:nvSpPr>
        <p:spPr/>
        <p:txBody>
          <a:bodyPr/>
          <a:lstStyle/>
          <a:p>
            <a:pPr>
              <a:lnSpc>
                <a:spcPct val="100000"/>
              </a:lnSpc>
              <a:buFont typeface="Wingdings" panose="05000000000000000000" pitchFamily="2" charset="2"/>
              <a:buChar char="l"/>
            </a:pPr>
            <a:r>
              <a:rPr lang="zh-CN" altLang="en-US" sz="2400" dirty="0" smtClean="0">
                <a:latin typeface="+mn-ea"/>
              </a:rPr>
              <a:t>利用泛型机制，我们可以将这个错误在编译阶段就暴露出来，不用等到系统上线运行才发现异常。</a:t>
            </a:r>
            <a:endParaRPr lang="zh-CN" altLang="en-US" dirty="0"/>
          </a:p>
        </p:txBody>
      </p:sp>
      <p:pic>
        <p:nvPicPr>
          <p:cNvPr id="5" name="图片 4"/>
          <p:cNvPicPr>
            <a:picLocks noChangeAspect="1"/>
          </p:cNvPicPr>
          <p:nvPr/>
        </p:nvPicPr>
        <p:blipFill>
          <a:blip r:embed="rId2"/>
          <a:stretch>
            <a:fillRect/>
          </a:stretch>
        </p:blipFill>
        <p:spPr>
          <a:xfrm>
            <a:off x="-60405" y="2352675"/>
            <a:ext cx="7300861" cy="3429000"/>
          </a:xfrm>
          <a:prstGeom prst="rect">
            <a:avLst/>
          </a:prstGeom>
        </p:spPr>
      </p:pic>
      <p:sp>
        <p:nvSpPr>
          <p:cNvPr id="8" name="文本框 7"/>
          <p:cNvSpPr txBox="1"/>
          <p:nvPr/>
        </p:nvSpPr>
        <p:spPr>
          <a:xfrm>
            <a:off x="7197603" y="2799701"/>
            <a:ext cx="4533078" cy="26776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solidFill>
                  <a:schemeClr val="tx1">
                    <a:lumMod val="75000"/>
                    <a:lumOff val="25000"/>
                  </a:schemeClr>
                </a:solidFill>
              </a:rPr>
              <a:t>右图所示的程序使用了泛型类</a:t>
            </a:r>
            <a:r>
              <a:rPr lang="en-US" altLang="zh-CN" sz="2400" dirty="0" err="1" smtClean="0">
                <a:solidFill>
                  <a:schemeClr val="tx1">
                    <a:lumMod val="75000"/>
                    <a:lumOff val="25000"/>
                  </a:schemeClr>
                </a:solidFill>
              </a:rPr>
              <a:t>ArrayList</a:t>
            </a:r>
            <a:r>
              <a:rPr lang="zh-CN" altLang="en-US" sz="2400" dirty="0" smtClean="0">
                <a:solidFill>
                  <a:schemeClr val="tx1">
                    <a:lumMod val="75000"/>
                    <a:lumOff val="25000"/>
                  </a:schemeClr>
                </a:solidFill>
              </a:rPr>
              <a:t>，传入了类型参数</a:t>
            </a:r>
            <a:r>
              <a:rPr lang="en-US" altLang="zh-CN" sz="2400" dirty="0" smtClean="0">
                <a:solidFill>
                  <a:schemeClr val="tx1">
                    <a:lumMod val="75000"/>
                    <a:lumOff val="25000"/>
                  </a:schemeClr>
                </a:solidFill>
              </a:rPr>
              <a:t>String</a:t>
            </a:r>
            <a:r>
              <a:rPr lang="zh-CN" altLang="en-US" sz="2400" dirty="0">
                <a:solidFill>
                  <a:schemeClr val="tx1">
                    <a:lumMod val="75000"/>
                    <a:lumOff val="25000"/>
                  </a:schemeClr>
                </a:solidFill>
              </a:rPr>
              <a:t>，程序会在</a:t>
            </a:r>
            <a:r>
              <a:rPr lang="zh-CN" altLang="en-US" sz="2400" dirty="0" smtClean="0">
                <a:solidFill>
                  <a:schemeClr val="tx1">
                    <a:lumMod val="75000"/>
                    <a:lumOff val="25000"/>
                  </a:schemeClr>
                </a:solidFill>
              </a:rPr>
              <a:t>①处发生编译错误。</a:t>
            </a:r>
            <a:endParaRPr lang="en-US" altLang="zh-CN" sz="2400" dirty="0" smtClean="0">
              <a:solidFill>
                <a:schemeClr val="tx1">
                  <a:lumMod val="75000"/>
                  <a:lumOff val="25000"/>
                </a:schemeClr>
              </a:solidFill>
            </a:endParaRPr>
          </a:p>
          <a:p>
            <a:r>
              <a:rPr lang="zh-CN" altLang="en-US" sz="2400" dirty="0">
                <a:solidFill>
                  <a:schemeClr val="tx1">
                    <a:lumMod val="75000"/>
                    <a:lumOff val="25000"/>
                  </a:schemeClr>
                </a:solidFill>
              </a:rPr>
              <a:t>同时与不使用泛型的程序相比，程序在</a:t>
            </a:r>
            <a:r>
              <a:rPr lang="zh-CN" altLang="en-US" sz="2400" dirty="0" smtClean="0">
                <a:solidFill>
                  <a:schemeClr val="tx1">
                    <a:lumMod val="75000"/>
                    <a:lumOff val="25000"/>
                  </a:schemeClr>
                </a:solidFill>
              </a:rPr>
              <a:t>②处不必进行强制类型转换。</a:t>
            </a: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103441198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3042" y="194422"/>
            <a:ext cx="10058400" cy="923366"/>
          </a:xfrm>
        </p:spPr>
        <p:txBody>
          <a:bodyPr>
            <a:normAutofit fontScale="90000"/>
          </a:bodyPr>
          <a:lstStyle/>
          <a:p>
            <a:r>
              <a:rPr lang="en-US" altLang="zh-CN" dirty="0" smtClean="0"/>
              <a:t>4.7.2 </a:t>
            </a:r>
            <a:r>
              <a:rPr lang="zh-CN" altLang="en-US" dirty="0" smtClean="0"/>
              <a:t>深入泛型</a:t>
            </a:r>
            <a:r>
              <a:rPr lang="en-US" altLang="zh-CN" dirty="0" smtClean="0"/>
              <a:t/>
            </a:r>
            <a:br>
              <a:rPr lang="en-US" altLang="zh-CN" dirty="0" smtClean="0"/>
            </a:br>
            <a:r>
              <a:rPr lang="zh-CN" altLang="en-US" sz="4000" dirty="0" smtClean="0"/>
              <a:t>本质！</a:t>
            </a:r>
            <a:r>
              <a:rPr lang="zh-CN" altLang="en-US" sz="3600" dirty="0" smtClean="0"/>
              <a:t>并</a:t>
            </a:r>
            <a:r>
              <a:rPr lang="zh-CN" altLang="en-US" sz="3600" dirty="0"/>
              <a:t>不存在泛型类 </a:t>
            </a:r>
            <a:endParaRPr lang="zh-CN" altLang="en-US" dirty="0"/>
          </a:p>
        </p:txBody>
      </p:sp>
      <p:sp>
        <p:nvSpPr>
          <p:cNvPr id="3" name="内容占位符 2"/>
          <p:cNvSpPr>
            <a:spLocks noGrp="1"/>
          </p:cNvSpPr>
          <p:nvPr>
            <p:ph idx="1"/>
          </p:nvPr>
        </p:nvSpPr>
        <p:spPr/>
        <p:txBody>
          <a:bodyPr>
            <a:normAutofit fontScale="92500" lnSpcReduction="20000"/>
          </a:bodyPr>
          <a:lstStyle/>
          <a:p>
            <a:pPr algn="just">
              <a:lnSpc>
                <a:spcPct val="150000"/>
              </a:lnSpc>
              <a:spcBef>
                <a:spcPts val="600"/>
              </a:spcBef>
              <a:spcAft>
                <a:spcPts val="600"/>
              </a:spcAft>
              <a:buFont typeface="Wingdings" panose="05000000000000000000" pitchFamily="2" charset="2"/>
              <a:buChar char="l"/>
            </a:pPr>
            <a:r>
              <a:rPr lang="zh-CN" altLang="en-US" sz="2800" dirty="0">
                <a:latin typeface="+mn-lt"/>
              </a:rPr>
              <a:t>虽然可以把</a:t>
            </a:r>
            <a:r>
              <a:rPr lang="en-US" altLang="zh-CN" sz="2800" dirty="0" err="1">
                <a:latin typeface="+mn-lt"/>
              </a:rPr>
              <a:t>ArrayList</a:t>
            </a:r>
            <a:r>
              <a:rPr lang="en-US" altLang="zh-CN" sz="2800" dirty="0">
                <a:latin typeface="+mn-lt"/>
              </a:rPr>
              <a:t>&lt;String&gt;</a:t>
            </a:r>
            <a:r>
              <a:rPr lang="zh-CN" altLang="en-US" sz="2800" dirty="0">
                <a:latin typeface="+mn-lt"/>
              </a:rPr>
              <a:t>类当成</a:t>
            </a:r>
            <a:r>
              <a:rPr lang="en-US" altLang="zh-CN" sz="2800" dirty="0" err="1">
                <a:latin typeface="+mn-lt"/>
              </a:rPr>
              <a:t>ArrayList</a:t>
            </a:r>
            <a:r>
              <a:rPr lang="zh-CN" altLang="en-US" sz="2800" dirty="0">
                <a:latin typeface="+mn-lt"/>
              </a:rPr>
              <a:t>的子类，事实上</a:t>
            </a:r>
            <a:r>
              <a:rPr lang="en-US" altLang="zh-CN" sz="2800" dirty="0" err="1">
                <a:latin typeface="+mn-lt"/>
              </a:rPr>
              <a:t>ArrayList</a:t>
            </a:r>
            <a:r>
              <a:rPr lang="en-US" altLang="zh-CN" sz="2800" dirty="0">
                <a:latin typeface="+mn-lt"/>
              </a:rPr>
              <a:t>&lt;String&gt;</a:t>
            </a:r>
            <a:r>
              <a:rPr lang="zh-CN" altLang="en-US" sz="2800" dirty="0">
                <a:latin typeface="+mn-lt"/>
              </a:rPr>
              <a:t>类也确实是一种特殊的</a:t>
            </a:r>
            <a:r>
              <a:rPr lang="en-US" altLang="zh-CN" sz="2800" dirty="0" err="1">
                <a:latin typeface="+mn-lt"/>
              </a:rPr>
              <a:t>ArrayList</a:t>
            </a:r>
            <a:r>
              <a:rPr lang="zh-CN" altLang="en-US" sz="2800" dirty="0">
                <a:latin typeface="+mn-lt"/>
              </a:rPr>
              <a:t>类，这个</a:t>
            </a:r>
            <a:r>
              <a:rPr lang="en-US" altLang="zh-CN" sz="2800" dirty="0" err="1">
                <a:latin typeface="+mn-lt"/>
              </a:rPr>
              <a:t>ArrayList</a:t>
            </a:r>
            <a:r>
              <a:rPr lang="en-US" altLang="zh-CN" sz="2800" dirty="0">
                <a:latin typeface="+mn-lt"/>
              </a:rPr>
              <a:t>&lt;String&gt;</a:t>
            </a:r>
            <a:r>
              <a:rPr lang="zh-CN" altLang="en-US" sz="2800" dirty="0">
                <a:latin typeface="+mn-lt"/>
              </a:rPr>
              <a:t>对象只能添加</a:t>
            </a:r>
            <a:r>
              <a:rPr lang="en-US" altLang="zh-CN" sz="2800" dirty="0">
                <a:latin typeface="+mn-lt"/>
              </a:rPr>
              <a:t>String</a:t>
            </a:r>
            <a:r>
              <a:rPr lang="zh-CN" altLang="en-US" sz="2800" dirty="0">
                <a:latin typeface="+mn-lt"/>
              </a:rPr>
              <a:t>对象作为集合元素。但实际上，系统并没有为</a:t>
            </a:r>
            <a:r>
              <a:rPr lang="en-US" altLang="zh-CN" sz="2800" dirty="0" err="1">
                <a:latin typeface="+mn-lt"/>
              </a:rPr>
              <a:t>ArrayList</a:t>
            </a:r>
            <a:r>
              <a:rPr lang="en-US" altLang="zh-CN" sz="2800" dirty="0">
                <a:latin typeface="+mn-lt"/>
              </a:rPr>
              <a:t>&lt;String&gt;</a:t>
            </a:r>
            <a:r>
              <a:rPr lang="zh-CN" altLang="en-US" sz="2800" dirty="0">
                <a:latin typeface="+mn-lt"/>
              </a:rPr>
              <a:t>生成新的</a:t>
            </a:r>
            <a:r>
              <a:rPr lang="en-US" altLang="zh-CN" sz="2800" dirty="0">
                <a:latin typeface="+mn-lt"/>
              </a:rPr>
              <a:t>class</a:t>
            </a:r>
            <a:r>
              <a:rPr lang="zh-CN" altLang="en-US" sz="2800" dirty="0">
                <a:latin typeface="+mn-lt"/>
              </a:rPr>
              <a:t>文件，而且也不会把</a:t>
            </a:r>
            <a:r>
              <a:rPr lang="en-US" altLang="zh-CN" sz="2800" dirty="0" err="1">
                <a:latin typeface="+mn-lt"/>
              </a:rPr>
              <a:t>ArrayList</a:t>
            </a:r>
            <a:r>
              <a:rPr lang="en-US" altLang="zh-CN" sz="2800" dirty="0">
                <a:latin typeface="+mn-lt"/>
              </a:rPr>
              <a:t>&lt;String&gt;</a:t>
            </a:r>
            <a:r>
              <a:rPr lang="zh-CN" altLang="en-US" sz="2800" dirty="0">
                <a:latin typeface="+mn-lt"/>
              </a:rPr>
              <a:t>当成新类来处理</a:t>
            </a:r>
            <a:r>
              <a:rPr lang="zh-CN" altLang="en-US" sz="2800" dirty="0" smtClean="0">
                <a:latin typeface="+mn-lt"/>
              </a:rPr>
              <a:t>。</a:t>
            </a:r>
            <a:endParaRPr lang="en-US" altLang="zh-CN" sz="2800" dirty="0">
              <a:latin typeface="+mn-lt"/>
            </a:endParaRPr>
          </a:p>
          <a:p>
            <a:pPr algn="just">
              <a:lnSpc>
                <a:spcPct val="150000"/>
              </a:lnSpc>
              <a:spcBef>
                <a:spcPts val="600"/>
              </a:spcBef>
              <a:spcAft>
                <a:spcPts val="600"/>
              </a:spcAft>
              <a:buFont typeface="Wingdings" panose="05000000000000000000" pitchFamily="2" charset="2"/>
              <a:buChar char="l"/>
            </a:pPr>
            <a:r>
              <a:rPr lang="zh-CN" altLang="en-US" sz="2800" dirty="0" smtClean="0">
                <a:latin typeface="+mn-lt"/>
              </a:rPr>
              <a:t>不管为泛型的类型形参传入哪一种类型参数，对</a:t>
            </a:r>
            <a:r>
              <a:rPr lang="en-US" altLang="zh-CN" sz="2800" dirty="0" smtClean="0">
                <a:latin typeface="+mn-lt"/>
              </a:rPr>
              <a:t>Java</a:t>
            </a:r>
            <a:r>
              <a:rPr lang="zh-CN" altLang="en-US" sz="2800" dirty="0" smtClean="0">
                <a:latin typeface="+mn-lt"/>
              </a:rPr>
              <a:t>而言，他们依然被当成同一个类处理，在内存也只占用一块内存，因此</a:t>
            </a:r>
            <a:r>
              <a:rPr lang="zh-CN" altLang="en-US" sz="2800" dirty="0" smtClean="0">
                <a:solidFill>
                  <a:srgbClr val="FF0000"/>
                </a:solidFill>
                <a:latin typeface="+mn-lt"/>
              </a:rPr>
              <a:t>在类方法、类初始块或者类变量的声明和初始化中不允许使用类型形参。</a:t>
            </a:r>
            <a:endParaRPr lang="zh-CN" altLang="en-US" sz="2800" dirty="0">
              <a:solidFill>
                <a:srgbClr val="FF0000"/>
              </a:solidFill>
              <a:latin typeface="+mn-lt"/>
            </a:endParaRPr>
          </a:p>
        </p:txBody>
      </p:sp>
    </p:spTree>
    <p:extLst>
      <p:ext uri="{BB962C8B-B14F-4D97-AF65-F5344CB8AC3E}">
        <p14:creationId xmlns:p14="http://schemas.microsoft.com/office/powerpoint/2010/main" val="14820422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4.1.3 </a:t>
            </a:r>
            <a:r>
              <a:rPr lang="zh-CN" altLang="en-US" dirty="0" smtClean="0"/>
              <a:t>父类方法的</a:t>
            </a:r>
            <a:r>
              <a:rPr lang="zh-CN" altLang="en-US" dirty="0" smtClean="0"/>
              <a:t>重写</a:t>
            </a:r>
            <a:r>
              <a:rPr lang="en-US" altLang="zh-CN" dirty="0"/>
              <a:t>_</a:t>
            </a:r>
            <a:r>
              <a:rPr lang="zh-CN" altLang="en-US" sz="3600" dirty="0" smtClean="0"/>
              <a:t>子</a:t>
            </a:r>
            <a:r>
              <a:rPr lang="zh-CN" altLang="en-US" sz="3600" dirty="0"/>
              <a:t>类与父类方法间的关系 </a:t>
            </a:r>
            <a:endParaRPr lang="zh-CN" altLang="en-US" dirty="0"/>
          </a:p>
        </p:txBody>
      </p:sp>
      <p:sp>
        <p:nvSpPr>
          <p:cNvPr id="6" name="内容占位符 5"/>
          <p:cNvSpPr>
            <a:spLocks noGrp="1"/>
          </p:cNvSpPr>
          <p:nvPr>
            <p:ph idx="1"/>
          </p:nvPr>
        </p:nvSpPr>
        <p:spPr>
          <a:xfrm>
            <a:off x="771525" y="1236133"/>
            <a:ext cx="10687050" cy="4415023"/>
          </a:xfrm>
        </p:spPr>
        <p:txBody>
          <a:bodyPr>
            <a:normAutofit/>
          </a:bodyPr>
          <a:lstStyle/>
          <a:p>
            <a:pPr algn="just">
              <a:buFont typeface="Wingdings" panose="05000000000000000000" pitchFamily="2" charset="2"/>
              <a:buChar char="l"/>
            </a:pPr>
            <a:r>
              <a:rPr lang="zh-CN" altLang="en-US" sz="3200" dirty="0" smtClean="0">
                <a:latin typeface="+mn-lt"/>
              </a:rPr>
              <a:t>由于</a:t>
            </a:r>
            <a:r>
              <a:rPr lang="en-US" altLang="zh-CN" sz="3200" dirty="0" smtClean="0">
                <a:latin typeface="+mn-lt"/>
              </a:rPr>
              <a:t>Java</a:t>
            </a:r>
            <a:r>
              <a:rPr lang="zh-CN" altLang="en-US" sz="3200" dirty="0" smtClean="0">
                <a:latin typeface="+mn-lt"/>
              </a:rPr>
              <a:t>并未对子类方法的命名做过多的限制，因此，子类与父类各自定义的方法之间，可以出现以下</a:t>
            </a:r>
            <a:r>
              <a:rPr lang="en-US" altLang="zh-CN" sz="3200" dirty="0" smtClean="0">
                <a:latin typeface="+mn-lt"/>
              </a:rPr>
              <a:t>3</a:t>
            </a:r>
            <a:r>
              <a:rPr lang="zh-CN" altLang="en-US" sz="3200" dirty="0" smtClean="0">
                <a:latin typeface="+mn-lt"/>
              </a:rPr>
              <a:t>中情况：</a:t>
            </a:r>
            <a:endParaRPr lang="en-US" altLang="zh-CN" sz="3200" dirty="0" smtClean="0">
              <a:latin typeface="+mn-lt"/>
            </a:endParaRPr>
          </a:p>
          <a:p>
            <a:pPr lvl="2" algn="just">
              <a:buFont typeface="Wingdings" panose="05000000000000000000" pitchFamily="2" charset="2"/>
              <a:buChar char="l"/>
            </a:pPr>
            <a:r>
              <a:rPr lang="zh-CN" altLang="en-US" sz="2800" dirty="0" smtClean="0">
                <a:latin typeface="+mn-lt"/>
              </a:rPr>
              <a:t>扩充（</a:t>
            </a:r>
            <a:r>
              <a:rPr lang="en-US" altLang="zh-CN" sz="2800" dirty="0" smtClean="0">
                <a:latin typeface="+mn-lt"/>
              </a:rPr>
              <a:t>extends</a:t>
            </a:r>
            <a:r>
              <a:rPr lang="zh-CN" altLang="en-US" sz="2800" dirty="0" smtClean="0">
                <a:latin typeface="+mn-lt"/>
              </a:rPr>
              <a:t>）：子类定义的方法父类没有同名</a:t>
            </a:r>
            <a:endParaRPr lang="en-US" altLang="zh-CN" sz="2800" dirty="0" smtClean="0">
              <a:latin typeface="+mn-lt"/>
            </a:endParaRPr>
          </a:p>
          <a:p>
            <a:pPr lvl="2" algn="just">
              <a:buFont typeface="Wingdings" panose="05000000000000000000" pitchFamily="2" charset="2"/>
              <a:buChar char="l"/>
            </a:pPr>
            <a:r>
              <a:rPr lang="zh-CN" altLang="en-US" sz="2800" dirty="0" smtClean="0">
                <a:solidFill>
                  <a:srgbClr val="FF0000"/>
                </a:solidFill>
                <a:latin typeface="+mn-lt"/>
              </a:rPr>
              <a:t>覆盖</a:t>
            </a:r>
            <a:r>
              <a:rPr lang="en-US" altLang="zh-CN" sz="2800" dirty="0" smtClean="0">
                <a:solidFill>
                  <a:srgbClr val="FF0000"/>
                </a:solidFill>
                <a:latin typeface="+mn-lt"/>
              </a:rPr>
              <a:t>/</a:t>
            </a:r>
            <a:r>
              <a:rPr lang="zh-CN" altLang="en-US" sz="2800" dirty="0" smtClean="0">
                <a:solidFill>
                  <a:srgbClr val="FF0000"/>
                </a:solidFill>
                <a:latin typeface="+mn-lt"/>
              </a:rPr>
              <a:t>重写（</a:t>
            </a:r>
            <a:r>
              <a:rPr lang="en-US" altLang="zh-CN" sz="2800" dirty="0" smtClean="0">
                <a:solidFill>
                  <a:srgbClr val="FF0000"/>
                </a:solidFill>
                <a:latin typeface="+mn-lt"/>
              </a:rPr>
              <a:t>override</a:t>
            </a:r>
            <a:r>
              <a:rPr lang="zh-CN" altLang="en-US" sz="2800" dirty="0" smtClean="0">
                <a:solidFill>
                  <a:srgbClr val="FF0000"/>
                </a:solidFill>
                <a:latin typeface="+mn-lt"/>
              </a:rPr>
              <a:t>）：子类父类定义了完全一样的方法</a:t>
            </a:r>
            <a:endParaRPr lang="en-US" altLang="zh-CN" sz="2800" dirty="0" smtClean="0">
              <a:solidFill>
                <a:srgbClr val="FF0000"/>
              </a:solidFill>
              <a:latin typeface="+mn-lt"/>
            </a:endParaRPr>
          </a:p>
          <a:p>
            <a:pPr lvl="2" algn="just">
              <a:buFont typeface="Wingdings" panose="05000000000000000000" pitchFamily="2" charset="2"/>
              <a:buChar char="l"/>
            </a:pPr>
            <a:r>
              <a:rPr lang="zh-CN" altLang="en-US" sz="2800" dirty="0" smtClean="0">
                <a:latin typeface="+mn-lt"/>
              </a:rPr>
              <a:t>重载（</a:t>
            </a:r>
            <a:r>
              <a:rPr lang="en-US" altLang="zh-CN" sz="2800" dirty="0" smtClean="0">
                <a:latin typeface="+mn-lt"/>
              </a:rPr>
              <a:t>overload</a:t>
            </a:r>
            <a:r>
              <a:rPr lang="zh-CN" altLang="en-US" sz="2800" dirty="0" smtClean="0">
                <a:latin typeface="+mn-lt"/>
              </a:rPr>
              <a:t>）：</a:t>
            </a:r>
            <a:r>
              <a:rPr lang="zh-CN" altLang="en-US" sz="2800" dirty="0">
                <a:latin typeface="+mn-lt"/>
              </a:rPr>
              <a:t>子</a:t>
            </a:r>
            <a:r>
              <a:rPr lang="zh-CN" altLang="en-US" sz="2800" dirty="0" smtClean="0">
                <a:latin typeface="+mn-lt"/>
              </a:rPr>
              <a:t>类有父类的同名方法，但两者的参数类型或参数数目不一样</a:t>
            </a:r>
            <a:endParaRPr lang="zh-CN" altLang="en-US" sz="2800" dirty="0">
              <a:latin typeface="+mn-lt"/>
            </a:endParaRPr>
          </a:p>
        </p:txBody>
      </p:sp>
    </p:spTree>
    <p:extLst>
      <p:ext uri="{BB962C8B-B14F-4D97-AF65-F5344CB8AC3E}">
        <p14:creationId xmlns:p14="http://schemas.microsoft.com/office/powerpoint/2010/main" val="229773354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4.7.2 </a:t>
            </a:r>
            <a:r>
              <a:rPr lang="zh-CN" altLang="en-US" dirty="0" smtClean="0"/>
              <a:t>深入泛型</a:t>
            </a:r>
            <a:r>
              <a:rPr lang="en-US" altLang="zh-CN" dirty="0" smtClean="0"/>
              <a:t/>
            </a:r>
            <a:br>
              <a:rPr lang="en-US" altLang="zh-CN" dirty="0" smtClean="0"/>
            </a:br>
            <a:r>
              <a:rPr lang="zh-CN" altLang="en-US" sz="3600" dirty="0"/>
              <a:t>思考</a:t>
            </a:r>
          </a:p>
        </p:txBody>
      </p:sp>
      <p:sp>
        <p:nvSpPr>
          <p:cNvPr id="3" name="内容占位符 2"/>
          <p:cNvSpPr>
            <a:spLocks noGrp="1"/>
          </p:cNvSpPr>
          <p:nvPr>
            <p:ph idx="1"/>
          </p:nvPr>
        </p:nvSpPr>
        <p:spPr/>
        <p:txBody>
          <a:bodyPr>
            <a:normAutofit/>
          </a:bodyPr>
          <a:lstStyle/>
          <a:p>
            <a:pPr algn="just">
              <a:buFont typeface="Wingdings" panose="05000000000000000000" pitchFamily="2" charset="2"/>
              <a:buChar char="l"/>
            </a:pPr>
            <a:r>
              <a:rPr lang="zh-CN" altLang="en-US" sz="2800" dirty="0" smtClean="0">
                <a:latin typeface="+mn-lt"/>
              </a:rPr>
              <a:t>除了观察</a:t>
            </a:r>
            <a:r>
              <a:rPr lang="en-US" altLang="zh-CN" sz="2800" dirty="0" err="1" smtClean="0">
                <a:latin typeface="+mn-lt"/>
              </a:rPr>
              <a:t>ArrayList</a:t>
            </a:r>
            <a:r>
              <a:rPr lang="en-US" altLang="zh-CN" sz="2800" dirty="0" smtClean="0">
                <a:latin typeface="+mn-lt"/>
              </a:rPr>
              <a:t>&lt;String&gt;</a:t>
            </a:r>
            <a:r>
              <a:rPr lang="zh-CN" altLang="en-US" sz="2800" dirty="0" smtClean="0">
                <a:latin typeface="+mn-lt"/>
              </a:rPr>
              <a:t>类编译后的</a:t>
            </a:r>
            <a:r>
              <a:rPr lang="en-US" altLang="zh-CN" sz="2800" dirty="0" smtClean="0">
                <a:latin typeface="+mn-lt"/>
              </a:rPr>
              <a:t>class</a:t>
            </a:r>
            <a:r>
              <a:rPr lang="zh-CN" altLang="en-US" sz="2800" dirty="0" smtClean="0">
                <a:latin typeface="+mn-lt"/>
              </a:rPr>
              <a:t>文件外，还有什么方法可以证明本质上，泛型类并不存在？</a:t>
            </a:r>
            <a:endParaRPr lang="en-US" altLang="zh-CN" sz="2800" dirty="0" smtClean="0">
              <a:latin typeface="+mn-lt"/>
            </a:endParaRPr>
          </a:p>
          <a:p>
            <a:pPr algn="just">
              <a:buFont typeface="Wingdings" panose="05000000000000000000" pitchFamily="2" charset="2"/>
              <a:buChar char="l"/>
            </a:pPr>
            <a:r>
              <a:rPr lang="zh-CN" altLang="en-US" sz="2800" dirty="0" smtClean="0">
                <a:latin typeface="+mn-lt"/>
              </a:rPr>
              <a:t>提示：</a:t>
            </a:r>
            <a:r>
              <a:rPr lang="en-US" altLang="zh-CN" sz="2800" dirty="0" smtClean="0">
                <a:latin typeface="+mn-lt"/>
              </a:rPr>
              <a:t>Object</a:t>
            </a:r>
            <a:r>
              <a:rPr lang="zh-CN" altLang="en-US" sz="2800" dirty="0" smtClean="0">
                <a:latin typeface="+mn-lt"/>
              </a:rPr>
              <a:t>类</a:t>
            </a:r>
            <a:endParaRPr lang="en-US" altLang="zh-CN" sz="2800" dirty="0" smtClean="0">
              <a:latin typeface="+mn-lt"/>
            </a:endParaRPr>
          </a:p>
        </p:txBody>
      </p:sp>
    </p:spTree>
    <p:extLst>
      <p:ext uri="{BB962C8B-B14F-4D97-AF65-F5344CB8AC3E}">
        <p14:creationId xmlns:p14="http://schemas.microsoft.com/office/powerpoint/2010/main" val="2046746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4.7.2 </a:t>
            </a:r>
            <a:r>
              <a:rPr lang="zh-CN" altLang="en-US" dirty="0" smtClean="0"/>
              <a:t>深入泛型</a:t>
            </a:r>
            <a:r>
              <a:rPr lang="en-US" altLang="zh-CN" dirty="0" smtClean="0"/>
              <a:t/>
            </a:r>
            <a:br>
              <a:rPr lang="en-US" altLang="zh-CN" dirty="0" smtClean="0"/>
            </a:br>
            <a:r>
              <a:rPr lang="zh-CN" altLang="en-US" sz="3600" dirty="0"/>
              <a:t>并不存在泛型类 </a:t>
            </a:r>
            <a:endParaRPr lang="zh-CN" altLang="en-US" dirty="0"/>
          </a:p>
        </p:txBody>
      </p:sp>
      <p:sp>
        <p:nvSpPr>
          <p:cNvPr id="3" name="内容占位符 2"/>
          <p:cNvSpPr>
            <a:spLocks noGrp="1"/>
          </p:cNvSpPr>
          <p:nvPr>
            <p:ph idx="1"/>
          </p:nvPr>
        </p:nvSpPr>
        <p:spPr/>
        <p:txBody>
          <a:bodyPr>
            <a:normAutofit/>
          </a:bodyPr>
          <a:lstStyle/>
          <a:p>
            <a:pPr>
              <a:lnSpc>
                <a:spcPct val="150000"/>
              </a:lnSpc>
              <a:spcBef>
                <a:spcPct val="40000"/>
              </a:spcBef>
              <a:buFont typeface="Wingdings" panose="05000000000000000000" pitchFamily="2" charset="2"/>
              <a:buChar char="l"/>
            </a:pPr>
            <a:r>
              <a:rPr lang="zh-CN" altLang="en-US" sz="2400" dirty="0" smtClean="0"/>
              <a:t>由于系统</a:t>
            </a:r>
            <a:r>
              <a:rPr lang="zh-CN" altLang="en-US" sz="2400" dirty="0"/>
              <a:t>中并不会真正生成泛型类，所以</a:t>
            </a:r>
            <a:r>
              <a:rPr lang="en-US" altLang="zh-CN" sz="2400" dirty="0" err="1"/>
              <a:t>instanceof</a:t>
            </a:r>
            <a:r>
              <a:rPr lang="zh-CN" altLang="en-US" sz="2400" dirty="0"/>
              <a:t>运算符后不能使用泛型</a:t>
            </a:r>
            <a:r>
              <a:rPr lang="zh-CN" altLang="en-US" sz="2400" dirty="0" smtClean="0"/>
              <a:t>类：</a:t>
            </a:r>
            <a:endParaRPr lang="zh-CN" altLang="en-US" sz="2400" dirty="0"/>
          </a:p>
        </p:txBody>
      </p:sp>
      <p:pic>
        <p:nvPicPr>
          <p:cNvPr id="4" name="图片 3"/>
          <p:cNvPicPr>
            <a:picLocks noChangeAspect="1"/>
          </p:cNvPicPr>
          <p:nvPr/>
        </p:nvPicPr>
        <p:blipFill>
          <a:blip r:embed="rId2"/>
          <a:stretch>
            <a:fillRect/>
          </a:stretch>
        </p:blipFill>
        <p:spPr>
          <a:xfrm>
            <a:off x="1468755" y="2769046"/>
            <a:ext cx="9694545" cy="2007457"/>
          </a:xfrm>
          <a:prstGeom prst="rect">
            <a:avLst/>
          </a:prstGeom>
        </p:spPr>
      </p:pic>
    </p:spTree>
    <p:extLst>
      <p:ext uri="{BB962C8B-B14F-4D97-AF65-F5344CB8AC3E}">
        <p14:creationId xmlns:p14="http://schemas.microsoft.com/office/powerpoint/2010/main" val="39923350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4.7.3 </a:t>
            </a:r>
            <a:r>
              <a:rPr lang="zh-CN" altLang="en-US" dirty="0" smtClean="0"/>
              <a:t>类型</a:t>
            </a:r>
            <a:r>
              <a:rPr lang="zh-CN" altLang="en-US" dirty="0" smtClean="0"/>
              <a:t>通配符</a:t>
            </a:r>
            <a:endParaRPr lang="zh-CN" altLang="en-US" dirty="0"/>
          </a:p>
        </p:txBody>
      </p:sp>
      <p:sp>
        <p:nvSpPr>
          <p:cNvPr id="3" name="内容占位符 2"/>
          <p:cNvSpPr>
            <a:spLocks noGrp="1"/>
          </p:cNvSpPr>
          <p:nvPr>
            <p:ph idx="1"/>
          </p:nvPr>
        </p:nvSpPr>
        <p:spPr/>
        <p:txBody>
          <a:bodyPr>
            <a:normAutofit/>
          </a:bodyPr>
          <a:lstStyle/>
          <a:p>
            <a:pPr algn="just">
              <a:lnSpc>
                <a:spcPct val="100000"/>
              </a:lnSpc>
              <a:spcBef>
                <a:spcPct val="40000"/>
              </a:spcBef>
              <a:buFont typeface="Wingdings" panose="05000000000000000000" pitchFamily="2" charset="2"/>
              <a:buChar char="l"/>
            </a:pPr>
            <a:r>
              <a:rPr lang="en-US" altLang="zh-CN" sz="2800" dirty="0">
                <a:latin typeface="+mn-lt"/>
              </a:rPr>
              <a:t>List&lt;String&gt;</a:t>
            </a:r>
            <a:r>
              <a:rPr lang="zh-CN" altLang="en-US" sz="2800" dirty="0">
                <a:latin typeface="+mn-lt"/>
              </a:rPr>
              <a:t>对象不能被当成</a:t>
            </a:r>
            <a:r>
              <a:rPr lang="en-US" altLang="zh-CN" sz="2800" dirty="0">
                <a:latin typeface="+mn-lt"/>
              </a:rPr>
              <a:t>List&lt;Object&gt;</a:t>
            </a:r>
            <a:r>
              <a:rPr lang="zh-CN" altLang="en-US" sz="2800" dirty="0">
                <a:latin typeface="+mn-lt"/>
              </a:rPr>
              <a:t>对象使用，也就是说：</a:t>
            </a:r>
            <a:r>
              <a:rPr lang="en-US" altLang="zh-CN" sz="2800" dirty="0">
                <a:latin typeface="+mn-lt"/>
              </a:rPr>
              <a:t>List&lt;String&gt;</a:t>
            </a:r>
            <a:r>
              <a:rPr lang="zh-CN" altLang="en-US" sz="2800" dirty="0">
                <a:latin typeface="+mn-lt"/>
              </a:rPr>
              <a:t>类并不是</a:t>
            </a:r>
            <a:r>
              <a:rPr lang="en-US" altLang="zh-CN" sz="2800" dirty="0">
                <a:latin typeface="+mn-lt"/>
              </a:rPr>
              <a:t>List&lt;Object&gt;</a:t>
            </a:r>
            <a:r>
              <a:rPr lang="zh-CN" altLang="en-US" sz="2800" dirty="0">
                <a:latin typeface="+mn-lt"/>
              </a:rPr>
              <a:t>类的子类。</a:t>
            </a:r>
            <a:endParaRPr lang="en-US" altLang="zh-CN" sz="2800" dirty="0">
              <a:latin typeface="+mn-lt"/>
            </a:endParaRPr>
          </a:p>
          <a:p>
            <a:pPr algn="just">
              <a:lnSpc>
                <a:spcPct val="100000"/>
              </a:lnSpc>
              <a:spcBef>
                <a:spcPct val="40000"/>
              </a:spcBef>
              <a:buFont typeface="Wingdings" panose="05000000000000000000" pitchFamily="2" charset="2"/>
              <a:buChar char="l"/>
            </a:pPr>
            <a:r>
              <a:rPr lang="zh-CN" altLang="en-US" sz="2800" dirty="0">
                <a:latin typeface="+mn-lt"/>
              </a:rPr>
              <a:t>为了表示各种泛型</a:t>
            </a:r>
            <a:r>
              <a:rPr lang="en-US" altLang="zh-CN" sz="2800" dirty="0">
                <a:latin typeface="+mn-lt"/>
              </a:rPr>
              <a:t>List</a:t>
            </a:r>
            <a:r>
              <a:rPr lang="zh-CN" altLang="en-US" sz="2800" dirty="0">
                <a:latin typeface="+mn-lt"/>
              </a:rPr>
              <a:t>的父类，我们需要使用</a:t>
            </a:r>
            <a:r>
              <a:rPr lang="zh-CN" altLang="en-US" sz="2800" dirty="0">
                <a:solidFill>
                  <a:srgbClr val="FF0000"/>
                </a:solidFill>
                <a:latin typeface="+mn-lt"/>
              </a:rPr>
              <a:t>类型通配符</a:t>
            </a:r>
            <a:r>
              <a:rPr lang="zh-CN" altLang="en-US" sz="2800" dirty="0">
                <a:latin typeface="+mn-lt"/>
              </a:rPr>
              <a:t>，类型通配符是一个问号（</a:t>
            </a:r>
            <a:r>
              <a:rPr lang="en-US" altLang="zh-CN" sz="2800" dirty="0">
                <a:solidFill>
                  <a:srgbClr val="FF0000"/>
                </a:solidFill>
                <a:latin typeface="+mn-lt"/>
              </a:rPr>
              <a:t>?</a:t>
            </a:r>
            <a:r>
              <a:rPr lang="zh-CN" altLang="en-US" sz="2800" dirty="0">
                <a:latin typeface="+mn-lt"/>
              </a:rPr>
              <a:t>），将一个问号作为类型实参传给</a:t>
            </a:r>
            <a:r>
              <a:rPr lang="en-US" altLang="zh-CN" sz="2800" dirty="0">
                <a:latin typeface="+mn-lt"/>
              </a:rPr>
              <a:t>List</a:t>
            </a:r>
            <a:r>
              <a:rPr lang="zh-CN" altLang="en-US" sz="2800" dirty="0">
                <a:latin typeface="+mn-lt"/>
              </a:rPr>
              <a:t>集合，写作：</a:t>
            </a:r>
            <a:r>
              <a:rPr lang="en-US" altLang="zh-CN" sz="2800" dirty="0">
                <a:latin typeface="+mn-lt"/>
              </a:rPr>
              <a:t>List&lt;?&gt;</a:t>
            </a:r>
            <a:r>
              <a:rPr lang="zh-CN" altLang="en-US" sz="2800" dirty="0">
                <a:latin typeface="+mn-lt"/>
              </a:rPr>
              <a:t>（意思是未知类型元素的</a:t>
            </a:r>
            <a:r>
              <a:rPr lang="en-US" altLang="zh-CN" sz="2800" dirty="0">
                <a:latin typeface="+mn-lt"/>
              </a:rPr>
              <a:t>List</a:t>
            </a:r>
            <a:r>
              <a:rPr lang="zh-CN" altLang="en-US" sz="2800" dirty="0">
                <a:latin typeface="+mn-lt"/>
              </a:rPr>
              <a:t>）。这个问号（</a:t>
            </a:r>
            <a:r>
              <a:rPr lang="en-US" altLang="zh-CN" sz="2800" dirty="0">
                <a:latin typeface="+mn-lt"/>
              </a:rPr>
              <a:t>?</a:t>
            </a:r>
            <a:r>
              <a:rPr lang="zh-CN" altLang="en-US" sz="2800" dirty="0">
                <a:latin typeface="+mn-lt"/>
              </a:rPr>
              <a:t>）被称为通配符，它的元素类型可以匹配任何类型。 </a:t>
            </a:r>
            <a:endParaRPr lang="en-US" altLang="zh-CN" sz="2800" dirty="0" smtClean="0">
              <a:latin typeface="+mn-lt"/>
            </a:endParaRPr>
          </a:p>
          <a:p>
            <a:pPr algn="just">
              <a:lnSpc>
                <a:spcPct val="100000"/>
              </a:lnSpc>
              <a:spcBef>
                <a:spcPct val="40000"/>
              </a:spcBef>
              <a:buFont typeface="Wingdings" panose="05000000000000000000" pitchFamily="2" charset="2"/>
              <a:buChar char="l"/>
            </a:pPr>
            <a:r>
              <a:rPr lang="zh-CN" altLang="en-US" sz="2800" dirty="0">
                <a:solidFill>
                  <a:srgbClr val="FF0000"/>
                </a:solidFill>
                <a:latin typeface="+mn-lt"/>
              </a:rPr>
              <a:t>使用</a:t>
            </a:r>
            <a:r>
              <a:rPr lang="en-US" altLang="zh-CN" sz="2800" dirty="0">
                <a:solidFill>
                  <a:srgbClr val="FF0000"/>
                </a:solidFill>
                <a:latin typeface="+mn-lt"/>
              </a:rPr>
              <a:t>List&lt;?&gt;</a:t>
            </a:r>
            <a:r>
              <a:rPr lang="zh-CN" altLang="en-US" sz="2800" dirty="0">
                <a:solidFill>
                  <a:srgbClr val="FF0000"/>
                </a:solidFill>
                <a:latin typeface="+mn-lt"/>
              </a:rPr>
              <a:t>这种形式是，即表明这个</a:t>
            </a:r>
            <a:r>
              <a:rPr lang="en-US" altLang="zh-CN" sz="2800" dirty="0">
                <a:solidFill>
                  <a:srgbClr val="FF0000"/>
                </a:solidFill>
                <a:latin typeface="+mn-lt"/>
              </a:rPr>
              <a:t>List</a:t>
            </a:r>
            <a:r>
              <a:rPr lang="zh-CN" altLang="en-US" sz="2800" dirty="0">
                <a:solidFill>
                  <a:srgbClr val="FF0000"/>
                </a:solidFill>
                <a:latin typeface="+mn-lt"/>
              </a:rPr>
              <a:t>集合可以是任何泛型</a:t>
            </a:r>
            <a:r>
              <a:rPr lang="en-US" altLang="zh-CN" sz="2800" dirty="0">
                <a:solidFill>
                  <a:srgbClr val="FF0000"/>
                </a:solidFill>
                <a:latin typeface="+mn-lt"/>
              </a:rPr>
              <a:t>List</a:t>
            </a:r>
            <a:r>
              <a:rPr lang="zh-CN" altLang="en-US" sz="2800" dirty="0">
                <a:solidFill>
                  <a:srgbClr val="FF0000"/>
                </a:solidFill>
                <a:latin typeface="+mn-lt"/>
              </a:rPr>
              <a:t>的父</a:t>
            </a:r>
            <a:r>
              <a:rPr lang="zh-CN" altLang="en-US" sz="2800" dirty="0" smtClean="0">
                <a:solidFill>
                  <a:srgbClr val="FF0000"/>
                </a:solidFill>
                <a:latin typeface="+mn-lt"/>
              </a:rPr>
              <a:t>类，主要使用在方法声明中的参数类型。</a:t>
            </a:r>
            <a:endParaRPr lang="zh-CN" altLang="en-US" sz="2800" dirty="0">
              <a:solidFill>
                <a:srgbClr val="FF0000"/>
              </a:solidFill>
              <a:latin typeface="+mn-lt"/>
            </a:endParaRPr>
          </a:p>
          <a:p>
            <a:endParaRPr lang="zh-CN" altLang="en-US" dirty="0"/>
          </a:p>
        </p:txBody>
      </p:sp>
    </p:spTree>
    <p:extLst>
      <p:ext uri="{BB962C8B-B14F-4D97-AF65-F5344CB8AC3E}">
        <p14:creationId xmlns:p14="http://schemas.microsoft.com/office/powerpoint/2010/main" val="117863892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4.7.3 </a:t>
            </a:r>
            <a:r>
              <a:rPr lang="zh-CN" altLang="en-US" dirty="0" smtClean="0"/>
              <a:t>类型</a:t>
            </a:r>
            <a:r>
              <a:rPr lang="zh-CN" altLang="en-US" dirty="0" smtClean="0"/>
              <a:t>通配符</a:t>
            </a:r>
            <a:endParaRPr lang="zh-CN" altLang="en-US" dirty="0"/>
          </a:p>
        </p:txBody>
      </p:sp>
      <p:sp>
        <p:nvSpPr>
          <p:cNvPr id="3" name="内容占位符 2"/>
          <p:cNvSpPr>
            <a:spLocks noGrp="1"/>
          </p:cNvSpPr>
          <p:nvPr>
            <p:ph idx="1"/>
          </p:nvPr>
        </p:nvSpPr>
        <p:spPr/>
        <p:txBody>
          <a:bodyPr>
            <a:normAutofit/>
          </a:bodyPr>
          <a:lstStyle/>
          <a:p>
            <a:pPr>
              <a:lnSpc>
                <a:spcPct val="100000"/>
              </a:lnSpc>
              <a:spcBef>
                <a:spcPct val="40000"/>
              </a:spcBef>
              <a:buFont typeface="Wingdings" panose="05000000000000000000" pitchFamily="2" charset="2"/>
              <a:buChar char="l"/>
            </a:pPr>
            <a:r>
              <a:rPr lang="zh-CN" altLang="en-US" sz="2800" dirty="0">
                <a:latin typeface="+mn-lt"/>
              </a:rPr>
              <a:t>使用</a:t>
            </a:r>
            <a:r>
              <a:rPr lang="en-US" altLang="zh-CN" sz="2800" dirty="0">
                <a:latin typeface="+mn-lt"/>
              </a:rPr>
              <a:t>List&lt;?&gt;</a:t>
            </a:r>
            <a:r>
              <a:rPr lang="zh-CN" altLang="en-US" sz="2800" dirty="0">
                <a:latin typeface="+mn-lt"/>
              </a:rPr>
              <a:t>这种形式是，即表明这个</a:t>
            </a:r>
            <a:r>
              <a:rPr lang="en-US" altLang="zh-CN" sz="2800" dirty="0">
                <a:latin typeface="+mn-lt"/>
              </a:rPr>
              <a:t>List</a:t>
            </a:r>
            <a:r>
              <a:rPr lang="zh-CN" altLang="en-US" sz="2800" dirty="0">
                <a:latin typeface="+mn-lt"/>
              </a:rPr>
              <a:t>集合可以是任何泛型</a:t>
            </a:r>
            <a:r>
              <a:rPr lang="en-US" altLang="zh-CN" sz="2800" dirty="0">
                <a:latin typeface="+mn-lt"/>
              </a:rPr>
              <a:t>List</a:t>
            </a:r>
            <a:r>
              <a:rPr lang="zh-CN" altLang="en-US" sz="2800" dirty="0">
                <a:latin typeface="+mn-lt"/>
              </a:rPr>
              <a:t>的父</a:t>
            </a:r>
            <a:r>
              <a:rPr lang="zh-CN" altLang="en-US" sz="2800" dirty="0" smtClean="0">
                <a:latin typeface="+mn-lt"/>
              </a:rPr>
              <a:t>类，但是并不能把元素加入到其中，如下的代码将引起编译错误：</a:t>
            </a:r>
            <a:endParaRPr lang="en-US" altLang="zh-CN" sz="2800" dirty="0" smtClean="0">
              <a:latin typeface="+mn-lt"/>
            </a:endParaRPr>
          </a:p>
          <a:p>
            <a:pPr>
              <a:lnSpc>
                <a:spcPct val="100000"/>
              </a:lnSpc>
              <a:spcBef>
                <a:spcPct val="40000"/>
              </a:spcBef>
              <a:buFont typeface="Wingdings" panose="05000000000000000000" pitchFamily="2" charset="2"/>
              <a:buChar char="l"/>
            </a:pPr>
            <a:endParaRPr lang="en-US" altLang="zh-CN" sz="2800" dirty="0">
              <a:latin typeface="+mn-lt"/>
            </a:endParaRPr>
          </a:p>
          <a:p>
            <a:pPr>
              <a:lnSpc>
                <a:spcPct val="100000"/>
              </a:lnSpc>
              <a:spcBef>
                <a:spcPct val="40000"/>
              </a:spcBef>
              <a:buFont typeface="Wingdings" panose="05000000000000000000" pitchFamily="2" charset="2"/>
              <a:buChar char="l"/>
            </a:pPr>
            <a:endParaRPr lang="en-US" altLang="zh-CN" sz="2800" dirty="0" smtClean="0">
              <a:latin typeface="+mn-lt"/>
            </a:endParaRPr>
          </a:p>
          <a:p>
            <a:pPr>
              <a:lnSpc>
                <a:spcPct val="100000"/>
              </a:lnSpc>
              <a:spcBef>
                <a:spcPct val="40000"/>
              </a:spcBef>
              <a:buFont typeface="Wingdings" panose="05000000000000000000" pitchFamily="2" charset="2"/>
              <a:buChar char="l"/>
            </a:pPr>
            <a:r>
              <a:rPr lang="zh-CN" altLang="en-US" sz="2800" dirty="0" smtClean="0">
                <a:latin typeface="+mn-lt"/>
              </a:rPr>
              <a:t>但</a:t>
            </a:r>
            <a:r>
              <a:rPr lang="zh-CN" altLang="en-US" sz="2800" dirty="0">
                <a:latin typeface="+mn-lt"/>
              </a:rPr>
              <a:t>还有一种特殊的情形，我们不想这个</a:t>
            </a:r>
            <a:r>
              <a:rPr lang="en-US" altLang="zh-CN" sz="2800" dirty="0">
                <a:latin typeface="+mn-lt"/>
              </a:rPr>
              <a:t>List&lt;?&gt;</a:t>
            </a:r>
            <a:r>
              <a:rPr lang="zh-CN" altLang="en-US" sz="2800" dirty="0">
                <a:latin typeface="+mn-lt"/>
              </a:rPr>
              <a:t>是任何泛型</a:t>
            </a:r>
            <a:r>
              <a:rPr lang="en-US" altLang="zh-CN" sz="2800" dirty="0">
                <a:latin typeface="+mn-lt"/>
              </a:rPr>
              <a:t>List</a:t>
            </a:r>
            <a:r>
              <a:rPr lang="zh-CN" altLang="en-US" sz="2800" dirty="0">
                <a:latin typeface="+mn-lt"/>
              </a:rPr>
              <a:t>的父类，只想表示它是某一类泛型</a:t>
            </a:r>
            <a:r>
              <a:rPr lang="en-US" altLang="zh-CN" sz="2800" dirty="0">
                <a:latin typeface="+mn-lt"/>
              </a:rPr>
              <a:t>List</a:t>
            </a:r>
            <a:r>
              <a:rPr lang="zh-CN" altLang="en-US" sz="2800" dirty="0">
                <a:latin typeface="+mn-lt"/>
              </a:rPr>
              <a:t>的父</a:t>
            </a:r>
            <a:r>
              <a:rPr lang="zh-CN" altLang="en-US" sz="2800" dirty="0" smtClean="0">
                <a:latin typeface="+mn-lt"/>
              </a:rPr>
              <a:t>类，此时我们需要设定类型通配符的上限！</a:t>
            </a:r>
            <a:endParaRPr lang="zh-CN" altLang="en-US" sz="2400" dirty="0">
              <a:latin typeface="+mn-lt"/>
            </a:endParaRPr>
          </a:p>
        </p:txBody>
      </p:sp>
      <p:pic>
        <p:nvPicPr>
          <p:cNvPr id="4" name="图片 3"/>
          <p:cNvPicPr>
            <a:picLocks noChangeAspect="1"/>
          </p:cNvPicPr>
          <p:nvPr/>
        </p:nvPicPr>
        <p:blipFill>
          <a:blip r:embed="rId2"/>
          <a:stretch>
            <a:fillRect/>
          </a:stretch>
        </p:blipFill>
        <p:spPr>
          <a:xfrm>
            <a:off x="3629127" y="2461373"/>
            <a:ext cx="6493165" cy="1520077"/>
          </a:xfrm>
          <a:prstGeom prst="rect">
            <a:avLst/>
          </a:prstGeom>
        </p:spPr>
      </p:pic>
    </p:spTree>
    <p:extLst>
      <p:ext uri="{BB962C8B-B14F-4D97-AF65-F5344CB8AC3E}">
        <p14:creationId xmlns:p14="http://schemas.microsoft.com/office/powerpoint/2010/main" val="99518531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4.7.3 </a:t>
            </a:r>
            <a:r>
              <a:rPr lang="zh-CN" altLang="en-US" dirty="0" smtClean="0"/>
              <a:t>类型通配符</a:t>
            </a:r>
            <a:r>
              <a:rPr lang="en-US" altLang="zh-CN" dirty="0" smtClean="0"/>
              <a:t/>
            </a:r>
            <a:br>
              <a:rPr lang="en-US" altLang="zh-CN" dirty="0" smtClean="0"/>
            </a:br>
            <a:r>
              <a:rPr lang="zh-CN" altLang="en-US" sz="3600" dirty="0"/>
              <a:t>设定类型通配符的上限 </a:t>
            </a:r>
            <a:endParaRPr lang="zh-CN" altLang="en-US" dirty="0"/>
          </a:p>
        </p:txBody>
      </p:sp>
      <p:sp>
        <p:nvSpPr>
          <p:cNvPr id="3" name="内容占位符 2"/>
          <p:cNvSpPr>
            <a:spLocks noGrp="1"/>
          </p:cNvSpPr>
          <p:nvPr>
            <p:ph idx="1"/>
          </p:nvPr>
        </p:nvSpPr>
        <p:spPr/>
        <p:txBody>
          <a:bodyPr>
            <a:noAutofit/>
          </a:bodyPr>
          <a:lstStyle/>
          <a:p>
            <a:pPr>
              <a:lnSpc>
                <a:spcPct val="110000"/>
              </a:lnSpc>
              <a:spcBef>
                <a:spcPct val="40000"/>
              </a:spcBef>
              <a:buFont typeface="Wingdings" panose="05000000000000000000" pitchFamily="2" charset="2"/>
              <a:buChar char="l"/>
            </a:pPr>
            <a:r>
              <a:rPr lang="zh-CN" altLang="en-US" sz="2400" dirty="0" smtClean="0"/>
              <a:t>系统中存在一个抽象类</a:t>
            </a:r>
            <a:r>
              <a:rPr lang="en-US" altLang="zh-CN" sz="2400" dirty="0" smtClean="0"/>
              <a:t>Shape</a:t>
            </a:r>
            <a:r>
              <a:rPr lang="zh-CN" altLang="en-US" sz="2400" dirty="0" smtClean="0"/>
              <a:t>，现在我们希望传给</a:t>
            </a:r>
            <a:r>
              <a:rPr lang="en-US" altLang="zh-CN" sz="2400" dirty="0" smtClean="0"/>
              <a:t>List</a:t>
            </a:r>
            <a:r>
              <a:rPr lang="zh-CN" altLang="en-US" sz="2400" dirty="0" smtClean="0"/>
              <a:t>泛型类的类型参数必须是</a:t>
            </a:r>
            <a:r>
              <a:rPr lang="en-US" altLang="zh-CN" sz="2400" dirty="0" smtClean="0"/>
              <a:t>Shape</a:t>
            </a:r>
            <a:r>
              <a:rPr lang="zh-CN" altLang="en-US" sz="2400" dirty="0" smtClean="0"/>
              <a:t>类的子类，为了</a:t>
            </a:r>
            <a:r>
              <a:rPr lang="zh-CN" altLang="en-US" sz="2400" dirty="0"/>
              <a:t>满足这种需求，</a:t>
            </a:r>
            <a:r>
              <a:rPr lang="en-US" altLang="zh-CN" sz="2400" dirty="0"/>
              <a:t>Java</a:t>
            </a:r>
            <a:r>
              <a:rPr lang="zh-CN" altLang="en-US" sz="2400" dirty="0"/>
              <a:t>泛型提供了被限制的泛型通配符。被限制的泛型通配符的如下表示：</a:t>
            </a:r>
          </a:p>
          <a:p>
            <a:pPr marL="0" indent="0">
              <a:lnSpc>
                <a:spcPct val="110000"/>
              </a:lnSpc>
              <a:buNone/>
            </a:pPr>
            <a:endParaRPr lang="en-US" altLang="zh-CN" sz="2400" dirty="0"/>
          </a:p>
          <a:p>
            <a:pPr>
              <a:lnSpc>
                <a:spcPct val="110000"/>
              </a:lnSpc>
              <a:spcBef>
                <a:spcPct val="40000"/>
              </a:spcBef>
              <a:buFont typeface="Wingdings" panose="05000000000000000000" pitchFamily="2" charset="2"/>
              <a:buChar char="l"/>
            </a:pPr>
            <a:r>
              <a:rPr lang="en-US" altLang="zh-CN" sz="2400" dirty="0"/>
              <a:t>List&lt;? extends Shape</a:t>
            </a:r>
            <a:r>
              <a:rPr lang="en-US" altLang="zh-CN" sz="2400" dirty="0" smtClean="0"/>
              <a:t>&gt;</a:t>
            </a:r>
            <a:r>
              <a:rPr lang="zh-CN" altLang="en-US" sz="2400" dirty="0" smtClean="0"/>
              <a:t>，</a:t>
            </a:r>
            <a:r>
              <a:rPr lang="en-US" altLang="zh-CN" sz="2400" dirty="0" smtClean="0"/>
              <a:t>? </a:t>
            </a:r>
            <a:r>
              <a:rPr lang="zh-CN" altLang="en-US" sz="2400" dirty="0" smtClean="0"/>
              <a:t>代表</a:t>
            </a:r>
            <a:r>
              <a:rPr lang="zh-CN" altLang="en-US" sz="2400" dirty="0"/>
              <a:t>一个未知类型，但此处限定未知类型为</a:t>
            </a:r>
            <a:r>
              <a:rPr lang="en-US" altLang="zh-CN" sz="2400" dirty="0"/>
              <a:t>Shape</a:t>
            </a:r>
            <a:r>
              <a:rPr lang="zh-CN" altLang="en-US" sz="2400" dirty="0"/>
              <a:t>的子类，也可以是</a:t>
            </a:r>
            <a:r>
              <a:rPr lang="en-US" altLang="zh-CN" sz="2400" dirty="0"/>
              <a:t>Shape</a:t>
            </a:r>
            <a:r>
              <a:rPr lang="zh-CN" altLang="en-US" sz="2400" dirty="0"/>
              <a:t>本身，因此，称</a:t>
            </a:r>
            <a:r>
              <a:rPr lang="en-US" altLang="zh-CN" sz="2400" dirty="0"/>
              <a:t>Shape</a:t>
            </a:r>
            <a:r>
              <a:rPr lang="zh-CN" altLang="en-US" sz="2400" dirty="0"/>
              <a:t>为通配符？的上限</a:t>
            </a:r>
            <a:r>
              <a:rPr lang="zh-CN" altLang="en-US" sz="2400" dirty="0" smtClean="0"/>
              <a:t>。</a:t>
            </a:r>
            <a:endParaRPr lang="en-US" altLang="zh-CN" sz="2400" dirty="0" smtClean="0"/>
          </a:p>
          <a:p>
            <a:pPr>
              <a:lnSpc>
                <a:spcPct val="110000"/>
              </a:lnSpc>
              <a:spcBef>
                <a:spcPct val="40000"/>
              </a:spcBef>
              <a:buFont typeface="Wingdings" panose="05000000000000000000" pitchFamily="2" charset="2"/>
              <a:buChar char="l"/>
            </a:pPr>
            <a:r>
              <a:rPr lang="en-US" altLang="zh-CN" sz="2400" dirty="0"/>
              <a:t>Java</a:t>
            </a:r>
            <a:r>
              <a:rPr lang="zh-CN" altLang="en-US" sz="2400" dirty="0"/>
              <a:t>泛型不仅允许在使用通配符形参时设定类型上限，也可以在定义类型形参时设定</a:t>
            </a:r>
            <a:r>
              <a:rPr lang="zh-CN" altLang="en-US" sz="2400" dirty="0" smtClean="0"/>
              <a:t>上限，</a:t>
            </a:r>
            <a:r>
              <a:rPr lang="zh-CN" altLang="en-US" sz="2400" dirty="0"/>
              <a:t>在多个上限的情况下，用</a:t>
            </a:r>
            <a:r>
              <a:rPr lang="en-US" altLang="zh-CN" sz="2400" dirty="0"/>
              <a:t>&amp;</a:t>
            </a:r>
            <a:r>
              <a:rPr lang="zh-CN" altLang="en-US" sz="2400" dirty="0"/>
              <a:t>分隔</a:t>
            </a:r>
            <a:r>
              <a:rPr lang="zh-CN" altLang="en-US" sz="2400" dirty="0" smtClean="0"/>
              <a:t>。</a:t>
            </a:r>
            <a:endParaRPr lang="en-US" altLang="zh-CN" sz="2400" dirty="0"/>
          </a:p>
        </p:txBody>
      </p:sp>
      <p:sp>
        <p:nvSpPr>
          <p:cNvPr id="4" name="矩形 3"/>
          <p:cNvSpPr/>
          <p:nvPr/>
        </p:nvSpPr>
        <p:spPr>
          <a:xfrm>
            <a:off x="4141620" y="2685233"/>
            <a:ext cx="2348720" cy="507831"/>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nSpc>
                <a:spcPct val="150000"/>
              </a:lnSpc>
              <a:spcBef>
                <a:spcPct val="40000"/>
              </a:spcBef>
            </a:pPr>
            <a:r>
              <a:rPr lang="en-US" altLang="zh-CN" dirty="0"/>
              <a:t>List&lt;? extends Shape&gt; </a:t>
            </a:r>
          </a:p>
        </p:txBody>
      </p:sp>
    </p:spTree>
    <p:extLst>
      <p:ext uri="{BB962C8B-B14F-4D97-AF65-F5344CB8AC3E}">
        <p14:creationId xmlns:p14="http://schemas.microsoft.com/office/powerpoint/2010/main" val="147701359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4.7.3 </a:t>
            </a:r>
            <a:r>
              <a:rPr lang="zh-CN" altLang="en-US" dirty="0"/>
              <a:t>类型通配符</a:t>
            </a:r>
            <a:r>
              <a:rPr lang="en-US" altLang="zh-CN" dirty="0"/>
              <a:t/>
            </a:r>
            <a:br>
              <a:rPr lang="en-US" altLang="zh-CN" dirty="0"/>
            </a:br>
            <a:r>
              <a:rPr lang="zh-CN" altLang="en-US" sz="3600" dirty="0"/>
              <a:t>设定类型通配符的上限 </a:t>
            </a:r>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l"/>
            </a:pPr>
            <a:r>
              <a:rPr lang="zh-CN" altLang="en-US" sz="2400" dirty="0"/>
              <a:t>形状抽象类</a:t>
            </a:r>
            <a:r>
              <a:rPr lang="en-US" altLang="zh-CN" sz="2400" dirty="0"/>
              <a:t>Shape</a:t>
            </a:r>
            <a:r>
              <a:rPr lang="zh-CN" altLang="en-US" sz="2400" dirty="0"/>
              <a:t>及其子类圆类</a:t>
            </a:r>
            <a:r>
              <a:rPr lang="en-US" altLang="zh-CN" sz="2400" dirty="0"/>
              <a:t>Circle</a:t>
            </a:r>
            <a:r>
              <a:rPr lang="zh-CN" altLang="en-US" sz="2400" dirty="0"/>
              <a:t>、长方形类</a:t>
            </a:r>
            <a:r>
              <a:rPr lang="en-US" altLang="zh-CN" sz="2400" dirty="0"/>
              <a:t>Rectangle</a:t>
            </a:r>
            <a:endParaRPr lang="zh-CN" altLang="en-US" sz="2400" dirty="0"/>
          </a:p>
        </p:txBody>
      </p:sp>
      <p:pic>
        <p:nvPicPr>
          <p:cNvPr id="4" name="图片 3"/>
          <p:cNvPicPr>
            <a:picLocks noChangeAspect="1"/>
          </p:cNvPicPr>
          <p:nvPr/>
        </p:nvPicPr>
        <p:blipFill>
          <a:blip r:embed="rId2"/>
          <a:stretch>
            <a:fillRect/>
          </a:stretch>
        </p:blipFill>
        <p:spPr>
          <a:xfrm>
            <a:off x="6294731" y="1895476"/>
            <a:ext cx="5866985" cy="2118458"/>
          </a:xfrm>
          <a:prstGeom prst="rect">
            <a:avLst/>
          </a:prstGeom>
        </p:spPr>
      </p:pic>
      <p:pic>
        <p:nvPicPr>
          <p:cNvPr id="5" name="图片 4"/>
          <p:cNvPicPr>
            <a:picLocks noChangeAspect="1"/>
          </p:cNvPicPr>
          <p:nvPr/>
        </p:nvPicPr>
        <p:blipFill>
          <a:blip r:embed="rId3"/>
          <a:stretch>
            <a:fillRect/>
          </a:stretch>
        </p:blipFill>
        <p:spPr>
          <a:xfrm>
            <a:off x="5202362" y="4200526"/>
            <a:ext cx="6168559" cy="2162174"/>
          </a:xfrm>
          <a:prstGeom prst="rect">
            <a:avLst/>
          </a:prstGeom>
        </p:spPr>
      </p:pic>
      <p:pic>
        <p:nvPicPr>
          <p:cNvPr id="6" name="图片 5"/>
          <p:cNvPicPr>
            <a:picLocks noChangeAspect="1"/>
          </p:cNvPicPr>
          <p:nvPr/>
        </p:nvPicPr>
        <p:blipFill>
          <a:blip r:embed="rId4"/>
          <a:stretch>
            <a:fillRect/>
          </a:stretch>
        </p:blipFill>
        <p:spPr>
          <a:xfrm>
            <a:off x="541705" y="1971075"/>
            <a:ext cx="5319855" cy="1657949"/>
          </a:xfrm>
          <a:prstGeom prst="rect">
            <a:avLst/>
          </a:prstGeom>
        </p:spPr>
      </p:pic>
      <p:sp>
        <p:nvSpPr>
          <p:cNvPr id="7" name="文本框 6"/>
          <p:cNvSpPr txBox="1"/>
          <p:nvPr/>
        </p:nvSpPr>
        <p:spPr>
          <a:xfrm>
            <a:off x="10346756" y="3644602"/>
            <a:ext cx="1377300"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ltLang="zh-CN" dirty="0" err="1" smtClean="0"/>
              <a:t>UpperBound</a:t>
            </a:r>
            <a:endParaRPr lang="zh-CN" altLang="en-US" dirty="0"/>
          </a:p>
        </p:txBody>
      </p:sp>
    </p:spTree>
    <p:extLst>
      <p:ext uri="{BB962C8B-B14F-4D97-AF65-F5344CB8AC3E}">
        <p14:creationId xmlns:p14="http://schemas.microsoft.com/office/powerpoint/2010/main" val="140404910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4.7.3 </a:t>
            </a:r>
            <a:r>
              <a:rPr lang="zh-CN" altLang="en-US" dirty="0"/>
              <a:t>类型通配符</a:t>
            </a:r>
            <a:r>
              <a:rPr lang="en-US" altLang="zh-CN" dirty="0"/>
              <a:t/>
            </a:r>
            <a:br>
              <a:rPr lang="en-US" altLang="zh-CN" dirty="0"/>
            </a:br>
            <a:r>
              <a:rPr lang="zh-CN" altLang="en-US" sz="3600" dirty="0"/>
              <a:t>设定类型通配符的上限 </a:t>
            </a:r>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l"/>
            </a:pPr>
            <a:r>
              <a:rPr lang="zh-CN" altLang="en-US" sz="2400" dirty="0" smtClean="0"/>
              <a:t>有了形状抽象类</a:t>
            </a:r>
            <a:r>
              <a:rPr lang="en-US" altLang="zh-CN" sz="2400" dirty="0" smtClean="0"/>
              <a:t>Shape</a:t>
            </a:r>
            <a:r>
              <a:rPr lang="zh-CN" altLang="en-US" sz="2400" dirty="0" smtClean="0"/>
              <a:t>及其子类圆类</a:t>
            </a:r>
            <a:r>
              <a:rPr lang="en-US" altLang="zh-CN" sz="2400" dirty="0" smtClean="0"/>
              <a:t>Circle</a:t>
            </a:r>
            <a:r>
              <a:rPr lang="zh-CN" altLang="en-US" sz="2400" dirty="0" smtClean="0"/>
              <a:t>、长方形类</a:t>
            </a:r>
            <a:r>
              <a:rPr lang="en-US" altLang="zh-CN" sz="2400" dirty="0" smtClean="0"/>
              <a:t>Rectangle</a:t>
            </a:r>
            <a:r>
              <a:rPr lang="zh-CN" altLang="en-US" sz="2400" dirty="0" smtClean="0"/>
              <a:t>，现在我们要定义一个画布类用以一次性在画布上绘制多个图形。</a:t>
            </a:r>
            <a:endParaRPr lang="zh-CN" altLang="en-US" sz="2400" dirty="0"/>
          </a:p>
        </p:txBody>
      </p:sp>
      <p:pic>
        <p:nvPicPr>
          <p:cNvPr id="4" name="图片 3"/>
          <p:cNvPicPr>
            <a:picLocks noChangeAspect="1"/>
          </p:cNvPicPr>
          <p:nvPr/>
        </p:nvPicPr>
        <p:blipFill>
          <a:blip r:embed="rId2"/>
          <a:stretch>
            <a:fillRect/>
          </a:stretch>
        </p:blipFill>
        <p:spPr>
          <a:xfrm>
            <a:off x="1145528" y="2238375"/>
            <a:ext cx="9389122" cy="3630719"/>
          </a:xfrm>
          <a:prstGeom prst="rect">
            <a:avLst/>
          </a:prstGeom>
        </p:spPr>
      </p:pic>
    </p:spTree>
    <p:extLst>
      <p:ext uri="{BB962C8B-B14F-4D97-AF65-F5344CB8AC3E}">
        <p14:creationId xmlns:p14="http://schemas.microsoft.com/office/powerpoint/2010/main" val="130301130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4.7.3 </a:t>
            </a:r>
            <a:r>
              <a:rPr lang="zh-CN" altLang="en-US" dirty="0"/>
              <a:t>类型通配符</a:t>
            </a:r>
            <a:r>
              <a:rPr lang="en-US" altLang="zh-CN" dirty="0"/>
              <a:t/>
            </a:r>
            <a:br>
              <a:rPr lang="en-US" altLang="zh-CN" dirty="0"/>
            </a:br>
            <a:r>
              <a:rPr lang="zh-CN" altLang="en-US" sz="3600" dirty="0" smtClean="0"/>
              <a:t>思考：设定</a:t>
            </a:r>
            <a:r>
              <a:rPr lang="zh-CN" altLang="en-US" sz="3600" dirty="0"/>
              <a:t>类型通配符的上限 </a:t>
            </a:r>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l"/>
            </a:pPr>
            <a:r>
              <a:rPr lang="zh-CN" altLang="en-US" sz="2400" dirty="0"/>
              <a:t>如果不设定类型通配符的上限</a:t>
            </a:r>
            <a:r>
              <a:rPr lang="zh-CN" altLang="en-US" sz="2400" dirty="0" smtClean="0"/>
              <a:t>，以下的两种实现分别有什么问题？</a:t>
            </a:r>
            <a:endParaRPr lang="zh-CN" altLang="en-US" sz="2400" dirty="0"/>
          </a:p>
        </p:txBody>
      </p:sp>
      <p:pic>
        <p:nvPicPr>
          <p:cNvPr id="4" name="图片 3"/>
          <p:cNvPicPr>
            <a:picLocks noChangeAspect="1"/>
          </p:cNvPicPr>
          <p:nvPr/>
        </p:nvPicPr>
        <p:blipFill>
          <a:blip r:embed="rId2"/>
          <a:stretch>
            <a:fillRect/>
          </a:stretch>
        </p:blipFill>
        <p:spPr>
          <a:xfrm>
            <a:off x="277016" y="2009775"/>
            <a:ext cx="5018884" cy="2300279"/>
          </a:xfrm>
          <a:prstGeom prst="rect">
            <a:avLst/>
          </a:prstGeom>
        </p:spPr>
      </p:pic>
      <p:pic>
        <p:nvPicPr>
          <p:cNvPr id="5" name="图片 4"/>
          <p:cNvPicPr>
            <a:picLocks noChangeAspect="1"/>
          </p:cNvPicPr>
          <p:nvPr/>
        </p:nvPicPr>
        <p:blipFill>
          <a:blip r:embed="rId3"/>
          <a:stretch>
            <a:fillRect/>
          </a:stretch>
        </p:blipFill>
        <p:spPr>
          <a:xfrm>
            <a:off x="6350289" y="2009775"/>
            <a:ext cx="4917786" cy="2504782"/>
          </a:xfrm>
          <a:prstGeom prst="rect">
            <a:avLst/>
          </a:prstGeom>
        </p:spPr>
      </p:pic>
    </p:spTree>
    <p:extLst>
      <p:ext uri="{BB962C8B-B14F-4D97-AF65-F5344CB8AC3E}">
        <p14:creationId xmlns:p14="http://schemas.microsoft.com/office/powerpoint/2010/main" val="182027148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4.7.4 </a:t>
            </a:r>
            <a:r>
              <a:rPr lang="zh-CN" altLang="en-US" dirty="0" smtClean="0"/>
              <a:t>泛型</a:t>
            </a:r>
            <a:r>
              <a:rPr lang="zh-CN" altLang="en-US" dirty="0" smtClean="0"/>
              <a:t>方法</a:t>
            </a:r>
            <a:endParaRPr lang="zh-CN" altLang="en-US" dirty="0"/>
          </a:p>
        </p:txBody>
      </p:sp>
      <p:sp>
        <p:nvSpPr>
          <p:cNvPr id="3" name="内容占位符 2"/>
          <p:cNvSpPr>
            <a:spLocks noGrp="1"/>
          </p:cNvSpPr>
          <p:nvPr>
            <p:ph idx="1"/>
          </p:nvPr>
        </p:nvSpPr>
        <p:spPr>
          <a:xfrm>
            <a:off x="1097280" y="1133475"/>
            <a:ext cx="10058400" cy="4735619"/>
          </a:xfrm>
        </p:spPr>
        <p:txBody>
          <a:bodyPr/>
          <a:lstStyle/>
          <a:p>
            <a:pPr>
              <a:lnSpc>
                <a:spcPct val="100000"/>
              </a:lnSpc>
              <a:spcBef>
                <a:spcPct val="40000"/>
              </a:spcBef>
              <a:buFont typeface="Wingdings" panose="05000000000000000000" pitchFamily="2" charset="2"/>
              <a:buChar char="l"/>
            </a:pPr>
            <a:r>
              <a:rPr lang="zh-CN" altLang="en-US" dirty="0"/>
              <a:t>如果定义类、接口是没有使用类型形参，但定义方法时想自己定义类型形参，这也是可以的，</a:t>
            </a:r>
            <a:r>
              <a:rPr lang="en-US" altLang="zh-CN" dirty="0"/>
              <a:t>JDK1.5</a:t>
            </a:r>
            <a:r>
              <a:rPr lang="zh-CN" altLang="en-US" dirty="0"/>
              <a:t>还提供了泛型方法的支持。 </a:t>
            </a:r>
            <a:endParaRPr lang="en-US" altLang="zh-CN" dirty="0"/>
          </a:p>
          <a:p>
            <a:pPr>
              <a:lnSpc>
                <a:spcPct val="100000"/>
              </a:lnSpc>
              <a:spcBef>
                <a:spcPct val="40000"/>
              </a:spcBef>
              <a:buFont typeface="Wingdings" panose="05000000000000000000" pitchFamily="2" charset="2"/>
              <a:buChar char="l"/>
            </a:pPr>
            <a:r>
              <a:rPr lang="zh-CN" altLang="en-US" dirty="0"/>
              <a:t>泛型方法的语法格式为</a:t>
            </a:r>
            <a:r>
              <a:rPr lang="zh-CN" altLang="en-US" dirty="0" smtClean="0"/>
              <a:t>：</a:t>
            </a:r>
            <a:endParaRPr lang="en-US" altLang="zh-CN" dirty="0" smtClean="0"/>
          </a:p>
          <a:p>
            <a:pPr>
              <a:lnSpc>
                <a:spcPct val="100000"/>
              </a:lnSpc>
              <a:spcBef>
                <a:spcPct val="40000"/>
              </a:spcBef>
              <a:buFont typeface="Wingdings" panose="05000000000000000000" pitchFamily="2" charset="2"/>
              <a:buChar char="l"/>
            </a:pPr>
            <a:endParaRPr lang="en-US" altLang="zh-CN" dirty="0"/>
          </a:p>
          <a:p>
            <a:pPr>
              <a:lnSpc>
                <a:spcPct val="100000"/>
              </a:lnSpc>
              <a:spcBef>
                <a:spcPct val="40000"/>
              </a:spcBef>
              <a:buFont typeface="Wingdings" panose="05000000000000000000" pitchFamily="2" charset="2"/>
              <a:buChar char="l"/>
            </a:pPr>
            <a:endParaRPr lang="zh-CN" altLang="en-US" dirty="0"/>
          </a:p>
          <a:p>
            <a:pPr>
              <a:lnSpc>
                <a:spcPct val="100000"/>
              </a:lnSpc>
              <a:spcBef>
                <a:spcPct val="40000"/>
              </a:spcBef>
              <a:buFont typeface="Wingdings" panose="05000000000000000000" pitchFamily="2" charset="2"/>
              <a:buChar char="l"/>
            </a:pPr>
            <a:r>
              <a:rPr lang="zh-CN" altLang="en-US" dirty="0"/>
              <a:t>泛型方法的方法签名比普通方法的方法签名多了类型形参声明，类型形参声明以尖括号括起来，多个类型形参之间以逗号（</a:t>
            </a:r>
            <a:r>
              <a:rPr lang="en-US" altLang="zh-CN" dirty="0"/>
              <a:t>,</a:t>
            </a:r>
            <a:r>
              <a:rPr lang="zh-CN" altLang="en-US" dirty="0"/>
              <a:t>）隔开，所有类型形参声明放在方法修饰符和方法返回值类型之间。</a:t>
            </a:r>
            <a:endParaRPr lang="en-US" altLang="zh-CN" dirty="0"/>
          </a:p>
          <a:p>
            <a:pPr>
              <a:lnSpc>
                <a:spcPct val="100000"/>
              </a:lnSpc>
              <a:spcBef>
                <a:spcPct val="40000"/>
              </a:spcBef>
              <a:buFont typeface="Wingdings" panose="05000000000000000000" pitchFamily="2" charset="2"/>
              <a:buChar char="l"/>
            </a:pPr>
            <a:r>
              <a:rPr lang="zh-CN" altLang="en-US" dirty="0"/>
              <a:t>与类、接口中使用泛型参数不同的是，方法中的泛型参数无需显式传入实际类型参数，因为编译器根据实参推断类型形参的值。它通常推断出最直接的类型参数。 </a:t>
            </a:r>
            <a:endParaRPr lang="en-US" altLang="zh-CN" dirty="0"/>
          </a:p>
          <a:p>
            <a:endParaRPr lang="zh-CN" altLang="en-US" dirty="0"/>
          </a:p>
        </p:txBody>
      </p:sp>
      <p:sp>
        <p:nvSpPr>
          <p:cNvPr id="4" name="矩形 3"/>
          <p:cNvSpPr/>
          <p:nvPr/>
        </p:nvSpPr>
        <p:spPr>
          <a:xfrm>
            <a:off x="4753636" y="1964588"/>
            <a:ext cx="5321643" cy="126188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Bef>
                <a:spcPct val="40000"/>
              </a:spcBef>
            </a:pPr>
            <a:r>
              <a:rPr lang="zh-CN" altLang="en-US" sz="2000" dirty="0"/>
              <a:t>修饰符 </a:t>
            </a:r>
            <a:r>
              <a:rPr lang="en-US" altLang="zh-CN" sz="2000" dirty="0"/>
              <a:t>&lt;T , S&gt; </a:t>
            </a:r>
            <a:r>
              <a:rPr lang="zh-CN" altLang="en-US" sz="2000" dirty="0"/>
              <a:t>返回值类型 方法名</a:t>
            </a:r>
            <a:r>
              <a:rPr lang="en-US" altLang="zh-CN" sz="2000" dirty="0"/>
              <a:t>(</a:t>
            </a:r>
            <a:r>
              <a:rPr lang="zh-CN" altLang="en-US" sz="2000" dirty="0"/>
              <a:t>形参列表</a:t>
            </a:r>
            <a:r>
              <a:rPr lang="en-US" altLang="zh-CN" sz="2000" dirty="0" smtClean="0"/>
              <a:t>) {</a:t>
            </a:r>
            <a:endParaRPr lang="en-US" altLang="zh-CN" sz="2000" dirty="0"/>
          </a:p>
          <a:p>
            <a:pPr>
              <a:spcBef>
                <a:spcPct val="40000"/>
              </a:spcBef>
            </a:pPr>
            <a:r>
              <a:rPr lang="en-US" altLang="zh-CN" sz="2000" dirty="0"/>
              <a:t>	//</a:t>
            </a:r>
            <a:r>
              <a:rPr lang="zh-CN" altLang="en-US" sz="2000" dirty="0"/>
              <a:t>方法体</a:t>
            </a:r>
            <a:r>
              <a:rPr lang="en-US" altLang="zh-CN" sz="2000" dirty="0"/>
              <a:t>...</a:t>
            </a:r>
          </a:p>
          <a:p>
            <a:pPr>
              <a:spcBef>
                <a:spcPct val="40000"/>
              </a:spcBef>
            </a:pPr>
            <a:r>
              <a:rPr lang="en-US" altLang="zh-CN" sz="2000" dirty="0"/>
              <a:t>}</a:t>
            </a:r>
          </a:p>
        </p:txBody>
      </p:sp>
    </p:spTree>
    <p:extLst>
      <p:ext uri="{BB962C8B-B14F-4D97-AF65-F5344CB8AC3E}">
        <p14:creationId xmlns:p14="http://schemas.microsoft.com/office/powerpoint/2010/main" val="25077961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r"/>
            <a:r>
              <a:rPr lang="en-US" altLang="zh-CN" dirty="0" smtClean="0"/>
              <a:t>4.7.4 </a:t>
            </a:r>
            <a:r>
              <a:rPr lang="zh-CN" altLang="en-US" dirty="0" smtClean="0"/>
              <a:t>泛型方法</a:t>
            </a:r>
            <a:r>
              <a:rPr lang="en-US" altLang="zh-CN" dirty="0" smtClean="0"/>
              <a:t/>
            </a:r>
            <a:br>
              <a:rPr lang="en-US" altLang="zh-CN" dirty="0" smtClean="0"/>
            </a:br>
            <a:r>
              <a:rPr lang="zh-CN" altLang="en-US" sz="3600" dirty="0"/>
              <a:t>代码示例</a:t>
            </a:r>
          </a:p>
        </p:txBody>
      </p:sp>
      <p:sp>
        <p:nvSpPr>
          <p:cNvPr id="3" name="内容占位符 2"/>
          <p:cNvSpPr>
            <a:spLocks noGrp="1"/>
          </p:cNvSpPr>
          <p:nvPr>
            <p:ph idx="1"/>
          </p:nvPr>
        </p:nvSpPr>
        <p:spPr>
          <a:xfrm>
            <a:off x="1097280" y="1845734"/>
            <a:ext cx="5023434" cy="4023360"/>
          </a:xfrm>
        </p:spPr>
        <p:txBody>
          <a:bodyPr/>
          <a:lstStyle/>
          <a:p>
            <a:endParaRPr lang="zh-CN" altLang="en-US" dirty="0"/>
          </a:p>
        </p:txBody>
      </p:sp>
      <p:pic>
        <p:nvPicPr>
          <p:cNvPr id="4" name="图片 3"/>
          <p:cNvPicPr>
            <a:picLocks noChangeAspect="1"/>
          </p:cNvPicPr>
          <p:nvPr/>
        </p:nvPicPr>
        <p:blipFill>
          <a:blip r:embed="rId2"/>
          <a:stretch>
            <a:fillRect/>
          </a:stretch>
        </p:blipFill>
        <p:spPr>
          <a:xfrm>
            <a:off x="228599" y="212462"/>
            <a:ext cx="6033581" cy="6378838"/>
          </a:xfrm>
          <a:prstGeom prst="rect">
            <a:avLst/>
          </a:prstGeom>
        </p:spPr>
      </p:pic>
      <p:sp>
        <p:nvSpPr>
          <p:cNvPr id="5" name="矩形 4"/>
          <p:cNvSpPr/>
          <p:nvPr/>
        </p:nvSpPr>
        <p:spPr>
          <a:xfrm>
            <a:off x="6952735" y="2703252"/>
            <a:ext cx="3987113"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00000"/>
              </a:lnSpc>
              <a:spcBef>
                <a:spcPct val="40000"/>
              </a:spcBef>
            </a:pPr>
            <a:r>
              <a:rPr lang="zh-CN" altLang="en-US" sz="2400" dirty="0"/>
              <a:t>与类、接口中使用泛型参数不同的是，方法中的泛型参数无需显式传入实际类型参数，因为编译器根据实参推断类型形参的值。它通常推断出最直接的类型参数。 </a:t>
            </a:r>
            <a:endParaRPr lang="en-US" altLang="zh-CN" sz="2400" dirty="0"/>
          </a:p>
        </p:txBody>
      </p:sp>
      <p:sp>
        <p:nvSpPr>
          <p:cNvPr id="6" name="文本框 5"/>
          <p:cNvSpPr txBox="1"/>
          <p:nvPr/>
        </p:nvSpPr>
        <p:spPr>
          <a:xfrm>
            <a:off x="4654378" y="5684428"/>
            <a:ext cx="2015232"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ltLang="zh-CN" dirty="0" err="1" smtClean="0"/>
              <a:t>GenericMethodTest</a:t>
            </a:r>
            <a:endParaRPr lang="zh-CN" altLang="en-US" dirty="0"/>
          </a:p>
        </p:txBody>
      </p:sp>
    </p:spTree>
    <p:extLst>
      <p:ext uri="{BB962C8B-B14F-4D97-AF65-F5344CB8AC3E}">
        <p14:creationId xmlns:p14="http://schemas.microsoft.com/office/powerpoint/2010/main" val="14901411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4.1.3 </a:t>
            </a:r>
            <a:r>
              <a:rPr lang="zh-CN" altLang="en-US" dirty="0" smtClean="0"/>
              <a:t>父类方法的</a:t>
            </a:r>
            <a:r>
              <a:rPr lang="zh-CN" altLang="en-US" dirty="0" smtClean="0"/>
              <a:t>重写</a:t>
            </a:r>
            <a:endParaRPr lang="zh-CN" altLang="en-US" dirty="0"/>
          </a:p>
        </p:txBody>
      </p:sp>
      <p:sp>
        <p:nvSpPr>
          <p:cNvPr id="3" name="内容占位符 2"/>
          <p:cNvSpPr>
            <a:spLocks noGrp="1"/>
          </p:cNvSpPr>
          <p:nvPr>
            <p:ph idx="1"/>
          </p:nvPr>
        </p:nvSpPr>
        <p:spPr/>
        <p:txBody>
          <a:bodyPr>
            <a:normAutofit/>
          </a:bodyPr>
          <a:lstStyle/>
          <a:p>
            <a:pPr algn="just">
              <a:spcAft>
                <a:spcPct val="20000"/>
              </a:spcAft>
              <a:buFont typeface="Wingdings" panose="05000000000000000000" pitchFamily="2" charset="2"/>
              <a:buChar char="l"/>
            </a:pPr>
            <a:r>
              <a:rPr lang="zh-CN" altLang="en-US" sz="2800" dirty="0"/>
              <a:t>方法的重写也是多态的一种</a:t>
            </a:r>
            <a:r>
              <a:rPr lang="zh-CN" altLang="en-US" sz="2800" dirty="0" smtClean="0"/>
              <a:t>表现。</a:t>
            </a:r>
            <a:endParaRPr lang="zh-CN" altLang="en-US" sz="2800" dirty="0"/>
          </a:p>
          <a:p>
            <a:pPr algn="just">
              <a:spcAft>
                <a:spcPct val="20000"/>
              </a:spcAft>
              <a:buFont typeface="Wingdings" panose="05000000000000000000" pitchFamily="2" charset="2"/>
              <a:buChar char="l"/>
            </a:pPr>
            <a:r>
              <a:rPr lang="zh-CN" altLang="en-US" sz="2800" dirty="0" smtClean="0"/>
              <a:t>如果</a:t>
            </a:r>
            <a:r>
              <a:rPr lang="zh-CN" altLang="en-US" sz="2800" dirty="0"/>
              <a:t>父类中的方法被子类重写，则子类的对象调用这个方法时，实际运行的是子类中改写之后的方法，父类中的相应方法被隐藏了</a:t>
            </a:r>
            <a:r>
              <a:rPr lang="zh-CN" altLang="en-US" sz="2800" dirty="0" smtClean="0"/>
              <a:t>起来。</a:t>
            </a:r>
            <a:endParaRPr lang="en-US" altLang="zh-CN" sz="2800" dirty="0" smtClean="0"/>
          </a:p>
          <a:p>
            <a:pPr algn="just">
              <a:buFont typeface="Wingdings" panose="05000000000000000000" pitchFamily="2" charset="2"/>
              <a:buChar char="l"/>
            </a:pPr>
            <a:r>
              <a:rPr lang="zh-CN" altLang="en-US" sz="2800" dirty="0" smtClean="0"/>
              <a:t>方法的重写要遵循“</a:t>
            </a:r>
            <a:r>
              <a:rPr lang="zh-CN" altLang="en-US" sz="2800" dirty="0" smtClean="0">
                <a:solidFill>
                  <a:srgbClr val="FF0000"/>
                </a:solidFill>
              </a:rPr>
              <a:t>两同两小一大</a:t>
            </a:r>
            <a:r>
              <a:rPr lang="zh-CN" altLang="en-US" sz="2800" dirty="0" smtClean="0"/>
              <a:t>”规则，“两同”即方法名相同；“两小”指子类方法返回值类型应比父类方法返回值更小或相等，子类方法声明抛出的异常类应比父类方法声明抛出的异常类更小或相等；“一大”指的是子类方法的访问权限应比父类方法的访问权限更大或相等。</a:t>
            </a:r>
            <a:endParaRPr lang="en-US" altLang="zh-CN" sz="2800" dirty="0" smtClean="0"/>
          </a:p>
          <a:p>
            <a:endParaRPr lang="zh-CN" altLang="en-US" dirty="0"/>
          </a:p>
        </p:txBody>
      </p:sp>
    </p:spTree>
    <p:extLst>
      <p:ext uri="{BB962C8B-B14F-4D97-AF65-F5344CB8AC3E}">
        <p14:creationId xmlns:p14="http://schemas.microsoft.com/office/powerpoint/2010/main" val="32759017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4.7.4 </a:t>
            </a:r>
            <a:r>
              <a:rPr lang="zh-CN" altLang="en-US" dirty="0"/>
              <a:t>泛型</a:t>
            </a:r>
            <a:r>
              <a:rPr lang="zh-CN" altLang="en-US" dirty="0" smtClean="0"/>
              <a:t>方法</a:t>
            </a:r>
            <a:r>
              <a:rPr lang="en-US" altLang="zh-CN" dirty="0" smtClean="0"/>
              <a:t/>
            </a:r>
            <a:br>
              <a:rPr lang="en-US" altLang="zh-CN" dirty="0" smtClean="0"/>
            </a:br>
            <a:r>
              <a:rPr lang="zh-CN" altLang="en-US" sz="3600" dirty="0"/>
              <a:t>泛型方法和类型通配符</a:t>
            </a:r>
            <a:endParaRPr lang="zh-CN" altLang="en-US" dirty="0"/>
          </a:p>
        </p:txBody>
      </p:sp>
      <p:sp>
        <p:nvSpPr>
          <p:cNvPr id="3" name="内容占位符 2"/>
          <p:cNvSpPr>
            <a:spLocks noGrp="1"/>
          </p:cNvSpPr>
          <p:nvPr>
            <p:ph idx="1"/>
          </p:nvPr>
        </p:nvSpPr>
        <p:spPr/>
        <p:txBody>
          <a:bodyPr>
            <a:normAutofit/>
          </a:bodyPr>
          <a:lstStyle/>
          <a:p>
            <a:pPr>
              <a:lnSpc>
                <a:spcPct val="100000"/>
              </a:lnSpc>
              <a:spcBef>
                <a:spcPct val="40000"/>
              </a:spcBef>
              <a:buFont typeface="Wingdings" panose="05000000000000000000" pitchFamily="2" charset="2"/>
              <a:buChar char="l"/>
            </a:pPr>
            <a:r>
              <a:rPr lang="zh-CN" altLang="en-US" sz="2400" dirty="0" smtClean="0"/>
              <a:t>大多数时候</a:t>
            </a:r>
            <a:r>
              <a:rPr lang="zh-CN" altLang="en-US" sz="2400" dirty="0"/>
              <a:t>都可以使用泛型方法来代替类型通配符</a:t>
            </a:r>
            <a:r>
              <a:rPr lang="zh-CN" altLang="en-US" sz="2400" dirty="0" smtClean="0"/>
              <a:t>。</a:t>
            </a:r>
            <a:endParaRPr lang="en-US" altLang="zh-CN" sz="2400" dirty="0" smtClean="0"/>
          </a:p>
          <a:p>
            <a:pPr>
              <a:lnSpc>
                <a:spcPct val="100000"/>
              </a:lnSpc>
              <a:spcBef>
                <a:spcPct val="40000"/>
              </a:spcBef>
              <a:buFont typeface="Wingdings" panose="05000000000000000000" pitchFamily="2" charset="2"/>
              <a:buChar char="l"/>
            </a:pPr>
            <a:endParaRPr lang="en-US" altLang="zh-CN" sz="2400" dirty="0"/>
          </a:p>
          <a:p>
            <a:pPr>
              <a:lnSpc>
                <a:spcPct val="100000"/>
              </a:lnSpc>
              <a:spcBef>
                <a:spcPct val="40000"/>
              </a:spcBef>
              <a:buFont typeface="Wingdings" panose="05000000000000000000" pitchFamily="2" charset="2"/>
              <a:buChar char="l"/>
            </a:pPr>
            <a:endParaRPr lang="zh-CN" altLang="en-US" sz="2400" dirty="0"/>
          </a:p>
          <a:p>
            <a:pPr>
              <a:lnSpc>
                <a:spcPct val="100000"/>
              </a:lnSpc>
              <a:spcBef>
                <a:spcPct val="40000"/>
              </a:spcBef>
              <a:buFont typeface="Wingdings" panose="05000000000000000000" pitchFamily="2" charset="2"/>
              <a:buChar char="l"/>
            </a:pPr>
            <a:r>
              <a:rPr lang="zh-CN" altLang="en-US" sz="2400" dirty="0"/>
              <a:t>泛型方法允许类型形参被用来表示方法的一个或多个参数之间的类型依赖关系，或者方法返回值与参数之间的类型依赖关系。如果没有这样的类型依赖关系，不应该使用泛型方法</a:t>
            </a:r>
            <a:r>
              <a:rPr lang="zh-CN" altLang="en-US" sz="2400" dirty="0" smtClean="0"/>
              <a:t>。</a:t>
            </a:r>
            <a:endParaRPr lang="en-US" altLang="zh-CN" sz="2400" dirty="0"/>
          </a:p>
        </p:txBody>
      </p:sp>
      <p:pic>
        <p:nvPicPr>
          <p:cNvPr id="4" name="图片 3"/>
          <p:cNvPicPr>
            <a:picLocks noChangeAspect="1"/>
          </p:cNvPicPr>
          <p:nvPr/>
        </p:nvPicPr>
        <p:blipFill>
          <a:blip r:embed="rId2"/>
          <a:stretch>
            <a:fillRect/>
          </a:stretch>
        </p:blipFill>
        <p:spPr>
          <a:xfrm>
            <a:off x="1359609" y="2062257"/>
            <a:ext cx="9764544" cy="842868"/>
          </a:xfrm>
          <a:prstGeom prst="rect">
            <a:avLst/>
          </a:prstGeom>
        </p:spPr>
      </p:pic>
    </p:spTree>
    <p:extLst>
      <p:ext uri="{BB962C8B-B14F-4D97-AF65-F5344CB8AC3E}">
        <p14:creationId xmlns:p14="http://schemas.microsoft.com/office/powerpoint/2010/main" val="84749571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4.7.4 </a:t>
            </a:r>
            <a:r>
              <a:rPr lang="zh-CN" altLang="en-US" dirty="0" smtClean="0"/>
              <a:t>泛型方法</a:t>
            </a:r>
            <a:r>
              <a:rPr lang="en-US" altLang="zh-CN" dirty="0" smtClean="0"/>
              <a:t/>
            </a:r>
            <a:br>
              <a:rPr lang="en-US" altLang="zh-CN" dirty="0" smtClean="0"/>
            </a:br>
            <a:r>
              <a:rPr lang="zh-CN" altLang="en-US" sz="3600" dirty="0"/>
              <a:t>设定通配符的下限</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5856" y="1060135"/>
            <a:ext cx="7756754" cy="5797865"/>
          </a:xfrm>
        </p:spPr>
      </p:pic>
      <p:sp>
        <p:nvSpPr>
          <p:cNvPr id="5" name="文本框 4"/>
          <p:cNvSpPr txBox="1"/>
          <p:nvPr/>
        </p:nvSpPr>
        <p:spPr>
          <a:xfrm>
            <a:off x="7479661" y="6133114"/>
            <a:ext cx="1402948"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ltLang="zh-CN" dirty="0" err="1" smtClean="0"/>
              <a:t>LowerBound</a:t>
            </a:r>
            <a:endParaRPr lang="zh-CN" altLang="en-US" dirty="0"/>
          </a:p>
        </p:txBody>
      </p:sp>
    </p:spTree>
    <p:extLst>
      <p:ext uri="{BB962C8B-B14F-4D97-AF65-F5344CB8AC3E}">
        <p14:creationId xmlns:p14="http://schemas.microsoft.com/office/powerpoint/2010/main" val="174900232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4.7.5 </a:t>
            </a:r>
            <a:r>
              <a:rPr lang="zh-CN" altLang="en-US" dirty="0" smtClean="0"/>
              <a:t>擦除</a:t>
            </a:r>
            <a:r>
              <a:rPr lang="zh-CN" altLang="en-US" dirty="0"/>
              <a:t>和</a:t>
            </a:r>
            <a:r>
              <a:rPr lang="zh-CN" altLang="en-US" dirty="0" smtClean="0"/>
              <a:t>转换</a:t>
            </a:r>
            <a:endParaRPr lang="zh-CN" altLang="en-US" dirty="0"/>
          </a:p>
        </p:txBody>
      </p:sp>
      <p:sp>
        <p:nvSpPr>
          <p:cNvPr id="3" name="内容占位符 2"/>
          <p:cNvSpPr>
            <a:spLocks noGrp="1"/>
          </p:cNvSpPr>
          <p:nvPr>
            <p:ph idx="1"/>
          </p:nvPr>
        </p:nvSpPr>
        <p:spPr/>
        <p:txBody>
          <a:bodyPr/>
          <a:lstStyle/>
          <a:p>
            <a:pPr>
              <a:lnSpc>
                <a:spcPct val="100000"/>
              </a:lnSpc>
              <a:buFont typeface="Wingdings" panose="05000000000000000000" pitchFamily="2" charset="2"/>
              <a:buChar char="l"/>
            </a:pPr>
            <a:r>
              <a:rPr lang="zh-CN" altLang="en-US" sz="2400" dirty="0"/>
              <a:t>在严格的泛型代码里，带泛型声明的类总应该带着类型参数。但为了与老的</a:t>
            </a:r>
            <a:r>
              <a:rPr lang="en-US" altLang="zh-CN" sz="2400" dirty="0"/>
              <a:t>Java</a:t>
            </a:r>
            <a:r>
              <a:rPr lang="zh-CN" altLang="en-US" sz="2400" dirty="0"/>
              <a:t>代码保持一致，也允许在使用带泛型声明的类时不指定类型参数。如果没有为这个泛型类指定类型参数，则该类型参数被称作一个</a:t>
            </a:r>
            <a:r>
              <a:rPr lang="en-US" altLang="zh-CN" sz="2400" dirty="0"/>
              <a:t>raw type</a:t>
            </a:r>
            <a:r>
              <a:rPr lang="zh-CN" altLang="en-US" sz="2400" dirty="0"/>
              <a:t>（原始类型），默认是该声明该参数时指定的第一个上限类型。 </a:t>
            </a:r>
            <a:endParaRPr lang="en-US" altLang="zh-CN" sz="2400" dirty="0"/>
          </a:p>
          <a:p>
            <a:pPr>
              <a:lnSpc>
                <a:spcPct val="100000"/>
              </a:lnSpc>
              <a:buFont typeface="Wingdings" panose="05000000000000000000" pitchFamily="2" charset="2"/>
              <a:buChar char="l"/>
            </a:pPr>
            <a:r>
              <a:rPr lang="zh-CN" altLang="en-US" sz="2400" dirty="0"/>
              <a:t>当把一个具有泛型信息的对象赋给另一个没有泛型信息的变量时，则所有在尖括号之间的类型信息都被扔掉了。比如说一个</a:t>
            </a:r>
            <a:r>
              <a:rPr lang="en-US" altLang="zh-CN" sz="2400" dirty="0"/>
              <a:t>List&lt;String&gt;</a:t>
            </a:r>
            <a:r>
              <a:rPr lang="zh-CN" altLang="en-US" sz="2400" dirty="0"/>
              <a:t>类型被转换为</a:t>
            </a:r>
            <a:r>
              <a:rPr lang="en-US" altLang="zh-CN" sz="2400" dirty="0"/>
              <a:t>List</a:t>
            </a:r>
            <a:r>
              <a:rPr lang="zh-CN" altLang="en-US" sz="2400" dirty="0"/>
              <a:t>，则该</a:t>
            </a:r>
            <a:r>
              <a:rPr lang="en-US" altLang="zh-CN" sz="2400" dirty="0"/>
              <a:t>List</a:t>
            </a:r>
            <a:r>
              <a:rPr lang="zh-CN" altLang="en-US" sz="2400" dirty="0"/>
              <a:t>对集合元素的类型检查变成了成类型变量的上限（即</a:t>
            </a:r>
            <a:r>
              <a:rPr lang="en-US" altLang="zh-CN" sz="2400" dirty="0"/>
              <a:t>Object</a:t>
            </a:r>
            <a:r>
              <a:rPr lang="zh-CN" altLang="en-US" sz="2400" dirty="0"/>
              <a:t>），这种情况被为擦除。</a:t>
            </a:r>
          </a:p>
          <a:p>
            <a:pPr marL="0" indent="0">
              <a:lnSpc>
                <a:spcPct val="100000"/>
              </a:lnSpc>
              <a:buNone/>
            </a:pPr>
            <a:endParaRPr lang="zh-CN" altLang="en-US" sz="2400" dirty="0"/>
          </a:p>
          <a:p>
            <a:endParaRPr lang="zh-CN" altLang="en-US" dirty="0"/>
          </a:p>
        </p:txBody>
      </p:sp>
    </p:spTree>
    <p:extLst>
      <p:ext uri="{BB962C8B-B14F-4D97-AF65-F5344CB8AC3E}">
        <p14:creationId xmlns:p14="http://schemas.microsoft.com/office/powerpoint/2010/main" val="72598336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4.7.5 </a:t>
            </a:r>
            <a:r>
              <a:rPr lang="zh-CN" altLang="en-US" dirty="0"/>
              <a:t>擦除和</a:t>
            </a:r>
            <a:r>
              <a:rPr lang="zh-CN" altLang="en-US" dirty="0" smtClean="0"/>
              <a:t>转换</a:t>
            </a:r>
            <a:r>
              <a:rPr lang="en-US" altLang="zh-CN" dirty="0" smtClean="0"/>
              <a:t/>
            </a:r>
            <a:br>
              <a:rPr lang="en-US" altLang="zh-CN" dirty="0" smtClean="0"/>
            </a:br>
            <a:r>
              <a:rPr lang="zh-CN" altLang="en-US" sz="3600" dirty="0"/>
              <a:t>代码示例</a:t>
            </a:r>
          </a:p>
        </p:txBody>
      </p:sp>
      <p:sp>
        <p:nvSpPr>
          <p:cNvPr id="3" name="内容占位符 2"/>
          <p:cNvSpPr>
            <a:spLocks noGrp="1"/>
          </p:cNvSpPr>
          <p:nvPr>
            <p:ph idx="1"/>
          </p:nvPr>
        </p:nvSpPr>
        <p:spPr>
          <a:xfrm>
            <a:off x="1097280" y="1845734"/>
            <a:ext cx="4702158" cy="4023360"/>
          </a:xfrm>
        </p:spPr>
        <p:txBody>
          <a:bodyPr>
            <a:normAutofit/>
          </a:bodyPr>
          <a:lstStyle/>
          <a:p>
            <a:pPr>
              <a:buFont typeface="Wingdings" panose="05000000000000000000" pitchFamily="2" charset="2"/>
              <a:buChar char="l"/>
            </a:pPr>
            <a:r>
              <a:rPr lang="zh-CN" altLang="en-US" sz="2400" dirty="0" smtClean="0"/>
              <a:t>右图所示</a:t>
            </a:r>
            <a:r>
              <a:rPr lang="zh-CN" altLang="en-US" sz="2400" dirty="0"/>
              <a:t>的程序，在</a:t>
            </a:r>
            <a:r>
              <a:rPr lang="zh-CN" altLang="en-US" sz="2400" dirty="0" smtClean="0"/>
              <a:t>②处将</a:t>
            </a:r>
            <a:r>
              <a:rPr lang="en-US" altLang="zh-CN" sz="2400" dirty="0" smtClean="0"/>
              <a:t>a</a:t>
            </a:r>
            <a:r>
              <a:rPr lang="zh-CN" altLang="en-US" sz="2400" dirty="0" smtClean="0"/>
              <a:t>赋给一个不带泛型信息的变量</a:t>
            </a:r>
            <a:r>
              <a:rPr lang="en-US" altLang="zh-CN" sz="2400" dirty="0" smtClean="0"/>
              <a:t>b</a:t>
            </a:r>
            <a:r>
              <a:rPr lang="zh-CN" altLang="en-US" sz="2400" dirty="0" smtClean="0"/>
              <a:t>时，编译器就会丢失</a:t>
            </a:r>
            <a:r>
              <a:rPr lang="en-US" altLang="zh-CN" sz="2400" dirty="0" smtClean="0"/>
              <a:t>a</a:t>
            </a:r>
            <a:r>
              <a:rPr lang="zh-CN" altLang="en-US" sz="2400" dirty="0" smtClean="0"/>
              <a:t>对象的泛型信息，由于</a:t>
            </a:r>
            <a:r>
              <a:rPr lang="en-US" altLang="zh-CN" sz="2400" dirty="0" smtClean="0"/>
              <a:t>Apple</a:t>
            </a:r>
            <a:r>
              <a:rPr lang="zh-CN" altLang="en-US" sz="2400" dirty="0" smtClean="0"/>
              <a:t>类的类型参数的上限是</a:t>
            </a:r>
            <a:r>
              <a:rPr lang="en-US" altLang="zh-CN" sz="2400" dirty="0" smtClean="0"/>
              <a:t>Number</a:t>
            </a:r>
            <a:r>
              <a:rPr lang="zh-CN" altLang="en-US" sz="2400" dirty="0" smtClean="0"/>
              <a:t>类，所以编译器依然知道</a:t>
            </a:r>
            <a:r>
              <a:rPr lang="en-US" altLang="zh-CN" sz="2400" dirty="0" smtClean="0"/>
              <a:t>b</a:t>
            </a:r>
            <a:r>
              <a:rPr lang="zh-CN" altLang="en-US" sz="2400" dirty="0" smtClean="0"/>
              <a:t>的</a:t>
            </a:r>
            <a:r>
              <a:rPr lang="en-US" altLang="zh-CN" sz="2400" dirty="0" err="1" smtClean="0"/>
              <a:t>getSize</a:t>
            </a:r>
            <a:r>
              <a:rPr lang="en-US" altLang="zh-CN" sz="2400" dirty="0" smtClean="0"/>
              <a:t>()</a:t>
            </a:r>
            <a:r>
              <a:rPr lang="zh-CN" altLang="en-US" sz="2400" dirty="0" smtClean="0"/>
              <a:t>方法返回</a:t>
            </a:r>
            <a:r>
              <a:rPr lang="en-US" altLang="zh-CN" sz="2400" dirty="0" smtClean="0"/>
              <a:t>Number</a:t>
            </a:r>
            <a:r>
              <a:rPr lang="zh-CN" altLang="en-US" sz="2400" dirty="0"/>
              <a:t>类型，但具体是哪个子类就不得而知了，因此</a:t>
            </a:r>
            <a:r>
              <a:rPr lang="zh-CN" altLang="en-US" sz="2400" dirty="0" smtClean="0"/>
              <a:t>③处的代码会引起编译错误。</a:t>
            </a:r>
            <a:endParaRPr lang="zh-CN" altLang="en-US" sz="2400" dirty="0"/>
          </a:p>
        </p:txBody>
      </p:sp>
      <p:pic>
        <p:nvPicPr>
          <p:cNvPr id="4" name="图片 3"/>
          <p:cNvPicPr>
            <a:picLocks noChangeAspect="1"/>
          </p:cNvPicPr>
          <p:nvPr/>
        </p:nvPicPr>
        <p:blipFill>
          <a:blip r:embed="rId2"/>
          <a:stretch>
            <a:fillRect/>
          </a:stretch>
        </p:blipFill>
        <p:spPr>
          <a:xfrm>
            <a:off x="6155680" y="675334"/>
            <a:ext cx="5000000" cy="5523809"/>
          </a:xfrm>
          <a:prstGeom prst="rect">
            <a:avLst/>
          </a:prstGeom>
        </p:spPr>
      </p:pic>
      <p:sp>
        <p:nvSpPr>
          <p:cNvPr id="5" name="文本框 4"/>
          <p:cNvSpPr txBox="1"/>
          <p:nvPr/>
        </p:nvSpPr>
        <p:spPr>
          <a:xfrm>
            <a:off x="9884242" y="5829811"/>
            <a:ext cx="1271438"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ltLang="zh-CN" dirty="0" err="1" smtClean="0"/>
              <a:t>ErasureTest</a:t>
            </a:r>
            <a:endParaRPr lang="zh-CN" altLang="en-US" dirty="0"/>
          </a:p>
        </p:txBody>
      </p:sp>
    </p:spTree>
    <p:extLst>
      <p:ext uri="{BB962C8B-B14F-4D97-AF65-F5344CB8AC3E}">
        <p14:creationId xmlns:p14="http://schemas.microsoft.com/office/powerpoint/2010/main" val="174785056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本章</a:t>
            </a:r>
            <a:r>
              <a:rPr lang="zh-CN" altLang="en-US" dirty="0" smtClean="0"/>
              <a:t>导读</a:t>
            </a:r>
            <a:endParaRPr lang="zh-CN" altLang="en-US" dirty="0"/>
          </a:p>
        </p:txBody>
      </p:sp>
      <p:sp>
        <p:nvSpPr>
          <p:cNvPr id="3" name="内容占位符 2"/>
          <p:cNvSpPr>
            <a:spLocks noGrp="1"/>
          </p:cNvSpPr>
          <p:nvPr>
            <p:ph idx="1"/>
          </p:nvPr>
        </p:nvSpPr>
        <p:spPr>
          <a:xfrm>
            <a:off x="1097280" y="1266825"/>
            <a:ext cx="10058400" cy="5178945"/>
          </a:xfrm>
        </p:spPr>
        <p:txBody>
          <a:bodyPr>
            <a:normAutofit fontScale="92500" lnSpcReduction="10000"/>
          </a:bodyPr>
          <a:lstStyle/>
          <a:p>
            <a:pPr>
              <a:buFont typeface="Wingdings" panose="05000000000000000000" pitchFamily="2" charset="2"/>
              <a:buChar char="p"/>
            </a:pPr>
            <a:r>
              <a:rPr lang="en-US" altLang="zh-CN" sz="3200" dirty="0" smtClean="0">
                <a:latin typeface="+mn-lt"/>
              </a:rPr>
              <a:t>4.1 </a:t>
            </a:r>
            <a:r>
              <a:rPr lang="zh-CN" altLang="en-US" sz="3200" dirty="0" smtClean="0">
                <a:latin typeface="+mn-lt"/>
              </a:rPr>
              <a:t>继承 </a:t>
            </a:r>
            <a:r>
              <a:rPr lang="en-US" altLang="zh-CN" sz="3200" dirty="0" smtClean="0">
                <a:latin typeface="+mn-lt"/>
              </a:rPr>
              <a:t>Inheritance</a:t>
            </a:r>
          </a:p>
          <a:p>
            <a:pPr>
              <a:buFont typeface="Wingdings" panose="05000000000000000000" pitchFamily="2" charset="2"/>
              <a:buChar char="p"/>
            </a:pPr>
            <a:r>
              <a:rPr lang="en-US" altLang="zh-CN" sz="3200" dirty="0" smtClean="0">
                <a:latin typeface="+mn-lt"/>
              </a:rPr>
              <a:t>4.2 </a:t>
            </a:r>
            <a:r>
              <a:rPr lang="zh-CN" altLang="en-US" sz="3200" dirty="0" smtClean="0">
                <a:latin typeface="+mn-lt"/>
              </a:rPr>
              <a:t>抽象类和抽象方法 </a:t>
            </a:r>
            <a:r>
              <a:rPr lang="en-US" altLang="zh-CN" sz="3200" dirty="0" smtClean="0">
                <a:latin typeface="+mn-lt"/>
              </a:rPr>
              <a:t>Abstract Class &amp; Abstract Method</a:t>
            </a:r>
          </a:p>
          <a:p>
            <a:pPr>
              <a:buFont typeface="Wingdings" panose="05000000000000000000" pitchFamily="2" charset="2"/>
              <a:buChar char="p"/>
            </a:pPr>
            <a:r>
              <a:rPr lang="en-US" altLang="zh-CN" sz="3200" dirty="0" smtClean="0">
                <a:latin typeface="+mn-lt"/>
              </a:rPr>
              <a:t>4.3 </a:t>
            </a:r>
            <a:r>
              <a:rPr lang="zh-CN" altLang="en-US" sz="3200" dirty="0" smtClean="0">
                <a:latin typeface="+mn-lt"/>
              </a:rPr>
              <a:t>内部类 </a:t>
            </a:r>
            <a:r>
              <a:rPr lang="en-US" altLang="zh-CN" sz="3200" dirty="0" smtClean="0">
                <a:latin typeface="+mn-lt"/>
              </a:rPr>
              <a:t>Inner Class</a:t>
            </a:r>
          </a:p>
          <a:p>
            <a:pPr>
              <a:buFont typeface="Wingdings" panose="05000000000000000000" pitchFamily="2" charset="2"/>
              <a:buChar char="p"/>
            </a:pPr>
            <a:r>
              <a:rPr lang="en-US" altLang="zh-CN" sz="3200" dirty="0" smtClean="0">
                <a:latin typeface="+mn-lt"/>
              </a:rPr>
              <a:t>4.4 </a:t>
            </a:r>
            <a:r>
              <a:rPr lang="zh-CN" altLang="en-US" sz="3200" dirty="0" smtClean="0">
                <a:latin typeface="+mn-lt"/>
              </a:rPr>
              <a:t>接口 </a:t>
            </a:r>
            <a:r>
              <a:rPr lang="en-US" altLang="zh-CN" sz="3200" dirty="0" smtClean="0">
                <a:latin typeface="+mn-lt"/>
              </a:rPr>
              <a:t>Interface</a:t>
            </a:r>
            <a:endParaRPr lang="en-US" altLang="zh-CN" sz="3200" dirty="0">
              <a:latin typeface="+mn-lt"/>
            </a:endParaRPr>
          </a:p>
          <a:p>
            <a:pPr>
              <a:buFont typeface="Wingdings" panose="05000000000000000000" pitchFamily="2" charset="2"/>
              <a:buChar char="p"/>
            </a:pPr>
            <a:r>
              <a:rPr lang="en-US" altLang="zh-CN" sz="3200" dirty="0">
                <a:latin typeface="+mn-lt"/>
              </a:rPr>
              <a:t>4</a:t>
            </a:r>
            <a:r>
              <a:rPr lang="en-US" altLang="zh-CN" sz="3200" dirty="0" smtClean="0">
                <a:latin typeface="+mn-lt"/>
              </a:rPr>
              <a:t>.5 </a:t>
            </a:r>
            <a:r>
              <a:rPr lang="en-US" altLang="zh-CN" sz="3200" dirty="0">
                <a:latin typeface="+mn-lt"/>
              </a:rPr>
              <a:t>Lambda</a:t>
            </a:r>
            <a:r>
              <a:rPr lang="zh-CN" altLang="en-US" sz="3200" dirty="0" smtClean="0">
                <a:latin typeface="+mn-lt"/>
              </a:rPr>
              <a:t>表达式  </a:t>
            </a:r>
            <a:r>
              <a:rPr lang="el-GR" altLang="zh-CN" sz="3200" dirty="0" smtClean="0">
                <a:latin typeface="+mn-lt"/>
              </a:rPr>
              <a:t>λ</a:t>
            </a:r>
            <a:r>
              <a:rPr lang="sk-SK" altLang="zh-CN" sz="3200" dirty="0">
                <a:latin typeface="+mn-lt"/>
              </a:rPr>
              <a:t> </a:t>
            </a:r>
            <a:r>
              <a:rPr lang="en-US" altLang="zh-CN" sz="3200" dirty="0" err="1">
                <a:latin typeface="+mn-lt"/>
              </a:rPr>
              <a:t>E</a:t>
            </a:r>
            <a:r>
              <a:rPr lang="sk-SK" altLang="zh-CN" sz="3200" dirty="0" err="1" smtClean="0">
                <a:latin typeface="+mn-lt"/>
              </a:rPr>
              <a:t>xpression</a:t>
            </a:r>
            <a:endParaRPr lang="en-US" altLang="zh-CN" sz="3200" dirty="0">
              <a:latin typeface="+mn-lt"/>
            </a:endParaRPr>
          </a:p>
          <a:p>
            <a:pPr>
              <a:buFont typeface="Wingdings" panose="05000000000000000000" pitchFamily="2" charset="2"/>
              <a:buChar char="p"/>
            </a:pPr>
            <a:r>
              <a:rPr lang="en-US" altLang="zh-CN" sz="3200" dirty="0">
                <a:latin typeface="+mn-lt"/>
              </a:rPr>
              <a:t>4</a:t>
            </a:r>
            <a:r>
              <a:rPr lang="en-US" altLang="zh-CN" sz="3200" dirty="0" smtClean="0">
                <a:latin typeface="+mn-lt"/>
              </a:rPr>
              <a:t>.6 </a:t>
            </a:r>
            <a:r>
              <a:rPr lang="zh-CN" altLang="en-US" sz="3200" dirty="0">
                <a:latin typeface="+mn-lt"/>
              </a:rPr>
              <a:t>接口与抽象</a:t>
            </a:r>
            <a:r>
              <a:rPr lang="zh-CN" altLang="en-US" sz="3200" dirty="0" smtClean="0">
                <a:latin typeface="+mn-lt"/>
              </a:rPr>
              <a:t>类 </a:t>
            </a:r>
            <a:r>
              <a:rPr lang="en-US" altLang="zh-CN" sz="3200" dirty="0" smtClean="0">
                <a:latin typeface="+mn-lt"/>
              </a:rPr>
              <a:t>Interface</a:t>
            </a:r>
            <a:r>
              <a:rPr lang="zh-CN" altLang="en-US" sz="3200" dirty="0" smtClean="0">
                <a:latin typeface="+mn-lt"/>
              </a:rPr>
              <a:t> </a:t>
            </a:r>
            <a:r>
              <a:rPr lang="en-US" altLang="zh-CN" sz="3200" dirty="0" smtClean="0">
                <a:latin typeface="+mn-lt"/>
              </a:rPr>
              <a:t>&amp;</a:t>
            </a:r>
            <a:r>
              <a:rPr lang="zh-CN" altLang="en-US" sz="3200" dirty="0" smtClean="0">
                <a:latin typeface="+mn-lt"/>
              </a:rPr>
              <a:t> </a:t>
            </a:r>
            <a:r>
              <a:rPr lang="en-US" altLang="zh-CN" sz="3200" dirty="0" smtClean="0">
                <a:latin typeface="+mn-lt"/>
              </a:rPr>
              <a:t>Abstract</a:t>
            </a:r>
            <a:r>
              <a:rPr lang="zh-CN" altLang="en-US" sz="3200" dirty="0" smtClean="0">
                <a:latin typeface="+mn-lt"/>
              </a:rPr>
              <a:t> </a:t>
            </a:r>
            <a:r>
              <a:rPr lang="en-US" altLang="zh-CN" sz="3200" dirty="0" smtClean="0">
                <a:latin typeface="+mn-lt"/>
              </a:rPr>
              <a:t>Class</a:t>
            </a:r>
            <a:endParaRPr lang="en-US" altLang="zh-CN" sz="3200" dirty="0">
              <a:latin typeface="+mn-lt"/>
            </a:endParaRPr>
          </a:p>
          <a:p>
            <a:pPr>
              <a:buFont typeface="Wingdings" panose="05000000000000000000" pitchFamily="2" charset="2"/>
              <a:buChar char="p"/>
            </a:pPr>
            <a:r>
              <a:rPr lang="en-US" altLang="zh-CN" sz="3200" dirty="0">
                <a:latin typeface="+mn-lt"/>
              </a:rPr>
              <a:t>4</a:t>
            </a:r>
            <a:r>
              <a:rPr lang="en-US" altLang="zh-CN" sz="3200" dirty="0" smtClean="0">
                <a:latin typeface="+mn-lt"/>
              </a:rPr>
              <a:t>.7 </a:t>
            </a:r>
            <a:r>
              <a:rPr lang="zh-CN" altLang="en-US" sz="3200" dirty="0">
                <a:latin typeface="+mn-lt"/>
              </a:rPr>
              <a:t>大话泛</a:t>
            </a:r>
            <a:r>
              <a:rPr lang="zh-CN" altLang="en-US" sz="3200" dirty="0" smtClean="0">
                <a:latin typeface="+mn-lt"/>
              </a:rPr>
              <a:t>型 </a:t>
            </a:r>
            <a:r>
              <a:rPr lang="en-US" altLang="zh-CN" sz="3200" dirty="0" smtClean="0">
                <a:latin typeface="+mn-lt"/>
              </a:rPr>
              <a:t>Generic</a:t>
            </a:r>
            <a:r>
              <a:rPr lang="zh-CN" altLang="en-US" sz="3200" dirty="0" smtClean="0">
                <a:latin typeface="+mn-lt"/>
              </a:rPr>
              <a:t> </a:t>
            </a:r>
            <a:r>
              <a:rPr lang="en-US" altLang="zh-CN" sz="3200" dirty="0" smtClean="0">
                <a:latin typeface="+mn-lt"/>
              </a:rPr>
              <a:t>Programming</a:t>
            </a:r>
          </a:p>
          <a:p>
            <a:pPr>
              <a:buFont typeface="Wingdings" charset="2"/>
              <a:buChar char="ü"/>
            </a:pPr>
            <a:r>
              <a:rPr lang="en-US" altLang="zh-CN" sz="3200" dirty="0" smtClean="0">
                <a:solidFill>
                  <a:srgbClr val="FF0000"/>
                </a:solidFill>
                <a:latin typeface="+mn-lt"/>
              </a:rPr>
              <a:t>4.8 </a:t>
            </a:r>
            <a:r>
              <a:rPr lang="zh-CN" altLang="en-US" sz="3200" dirty="0" smtClean="0">
                <a:solidFill>
                  <a:srgbClr val="FF0000"/>
                </a:solidFill>
                <a:latin typeface="+mn-lt"/>
              </a:rPr>
              <a:t>枚举类 </a:t>
            </a:r>
            <a:r>
              <a:rPr lang="en-US" altLang="zh-CN" sz="3200" dirty="0" smtClean="0">
                <a:solidFill>
                  <a:srgbClr val="FF0000"/>
                </a:solidFill>
                <a:latin typeface="+mn-lt"/>
              </a:rPr>
              <a:t>Enumeration Class</a:t>
            </a:r>
          </a:p>
          <a:p>
            <a:pPr>
              <a:buFont typeface="Wingdings" charset="2"/>
              <a:buChar char="p"/>
            </a:pPr>
            <a:r>
              <a:rPr lang="en-US" altLang="zh-CN" sz="3200" dirty="0">
                <a:latin typeface="+mn-lt"/>
              </a:rPr>
              <a:t>4.9</a:t>
            </a:r>
            <a:r>
              <a:rPr lang="zh-CN" altLang="en-US" sz="3200" dirty="0">
                <a:latin typeface="+mn-lt"/>
              </a:rPr>
              <a:t> 作业及</a:t>
            </a:r>
            <a:r>
              <a:rPr lang="zh-CN" altLang="en-US" sz="3200" dirty="0" smtClean="0">
                <a:latin typeface="+mn-lt"/>
              </a:rPr>
              <a:t>延伸</a:t>
            </a:r>
            <a:endParaRPr lang="en-US" altLang="zh-CN" sz="3200" dirty="0">
              <a:latin typeface="+mn-lt"/>
            </a:endParaRPr>
          </a:p>
        </p:txBody>
      </p:sp>
    </p:spTree>
    <p:extLst>
      <p:ext uri="{BB962C8B-B14F-4D97-AF65-F5344CB8AC3E}">
        <p14:creationId xmlns:p14="http://schemas.microsoft.com/office/powerpoint/2010/main" val="48317378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4.8 </a:t>
            </a:r>
            <a:r>
              <a:rPr lang="zh-CN" altLang="en-US" dirty="0" smtClean="0"/>
              <a:t>枚举</a:t>
            </a:r>
            <a:r>
              <a:rPr lang="zh-CN" altLang="en-US" dirty="0" smtClean="0"/>
              <a:t>类</a:t>
            </a:r>
            <a:endParaRPr lang="zh-CN" altLang="en-US" dirty="0"/>
          </a:p>
        </p:txBody>
      </p:sp>
      <p:sp>
        <p:nvSpPr>
          <p:cNvPr id="3" name="内容占位符 2"/>
          <p:cNvSpPr>
            <a:spLocks noGrp="1"/>
          </p:cNvSpPr>
          <p:nvPr>
            <p:ph idx="1"/>
          </p:nvPr>
        </p:nvSpPr>
        <p:spPr/>
        <p:txBody>
          <a:bodyPr>
            <a:normAutofit/>
          </a:bodyPr>
          <a:lstStyle/>
          <a:p>
            <a:pPr algn="just">
              <a:spcAft>
                <a:spcPct val="20000"/>
              </a:spcAft>
              <a:buFont typeface="Wingdings" panose="05000000000000000000" pitchFamily="2" charset="2"/>
              <a:buChar char="l"/>
            </a:pPr>
            <a:r>
              <a:rPr lang="en-US" altLang="zh-CN" sz="3200" dirty="0" smtClean="0">
                <a:latin typeface="+mn-lt"/>
              </a:rPr>
              <a:t>4.8.1 </a:t>
            </a:r>
            <a:r>
              <a:rPr lang="zh-CN" altLang="en-US" sz="3200" dirty="0" smtClean="0">
                <a:latin typeface="+mn-lt"/>
              </a:rPr>
              <a:t>枚举类入门</a:t>
            </a:r>
            <a:endParaRPr lang="en-US" altLang="zh-CN" sz="3200" dirty="0" smtClean="0">
              <a:latin typeface="+mn-lt"/>
            </a:endParaRPr>
          </a:p>
          <a:p>
            <a:pPr algn="just">
              <a:spcAft>
                <a:spcPct val="20000"/>
              </a:spcAft>
              <a:buFont typeface="Wingdings" panose="05000000000000000000" pitchFamily="2" charset="2"/>
              <a:buChar char="l"/>
            </a:pPr>
            <a:r>
              <a:rPr lang="en-US" altLang="zh-CN" sz="3200" dirty="0" smtClean="0">
                <a:latin typeface="+mn-lt"/>
              </a:rPr>
              <a:t>4.8.2 </a:t>
            </a:r>
            <a:r>
              <a:rPr lang="zh-CN" altLang="en-US" sz="3200" dirty="0" smtClean="0">
                <a:latin typeface="+mn-lt"/>
              </a:rPr>
              <a:t>枚举类主要方法</a:t>
            </a:r>
            <a:endParaRPr lang="en-US" altLang="zh-CN" sz="3200" dirty="0" smtClean="0">
              <a:latin typeface="+mn-lt"/>
            </a:endParaRPr>
          </a:p>
          <a:p>
            <a:pPr algn="just">
              <a:spcAft>
                <a:spcPct val="20000"/>
              </a:spcAft>
              <a:buFont typeface="Wingdings" panose="05000000000000000000" pitchFamily="2" charset="2"/>
              <a:buChar char="l"/>
            </a:pPr>
            <a:r>
              <a:rPr lang="en-US" altLang="zh-CN" sz="3200" dirty="0" smtClean="0">
                <a:latin typeface="+mn-lt"/>
              </a:rPr>
              <a:t>4.8.3 </a:t>
            </a:r>
            <a:r>
              <a:rPr lang="zh-CN" altLang="en-US" sz="3200" dirty="0" smtClean="0">
                <a:latin typeface="+mn-lt"/>
              </a:rPr>
              <a:t>枚举</a:t>
            </a:r>
            <a:r>
              <a:rPr lang="zh-CN" altLang="en-US" sz="3200" dirty="0">
                <a:latin typeface="+mn-lt"/>
              </a:rPr>
              <a:t>类的成员变量，方法和构造</a:t>
            </a:r>
            <a:r>
              <a:rPr lang="zh-CN" altLang="en-US" sz="3200" dirty="0" smtClean="0">
                <a:latin typeface="+mn-lt"/>
              </a:rPr>
              <a:t>器</a:t>
            </a:r>
            <a:endParaRPr lang="en-US" altLang="zh-CN" sz="3200" dirty="0" smtClean="0">
              <a:latin typeface="+mn-lt"/>
            </a:endParaRPr>
          </a:p>
        </p:txBody>
      </p:sp>
    </p:spTree>
    <p:extLst>
      <p:ext uri="{BB962C8B-B14F-4D97-AF65-F5344CB8AC3E}">
        <p14:creationId xmlns:p14="http://schemas.microsoft.com/office/powerpoint/2010/main" val="152694788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2092" y="89646"/>
            <a:ext cx="10058400" cy="1110503"/>
          </a:xfrm>
        </p:spPr>
        <p:txBody>
          <a:bodyPr>
            <a:normAutofit fontScale="90000"/>
          </a:bodyPr>
          <a:lstStyle/>
          <a:p>
            <a:r>
              <a:rPr lang="en-US" altLang="zh-CN" dirty="0" smtClean="0"/>
              <a:t>4.8 </a:t>
            </a:r>
            <a:r>
              <a:rPr lang="zh-CN" altLang="en-US" dirty="0" smtClean="0"/>
              <a:t>枚举类</a:t>
            </a:r>
            <a:r>
              <a:rPr lang="en-US" altLang="zh-CN" dirty="0" smtClean="0"/>
              <a:t/>
            </a:r>
            <a:br>
              <a:rPr lang="en-US" altLang="zh-CN" dirty="0" smtClean="0"/>
            </a:br>
            <a:r>
              <a:rPr lang="en-US" altLang="zh-CN" dirty="0"/>
              <a:t>Enumeration </a:t>
            </a:r>
            <a:r>
              <a:rPr lang="en-US" altLang="zh-CN" dirty="0" smtClean="0"/>
              <a:t>Class</a:t>
            </a:r>
            <a:endParaRPr lang="zh-CN" altLang="en-US" dirty="0"/>
          </a:p>
        </p:txBody>
      </p:sp>
      <p:sp>
        <p:nvSpPr>
          <p:cNvPr id="3" name="内容占位符 2"/>
          <p:cNvSpPr>
            <a:spLocks noGrp="1"/>
          </p:cNvSpPr>
          <p:nvPr>
            <p:ph idx="1"/>
          </p:nvPr>
        </p:nvSpPr>
        <p:spPr>
          <a:xfrm>
            <a:off x="1097280" y="1200151"/>
            <a:ext cx="10058400" cy="4668944"/>
          </a:xfrm>
        </p:spPr>
        <p:txBody>
          <a:bodyPr/>
          <a:lstStyle/>
          <a:p>
            <a:pPr>
              <a:lnSpc>
                <a:spcPct val="150000"/>
              </a:lnSpc>
              <a:buFont typeface="Wingdings" panose="05000000000000000000" pitchFamily="2" charset="2"/>
              <a:buChar char="l"/>
              <a:defRPr/>
            </a:pPr>
            <a:r>
              <a:rPr lang="en-US" altLang="zh-CN" sz="2400" dirty="0">
                <a:latin typeface="+mj-ea"/>
              </a:rPr>
              <a:t>Java5</a:t>
            </a:r>
            <a:r>
              <a:rPr lang="zh-CN" altLang="en-US" sz="2400" dirty="0">
                <a:latin typeface="+mj-ea"/>
              </a:rPr>
              <a:t>新增了一个</a:t>
            </a:r>
            <a:r>
              <a:rPr lang="en-US" altLang="zh-CN" sz="2400" dirty="0" err="1">
                <a:latin typeface="+mj-ea"/>
              </a:rPr>
              <a:t>enum</a:t>
            </a:r>
            <a:r>
              <a:rPr lang="zh-CN" altLang="en-US" sz="2400" dirty="0">
                <a:latin typeface="+mj-ea"/>
              </a:rPr>
              <a:t>关键字，用以定义枚举类，与</a:t>
            </a:r>
            <a:r>
              <a:rPr lang="en-US" altLang="zh-CN" sz="2400" dirty="0">
                <a:latin typeface="+mj-ea"/>
              </a:rPr>
              <a:t>class</a:t>
            </a:r>
            <a:r>
              <a:rPr lang="zh-CN" altLang="en-US" sz="2400" dirty="0">
                <a:latin typeface="+mj-ea"/>
              </a:rPr>
              <a:t>和</a:t>
            </a:r>
            <a:r>
              <a:rPr lang="en-US" altLang="zh-CN" sz="2400" dirty="0" smtClean="0">
                <a:latin typeface="+mj-ea"/>
              </a:rPr>
              <a:t>interface</a:t>
            </a:r>
            <a:r>
              <a:rPr lang="zh-CN" altLang="en-US" sz="2400" dirty="0" smtClean="0">
                <a:solidFill>
                  <a:schemeClr val="bg1">
                    <a:lumMod val="65000"/>
                  </a:schemeClr>
                </a:solidFill>
                <a:latin typeface="+mj-ea"/>
              </a:rPr>
              <a:t>（接口，我们将在下一章进行学习）</a:t>
            </a:r>
            <a:r>
              <a:rPr lang="zh-CN" altLang="en-US" sz="2400" dirty="0" smtClean="0">
                <a:latin typeface="+mj-ea"/>
              </a:rPr>
              <a:t>关键字</a:t>
            </a:r>
            <a:r>
              <a:rPr lang="zh-CN" altLang="en-US" sz="2400" dirty="0">
                <a:latin typeface="+mj-ea"/>
              </a:rPr>
              <a:t>的地位相同。</a:t>
            </a:r>
            <a:endParaRPr lang="en-US" altLang="zh-CN" sz="2400" dirty="0">
              <a:latin typeface="+mj-ea"/>
            </a:endParaRPr>
          </a:p>
          <a:p>
            <a:pPr>
              <a:lnSpc>
                <a:spcPct val="150000"/>
              </a:lnSpc>
              <a:buFont typeface="Wingdings" panose="05000000000000000000" pitchFamily="2" charset="2"/>
              <a:buChar char="l"/>
              <a:defRPr/>
            </a:pPr>
            <a:r>
              <a:rPr lang="zh-CN" altLang="en-US" sz="2400" dirty="0">
                <a:latin typeface="+mj-ea"/>
              </a:rPr>
              <a:t>枚举类是一种特殊的类，它一样可以有自己的方法和属性，可以实现一个或者多个接口，也可以定义自己的构造器。一个</a:t>
            </a:r>
            <a:r>
              <a:rPr lang="en-US" altLang="zh-CN" sz="2400" dirty="0">
                <a:latin typeface="+mj-ea"/>
              </a:rPr>
              <a:t>Java</a:t>
            </a:r>
            <a:r>
              <a:rPr lang="zh-CN" altLang="en-US" sz="2400" dirty="0">
                <a:latin typeface="+mj-ea"/>
              </a:rPr>
              <a:t>源文件中最多只能定义一个</a:t>
            </a:r>
            <a:r>
              <a:rPr lang="en-US" altLang="zh-CN" sz="2400" dirty="0">
                <a:latin typeface="+mj-ea"/>
              </a:rPr>
              <a:t>public</a:t>
            </a:r>
            <a:r>
              <a:rPr lang="zh-CN" altLang="en-US" sz="2400" dirty="0">
                <a:latin typeface="+mj-ea"/>
              </a:rPr>
              <a:t>访问权限的枚举类，且该</a:t>
            </a:r>
            <a:r>
              <a:rPr lang="en-US" altLang="zh-CN" sz="2400" dirty="0">
                <a:latin typeface="+mj-ea"/>
              </a:rPr>
              <a:t>Java</a:t>
            </a:r>
            <a:r>
              <a:rPr lang="zh-CN" altLang="en-US" sz="2400" dirty="0">
                <a:latin typeface="+mj-ea"/>
              </a:rPr>
              <a:t>源文件也必须和该枚举类的类名相同。</a:t>
            </a:r>
          </a:p>
          <a:p>
            <a:endParaRPr lang="zh-CN" altLang="en-US" dirty="0"/>
          </a:p>
        </p:txBody>
      </p:sp>
    </p:spTree>
    <p:extLst>
      <p:ext uri="{BB962C8B-B14F-4D97-AF65-F5344CB8AC3E}">
        <p14:creationId xmlns:p14="http://schemas.microsoft.com/office/powerpoint/2010/main" val="98345431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4.8 </a:t>
            </a:r>
            <a:r>
              <a:rPr lang="zh-CN" altLang="en-US" dirty="0" smtClean="0"/>
              <a:t>枚举类</a:t>
            </a:r>
            <a:r>
              <a:rPr lang="zh-CN" altLang="en-US" dirty="0" smtClean="0"/>
              <a:t>入门</a:t>
            </a:r>
            <a:endParaRPr lang="zh-CN" altLang="en-US" dirty="0"/>
          </a:p>
        </p:txBody>
      </p:sp>
      <p:sp>
        <p:nvSpPr>
          <p:cNvPr id="3" name="内容占位符 2"/>
          <p:cNvSpPr>
            <a:spLocks noGrp="1"/>
          </p:cNvSpPr>
          <p:nvPr>
            <p:ph idx="1"/>
          </p:nvPr>
        </p:nvSpPr>
        <p:spPr/>
        <p:txBody>
          <a:bodyPr>
            <a:noAutofit/>
          </a:bodyPr>
          <a:lstStyle/>
          <a:p>
            <a:pPr>
              <a:lnSpc>
                <a:spcPct val="150000"/>
              </a:lnSpc>
              <a:buFont typeface="Wingdings" panose="05000000000000000000" pitchFamily="2" charset="2"/>
              <a:buChar char="l"/>
              <a:defRPr/>
            </a:pPr>
            <a:r>
              <a:rPr lang="zh-CN" altLang="en-US" sz="2400" dirty="0">
                <a:latin typeface="+mj-ea"/>
              </a:rPr>
              <a:t>枚举类可以实现一个或多个接口，</a:t>
            </a:r>
            <a:r>
              <a:rPr lang="zh-CN" altLang="en-US" sz="2400" dirty="0">
                <a:solidFill>
                  <a:srgbClr val="FF0000"/>
                </a:solidFill>
                <a:latin typeface="+mj-ea"/>
              </a:rPr>
              <a:t>使用</a:t>
            </a:r>
            <a:r>
              <a:rPr lang="en-US" altLang="zh-CN" sz="2400" dirty="0" err="1">
                <a:solidFill>
                  <a:srgbClr val="FF0000"/>
                </a:solidFill>
                <a:latin typeface="+mj-ea"/>
              </a:rPr>
              <a:t>enum</a:t>
            </a:r>
            <a:r>
              <a:rPr lang="zh-CN" altLang="en-US" sz="2400" dirty="0">
                <a:solidFill>
                  <a:srgbClr val="FF0000"/>
                </a:solidFill>
                <a:latin typeface="+mj-ea"/>
              </a:rPr>
              <a:t>定义的枚举类默认继承了</a:t>
            </a:r>
            <a:r>
              <a:rPr lang="en-US" altLang="zh-CN" sz="2400" dirty="0" err="1">
                <a:solidFill>
                  <a:srgbClr val="FF0000"/>
                </a:solidFill>
                <a:latin typeface="+mj-ea"/>
              </a:rPr>
              <a:t>java.lang.Enum</a:t>
            </a:r>
            <a:r>
              <a:rPr lang="zh-CN" altLang="en-US" sz="2400" dirty="0">
                <a:solidFill>
                  <a:srgbClr val="FF0000"/>
                </a:solidFill>
                <a:latin typeface="+mj-ea"/>
              </a:rPr>
              <a:t>类，而不是继承</a:t>
            </a:r>
            <a:r>
              <a:rPr lang="en-US" altLang="zh-CN" sz="2400" dirty="0">
                <a:solidFill>
                  <a:srgbClr val="FF0000"/>
                </a:solidFill>
                <a:latin typeface="+mj-ea"/>
              </a:rPr>
              <a:t>Object</a:t>
            </a:r>
            <a:r>
              <a:rPr lang="zh-CN" altLang="en-US" sz="2400" dirty="0">
                <a:solidFill>
                  <a:srgbClr val="FF0000"/>
                </a:solidFill>
                <a:latin typeface="+mj-ea"/>
              </a:rPr>
              <a:t>类。</a:t>
            </a:r>
            <a:endParaRPr lang="en-US" altLang="zh-CN" sz="2400" dirty="0">
              <a:solidFill>
                <a:srgbClr val="FF0000"/>
              </a:solidFill>
              <a:latin typeface="+mj-ea"/>
            </a:endParaRPr>
          </a:p>
          <a:p>
            <a:pPr>
              <a:lnSpc>
                <a:spcPct val="150000"/>
              </a:lnSpc>
              <a:buFont typeface="Wingdings" panose="05000000000000000000" pitchFamily="2" charset="2"/>
              <a:buChar char="l"/>
              <a:defRPr/>
            </a:pPr>
            <a:r>
              <a:rPr lang="zh-CN" altLang="en-US" sz="2400" dirty="0">
                <a:latin typeface="+mj-ea"/>
              </a:rPr>
              <a:t>枚举类的所有实例必须在枚举类必须在第一行显式列出，否则这个枚举类将永远都不能产生实例。列出这些实例时系统会自动添加</a:t>
            </a:r>
            <a:r>
              <a:rPr lang="en-US" altLang="zh-CN" sz="2400" dirty="0">
                <a:latin typeface="+mj-ea"/>
              </a:rPr>
              <a:t>public static final</a:t>
            </a:r>
            <a:r>
              <a:rPr lang="zh-CN" altLang="en-US" sz="2400" dirty="0">
                <a:latin typeface="+mj-ea"/>
              </a:rPr>
              <a:t>修饰，无需程序员显式添加。</a:t>
            </a:r>
          </a:p>
          <a:p>
            <a:pPr>
              <a:lnSpc>
                <a:spcPct val="150000"/>
              </a:lnSpc>
              <a:buFont typeface="Wingdings" panose="05000000000000000000" pitchFamily="2" charset="2"/>
              <a:buChar char="l"/>
              <a:defRPr/>
            </a:pPr>
            <a:r>
              <a:rPr lang="zh-CN" altLang="en-US" sz="2400" dirty="0">
                <a:latin typeface="+mj-ea"/>
              </a:rPr>
              <a:t>所有枚举类都提供了一个</a:t>
            </a:r>
            <a:r>
              <a:rPr lang="en-US" altLang="zh-CN" sz="2400" dirty="0">
                <a:latin typeface="+mj-ea"/>
              </a:rPr>
              <a:t>values</a:t>
            </a:r>
            <a:r>
              <a:rPr lang="zh-CN" altLang="en-US" sz="2400" dirty="0">
                <a:latin typeface="+mj-ea"/>
              </a:rPr>
              <a:t>方法，该方法可以很方便地遍历所有的枚举值。 </a:t>
            </a:r>
          </a:p>
        </p:txBody>
      </p:sp>
    </p:spTree>
    <p:extLst>
      <p:ext uri="{BB962C8B-B14F-4D97-AF65-F5344CB8AC3E}">
        <p14:creationId xmlns:p14="http://schemas.microsoft.com/office/powerpoint/2010/main" val="188255850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4.8.1 </a:t>
            </a:r>
            <a:r>
              <a:rPr lang="zh-CN" altLang="en-US" dirty="0" smtClean="0"/>
              <a:t>枚举类入门</a:t>
            </a:r>
            <a:r>
              <a:rPr lang="en-US" altLang="zh-CN" dirty="0" smtClean="0"/>
              <a:t/>
            </a:r>
            <a:br>
              <a:rPr lang="en-US" altLang="zh-CN" dirty="0" smtClean="0"/>
            </a:br>
            <a:r>
              <a:rPr lang="zh-CN" altLang="en-US" sz="3600" dirty="0"/>
              <a:t>代码示例</a:t>
            </a:r>
            <a:endParaRPr lang="zh-CN" altLang="en-US" dirty="0"/>
          </a:p>
        </p:txBody>
      </p:sp>
      <p:sp>
        <p:nvSpPr>
          <p:cNvPr id="3" name="内容占位符 2"/>
          <p:cNvSpPr>
            <a:spLocks noGrp="1"/>
          </p:cNvSpPr>
          <p:nvPr>
            <p:ph idx="1"/>
          </p:nvPr>
        </p:nvSpPr>
        <p:spPr>
          <a:xfrm>
            <a:off x="1097280" y="3593054"/>
            <a:ext cx="4894729" cy="2276040"/>
          </a:xfrm>
        </p:spPr>
        <p:txBody>
          <a:bodyPr/>
          <a:lstStyle/>
          <a:p>
            <a:endParaRPr lang="zh-CN" altLang="en-US" dirty="0"/>
          </a:p>
        </p:txBody>
      </p:sp>
      <p:pic>
        <p:nvPicPr>
          <p:cNvPr id="4" name="图片 3"/>
          <p:cNvPicPr>
            <a:picLocks noChangeAspect="1"/>
          </p:cNvPicPr>
          <p:nvPr/>
        </p:nvPicPr>
        <p:blipFill>
          <a:blip r:embed="rId2"/>
          <a:stretch>
            <a:fillRect/>
          </a:stretch>
        </p:blipFill>
        <p:spPr>
          <a:xfrm>
            <a:off x="6126480" y="363613"/>
            <a:ext cx="5397240" cy="5660298"/>
          </a:xfrm>
          <a:prstGeom prst="rect">
            <a:avLst/>
          </a:prstGeom>
        </p:spPr>
      </p:pic>
      <p:pic>
        <p:nvPicPr>
          <p:cNvPr id="5" name="图片 4"/>
          <p:cNvPicPr>
            <a:picLocks noChangeAspect="1"/>
          </p:cNvPicPr>
          <p:nvPr/>
        </p:nvPicPr>
        <p:blipFill>
          <a:blip r:embed="rId3"/>
          <a:stretch>
            <a:fillRect/>
          </a:stretch>
        </p:blipFill>
        <p:spPr>
          <a:xfrm>
            <a:off x="1097280" y="1845734"/>
            <a:ext cx="4447566" cy="1482522"/>
          </a:xfrm>
          <a:prstGeom prst="rect">
            <a:avLst/>
          </a:prstGeom>
        </p:spPr>
      </p:pic>
      <p:sp>
        <p:nvSpPr>
          <p:cNvPr id="6" name="矩形 5"/>
          <p:cNvSpPr/>
          <p:nvPr/>
        </p:nvSpPr>
        <p:spPr>
          <a:xfrm>
            <a:off x="10406170" y="5654579"/>
            <a:ext cx="1117550" cy="369332"/>
          </a:xfrm>
          <a:prstGeom prst="rect">
            <a:avLst/>
          </a:prstGeom>
        </p:spPr>
        <p:style>
          <a:lnRef idx="1">
            <a:schemeClr val="accent1"/>
          </a:lnRef>
          <a:fillRef idx="3">
            <a:schemeClr val="accent1"/>
          </a:fillRef>
          <a:effectRef idx="2">
            <a:schemeClr val="accent1"/>
          </a:effectRef>
          <a:fontRef idx="minor">
            <a:schemeClr val="lt1"/>
          </a:fontRef>
        </p:style>
        <p:txBody>
          <a:bodyPr wrap="none">
            <a:spAutoFit/>
          </a:bodyPr>
          <a:lstStyle/>
          <a:p>
            <a:r>
              <a:rPr lang="zh-CN" altLang="en-US" dirty="0"/>
              <a:t>EnumTest</a:t>
            </a:r>
          </a:p>
        </p:txBody>
      </p:sp>
    </p:spTree>
    <p:extLst>
      <p:ext uri="{BB962C8B-B14F-4D97-AF65-F5344CB8AC3E}">
        <p14:creationId xmlns:p14="http://schemas.microsoft.com/office/powerpoint/2010/main" val="128425589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4.8.2 </a:t>
            </a:r>
            <a:r>
              <a:rPr lang="zh-CN" altLang="en-US" dirty="0" smtClean="0"/>
              <a:t>枚举类的主要</a:t>
            </a:r>
            <a:r>
              <a:rPr lang="zh-CN" altLang="en-US" dirty="0" smtClean="0"/>
              <a:t>方法</a:t>
            </a:r>
            <a:endParaRPr lang="zh-CN" altLang="en-US" dirty="0"/>
          </a:p>
        </p:txBody>
      </p:sp>
      <p:sp>
        <p:nvSpPr>
          <p:cNvPr id="3" name="内容占位符 2"/>
          <p:cNvSpPr>
            <a:spLocks noGrp="1"/>
          </p:cNvSpPr>
          <p:nvPr>
            <p:ph idx="1"/>
          </p:nvPr>
        </p:nvSpPr>
        <p:spPr/>
        <p:txBody>
          <a:bodyPr>
            <a:normAutofit fontScale="92500" lnSpcReduction="20000"/>
          </a:bodyPr>
          <a:lstStyle/>
          <a:p>
            <a:pPr>
              <a:lnSpc>
                <a:spcPct val="150000"/>
              </a:lnSpc>
              <a:buFont typeface="Wingdings" panose="05000000000000000000" pitchFamily="2" charset="2"/>
              <a:buChar char="l"/>
              <a:defRPr/>
            </a:pPr>
            <a:r>
              <a:rPr lang="zh-CN" altLang="en-US" sz="2400" dirty="0" smtClean="0">
                <a:latin typeface="+mj-ea"/>
              </a:rPr>
              <a:t>                                       ：用于</a:t>
            </a:r>
            <a:r>
              <a:rPr lang="zh-CN" altLang="en-US" sz="2400" dirty="0">
                <a:latin typeface="+mj-ea"/>
              </a:rPr>
              <a:t>指定枚举对象比较顺序，统一枚举实例只能与相同类型的枚举实例进行比较。</a:t>
            </a:r>
            <a:endParaRPr lang="en-US" altLang="zh-CN" sz="2400" dirty="0">
              <a:latin typeface="+mj-ea"/>
            </a:endParaRPr>
          </a:p>
          <a:p>
            <a:pPr marL="800100" lvl="1" indent="-342900">
              <a:lnSpc>
                <a:spcPct val="150000"/>
              </a:lnSpc>
              <a:buFont typeface="Wingdings" panose="05000000000000000000" pitchFamily="2" charset="2"/>
              <a:buChar char="l"/>
              <a:defRPr/>
            </a:pPr>
            <a:r>
              <a:rPr lang="zh-CN" altLang="en-US" dirty="0">
                <a:latin typeface="+mj-ea"/>
              </a:rPr>
              <a:t>如果该枚举对象位于指定枚举对象之后，则返回正整数；</a:t>
            </a:r>
            <a:endParaRPr lang="en-US" altLang="zh-CN" dirty="0">
              <a:latin typeface="+mj-ea"/>
            </a:endParaRPr>
          </a:p>
          <a:p>
            <a:pPr marL="800100" lvl="1" indent="-342900">
              <a:lnSpc>
                <a:spcPct val="150000"/>
              </a:lnSpc>
              <a:buFont typeface="Wingdings" panose="05000000000000000000" pitchFamily="2" charset="2"/>
              <a:buChar char="l"/>
              <a:defRPr/>
            </a:pPr>
            <a:r>
              <a:rPr lang="zh-CN" altLang="en-US" dirty="0">
                <a:latin typeface="+mj-ea"/>
              </a:rPr>
              <a:t>如果该枚举对象位于指定枚举对象之前，则返回负整数；</a:t>
            </a:r>
            <a:endParaRPr lang="en-US" altLang="zh-CN" dirty="0">
              <a:latin typeface="+mj-ea"/>
            </a:endParaRPr>
          </a:p>
          <a:p>
            <a:pPr marL="800100" lvl="1" indent="-342900">
              <a:lnSpc>
                <a:spcPct val="150000"/>
              </a:lnSpc>
              <a:buFont typeface="Wingdings" panose="05000000000000000000" pitchFamily="2" charset="2"/>
              <a:buChar char="l"/>
              <a:defRPr/>
            </a:pPr>
            <a:r>
              <a:rPr lang="zh-CN" altLang="en-US" dirty="0">
                <a:latin typeface="+mj-ea"/>
              </a:rPr>
              <a:t>否则返回零。</a:t>
            </a:r>
            <a:endParaRPr lang="en-US" altLang="zh-CN" dirty="0">
              <a:latin typeface="+mj-ea"/>
            </a:endParaRPr>
          </a:p>
          <a:p>
            <a:pPr>
              <a:lnSpc>
                <a:spcPct val="150000"/>
              </a:lnSpc>
              <a:buFont typeface="Wingdings" panose="05000000000000000000" pitchFamily="2" charset="2"/>
              <a:buChar char="l"/>
              <a:defRPr/>
            </a:pPr>
            <a:r>
              <a:rPr lang="zh-CN" altLang="en-US" sz="2400" dirty="0" smtClean="0">
                <a:latin typeface="+mj-ea"/>
              </a:rPr>
              <a:t>                                     ：</a:t>
            </a:r>
            <a:r>
              <a:rPr lang="zh-CN" altLang="en-US" sz="2400" dirty="0">
                <a:latin typeface="+mj-ea"/>
              </a:rPr>
              <a:t>返回枚举常量的名称</a:t>
            </a:r>
            <a:r>
              <a:rPr lang="zh-CN" altLang="en-US" sz="2400" dirty="0" smtClean="0">
                <a:latin typeface="+mj-ea"/>
              </a:rPr>
              <a:t>。</a:t>
            </a:r>
            <a:endParaRPr lang="en-US" altLang="zh-CN" sz="2400" dirty="0" smtClean="0">
              <a:latin typeface="+mj-ea"/>
            </a:endParaRPr>
          </a:p>
          <a:p>
            <a:pPr>
              <a:lnSpc>
                <a:spcPct val="150000"/>
              </a:lnSpc>
              <a:buFont typeface="Wingdings" panose="05000000000000000000" pitchFamily="2" charset="2"/>
              <a:buChar char="l"/>
              <a:defRPr/>
            </a:pPr>
            <a:r>
              <a:rPr lang="en-US" altLang="zh-CN" sz="2400" dirty="0" smtClean="0">
                <a:latin typeface="+mj-ea"/>
              </a:rPr>
              <a:t>      ——</a:t>
            </a:r>
            <a:endParaRPr lang="en-US" altLang="zh-CN" sz="2400" dirty="0">
              <a:latin typeface="+mj-ea"/>
            </a:endParaRPr>
          </a:p>
          <a:p>
            <a:pPr marL="0" indent="0">
              <a:lnSpc>
                <a:spcPct val="150000"/>
              </a:lnSpc>
              <a:buNone/>
              <a:defRPr/>
            </a:pPr>
            <a:r>
              <a:rPr lang="zh-CN" altLang="en-US" sz="2400" dirty="0" smtClean="0">
                <a:latin typeface="+mj-ea"/>
              </a:rPr>
              <a:t>      用户</a:t>
            </a:r>
            <a:r>
              <a:rPr lang="zh-CN" altLang="en-US" sz="2400" dirty="0">
                <a:latin typeface="+mj-ea"/>
              </a:rPr>
              <a:t>返回指定</a:t>
            </a:r>
            <a:r>
              <a:rPr lang="en-US" altLang="zh-CN" sz="2400" dirty="0">
                <a:latin typeface="+mj-ea"/>
              </a:rPr>
              <a:t>name</a:t>
            </a:r>
            <a:r>
              <a:rPr lang="zh-CN" altLang="en-US" sz="2400" dirty="0">
                <a:latin typeface="+mj-ea"/>
              </a:rPr>
              <a:t>所对应的枚举值</a:t>
            </a:r>
            <a:r>
              <a:rPr lang="zh-CN" altLang="en-US" sz="2400" dirty="0" smtClean="0">
                <a:latin typeface="+mj-ea"/>
              </a:rPr>
              <a:t>。</a:t>
            </a:r>
            <a:r>
              <a:rPr lang="zh-CN" altLang="en-US" sz="2400" dirty="0" smtClean="0">
                <a:solidFill>
                  <a:schemeClr val="bg1">
                    <a:lumMod val="65000"/>
                  </a:schemeClr>
                </a:solidFill>
                <a:latin typeface="+mj-ea"/>
              </a:rPr>
              <a:t>（有关</a:t>
            </a:r>
            <a:r>
              <a:rPr lang="en-US" altLang="zh-CN" sz="2400" dirty="0" smtClean="0">
                <a:solidFill>
                  <a:schemeClr val="bg1">
                    <a:lumMod val="65000"/>
                  </a:schemeClr>
                </a:solidFill>
                <a:latin typeface="+mj-ea"/>
              </a:rPr>
              <a:t>&lt;T&gt;</a:t>
            </a:r>
            <a:r>
              <a:rPr lang="zh-CN" altLang="en-US" sz="2400" dirty="0" smtClean="0">
                <a:solidFill>
                  <a:schemeClr val="bg1">
                    <a:lumMod val="65000"/>
                  </a:schemeClr>
                </a:solidFill>
                <a:latin typeface="+mj-ea"/>
              </a:rPr>
              <a:t>泛型的内容，我们将在后续章节学习）</a:t>
            </a:r>
            <a:endParaRPr lang="zh-CN" altLang="en-US" sz="2400" dirty="0">
              <a:solidFill>
                <a:schemeClr val="bg1">
                  <a:lumMod val="65000"/>
                </a:schemeClr>
              </a:solidFill>
              <a:latin typeface="+mj-ea"/>
            </a:endParaRPr>
          </a:p>
          <a:p>
            <a:endParaRPr lang="zh-CN" altLang="en-US" dirty="0"/>
          </a:p>
        </p:txBody>
      </p:sp>
      <p:pic>
        <p:nvPicPr>
          <p:cNvPr id="4" name="图片 3"/>
          <p:cNvPicPr>
            <a:picLocks noChangeAspect="1"/>
          </p:cNvPicPr>
          <p:nvPr/>
        </p:nvPicPr>
        <p:blipFill>
          <a:blip r:embed="rId3"/>
          <a:stretch>
            <a:fillRect/>
          </a:stretch>
        </p:blipFill>
        <p:spPr>
          <a:xfrm>
            <a:off x="1448810" y="1346122"/>
            <a:ext cx="2771420" cy="404166"/>
          </a:xfrm>
          <a:prstGeom prst="rect">
            <a:avLst/>
          </a:prstGeom>
        </p:spPr>
      </p:pic>
      <p:pic>
        <p:nvPicPr>
          <p:cNvPr id="5" name="图片 4"/>
          <p:cNvPicPr>
            <a:picLocks noChangeAspect="1"/>
          </p:cNvPicPr>
          <p:nvPr/>
        </p:nvPicPr>
        <p:blipFill>
          <a:blip r:embed="rId4"/>
          <a:stretch>
            <a:fillRect/>
          </a:stretch>
        </p:blipFill>
        <p:spPr>
          <a:xfrm>
            <a:off x="1448810" y="3758228"/>
            <a:ext cx="2623089" cy="453374"/>
          </a:xfrm>
          <a:prstGeom prst="rect">
            <a:avLst/>
          </a:prstGeom>
        </p:spPr>
      </p:pic>
      <p:pic>
        <p:nvPicPr>
          <p:cNvPr id="6" name="图片 5"/>
          <p:cNvPicPr>
            <a:picLocks noChangeAspect="1"/>
          </p:cNvPicPr>
          <p:nvPr/>
        </p:nvPicPr>
        <p:blipFill>
          <a:blip r:embed="rId5"/>
          <a:stretch>
            <a:fillRect/>
          </a:stretch>
        </p:blipFill>
        <p:spPr>
          <a:xfrm>
            <a:off x="2687060" y="4336190"/>
            <a:ext cx="8781040" cy="336438"/>
          </a:xfrm>
          <a:prstGeom prst="rect">
            <a:avLst/>
          </a:prstGeom>
        </p:spPr>
      </p:pic>
    </p:spTree>
    <p:extLst>
      <p:ext uri="{BB962C8B-B14F-4D97-AF65-F5344CB8AC3E}">
        <p14:creationId xmlns:p14="http://schemas.microsoft.com/office/powerpoint/2010/main" val="1307416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723" y="1181100"/>
            <a:ext cx="6899060" cy="5200650"/>
          </a:xfrm>
          <a:prstGeom prst="rect">
            <a:avLst/>
          </a:prstGeom>
        </p:spPr>
      </p:pic>
      <p:sp>
        <p:nvSpPr>
          <p:cNvPr id="2" name="标题 1"/>
          <p:cNvSpPr>
            <a:spLocks noGrp="1"/>
          </p:cNvSpPr>
          <p:nvPr>
            <p:ph type="title"/>
          </p:nvPr>
        </p:nvSpPr>
        <p:spPr/>
        <p:txBody>
          <a:bodyPr>
            <a:normAutofit/>
          </a:bodyPr>
          <a:lstStyle/>
          <a:p>
            <a:r>
              <a:rPr lang="en-US" altLang="zh-CN" dirty="0" smtClean="0"/>
              <a:t>4.1.3 </a:t>
            </a:r>
            <a:r>
              <a:rPr lang="zh-CN" altLang="en-US" dirty="0" smtClean="0"/>
              <a:t>父类方法的</a:t>
            </a:r>
            <a:r>
              <a:rPr lang="zh-CN" altLang="en-US" dirty="0" smtClean="0"/>
              <a:t>重写</a:t>
            </a:r>
            <a:endParaRPr lang="zh-CN" altLang="en-US" sz="3600" dirty="0"/>
          </a:p>
        </p:txBody>
      </p:sp>
      <p:sp>
        <p:nvSpPr>
          <p:cNvPr id="3" name="内容占位符 2"/>
          <p:cNvSpPr>
            <a:spLocks noGrp="1"/>
          </p:cNvSpPr>
          <p:nvPr>
            <p:ph idx="1"/>
          </p:nvPr>
        </p:nvSpPr>
        <p:spPr>
          <a:xfrm>
            <a:off x="468630" y="1379009"/>
            <a:ext cx="4619779" cy="4023360"/>
          </a:xfrm>
        </p:spPr>
        <p:txBody>
          <a:bodyPr>
            <a:normAutofit/>
          </a:bodyPr>
          <a:lstStyle/>
          <a:p>
            <a:pPr algn="just">
              <a:buFont typeface="Wingdings" panose="05000000000000000000" pitchFamily="2" charset="2"/>
              <a:buChar char="l"/>
            </a:pPr>
            <a:r>
              <a:rPr lang="zh-CN" altLang="en-US" sz="2800" dirty="0"/>
              <a:t>右</a:t>
            </a:r>
            <a:r>
              <a:rPr lang="zh-CN" altLang="en-US" sz="2800" dirty="0" smtClean="0"/>
              <a:t>图所示的程序，将鸟类进行抽象，定义了一个</a:t>
            </a:r>
            <a:r>
              <a:rPr lang="en-US" altLang="zh-CN" sz="2800" dirty="0" smtClean="0"/>
              <a:t>Bird</a:t>
            </a:r>
            <a:r>
              <a:rPr lang="zh-CN" altLang="en-US" sz="2800" dirty="0" smtClean="0"/>
              <a:t>类，并派生了一个子类“鸵鸟类”。该场景下，子类需要重写父类的方法，毕竟鸵鸟不会飞。</a:t>
            </a:r>
            <a:endParaRPr lang="zh-CN" altLang="en-US" sz="2800" dirty="0"/>
          </a:p>
        </p:txBody>
      </p:sp>
      <p:sp>
        <p:nvSpPr>
          <p:cNvPr id="5" name="矩形 4"/>
          <p:cNvSpPr/>
          <p:nvPr/>
        </p:nvSpPr>
        <p:spPr>
          <a:xfrm>
            <a:off x="10135819" y="5738833"/>
            <a:ext cx="1386855" cy="369332"/>
          </a:xfrm>
          <a:prstGeom prst="rect">
            <a:avLst/>
          </a:prstGeom>
        </p:spPr>
        <p:style>
          <a:lnRef idx="1">
            <a:schemeClr val="accent1"/>
          </a:lnRef>
          <a:fillRef idx="3">
            <a:schemeClr val="accent1"/>
          </a:fillRef>
          <a:effectRef idx="2">
            <a:schemeClr val="accent1"/>
          </a:effectRef>
          <a:fontRef idx="minor">
            <a:schemeClr val="lt1"/>
          </a:fontRef>
        </p:style>
        <p:txBody>
          <a:bodyPr wrap="none">
            <a:spAutoFit/>
          </a:bodyPr>
          <a:lstStyle/>
          <a:p>
            <a:r>
              <a:rPr lang="zh-CN" altLang="en-US" dirty="0"/>
              <a:t>OverrideTest</a:t>
            </a:r>
          </a:p>
        </p:txBody>
      </p:sp>
    </p:spTree>
    <p:extLst>
      <p:ext uri="{BB962C8B-B14F-4D97-AF65-F5344CB8AC3E}">
        <p14:creationId xmlns:p14="http://schemas.microsoft.com/office/powerpoint/2010/main" val="274424225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79" y="286603"/>
            <a:ext cx="10746889" cy="1450757"/>
          </a:xfrm>
        </p:spPr>
        <p:txBody>
          <a:bodyPr>
            <a:normAutofit/>
          </a:bodyPr>
          <a:lstStyle/>
          <a:p>
            <a:r>
              <a:rPr lang="en-US" altLang="zh-CN" sz="4400" dirty="0" smtClean="0"/>
              <a:t>4.8.3 </a:t>
            </a:r>
            <a:r>
              <a:rPr lang="zh-CN" altLang="en-US" sz="4400" dirty="0" smtClean="0"/>
              <a:t>枚举类的成员变量，方法和构造器</a:t>
            </a:r>
            <a:r>
              <a:rPr lang="en-US" altLang="zh-CN" sz="4400" dirty="0" smtClean="0"/>
              <a:t/>
            </a:r>
            <a:br>
              <a:rPr lang="en-US" altLang="zh-CN" sz="4400" dirty="0" smtClean="0"/>
            </a:br>
            <a:endParaRPr lang="zh-CN" altLang="en-US" sz="4400" dirty="0"/>
          </a:p>
        </p:txBody>
      </p:sp>
      <p:sp>
        <p:nvSpPr>
          <p:cNvPr id="3" name="内容占位符 2"/>
          <p:cNvSpPr>
            <a:spLocks noGrp="1"/>
          </p:cNvSpPr>
          <p:nvPr>
            <p:ph idx="1"/>
          </p:nvPr>
        </p:nvSpPr>
        <p:spPr/>
        <p:txBody>
          <a:bodyPr/>
          <a:lstStyle/>
          <a:p>
            <a:pPr>
              <a:lnSpc>
                <a:spcPct val="100000"/>
              </a:lnSpc>
              <a:buFont typeface="Wingdings" panose="05000000000000000000" pitchFamily="2" charset="2"/>
              <a:buChar char="l"/>
            </a:pPr>
            <a:r>
              <a:rPr lang="zh-CN" altLang="en-US" sz="2400" dirty="0">
                <a:latin typeface="+mj-ea"/>
              </a:rPr>
              <a:t>枚举类也是一种类，只是它是一种比较特殊的类，因此它一样可以使用成员变量和方法</a:t>
            </a:r>
            <a:r>
              <a:rPr lang="zh-CN" altLang="en-US" sz="2400" dirty="0" smtClean="0">
                <a:latin typeface="+mj-ea"/>
              </a:rPr>
              <a:t>。</a:t>
            </a:r>
            <a:endParaRPr lang="en-US" altLang="zh-CN" sz="2400" dirty="0" smtClean="0">
              <a:latin typeface="+mj-ea"/>
            </a:endParaRPr>
          </a:p>
          <a:p>
            <a:pPr>
              <a:lnSpc>
                <a:spcPct val="100000"/>
              </a:lnSpc>
              <a:buFont typeface="Wingdings" panose="05000000000000000000" pitchFamily="2" charset="2"/>
              <a:buChar char="l"/>
            </a:pPr>
            <a:r>
              <a:rPr lang="zh-CN" altLang="en-US" sz="2400" dirty="0">
                <a:latin typeface="+mj-ea"/>
              </a:rPr>
              <a:t>枚举类的实例不能使用</a:t>
            </a:r>
            <a:r>
              <a:rPr lang="en-US" altLang="zh-CN" sz="2400" dirty="0">
                <a:latin typeface="+mj-ea"/>
              </a:rPr>
              <a:t>new</a:t>
            </a:r>
            <a:r>
              <a:rPr lang="zh-CN" altLang="en-US" sz="2400" dirty="0">
                <a:latin typeface="+mj-ea"/>
              </a:rPr>
              <a:t>创建。</a:t>
            </a:r>
          </a:p>
          <a:p>
            <a:pPr>
              <a:lnSpc>
                <a:spcPct val="100000"/>
              </a:lnSpc>
              <a:buFont typeface="Wingdings" panose="05000000000000000000" pitchFamily="2" charset="2"/>
              <a:buChar char="l"/>
            </a:pPr>
            <a:r>
              <a:rPr kumimoji="1" lang="zh-CN" altLang="en-US" sz="2400" b="1" dirty="0">
                <a:latin typeface="Times New Roman" panose="02020603050405020304" pitchFamily="18" charset="0"/>
                <a:ea typeface="宋体" panose="02010600030101010101" pitchFamily="2" charset="-122"/>
              </a:rPr>
              <a:t>枚举类通常应该设计成不可变类，也就说它的属性值不应该允许改变，这样会更安全，而且代码更加简洁。为此，我们应该将枚举类的属性都使用</a:t>
            </a:r>
            <a:r>
              <a:rPr kumimoji="1" lang="en-US" altLang="zh-CN" sz="2400" b="1" dirty="0">
                <a:latin typeface="Times New Roman" panose="02020603050405020304" pitchFamily="18" charset="0"/>
                <a:ea typeface="宋体" panose="02010600030101010101" pitchFamily="2" charset="-122"/>
              </a:rPr>
              <a:t>private final</a:t>
            </a:r>
            <a:r>
              <a:rPr kumimoji="1" lang="zh-CN" altLang="en-US" sz="2400" b="1" dirty="0">
                <a:latin typeface="Times New Roman" panose="02020603050405020304" pitchFamily="18" charset="0"/>
                <a:ea typeface="宋体" panose="02010600030101010101" pitchFamily="2" charset="-122"/>
              </a:rPr>
              <a:t>修饰。</a:t>
            </a:r>
          </a:p>
          <a:p>
            <a:endParaRPr lang="zh-CN" altLang="en-US" dirty="0">
              <a:latin typeface="+mj-ea"/>
            </a:endParaRPr>
          </a:p>
          <a:p>
            <a:endParaRPr lang="zh-CN" altLang="en-US" dirty="0"/>
          </a:p>
        </p:txBody>
      </p:sp>
    </p:spTree>
    <p:extLst>
      <p:ext uri="{BB962C8B-B14F-4D97-AF65-F5344CB8AC3E}">
        <p14:creationId xmlns:p14="http://schemas.microsoft.com/office/powerpoint/2010/main" val="126521517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1924" y="134203"/>
            <a:ext cx="10779162" cy="1008797"/>
          </a:xfrm>
        </p:spPr>
        <p:txBody>
          <a:bodyPr>
            <a:normAutofit/>
          </a:bodyPr>
          <a:lstStyle/>
          <a:p>
            <a:r>
              <a:rPr lang="en-US" altLang="zh-CN" sz="4000" dirty="0" smtClean="0"/>
              <a:t>4.8.3 </a:t>
            </a:r>
            <a:r>
              <a:rPr lang="zh-CN" altLang="en-US" sz="4000" dirty="0" smtClean="0"/>
              <a:t>枚举类的成员变量、方法和构造器</a:t>
            </a:r>
            <a:r>
              <a:rPr lang="en-US" altLang="zh-CN" sz="4000" dirty="0" smtClean="0"/>
              <a:t/>
            </a:r>
            <a:br>
              <a:rPr lang="en-US" altLang="zh-CN" sz="4000" dirty="0" smtClean="0"/>
            </a:br>
            <a:r>
              <a:rPr lang="zh-CN" altLang="en-US" sz="2800" dirty="0" smtClean="0"/>
              <a:t>最佳实践代码示例</a:t>
            </a:r>
            <a:endParaRPr lang="zh-CN" altLang="en-US" sz="2800"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1097280" y="2253178"/>
            <a:ext cx="4760954" cy="3208469"/>
          </a:xfrm>
          <a:prstGeom prst="rect">
            <a:avLst/>
          </a:prstGeom>
        </p:spPr>
      </p:pic>
      <p:pic>
        <p:nvPicPr>
          <p:cNvPr id="5" name="图片 4"/>
          <p:cNvPicPr>
            <a:picLocks noChangeAspect="1"/>
          </p:cNvPicPr>
          <p:nvPr/>
        </p:nvPicPr>
        <p:blipFill>
          <a:blip r:embed="rId3"/>
          <a:stretch>
            <a:fillRect/>
          </a:stretch>
        </p:blipFill>
        <p:spPr>
          <a:xfrm>
            <a:off x="5991505" y="2971697"/>
            <a:ext cx="5561905" cy="1771429"/>
          </a:xfrm>
          <a:prstGeom prst="rect">
            <a:avLst/>
          </a:prstGeom>
        </p:spPr>
      </p:pic>
      <p:sp>
        <p:nvSpPr>
          <p:cNvPr id="6" name="矩形 5"/>
          <p:cNvSpPr/>
          <p:nvPr/>
        </p:nvSpPr>
        <p:spPr>
          <a:xfrm>
            <a:off x="10317174" y="4373794"/>
            <a:ext cx="1236236" cy="369332"/>
          </a:xfrm>
          <a:prstGeom prst="rect">
            <a:avLst/>
          </a:prstGeom>
        </p:spPr>
        <p:style>
          <a:lnRef idx="1">
            <a:schemeClr val="accent1"/>
          </a:lnRef>
          <a:fillRef idx="3">
            <a:schemeClr val="accent1"/>
          </a:fillRef>
          <a:effectRef idx="2">
            <a:schemeClr val="accent1"/>
          </a:effectRef>
          <a:fontRef idx="minor">
            <a:schemeClr val="lt1"/>
          </a:fontRef>
        </p:style>
        <p:txBody>
          <a:bodyPr wrap="none">
            <a:spAutoFit/>
          </a:bodyPr>
          <a:lstStyle/>
          <a:p>
            <a:r>
              <a:rPr lang="zh-CN" altLang="en-US" dirty="0"/>
              <a:t>EnumClass</a:t>
            </a:r>
          </a:p>
        </p:txBody>
      </p:sp>
    </p:spTree>
    <p:extLst>
      <p:ext uri="{BB962C8B-B14F-4D97-AF65-F5344CB8AC3E}">
        <p14:creationId xmlns:p14="http://schemas.microsoft.com/office/powerpoint/2010/main" val="8840724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本章</a:t>
            </a:r>
            <a:r>
              <a:rPr lang="zh-CN" altLang="en-US" dirty="0" smtClean="0"/>
              <a:t>导读</a:t>
            </a:r>
            <a:endParaRPr lang="zh-CN" altLang="en-US" dirty="0"/>
          </a:p>
        </p:txBody>
      </p:sp>
      <p:sp>
        <p:nvSpPr>
          <p:cNvPr id="3" name="内容占位符 2"/>
          <p:cNvSpPr>
            <a:spLocks noGrp="1"/>
          </p:cNvSpPr>
          <p:nvPr>
            <p:ph idx="1"/>
          </p:nvPr>
        </p:nvSpPr>
        <p:spPr>
          <a:xfrm>
            <a:off x="1097280" y="1162051"/>
            <a:ext cx="10058400" cy="5283720"/>
          </a:xfrm>
        </p:spPr>
        <p:txBody>
          <a:bodyPr>
            <a:normAutofit fontScale="92500"/>
          </a:bodyPr>
          <a:lstStyle/>
          <a:p>
            <a:pPr>
              <a:buFont typeface="Wingdings" panose="05000000000000000000" pitchFamily="2" charset="2"/>
              <a:buChar char="p"/>
            </a:pPr>
            <a:r>
              <a:rPr lang="en-US" altLang="zh-CN" sz="3200" dirty="0" smtClean="0">
                <a:latin typeface="+mn-lt"/>
              </a:rPr>
              <a:t>4.1 </a:t>
            </a:r>
            <a:r>
              <a:rPr lang="zh-CN" altLang="en-US" sz="3200" dirty="0" smtClean="0">
                <a:latin typeface="+mn-lt"/>
              </a:rPr>
              <a:t>继承 </a:t>
            </a:r>
            <a:r>
              <a:rPr lang="en-US" altLang="zh-CN" sz="3200" dirty="0" smtClean="0">
                <a:latin typeface="+mn-lt"/>
              </a:rPr>
              <a:t>Inheritance</a:t>
            </a:r>
          </a:p>
          <a:p>
            <a:pPr>
              <a:buFont typeface="Wingdings" panose="05000000000000000000" pitchFamily="2" charset="2"/>
              <a:buChar char="p"/>
            </a:pPr>
            <a:r>
              <a:rPr lang="en-US" altLang="zh-CN" sz="3200" dirty="0" smtClean="0">
                <a:latin typeface="+mn-lt"/>
              </a:rPr>
              <a:t>4.2 </a:t>
            </a:r>
            <a:r>
              <a:rPr lang="zh-CN" altLang="en-US" sz="3200" dirty="0" smtClean="0">
                <a:latin typeface="+mn-lt"/>
              </a:rPr>
              <a:t>抽象类和抽象方法 </a:t>
            </a:r>
            <a:r>
              <a:rPr lang="en-US" altLang="zh-CN" sz="3200" dirty="0" smtClean="0">
                <a:latin typeface="+mn-lt"/>
              </a:rPr>
              <a:t>Abstract Class &amp; Abstract Method</a:t>
            </a:r>
          </a:p>
          <a:p>
            <a:pPr>
              <a:buFont typeface="Wingdings" panose="05000000000000000000" pitchFamily="2" charset="2"/>
              <a:buChar char="p"/>
            </a:pPr>
            <a:r>
              <a:rPr lang="en-US" altLang="zh-CN" sz="3200" dirty="0" smtClean="0">
                <a:latin typeface="+mn-lt"/>
              </a:rPr>
              <a:t>4.3 </a:t>
            </a:r>
            <a:r>
              <a:rPr lang="zh-CN" altLang="en-US" sz="3200" dirty="0" smtClean="0">
                <a:latin typeface="+mn-lt"/>
              </a:rPr>
              <a:t>内部类 </a:t>
            </a:r>
            <a:r>
              <a:rPr lang="en-US" altLang="zh-CN" sz="3200" dirty="0" smtClean="0">
                <a:latin typeface="+mn-lt"/>
              </a:rPr>
              <a:t>Inner Class</a:t>
            </a:r>
          </a:p>
          <a:p>
            <a:pPr>
              <a:buFont typeface="Wingdings" panose="05000000000000000000" pitchFamily="2" charset="2"/>
              <a:buChar char="p"/>
            </a:pPr>
            <a:r>
              <a:rPr lang="en-US" altLang="zh-CN" sz="3200" dirty="0" smtClean="0">
                <a:latin typeface="+mn-lt"/>
              </a:rPr>
              <a:t>4.4 </a:t>
            </a:r>
            <a:r>
              <a:rPr lang="zh-CN" altLang="en-US" sz="3200" dirty="0" smtClean="0">
                <a:latin typeface="+mn-lt"/>
              </a:rPr>
              <a:t>接口 </a:t>
            </a:r>
            <a:r>
              <a:rPr lang="en-US" altLang="zh-CN" sz="3200" dirty="0" smtClean="0">
                <a:latin typeface="+mn-lt"/>
              </a:rPr>
              <a:t>Interface</a:t>
            </a:r>
            <a:endParaRPr lang="en-US" altLang="zh-CN" sz="3200" dirty="0">
              <a:latin typeface="+mn-lt"/>
            </a:endParaRPr>
          </a:p>
          <a:p>
            <a:pPr>
              <a:buFont typeface="Wingdings" panose="05000000000000000000" pitchFamily="2" charset="2"/>
              <a:buChar char="p"/>
            </a:pPr>
            <a:r>
              <a:rPr lang="en-US" altLang="zh-CN" sz="3200" dirty="0">
                <a:latin typeface="+mn-lt"/>
              </a:rPr>
              <a:t>4</a:t>
            </a:r>
            <a:r>
              <a:rPr lang="en-US" altLang="zh-CN" sz="3200" dirty="0" smtClean="0">
                <a:latin typeface="+mn-lt"/>
              </a:rPr>
              <a:t>.5 </a:t>
            </a:r>
            <a:r>
              <a:rPr lang="en-US" altLang="zh-CN" sz="3200" dirty="0">
                <a:latin typeface="+mn-lt"/>
              </a:rPr>
              <a:t>Lambda</a:t>
            </a:r>
            <a:r>
              <a:rPr lang="zh-CN" altLang="en-US" sz="3200" dirty="0" smtClean="0">
                <a:latin typeface="+mn-lt"/>
              </a:rPr>
              <a:t>表达式  </a:t>
            </a:r>
            <a:r>
              <a:rPr lang="el-GR" altLang="zh-CN" sz="3200" dirty="0" smtClean="0">
                <a:latin typeface="+mn-lt"/>
              </a:rPr>
              <a:t>λ</a:t>
            </a:r>
            <a:r>
              <a:rPr lang="sk-SK" altLang="zh-CN" sz="3200" dirty="0">
                <a:latin typeface="+mn-lt"/>
              </a:rPr>
              <a:t> </a:t>
            </a:r>
            <a:r>
              <a:rPr lang="en-US" altLang="zh-CN" sz="3200" dirty="0" err="1">
                <a:latin typeface="+mn-lt"/>
              </a:rPr>
              <a:t>E</a:t>
            </a:r>
            <a:r>
              <a:rPr lang="sk-SK" altLang="zh-CN" sz="3200" dirty="0" err="1" smtClean="0">
                <a:latin typeface="+mn-lt"/>
              </a:rPr>
              <a:t>xpression</a:t>
            </a:r>
            <a:endParaRPr lang="en-US" altLang="zh-CN" sz="3200" dirty="0">
              <a:latin typeface="+mn-lt"/>
            </a:endParaRPr>
          </a:p>
          <a:p>
            <a:pPr>
              <a:buFont typeface="Wingdings" panose="05000000000000000000" pitchFamily="2" charset="2"/>
              <a:buChar char="p"/>
            </a:pPr>
            <a:r>
              <a:rPr lang="en-US" altLang="zh-CN" sz="3200" dirty="0">
                <a:latin typeface="+mn-lt"/>
              </a:rPr>
              <a:t>4</a:t>
            </a:r>
            <a:r>
              <a:rPr lang="en-US" altLang="zh-CN" sz="3200" dirty="0" smtClean="0">
                <a:latin typeface="+mn-lt"/>
              </a:rPr>
              <a:t>.6 </a:t>
            </a:r>
            <a:r>
              <a:rPr lang="zh-CN" altLang="en-US" sz="3200" dirty="0">
                <a:latin typeface="+mn-lt"/>
              </a:rPr>
              <a:t>接口与抽象</a:t>
            </a:r>
            <a:r>
              <a:rPr lang="zh-CN" altLang="en-US" sz="3200" dirty="0" smtClean="0">
                <a:latin typeface="+mn-lt"/>
              </a:rPr>
              <a:t>类 </a:t>
            </a:r>
            <a:r>
              <a:rPr lang="en-US" altLang="zh-CN" sz="3200" dirty="0" smtClean="0">
                <a:latin typeface="+mn-lt"/>
              </a:rPr>
              <a:t>Interface</a:t>
            </a:r>
            <a:r>
              <a:rPr lang="zh-CN" altLang="en-US" sz="3200" dirty="0" smtClean="0">
                <a:latin typeface="+mn-lt"/>
              </a:rPr>
              <a:t> </a:t>
            </a:r>
            <a:r>
              <a:rPr lang="en-US" altLang="zh-CN" sz="3200" dirty="0" smtClean="0">
                <a:latin typeface="+mn-lt"/>
              </a:rPr>
              <a:t>&amp;</a:t>
            </a:r>
            <a:r>
              <a:rPr lang="zh-CN" altLang="en-US" sz="3200" dirty="0" smtClean="0">
                <a:latin typeface="+mn-lt"/>
              </a:rPr>
              <a:t> </a:t>
            </a:r>
            <a:r>
              <a:rPr lang="en-US" altLang="zh-CN" sz="3200" dirty="0" smtClean="0">
                <a:latin typeface="+mn-lt"/>
              </a:rPr>
              <a:t>Abstract</a:t>
            </a:r>
            <a:r>
              <a:rPr lang="zh-CN" altLang="en-US" sz="3200" dirty="0" smtClean="0">
                <a:latin typeface="+mn-lt"/>
              </a:rPr>
              <a:t> </a:t>
            </a:r>
            <a:r>
              <a:rPr lang="en-US" altLang="zh-CN" sz="3200" dirty="0" smtClean="0">
                <a:latin typeface="+mn-lt"/>
              </a:rPr>
              <a:t>Class</a:t>
            </a:r>
            <a:endParaRPr lang="en-US" altLang="zh-CN" sz="3200" dirty="0">
              <a:latin typeface="+mn-lt"/>
            </a:endParaRPr>
          </a:p>
          <a:p>
            <a:pPr>
              <a:buFont typeface="Wingdings" panose="05000000000000000000" pitchFamily="2" charset="2"/>
              <a:buChar char="p"/>
            </a:pPr>
            <a:r>
              <a:rPr lang="en-US" altLang="zh-CN" sz="3200" dirty="0">
                <a:latin typeface="+mn-lt"/>
              </a:rPr>
              <a:t>4</a:t>
            </a:r>
            <a:r>
              <a:rPr lang="en-US" altLang="zh-CN" sz="3200" dirty="0" smtClean="0">
                <a:latin typeface="+mn-lt"/>
              </a:rPr>
              <a:t>.7 </a:t>
            </a:r>
            <a:r>
              <a:rPr lang="zh-CN" altLang="en-US" sz="3200" dirty="0">
                <a:latin typeface="+mn-lt"/>
              </a:rPr>
              <a:t>大话泛</a:t>
            </a:r>
            <a:r>
              <a:rPr lang="zh-CN" altLang="en-US" sz="3200" dirty="0" smtClean="0">
                <a:latin typeface="+mn-lt"/>
              </a:rPr>
              <a:t>型 </a:t>
            </a:r>
            <a:r>
              <a:rPr lang="en-US" altLang="zh-CN" sz="3200" dirty="0" smtClean="0">
                <a:latin typeface="+mn-lt"/>
              </a:rPr>
              <a:t>Generic</a:t>
            </a:r>
            <a:r>
              <a:rPr lang="zh-CN" altLang="en-US" sz="3200" dirty="0" smtClean="0">
                <a:latin typeface="+mn-lt"/>
              </a:rPr>
              <a:t> </a:t>
            </a:r>
            <a:r>
              <a:rPr lang="en-US" altLang="zh-CN" sz="3200" dirty="0" smtClean="0">
                <a:latin typeface="+mn-lt"/>
              </a:rPr>
              <a:t>Programming</a:t>
            </a:r>
          </a:p>
          <a:p>
            <a:pPr>
              <a:buFont typeface="Wingdings" charset="2"/>
              <a:buChar char="p"/>
            </a:pPr>
            <a:r>
              <a:rPr lang="en-US" altLang="zh-CN" sz="3200" dirty="0">
                <a:latin typeface="+mn-lt"/>
              </a:rPr>
              <a:t>4.8 </a:t>
            </a:r>
            <a:r>
              <a:rPr lang="zh-CN" altLang="en-US" sz="3200" dirty="0">
                <a:latin typeface="+mn-lt"/>
              </a:rPr>
              <a:t>枚举类 </a:t>
            </a:r>
            <a:r>
              <a:rPr lang="en-US" altLang="zh-CN" sz="3200" dirty="0">
                <a:latin typeface="+mn-lt"/>
              </a:rPr>
              <a:t>Enumeration Class</a:t>
            </a:r>
          </a:p>
          <a:p>
            <a:pPr>
              <a:buFont typeface="Wingdings" charset="2"/>
              <a:buChar char="ü"/>
            </a:pPr>
            <a:r>
              <a:rPr lang="en-US" altLang="zh-CN" sz="3200" dirty="0">
                <a:solidFill>
                  <a:srgbClr val="FF0000"/>
                </a:solidFill>
                <a:latin typeface="+mn-lt"/>
              </a:rPr>
              <a:t>4.9</a:t>
            </a:r>
            <a:r>
              <a:rPr lang="zh-CN" altLang="en-US" sz="3200" dirty="0">
                <a:solidFill>
                  <a:srgbClr val="FF0000"/>
                </a:solidFill>
                <a:latin typeface="+mn-lt"/>
              </a:rPr>
              <a:t> 作业及</a:t>
            </a:r>
            <a:r>
              <a:rPr lang="zh-CN" altLang="en-US" sz="3200" dirty="0" smtClean="0">
                <a:solidFill>
                  <a:srgbClr val="FF0000"/>
                </a:solidFill>
                <a:latin typeface="+mn-lt"/>
              </a:rPr>
              <a:t>延伸</a:t>
            </a:r>
            <a:endParaRPr lang="en-US" altLang="zh-CN" sz="3200" dirty="0">
              <a:solidFill>
                <a:srgbClr val="FF0000"/>
              </a:solidFill>
              <a:latin typeface="+mn-lt"/>
            </a:endParaRPr>
          </a:p>
        </p:txBody>
      </p:sp>
    </p:spTree>
    <p:extLst>
      <p:ext uri="{BB962C8B-B14F-4D97-AF65-F5344CB8AC3E}">
        <p14:creationId xmlns:p14="http://schemas.microsoft.com/office/powerpoint/2010/main" val="135201293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 </a:t>
            </a:r>
            <a:r>
              <a:rPr lang="en-US" altLang="zh-CN" dirty="0" smtClean="0"/>
              <a:t>1</a:t>
            </a:r>
            <a:endParaRPr lang="zh-CN" altLang="en-US" dirty="0"/>
          </a:p>
        </p:txBody>
      </p:sp>
      <p:sp>
        <p:nvSpPr>
          <p:cNvPr id="3" name="内容占位符 2"/>
          <p:cNvSpPr>
            <a:spLocks noGrp="1"/>
          </p:cNvSpPr>
          <p:nvPr>
            <p:ph idx="1"/>
          </p:nvPr>
        </p:nvSpPr>
        <p:spPr/>
        <p:txBody>
          <a:bodyPr>
            <a:noAutofit/>
          </a:bodyPr>
          <a:lstStyle/>
          <a:p>
            <a:pPr>
              <a:buFont typeface="Wingdings" panose="05000000000000000000" pitchFamily="2" charset="2"/>
              <a:buChar char="l"/>
            </a:pPr>
            <a:r>
              <a:rPr lang="zh-CN" altLang="en-US" sz="2800" dirty="0" smtClean="0"/>
              <a:t>请根据第</a:t>
            </a:r>
            <a:r>
              <a:rPr lang="en-US" altLang="zh-CN" sz="2800" dirty="0" smtClean="0"/>
              <a:t>3</a:t>
            </a:r>
            <a:r>
              <a:rPr lang="zh-CN" altLang="en-US" sz="2800" dirty="0" smtClean="0"/>
              <a:t>章和第</a:t>
            </a:r>
            <a:r>
              <a:rPr lang="en-US" altLang="zh-CN" sz="2800" dirty="0" smtClean="0"/>
              <a:t>4</a:t>
            </a:r>
            <a:r>
              <a:rPr lang="zh-CN" altLang="en-US" sz="2800" dirty="0" smtClean="0"/>
              <a:t>章所学内容，对涉及到的关键字及其用法进行总结：</a:t>
            </a:r>
            <a:endParaRPr lang="en-US" altLang="zh-CN" sz="2800" dirty="0" smtClean="0"/>
          </a:p>
          <a:p>
            <a:pPr>
              <a:buFont typeface="Wingdings" panose="05000000000000000000" pitchFamily="2" charset="2"/>
              <a:buChar char="l"/>
            </a:pPr>
            <a:r>
              <a:rPr lang="zh-CN" altLang="en-US" sz="2800" dirty="0" smtClean="0"/>
              <a:t>要求使用自己组织语言，不能照抄书本以及课件，如果需要可以配上代码说明。</a:t>
            </a:r>
            <a:endParaRPr lang="en-US" altLang="zh-CN" sz="2800" dirty="0" smtClean="0"/>
          </a:p>
          <a:p>
            <a:pPr>
              <a:buFont typeface="Wingdings" panose="05000000000000000000" pitchFamily="2" charset="2"/>
              <a:buChar char="l"/>
            </a:pPr>
            <a:r>
              <a:rPr lang="zh-CN" altLang="en-US" sz="2800" dirty="0"/>
              <a:t>请</a:t>
            </a:r>
            <a:r>
              <a:rPr lang="zh-CN" altLang="en-US" sz="2800" dirty="0" smtClean="0"/>
              <a:t>至少包含如下关键字：</a:t>
            </a:r>
            <a:endParaRPr lang="en-US" altLang="zh-CN" sz="2800" dirty="0" smtClean="0"/>
          </a:p>
          <a:p>
            <a:pPr lvl="1">
              <a:buFont typeface="Wingdings" panose="05000000000000000000" pitchFamily="2" charset="2"/>
              <a:buChar char="l"/>
            </a:pPr>
            <a:r>
              <a:rPr lang="en-US" altLang="zh-CN" sz="2800" dirty="0" smtClean="0"/>
              <a:t>final static abstract</a:t>
            </a:r>
            <a:r>
              <a:rPr lang="zh-CN" altLang="en-US" sz="2800" dirty="0" smtClean="0"/>
              <a:t>（重点要求，需要总结可使用的类成员类型及其效果）</a:t>
            </a:r>
            <a:endParaRPr lang="en-US" altLang="zh-CN" sz="2800" dirty="0" smtClean="0"/>
          </a:p>
          <a:p>
            <a:pPr lvl="1">
              <a:buFont typeface="Wingdings" panose="05000000000000000000" pitchFamily="2" charset="2"/>
              <a:buChar char="l"/>
            </a:pPr>
            <a:r>
              <a:rPr lang="en-US" altLang="zh-CN" sz="2800" dirty="0" smtClean="0"/>
              <a:t>private protected public </a:t>
            </a:r>
            <a:r>
              <a:rPr lang="en-US" altLang="zh-CN" sz="2800" dirty="0" smtClean="0">
                <a:latin typeface="Blackadder ITC" panose="04020505051007020D02" pitchFamily="82" charset="0"/>
              </a:rPr>
              <a:t>default</a:t>
            </a:r>
          </a:p>
          <a:p>
            <a:pPr lvl="1">
              <a:buFont typeface="Wingdings" panose="05000000000000000000" pitchFamily="2" charset="2"/>
              <a:buChar char="l"/>
            </a:pPr>
            <a:r>
              <a:rPr lang="en-US" altLang="zh-CN" sz="2800" dirty="0" smtClean="0"/>
              <a:t>class </a:t>
            </a:r>
            <a:r>
              <a:rPr lang="en-US" altLang="zh-CN" sz="2800" dirty="0" err="1" smtClean="0"/>
              <a:t>enum</a:t>
            </a:r>
            <a:r>
              <a:rPr lang="en-US" altLang="zh-CN" sz="2800" dirty="0" smtClean="0"/>
              <a:t> extends</a:t>
            </a:r>
            <a:r>
              <a:rPr lang="zh-CN" altLang="en-US" sz="2800" dirty="0" smtClean="0"/>
              <a:t> </a:t>
            </a:r>
            <a:r>
              <a:rPr lang="en-US" altLang="zh-CN" sz="2800" dirty="0" smtClean="0"/>
              <a:t>interface</a:t>
            </a:r>
            <a:endParaRPr lang="en-US" altLang="zh-CN" sz="2800" dirty="0"/>
          </a:p>
        </p:txBody>
      </p:sp>
    </p:spTree>
    <p:extLst>
      <p:ext uri="{BB962C8B-B14F-4D97-AF65-F5344CB8AC3E}">
        <p14:creationId xmlns:p14="http://schemas.microsoft.com/office/powerpoint/2010/main" val="281639775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 </a:t>
            </a:r>
            <a:r>
              <a:rPr lang="en-US" altLang="zh-CN" dirty="0" smtClean="0"/>
              <a:t>2</a:t>
            </a:r>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l"/>
            </a:pPr>
            <a:r>
              <a:rPr lang="zh-CN" altLang="en-US" sz="3200" dirty="0" smtClean="0"/>
              <a:t>思考 </a:t>
            </a:r>
            <a:endParaRPr lang="en-US" altLang="zh-CN" sz="3200" dirty="0" smtClean="0"/>
          </a:p>
          <a:p>
            <a:pPr>
              <a:buFont typeface="Wingdings" panose="05000000000000000000" pitchFamily="2" charset="2"/>
              <a:buChar char="l"/>
            </a:pPr>
            <a:r>
              <a:rPr lang="zh-CN" altLang="en-US" sz="3200" dirty="0" smtClean="0"/>
              <a:t>为什么外部类的访问权限  只能是</a:t>
            </a:r>
            <a:r>
              <a:rPr lang="en-US" altLang="zh-CN" sz="3200" dirty="0" smtClean="0"/>
              <a:t>public</a:t>
            </a:r>
            <a:r>
              <a:rPr lang="zh-CN" altLang="en-US" sz="3200" dirty="0" smtClean="0"/>
              <a:t>或者 </a:t>
            </a:r>
            <a:r>
              <a:rPr lang="en-US" altLang="zh-CN" sz="3200" dirty="0" smtClean="0"/>
              <a:t>default</a:t>
            </a:r>
            <a:r>
              <a:rPr lang="zh-CN" altLang="en-US" sz="3200" dirty="0" smtClean="0"/>
              <a:t>；而内部类的访问权限，可以使用所有的访问修饰符？</a:t>
            </a:r>
            <a:endParaRPr lang="en-US" altLang="zh-CN" sz="3200" dirty="0" smtClean="0"/>
          </a:p>
        </p:txBody>
      </p:sp>
    </p:spTree>
    <p:extLst>
      <p:ext uri="{BB962C8B-B14F-4D97-AF65-F5344CB8AC3E}">
        <p14:creationId xmlns:p14="http://schemas.microsoft.com/office/powerpoint/2010/main" val="403310361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 </a:t>
            </a:r>
            <a:r>
              <a:rPr lang="en-US" altLang="zh-CN" dirty="0" smtClean="0"/>
              <a:t>3</a:t>
            </a:r>
            <a:endParaRPr lang="zh-CN" altLang="en-US" dirty="0"/>
          </a:p>
        </p:txBody>
      </p:sp>
      <p:sp>
        <p:nvSpPr>
          <p:cNvPr id="3" name="内容占位符 2"/>
          <p:cNvSpPr>
            <a:spLocks noGrp="1"/>
          </p:cNvSpPr>
          <p:nvPr>
            <p:ph idx="1"/>
          </p:nvPr>
        </p:nvSpPr>
        <p:spPr/>
        <p:txBody>
          <a:bodyPr/>
          <a:lstStyle/>
          <a:p>
            <a:pPr>
              <a:buFont typeface="Wingdings" charset="2"/>
              <a:buChar char="l"/>
            </a:pPr>
            <a:r>
              <a:rPr lang="zh-CN" altLang="en-US" dirty="0" smtClean="0"/>
              <a:t>到目前为止，我们已经学习了</a:t>
            </a:r>
            <a:r>
              <a:rPr lang="en-US" altLang="zh-CN" dirty="0" smtClean="0"/>
              <a:t>Java</a:t>
            </a:r>
            <a:r>
              <a:rPr lang="zh-CN" altLang="en-US" dirty="0" smtClean="0"/>
              <a:t>语言对于面向对象所支持绝大部分特性，已经具备足够的能力去阅读</a:t>
            </a:r>
            <a:r>
              <a:rPr lang="en-US" altLang="zh-CN" dirty="0" smtClean="0"/>
              <a:t>JDK</a:t>
            </a:r>
            <a:r>
              <a:rPr lang="zh-CN" altLang="en-US" dirty="0" smtClean="0"/>
              <a:t>中的部分源代码</a:t>
            </a:r>
            <a:r>
              <a:rPr lang="zh-CN" altLang="en-US" dirty="0"/>
              <a:t>！</a:t>
            </a:r>
            <a:endParaRPr lang="en-US" altLang="zh-CN" dirty="0" smtClean="0"/>
          </a:p>
          <a:p>
            <a:pPr>
              <a:buFont typeface="Wingdings" charset="2"/>
              <a:buChar char="l"/>
            </a:pPr>
            <a:r>
              <a:rPr lang="zh-CN" altLang="en-US" dirty="0" smtClean="0"/>
              <a:t>代码阅读任务</a:t>
            </a:r>
            <a:r>
              <a:rPr lang="en-US" altLang="zh-CN" dirty="0" smtClean="0"/>
              <a:t>——</a:t>
            </a:r>
            <a:r>
              <a:rPr lang="en-US" altLang="zh-CN" dirty="0" err="1" smtClean="0"/>
              <a:t>BigInteger</a:t>
            </a:r>
            <a:r>
              <a:rPr lang="zh-CN" altLang="en-US" dirty="0" smtClean="0"/>
              <a:t>类</a:t>
            </a:r>
            <a:endParaRPr lang="en-US" altLang="zh-CN" dirty="0" smtClean="0"/>
          </a:p>
          <a:p>
            <a:pPr>
              <a:buFont typeface="Wingdings" charset="2"/>
              <a:buChar char="l"/>
            </a:pPr>
            <a:r>
              <a:rPr lang="zh-CN" altLang="en-US" dirty="0" smtClean="0"/>
              <a:t>要求：</a:t>
            </a:r>
            <a:endParaRPr lang="en-US" altLang="zh-CN" dirty="0" smtClean="0"/>
          </a:p>
          <a:p>
            <a:r>
              <a:rPr lang="en-US" altLang="zh-CN" dirty="0" smtClean="0"/>
              <a:t>1.</a:t>
            </a:r>
            <a:r>
              <a:rPr lang="zh-CN" altLang="en-US" dirty="0" smtClean="0"/>
              <a:t> 通过阅读源码，理解对于“大整数”的存储原理</a:t>
            </a:r>
            <a:endParaRPr lang="en-US" altLang="zh-CN" dirty="0" smtClean="0"/>
          </a:p>
          <a:p>
            <a:r>
              <a:rPr lang="en-US" altLang="zh-CN" dirty="0" smtClean="0"/>
              <a:t>2.</a:t>
            </a:r>
            <a:r>
              <a:rPr lang="zh-CN" altLang="en-US" dirty="0" smtClean="0"/>
              <a:t> 理解加减乘除的基本操作以及“</a:t>
            </a:r>
            <a:r>
              <a:rPr lang="en-US" altLang="zh-CN" dirty="0" err="1" smtClean="0"/>
              <a:t>BigInteger</a:t>
            </a:r>
            <a:r>
              <a:rPr lang="zh-CN" altLang="en-US" dirty="0" smtClean="0"/>
              <a:t>”的各个构造器</a:t>
            </a:r>
            <a:endParaRPr lang="en-US" altLang="zh-CN" dirty="0" smtClean="0"/>
          </a:p>
          <a:p>
            <a:r>
              <a:rPr lang="en-US" altLang="zh-CN" dirty="0" smtClean="0"/>
              <a:t>3.</a:t>
            </a:r>
            <a:r>
              <a:rPr lang="zh-CN" altLang="en-US" dirty="0" smtClean="0"/>
              <a:t> 梳理源码中各种学习过的知识点，并列举出源码中不理解的点</a:t>
            </a:r>
            <a:endParaRPr lang="en-US" altLang="zh-CN" dirty="0" smtClean="0"/>
          </a:p>
          <a:p>
            <a:endParaRPr lang="zh-CN" altLang="en-US" dirty="0"/>
          </a:p>
        </p:txBody>
      </p:sp>
    </p:spTree>
    <p:extLst>
      <p:ext uri="{BB962C8B-B14F-4D97-AF65-F5344CB8AC3E}">
        <p14:creationId xmlns:p14="http://schemas.microsoft.com/office/powerpoint/2010/main" val="69558822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 </a:t>
            </a:r>
            <a:r>
              <a:rPr lang="en-US" altLang="zh-CN" dirty="0"/>
              <a:t>4</a:t>
            </a:r>
            <a:endParaRPr lang="zh-CN" altLang="en-US" dirty="0"/>
          </a:p>
        </p:txBody>
      </p:sp>
      <p:sp>
        <p:nvSpPr>
          <p:cNvPr id="3" name="内容占位符 2"/>
          <p:cNvSpPr>
            <a:spLocks noGrp="1"/>
          </p:cNvSpPr>
          <p:nvPr>
            <p:ph idx="1"/>
          </p:nvPr>
        </p:nvSpPr>
        <p:spPr/>
        <p:txBody>
          <a:bodyPr>
            <a:normAutofit/>
          </a:bodyPr>
          <a:lstStyle/>
          <a:p>
            <a:pPr>
              <a:lnSpc>
                <a:spcPct val="100000"/>
              </a:lnSpc>
              <a:buFont typeface="Wingdings" panose="05000000000000000000" pitchFamily="2" charset="2"/>
              <a:buChar char="l"/>
            </a:pPr>
            <a:r>
              <a:rPr lang="zh-CN" altLang="en-US" sz="2400" dirty="0" smtClean="0"/>
              <a:t>使用</a:t>
            </a:r>
            <a:r>
              <a:rPr lang="en-US" altLang="zh-CN" sz="2400" dirty="0" err="1"/>
              <a:t>javac</a:t>
            </a:r>
            <a:r>
              <a:rPr lang="zh-CN" altLang="en-US" sz="2400" dirty="0" smtClean="0"/>
              <a:t>命令编译课件中内部类以及枚举类的</a:t>
            </a:r>
            <a:r>
              <a:rPr lang="zh-CN" altLang="en-US" sz="2400" dirty="0"/>
              <a:t>示例</a:t>
            </a:r>
            <a:r>
              <a:rPr lang="zh-CN" altLang="en-US" sz="2400" dirty="0" smtClean="0"/>
              <a:t>代码（若未提供源码，请自行编写），</a:t>
            </a:r>
            <a:r>
              <a:rPr lang="zh-CN" altLang="en-US" sz="2400" dirty="0"/>
              <a:t>观察编译后生成的</a:t>
            </a:r>
            <a:r>
              <a:rPr lang="en-US" altLang="zh-CN" sz="2400" dirty="0"/>
              <a:t>class</a:t>
            </a:r>
            <a:r>
              <a:rPr lang="zh-CN" altLang="en-US" sz="2400" dirty="0" smtClean="0"/>
              <a:t>文件，并自行总结编译得到</a:t>
            </a:r>
            <a:r>
              <a:rPr lang="en-US" altLang="zh-CN" sz="2400" dirty="0" smtClean="0"/>
              <a:t>class</a:t>
            </a:r>
            <a:r>
              <a:rPr lang="zh-CN" altLang="en-US" sz="2400" dirty="0" smtClean="0"/>
              <a:t>文件的命名规则。</a:t>
            </a:r>
            <a:endParaRPr lang="zh-CN" altLang="en-US" sz="2400" dirty="0"/>
          </a:p>
        </p:txBody>
      </p:sp>
    </p:spTree>
    <p:extLst>
      <p:ext uri="{BB962C8B-B14F-4D97-AF65-F5344CB8AC3E}">
        <p14:creationId xmlns:p14="http://schemas.microsoft.com/office/powerpoint/2010/main" val="292052306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延伸</a:t>
            </a:r>
            <a:r>
              <a:rPr lang="en-US" altLang="zh-CN" dirty="0" smtClean="0"/>
              <a:t/>
            </a:r>
            <a:br>
              <a:rPr lang="en-US" altLang="zh-CN" dirty="0" smtClean="0"/>
            </a:br>
            <a:r>
              <a:rPr lang="en-US" altLang="zh-CN" dirty="0" smtClean="0"/>
              <a:t>native</a:t>
            </a:r>
            <a:r>
              <a:rPr lang="zh-CN" altLang="en-US" dirty="0" smtClean="0"/>
              <a:t>关键字</a:t>
            </a:r>
            <a:endParaRPr lang="zh-CN" altLang="en-US" dirty="0"/>
          </a:p>
        </p:txBody>
      </p:sp>
      <p:sp>
        <p:nvSpPr>
          <p:cNvPr id="3" name="内容占位符 2"/>
          <p:cNvSpPr>
            <a:spLocks noGrp="1"/>
          </p:cNvSpPr>
          <p:nvPr>
            <p:ph idx="1"/>
          </p:nvPr>
        </p:nvSpPr>
        <p:spPr/>
        <p:txBody>
          <a:bodyPr>
            <a:noAutofit/>
          </a:bodyPr>
          <a:lstStyle/>
          <a:p>
            <a:pPr>
              <a:buFont typeface="Wingdings" charset="2"/>
              <a:buChar char="l"/>
            </a:pPr>
            <a:r>
              <a:rPr lang="zh-CN" altLang="en-US" sz="2800" dirty="0" smtClean="0"/>
              <a:t>我们在</a:t>
            </a:r>
            <a:r>
              <a:rPr lang="en-US" altLang="zh-CN" sz="2800" dirty="0" smtClean="0"/>
              <a:t>Object</a:t>
            </a:r>
            <a:r>
              <a:rPr lang="zh-CN" altLang="en-US" sz="2800" dirty="0" smtClean="0"/>
              <a:t>类的</a:t>
            </a:r>
            <a:r>
              <a:rPr lang="en-US" altLang="zh-CN" sz="2800" dirty="0" err="1" smtClean="0"/>
              <a:t>hashcode</a:t>
            </a:r>
            <a:r>
              <a:rPr lang="zh-CN" altLang="en-US" sz="2800" dirty="0" smtClean="0"/>
              <a:t>方法声明中，第一次遇到了</a:t>
            </a:r>
            <a:r>
              <a:rPr lang="en-US" altLang="zh-CN" sz="2800" dirty="0" smtClean="0"/>
              <a:t>native</a:t>
            </a:r>
            <a:r>
              <a:rPr lang="zh-CN" altLang="en-US" sz="2800" dirty="0" smtClean="0"/>
              <a:t>关键字，</a:t>
            </a:r>
            <a:r>
              <a:rPr lang="en-US" altLang="zh-CN" sz="2800" dirty="0" smtClean="0"/>
              <a:t>native</a:t>
            </a:r>
            <a:r>
              <a:rPr lang="zh-CN" altLang="en-US" sz="2800" dirty="0"/>
              <a:t>方法称为本地方法。在</a:t>
            </a:r>
            <a:r>
              <a:rPr lang="en-US" altLang="zh-CN" sz="2800" dirty="0"/>
              <a:t>java</a:t>
            </a:r>
            <a:r>
              <a:rPr lang="zh-CN" altLang="en-US" sz="2800" dirty="0"/>
              <a:t>源程序中以</a:t>
            </a:r>
            <a:r>
              <a:rPr lang="zh-CN" altLang="en-US" sz="2800" dirty="0" smtClean="0"/>
              <a:t>关键字</a:t>
            </a:r>
            <a:r>
              <a:rPr lang="en-US" altLang="zh-CN" sz="2800" b="1" dirty="0" smtClean="0">
                <a:solidFill>
                  <a:srgbClr val="FF0000"/>
                </a:solidFill>
              </a:rPr>
              <a:t>native</a:t>
            </a:r>
            <a:r>
              <a:rPr lang="zh-CN" altLang="en-US" sz="2800" dirty="0" smtClean="0"/>
              <a:t>声明</a:t>
            </a:r>
            <a:r>
              <a:rPr lang="zh-CN" altLang="en-US" sz="2800" dirty="0"/>
              <a:t>，</a:t>
            </a:r>
            <a:r>
              <a:rPr lang="zh-CN" altLang="en-US" sz="2800" b="1" dirty="0"/>
              <a:t>不提供函数体</a:t>
            </a:r>
            <a:r>
              <a:rPr lang="zh-CN" altLang="en-US" sz="2800" dirty="0"/>
              <a:t>。其实现使用</a:t>
            </a:r>
            <a:r>
              <a:rPr lang="en-US" altLang="zh-CN" sz="2800" dirty="0"/>
              <a:t>C/C++</a:t>
            </a:r>
            <a:r>
              <a:rPr lang="zh-CN" altLang="en-US" sz="2800" dirty="0"/>
              <a:t>语言在另外的文件中编写，编写的规则遵循</a:t>
            </a:r>
            <a:r>
              <a:rPr lang="en-US" altLang="zh-CN" sz="2800" dirty="0"/>
              <a:t>Java</a:t>
            </a:r>
            <a:r>
              <a:rPr lang="zh-CN" altLang="en-US" sz="2800" dirty="0"/>
              <a:t>本地接口的规范</a:t>
            </a:r>
            <a:r>
              <a:rPr lang="en-US" altLang="zh-CN" sz="2800" b="1" dirty="0"/>
              <a:t>Java native Interface(</a:t>
            </a:r>
            <a:r>
              <a:rPr lang="zh-CN" altLang="en-US" sz="2800" b="1" dirty="0"/>
              <a:t>简称</a:t>
            </a:r>
            <a:r>
              <a:rPr lang="en-US" altLang="zh-CN" sz="2800" b="1" dirty="0"/>
              <a:t>JNI)</a:t>
            </a:r>
            <a:r>
              <a:rPr lang="zh-CN" altLang="en-US" sz="2800" dirty="0" smtClean="0"/>
              <a:t>。</a:t>
            </a:r>
            <a:endParaRPr lang="en-US" altLang="zh-CN" sz="2800" dirty="0" smtClean="0"/>
          </a:p>
          <a:p>
            <a:pPr>
              <a:buFont typeface="Wingdings" charset="2"/>
              <a:buChar char="l"/>
            </a:pPr>
            <a:r>
              <a:rPr lang="zh-CN" altLang="en-US" sz="2800" dirty="0" smtClean="0"/>
              <a:t>除</a:t>
            </a:r>
            <a:r>
              <a:rPr lang="en-US" altLang="zh-CN" sz="2800" dirty="0" smtClean="0"/>
              <a:t>abstract</a:t>
            </a:r>
            <a:r>
              <a:rPr lang="zh-CN" altLang="en-US" sz="2800" dirty="0" smtClean="0"/>
              <a:t>以外，</a:t>
            </a:r>
            <a:r>
              <a:rPr lang="en-US" altLang="zh-CN" sz="2800" dirty="0" smtClean="0"/>
              <a:t>native</a:t>
            </a:r>
            <a:r>
              <a:rPr lang="zh-CN" altLang="en-US" sz="2800" dirty="0"/>
              <a:t>可以与所有其它的</a:t>
            </a:r>
            <a:r>
              <a:rPr lang="en-US" altLang="zh-CN" sz="2800" dirty="0" smtClean="0"/>
              <a:t>java</a:t>
            </a:r>
            <a:r>
              <a:rPr lang="zh-CN" altLang="en-US" sz="2800" dirty="0" smtClean="0"/>
              <a:t>关键字连用。</a:t>
            </a:r>
            <a:endParaRPr lang="en-US" altLang="zh-CN" sz="2800" dirty="0" smtClean="0"/>
          </a:p>
          <a:p>
            <a:pPr>
              <a:buFont typeface="Wingdings" charset="2"/>
              <a:buChar char="l"/>
            </a:pPr>
            <a:r>
              <a:rPr lang="en-US" altLang="zh-CN" sz="2800" dirty="0" smtClean="0"/>
              <a:t>JNI</a:t>
            </a:r>
            <a:r>
              <a:rPr lang="zh-CN" altLang="en-US" sz="2800" dirty="0" smtClean="0"/>
              <a:t>编程入门：</a:t>
            </a:r>
            <a:r>
              <a:rPr lang="en-US" altLang="zh-CN" sz="2800" dirty="0"/>
              <a:t> </a:t>
            </a:r>
            <a:r>
              <a:rPr lang="en-US" altLang="zh-CN" sz="2800" dirty="0">
                <a:hlinkClick r:id="rId3"/>
              </a:rPr>
              <a:t>http://</a:t>
            </a:r>
            <a:r>
              <a:rPr lang="en-US" altLang="zh-CN" sz="2800" dirty="0" smtClean="0">
                <a:hlinkClick r:id="rId3"/>
              </a:rPr>
              <a:t>blog.csdn.net/huachao1001/article/details/53906237</a:t>
            </a:r>
            <a:r>
              <a:rPr lang="zh-CN" altLang="en-US" sz="2800" dirty="0" smtClean="0"/>
              <a:t> </a:t>
            </a:r>
            <a:endParaRPr lang="en-US" altLang="zh-CN" sz="2800" dirty="0" smtClean="0"/>
          </a:p>
          <a:p>
            <a:pPr>
              <a:buFont typeface="Wingdings" charset="2"/>
              <a:buChar char="l"/>
            </a:pPr>
            <a:endParaRPr lang="zh-CN" altLang="en-US" sz="2800" dirty="0"/>
          </a:p>
        </p:txBody>
      </p:sp>
      <p:pic>
        <p:nvPicPr>
          <p:cNvPr id="4" name="图片 3"/>
          <p:cNvPicPr>
            <a:picLocks noChangeAspect="1"/>
          </p:cNvPicPr>
          <p:nvPr/>
        </p:nvPicPr>
        <p:blipFill>
          <a:blip r:embed="rId4"/>
          <a:stretch>
            <a:fillRect/>
          </a:stretch>
        </p:blipFill>
        <p:spPr>
          <a:xfrm>
            <a:off x="6747002" y="1047034"/>
            <a:ext cx="4408678" cy="496342"/>
          </a:xfrm>
          <a:prstGeom prst="rect">
            <a:avLst/>
          </a:prstGeom>
        </p:spPr>
      </p:pic>
    </p:spTree>
    <p:extLst>
      <p:ext uri="{BB962C8B-B14F-4D97-AF65-F5344CB8AC3E}">
        <p14:creationId xmlns:p14="http://schemas.microsoft.com/office/powerpoint/2010/main" val="3811613833"/>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延伸</a:t>
            </a:r>
            <a:r>
              <a:rPr lang="en-US" altLang="zh-CN" dirty="0" smtClean="0"/>
              <a:t/>
            </a:r>
            <a:br>
              <a:rPr lang="en-US" altLang="zh-CN" dirty="0" smtClean="0"/>
            </a:br>
            <a:r>
              <a:rPr lang="en-US" altLang="zh-CN" dirty="0" smtClean="0"/>
              <a:t>native</a:t>
            </a:r>
            <a:r>
              <a:rPr lang="zh-CN" altLang="en-US" dirty="0" smtClean="0"/>
              <a:t>关键字</a:t>
            </a:r>
            <a:endParaRPr lang="zh-CN" altLang="en-US" dirty="0"/>
          </a:p>
        </p:txBody>
      </p:sp>
      <p:sp>
        <p:nvSpPr>
          <p:cNvPr id="3" name="内容占位符 2"/>
          <p:cNvSpPr>
            <a:spLocks noGrp="1"/>
          </p:cNvSpPr>
          <p:nvPr>
            <p:ph idx="1"/>
          </p:nvPr>
        </p:nvSpPr>
        <p:spPr>
          <a:xfrm>
            <a:off x="1097280" y="1845734"/>
            <a:ext cx="10215762" cy="4852778"/>
          </a:xfrm>
        </p:spPr>
        <p:txBody>
          <a:bodyPr>
            <a:noAutofit/>
          </a:bodyPr>
          <a:lstStyle/>
          <a:p>
            <a:pPr>
              <a:lnSpc>
                <a:spcPct val="100000"/>
              </a:lnSpc>
              <a:buFont typeface="Wingdings" charset="2"/>
              <a:buChar char="l"/>
            </a:pPr>
            <a:r>
              <a:rPr lang="en-US" altLang="zh-CN" sz="2800" b="1" dirty="0"/>
              <a:t>JNI</a:t>
            </a:r>
            <a:r>
              <a:rPr lang="zh-CN" altLang="en-US" sz="2800" b="1" dirty="0"/>
              <a:t>实现</a:t>
            </a:r>
            <a:r>
              <a:rPr lang="en-US" altLang="zh-CN" sz="2800" b="1" dirty="0"/>
              <a:t>native</a:t>
            </a:r>
            <a:r>
              <a:rPr lang="zh-CN" altLang="en-US" sz="2800" b="1" dirty="0" smtClean="0"/>
              <a:t>方法的步骤如下：</a:t>
            </a:r>
            <a:endParaRPr lang="en-US" altLang="zh-CN" sz="2800" dirty="0" smtClean="0"/>
          </a:p>
          <a:p>
            <a:pPr>
              <a:lnSpc>
                <a:spcPct val="100000"/>
              </a:lnSpc>
              <a:buFont typeface="Wingdings" charset="2"/>
              <a:buChar char="l"/>
            </a:pPr>
            <a:r>
              <a:rPr lang="en-US" altLang="zh-CN" sz="2800" dirty="0" smtClean="0"/>
              <a:t>1</a:t>
            </a:r>
            <a:r>
              <a:rPr lang="en-US" altLang="zh-CN" sz="2800" dirty="0"/>
              <a:t>. </a:t>
            </a:r>
            <a:r>
              <a:rPr lang="zh-CN" altLang="en-US" sz="2800" dirty="0"/>
              <a:t>编写带有</a:t>
            </a:r>
            <a:r>
              <a:rPr lang="en-US" altLang="zh-CN" sz="2800" dirty="0"/>
              <a:t>native</a:t>
            </a:r>
            <a:r>
              <a:rPr lang="zh-CN" altLang="en-US" sz="2800" dirty="0"/>
              <a:t>声明的方法的</a:t>
            </a:r>
            <a:r>
              <a:rPr lang="en-US" altLang="zh-CN" sz="2800" dirty="0"/>
              <a:t>Java</a:t>
            </a:r>
            <a:r>
              <a:rPr lang="zh-CN" altLang="en-US" sz="2800" dirty="0" smtClean="0"/>
              <a:t>类，编译生成</a:t>
            </a:r>
            <a:r>
              <a:rPr lang="en-US" altLang="zh-CN" sz="2800" dirty="0" smtClean="0"/>
              <a:t>class</a:t>
            </a:r>
            <a:r>
              <a:rPr lang="zh-CN" altLang="en-US" sz="2800" dirty="0" smtClean="0"/>
              <a:t>文件</a:t>
            </a:r>
            <a:endParaRPr lang="en-US" altLang="zh-CN" sz="2800" dirty="0" smtClean="0"/>
          </a:p>
          <a:p>
            <a:pPr>
              <a:lnSpc>
                <a:spcPct val="100000"/>
              </a:lnSpc>
              <a:buFont typeface="Wingdings" charset="2"/>
              <a:buChar char="l"/>
            </a:pPr>
            <a:r>
              <a:rPr lang="en-US" altLang="zh-CN" sz="2800" dirty="0" smtClean="0"/>
              <a:t>2</a:t>
            </a:r>
            <a:r>
              <a:rPr lang="en-US" altLang="zh-CN" sz="2800" dirty="0"/>
              <a:t>. </a:t>
            </a:r>
            <a:r>
              <a:rPr lang="zh-CN" altLang="en-US" sz="2800" dirty="0" smtClean="0"/>
              <a:t>使用</a:t>
            </a:r>
            <a:r>
              <a:rPr lang="en-US" altLang="zh-CN" sz="2800" dirty="0" err="1" smtClean="0"/>
              <a:t>javah</a:t>
            </a:r>
            <a:r>
              <a:rPr lang="zh-CN" altLang="en-US" sz="2800" dirty="0" smtClean="0"/>
              <a:t>编译上一步得到的</a:t>
            </a:r>
            <a:r>
              <a:rPr lang="en-US" altLang="zh-CN" sz="2800" dirty="0" smtClean="0"/>
              <a:t>class</a:t>
            </a:r>
            <a:r>
              <a:rPr lang="zh-CN" altLang="en-US" sz="2800" dirty="0" smtClean="0"/>
              <a:t>文件，生成</a:t>
            </a:r>
            <a:r>
              <a:rPr lang="zh-CN" altLang="en-US" sz="2800" dirty="0"/>
              <a:t>后缀名为</a:t>
            </a:r>
            <a:r>
              <a:rPr lang="en-US" altLang="zh-CN" sz="2800" dirty="0" smtClean="0"/>
              <a:t>.h</a:t>
            </a:r>
            <a:r>
              <a:rPr lang="zh-CN" altLang="en-US" sz="2800" dirty="0" smtClean="0"/>
              <a:t>的文件</a:t>
            </a:r>
            <a:r>
              <a:rPr lang="zh-CN" altLang="en-US" sz="2800" dirty="0"/>
              <a:t> </a:t>
            </a:r>
            <a:endParaRPr lang="en-US" altLang="zh-CN" sz="2800" dirty="0" smtClean="0"/>
          </a:p>
          <a:p>
            <a:pPr>
              <a:lnSpc>
                <a:spcPct val="100000"/>
              </a:lnSpc>
              <a:buFont typeface="Wingdings" charset="2"/>
              <a:buChar char="l"/>
            </a:pPr>
            <a:r>
              <a:rPr lang="en-US" altLang="zh-CN" sz="2800" dirty="0" smtClean="0"/>
              <a:t>3. </a:t>
            </a:r>
            <a:r>
              <a:rPr lang="zh-CN" altLang="en-US" sz="2800" dirty="0" smtClean="0"/>
              <a:t>使用</a:t>
            </a:r>
            <a:r>
              <a:rPr lang="en-US" altLang="zh-CN" sz="2800" dirty="0" smtClean="0"/>
              <a:t>C/C++</a:t>
            </a:r>
            <a:r>
              <a:rPr lang="zh-CN" altLang="en-US" sz="2800" dirty="0" smtClean="0"/>
              <a:t>实现</a:t>
            </a:r>
            <a:r>
              <a:rPr lang="en-US" altLang="zh-CN" sz="2800" dirty="0" smtClean="0"/>
              <a:t>native</a:t>
            </a:r>
            <a:r>
              <a:rPr lang="zh-CN" altLang="en-US" sz="2800" dirty="0" smtClean="0"/>
              <a:t>方法（需要包含上一步生成头文件以及</a:t>
            </a:r>
            <a:r>
              <a:rPr lang="en-US" altLang="zh-CN" sz="2800" dirty="0" smtClean="0"/>
              <a:t>JDK</a:t>
            </a:r>
            <a:r>
              <a:rPr lang="zh-CN" altLang="en-US" sz="2800" dirty="0" smtClean="0"/>
              <a:t>自带的</a:t>
            </a:r>
            <a:r>
              <a:rPr lang="en-US" altLang="zh-CN" sz="2800" dirty="0" err="1" smtClean="0"/>
              <a:t>jni.h</a:t>
            </a:r>
            <a:r>
              <a:rPr lang="zh-CN" altLang="en-US" sz="2800" dirty="0" smtClean="0"/>
              <a:t>文件）</a:t>
            </a:r>
            <a:r>
              <a:rPr lang="zh-CN" altLang="en-US" sz="2800" dirty="0"/>
              <a:t> </a:t>
            </a:r>
            <a:endParaRPr lang="en-US" altLang="zh-CN" sz="2800" dirty="0" smtClean="0"/>
          </a:p>
          <a:p>
            <a:pPr>
              <a:lnSpc>
                <a:spcPct val="100000"/>
              </a:lnSpc>
              <a:buFont typeface="Wingdings" charset="2"/>
              <a:buChar char="l"/>
            </a:pPr>
            <a:r>
              <a:rPr lang="en-US" altLang="zh-CN" sz="2800" dirty="0" smtClean="0"/>
              <a:t>4.</a:t>
            </a:r>
            <a:r>
              <a:rPr lang="zh-CN" altLang="en-US" sz="2800" dirty="0" smtClean="0"/>
              <a:t> 将实现</a:t>
            </a:r>
            <a:r>
              <a:rPr lang="en-US" altLang="zh-CN" sz="2800" dirty="0" smtClean="0"/>
              <a:t>native</a:t>
            </a:r>
            <a:r>
              <a:rPr lang="zh-CN" altLang="en-US" sz="2800" dirty="0" smtClean="0"/>
              <a:t>方法的</a:t>
            </a:r>
            <a:r>
              <a:rPr lang="en-US" altLang="zh-CN" sz="2800" dirty="0" err="1" smtClean="0"/>
              <a:t>cpp</a:t>
            </a:r>
            <a:r>
              <a:rPr lang="zh-CN" altLang="en-US" sz="2800" dirty="0" smtClean="0"/>
              <a:t>文件编译生成</a:t>
            </a:r>
            <a:r>
              <a:rPr lang="zh-CN" altLang="en-US" sz="2800" dirty="0"/>
              <a:t>动态链接</a:t>
            </a:r>
            <a:r>
              <a:rPr lang="zh-CN" altLang="en-US" sz="2800" dirty="0" smtClean="0"/>
              <a:t>库</a:t>
            </a:r>
            <a:endParaRPr lang="en-US" altLang="zh-CN" sz="2800" dirty="0"/>
          </a:p>
          <a:p>
            <a:pPr>
              <a:lnSpc>
                <a:spcPct val="100000"/>
              </a:lnSpc>
              <a:buFont typeface="Wingdings" charset="2"/>
              <a:buChar char="l"/>
            </a:pPr>
            <a:r>
              <a:rPr lang="en-US" altLang="zh-CN" sz="2800" dirty="0"/>
              <a:t>5</a:t>
            </a:r>
            <a:r>
              <a:rPr lang="en-US" altLang="zh-CN" sz="2800" dirty="0" smtClean="0"/>
              <a:t>.</a:t>
            </a:r>
            <a:r>
              <a:rPr lang="zh-CN" altLang="en-US" sz="2800" dirty="0" smtClean="0"/>
              <a:t> 在</a:t>
            </a:r>
            <a:r>
              <a:rPr lang="en-US" altLang="zh-CN" sz="2800" dirty="0" smtClean="0"/>
              <a:t>Java</a:t>
            </a:r>
            <a:r>
              <a:rPr lang="zh-CN" altLang="en-US" sz="2800" dirty="0" smtClean="0"/>
              <a:t>中用</a:t>
            </a:r>
            <a:r>
              <a:rPr lang="en-US" altLang="zh-CN" sz="2800" dirty="0" smtClean="0"/>
              <a:t>System</a:t>
            </a:r>
            <a:r>
              <a:rPr lang="zh-CN" altLang="en-US" sz="2800" dirty="0" smtClean="0"/>
              <a:t>类的</a:t>
            </a:r>
            <a:r>
              <a:rPr lang="en-US" altLang="zh-CN" sz="2800" dirty="0" err="1" smtClean="0"/>
              <a:t>loadLibrary</a:t>
            </a:r>
            <a:r>
              <a:rPr lang="en-US" altLang="zh-CN" sz="2800" dirty="0" smtClean="0"/>
              <a:t>..()</a:t>
            </a:r>
            <a:r>
              <a:rPr lang="zh-CN" altLang="en-US" sz="2800" dirty="0" smtClean="0"/>
              <a:t>方法或者</a:t>
            </a:r>
            <a:r>
              <a:rPr lang="en-US" altLang="zh-CN" sz="2800" dirty="0" smtClean="0"/>
              <a:t>Runtime</a:t>
            </a:r>
            <a:r>
              <a:rPr lang="zh-CN" altLang="en-US" sz="2800" dirty="0" smtClean="0"/>
              <a:t>类的</a:t>
            </a:r>
            <a:r>
              <a:rPr lang="en-US" altLang="zh-CN" sz="2800" dirty="0" err="1" smtClean="0"/>
              <a:t>loadLibrary</a:t>
            </a:r>
            <a:r>
              <a:rPr lang="en-US" altLang="zh-CN" sz="2800" dirty="0" smtClean="0"/>
              <a:t>()</a:t>
            </a:r>
            <a:r>
              <a:rPr lang="zh-CN" altLang="en-US" sz="2800" dirty="0" smtClean="0"/>
              <a:t>方法加载动态链接文件</a:t>
            </a:r>
            <a:endParaRPr lang="zh-CN" altLang="en-US" sz="2800" dirty="0"/>
          </a:p>
        </p:txBody>
      </p:sp>
    </p:spTree>
    <p:extLst>
      <p:ext uri="{BB962C8B-B14F-4D97-AF65-F5344CB8AC3E}">
        <p14:creationId xmlns:p14="http://schemas.microsoft.com/office/powerpoint/2010/main" val="142838886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smtClean="0"/>
              <a:t>延伸</a:t>
            </a:r>
            <a:r>
              <a:rPr kumimoji="1" lang="en-US" altLang="zh-CN" dirty="0" smtClean="0"/>
              <a:t/>
            </a:r>
            <a:br>
              <a:rPr kumimoji="1" lang="en-US" altLang="zh-CN" dirty="0" smtClean="0"/>
            </a:br>
            <a:r>
              <a:rPr kumimoji="1" lang="zh-CN" altLang="en-US" dirty="0" smtClean="0"/>
              <a:t>类加载机制</a:t>
            </a:r>
            <a:endParaRPr kumimoji="1" lang="zh-CN" altLang="en-US" dirty="0"/>
          </a:p>
        </p:txBody>
      </p:sp>
      <p:sp>
        <p:nvSpPr>
          <p:cNvPr id="3" name="内容占位符 2"/>
          <p:cNvSpPr>
            <a:spLocks noGrp="1"/>
          </p:cNvSpPr>
          <p:nvPr>
            <p:ph idx="1"/>
          </p:nvPr>
        </p:nvSpPr>
        <p:spPr/>
        <p:txBody>
          <a:bodyPr>
            <a:normAutofit fontScale="92500" lnSpcReduction="10000"/>
          </a:bodyPr>
          <a:lstStyle/>
          <a:p>
            <a:pPr>
              <a:lnSpc>
                <a:spcPct val="150000"/>
              </a:lnSpc>
              <a:buFont typeface="Wingdings" charset="2"/>
              <a:buChar char="l"/>
            </a:pPr>
            <a:r>
              <a:rPr lang="zh-CN" altLang="en-US" sz="2800" dirty="0"/>
              <a:t>当调用</a:t>
            </a:r>
            <a:r>
              <a:rPr lang="en-US" altLang="zh-CN" sz="2800" dirty="0"/>
              <a:t>java</a:t>
            </a:r>
            <a:r>
              <a:rPr lang="zh-CN" altLang="en-US" sz="2800" dirty="0"/>
              <a:t>命令运行某个</a:t>
            </a:r>
            <a:r>
              <a:rPr lang="en-US" altLang="zh-CN" sz="2800" dirty="0"/>
              <a:t>Java</a:t>
            </a:r>
            <a:r>
              <a:rPr lang="zh-CN" altLang="en-US" sz="2800" dirty="0"/>
              <a:t>程序时，该命令将会启动一个</a:t>
            </a:r>
            <a:r>
              <a:rPr lang="en-US" altLang="zh-CN" sz="2800" b="1" dirty="0" smtClean="0">
                <a:solidFill>
                  <a:srgbClr val="FF0000"/>
                </a:solidFill>
              </a:rPr>
              <a:t>JVM</a:t>
            </a:r>
            <a:r>
              <a:rPr lang="zh-CN" altLang="en-US" sz="2800" b="1" dirty="0" smtClean="0">
                <a:solidFill>
                  <a:srgbClr val="FF0000"/>
                </a:solidFill>
              </a:rPr>
              <a:t>进程</a:t>
            </a:r>
            <a:r>
              <a:rPr lang="zh-CN" altLang="en-US" sz="2800" dirty="0"/>
              <a:t>，不管</a:t>
            </a:r>
            <a:r>
              <a:rPr lang="en-US" altLang="zh-CN" sz="2800" dirty="0"/>
              <a:t>Java</a:t>
            </a:r>
            <a:r>
              <a:rPr lang="zh-CN" altLang="en-US" sz="2800" dirty="0"/>
              <a:t>程序有多么复杂、该程序启动了多少个线程，它们都处于该</a:t>
            </a:r>
            <a:r>
              <a:rPr lang="en-US" altLang="zh-CN" sz="2800" dirty="0" smtClean="0"/>
              <a:t>JVM</a:t>
            </a:r>
            <a:r>
              <a:rPr lang="zh-CN" altLang="en-US" sz="2800" dirty="0" smtClean="0"/>
              <a:t>进程</a:t>
            </a:r>
            <a:r>
              <a:rPr lang="zh-CN" altLang="en-US" sz="2800" dirty="0"/>
              <a:t>里</a:t>
            </a:r>
            <a:r>
              <a:rPr lang="zh-CN" altLang="en-US" sz="2800" dirty="0" smtClean="0"/>
              <a:t>。</a:t>
            </a:r>
            <a:endParaRPr lang="en-US" altLang="zh-CN" sz="2800" dirty="0" smtClean="0"/>
          </a:p>
          <a:p>
            <a:pPr>
              <a:lnSpc>
                <a:spcPct val="150000"/>
              </a:lnSpc>
              <a:buFont typeface="Wingdings" charset="2"/>
              <a:buChar char="l"/>
            </a:pPr>
            <a:r>
              <a:rPr lang="zh-CN" altLang="en-US" sz="2800" dirty="0" smtClean="0"/>
              <a:t>当系统出现以下几种情况时，</a:t>
            </a:r>
            <a:r>
              <a:rPr lang="en-US" altLang="zh-CN" sz="2800" dirty="0" smtClean="0"/>
              <a:t>JVM</a:t>
            </a:r>
            <a:r>
              <a:rPr lang="zh-CN" altLang="en-US" sz="2800" dirty="0" smtClean="0"/>
              <a:t>进程将被终止：</a:t>
            </a:r>
          </a:p>
          <a:p>
            <a:pPr lvl="1">
              <a:buFont typeface="Wingdings" charset="2"/>
              <a:buChar char="Ø"/>
            </a:pPr>
            <a:r>
              <a:rPr lang="zh-CN" altLang="en-US" sz="2800" dirty="0" smtClean="0"/>
              <a:t>程序</a:t>
            </a:r>
            <a:r>
              <a:rPr lang="zh-CN" altLang="en-US" sz="2800" dirty="0"/>
              <a:t>运行到最后正常结束。</a:t>
            </a:r>
          </a:p>
          <a:p>
            <a:pPr lvl="1">
              <a:buFont typeface="Wingdings" charset="2"/>
              <a:buChar char="Ø"/>
            </a:pPr>
            <a:r>
              <a:rPr lang="zh-CN" altLang="en-US" sz="2800" dirty="0"/>
              <a:t>程序运行到使用</a:t>
            </a:r>
            <a:r>
              <a:rPr lang="en-US" altLang="zh-CN" sz="2800" dirty="0" err="1"/>
              <a:t>System.exit</a:t>
            </a:r>
            <a:r>
              <a:rPr lang="en-US" altLang="zh-CN" sz="2800" dirty="0"/>
              <a:t>()</a:t>
            </a:r>
            <a:r>
              <a:rPr lang="zh-CN" altLang="en-US" sz="2800" dirty="0"/>
              <a:t>或</a:t>
            </a:r>
            <a:r>
              <a:rPr lang="en-US" altLang="zh-CN" sz="2800" dirty="0" err="1"/>
              <a:t>Runtime.getRuntime</a:t>
            </a:r>
            <a:r>
              <a:rPr lang="en-US" altLang="zh-CN" sz="2800" dirty="0"/>
              <a:t>().exit()</a:t>
            </a:r>
            <a:r>
              <a:rPr lang="zh-CN" altLang="en-US" sz="2800" dirty="0"/>
              <a:t>代码结束程序。</a:t>
            </a:r>
          </a:p>
          <a:p>
            <a:pPr lvl="1">
              <a:buFont typeface="Wingdings" charset="2"/>
              <a:buChar char="Ø"/>
            </a:pPr>
            <a:r>
              <a:rPr lang="zh-CN" altLang="en-US" sz="2800" dirty="0"/>
              <a:t>程序执行过程中遇到未捕获的异常或错误而结束。</a:t>
            </a:r>
          </a:p>
          <a:p>
            <a:pPr lvl="1">
              <a:buFont typeface="Wingdings" charset="2"/>
              <a:buChar char="Ø"/>
            </a:pPr>
            <a:r>
              <a:rPr lang="zh-CN" altLang="en-US" sz="2800" dirty="0"/>
              <a:t>程序所在平台强制结束了</a:t>
            </a:r>
            <a:r>
              <a:rPr lang="en-US" altLang="zh-CN" sz="2800" dirty="0"/>
              <a:t>JVM</a:t>
            </a:r>
            <a:r>
              <a:rPr lang="zh-CN" altLang="en-US" sz="2800" dirty="0"/>
              <a:t>进程。 </a:t>
            </a:r>
          </a:p>
          <a:p>
            <a:pPr>
              <a:lnSpc>
                <a:spcPct val="150000"/>
              </a:lnSpc>
              <a:spcBef>
                <a:spcPct val="40000"/>
              </a:spcBef>
            </a:pPr>
            <a:endParaRPr lang="zh-CN" altLang="en-US" dirty="0"/>
          </a:p>
          <a:p>
            <a:endParaRPr lang="zh-CN" altLang="en-US" dirty="0"/>
          </a:p>
          <a:p>
            <a:endParaRPr kumimoji="1" lang="zh-CN" altLang="en-US" dirty="0"/>
          </a:p>
        </p:txBody>
      </p:sp>
    </p:spTree>
    <p:extLst>
      <p:ext uri="{BB962C8B-B14F-4D97-AF65-F5344CB8AC3E}">
        <p14:creationId xmlns:p14="http://schemas.microsoft.com/office/powerpoint/2010/main" val="575835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4.1.3 </a:t>
            </a:r>
            <a:r>
              <a:rPr lang="zh-CN" altLang="en-US" dirty="0"/>
              <a:t>父</a:t>
            </a:r>
            <a:r>
              <a:rPr lang="zh-CN" altLang="en-US" dirty="0" smtClean="0"/>
              <a:t>类方法的</a:t>
            </a:r>
            <a:r>
              <a:rPr lang="zh-CN" altLang="en-US" dirty="0" smtClean="0"/>
              <a:t>重写</a:t>
            </a:r>
            <a:endParaRPr lang="zh-CN" altLang="en-US" dirty="0"/>
          </a:p>
        </p:txBody>
      </p:sp>
      <p:pic>
        <p:nvPicPr>
          <p:cNvPr id="5" name="图片 4"/>
          <p:cNvPicPr>
            <a:picLocks noChangeAspect="1"/>
          </p:cNvPicPr>
          <p:nvPr/>
        </p:nvPicPr>
        <p:blipFill>
          <a:blip r:embed="rId2"/>
          <a:stretch>
            <a:fillRect/>
          </a:stretch>
        </p:blipFill>
        <p:spPr>
          <a:xfrm>
            <a:off x="3042778" y="2477648"/>
            <a:ext cx="7358757" cy="3015883"/>
          </a:xfrm>
          <a:prstGeom prst="rect">
            <a:avLst/>
          </a:prstGeom>
        </p:spPr>
      </p:pic>
      <p:sp>
        <p:nvSpPr>
          <p:cNvPr id="6" name="内容占位符 2"/>
          <p:cNvSpPr txBox="1">
            <a:spLocks/>
          </p:cNvSpPr>
          <p:nvPr/>
        </p:nvSpPr>
        <p:spPr>
          <a:xfrm>
            <a:off x="619125" y="1304926"/>
            <a:ext cx="10658475" cy="139064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l"/>
            </a:pPr>
            <a:r>
              <a:rPr lang="zh-CN" altLang="en-US" sz="2800" b="1" dirty="0" smtClean="0">
                <a:latin typeface="黑体" pitchFamily="49" charset="-122"/>
                <a:ea typeface="黑体" pitchFamily="49" charset="-122"/>
              </a:rPr>
              <a:t>子类中的重写方法与父类的被重写方法要么都是类方法，要么都是实例方法，不能一个是类方法，一个是实例方法。如下的代码会引发编译错误：</a:t>
            </a:r>
            <a:endParaRPr lang="en-US" altLang="zh-CN" sz="2800" b="1" dirty="0" smtClean="0">
              <a:latin typeface="黑体" pitchFamily="49" charset="-122"/>
              <a:ea typeface="黑体" pitchFamily="49" charset="-122"/>
            </a:endParaRPr>
          </a:p>
          <a:p>
            <a:pPr>
              <a:buFont typeface="Wingdings" panose="05000000000000000000" pitchFamily="2" charset="2"/>
              <a:buChar char="l"/>
            </a:pPr>
            <a:endParaRPr lang="en-US" altLang="zh-CN" sz="2400" dirty="0" smtClean="0"/>
          </a:p>
          <a:p>
            <a:pPr>
              <a:buFont typeface="Wingdings" panose="05000000000000000000" pitchFamily="2" charset="2"/>
              <a:buChar char="l"/>
            </a:pPr>
            <a:endParaRPr lang="en-US" altLang="zh-CN" sz="2400" dirty="0" smtClean="0"/>
          </a:p>
        </p:txBody>
      </p:sp>
      <p:cxnSp>
        <p:nvCxnSpPr>
          <p:cNvPr id="8" name="直接连接符 7"/>
          <p:cNvCxnSpPr/>
          <p:nvPr/>
        </p:nvCxnSpPr>
        <p:spPr>
          <a:xfrm>
            <a:off x="5817704" y="1775169"/>
            <a:ext cx="4257" cy="442084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51367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延伸</a:t>
            </a:r>
            <a:r>
              <a:rPr lang="en-US" altLang="zh-CN" dirty="0"/>
              <a:t>——</a:t>
            </a:r>
            <a:r>
              <a:rPr lang="zh-CN" altLang="en-US" dirty="0" smtClean="0"/>
              <a:t>类加载机制</a:t>
            </a:r>
            <a:r>
              <a:rPr lang="en-US" altLang="zh-CN" dirty="0" smtClean="0"/>
              <a:t/>
            </a:r>
            <a:br>
              <a:rPr lang="en-US" altLang="zh-CN" dirty="0" smtClean="0"/>
            </a:br>
            <a:r>
              <a:rPr lang="zh-CN" altLang="en-US" dirty="0" smtClean="0"/>
              <a:t>类的加载</a:t>
            </a:r>
            <a:endParaRPr lang="zh-CN" altLang="en-US" dirty="0"/>
          </a:p>
        </p:txBody>
      </p:sp>
      <p:sp>
        <p:nvSpPr>
          <p:cNvPr id="3" name="内容占位符 2"/>
          <p:cNvSpPr>
            <a:spLocks noGrp="1"/>
          </p:cNvSpPr>
          <p:nvPr>
            <p:ph idx="1"/>
          </p:nvPr>
        </p:nvSpPr>
        <p:spPr/>
        <p:txBody>
          <a:bodyPr>
            <a:noAutofit/>
          </a:bodyPr>
          <a:lstStyle/>
          <a:p>
            <a:pPr>
              <a:lnSpc>
                <a:spcPct val="100000"/>
              </a:lnSpc>
              <a:buFont typeface="Wingdings" charset="2"/>
              <a:buChar char="l"/>
            </a:pPr>
            <a:r>
              <a:rPr lang="zh-CN" altLang="en-US" sz="2800" dirty="0"/>
              <a:t>当程序主动使用某个类时，如果该类还未被加载到内存中，系统会通过</a:t>
            </a:r>
            <a:r>
              <a:rPr lang="zh-CN" altLang="en-US" sz="2800" u="sng" dirty="0">
                <a:solidFill>
                  <a:srgbClr val="FF0000"/>
                </a:solidFill>
              </a:rPr>
              <a:t>加载、连接、初始化</a:t>
            </a:r>
            <a:r>
              <a:rPr lang="zh-CN" altLang="en-US" sz="2800" dirty="0"/>
              <a:t>三个步骤来对该类进行初始化。</a:t>
            </a:r>
            <a:endParaRPr lang="en-US" altLang="zh-CN" sz="2800" dirty="0"/>
          </a:p>
          <a:p>
            <a:pPr>
              <a:lnSpc>
                <a:spcPct val="100000"/>
              </a:lnSpc>
              <a:buFont typeface="Wingdings" charset="2"/>
              <a:buChar char="l"/>
            </a:pPr>
            <a:r>
              <a:rPr lang="zh-CN" altLang="en-US" sz="2800" dirty="0"/>
              <a:t>如果没有意外，</a:t>
            </a:r>
            <a:r>
              <a:rPr lang="en-US" altLang="zh-CN" sz="2800" dirty="0"/>
              <a:t>JVM</a:t>
            </a:r>
            <a:r>
              <a:rPr lang="zh-CN" altLang="en-US" sz="2800" dirty="0"/>
              <a:t>将会连续完成这三个步骤，所以有时也把这三个步骤统称为类加载或类初始化。</a:t>
            </a:r>
            <a:endParaRPr lang="en-US" altLang="zh-CN" sz="2800" dirty="0"/>
          </a:p>
          <a:p>
            <a:pPr>
              <a:lnSpc>
                <a:spcPct val="100000"/>
              </a:lnSpc>
              <a:buFont typeface="Wingdings" charset="2"/>
              <a:buChar char="l"/>
            </a:pPr>
            <a:r>
              <a:rPr lang="zh-CN" altLang="en-US" sz="2800" b="1" dirty="0"/>
              <a:t>类加载指的是将类的</a:t>
            </a:r>
            <a:r>
              <a:rPr lang="en-US" altLang="zh-CN" sz="2800" b="1" dirty="0"/>
              <a:t>class</a:t>
            </a:r>
            <a:r>
              <a:rPr lang="zh-CN" altLang="en-US" sz="2800" b="1" dirty="0"/>
              <a:t>文件读入内存，并为之创建一个</a:t>
            </a:r>
            <a:r>
              <a:rPr lang="en-US" altLang="zh-CN" sz="2800" b="1" dirty="0" err="1"/>
              <a:t>java.lang.Class</a:t>
            </a:r>
            <a:r>
              <a:rPr lang="zh-CN" altLang="en-US" sz="2800" b="1" dirty="0"/>
              <a:t>对象</a:t>
            </a:r>
            <a:r>
              <a:rPr lang="zh-CN" altLang="en-US" sz="2800" dirty="0"/>
              <a:t>，也就是说当程序使用任何类时，系统都会为之建立一个</a:t>
            </a:r>
            <a:r>
              <a:rPr lang="en-US" altLang="zh-CN" sz="2800" dirty="0" err="1"/>
              <a:t>java.lang.Class</a:t>
            </a:r>
            <a:r>
              <a:rPr lang="zh-CN" altLang="en-US" sz="2800" dirty="0"/>
              <a:t>对象。 </a:t>
            </a:r>
          </a:p>
        </p:txBody>
      </p:sp>
    </p:spTree>
    <p:extLst>
      <p:ext uri="{BB962C8B-B14F-4D97-AF65-F5344CB8AC3E}">
        <p14:creationId xmlns:p14="http://schemas.microsoft.com/office/powerpoint/2010/main" val="18584429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延伸</a:t>
            </a:r>
            <a:r>
              <a:rPr lang="en-US" altLang="zh-CN" dirty="0"/>
              <a:t>——</a:t>
            </a:r>
            <a:r>
              <a:rPr lang="zh-CN" altLang="en-US" dirty="0" smtClean="0"/>
              <a:t>类加载机制</a:t>
            </a:r>
            <a:r>
              <a:rPr lang="en-US" altLang="zh-CN" dirty="0" smtClean="0"/>
              <a:t/>
            </a:r>
            <a:br>
              <a:rPr lang="en-US" altLang="zh-CN" dirty="0" smtClean="0"/>
            </a:br>
            <a:r>
              <a:rPr lang="zh-CN" altLang="en-US" dirty="0" smtClean="0"/>
              <a:t>类的连接</a:t>
            </a:r>
            <a:endParaRPr lang="zh-CN" altLang="en-US" dirty="0"/>
          </a:p>
        </p:txBody>
      </p:sp>
      <p:sp>
        <p:nvSpPr>
          <p:cNvPr id="3" name="内容占位符 2"/>
          <p:cNvSpPr>
            <a:spLocks noGrp="1"/>
          </p:cNvSpPr>
          <p:nvPr>
            <p:ph idx="1"/>
          </p:nvPr>
        </p:nvSpPr>
        <p:spPr/>
        <p:txBody>
          <a:bodyPr>
            <a:noAutofit/>
          </a:bodyPr>
          <a:lstStyle/>
          <a:p>
            <a:pPr>
              <a:lnSpc>
                <a:spcPct val="100000"/>
              </a:lnSpc>
              <a:buFont typeface="Wingdings" charset="2"/>
              <a:buChar char="l"/>
            </a:pPr>
            <a:r>
              <a:rPr lang="zh-CN" altLang="en-US" sz="2800" dirty="0"/>
              <a:t>当类被加载之后，系统为之生成一个对应的</a:t>
            </a:r>
            <a:r>
              <a:rPr lang="en-US" altLang="zh-CN" sz="2800" dirty="0"/>
              <a:t>Class</a:t>
            </a:r>
            <a:r>
              <a:rPr lang="zh-CN" altLang="en-US" sz="2800" dirty="0"/>
              <a:t>对象，</a:t>
            </a:r>
            <a:r>
              <a:rPr lang="zh-CN" altLang="en-US" sz="2800" dirty="0" smtClean="0"/>
              <a:t>接着进入</a:t>
            </a:r>
            <a:r>
              <a:rPr lang="zh-CN" altLang="en-US" sz="2800" dirty="0"/>
              <a:t>连接阶段</a:t>
            </a:r>
            <a:r>
              <a:rPr lang="zh-CN" altLang="en-US" sz="2800" dirty="0" smtClean="0"/>
              <a:t>，该阶段</a:t>
            </a:r>
            <a:r>
              <a:rPr lang="zh-CN" altLang="en-US" sz="2800" dirty="0"/>
              <a:t>将会负责把类的二进制数据合并到</a:t>
            </a:r>
            <a:r>
              <a:rPr lang="en-US" altLang="zh-CN" sz="2800" dirty="0"/>
              <a:t>JRE</a:t>
            </a:r>
            <a:r>
              <a:rPr lang="zh-CN" altLang="en-US" sz="2800" dirty="0"/>
              <a:t>中。类连接又可</a:t>
            </a:r>
            <a:r>
              <a:rPr lang="zh-CN" altLang="en-US" sz="2800" dirty="0" smtClean="0"/>
              <a:t>分为验证、准备、解析三个阶段。</a:t>
            </a:r>
            <a:endParaRPr lang="en-US" altLang="zh-CN" sz="2800" dirty="0"/>
          </a:p>
          <a:p>
            <a:pPr>
              <a:lnSpc>
                <a:spcPct val="100000"/>
              </a:lnSpc>
              <a:buFont typeface="Wingdings" charset="2"/>
              <a:buChar char="l"/>
            </a:pPr>
            <a:r>
              <a:rPr lang="en-US" altLang="zh-CN" sz="2800" dirty="0" smtClean="0"/>
              <a:t>native</a:t>
            </a:r>
            <a:r>
              <a:rPr lang="zh-CN" altLang="en-US" sz="2800" dirty="0" smtClean="0"/>
              <a:t>延伸部分，</a:t>
            </a:r>
            <a:r>
              <a:rPr lang="en-US" altLang="zh-CN" sz="2800" dirty="0" smtClean="0"/>
              <a:t>JNI</a:t>
            </a:r>
            <a:r>
              <a:rPr lang="zh-CN" altLang="en-US" sz="2800" dirty="0" smtClean="0"/>
              <a:t>最后编译得到的动态链接库，也是在连接阶段链接到</a:t>
            </a:r>
            <a:r>
              <a:rPr lang="en-US" altLang="zh-CN" sz="2800" dirty="0" smtClean="0"/>
              <a:t>JRE</a:t>
            </a:r>
            <a:r>
              <a:rPr lang="zh-CN" altLang="en-US" sz="2800" dirty="0" smtClean="0"/>
              <a:t>中</a:t>
            </a:r>
            <a:endParaRPr lang="zh-CN" altLang="en-US" sz="2800" dirty="0"/>
          </a:p>
        </p:txBody>
      </p:sp>
    </p:spTree>
    <p:extLst>
      <p:ext uri="{BB962C8B-B14F-4D97-AF65-F5344CB8AC3E}">
        <p14:creationId xmlns:p14="http://schemas.microsoft.com/office/powerpoint/2010/main" val="159550843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延伸</a:t>
            </a:r>
            <a:r>
              <a:rPr lang="en-US" altLang="zh-CN" dirty="0"/>
              <a:t>——</a:t>
            </a:r>
            <a:r>
              <a:rPr lang="zh-CN" altLang="en-US" dirty="0"/>
              <a:t>类加载机制</a:t>
            </a:r>
            <a:r>
              <a:rPr lang="en-US" altLang="zh-CN" dirty="0"/>
              <a:t/>
            </a:r>
            <a:br>
              <a:rPr lang="en-US" altLang="zh-CN" dirty="0"/>
            </a:br>
            <a:r>
              <a:rPr lang="zh-CN" altLang="en-US" dirty="0"/>
              <a:t>类</a:t>
            </a:r>
            <a:r>
              <a:rPr lang="zh-CN" altLang="en-US" dirty="0" smtClean="0"/>
              <a:t>的初始化</a:t>
            </a:r>
            <a:endParaRPr kumimoji="1" lang="zh-CN" altLang="en-US" dirty="0"/>
          </a:p>
        </p:txBody>
      </p:sp>
      <p:sp>
        <p:nvSpPr>
          <p:cNvPr id="3" name="内容占位符 2"/>
          <p:cNvSpPr>
            <a:spLocks noGrp="1"/>
          </p:cNvSpPr>
          <p:nvPr>
            <p:ph idx="1"/>
          </p:nvPr>
        </p:nvSpPr>
        <p:spPr/>
        <p:txBody>
          <a:bodyPr>
            <a:normAutofit/>
          </a:bodyPr>
          <a:lstStyle/>
          <a:p>
            <a:pPr>
              <a:lnSpc>
                <a:spcPct val="100000"/>
              </a:lnSpc>
              <a:buFont typeface="Wingdings" charset="2"/>
              <a:buChar char="l"/>
            </a:pPr>
            <a:r>
              <a:rPr lang="zh-CN" altLang="en-US" sz="2800" dirty="0"/>
              <a:t>在类的初始化阶段，虚拟机负责对类进行初始化，主要就是对静态属性进行初始化。在</a:t>
            </a:r>
            <a:r>
              <a:rPr lang="en-US" altLang="zh-CN" sz="2800" dirty="0"/>
              <a:t>Java</a:t>
            </a:r>
            <a:r>
              <a:rPr lang="zh-CN" altLang="en-US" sz="2800" dirty="0"/>
              <a:t>类中对静态属性指定初始值有两种方式：</a:t>
            </a:r>
          </a:p>
          <a:p>
            <a:pPr lvl="1">
              <a:lnSpc>
                <a:spcPct val="100000"/>
              </a:lnSpc>
              <a:buFont typeface="Wingdings" charset="2"/>
              <a:buChar char="Ø"/>
            </a:pPr>
            <a:r>
              <a:rPr lang="zh-CN" altLang="en-US" sz="2800" dirty="0" smtClean="0"/>
              <a:t>声明</a:t>
            </a:r>
            <a:r>
              <a:rPr lang="zh-CN" altLang="en-US" sz="2800" dirty="0"/>
              <a:t>静态属性时指定初始值；</a:t>
            </a:r>
          </a:p>
          <a:p>
            <a:pPr lvl="1">
              <a:lnSpc>
                <a:spcPct val="100000"/>
              </a:lnSpc>
              <a:buFont typeface="Wingdings" charset="2"/>
              <a:buChar char="Ø"/>
            </a:pPr>
            <a:r>
              <a:rPr lang="zh-CN" altLang="en-US" sz="2800" dirty="0" smtClean="0"/>
              <a:t>使用</a:t>
            </a:r>
            <a:r>
              <a:rPr lang="zh-CN" altLang="en-US" sz="2800" dirty="0"/>
              <a:t>静态初始化块为静态属性指定初始值。 </a:t>
            </a:r>
          </a:p>
          <a:p>
            <a:pPr>
              <a:lnSpc>
                <a:spcPct val="100000"/>
              </a:lnSpc>
            </a:pPr>
            <a:endParaRPr kumimoji="1" lang="zh-CN" altLang="en-US" sz="2800" dirty="0"/>
          </a:p>
        </p:txBody>
      </p:sp>
    </p:spTree>
    <p:extLst>
      <p:ext uri="{BB962C8B-B14F-4D97-AF65-F5344CB8AC3E}">
        <p14:creationId xmlns:p14="http://schemas.microsoft.com/office/powerpoint/2010/main" val="169716807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smtClean="0"/>
              <a:t>延伸</a:t>
            </a:r>
            <a:r>
              <a:rPr kumimoji="1" lang="en-US" altLang="zh-CN" dirty="0" smtClean="0"/>
              <a:t/>
            </a:r>
            <a:br>
              <a:rPr kumimoji="1" lang="en-US" altLang="zh-CN" dirty="0" smtClean="0"/>
            </a:br>
            <a:r>
              <a:rPr kumimoji="1" lang="zh-CN" altLang="en-US" dirty="0" smtClean="0"/>
              <a:t>注解 </a:t>
            </a:r>
            <a:r>
              <a:rPr kumimoji="1" lang="en-US" altLang="zh-CN" dirty="0" smtClean="0"/>
              <a:t>Annotation</a:t>
            </a:r>
            <a:endParaRPr kumimoji="1" lang="zh-CN" altLang="en-US" dirty="0"/>
          </a:p>
        </p:txBody>
      </p:sp>
      <p:sp>
        <p:nvSpPr>
          <p:cNvPr id="3" name="内容占位符 2"/>
          <p:cNvSpPr>
            <a:spLocks noGrp="1"/>
          </p:cNvSpPr>
          <p:nvPr>
            <p:ph idx="1"/>
          </p:nvPr>
        </p:nvSpPr>
        <p:spPr/>
        <p:txBody>
          <a:bodyPr>
            <a:normAutofit/>
          </a:bodyPr>
          <a:lstStyle/>
          <a:p>
            <a:pPr>
              <a:buFont typeface="Wingdings" charset="2"/>
              <a:buChar char="l"/>
            </a:pPr>
            <a:r>
              <a:rPr lang="zh-CN" altLang="en-US" sz="2800" dirty="0" smtClean="0"/>
              <a:t>我们在之前的学习中，遇到了</a:t>
            </a:r>
            <a:r>
              <a:rPr lang="en-US" altLang="zh-CN" sz="2800" dirty="0" smtClean="0"/>
              <a:t>@override</a:t>
            </a:r>
            <a:r>
              <a:rPr lang="zh-CN" altLang="en-US" sz="2800" dirty="0" smtClean="0"/>
              <a:t>以及</a:t>
            </a:r>
            <a:r>
              <a:rPr lang="en-US" altLang="zh-CN" sz="2800" dirty="0" smtClean="0"/>
              <a:t>@</a:t>
            </a:r>
            <a:r>
              <a:rPr lang="en-US" altLang="zh-CN" sz="2800" dirty="0" err="1" smtClean="0"/>
              <a:t>FunctionalInterface</a:t>
            </a:r>
            <a:r>
              <a:rPr lang="zh-CN" altLang="en-US" sz="2800" dirty="0" smtClean="0"/>
              <a:t>两个奇怪的语句，这是</a:t>
            </a:r>
            <a:r>
              <a:rPr lang="en-US" altLang="zh-CN" sz="2800" dirty="0" smtClean="0"/>
              <a:t>Java</a:t>
            </a:r>
            <a:r>
              <a:rPr lang="zh-CN" altLang="en-US" sz="2800" dirty="0" smtClean="0"/>
              <a:t> </a:t>
            </a:r>
            <a:r>
              <a:rPr lang="en-US" altLang="zh-CN" sz="2800" dirty="0" smtClean="0"/>
              <a:t>5</a:t>
            </a:r>
            <a:r>
              <a:rPr lang="zh-CN" altLang="en-US" sz="2800" dirty="0" smtClean="0"/>
              <a:t>新增的一项特性，称之为注解。</a:t>
            </a:r>
            <a:endParaRPr lang="en-US" altLang="zh-CN" sz="2800" dirty="0" smtClean="0"/>
          </a:p>
          <a:p>
            <a:pPr>
              <a:buFont typeface="Wingdings" charset="2"/>
              <a:buChar char="l"/>
            </a:pPr>
            <a:r>
              <a:rPr lang="zh-CN" altLang="en-US" sz="2800" dirty="0" smtClean="0"/>
              <a:t>注解相当于一种标记，加了注解就等于给代码打上了某个标记。</a:t>
            </a:r>
            <a:r>
              <a:rPr lang="en-US" altLang="zh-CN" sz="2800" dirty="0" err="1" smtClean="0"/>
              <a:t>Javac</a:t>
            </a:r>
            <a:r>
              <a:rPr lang="zh-CN" altLang="en-US" sz="2800" dirty="0" smtClean="0"/>
              <a:t>编译器、</a:t>
            </a:r>
            <a:r>
              <a:rPr lang="en-US" altLang="zh-CN" sz="2800" dirty="0" smtClean="0"/>
              <a:t>IntelliJ</a:t>
            </a:r>
            <a:r>
              <a:rPr lang="zh-CN" altLang="en-US" sz="2800" dirty="0" smtClean="0"/>
              <a:t> </a:t>
            </a:r>
            <a:r>
              <a:rPr lang="en-US" altLang="zh-CN" sz="2800" dirty="0" smtClean="0"/>
              <a:t>IDEA</a:t>
            </a:r>
            <a:r>
              <a:rPr lang="zh-CN" altLang="en-US" sz="2800" dirty="0" smtClean="0"/>
              <a:t>之类的</a:t>
            </a:r>
            <a:r>
              <a:rPr lang="en-US" altLang="zh-CN" sz="2800" dirty="0" smtClean="0"/>
              <a:t>IDE</a:t>
            </a:r>
            <a:r>
              <a:rPr lang="zh-CN" altLang="en-US" sz="2800" dirty="0" smtClean="0"/>
              <a:t>以及其他一些注解处理工具（</a:t>
            </a:r>
            <a:r>
              <a:rPr lang="en-US" altLang="zh-CN" sz="2800" dirty="0" smtClean="0"/>
              <a:t>Annotation</a:t>
            </a:r>
            <a:r>
              <a:rPr lang="zh-CN" altLang="en-US" sz="2800" dirty="0" smtClean="0"/>
              <a:t> </a:t>
            </a:r>
            <a:r>
              <a:rPr lang="en-US" altLang="zh-CN" sz="2800" dirty="0" smtClean="0"/>
              <a:t>Processing</a:t>
            </a:r>
            <a:r>
              <a:rPr lang="zh-CN" altLang="en-US" sz="2800" dirty="0" smtClean="0"/>
              <a:t> </a:t>
            </a:r>
            <a:r>
              <a:rPr lang="en-US" altLang="zh-CN" sz="2800" dirty="0" smtClean="0"/>
              <a:t>Tool</a:t>
            </a:r>
            <a:r>
              <a:rPr lang="zh-CN" altLang="en-US" sz="2800" dirty="0" smtClean="0"/>
              <a:t>，</a:t>
            </a:r>
            <a:r>
              <a:rPr lang="en-US" altLang="zh-CN" sz="2800" dirty="0" smtClean="0"/>
              <a:t>APT</a:t>
            </a:r>
            <a:r>
              <a:rPr lang="zh-CN" altLang="en-US" sz="2800" dirty="0" smtClean="0"/>
              <a:t>）就可以利用它来完成各式各样的工作。</a:t>
            </a:r>
            <a:endParaRPr lang="zh-CN" altLang="en-US" sz="2800" dirty="0"/>
          </a:p>
          <a:p>
            <a:pPr>
              <a:buFont typeface="Wingdings" charset="2"/>
              <a:buChar char="l"/>
            </a:pPr>
            <a:endParaRPr kumimoji="1" lang="zh-CN" altLang="en-US" sz="2800" dirty="0"/>
          </a:p>
        </p:txBody>
      </p:sp>
    </p:spTree>
    <p:extLst>
      <p:ext uri="{BB962C8B-B14F-4D97-AF65-F5344CB8AC3E}">
        <p14:creationId xmlns:p14="http://schemas.microsoft.com/office/powerpoint/2010/main" val="151474001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smtClean="0"/>
              <a:t>延伸</a:t>
            </a:r>
            <a:r>
              <a:rPr kumimoji="1" lang="en-US" altLang="zh-CN" dirty="0" smtClean="0"/>
              <a:t/>
            </a:r>
            <a:br>
              <a:rPr kumimoji="1" lang="en-US" altLang="zh-CN" dirty="0" smtClean="0"/>
            </a:br>
            <a:r>
              <a:rPr kumimoji="1" lang="zh-CN" altLang="en-US" dirty="0" smtClean="0"/>
              <a:t>注解 </a:t>
            </a:r>
            <a:r>
              <a:rPr kumimoji="1" lang="en-US" altLang="zh-CN" dirty="0" smtClean="0"/>
              <a:t>Annotation</a:t>
            </a:r>
            <a:endParaRPr kumimoji="1" lang="zh-CN" altLang="en-US" dirty="0"/>
          </a:p>
        </p:txBody>
      </p:sp>
      <p:sp>
        <p:nvSpPr>
          <p:cNvPr id="3" name="内容占位符 2"/>
          <p:cNvSpPr>
            <a:spLocks noGrp="1"/>
          </p:cNvSpPr>
          <p:nvPr>
            <p:ph idx="1"/>
          </p:nvPr>
        </p:nvSpPr>
        <p:spPr/>
        <p:txBody>
          <a:bodyPr>
            <a:normAutofit/>
          </a:bodyPr>
          <a:lstStyle/>
          <a:p>
            <a:pPr>
              <a:buFont typeface="Wingdings" charset="2"/>
              <a:buChar char="l"/>
            </a:pPr>
            <a:r>
              <a:rPr lang="zh-CN" altLang="en-US" sz="2800" dirty="0" smtClean="0"/>
              <a:t>注解可以附加在包、类、字段、方法、方法参数以及局部变量上。</a:t>
            </a:r>
            <a:endParaRPr lang="en-US" altLang="zh-CN" sz="2800" dirty="0" smtClean="0"/>
          </a:p>
          <a:p>
            <a:pPr>
              <a:buFont typeface="Wingdings" charset="2"/>
              <a:buChar char="l"/>
            </a:pPr>
            <a:r>
              <a:rPr kumimoji="1" lang="zh-CN" altLang="en-US" sz="2800" b="1" dirty="0" smtClean="0">
                <a:solidFill>
                  <a:srgbClr val="FF0000"/>
                </a:solidFill>
              </a:rPr>
              <a:t>在各种软件开发工具和</a:t>
            </a:r>
            <a:r>
              <a:rPr kumimoji="1" lang="zh-CN" altLang="en-US" sz="2800" b="1" dirty="0">
                <a:solidFill>
                  <a:srgbClr val="FF0000"/>
                </a:solidFill>
              </a:rPr>
              <a:t>框架中，注解被广泛使用</a:t>
            </a:r>
            <a:r>
              <a:rPr kumimoji="1" lang="zh-CN" altLang="en-US" sz="2800" dirty="0"/>
              <a:t>，比如</a:t>
            </a:r>
            <a:r>
              <a:rPr kumimoji="1" lang="en-US" altLang="zh-CN" sz="2800" b="1" dirty="0" err="1"/>
              <a:t>Juint</a:t>
            </a:r>
            <a:r>
              <a:rPr kumimoji="1" lang="zh-CN" altLang="en-US" sz="2800" b="1" dirty="0"/>
              <a:t>工具会自动运行标记有</a:t>
            </a:r>
            <a:r>
              <a:rPr kumimoji="1" lang="en-US" altLang="zh-CN" sz="2800" b="1" dirty="0"/>
              <a:t>@Test</a:t>
            </a:r>
            <a:r>
              <a:rPr kumimoji="1" lang="zh-CN" altLang="en-US" sz="2800" b="1" dirty="0"/>
              <a:t>的单元测试方法</a:t>
            </a:r>
            <a:r>
              <a:rPr kumimoji="1" lang="zh-CN" altLang="en-US" sz="2800" dirty="0"/>
              <a:t>，</a:t>
            </a:r>
            <a:r>
              <a:rPr kumimoji="1" lang="en-US" altLang="zh-CN" sz="2800" dirty="0"/>
              <a:t>Spring</a:t>
            </a:r>
            <a:r>
              <a:rPr kumimoji="1" lang="zh-CN" altLang="en-US" sz="2800" dirty="0"/>
              <a:t> </a:t>
            </a:r>
            <a:r>
              <a:rPr kumimoji="1" lang="en-US" altLang="zh-CN" sz="2800" dirty="0"/>
              <a:t>MVC</a:t>
            </a:r>
            <a:r>
              <a:rPr kumimoji="1" lang="zh-CN" altLang="en-US" sz="2800" dirty="0"/>
              <a:t>框架会将标有</a:t>
            </a:r>
            <a:r>
              <a:rPr kumimoji="1" lang="en-US" altLang="zh-CN" sz="2800" dirty="0"/>
              <a:t>@Controller</a:t>
            </a:r>
            <a:r>
              <a:rPr kumimoji="1" lang="zh-CN" altLang="en-US" sz="2800" dirty="0"/>
              <a:t>的类识别为控制器等等</a:t>
            </a:r>
            <a:r>
              <a:rPr kumimoji="1" lang="zh-CN" altLang="en-US" sz="2800" dirty="0" smtClean="0"/>
              <a:t>。</a:t>
            </a:r>
            <a:endParaRPr kumimoji="1" lang="en-US" altLang="zh-CN" sz="2800" dirty="0" smtClean="0"/>
          </a:p>
          <a:p>
            <a:pPr>
              <a:buFont typeface="Wingdings" charset="2"/>
              <a:buChar char="l"/>
            </a:pPr>
            <a:r>
              <a:rPr kumimoji="1" lang="zh-CN" altLang="en-US" sz="2800" dirty="0" smtClean="0"/>
              <a:t>带有注解的代码被编译时，如果程序员明确指明需要的话，</a:t>
            </a:r>
            <a:r>
              <a:rPr kumimoji="1" lang="en-US" altLang="zh-CN" sz="2800" dirty="0" err="1" smtClean="0"/>
              <a:t>javac</a:t>
            </a:r>
            <a:r>
              <a:rPr kumimoji="1" lang="zh-CN" altLang="en-US" sz="2800" dirty="0" smtClean="0"/>
              <a:t>编译器可以将相关信息保存到</a:t>
            </a:r>
            <a:r>
              <a:rPr kumimoji="1" lang="en-US" altLang="zh-CN" sz="2800" dirty="0" smtClean="0"/>
              <a:t>class</a:t>
            </a:r>
            <a:r>
              <a:rPr kumimoji="1" lang="zh-CN" altLang="en-US" sz="2800" dirty="0" smtClean="0"/>
              <a:t>文件中，当</a:t>
            </a:r>
            <a:r>
              <a:rPr kumimoji="1" lang="en-US" altLang="zh-CN" sz="2800" dirty="0" smtClean="0"/>
              <a:t>JVM</a:t>
            </a:r>
            <a:r>
              <a:rPr kumimoji="1" lang="zh-CN" altLang="en-US" sz="2800" dirty="0" smtClean="0"/>
              <a:t>加载</a:t>
            </a:r>
            <a:r>
              <a:rPr kumimoji="1" lang="en-US" altLang="zh-CN" sz="2800" dirty="0" smtClean="0"/>
              <a:t>.class</a:t>
            </a:r>
            <a:r>
              <a:rPr kumimoji="1" lang="zh-CN" altLang="en-US" sz="2800" dirty="0" smtClean="0"/>
              <a:t>文件时，这些注解信息一并被装入内存。</a:t>
            </a:r>
            <a:endParaRPr kumimoji="1" lang="zh-CN" altLang="en-US" sz="2800" dirty="0"/>
          </a:p>
        </p:txBody>
      </p:sp>
    </p:spTree>
    <p:extLst>
      <p:ext uri="{BB962C8B-B14F-4D97-AF65-F5344CB8AC3E}">
        <p14:creationId xmlns:p14="http://schemas.microsoft.com/office/powerpoint/2010/main" val="1890563008"/>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延伸</a:t>
            </a:r>
            <a:r>
              <a:rPr kumimoji="1" lang="en-US" altLang="zh-CN" dirty="0"/>
              <a:t/>
            </a:r>
            <a:br>
              <a:rPr kumimoji="1" lang="en-US" altLang="zh-CN" dirty="0"/>
            </a:br>
            <a:r>
              <a:rPr kumimoji="1" lang="zh-CN" altLang="en-US" dirty="0"/>
              <a:t>注解 </a:t>
            </a:r>
            <a:r>
              <a:rPr kumimoji="1" lang="en-US" altLang="zh-CN" dirty="0"/>
              <a:t>Annotation</a:t>
            </a:r>
            <a:endParaRPr lang="zh-CN" altLang="en-US" dirty="0"/>
          </a:p>
        </p:txBody>
      </p:sp>
      <p:sp>
        <p:nvSpPr>
          <p:cNvPr id="3" name="内容占位符 2"/>
          <p:cNvSpPr>
            <a:spLocks noGrp="1"/>
          </p:cNvSpPr>
          <p:nvPr>
            <p:ph idx="1"/>
          </p:nvPr>
        </p:nvSpPr>
        <p:spPr/>
        <p:txBody>
          <a:bodyPr>
            <a:normAutofit/>
          </a:bodyPr>
          <a:lstStyle/>
          <a:p>
            <a:pPr>
              <a:lnSpc>
                <a:spcPct val="100000"/>
              </a:lnSpc>
              <a:buFont typeface="Wingdings" charset="2"/>
              <a:buChar char="l"/>
            </a:pPr>
            <a:r>
              <a:rPr lang="en-US" altLang="zh-CN" sz="2800" dirty="0" smtClean="0"/>
              <a:t>JDK</a:t>
            </a:r>
            <a:r>
              <a:rPr lang="zh-CN" altLang="en-US" sz="2800" dirty="0" smtClean="0"/>
              <a:t>中内置了一些直接可用的注解，主要集中于</a:t>
            </a:r>
            <a:r>
              <a:rPr lang="en-US" altLang="zh-CN" sz="2800" dirty="0" err="1" smtClean="0"/>
              <a:t>java.lang</a:t>
            </a:r>
            <a:r>
              <a:rPr lang="zh-CN" altLang="en-US" sz="2800" dirty="0" smtClean="0"/>
              <a:t>、</a:t>
            </a:r>
            <a:r>
              <a:rPr lang="en-US" altLang="zh-CN" sz="2800" dirty="0" err="1" smtClean="0"/>
              <a:t>java.lang.annotation</a:t>
            </a:r>
            <a:r>
              <a:rPr lang="zh-CN" altLang="en-US" sz="2800" dirty="0" smtClean="0"/>
              <a:t>和</a:t>
            </a:r>
            <a:r>
              <a:rPr lang="en-US" altLang="zh-CN" sz="2800" dirty="0" err="1" smtClean="0"/>
              <a:t>javax.annotation</a:t>
            </a:r>
            <a:r>
              <a:rPr lang="zh-CN" altLang="en-US" sz="2800" dirty="0" smtClean="0"/>
              <a:t>中。</a:t>
            </a:r>
            <a:endParaRPr lang="en-US" altLang="zh-CN" sz="2800" dirty="0" smtClean="0"/>
          </a:p>
          <a:p>
            <a:pPr lvl="1">
              <a:lnSpc>
                <a:spcPct val="100000"/>
              </a:lnSpc>
              <a:buFont typeface="Wingdings" charset="2"/>
              <a:buChar char="Ø"/>
            </a:pPr>
            <a:r>
              <a:rPr lang="en-US" altLang="zh-CN" sz="2800" dirty="0" smtClean="0">
                <a:solidFill>
                  <a:srgbClr val="FF0000"/>
                </a:solidFill>
              </a:rPr>
              <a:t>@Deprecated</a:t>
            </a:r>
            <a:r>
              <a:rPr lang="zh-CN" altLang="en-US" sz="2800" dirty="0" smtClean="0">
                <a:solidFill>
                  <a:srgbClr val="FF0000"/>
                </a:solidFill>
              </a:rPr>
              <a:t>：标记类的成员已经过时</a:t>
            </a:r>
            <a:endParaRPr lang="en-US" altLang="zh-CN" sz="2800" dirty="0" smtClean="0">
              <a:solidFill>
                <a:srgbClr val="FF0000"/>
              </a:solidFill>
            </a:endParaRPr>
          </a:p>
          <a:p>
            <a:pPr lvl="1">
              <a:lnSpc>
                <a:spcPct val="100000"/>
              </a:lnSpc>
              <a:buFont typeface="Wingdings" charset="2"/>
              <a:buChar char="Ø"/>
            </a:pPr>
            <a:r>
              <a:rPr lang="en-US" altLang="zh-CN" sz="2800" dirty="0" smtClean="0"/>
              <a:t>@</a:t>
            </a:r>
            <a:r>
              <a:rPr lang="en-US" altLang="zh-CN" sz="2800" dirty="0" err="1" smtClean="0"/>
              <a:t>SuppressWarnings</a:t>
            </a:r>
            <a:r>
              <a:rPr lang="zh-CN" altLang="en-US" sz="2800" dirty="0" smtClean="0"/>
              <a:t>（“</a:t>
            </a:r>
            <a:r>
              <a:rPr lang="en-US" altLang="zh-CN" sz="2800" dirty="0" smtClean="0"/>
              <a:t>deprecation</a:t>
            </a:r>
            <a:r>
              <a:rPr lang="zh-CN" altLang="en-US" sz="2800" dirty="0" smtClean="0"/>
              <a:t>”）：忽略编译时的警告信息</a:t>
            </a:r>
            <a:endParaRPr lang="en-US" altLang="zh-CN" sz="2800" dirty="0" smtClean="0"/>
          </a:p>
          <a:p>
            <a:pPr lvl="1">
              <a:lnSpc>
                <a:spcPct val="100000"/>
              </a:lnSpc>
              <a:buFont typeface="Wingdings" charset="2"/>
              <a:buChar char="Ø"/>
            </a:pPr>
            <a:r>
              <a:rPr lang="en-US" altLang="zh-CN" sz="2800" dirty="0" smtClean="0">
                <a:solidFill>
                  <a:srgbClr val="FF0000"/>
                </a:solidFill>
              </a:rPr>
              <a:t>@Override</a:t>
            </a:r>
            <a:r>
              <a:rPr lang="zh-CN" altLang="en-US" sz="2800" dirty="0" smtClean="0">
                <a:solidFill>
                  <a:srgbClr val="FF0000"/>
                </a:solidFill>
              </a:rPr>
              <a:t>：要求子类必须覆盖基类的方法</a:t>
            </a:r>
            <a:endParaRPr lang="en-US" altLang="zh-CN" sz="2800" dirty="0" smtClean="0">
              <a:solidFill>
                <a:srgbClr val="FF0000"/>
              </a:solidFill>
            </a:endParaRPr>
          </a:p>
          <a:p>
            <a:pPr lvl="1">
              <a:lnSpc>
                <a:spcPct val="100000"/>
              </a:lnSpc>
              <a:buFont typeface="Wingdings" charset="2"/>
              <a:buChar char="Ø"/>
            </a:pPr>
            <a:r>
              <a:rPr lang="en-US" altLang="zh-CN" sz="2800" dirty="0" smtClean="0"/>
              <a:t>@Serializable</a:t>
            </a:r>
            <a:r>
              <a:rPr lang="zh-CN" altLang="en-US" sz="2800" dirty="0" smtClean="0"/>
              <a:t>：指定某个类是可以序列化的</a:t>
            </a:r>
            <a:endParaRPr lang="en-US" altLang="zh-CN" sz="2800" dirty="0" smtClean="0"/>
          </a:p>
          <a:p>
            <a:pPr lvl="1">
              <a:lnSpc>
                <a:spcPct val="100000"/>
              </a:lnSpc>
              <a:buFont typeface="Wingdings" charset="2"/>
              <a:buChar char="Ø"/>
            </a:pPr>
            <a:r>
              <a:rPr lang="en-US" altLang="zh-CN" sz="2800" dirty="0" smtClean="0">
                <a:solidFill>
                  <a:srgbClr val="FF0000"/>
                </a:solidFill>
              </a:rPr>
              <a:t>@</a:t>
            </a:r>
            <a:r>
              <a:rPr lang="en-US" altLang="zh-CN" sz="2800" dirty="0" err="1" smtClean="0">
                <a:solidFill>
                  <a:srgbClr val="FF0000"/>
                </a:solidFill>
              </a:rPr>
              <a:t>FunctionalInterface</a:t>
            </a:r>
            <a:r>
              <a:rPr lang="zh-CN" altLang="en-US" sz="2800" dirty="0" smtClean="0">
                <a:solidFill>
                  <a:srgbClr val="FF0000"/>
                </a:solidFill>
              </a:rPr>
              <a:t>：指定某个方法重写了基类的同名方法</a:t>
            </a:r>
            <a:endParaRPr lang="en-US" altLang="zh-CN" sz="2800" dirty="0" smtClean="0">
              <a:solidFill>
                <a:srgbClr val="FF0000"/>
              </a:solidFill>
            </a:endParaRPr>
          </a:p>
        </p:txBody>
      </p:sp>
    </p:spTree>
    <p:extLst>
      <p:ext uri="{BB962C8B-B14F-4D97-AF65-F5344CB8AC3E}">
        <p14:creationId xmlns:p14="http://schemas.microsoft.com/office/powerpoint/2010/main" val="199773972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延伸</a:t>
            </a:r>
            <a:r>
              <a:rPr kumimoji="1" lang="en-US" altLang="zh-CN" dirty="0"/>
              <a:t/>
            </a:r>
            <a:br>
              <a:rPr kumimoji="1" lang="en-US" altLang="zh-CN" dirty="0"/>
            </a:br>
            <a:r>
              <a:rPr kumimoji="1" lang="zh-CN" altLang="en-US" dirty="0"/>
              <a:t>注解 </a:t>
            </a:r>
            <a:r>
              <a:rPr kumimoji="1" lang="en-US" altLang="zh-CN" dirty="0"/>
              <a:t>Annotation</a:t>
            </a:r>
            <a:endParaRPr kumimoji="1" lang="zh-CN" altLang="en-US" dirty="0"/>
          </a:p>
        </p:txBody>
      </p:sp>
      <p:sp>
        <p:nvSpPr>
          <p:cNvPr id="3" name="内容占位符 2"/>
          <p:cNvSpPr>
            <a:spLocks noGrp="1"/>
          </p:cNvSpPr>
          <p:nvPr>
            <p:ph idx="1"/>
          </p:nvPr>
        </p:nvSpPr>
        <p:spPr/>
        <p:txBody>
          <a:bodyPr>
            <a:normAutofit/>
          </a:bodyPr>
          <a:lstStyle/>
          <a:p>
            <a:pPr>
              <a:buFont typeface="Wingdings" charset="2"/>
              <a:buChar char="l"/>
            </a:pPr>
            <a:r>
              <a:rPr kumimoji="1" lang="en-US" altLang="zh-CN" sz="2800" dirty="0" smtClean="0"/>
              <a:t>Java</a:t>
            </a:r>
            <a:r>
              <a:rPr kumimoji="1" lang="zh-CN" altLang="en-US" sz="2800" dirty="0" smtClean="0"/>
              <a:t>支持自定义注解，其声明关键字如下，实际就是一个使用</a:t>
            </a:r>
            <a:r>
              <a:rPr kumimoji="1" lang="en-US" altLang="zh-CN" sz="2800" dirty="0" smtClean="0"/>
              <a:t>@interface</a:t>
            </a:r>
            <a:r>
              <a:rPr kumimoji="1" lang="zh-CN" altLang="en-US" sz="2800" dirty="0" smtClean="0"/>
              <a:t>定义的接口，具体细节交给同学们课后自学。</a:t>
            </a:r>
            <a:endParaRPr kumimoji="1" lang="zh-CN" altLang="en-US" sz="2800" dirty="0"/>
          </a:p>
        </p:txBody>
      </p:sp>
      <p:sp>
        <p:nvSpPr>
          <p:cNvPr id="4" name="文本框 3"/>
          <p:cNvSpPr txBox="1"/>
          <p:nvPr/>
        </p:nvSpPr>
        <p:spPr>
          <a:xfrm>
            <a:off x="1097280" y="3296093"/>
            <a:ext cx="6743064" cy="156966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zh-CN" sz="3200" dirty="0"/>
              <a:t>p</a:t>
            </a:r>
            <a:r>
              <a:rPr kumimoji="1" lang="en-US" altLang="zh-CN" sz="3200" dirty="0" smtClean="0"/>
              <a:t>ublic</a:t>
            </a:r>
            <a:r>
              <a:rPr kumimoji="1" lang="zh-CN" altLang="en-US" sz="3200" dirty="0" smtClean="0"/>
              <a:t> </a:t>
            </a:r>
            <a:r>
              <a:rPr kumimoji="1" lang="en-US" altLang="zh-CN" sz="3200" b="1" dirty="0" smtClean="0">
                <a:solidFill>
                  <a:srgbClr val="FF0000"/>
                </a:solidFill>
              </a:rPr>
              <a:t>@interface</a:t>
            </a:r>
            <a:r>
              <a:rPr kumimoji="1" lang="zh-CN" altLang="en-US" sz="3200" b="1" dirty="0" smtClean="0">
                <a:solidFill>
                  <a:srgbClr val="FF0000"/>
                </a:solidFill>
              </a:rPr>
              <a:t> </a:t>
            </a:r>
            <a:r>
              <a:rPr kumimoji="1" lang="en-US" altLang="zh-CN" sz="3200" dirty="0" err="1" smtClean="0"/>
              <a:t>MyTestAnnotation</a:t>
            </a:r>
            <a:r>
              <a:rPr kumimoji="1" lang="zh-CN" altLang="en-US" sz="3200" dirty="0" smtClean="0"/>
              <a:t> </a:t>
            </a:r>
            <a:r>
              <a:rPr kumimoji="1" lang="en-US" altLang="zh-CN" sz="3200" dirty="0" smtClean="0"/>
              <a:t>{</a:t>
            </a:r>
          </a:p>
          <a:p>
            <a:r>
              <a:rPr kumimoji="1" lang="en-US" altLang="zh-CN" sz="3200" dirty="0" smtClean="0"/>
              <a:t>	//</a:t>
            </a:r>
            <a:r>
              <a:rPr kumimoji="1" lang="zh-CN" altLang="en-US" sz="3200" dirty="0" smtClean="0"/>
              <a:t> </a:t>
            </a:r>
            <a:r>
              <a:rPr kumimoji="1" lang="en-US" altLang="zh-CN" sz="3200" dirty="0" smtClean="0"/>
              <a:t>code</a:t>
            </a:r>
          </a:p>
          <a:p>
            <a:r>
              <a:rPr kumimoji="1" lang="en-US" altLang="zh-CN" sz="3200" dirty="0"/>
              <a:t>}</a:t>
            </a:r>
            <a:endParaRPr kumimoji="1" lang="zh-CN" altLang="en-US" sz="3200" dirty="0"/>
          </a:p>
        </p:txBody>
      </p:sp>
    </p:spTree>
    <p:extLst>
      <p:ext uri="{BB962C8B-B14F-4D97-AF65-F5344CB8AC3E}">
        <p14:creationId xmlns:p14="http://schemas.microsoft.com/office/powerpoint/2010/main" val="1893232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4.1.3 </a:t>
            </a:r>
            <a:r>
              <a:rPr lang="zh-CN" altLang="en-US" dirty="0"/>
              <a:t>父</a:t>
            </a:r>
            <a:r>
              <a:rPr lang="zh-CN" altLang="en-US" dirty="0" smtClean="0"/>
              <a:t>类方法的</a:t>
            </a:r>
            <a:r>
              <a:rPr lang="zh-CN" altLang="en-US" dirty="0" smtClean="0"/>
              <a:t>重写</a:t>
            </a:r>
            <a:endParaRPr lang="zh-CN" altLang="en-US" dirty="0"/>
          </a:p>
        </p:txBody>
      </p:sp>
      <p:sp>
        <p:nvSpPr>
          <p:cNvPr id="3" name="内容占位符 2"/>
          <p:cNvSpPr>
            <a:spLocks noGrp="1"/>
          </p:cNvSpPr>
          <p:nvPr>
            <p:ph idx="1"/>
          </p:nvPr>
        </p:nvSpPr>
        <p:spPr>
          <a:xfrm>
            <a:off x="5926455" y="1266826"/>
            <a:ext cx="5802665" cy="2759822"/>
          </a:xfrm>
        </p:spPr>
        <p:txBody>
          <a:bodyPr>
            <a:noAutofit/>
          </a:bodyPr>
          <a:lstStyle/>
          <a:p>
            <a:pPr algn="just">
              <a:buFont typeface="Wingdings" panose="05000000000000000000" pitchFamily="2" charset="2"/>
              <a:buChar char="l"/>
            </a:pPr>
            <a:r>
              <a:rPr lang="zh-CN" altLang="en-US" sz="2400" dirty="0" smtClean="0"/>
              <a:t>如果父类方法具有</a:t>
            </a:r>
            <a:r>
              <a:rPr lang="en-US" altLang="zh-CN" sz="2400" dirty="0" smtClean="0"/>
              <a:t>private</a:t>
            </a:r>
            <a:r>
              <a:rPr lang="zh-CN" altLang="en-US" sz="2400" dirty="0" smtClean="0"/>
              <a:t>访问权限，则该方法对其子类是隐藏的，因此其子类无法访问该对象，也就是无法重写该方法。如果子类中定义了一个与父类</a:t>
            </a:r>
            <a:r>
              <a:rPr lang="en-US" altLang="zh-CN" sz="2400" dirty="0" smtClean="0"/>
              <a:t>private</a:t>
            </a:r>
            <a:r>
              <a:rPr lang="zh-CN" altLang="en-US" sz="2400" dirty="0" smtClean="0"/>
              <a:t>方法具有相同的方法名、相同的形参列表、相同返回值类型的方法，依然不是方法重写，只是在子类中重新定义了一个新方法。因此，如下代码并不会报编译错误。</a:t>
            </a:r>
            <a:endParaRPr lang="zh-CN" altLang="en-US" sz="2400" dirty="0"/>
          </a:p>
        </p:txBody>
      </p:sp>
      <p:pic>
        <p:nvPicPr>
          <p:cNvPr id="4" name="图片 3"/>
          <p:cNvPicPr>
            <a:picLocks noChangeAspect="1"/>
          </p:cNvPicPr>
          <p:nvPr/>
        </p:nvPicPr>
        <p:blipFill>
          <a:blip r:embed="rId2"/>
          <a:stretch>
            <a:fillRect/>
          </a:stretch>
        </p:blipFill>
        <p:spPr>
          <a:xfrm>
            <a:off x="6038850" y="3958132"/>
            <a:ext cx="5886450" cy="2190726"/>
          </a:xfrm>
          <a:prstGeom prst="rect">
            <a:avLst/>
          </a:prstGeom>
        </p:spPr>
      </p:pic>
      <p:pic>
        <p:nvPicPr>
          <p:cNvPr id="5" name="图片 4"/>
          <p:cNvPicPr>
            <a:picLocks noChangeAspect="1"/>
          </p:cNvPicPr>
          <p:nvPr/>
        </p:nvPicPr>
        <p:blipFill>
          <a:blip r:embed="rId3"/>
          <a:stretch>
            <a:fillRect/>
          </a:stretch>
        </p:blipFill>
        <p:spPr>
          <a:xfrm>
            <a:off x="345306" y="3190876"/>
            <a:ext cx="5222572" cy="2638424"/>
          </a:xfrm>
          <a:prstGeom prst="rect">
            <a:avLst/>
          </a:prstGeom>
        </p:spPr>
      </p:pic>
      <p:sp>
        <p:nvSpPr>
          <p:cNvPr id="6" name="内容占位符 2"/>
          <p:cNvSpPr txBox="1">
            <a:spLocks/>
          </p:cNvSpPr>
          <p:nvPr/>
        </p:nvSpPr>
        <p:spPr>
          <a:xfrm>
            <a:off x="247650" y="1266826"/>
            <a:ext cx="5320228" cy="315963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l"/>
            </a:pPr>
            <a:r>
              <a:rPr lang="zh-CN" altLang="en-US" sz="2600" b="1" dirty="0" smtClean="0">
                <a:latin typeface="黑体" pitchFamily="49" charset="-122"/>
                <a:ea typeface="黑体" pitchFamily="49" charset="-122"/>
              </a:rPr>
              <a:t>子类中的重写方法与父类的被重写方法要么都是类方法，要么都是实例方法，不能一个是类方法，一个是实例方法。如下的代码会引发编译错误：</a:t>
            </a:r>
            <a:endParaRPr lang="en-US" altLang="zh-CN" sz="2600" b="1" dirty="0" smtClean="0">
              <a:latin typeface="黑体" pitchFamily="49" charset="-122"/>
              <a:ea typeface="黑体" pitchFamily="49" charset="-122"/>
            </a:endParaRPr>
          </a:p>
          <a:p>
            <a:pPr>
              <a:buFont typeface="Wingdings" panose="05000000000000000000" pitchFamily="2" charset="2"/>
              <a:buChar char="l"/>
            </a:pPr>
            <a:endParaRPr lang="en-US" altLang="zh-CN" sz="2400" dirty="0" smtClean="0"/>
          </a:p>
          <a:p>
            <a:pPr>
              <a:buFont typeface="Wingdings" panose="05000000000000000000" pitchFamily="2" charset="2"/>
              <a:buChar char="l"/>
            </a:pPr>
            <a:endParaRPr lang="en-US" altLang="zh-CN" sz="2400" dirty="0" smtClean="0"/>
          </a:p>
        </p:txBody>
      </p:sp>
      <p:cxnSp>
        <p:nvCxnSpPr>
          <p:cNvPr id="8" name="直接连接符 7"/>
          <p:cNvCxnSpPr/>
          <p:nvPr/>
        </p:nvCxnSpPr>
        <p:spPr>
          <a:xfrm>
            <a:off x="5817704" y="1775169"/>
            <a:ext cx="4257" cy="442084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45616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4.1.4 </a:t>
            </a:r>
            <a:r>
              <a:rPr lang="zh-CN" altLang="en-US" dirty="0" smtClean="0"/>
              <a:t>关键字</a:t>
            </a:r>
            <a:r>
              <a:rPr lang="en-US" altLang="zh-CN" dirty="0" smtClean="0"/>
              <a:t>super</a:t>
            </a:r>
            <a:endParaRPr lang="zh-CN" altLang="en-US" dirty="0"/>
          </a:p>
        </p:txBody>
      </p:sp>
      <p:sp>
        <p:nvSpPr>
          <p:cNvPr id="3" name="内容占位符 2"/>
          <p:cNvSpPr>
            <a:spLocks noGrp="1"/>
          </p:cNvSpPr>
          <p:nvPr>
            <p:ph idx="1"/>
          </p:nvPr>
        </p:nvSpPr>
        <p:spPr/>
        <p:txBody>
          <a:bodyPr/>
          <a:lstStyle/>
          <a:p>
            <a:pPr algn="just">
              <a:spcAft>
                <a:spcPct val="20000"/>
              </a:spcAft>
              <a:buFont typeface="Wingdings" panose="05000000000000000000" pitchFamily="2" charset="2"/>
              <a:buChar char="l"/>
            </a:pPr>
            <a:r>
              <a:rPr lang="zh-CN" altLang="en-US" sz="3200" dirty="0"/>
              <a:t>关键字</a:t>
            </a:r>
            <a:r>
              <a:rPr lang="en-US" altLang="zh-CN" sz="3200" dirty="0">
                <a:solidFill>
                  <a:srgbClr val="FF0000"/>
                </a:solidFill>
              </a:rPr>
              <a:t>super</a:t>
            </a:r>
            <a:r>
              <a:rPr lang="zh-CN" altLang="en-US" sz="3200" dirty="0">
                <a:solidFill>
                  <a:srgbClr val="FF0000"/>
                </a:solidFill>
              </a:rPr>
              <a:t>代表当前对象的父</a:t>
            </a:r>
            <a:r>
              <a:rPr lang="zh-CN" altLang="en-US" sz="3200" dirty="0" smtClean="0">
                <a:solidFill>
                  <a:srgbClr val="FF0000"/>
                </a:solidFill>
              </a:rPr>
              <a:t>类</a:t>
            </a:r>
            <a:endParaRPr lang="zh-CN" altLang="en-US" sz="3200" dirty="0">
              <a:solidFill>
                <a:srgbClr val="FF0000"/>
              </a:solidFill>
            </a:endParaRPr>
          </a:p>
          <a:p>
            <a:pPr algn="just">
              <a:spcAft>
                <a:spcPct val="20000"/>
              </a:spcAft>
              <a:buFont typeface="Wingdings" panose="05000000000000000000" pitchFamily="2" charset="2"/>
              <a:buChar char="l"/>
            </a:pPr>
            <a:r>
              <a:rPr lang="en-US" altLang="zh-CN" sz="3200" dirty="0"/>
              <a:t>super</a:t>
            </a:r>
            <a:r>
              <a:rPr lang="zh-CN" altLang="en-US" sz="3200" dirty="0"/>
              <a:t>有两种用法</a:t>
            </a:r>
          </a:p>
          <a:p>
            <a:pPr lvl="2" algn="just">
              <a:spcAft>
                <a:spcPct val="20000"/>
              </a:spcAft>
              <a:buFont typeface="Wingdings" panose="05000000000000000000" pitchFamily="2" charset="2"/>
              <a:buChar char="l"/>
            </a:pPr>
            <a:r>
              <a:rPr lang="zh-CN" altLang="en-US" sz="2800" dirty="0"/>
              <a:t>子类使用</a:t>
            </a:r>
            <a:r>
              <a:rPr lang="en-US" altLang="zh-CN" sz="2800" dirty="0"/>
              <a:t>super</a:t>
            </a:r>
            <a:r>
              <a:rPr lang="zh-CN" altLang="en-US" sz="2800" dirty="0"/>
              <a:t>调用父类的构造方法</a:t>
            </a:r>
          </a:p>
          <a:p>
            <a:pPr lvl="2" algn="just">
              <a:spcAft>
                <a:spcPct val="20000"/>
              </a:spcAft>
              <a:buFont typeface="Wingdings" panose="05000000000000000000" pitchFamily="2" charset="2"/>
              <a:buChar char="l"/>
            </a:pPr>
            <a:r>
              <a:rPr lang="zh-CN" altLang="en-US" sz="2800" dirty="0"/>
              <a:t>子类使用</a:t>
            </a:r>
            <a:r>
              <a:rPr lang="en-US" altLang="zh-CN" sz="2800" dirty="0"/>
              <a:t>super</a:t>
            </a:r>
            <a:r>
              <a:rPr lang="zh-CN" altLang="en-US" sz="2800" dirty="0"/>
              <a:t>操作父类中被子类隐藏的成员变量和方法</a:t>
            </a:r>
          </a:p>
          <a:p>
            <a:endParaRPr lang="zh-CN" altLang="en-US" dirty="0"/>
          </a:p>
        </p:txBody>
      </p:sp>
    </p:spTree>
    <p:extLst>
      <p:ext uri="{BB962C8B-B14F-4D97-AF65-F5344CB8AC3E}">
        <p14:creationId xmlns:p14="http://schemas.microsoft.com/office/powerpoint/2010/main" val="6171460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2567" y="156322"/>
            <a:ext cx="10058400" cy="923366"/>
          </a:xfrm>
        </p:spPr>
        <p:txBody>
          <a:bodyPr>
            <a:normAutofit fontScale="90000"/>
          </a:bodyPr>
          <a:lstStyle/>
          <a:p>
            <a:r>
              <a:rPr lang="en-US" altLang="zh-CN" dirty="0" smtClean="0"/>
              <a:t>4.1.4 </a:t>
            </a:r>
            <a:r>
              <a:rPr lang="zh-CN" altLang="en-US" dirty="0" smtClean="0"/>
              <a:t>关键字</a:t>
            </a:r>
            <a:r>
              <a:rPr lang="en-US" altLang="zh-CN" dirty="0" smtClean="0"/>
              <a:t>super</a:t>
            </a:r>
            <a:br>
              <a:rPr lang="en-US" altLang="zh-CN" dirty="0" smtClean="0"/>
            </a:br>
            <a:r>
              <a:rPr lang="zh-CN" altLang="en-US" sz="3600" dirty="0"/>
              <a:t>子类使用</a:t>
            </a:r>
            <a:r>
              <a:rPr lang="en-US" altLang="zh-CN" sz="3600" dirty="0"/>
              <a:t>super</a:t>
            </a:r>
            <a:r>
              <a:rPr lang="zh-CN" altLang="en-US" sz="3600" dirty="0"/>
              <a:t>调用父类的构造</a:t>
            </a:r>
            <a:r>
              <a:rPr lang="zh-CN" altLang="en-US" sz="3600" dirty="0" smtClean="0"/>
              <a:t>方法</a:t>
            </a:r>
            <a:endParaRPr lang="zh-CN" altLang="en-US" dirty="0"/>
          </a:p>
        </p:txBody>
      </p:sp>
      <p:sp>
        <p:nvSpPr>
          <p:cNvPr id="3" name="内容占位符 2"/>
          <p:cNvSpPr>
            <a:spLocks noGrp="1"/>
          </p:cNvSpPr>
          <p:nvPr>
            <p:ph idx="1"/>
          </p:nvPr>
        </p:nvSpPr>
        <p:spPr/>
        <p:txBody>
          <a:bodyPr/>
          <a:lstStyle/>
          <a:p>
            <a:pPr lvl="1" algn="just">
              <a:spcAft>
                <a:spcPct val="20000"/>
              </a:spcAft>
              <a:buFont typeface="Wingdings" panose="05000000000000000000" pitchFamily="2" charset="2"/>
              <a:buChar char="l"/>
            </a:pPr>
            <a:r>
              <a:rPr lang="zh-CN" altLang="en-US" sz="2800" dirty="0" smtClean="0"/>
              <a:t>子</a:t>
            </a:r>
            <a:r>
              <a:rPr lang="zh-CN" altLang="en-US" sz="2800" dirty="0"/>
              <a:t>类不继承父类的构造方法</a:t>
            </a:r>
          </a:p>
          <a:p>
            <a:pPr lvl="1" algn="just">
              <a:spcAft>
                <a:spcPct val="20000"/>
              </a:spcAft>
              <a:buFont typeface="Wingdings" panose="05000000000000000000" pitchFamily="2" charset="2"/>
              <a:buChar char="l"/>
            </a:pPr>
            <a:r>
              <a:rPr lang="zh-CN" altLang="en-US" sz="2800" dirty="0"/>
              <a:t>子类中有些初始化工作需要调用父类的构造方法帮助实现，需要用</a:t>
            </a:r>
            <a:r>
              <a:rPr lang="en-US" altLang="zh-CN" sz="2800" dirty="0"/>
              <a:t>super</a:t>
            </a:r>
            <a:r>
              <a:rPr lang="zh-CN" altLang="en-US" sz="2800" dirty="0"/>
              <a:t>关键字</a:t>
            </a:r>
          </a:p>
          <a:p>
            <a:pPr lvl="1" algn="just">
              <a:spcAft>
                <a:spcPct val="20000"/>
              </a:spcAft>
              <a:buFont typeface="Wingdings" panose="05000000000000000000" pitchFamily="2" charset="2"/>
              <a:buChar char="l"/>
            </a:pPr>
            <a:r>
              <a:rPr lang="zh-CN" altLang="en-US" sz="2800" dirty="0"/>
              <a:t>子类构造方法中调用父类构造方法的语法</a:t>
            </a:r>
            <a:r>
              <a:rPr lang="zh-CN" altLang="en-US" sz="2800" dirty="0" smtClean="0"/>
              <a:t>为</a:t>
            </a:r>
            <a:endParaRPr lang="en-US" altLang="zh-CN" sz="2800" dirty="0" smtClean="0"/>
          </a:p>
          <a:p>
            <a:pPr lvl="1" algn="just">
              <a:spcAft>
                <a:spcPct val="20000"/>
              </a:spcAft>
              <a:buFont typeface="Wingdings" panose="05000000000000000000" pitchFamily="2" charset="2"/>
              <a:buChar char="l"/>
            </a:pPr>
            <a:endParaRPr lang="zh-CN" altLang="en-US" sz="2800" dirty="0"/>
          </a:p>
          <a:p>
            <a:pPr lvl="2" algn="just">
              <a:spcAft>
                <a:spcPct val="20000"/>
              </a:spcAft>
              <a:buFont typeface="Wingdings" panose="05000000000000000000" pitchFamily="2" charset="2"/>
              <a:buChar char="l"/>
            </a:pPr>
            <a:endParaRPr lang="en-US" altLang="zh-CN" sz="2800" dirty="0"/>
          </a:p>
          <a:p>
            <a:pPr lvl="1" algn="just">
              <a:spcAft>
                <a:spcPct val="20000"/>
              </a:spcAft>
              <a:buFont typeface="Wingdings" panose="05000000000000000000" pitchFamily="2" charset="2"/>
              <a:buChar char="l"/>
            </a:pPr>
            <a:r>
              <a:rPr lang="zh-CN" altLang="en-US" sz="2800" dirty="0"/>
              <a:t>子类构造方法中使用</a:t>
            </a:r>
            <a:r>
              <a:rPr lang="en-US" altLang="zh-CN" sz="2800" dirty="0"/>
              <a:t>super</a:t>
            </a:r>
            <a:r>
              <a:rPr lang="zh-CN" altLang="en-US" sz="2800" dirty="0"/>
              <a:t>调用父类构造方法时，必须把调用语句放在最开始</a:t>
            </a:r>
          </a:p>
          <a:p>
            <a:endParaRPr lang="zh-CN" altLang="en-US" dirty="0"/>
          </a:p>
        </p:txBody>
      </p:sp>
      <p:sp>
        <p:nvSpPr>
          <p:cNvPr id="4" name="文本框 3"/>
          <p:cNvSpPr txBox="1"/>
          <p:nvPr/>
        </p:nvSpPr>
        <p:spPr>
          <a:xfrm>
            <a:off x="2263090" y="3457303"/>
            <a:ext cx="246131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000" dirty="0" smtClean="0"/>
              <a:t>super(</a:t>
            </a:r>
            <a:r>
              <a:rPr lang="zh-CN" altLang="en-US" sz="2000" dirty="0" smtClean="0"/>
              <a:t>参数列表</a:t>
            </a:r>
            <a:r>
              <a:rPr lang="en-US" altLang="zh-CN" sz="2000" dirty="0" smtClean="0"/>
              <a:t>)</a:t>
            </a:r>
            <a:endParaRPr lang="zh-CN" altLang="en-US" sz="2000" dirty="0"/>
          </a:p>
        </p:txBody>
      </p:sp>
    </p:spTree>
    <p:extLst>
      <p:ext uri="{BB962C8B-B14F-4D97-AF65-F5344CB8AC3E}">
        <p14:creationId xmlns:p14="http://schemas.microsoft.com/office/powerpoint/2010/main" val="37675460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182081"/>
            <a:ext cx="5505353" cy="5418743"/>
          </a:xfrm>
          <a:prstGeom prst="rect">
            <a:avLst/>
          </a:prstGeom>
        </p:spPr>
      </p:pic>
      <p:sp>
        <p:nvSpPr>
          <p:cNvPr id="2" name="标题 1"/>
          <p:cNvSpPr>
            <a:spLocks noGrp="1"/>
          </p:cNvSpPr>
          <p:nvPr>
            <p:ph type="title"/>
          </p:nvPr>
        </p:nvSpPr>
        <p:spPr>
          <a:xfrm>
            <a:off x="1102092" y="175372"/>
            <a:ext cx="10058400" cy="923366"/>
          </a:xfrm>
        </p:spPr>
        <p:txBody>
          <a:bodyPr>
            <a:normAutofit fontScale="90000"/>
          </a:bodyPr>
          <a:lstStyle/>
          <a:p>
            <a:r>
              <a:rPr lang="en-US" altLang="zh-CN" dirty="0" smtClean="0"/>
              <a:t>4.1.4 </a:t>
            </a:r>
            <a:r>
              <a:rPr lang="zh-CN" altLang="en-US" dirty="0" smtClean="0"/>
              <a:t>关键字</a:t>
            </a:r>
            <a:r>
              <a:rPr lang="en-US" altLang="zh-CN" dirty="0" smtClean="0"/>
              <a:t>super</a:t>
            </a:r>
            <a:br>
              <a:rPr lang="en-US" altLang="zh-CN" dirty="0" smtClean="0"/>
            </a:br>
            <a:r>
              <a:rPr lang="zh-CN" altLang="en-US" sz="3600" dirty="0"/>
              <a:t>子类使用</a:t>
            </a:r>
            <a:r>
              <a:rPr lang="en-US" altLang="zh-CN" sz="3600" dirty="0"/>
              <a:t>super</a:t>
            </a:r>
            <a:r>
              <a:rPr lang="zh-CN" altLang="en-US" sz="3600" dirty="0"/>
              <a:t>调用父类的构造</a:t>
            </a:r>
            <a:r>
              <a:rPr lang="zh-CN" altLang="en-US" sz="3600" dirty="0" smtClean="0"/>
              <a:t>方法代码示例</a:t>
            </a:r>
            <a:endParaRPr lang="zh-CN" altLang="en-US" sz="3600" dirty="0"/>
          </a:p>
        </p:txBody>
      </p:sp>
      <p:sp>
        <p:nvSpPr>
          <p:cNvPr id="3" name="内容占位符 2"/>
          <p:cNvSpPr>
            <a:spLocks noGrp="1"/>
          </p:cNvSpPr>
          <p:nvPr>
            <p:ph idx="1"/>
          </p:nvPr>
        </p:nvSpPr>
        <p:spPr>
          <a:xfrm>
            <a:off x="5824230" y="1845734"/>
            <a:ext cx="5331449" cy="4023360"/>
          </a:xfrm>
        </p:spPr>
        <p:txBody>
          <a:bodyPr>
            <a:normAutofit/>
          </a:bodyPr>
          <a:lstStyle/>
          <a:p>
            <a:pPr>
              <a:buFont typeface="Wingdings" panose="05000000000000000000" pitchFamily="2" charset="2"/>
              <a:buChar char="l"/>
            </a:pPr>
            <a:r>
              <a:rPr lang="zh-CN" altLang="en-US" sz="2400" dirty="0" smtClean="0"/>
              <a:t>思考：这种语法形式联想到了什么？</a:t>
            </a:r>
            <a:endParaRPr lang="zh-CN" altLang="en-US" sz="2400" dirty="0"/>
          </a:p>
        </p:txBody>
      </p:sp>
      <p:sp>
        <p:nvSpPr>
          <p:cNvPr id="6" name="矩形 5"/>
          <p:cNvSpPr/>
          <p:nvPr/>
        </p:nvSpPr>
        <p:spPr>
          <a:xfrm>
            <a:off x="1319897" y="4074003"/>
            <a:ext cx="1738183" cy="23889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716982" y="6106043"/>
            <a:ext cx="1813317" cy="369332"/>
          </a:xfrm>
          <a:prstGeom prst="rect">
            <a:avLst/>
          </a:prstGeom>
        </p:spPr>
        <p:style>
          <a:lnRef idx="1">
            <a:schemeClr val="accent1"/>
          </a:lnRef>
          <a:fillRef idx="3">
            <a:schemeClr val="accent1"/>
          </a:fillRef>
          <a:effectRef idx="2">
            <a:schemeClr val="accent1"/>
          </a:effectRef>
          <a:fontRef idx="minor">
            <a:schemeClr val="lt1"/>
          </a:fontRef>
        </p:style>
        <p:txBody>
          <a:bodyPr wrap="none">
            <a:spAutoFit/>
          </a:bodyPr>
          <a:lstStyle/>
          <a:p>
            <a:r>
              <a:rPr lang="zh-CN" altLang="en-US" dirty="0"/>
              <a:t>SuperConstructor</a:t>
            </a:r>
          </a:p>
        </p:txBody>
      </p:sp>
    </p:spTree>
    <p:extLst>
      <p:ext uri="{BB962C8B-B14F-4D97-AF65-F5344CB8AC3E}">
        <p14:creationId xmlns:p14="http://schemas.microsoft.com/office/powerpoint/2010/main" val="33380303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4.1.4 </a:t>
            </a:r>
            <a:r>
              <a:rPr lang="zh-CN" altLang="en-US" dirty="0" smtClean="0"/>
              <a:t>关键字</a:t>
            </a:r>
            <a:r>
              <a:rPr lang="en-US" altLang="zh-CN" dirty="0" smtClean="0"/>
              <a:t>super</a:t>
            </a:r>
            <a:br>
              <a:rPr lang="en-US" altLang="zh-CN" dirty="0" smtClean="0"/>
            </a:br>
            <a:r>
              <a:rPr lang="zh-CN" altLang="en-US" sz="3600" dirty="0"/>
              <a:t>子类使用</a:t>
            </a:r>
            <a:r>
              <a:rPr lang="en-US" altLang="zh-CN" sz="3600" dirty="0"/>
              <a:t>super</a:t>
            </a:r>
            <a:r>
              <a:rPr lang="zh-CN" altLang="en-US" sz="3600" dirty="0"/>
              <a:t>调用父类的构造</a:t>
            </a:r>
            <a:r>
              <a:rPr lang="zh-CN" altLang="en-US" sz="3600" dirty="0" smtClean="0"/>
              <a:t>方法代码示例</a:t>
            </a:r>
            <a:endParaRPr lang="zh-CN" altLang="en-US" sz="3600" dirty="0"/>
          </a:p>
        </p:txBody>
      </p:sp>
      <p:sp>
        <p:nvSpPr>
          <p:cNvPr id="3" name="内容占位符 2"/>
          <p:cNvSpPr>
            <a:spLocks noGrp="1"/>
          </p:cNvSpPr>
          <p:nvPr>
            <p:ph idx="1"/>
          </p:nvPr>
        </p:nvSpPr>
        <p:spPr>
          <a:xfrm>
            <a:off x="5824230" y="1285875"/>
            <a:ext cx="5958195" cy="5238750"/>
          </a:xfrm>
        </p:spPr>
        <p:txBody>
          <a:bodyPr>
            <a:normAutofit/>
          </a:bodyPr>
          <a:lstStyle/>
          <a:p>
            <a:pPr>
              <a:buFont typeface="Wingdings" panose="05000000000000000000" pitchFamily="2" charset="2"/>
              <a:buChar char="l"/>
            </a:pPr>
            <a:r>
              <a:rPr lang="zh-CN" altLang="en-US" sz="2400" dirty="0" smtClean="0"/>
              <a:t>思考：这种语法形式联想到了什么？</a:t>
            </a:r>
            <a:endParaRPr lang="en-US" altLang="zh-CN" sz="2400" dirty="0" smtClean="0"/>
          </a:p>
          <a:p>
            <a:pPr>
              <a:buFont typeface="Wingdings" panose="05000000000000000000" pitchFamily="2" charset="2"/>
              <a:buChar char="l"/>
            </a:pPr>
            <a:r>
              <a:rPr lang="en-US" altLang="zh-CN" sz="2400" dirty="0" smtClean="0"/>
              <a:t>super</a:t>
            </a:r>
            <a:r>
              <a:rPr lang="zh-CN" altLang="en-US" sz="2400" dirty="0" smtClean="0"/>
              <a:t>调用与</a:t>
            </a:r>
            <a:r>
              <a:rPr lang="en-US" altLang="zh-CN" sz="2400" dirty="0" smtClean="0"/>
              <a:t>this</a:t>
            </a:r>
            <a:r>
              <a:rPr lang="zh-CN" altLang="en-US" sz="2400" dirty="0" smtClean="0"/>
              <a:t>调用非常相像，区别在于</a:t>
            </a:r>
            <a:r>
              <a:rPr lang="en-US" altLang="zh-CN" sz="2400" dirty="0" smtClean="0"/>
              <a:t>super</a:t>
            </a:r>
            <a:r>
              <a:rPr lang="zh-CN" altLang="en-US" sz="2400" dirty="0" smtClean="0"/>
              <a:t>调用的是其父类的构造器，而</a:t>
            </a:r>
            <a:r>
              <a:rPr lang="en-US" altLang="zh-CN" sz="2400" dirty="0" smtClean="0"/>
              <a:t>this</a:t>
            </a:r>
            <a:r>
              <a:rPr lang="zh-CN" altLang="en-US" sz="2400" dirty="0" smtClean="0"/>
              <a:t>调用的是同一个类中重载的构造器。</a:t>
            </a:r>
            <a:endParaRPr lang="en-US" altLang="zh-CN" sz="2400" dirty="0" smtClean="0"/>
          </a:p>
          <a:p>
            <a:pPr>
              <a:buFont typeface="Wingdings" panose="05000000000000000000" pitchFamily="2" charset="2"/>
              <a:buChar char="l"/>
            </a:pPr>
            <a:r>
              <a:rPr lang="zh-CN" altLang="en-US" sz="2400" dirty="0" smtClean="0"/>
              <a:t>思考：</a:t>
            </a:r>
            <a:r>
              <a:rPr lang="en-US" altLang="zh-CN" sz="2400" dirty="0" smtClean="0"/>
              <a:t>this</a:t>
            </a:r>
            <a:r>
              <a:rPr lang="zh-CN" altLang="en-US" sz="2400" dirty="0" smtClean="0"/>
              <a:t>和</a:t>
            </a:r>
            <a:r>
              <a:rPr lang="en-US" altLang="zh-CN" sz="2400" dirty="0" smtClean="0"/>
              <a:t>super</a:t>
            </a:r>
            <a:r>
              <a:rPr lang="zh-CN" altLang="en-US" sz="2400" dirty="0" smtClean="0"/>
              <a:t>关键字可以同时出现在一个构造器中吗？</a:t>
            </a:r>
            <a:endParaRPr lang="zh-CN" altLang="en-US" sz="2400"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6" y="986226"/>
            <a:ext cx="5368374" cy="5622499"/>
          </a:xfrm>
          <a:prstGeom prst="rect">
            <a:avLst/>
          </a:prstGeom>
        </p:spPr>
      </p:pic>
      <p:sp>
        <p:nvSpPr>
          <p:cNvPr id="8" name="矩形 7"/>
          <p:cNvSpPr/>
          <p:nvPr/>
        </p:nvSpPr>
        <p:spPr>
          <a:xfrm>
            <a:off x="1319897" y="4074003"/>
            <a:ext cx="1738183" cy="23889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836872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本章</a:t>
            </a:r>
            <a:r>
              <a:rPr lang="zh-CN" altLang="en-US" dirty="0" smtClean="0"/>
              <a:t>导读</a:t>
            </a:r>
            <a:endParaRPr lang="zh-CN" altLang="en-US" dirty="0"/>
          </a:p>
        </p:txBody>
      </p:sp>
      <p:sp>
        <p:nvSpPr>
          <p:cNvPr id="3" name="内容占位符 2"/>
          <p:cNvSpPr>
            <a:spLocks noGrp="1"/>
          </p:cNvSpPr>
          <p:nvPr>
            <p:ph idx="1"/>
          </p:nvPr>
        </p:nvSpPr>
        <p:spPr>
          <a:xfrm>
            <a:off x="1097280" y="1209675"/>
            <a:ext cx="10058400" cy="5146155"/>
          </a:xfrm>
        </p:spPr>
        <p:txBody>
          <a:bodyPr>
            <a:normAutofit fontScale="92500" lnSpcReduction="10000"/>
          </a:bodyPr>
          <a:lstStyle/>
          <a:p>
            <a:pPr>
              <a:buFont typeface="Wingdings" panose="05000000000000000000" pitchFamily="2" charset="2"/>
              <a:buChar char="p"/>
            </a:pPr>
            <a:r>
              <a:rPr lang="en-US" altLang="zh-CN" sz="3200" dirty="0" smtClean="0">
                <a:latin typeface="+mn-lt"/>
              </a:rPr>
              <a:t>4.1 </a:t>
            </a:r>
            <a:r>
              <a:rPr lang="zh-CN" altLang="en-US" sz="3200" dirty="0" smtClean="0">
                <a:latin typeface="+mn-lt"/>
              </a:rPr>
              <a:t>继承 </a:t>
            </a:r>
            <a:r>
              <a:rPr lang="en-US" altLang="zh-CN" sz="3200" dirty="0" smtClean="0">
                <a:latin typeface="+mn-lt"/>
              </a:rPr>
              <a:t>Inheritance</a:t>
            </a:r>
          </a:p>
          <a:p>
            <a:pPr>
              <a:buFont typeface="Wingdings" panose="05000000000000000000" pitchFamily="2" charset="2"/>
              <a:buChar char="p"/>
            </a:pPr>
            <a:r>
              <a:rPr lang="en-US" altLang="zh-CN" sz="3200" dirty="0" smtClean="0">
                <a:latin typeface="+mn-lt"/>
              </a:rPr>
              <a:t>4.2 </a:t>
            </a:r>
            <a:r>
              <a:rPr lang="zh-CN" altLang="en-US" sz="3200" dirty="0" smtClean="0">
                <a:latin typeface="+mn-lt"/>
              </a:rPr>
              <a:t>抽象类和抽象方法 </a:t>
            </a:r>
            <a:r>
              <a:rPr lang="en-US" altLang="zh-CN" sz="3200" dirty="0" smtClean="0">
                <a:latin typeface="+mn-lt"/>
              </a:rPr>
              <a:t>Abstract Class &amp; Abstract Method</a:t>
            </a:r>
          </a:p>
          <a:p>
            <a:pPr>
              <a:buFont typeface="Wingdings" panose="05000000000000000000" pitchFamily="2" charset="2"/>
              <a:buChar char="p"/>
            </a:pPr>
            <a:r>
              <a:rPr lang="en-US" altLang="zh-CN" sz="3200" dirty="0" smtClean="0">
                <a:latin typeface="+mn-lt"/>
              </a:rPr>
              <a:t>4.3 </a:t>
            </a:r>
            <a:r>
              <a:rPr lang="zh-CN" altLang="en-US" sz="3200" dirty="0" smtClean="0">
                <a:latin typeface="+mn-lt"/>
              </a:rPr>
              <a:t>内部类 </a:t>
            </a:r>
            <a:r>
              <a:rPr lang="en-US" altLang="zh-CN" sz="3200" dirty="0" smtClean="0">
                <a:latin typeface="+mn-lt"/>
              </a:rPr>
              <a:t>Inner Class</a:t>
            </a:r>
          </a:p>
          <a:p>
            <a:pPr>
              <a:buFont typeface="Wingdings" panose="05000000000000000000" pitchFamily="2" charset="2"/>
              <a:buChar char="p"/>
            </a:pPr>
            <a:r>
              <a:rPr lang="en-US" altLang="zh-CN" sz="3200" dirty="0" smtClean="0">
                <a:latin typeface="+mn-lt"/>
              </a:rPr>
              <a:t>4.4 </a:t>
            </a:r>
            <a:r>
              <a:rPr lang="zh-CN" altLang="en-US" sz="3200" dirty="0" smtClean="0">
                <a:latin typeface="+mn-lt"/>
              </a:rPr>
              <a:t>接口 </a:t>
            </a:r>
            <a:r>
              <a:rPr lang="en-US" altLang="zh-CN" sz="3200" dirty="0" smtClean="0">
                <a:latin typeface="+mn-lt"/>
              </a:rPr>
              <a:t>Interface</a:t>
            </a:r>
            <a:endParaRPr lang="en-US" altLang="zh-CN" sz="3200" dirty="0">
              <a:latin typeface="+mn-lt"/>
            </a:endParaRPr>
          </a:p>
          <a:p>
            <a:pPr>
              <a:buFont typeface="Wingdings" panose="05000000000000000000" pitchFamily="2" charset="2"/>
              <a:buChar char="p"/>
            </a:pPr>
            <a:r>
              <a:rPr lang="en-US" altLang="zh-CN" sz="3200" dirty="0">
                <a:latin typeface="+mn-lt"/>
              </a:rPr>
              <a:t>4</a:t>
            </a:r>
            <a:r>
              <a:rPr lang="en-US" altLang="zh-CN" sz="3200" dirty="0" smtClean="0">
                <a:latin typeface="+mn-lt"/>
              </a:rPr>
              <a:t>.5 </a:t>
            </a:r>
            <a:r>
              <a:rPr lang="en-US" altLang="zh-CN" sz="3200" dirty="0">
                <a:latin typeface="+mn-lt"/>
              </a:rPr>
              <a:t>Lambda</a:t>
            </a:r>
            <a:r>
              <a:rPr lang="zh-CN" altLang="en-US" sz="3200" dirty="0" smtClean="0">
                <a:latin typeface="+mn-lt"/>
              </a:rPr>
              <a:t>表达式  </a:t>
            </a:r>
            <a:r>
              <a:rPr lang="el-GR" altLang="zh-CN" sz="3200" dirty="0" smtClean="0">
                <a:latin typeface="+mn-lt"/>
              </a:rPr>
              <a:t>λ</a:t>
            </a:r>
            <a:r>
              <a:rPr lang="sk-SK" altLang="zh-CN" sz="3200" dirty="0">
                <a:latin typeface="+mn-lt"/>
              </a:rPr>
              <a:t> </a:t>
            </a:r>
            <a:r>
              <a:rPr lang="en-US" altLang="zh-CN" sz="3200" dirty="0">
                <a:latin typeface="+mn-lt"/>
              </a:rPr>
              <a:t>E</a:t>
            </a:r>
            <a:r>
              <a:rPr lang="sk-SK" altLang="zh-CN" sz="3200" dirty="0" err="1" smtClean="0">
                <a:latin typeface="+mn-lt"/>
              </a:rPr>
              <a:t>xpression</a:t>
            </a:r>
            <a:r>
              <a:rPr lang="zh-CN" altLang="en-US" sz="3200" dirty="0" smtClean="0">
                <a:latin typeface="+mn-lt"/>
              </a:rPr>
              <a:t> （选讲）</a:t>
            </a:r>
            <a:endParaRPr lang="en-US" altLang="zh-CN" sz="3200" dirty="0">
              <a:latin typeface="+mn-lt"/>
            </a:endParaRPr>
          </a:p>
          <a:p>
            <a:pPr>
              <a:buFont typeface="Wingdings" panose="05000000000000000000" pitchFamily="2" charset="2"/>
              <a:buChar char="p"/>
            </a:pPr>
            <a:r>
              <a:rPr lang="en-US" altLang="zh-CN" sz="3200" dirty="0">
                <a:latin typeface="+mn-lt"/>
              </a:rPr>
              <a:t>4</a:t>
            </a:r>
            <a:r>
              <a:rPr lang="en-US" altLang="zh-CN" sz="3200" dirty="0" smtClean="0">
                <a:latin typeface="+mn-lt"/>
              </a:rPr>
              <a:t>.6 </a:t>
            </a:r>
            <a:r>
              <a:rPr lang="zh-CN" altLang="en-US" sz="3200" dirty="0">
                <a:latin typeface="+mn-lt"/>
              </a:rPr>
              <a:t>接口与抽象</a:t>
            </a:r>
            <a:r>
              <a:rPr lang="zh-CN" altLang="en-US" sz="3200" dirty="0" smtClean="0">
                <a:latin typeface="+mn-lt"/>
              </a:rPr>
              <a:t>类 </a:t>
            </a:r>
            <a:r>
              <a:rPr lang="en-US" altLang="zh-CN" sz="3200" dirty="0" smtClean="0">
                <a:latin typeface="+mn-lt"/>
              </a:rPr>
              <a:t>Interface</a:t>
            </a:r>
            <a:r>
              <a:rPr lang="zh-CN" altLang="en-US" sz="3200" dirty="0" smtClean="0">
                <a:latin typeface="+mn-lt"/>
              </a:rPr>
              <a:t> </a:t>
            </a:r>
            <a:r>
              <a:rPr lang="en-US" altLang="zh-CN" sz="3200" dirty="0" smtClean="0">
                <a:latin typeface="+mn-lt"/>
              </a:rPr>
              <a:t>&amp;</a:t>
            </a:r>
            <a:r>
              <a:rPr lang="zh-CN" altLang="en-US" sz="3200" dirty="0" smtClean="0">
                <a:latin typeface="+mn-lt"/>
              </a:rPr>
              <a:t> </a:t>
            </a:r>
            <a:r>
              <a:rPr lang="en-US" altLang="zh-CN" sz="3200" dirty="0" smtClean="0">
                <a:latin typeface="+mn-lt"/>
              </a:rPr>
              <a:t>Abstract</a:t>
            </a:r>
            <a:r>
              <a:rPr lang="zh-CN" altLang="en-US" sz="3200" dirty="0" smtClean="0">
                <a:latin typeface="+mn-lt"/>
              </a:rPr>
              <a:t> </a:t>
            </a:r>
            <a:r>
              <a:rPr lang="en-US" altLang="zh-CN" sz="3200" dirty="0" smtClean="0">
                <a:latin typeface="+mn-lt"/>
              </a:rPr>
              <a:t>Class</a:t>
            </a:r>
            <a:endParaRPr lang="en-US" altLang="zh-CN" sz="3200" dirty="0">
              <a:latin typeface="+mn-lt"/>
            </a:endParaRPr>
          </a:p>
          <a:p>
            <a:pPr>
              <a:buFont typeface="Wingdings" panose="05000000000000000000" pitchFamily="2" charset="2"/>
              <a:buChar char="p"/>
            </a:pPr>
            <a:r>
              <a:rPr lang="en-US" altLang="zh-CN" sz="3200" dirty="0">
                <a:latin typeface="+mn-lt"/>
              </a:rPr>
              <a:t>4</a:t>
            </a:r>
            <a:r>
              <a:rPr lang="en-US" altLang="zh-CN" sz="3200" dirty="0" smtClean="0">
                <a:latin typeface="+mn-lt"/>
              </a:rPr>
              <a:t>.7 </a:t>
            </a:r>
            <a:r>
              <a:rPr lang="zh-CN" altLang="en-US" sz="3200" dirty="0">
                <a:latin typeface="+mn-lt"/>
              </a:rPr>
              <a:t>大话泛</a:t>
            </a:r>
            <a:r>
              <a:rPr lang="zh-CN" altLang="en-US" sz="3200" dirty="0" smtClean="0">
                <a:latin typeface="+mn-lt"/>
              </a:rPr>
              <a:t>型 </a:t>
            </a:r>
            <a:r>
              <a:rPr lang="en-US" altLang="zh-CN" sz="3200" dirty="0" smtClean="0">
                <a:latin typeface="+mn-lt"/>
              </a:rPr>
              <a:t>Generic</a:t>
            </a:r>
            <a:r>
              <a:rPr lang="zh-CN" altLang="en-US" sz="3200" dirty="0" smtClean="0">
                <a:latin typeface="+mn-lt"/>
              </a:rPr>
              <a:t> </a:t>
            </a:r>
            <a:r>
              <a:rPr lang="en-US" altLang="zh-CN" sz="3200" dirty="0" smtClean="0">
                <a:latin typeface="+mn-lt"/>
              </a:rPr>
              <a:t>Programming</a:t>
            </a:r>
          </a:p>
          <a:p>
            <a:pPr>
              <a:buFont typeface="Wingdings" panose="05000000000000000000" pitchFamily="2" charset="2"/>
              <a:buChar char="p"/>
            </a:pPr>
            <a:r>
              <a:rPr lang="en-US" altLang="zh-CN" sz="3200" dirty="0" smtClean="0">
                <a:latin typeface="+mn-lt"/>
              </a:rPr>
              <a:t>4.8 </a:t>
            </a:r>
            <a:r>
              <a:rPr lang="zh-CN" altLang="en-US" sz="3200" dirty="0" smtClean="0">
                <a:latin typeface="+mn-lt"/>
              </a:rPr>
              <a:t>枚举类 </a:t>
            </a:r>
            <a:r>
              <a:rPr lang="en-US" altLang="zh-CN" sz="3200" dirty="0" smtClean="0">
                <a:latin typeface="+mn-lt"/>
              </a:rPr>
              <a:t>Enumeration Class</a:t>
            </a:r>
          </a:p>
          <a:p>
            <a:pPr>
              <a:buFont typeface="Wingdings" panose="05000000000000000000" pitchFamily="2" charset="2"/>
              <a:buChar char="p"/>
            </a:pPr>
            <a:r>
              <a:rPr lang="en-US" altLang="zh-CN" sz="3200" dirty="0" smtClean="0">
                <a:latin typeface="+mn-lt"/>
              </a:rPr>
              <a:t>4.9</a:t>
            </a:r>
            <a:r>
              <a:rPr lang="zh-CN" altLang="en-US" sz="3200" dirty="0" smtClean="0">
                <a:latin typeface="+mn-lt"/>
              </a:rPr>
              <a:t> 作业及延伸</a:t>
            </a:r>
            <a:endParaRPr lang="en-US" altLang="zh-CN" sz="3200" dirty="0" smtClean="0">
              <a:latin typeface="+mn-lt"/>
            </a:endParaRPr>
          </a:p>
        </p:txBody>
      </p:sp>
    </p:spTree>
    <p:extLst>
      <p:ext uri="{BB962C8B-B14F-4D97-AF65-F5344CB8AC3E}">
        <p14:creationId xmlns:p14="http://schemas.microsoft.com/office/powerpoint/2010/main" val="25730476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617" y="146797"/>
            <a:ext cx="10058400" cy="923366"/>
          </a:xfrm>
        </p:spPr>
        <p:txBody>
          <a:bodyPr>
            <a:normAutofit fontScale="90000"/>
          </a:bodyPr>
          <a:lstStyle/>
          <a:p>
            <a:pPr lvl="7" algn="l" rtl="0">
              <a:lnSpc>
                <a:spcPct val="85000"/>
              </a:lnSpc>
              <a:spcBef>
                <a:spcPct val="0"/>
              </a:spcBef>
            </a:pPr>
            <a:r>
              <a:rPr lang="en-US" altLang="zh-CN" sz="4800" dirty="0" smtClean="0">
                <a:solidFill>
                  <a:schemeClr val="tx1">
                    <a:lumMod val="75000"/>
                    <a:lumOff val="25000"/>
                  </a:schemeClr>
                </a:solidFill>
                <a:latin typeface="+mn-ea"/>
                <a:ea typeface="+mn-ea"/>
              </a:rPr>
              <a:t>4.1.4 </a:t>
            </a:r>
            <a:r>
              <a:rPr lang="zh-CN" altLang="en-US" sz="4800" dirty="0" smtClean="0">
                <a:solidFill>
                  <a:schemeClr val="tx1">
                    <a:lumMod val="75000"/>
                    <a:lumOff val="25000"/>
                  </a:schemeClr>
                </a:solidFill>
                <a:latin typeface="+mn-ea"/>
                <a:ea typeface="+mn-ea"/>
              </a:rPr>
              <a:t>关键字</a:t>
            </a:r>
            <a:r>
              <a:rPr lang="en-US" altLang="zh-CN" sz="4800" dirty="0" smtClean="0">
                <a:solidFill>
                  <a:schemeClr val="tx1">
                    <a:lumMod val="75000"/>
                    <a:lumOff val="25000"/>
                  </a:schemeClr>
                </a:solidFill>
                <a:latin typeface="+mn-ea"/>
                <a:ea typeface="+mn-ea"/>
              </a:rPr>
              <a:t>super</a:t>
            </a:r>
            <a:r>
              <a:rPr lang="en-US" altLang="zh-CN" dirty="0" smtClean="0">
                <a:solidFill>
                  <a:schemeClr val="tx1">
                    <a:lumMod val="75000"/>
                    <a:lumOff val="25000"/>
                  </a:schemeClr>
                </a:solidFill>
                <a:latin typeface="+mn-ea"/>
                <a:ea typeface="+mn-ea"/>
              </a:rPr>
              <a:t/>
            </a:r>
            <a:br>
              <a:rPr lang="en-US" altLang="zh-CN" dirty="0" smtClean="0">
                <a:solidFill>
                  <a:schemeClr val="tx1">
                    <a:lumMod val="75000"/>
                    <a:lumOff val="25000"/>
                  </a:schemeClr>
                </a:solidFill>
                <a:latin typeface="+mn-ea"/>
                <a:ea typeface="+mn-ea"/>
              </a:rPr>
            </a:br>
            <a:r>
              <a:rPr lang="zh-CN" altLang="en-US" sz="3600" dirty="0" smtClean="0">
                <a:solidFill>
                  <a:schemeClr val="tx1">
                    <a:lumMod val="75000"/>
                    <a:lumOff val="25000"/>
                  </a:schemeClr>
                </a:solidFill>
                <a:latin typeface="+mn-ea"/>
                <a:ea typeface="+mn-ea"/>
              </a:rPr>
              <a:t>子类使用</a:t>
            </a:r>
            <a:r>
              <a:rPr lang="en-US" altLang="zh-CN" sz="3600" dirty="0" smtClean="0">
                <a:solidFill>
                  <a:schemeClr val="tx1">
                    <a:lumMod val="75000"/>
                    <a:lumOff val="25000"/>
                  </a:schemeClr>
                </a:solidFill>
                <a:latin typeface="+mn-ea"/>
                <a:ea typeface="+mn-ea"/>
              </a:rPr>
              <a:t>super</a:t>
            </a:r>
            <a:r>
              <a:rPr lang="zh-CN" altLang="en-US" sz="3600" dirty="0" smtClean="0">
                <a:solidFill>
                  <a:schemeClr val="tx1">
                    <a:lumMod val="75000"/>
                    <a:lumOff val="25000"/>
                  </a:schemeClr>
                </a:solidFill>
                <a:latin typeface="+mn-ea"/>
                <a:ea typeface="+mn-ea"/>
              </a:rPr>
              <a:t>操作被隐藏的成员变量和方法</a:t>
            </a:r>
            <a:endParaRPr lang="zh-CN" altLang="en-US" sz="3600" dirty="0">
              <a:solidFill>
                <a:schemeClr val="tx1">
                  <a:lumMod val="75000"/>
                  <a:lumOff val="25000"/>
                </a:schemeClr>
              </a:solidFill>
              <a:latin typeface="+mn-ea"/>
              <a:ea typeface="+mn-ea"/>
            </a:endParaRPr>
          </a:p>
        </p:txBody>
      </p:sp>
      <p:sp>
        <p:nvSpPr>
          <p:cNvPr id="3" name="内容占位符 2"/>
          <p:cNvSpPr>
            <a:spLocks noGrp="1"/>
          </p:cNvSpPr>
          <p:nvPr>
            <p:ph idx="1"/>
          </p:nvPr>
        </p:nvSpPr>
        <p:spPr>
          <a:xfrm>
            <a:off x="1097280" y="1746877"/>
            <a:ext cx="10058400" cy="4934007"/>
          </a:xfrm>
        </p:spPr>
        <p:txBody>
          <a:bodyPr>
            <a:normAutofit/>
          </a:bodyPr>
          <a:lstStyle/>
          <a:p>
            <a:pPr lvl="1" algn="just">
              <a:spcBef>
                <a:spcPct val="50000"/>
              </a:spcBef>
              <a:spcAft>
                <a:spcPct val="20000"/>
              </a:spcAft>
              <a:buFont typeface="Wingdings" panose="05000000000000000000" pitchFamily="2" charset="2"/>
              <a:buChar char="l"/>
            </a:pPr>
            <a:r>
              <a:rPr lang="zh-CN" altLang="en-US" sz="2400" dirty="0" smtClean="0"/>
              <a:t>语法格式：</a:t>
            </a:r>
            <a:endParaRPr lang="en-US" altLang="zh-CN" sz="2400" dirty="0" smtClean="0"/>
          </a:p>
          <a:p>
            <a:pPr lvl="1" algn="just">
              <a:spcBef>
                <a:spcPct val="50000"/>
              </a:spcBef>
              <a:spcAft>
                <a:spcPct val="20000"/>
              </a:spcAft>
              <a:buFont typeface="Wingdings" panose="05000000000000000000" pitchFamily="2" charset="2"/>
              <a:buChar char="l"/>
            </a:pPr>
            <a:endParaRPr lang="en-US" altLang="zh-CN" sz="2400" dirty="0" smtClean="0"/>
          </a:p>
          <a:p>
            <a:pPr lvl="1" algn="just">
              <a:spcBef>
                <a:spcPct val="50000"/>
              </a:spcBef>
              <a:spcAft>
                <a:spcPct val="20000"/>
              </a:spcAft>
              <a:buFont typeface="Wingdings" panose="05000000000000000000" pitchFamily="2" charset="2"/>
              <a:buChar char="l"/>
            </a:pPr>
            <a:r>
              <a:rPr lang="zh-CN" altLang="en-US" sz="2400" dirty="0" smtClean="0"/>
              <a:t>如</a:t>
            </a:r>
            <a:r>
              <a:rPr lang="zh-CN" altLang="en-US" sz="2400" dirty="0"/>
              <a:t>果子类里没有包含和父类同名的成员变量，那么在子类实例方法中访问该成员变量时，则无须显式使用</a:t>
            </a:r>
            <a:r>
              <a:rPr lang="en-US" altLang="zh-CN" sz="2400" dirty="0"/>
              <a:t>super</a:t>
            </a:r>
            <a:r>
              <a:rPr lang="zh-CN" altLang="en-US" sz="2400" dirty="0"/>
              <a:t>或父类名作为调用者。如果在某个方法中访问名为</a:t>
            </a:r>
            <a:r>
              <a:rPr lang="en-US" altLang="zh-CN" sz="2400" dirty="0"/>
              <a:t>a</a:t>
            </a:r>
            <a:r>
              <a:rPr lang="zh-CN" altLang="en-US" sz="2400" dirty="0"/>
              <a:t>的成员变量，但没有显式指定调用者，则系统查找</a:t>
            </a:r>
            <a:r>
              <a:rPr lang="en-US" altLang="zh-CN" sz="2400" dirty="0"/>
              <a:t>a</a:t>
            </a:r>
            <a:r>
              <a:rPr lang="zh-CN" altLang="en-US" sz="2400" dirty="0"/>
              <a:t>的顺序为：</a:t>
            </a:r>
            <a:endParaRPr lang="en-US" altLang="zh-CN" sz="2400" dirty="0"/>
          </a:p>
          <a:p>
            <a:pPr marL="841248" lvl="2" indent="-457200">
              <a:buFont typeface="+mj-lt"/>
              <a:buAutoNum type="arabicPeriod"/>
            </a:pPr>
            <a:r>
              <a:rPr lang="zh-CN" altLang="en-US" sz="2000" dirty="0" smtClean="0"/>
              <a:t>查找</a:t>
            </a:r>
            <a:r>
              <a:rPr lang="zh-CN" altLang="en-US" sz="2000" dirty="0"/>
              <a:t>该方法中是否有名为</a:t>
            </a:r>
            <a:r>
              <a:rPr lang="en-US" altLang="zh-CN" sz="2000" dirty="0"/>
              <a:t>a</a:t>
            </a:r>
            <a:r>
              <a:rPr lang="zh-CN" altLang="en-US" sz="2000" dirty="0"/>
              <a:t>的局部变量</a:t>
            </a:r>
            <a:endParaRPr lang="en-US" altLang="zh-CN" sz="2000" dirty="0"/>
          </a:p>
          <a:p>
            <a:pPr marL="841248" lvl="2" indent="-457200">
              <a:buFont typeface="+mj-lt"/>
              <a:buAutoNum type="arabicPeriod"/>
            </a:pPr>
            <a:r>
              <a:rPr lang="zh-CN" altLang="en-US" sz="2000" dirty="0" smtClean="0"/>
              <a:t>查找</a:t>
            </a:r>
            <a:r>
              <a:rPr lang="zh-CN" altLang="en-US" sz="2000" dirty="0"/>
              <a:t>当前类中是否包含名为</a:t>
            </a:r>
            <a:r>
              <a:rPr lang="en-US" altLang="zh-CN" sz="2000" dirty="0"/>
              <a:t>a</a:t>
            </a:r>
            <a:r>
              <a:rPr lang="zh-CN" altLang="en-US" sz="2000" dirty="0"/>
              <a:t>的成员变量</a:t>
            </a:r>
            <a:endParaRPr lang="en-US" altLang="zh-CN" sz="2000" dirty="0"/>
          </a:p>
          <a:p>
            <a:pPr marL="841248" lvl="2" indent="-457200">
              <a:buFont typeface="+mj-lt"/>
              <a:buAutoNum type="arabicPeriod"/>
            </a:pPr>
            <a:r>
              <a:rPr lang="zh-CN" altLang="en-US" sz="2000" dirty="0" smtClean="0"/>
              <a:t>查找</a:t>
            </a:r>
            <a:r>
              <a:rPr lang="en-US" altLang="zh-CN" sz="2000" dirty="0"/>
              <a:t>a</a:t>
            </a:r>
            <a:r>
              <a:rPr lang="zh-CN" altLang="en-US" sz="2000" dirty="0"/>
              <a:t>的直接父类中是否包含名为</a:t>
            </a:r>
            <a:r>
              <a:rPr lang="en-US" altLang="zh-CN" sz="2000" dirty="0"/>
              <a:t>a</a:t>
            </a:r>
            <a:r>
              <a:rPr lang="zh-CN" altLang="en-US" sz="2000" dirty="0"/>
              <a:t>的成员变量，依次上溯</a:t>
            </a:r>
            <a:r>
              <a:rPr lang="en-US" altLang="zh-CN" sz="2000" dirty="0"/>
              <a:t>a</a:t>
            </a:r>
            <a:r>
              <a:rPr lang="zh-CN" altLang="en-US" sz="2000" dirty="0"/>
              <a:t>的所有父类，直到</a:t>
            </a:r>
            <a:r>
              <a:rPr lang="en-US" altLang="zh-CN" sz="2000" dirty="0" err="1"/>
              <a:t>java.lang.Object</a:t>
            </a:r>
            <a:r>
              <a:rPr lang="zh-CN" altLang="en-US" sz="2000" dirty="0"/>
              <a:t>类，如果最终不能找到名为</a:t>
            </a:r>
            <a:r>
              <a:rPr lang="en-US" altLang="zh-CN" sz="2000" dirty="0"/>
              <a:t>a</a:t>
            </a:r>
            <a:r>
              <a:rPr lang="zh-CN" altLang="en-US" sz="2000" dirty="0"/>
              <a:t>的成员变量，则系统出现编译错误</a:t>
            </a:r>
            <a:r>
              <a:rPr lang="zh-CN" altLang="en-US" sz="2000" dirty="0" smtClean="0"/>
              <a:t>。</a:t>
            </a:r>
            <a:endParaRPr lang="en-US" altLang="zh-CN" sz="2000" dirty="0"/>
          </a:p>
          <a:p>
            <a:pPr lvl="1">
              <a:buFont typeface="Wingdings" panose="05000000000000000000" pitchFamily="2" charset="2"/>
              <a:buChar char="l"/>
            </a:pPr>
            <a:r>
              <a:rPr lang="zh-CN" altLang="en-US" sz="2200" dirty="0"/>
              <a:t>如果被覆盖的是类变量，在子类的方法中则可以通过父类名作为调用者来访问被覆盖的类变量</a:t>
            </a:r>
            <a:r>
              <a:rPr lang="zh-CN" altLang="en-US" sz="2200" dirty="0" smtClean="0"/>
              <a:t>。</a:t>
            </a:r>
            <a:endParaRPr lang="en-US" altLang="zh-CN" sz="2400" dirty="0" smtClean="0"/>
          </a:p>
          <a:p>
            <a:pPr lvl="8" algn="just">
              <a:spcBef>
                <a:spcPct val="50000"/>
              </a:spcBef>
              <a:spcAft>
                <a:spcPct val="20000"/>
              </a:spcAft>
            </a:pPr>
            <a:endParaRPr lang="en-US" altLang="zh-CN" sz="2000" dirty="0"/>
          </a:p>
          <a:p>
            <a:pPr lvl="8" algn="just">
              <a:spcBef>
                <a:spcPct val="50000"/>
              </a:spcBef>
              <a:spcAft>
                <a:spcPct val="20000"/>
              </a:spcAft>
            </a:pPr>
            <a:endParaRPr lang="en-US" altLang="zh-CN" sz="2000" dirty="0"/>
          </a:p>
          <a:p>
            <a:endParaRPr lang="zh-CN" altLang="en-US" dirty="0"/>
          </a:p>
        </p:txBody>
      </p:sp>
      <p:sp>
        <p:nvSpPr>
          <p:cNvPr id="4" name="文本框 3"/>
          <p:cNvSpPr txBox="1"/>
          <p:nvPr/>
        </p:nvSpPr>
        <p:spPr>
          <a:xfrm>
            <a:off x="3619784" y="1461644"/>
            <a:ext cx="3271088" cy="108952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just">
              <a:spcBef>
                <a:spcPct val="50000"/>
              </a:spcBef>
              <a:spcAft>
                <a:spcPct val="20000"/>
              </a:spcAft>
            </a:pPr>
            <a:r>
              <a:rPr lang="en-US" altLang="zh-CN" sz="2400" dirty="0"/>
              <a:t>super.</a:t>
            </a:r>
            <a:r>
              <a:rPr lang="zh-CN" altLang="en-US" sz="2400" dirty="0"/>
              <a:t>变量名</a:t>
            </a:r>
          </a:p>
          <a:p>
            <a:pPr algn="just">
              <a:spcBef>
                <a:spcPct val="50000"/>
              </a:spcBef>
              <a:spcAft>
                <a:spcPct val="20000"/>
              </a:spcAft>
            </a:pPr>
            <a:r>
              <a:rPr lang="en-US" altLang="zh-CN" sz="2400" dirty="0"/>
              <a:t>super.</a:t>
            </a:r>
            <a:r>
              <a:rPr lang="zh-CN" altLang="en-US" sz="2400" dirty="0"/>
              <a:t>方法名</a:t>
            </a:r>
            <a:r>
              <a:rPr lang="en-US" altLang="zh-CN" sz="2400" dirty="0"/>
              <a:t>(</a:t>
            </a:r>
            <a:r>
              <a:rPr lang="zh-CN" altLang="en-US" sz="2400" dirty="0"/>
              <a:t>参数列表</a:t>
            </a:r>
            <a:r>
              <a:rPr lang="en-US" altLang="zh-CN" sz="2400" dirty="0"/>
              <a:t>)</a:t>
            </a:r>
          </a:p>
        </p:txBody>
      </p:sp>
    </p:spTree>
    <p:extLst>
      <p:ext uri="{BB962C8B-B14F-4D97-AF65-F5344CB8AC3E}">
        <p14:creationId xmlns:p14="http://schemas.microsoft.com/office/powerpoint/2010/main" val="36822435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4.1.4 </a:t>
            </a:r>
            <a:r>
              <a:rPr lang="zh-CN" altLang="en-US" dirty="0"/>
              <a:t>关键字</a:t>
            </a:r>
            <a:r>
              <a:rPr lang="en-US" altLang="zh-CN" dirty="0"/>
              <a:t>super</a:t>
            </a:r>
            <a:br>
              <a:rPr lang="en-US" altLang="zh-CN" dirty="0"/>
            </a:br>
            <a:r>
              <a:rPr lang="zh-CN" altLang="en-US" sz="3600" dirty="0"/>
              <a:t>子类使用</a:t>
            </a:r>
            <a:r>
              <a:rPr lang="en-US" altLang="zh-CN" sz="3600" dirty="0"/>
              <a:t>super</a:t>
            </a:r>
            <a:r>
              <a:rPr lang="zh-CN" altLang="en-US" sz="3600" dirty="0"/>
              <a:t>操作被隐藏的成员</a:t>
            </a:r>
            <a:r>
              <a:rPr lang="zh-CN" altLang="en-US" sz="3600" dirty="0" smtClean="0"/>
              <a:t>变量</a:t>
            </a:r>
            <a:endParaRPr lang="zh-CN" altLang="en-US" sz="3600" dirty="0"/>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372" y="1228725"/>
            <a:ext cx="6369221" cy="5109125"/>
          </a:xfrm>
        </p:spPr>
      </p:pic>
      <p:sp>
        <p:nvSpPr>
          <p:cNvPr id="5" name="矩形 4"/>
          <p:cNvSpPr/>
          <p:nvPr/>
        </p:nvSpPr>
        <p:spPr>
          <a:xfrm>
            <a:off x="2912558" y="3672845"/>
            <a:ext cx="1021492" cy="4036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197229" y="5968518"/>
            <a:ext cx="1518364" cy="369332"/>
          </a:xfrm>
          <a:prstGeom prst="rect">
            <a:avLst/>
          </a:prstGeom>
        </p:spPr>
        <p:style>
          <a:lnRef idx="1">
            <a:schemeClr val="accent1"/>
          </a:lnRef>
          <a:fillRef idx="3">
            <a:schemeClr val="accent1"/>
          </a:fillRef>
          <a:effectRef idx="2">
            <a:schemeClr val="accent1"/>
          </a:effectRef>
          <a:fontRef idx="minor">
            <a:schemeClr val="lt1"/>
          </a:fontRef>
        </p:style>
        <p:txBody>
          <a:bodyPr wrap="none">
            <a:spAutoFit/>
          </a:bodyPr>
          <a:lstStyle/>
          <a:p>
            <a:r>
              <a:rPr lang="zh-CN" altLang="en-US" dirty="0"/>
              <a:t>SuperProperty</a:t>
            </a:r>
          </a:p>
        </p:txBody>
      </p:sp>
    </p:spTree>
    <p:extLst>
      <p:ext uri="{BB962C8B-B14F-4D97-AF65-F5344CB8AC3E}">
        <p14:creationId xmlns:p14="http://schemas.microsoft.com/office/powerpoint/2010/main" val="39710400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4.1.4 </a:t>
            </a:r>
            <a:r>
              <a:rPr lang="zh-CN" altLang="en-US" dirty="0"/>
              <a:t>关键字</a:t>
            </a:r>
            <a:r>
              <a:rPr lang="en-US" altLang="zh-CN" dirty="0"/>
              <a:t>super</a:t>
            </a:r>
            <a:br>
              <a:rPr lang="en-US" altLang="zh-CN" dirty="0"/>
            </a:br>
            <a:r>
              <a:rPr lang="zh-CN" altLang="en-US" sz="3600" dirty="0"/>
              <a:t>子类使用</a:t>
            </a:r>
            <a:r>
              <a:rPr lang="en-US" altLang="zh-CN" sz="3600" dirty="0"/>
              <a:t>super</a:t>
            </a:r>
            <a:r>
              <a:rPr lang="zh-CN" altLang="en-US" sz="3600" dirty="0"/>
              <a:t>操作被隐藏</a:t>
            </a:r>
            <a:r>
              <a:rPr lang="zh-CN" altLang="en-US" sz="3600" dirty="0" smtClean="0"/>
              <a:t>的方法</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40" y="938816"/>
            <a:ext cx="6127769" cy="5286866"/>
          </a:xfrm>
        </p:spPr>
      </p:pic>
      <p:sp>
        <p:nvSpPr>
          <p:cNvPr id="5" name="文本框 4"/>
          <p:cNvSpPr txBox="1"/>
          <p:nvPr/>
        </p:nvSpPr>
        <p:spPr>
          <a:xfrm>
            <a:off x="4959380" y="6003384"/>
            <a:ext cx="1441420"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ltLang="zh-CN" dirty="0" err="1" smtClean="0"/>
              <a:t>SuperMethod</a:t>
            </a:r>
            <a:endParaRPr lang="zh-CN" altLang="en-US" dirty="0"/>
          </a:p>
        </p:txBody>
      </p:sp>
      <p:sp>
        <p:nvSpPr>
          <p:cNvPr id="7" name="矩形 6"/>
          <p:cNvSpPr/>
          <p:nvPr/>
        </p:nvSpPr>
        <p:spPr>
          <a:xfrm>
            <a:off x="298554" y="3457575"/>
            <a:ext cx="4660826" cy="89535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520595" y="5659255"/>
            <a:ext cx="2403579" cy="21720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896307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4.1.5 </a:t>
            </a:r>
            <a:r>
              <a:rPr lang="zh-CN" altLang="en-US" dirty="0" smtClean="0"/>
              <a:t>再话类的初始化</a:t>
            </a:r>
            <a:r>
              <a:rPr lang="zh-CN" altLang="en-US" dirty="0" smtClean="0"/>
              <a:t>顺序</a:t>
            </a:r>
            <a:endParaRPr lang="zh-CN" altLang="en-US" sz="3600" dirty="0"/>
          </a:p>
        </p:txBody>
      </p:sp>
      <p:sp>
        <p:nvSpPr>
          <p:cNvPr id="3" name="内容占位符 2"/>
          <p:cNvSpPr>
            <a:spLocks noGrp="1"/>
          </p:cNvSpPr>
          <p:nvPr>
            <p:ph idx="1"/>
          </p:nvPr>
        </p:nvSpPr>
        <p:spPr>
          <a:xfrm>
            <a:off x="1097280" y="1353671"/>
            <a:ext cx="10058400" cy="4875679"/>
          </a:xfrm>
        </p:spPr>
        <p:txBody>
          <a:bodyPr>
            <a:normAutofit fontScale="92500" lnSpcReduction="20000"/>
          </a:bodyPr>
          <a:lstStyle/>
          <a:p>
            <a:pPr algn="just">
              <a:lnSpc>
                <a:spcPct val="110000"/>
              </a:lnSpc>
              <a:buFont typeface="Wingdings" panose="05000000000000000000" pitchFamily="2" charset="2"/>
              <a:buChar char="l"/>
            </a:pPr>
            <a:r>
              <a:rPr lang="zh-CN" altLang="en-US" sz="3200" dirty="0" smtClean="0"/>
              <a:t>程序员可定义的类的初始化操作，主要包含在初始化块、构造器以及成员变量声明语句中。</a:t>
            </a:r>
            <a:endParaRPr lang="en-US" altLang="zh-CN" sz="3200" dirty="0" smtClean="0"/>
          </a:p>
          <a:p>
            <a:pPr algn="just">
              <a:lnSpc>
                <a:spcPct val="110000"/>
              </a:lnSpc>
              <a:buFont typeface="Wingdings" panose="05000000000000000000" pitchFamily="2" charset="2"/>
              <a:buChar char="l"/>
            </a:pPr>
            <a:r>
              <a:rPr lang="zh-CN" altLang="en-US" sz="3200" dirty="0" smtClean="0"/>
              <a:t>根据上一章节所学，我们知道：</a:t>
            </a:r>
            <a:endParaRPr lang="en-US" altLang="zh-CN" sz="3200" dirty="0" smtClean="0"/>
          </a:p>
          <a:p>
            <a:pPr lvl="1" algn="just">
              <a:lnSpc>
                <a:spcPct val="110000"/>
              </a:lnSpc>
              <a:buFont typeface="Wingdings" panose="05000000000000000000" pitchFamily="2" charset="2"/>
              <a:buChar char="l"/>
            </a:pPr>
            <a:r>
              <a:rPr lang="zh-CN" altLang="en-US" sz="2800" dirty="0" smtClean="0">
                <a:solidFill>
                  <a:srgbClr val="FF0000"/>
                </a:solidFill>
              </a:rPr>
              <a:t>类</a:t>
            </a:r>
            <a:r>
              <a:rPr lang="zh-CN" altLang="en-US" sz="2800" dirty="0">
                <a:solidFill>
                  <a:srgbClr val="FF0000"/>
                </a:solidFill>
              </a:rPr>
              <a:t>初始化块总是比普通初始化块先</a:t>
            </a:r>
            <a:r>
              <a:rPr lang="zh-CN" altLang="en-US" sz="2800" dirty="0" smtClean="0">
                <a:solidFill>
                  <a:srgbClr val="FF0000"/>
                </a:solidFill>
              </a:rPr>
              <a:t>执行，初始化块在构造器之前执行</a:t>
            </a:r>
            <a:r>
              <a:rPr lang="zh-CN" altLang="en-US" sz="2800" dirty="0" smtClean="0"/>
              <a:t>。</a:t>
            </a:r>
            <a:endParaRPr lang="en-US" altLang="zh-CN" sz="2800" dirty="0" smtClean="0"/>
          </a:p>
          <a:p>
            <a:pPr lvl="1" algn="just">
              <a:lnSpc>
                <a:spcPct val="110000"/>
              </a:lnSpc>
              <a:buFont typeface="Wingdings" panose="05000000000000000000" pitchFamily="2" charset="2"/>
              <a:buChar char="l"/>
            </a:pPr>
            <a:r>
              <a:rPr lang="zh-CN" altLang="en-US" sz="2800" dirty="0" smtClean="0"/>
              <a:t>普通</a:t>
            </a:r>
            <a:r>
              <a:rPr lang="zh-CN" altLang="en-US" sz="2800" dirty="0"/>
              <a:t>初始化块、声明实例变量指定的默认值都可认为是对象的初始化代码，它们的执行顺序与源程序中的排列顺序相同</a:t>
            </a:r>
            <a:r>
              <a:rPr lang="zh-CN" altLang="en-US" sz="2800" dirty="0" smtClean="0"/>
              <a:t>。（类初始化块与类变量声明默认值同理）。</a:t>
            </a:r>
            <a:endParaRPr lang="zh-CN" altLang="en-US" sz="2800" dirty="0"/>
          </a:p>
          <a:p>
            <a:pPr lvl="1" algn="just">
              <a:lnSpc>
                <a:spcPct val="110000"/>
              </a:lnSpc>
              <a:buFont typeface="Wingdings" panose="05000000000000000000" pitchFamily="2" charset="2"/>
              <a:buChar char="l"/>
            </a:pPr>
            <a:r>
              <a:rPr lang="zh-CN" altLang="en-US" sz="2800" dirty="0"/>
              <a:t>一个类可以有多个初始化块，相同类型的初始化块之间有顺序：前面定义的初始化块先执行，后面定义的初始化块后执行</a:t>
            </a:r>
            <a:r>
              <a:rPr lang="zh-CN" altLang="en-US" sz="2800" dirty="0" smtClean="0"/>
              <a:t>。（本质为同类初始化块按源程序中定义顺序依次合并到构造器中）。</a:t>
            </a:r>
            <a:endParaRPr lang="en-US" altLang="zh-CN" sz="2800" dirty="0"/>
          </a:p>
          <a:p>
            <a:endParaRPr lang="en-US" altLang="zh-CN" dirty="0"/>
          </a:p>
          <a:p>
            <a:endParaRPr lang="en-US" altLang="zh-CN" dirty="0" smtClean="0"/>
          </a:p>
          <a:p>
            <a:endParaRPr lang="en-US" altLang="zh-CN" dirty="0">
              <a:solidFill>
                <a:srgbClr val="FF0000"/>
              </a:solidFill>
            </a:endParaRPr>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26549774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4218" y="4777231"/>
            <a:ext cx="3514725" cy="1495425"/>
          </a:xfrm>
          <a:prstGeom prst="rect">
            <a:avLst/>
          </a:prstGeom>
        </p:spPr>
      </p:pic>
      <p:sp>
        <p:nvSpPr>
          <p:cNvPr id="2" name="标题 1"/>
          <p:cNvSpPr>
            <a:spLocks noGrp="1"/>
          </p:cNvSpPr>
          <p:nvPr>
            <p:ph type="title"/>
          </p:nvPr>
        </p:nvSpPr>
        <p:spPr/>
        <p:txBody>
          <a:bodyPr>
            <a:normAutofit fontScale="90000"/>
          </a:bodyPr>
          <a:lstStyle/>
          <a:p>
            <a:r>
              <a:rPr lang="en-US" altLang="zh-CN" dirty="0" smtClean="0"/>
              <a:t>4.1.5 </a:t>
            </a:r>
            <a:r>
              <a:rPr lang="zh-CN" altLang="en-US" dirty="0" smtClean="0"/>
              <a:t>再话类的初始化顺序</a:t>
            </a:r>
            <a:r>
              <a:rPr lang="en-US" altLang="zh-CN" dirty="0" smtClean="0"/>
              <a:t/>
            </a:r>
            <a:br>
              <a:rPr lang="en-US" altLang="zh-CN" dirty="0" smtClean="0"/>
            </a:br>
            <a:r>
              <a:rPr lang="zh-CN" altLang="en-US" sz="3600" dirty="0" smtClean="0"/>
              <a:t>引入继承后，类的初始化顺序</a:t>
            </a:r>
            <a:endParaRPr lang="zh-CN" altLang="en-US" sz="3600" dirty="0"/>
          </a:p>
        </p:txBody>
      </p:sp>
      <p:sp>
        <p:nvSpPr>
          <p:cNvPr id="3" name="内容占位符 2"/>
          <p:cNvSpPr>
            <a:spLocks noGrp="1"/>
          </p:cNvSpPr>
          <p:nvPr>
            <p:ph idx="1"/>
          </p:nvPr>
        </p:nvSpPr>
        <p:spPr/>
        <p:txBody>
          <a:bodyPr>
            <a:normAutofit/>
          </a:bodyPr>
          <a:lstStyle/>
          <a:p>
            <a:endParaRPr lang="en-US" altLang="zh-CN" dirty="0"/>
          </a:p>
          <a:p>
            <a:endParaRPr lang="en-US" altLang="zh-CN" dirty="0" smtClean="0"/>
          </a:p>
          <a:p>
            <a:endParaRPr lang="en-US" altLang="zh-CN" dirty="0">
              <a:solidFill>
                <a:srgbClr val="FF0000"/>
              </a:solidFill>
            </a:endParaRPr>
          </a:p>
          <a:p>
            <a:endParaRPr lang="en-US" altLang="zh-CN" dirty="0"/>
          </a:p>
          <a:p>
            <a:endParaRPr lang="en-US" altLang="zh-CN" dirty="0" smtClean="0"/>
          </a:p>
          <a:p>
            <a:endParaRPr lang="zh-CN" altLang="en-US" dirty="0"/>
          </a:p>
        </p:txBody>
      </p:sp>
      <p:pic>
        <p:nvPicPr>
          <p:cNvPr id="4" name="图片 3"/>
          <p:cNvPicPr>
            <a:picLocks noChangeAspect="1"/>
          </p:cNvPicPr>
          <p:nvPr/>
        </p:nvPicPr>
        <p:blipFill>
          <a:blip r:embed="rId4"/>
          <a:stretch>
            <a:fillRect/>
          </a:stretch>
        </p:blipFill>
        <p:spPr>
          <a:xfrm>
            <a:off x="287183" y="1833235"/>
            <a:ext cx="3544535" cy="1844817"/>
          </a:xfrm>
          <a:prstGeom prst="rect">
            <a:avLst/>
          </a:prstGeom>
        </p:spPr>
      </p:pic>
      <p:pic>
        <p:nvPicPr>
          <p:cNvPr id="5" name="图片 4"/>
          <p:cNvPicPr>
            <a:picLocks noChangeAspect="1"/>
          </p:cNvPicPr>
          <p:nvPr/>
        </p:nvPicPr>
        <p:blipFill>
          <a:blip r:embed="rId5"/>
          <a:stretch>
            <a:fillRect/>
          </a:stretch>
        </p:blipFill>
        <p:spPr>
          <a:xfrm>
            <a:off x="4334218" y="1845734"/>
            <a:ext cx="4254709" cy="2878808"/>
          </a:xfrm>
          <a:prstGeom prst="rect">
            <a:avLst/>
          </a:prstGeom>
        </p:spPr>
      </p:pic>
      <p:pic>
        <p:nvPicPr>
          <p:cNvPr id="6" name="图片 5"/>
          <p:cNvPicPr>
            <a:picLocks noChangeAspect="1"/>
          </p:cNvPicPr>
          <p:nvPr/>
        </p:nvPicPr>
        <p:blipFill>
          <a:blip r:embed="rId6"/>
          <a:stretch>
            <a:fillRect/>
          </a:stretch>
        </p:blipFill>
        <p:spPr>
          <a:xfrm>
            <a:off x="287183" y="4085969"/>
            <a:ext cx="3851234" cy="2150330"/>
          </a:xfrm>
          <a:prstGeom prst="rect">
            <a:avLst/>
          </a:prstGeom>
        </p:spPr>
      </p:pic>
      <p:pic>
        <p:nvPicPr>
          <p:cNvPr id="9" name="图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80132" y="1833235"/>
            <a:ext cx="2371349" cy="4439421"/>
          </a:xfrm>
          <a:prstGeom prst="rect">
            <a:avLst/>
          </a:prstGeom>
        </p:spPr>
      </p:pic>
      <p:sp>
        <p:nvSpPr>
          <p:cNvPr id="8" name="矩形 7"/>
          <p:cNvSpPr/>
          <p:nvPr/>
        </p:nvSpPr>
        <p:spPr>
          <a:xfrm>
            <a:off x="5881738" y="5866967"/>
            <a:ext cx="1967205" cy="369332"/>
          </a:xfrm>
          <a:prstGeom prst="rect">
            <a:avLst/>
          </a:prstGeom>
        </p:spPr>
        <p:style>
          <a:lnRef idx="1">
            <a:schemeClr val="accent1"/>
          </a:lnRef>
          <a:fillRef idx="3">
            <a:schemeClr val="accent1"/>
          </a:fillRef>
          <a:effectRef idx="2">
            <a:schemeClr val="accent1"/>
          </a:effectRef>
          <a:fontRef idx="minor">
            <a:schemeClr val="lt1"/>
          </a:fontRef>
        </p:style>
        <p:txBody>
          <a:bodyPr wrap="none">
            <a:spAutoFit/>
          </a:bodyPr>
          <a:lstStyle/>
          <a:p>
            <a:r>
              <a:rPr lang="en-US" altLang="zh-CN" dirty="0" err="1">
                <a:solidFill>
                  <a:srgbClr val="2E3033"/>
                </a:solidFill>
                <a:latin typeface="Arial" panose="020B0604020202020204" pitchFamily="34" charset="0"/>
              </a:rPr>
              <a:t>I</a:t>
            </a:r>
            <a:r>
              <a:rPr lang="en-US" altLang="zh-CN" dirty="0" err="1" smtClean="0">
                <a:solidFill>
                  <a:srgbClr val="2E3033"/>
                </a:solidFill>
                <a:latin typeface="Arial" panose="020B0604020202020204" pitchFamily="34" charset="0"/>
              </a:rPr>
              <a:t>nitializationOrder</a:t>
            </a:r>
            <a:endParaRPr lang="zh-CN" altLang="en-US" dirty="0"/>
          </a:p>
        </p:txBody>
      </p:sp>
    </p:spTree>
    <p:extLst>
      <p:ext uri="{BB962C8B-B14F-4D97-AF65-F5344CB8AC3E}">
        <p14:creationId xmlns:p14="http://schemas.microsoft.com/office/powerpoint/2010/main" val="14543821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4.1.5 </a:t>
            </a:r>
            <a:r>
              <a:rPr lang="zh-CN" altLang="en-US" dirty="0" smtClean="0"/>
              <a:t>再话类的初始化顺序</a:t>
            </a:r>
            <a:r>
              <a:rPr lang="en-US" altLang="zh-CN" dirty="0" smtClean="0"/>
              <a:t/>
            </a:r>
            <a:br>
              <a:rPr lang="en-US" altLang="zh-CN" dirty="0" smtClean="0"/>
            </a:br>
            <a:r>
              <a:rPr lang="zh-CN" altLang="en-US" sz="3600" dirty="0" smtClean="0"/>
              <a:t>引入继承后，类的初始化顺序</a:t>
            </a:r>
            <a:endParaRPr lang="zh-CN" altLang="en-US" sz="3600" dirty="0"/>
          </a:p>
        </p:txBody>
      </p:sp>
      <p:sp>
        <p:nvSpPr>
          <p:cNvPr id="3" name="内容占位符 2"/>
          <p:cNvSpPr>
            <a:spLocks noGrp="1"/>
          </p:cNvSpPr>
          <p:nvPr>
            <p:ph idx="1"/>
          </p:nvPr>
        </p:nvSpPr>
        <p:spPr/>
        <p:txBody>
          <a:bodyPr>
            <a:normAutofit/>
          </a:bodyPr>
          <a:lstStyle/>
          <a:p>
            <a:endParaRPr lang="en-US" altLang="zh-CN" dirty="0"/>
          </a:p>
          <a:p>
            <a:endParaRPr lang="en-US" altLang="zh-CN" dirty="0" smtClean="0"/>
          </a:p>
          <a:p>
            <a:endParaRPr lang="en-US" altLang="zh-CN" dirty="0">
              <a:solidFill>
                <a:srgbClr val="FF0000"/>
              </a:solidFill>
            </a:endParaRPr>
          </a:p>
          <a:p>
            <a:endParaRPr lang="en-US" altLang="zh-CN" dirty="0"/>
          </a:p>
          <a:p>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287183" y="1833235"/>
            <a:ext cx="3544535" cy="1844817"/>
          </a:xfrm>
          <a:prstGeom prst="rect">
            <a:avLst/>
          </a:prstGeom>
        </p:spPr>
      </p:pic>
      <p:pic>
        <p:nvPicPr>
          <p:cNvPr id="5" name="图片 4"/>
          <p:cNvPicPr>
            <a:picLocks noChangeAspect="1"/>
          </p:cNvPicPr>
          <p:nvPr/>
        </p:nvPicPr>
        <p:blipFill>
          <a:blip r:embed="rId3"/>
          <a:stretch>
            <a:fillRect/>
          </a:stretch>
        </p:blipFill>
        <p:spPr>
          <a:xfrm>
            <a:off x="4334218" y="1845734"/>
            <a:ext cx="4254709" cy="2878808"/>
          </a:xfrm>
          <a:prstGeom prst="rect">
            <a:avLst/>
          </a:prstGeom>
        </p:spPr>
      </p:pic>
      <p:pic>
        <p:nvPicPr>
          <p:cNvPr id="6" name="图片 5"/>
          <p:cNvPicPr>
            <a:picLocks noChangeAspect="1"/>
          </p:cNvPicPr>
          <p:nvPr/>
        </p:nvPicPr>
        <p:blipFill>
          <a:blip r:embed="rId4"/>
          <a:stretch>
            <a:fillRect/>
          </a:stretch>
        </p:blipFill>
        <p:spPr>
          <a:xfrm>
            <a:off x="287183" y="4085969"/>
            <a:ext cx="3851234" cy="2150330"/>
          </a:xfrm>
          <a:prstGeom prst="rect">
            <a:avLst/>
          </a:prstGeom>
        </p:spPr>
      </p:pic>
      <p:pic>
        <p:nvPicPr>
          <p:cNvPr id="7" name="图片 6"/>
          <p:cNvPicPr>
            <a:picLocks noChangeAspect="1"/>
          </p:cNvPicPr>
          <p:nvPr/>
        </p:nvPicPr>
        <p:blipFill>
          <a:blip r:embed="rId5"/>
          <a:stretch>
            <a:fillRect/>
          </a:stretch>
        </p:blipFill>
        <p:spPr>
          <a:xfrm>
            <a:off x="4334218" y="4894557"/>
            <a:ext cx="3438571" cy="1415882"/>
          </a:xfrm>
          <a:prstGeom prst="rect">
            <a:avLst/>
          </a:prstGeom>
        </p:spPr>
      </p:pic>
      <p:pic>
        <p:nvPicPr>
          <p:cNvPr id="8" name="图片 7"/>
          <p:cNvPicPr>
            <a:picLocks noChangeAspect="1"/>
          </p:cNvPicPr>
          <p:nvPr/>
        </p:nvPicPr>
        <p:blipFill>
          <a:blip r:embed="rId6"/>
          <a:stretch>
            <a:fillRect/>
          </a:stretch>
        </p:blipFill>
        <p:spPr>
          <a:xfrm>
            <a:off x="8588927" y="1100569"/>
            <a:ext cx="3704762" cy="4838095"/>
          </a:xfrm>
          <a:prstGeom prst="rect">
            <a:avLst/>
          </a:prstGeom>
        </p:spPr>
      </p:pic>
      <p:sp>
        <p:nvSpPr>
          <p:cNvPr id="9" name="矩形 8"/>
          <p:cNvSpPr/>
          <p:nvPr/>
        </p:nvSpPr>
        <p:spPr>
          <a:xfrm>
            <a:off x="8588927" y="2067697"/>
            <a:ext cx="1675419" cy="5684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588927" y="2636108"/>
            <a:ext cx="3281797" cy="121096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0301064" y="2084237"/>
            <a:ext cx="1569660" cy="369332"/>
          </a:xfrm>
          <a:prstGeom prst="rect">
            <a:avLst/>
          </a:prstGeom>
          <a:noFill/>
        </p:spPr>
        <p:txBody>
          <a:bodyPr wrap="none" rtlCol="0">
            <a:spAutoFit/>
          </a:bodyPr>
          <a:lstStyle/>
          <a:p>
            <a:r>
              <a:rPr lang="zh-CN" altLang="en-US" dirty="0" smtClean="0">
                <a:solidFill>
                  <a:srgbClr val="FF0000"/>
                </a:solidFill>
              </a:rPr>
              <a:t>类初始化阶段</a:t>
            </a:r>
            <a:endParaRPr lang="zh-CN" altLang="en-US" dirty="0">
              <a:solidFill>
                <a:srgbClr val="FF0000"/>
              </a:solidFill>
            </a:endParaRPr>
          </a:p>
        </p:txBody>
      </p:sp>
      <p:sp>
        <p:nvSpPr>
          <p:cNvPr id="12" name="文本框 11"/>
          <p:cNvSpPr txBox="1"/>
          <p:nvPr/>
        </p:nvSpPr>
        <p:spPr>
          <a:xfrm>
            <a:off x="10148808" y="2880959"/>
            <a:ext cx="1800493" cy="369332"/>
          </a:xfrm>
          <a:prstGeom prst="rect">
            <a:avLst/>
          </a:prstGeom>
          <a:noFill/>
        </p:spPr>
        <p:txBody>
          <a:bodyPr wrap="none" rtlCol="0">
            <a:spAutoFit/>
          </a:bodyPr>
          <a:lstStyle/>
          <a:p>
            <a:r>
              <a:rPr lang="zh-CN" altLang="en-US" dirty="0" smtClean="0">
                <a:solidFill>
                  <a:srgbClr val="FFC000"/>
                </a:solidFill>
              </a:rPr>
              <a:t>对象初始化阶段</a:t>
            </a:r>
            <a:endParaRPr lang="zh-CN" altLang="en-US" dirty="0">
              <a:solidFill>
                <a:srgbClr val="FFC000"/>
              </a:solidFill>
            </a:endParaRPr>
          </a:p>
        </p:txBody>
      </p:sp>
      <p:pic>
        <p:nvPicPr>
          <p:cNvPr id="13" name="图片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34218" y="4777231"/>
            <a:ext cx="3514725" cy="1495425"/>
          </a:xfrm>
          <a:prstGeom prst="rect">
            <a:avLst/>
          </a:prstGeom>
        </p:spPr>
      </p:pic>
    </p:spTree>
    <p:extLst>
      <p:ext uri="{BB962C8B-B14F-4D97-AF65-F5344CB8AC3E}">
        <p14:creationId xmlns:p14="http://schemas.microsoft.com/office/powerpoint/2010/main" val="5533083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4.1.6 </a:t>
            </a:r>
            <a:r>
              <a:rPr lang="zh-CN" altLang="en-US" dirty="0" smtClean="0"/>
              <a:t>关键字</a:t>
            </a:r>
            <a:r>
              <a:rPr lang="en-US" altLang="zh-CN" dirty="0" err="1" smtClean="0"/>
              <a:t>final_</a:t>
            </a:r>
            <a:r>
              <a:rPr lang="en-US" altLang="zh-CN" sz="3600" dirty="0" err="1" smtClean="0"/>
              <a:t>final</a:t>
            </a:r>
            <a:r>
              <a:rPr lang="zh-CN" altLang="en-US" sz="3600" dirty="0" smtClean="0"/>
              <a:t>类</a:t>
            </a:r>
            <a:endParaRPr lang="zh-CN" altLang="en-US" sz="3600" dirty="0"/>
          </a:p>
        </p:txBody>
      </p:sp>
      <p:sp>
        <p:nvSpPr>
          <p:cNvPr id="3" name="内容占位符 2"/>
          <p:cNvSpPr>
            <a:spLocks noGrp="1"/>
          </p:cNvSpPr>
          <p:nvPr>
            <p:ph idx="1"/>
          </p:nvPr>
        </p:nvSpPr>
        <p:spPr>
          <a:xfrm>
            <a:off x="1097280" y="1219200"/>
            <a:ext cx="10058400" cy="5173362"/>
          </a:xfrm>
        </p:spPr>
        <p:txBody>
          <a:bodyPr>
            <a:normAutofit/>
          </a:bodyPr>
          <a:lstStyle/>
          <a:p>
            <a:pPr algn="just">
              <a:buFont typeface="Wingdings" panose="05000000000000000000" pitchFamily="2" charset="2"/>
              <a:buChar char="l"/>
            </a:pPr>
            <a:r>
              <a:rPr lang="zh-CN" altLang="en-US" sz="2800" dirty="0" smtClean="0"/>
              <a:t>回忆：使用</a:t>
            </a:r>
            <a:r>
              <a:rPr lang="en-US" altLang="zh-CN" sz="2800" dirty="0" smtClean="0"/>
              <a:t>final</a:t>
            </a:r>
            <a:r>
              <a:rPr lang="zh-CN" altLang="en-US" sz="2800" dirty="0" smtClean="0"/>
              <a:t>关键字修饰的成员变量，被视为常量，不允许更改。</a:t>
            </a:r>
            <a:endParaRPr lang="en-US" altLang="zh-CN" sz="2800" dirty="0" smtClean="0"/>
          </a:p>
          <a:p>
            <a:pPr algn="just">
              <a:buFont typeface="Wingdings" panose="05000000000000000000" pitchFamily="2" charset="2"/>
              <a:buChar char="l"/>
            </a:pPr>
            <a:r>
              <a:rPr lang="zh-CN" altLang="en-US" sz="2800" dirty="0" smtClean="0"/>
              <a:t>以</a:t>
            </a:r>
            <a:r>
              <a:rPr lang="en-US" altLang="zh-CN" sz="2800" dirty="0" smtClean="0"/>
              <a:t>final</a:t>
            </a:r>
            <a:r>
              <a:rPr lang="zh-CN" altLang="en-US" sz="2800" dirty="0" smtClean="0"/>
              <a:t>关键字修饰的类，不能被继承，例如</a:t>
            </a:r>
            <a:r>
              <a:rPr lang="en-US" altLang="zh-CN" sz="2800" dirty="0" err="1" smtClean="0"/>
              <a:t>java.lang.Math</a:t>
            </a:r>
            <a:r>
              <a:rPr lang="zh-CN" altLang="en-US" sz="2800" dirty="0" smtClean="0"/>
              <a:t>类以及</a:t>
            </a:r>
            <a:r>
              <a:rPr lang="en-US" altLang="zh-CN" sz="2800" dirty="0" err="1" smtClean="0"/>
              <a:t>java.lang.String</a:t>
            </a:r>
            <a:r>
              <a:rPr lang="zh-CN" altLang="en-US" sz="2800" dirty="0" smtClean="0"/>
              <a:t>就是一个</a:t>
            </a:r>
            <a:r>
              <a:rPr lang="en-US" altLang="zh-CN" sz="2800" dirty="0" smtClean="0"/>
              <a:t>final</a:t>
            </a:r>
            <a:r>
              <a:rPr lang="zh-CN" altLang="en-US" sz="2800" dirty="0" smtClean="0"/>
              <a:t>类，他不可以有子类。</a:t>
            </a:r>
            <a:endParaRPr lang="en-US" altLang="zh-CN" sz="2800" dirty="0" smtClean="0"/>
          </a:p>
          <a:p>
            <a:pPr algn="just">
              <a:buFont typeface="Wingdings" panose="05000000000000000000" pitchFamily="2" charset="2"/>
              <a:buChar char="l"/>
            </a:pPr>
            <a:endParaRPr lang="en-US" altLang="zh-CN" sz="2800" dirty="0"/>
          </a:p>
          <a:p>
            <a:pPr algn="just">
              <a:buFont typeface="Wingdings" panose="05000000000000000000" pitchFamily="2" charset="2"/>
              <a:buChar char="l"/>
            </a:pPr>
            <a:endParaRPr lang="en-US" altLang="zh-CN" sz="2800" dirty="0" smtClean="0"/>
          </a:p>
          <a:p>
            <a:pPr algn="just">
              <a:buFont typeface="Wingdings" panose="05000000000000000000" pitchFamily="2" charset="2"/>
              <a:buChar char="l"/>
            </a:pPr>
            <a:endParaRPr lang="en-US" altLang="zh-CN" sz="2800" dirty="0" smtClean="0"/>
          </a:p>
          <a:p>
            <a:pPr algn="just">
              <a:buFont typeface="Wingdings" panose="05000000000000000000" pitchFamily="2" charset="2"/>
              <a:buChar char="l"/>
            </a:pPr>
            <a:r>
              <a:rPr lang="zh-CN" altLang="en-US" sz="2800" dirty="0" smtClean="0"/>
              <a:t>不</a:t>
            </a:r>
            <a:r>
              <a:rPr lang="zh-CN" altLang="en-US" sz="2800" dirty="0"/>
              <a:t>可变的“类”有何用</a:t>
            </a:r>
            <a:r>
              <a:rPr lang="zh-CN" altLang="en-US" sz="2800" dirty="0" smtClean="0"/>
              <a:t>？</a:t>
            </a:r>
            <a:endParaRPr lang="en-US" altLang="zh-CN" sz="2800" dirty="0"/>
          </a:p>
          <a:p>
            <a:pPr lvl="1" algn="just">
              <a:buFont typeface="Wingdings" panose="05000000000000000000" pitchFamily="2" charset="2"/>
              <a:buChar char="l"/>
            </a:pPr>
            <a:r>
              <a:rPr lang="zh-CN" altLang="en-US" sz="2400" dirty="0" smtClean="0"/>
              <a:t>可以</a:t>
            </a:r>
            <a:r>
              <a:rPr lang="zh-CN" altLang="en-US" sz="2400" dirty="0"/>
              <a:t>方便和安全地用于多线程环境中</a:t>
            </a:r>
            <a:r>
              <a:rPr lang="zh-CN" altLang="en-US" sz="2400" dirty="0" smtClean="0"/>
              <a:t>，访问</a:t>
            </a:r>
            <a:r>
              <a:rPr lang="zh-CN" altLang="en-US" sz="2400" dirty="0"/>
              <a:t>它们可以不用加锁，因而能提供较高的</a:t>
            </a:r>
            <a:r>
              <a:rPr lang="zh-CN" altLang="en-US" sz="2400" dirty="0" smtClean="0"/>
              <a:t>性能</a:t>
            </a:r>
            <a:r>
              <a:rPr lang="zh-CN" altLang="en-US" sz="2400" dirty="0" smtClean="0"/>
              <a:t>。</a:t>
            </a:r>
            <a:endParaRPr lang="zh-CN" altLang="en-US" sz="2000" dirty="0"/>
          </a:p>
        </p:txBody>
      </p:sp>
      <p:sp>
        <p:nvSpPr>
          <p:cNvPr id="4" name="文本框 3"/>
          <p:cNvSpPr txBox="1"/>
          <p:nvPr/>
        </p:nvSpPr>
        <p:spPr>
          <a:xfrm>
            <a:off x="2839519" y="3177311"/>
            <a:ext cx="4923356"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000" dirty="0">
                <a:solidFill>
                  <a:srgbClr val="FF0000"/>
                </a:solidFill>
              </a:rPr>
              <a:t> </a:t>
            </a:r>
            <a:r>
              <a:rPr lang="en-US" altLang="zh-CN" sz="2000" dirty="0" smtClean="0">
                <a:solidFill>
                  <a:srgbClr val="FF0000"/>
                </a:solidFill>
              </a:rPr>
              <a:t>final </a:t>
            </a:r>
            <a:r>
              <a:rPr lang="en-US" altLang="zh-CN" sz="2000" dirty="0" smtClean="0"/>
              <a:t>class </a:t>
            </a:r>
            <a:r>
              <a:rPr lang="zh-CN" altLang="en-US" sz="2000" dirty="0" smtClean="0"/>
              <a:t>类名 </a:t>
            </a:r>
            <a:r>
              <a:rPr lang="en-US" altLang="zh-CN" sz="2000" dirty="0" smtClean="0"/>
              <a:t>{</a:t>
            </a:r>
          </a:p>
          <a:p>
            <a:r>
              <a:rPr lang="en-US" altLang="zh-CN" sz="2000" dirty="0"/>
              <a:t>	</a:t>
            </a:r>
            <a:r>
              <a:rPr lang="zh-CN" altLang="en-US" sz="2000" dirty="0" smtClean="0"/>
              <a:t>类</a:t>
            </a:r>
            <a:r>
              <a:rPr lang="zh-CN" altLang="en-US" sz="2000" dirty="0"/>
              <a:t>体</a:t>
            </a:r>
          </a:p>
          <a:p>
            <a:r>
              <a:rPr lang="zh-CN" altLang="en-US" sz="2000" dirty="0"/>
              <a:t> </a:t>
            </a:r>
            <a:r>
              <a:rPr lang="en-US" altLang="zh-CN" sz="2000" dirty="0" smtClean="0"/>
              <a:t>}</a:t>
            </a:r>
            <a:endParaRPr lang="zh-CN" altLang="en-US" sz="2000" dirty="0"/>
          </a:p>
        </p:txBody>
      </p:sp>
    </p:spTree>
    <p:extLst>
      <p:ext uri="{BB962C8B-B14F-4D97-AF65-F5344CB8AC3E}">
        <p14:creationId xmlns:p14="http://schemas.microsoft.com/office/powerpoint/2010/main" val="36508961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4.1.6 </a:t>
            </a:r>
            <a:r>
              <a:rPr lang="zh-CN" altLang="en-US" dirty="0" smtClean="0"/>
              <a:t>关键字</a:t>
            </a:r>
            <a:r>
              <a:rPr lang="en-US" altLang="zh-CN" dirty="0" err="1" smtClean="0"/>
              <a:t>final_</a:t>
            </a:r>
            <a:r>
              <a:rPr lang="en-US" altLang="zh-CN" sz="3600" dirty="0" err="1" smtClean="0"/>
              <a:t>final</a:t>
            </a:r>
            <a:r>
              <a:rPr lang="zh-CN" altLang="en-US" sz="3600" dirty="0" smtClean="0"/>
              <a:t>方法</a:t>
            </a:r>
            <a:endParaRPr lang="zh-CN" altLang="en-US" sz="3600" dirty="0"/>
          </a:p>
        </p:txBody>
      </p:sp>
      <p:sp>
        <p:nvSpPr>
          <p:cNvPr id="3" name="内容占位符 2"/>
          <p:cNvSpPr>
            <a:spLocks noGrp="1"/>
          </p:cNvSpPr>
          <p:nvPr>
            <p:ph idx="1"/>
          </p:nvPr>
        </p:nvSpPr>
        <p:spPr>
          <a:xfrm>
            <a:off x="1097280" y="1152525"/>
            <a:ext cx="10058400" cy="4716569"/>
          </a:xfrm>
        </p:spPr>
        <p:txBody>
          <a:bodyPr>
            <a:normAutofit/>
          </a:bodyPr>
          <a:lstStyle/>
          <a:p>
            <a:pPr algn="just">
              <a:buFont typeface="Wingdings" panose="05000000000000000000" pitchFamily="2" charset="2"/>
              <a:buChar char="l"/>
            </a:pPr>
            <a:r>
              <a:rPr lang="en-US" altLang="zh-CN" sz="2800" dirty="0" smtClean="0"/>
              <a:t>final</a:t>
            </a:r>
            <a:r>
              <a:rPr lang="zh-CN" altLang="en-US" sz="2800" dirty="0" smtClean="0"/>
              <a:t>修饰的方法不可被重写。</a:t>
            </a:r>
            <a:endParaRPr lang="en-US" altLang="zh-CN" sz="2800" dirty="0" smtClean="0"/>
          </a:p>
          <a:p>
            <a:pPr algn="just">
              <a:buFont typeface="Wingdings" panose="05000000000000000000" pitchFamily="2" charset="2"/>
              <a:buChar char="l"/>
            </a:pPr>
            <a:r>
              <a:rPr lang="en-US" altLang="zh-CN" sz="2800" dirty="0" smtClean="0"/>
              <a:t>Java</a:t>
            </a:r>
            <a:r>
              <a:rPr lang="zh-CN" altLang="en-US" sz="2800" dirty="0" smtClean="0"/>
              <a:t>提供的</a:t>
            </a:r>
            <a:r>
              <a:rPr lang="en-US" altLang="zh-CN" sz="2800" dirty="0" smtClean="0"/>
              <a:t>Object</a:t>
            </a:r>
            <a:r>
              <a:rPr lang="zh-CN" altLang="en-US" sz="2800" dirty="0" smtClean="0"/>
              <a:t>类里就有一个</a:t>
            </a:r>
            <a:r>
              <a:rPr lang="en-US" altLang="zh-CN" sz="2800" dirty="0" smtClean="0"/>
              <a:t>final</a:t>
            </a:r>
            <a:r>
              <a:rPr lang="zh-CN" altLang="en-US" sz="2800" dirty="0" smtClean="0"/>
              <a:t>方法：</a:t>
            </a:r>
            <a:r>
              <a:rPr lang="en-US" altLang="zh-CN" sz="2800" dirty="0" err="1" smtClean="0"/>
              <a:t>getClass</a:t>
            </a:r>
            <a:r>
              <a:rPr lang="en-US" altLang="zh-CN" sz="2800" dirty="0" smtClean="0"/>
              <a:t>()</a:t>
            </a:r>
            <a:r>
              <a:rPr lang="zh-CN" altLang="en-US" sz="2800" dirty="0" smtClean="0"/>
              <a:t>，因为</a:t>
            </a:r>
            <a:r>
              <a:rPr lang="en-US" altLang="zh-CN" sz="2800" dirty="0" smtClean="0"/>
              <a:t>Java</a:t>
            </a:r>
            <a:r>
              <a:rPr lang="zh-CN" altLang="en-US" sz="2800" dirty="0" smtClean="0"/>
              <a:t>不希望任何子类重写这个方法，所以使用</a:t>
            </a:r>
            <a:r>
              <a:rPr lang="en-US" altLang="zh-CN" sz="2800" dirty="0" smtClean="0"/>
              <a:t>final</a:t>
            </a:r>
            <a:r>
              <a:rPr lang="zh-CN" altLang="en-US" sz="2800" dirty="0" smtClean="0"/>
              <a:t>把这个方法密封起来。但对于该类提供的</a:t>
            </a:r>
            <a:r>
              <a:rPr lang="en-US" altLang="zh-CN" sz="2800" dirty="0" err="1" smtClean="0"/>
              <a:t>toString</a:t>
            </a:r>
            <a:r>
              <a:rPr lang="en-US" altLang="zh-CN" sz="2800" dirty="0" smtClean="0"/>
              <a:t>()</a:t>
            </a:r>
            <a:r>
              <a:rPr lang="zh-CN" altLang="en-US" sz="2800" dirty="0" smtClean="0"/>
              <a:t>和</a:t>
            </a:r>
            <a:r>
              <a:rPr lang="en-US" altLang="zh-CN" sz="2800" dirty="0" smtClean="0"/>
              <a:t>equals()</a:t>
            </a:r>
            <a:r>
              <a:rPr lang="zh-CN" altLang="en-US" sz="2800" dirty="0" smtClean="0"/>
              <a:t>方法，都允许子类重写，因此没有用</a:t>
            </a:r>
            <a:r>
              <a:rPr lang="en-US" altLang="zh-CN" sz="2800" dirty="0" smtClean="0"/>
              <a:t>final</a:t>
            </a:r>
            <a:r>
              <a:rPr lang="zh-CN" altLang="en-US" sz="2800" dirty="0" smtClean="0"/>
              <a:t>修饰它们。</a:t>
            </a:r>
            <a:endParaRPr lang="en-US" altLang="zh-CN" sz="2800" dirty="0" smtClean="0"/>
          </a:p>
          <a:p>
            <a:pPr algn="just">
              <a:buFont typeface="Wingdings" panose="05000000000000000000" pitchFamily="2" charset="2"/>
              <a:buChar char="l"/>
            </a:pPr>
            <a:r>
              <a:rPr lang="en-US" altLang="zh-CN" sz="2800" dirty="0" smtClean="0"/>
              <a:t>final</a:t>
            </a:r>
            <a:r>
              <a:rPr lang="zh-CN" altLang="en-US" sz="2800" dirty="0" smtClean="0"/>
              <a:t>修饰的方法仅仅是不能被重写，并不是不能被重载，因此左图所示程序会发生编译错误，而右图的程序完全没有问题。</a:t>
            </a:r>
            <a:endParaRPr lang="zh-CN" altLang="en-US" sz="2800" dirty="0"/>
          </a:p>
        </p:txBody>
      </p:sp>
      <p:pic>
        <p:nvPicPr>
          <p:cNvPr id="4" name="图片 3"/>
          <p:cNvPicPr>
            <a:picLocks noChangeAspect="1"/>
          </p:cNvPicPr>
          <p:nvPr/>
        </p:nvPicPr>
        <p:blipFill>
          <a:blip r:embed="rId2"/>
          <a:stretch>
            <a:fillRect/>
          </a:stretch>
        </p:blipFill>
        <p:spPr>
          <a:xfrm>
            <a:off x="42337" y="4287857"/>
            <a:ext cx="5122177" cy="1970068"/>
          </a:xfrm>
          <a:prstGeom prst="rect">
            <a:avLst/>
          </a:prstGeom>
        </p:spPr>
      </p:pic>
      <p:pic>
        <p:nvPicPr>
          <p:cNvPr id="5" name="图片 4"/>
          <p:cNvPicPr>
            <a:picLocks noChangeAspect="1"/>
          </p:cNvPicPr>
          <p:nvPr/>
        </p:nvPicPr>
        <p:blipFill>
          <a:blip r:embed="rId3"/>
          <a:stretch>
            <a:fillRect/>
          </a:stretch>
        </p:blipFill>
        <p:spPr>
          <a:xfrm>
            <a:off x="5915025" y="4287857"/>
            <a:ext cx="5964529" cy="1706473"/>
          </a:xfrm>
          <a:prstGeom prst="rect">
            <a:avLst/>
          </a:prstGeom>
        </p:spPr>
      </p:pic>
    </p:spTree>
    <p:extLst>
      <p:ext uri="{BB962C8B-B14F-4D97-AF65-F5344CB8AC3E}">
        <p14:creationId xmlns:p14="http://schemas.microsoft.com/office/powerpoint/2010/main" val="16249315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4.1.6 </a:t>
            </a:r>
            <a:r>
              <a:rPr lang="zh-CN" altLang="en-US" dirty="0" smtClean="0"/>
              <a:t>关键字</a:t>
            </a:r>
            <a:r>
              <a:rPr lang="en-US" altLang="zh-CN" dirty="0" smtClean="0"/>
              <a:t>final_</a:t>
            </a:r>
            <a:r>
              <a:rPr lang="zh-CN" altLang="en-US" sz="3600" dirty="0" smtClean="0"/>
              <a:t>思考</a:t>
            </a:r>
            <a:endParaRPr lang="zh-CN" altLang="en-US" sz="3600" dirty="0"/>
          </a:p>
        </p:txBody>
      </p:sp>
      <p:sp>
        <p:nvSpPr>
          <p:cNvPr id="3" name="内容占位符 2"/>
          <p:cNvSpPr>
            <a:spLocks noGrp="1"/>
          </p:cNvSpPr>
          <p:nvPr>
            <p:ph idx="1"/>
          </p:nvPr>
        </p:nvSpPr>
        <p:spPr/>
        <p:txBody>
          <a:bodyPr>
            <a:normAutofit/>
          </a:bodyPr>
          <a:lstStyle/>
          <a:p>
            <a:pPr>
              <a:buFont typeface="Wingdings" panose="05000000000000000000" pitchFamily="2" charset="2"/>
              <a:buChar char="l"/>
            </a:pPr>
            <a:r>
              <a:rPr lang="zh-CN" altLang="en-US" sz="3200" dirty="0" smtClean="0"/>
              <a:t>如下所示的代码是否会发生编译错误？请简要阐述。</a:t>
            </a:r>
            <a:endParaRPr lang="zh-CN" altLang="en-US" sz="3200" dirty="0"/>
          </a:p>
        </p:txBody>
      </p:sp>
      <p:pic>
        <p:nvPicPr>
          <p:cNvPr id="4" name="图片 3"/>
          <p:cNvPicPr>
            <a:picLocks noChangeAspect="1"/>
          </p:cNvPicPr>
          <p:nvPr/>
        </p:nvPicPr>
        <p:blipFill>
          <a:blip r:embed="rId2"/>
          <a:stretch>
            <a:fillRect/>
          </a:stretch>
        </p:blipFill>
        <p:spPr>
          <a:xfrm>
            <a:off x="1265798" y="1867561"/>
            <a:ext cx="8594341" cy="3828389"/>
          </a:xfrm>
          <a:prstGeom prst="rect">
            <a:avLst/>
          </a:prstGeom>
        </p:spPr>
      </p:pic>
    </p:spTree>
    <p:extLst>
      <p:ext uri="{BB962C8B-B14F-4D97-AF65-F5344CB8AC3E}">
        <p14:creationId xmlns:p14="http://schemas.microsoft.com/office/powerpoint/2010/main" val="12533719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4.1.7 </a:t>
            </a:r>
            <a:r>
              <a:rPr lang="zh-CN" altLang="en-US" dirty="0"/>
              <a:t>用继承的眼光看</a:t>
            </a:r>
            <a:r>
              <a:rPr lang="en-US" altLang="zh-CN" dirty="0"/>
              <a:t>Object</a:t>
            </a:r>
            <a:r>
              <a:rPr lang="zh-CN" altLang="en-US" dirty="0" smtClean="0"/>
              <a:t>类</a:t>
            </a:r>
            <a:endParaRPr lang="zh-CN" altLang="en-US" dirty="0"/>
          </a:p>
        </p:txBody>
      </p:sp>
      <p:sp>
        <p:nvSpPr>
          <p:cNvPr id="3" name="内容占位符 2"/>
          <p:cNvSpPr>
            <a:spLocks noGrp="1"/>
          </p:cNvSpPr>
          <p:nvPr>
            <p:ph idx="1"/>
          </p:nvPr>
        </p:nvSpPr>
        <p:spPr>
          <a:xfrm>
            <a:off x="371475" y="1285875"/>
            <a:ext cx="5938709" cy="4583219"/>
          </a:xfrm>
        </p:spPr>
        <p:txBody>
          <a:bodyPr/>
          <a:lstStyle/>
          <a:p>
            <a:pPr algn="just">
              <a:lnSpc>
                <a:spcPct val="100000"/>
              </a:lnSpc>
              <a:buFont typeface="Wingdings" charset="2"/>
              <a:buChar char="l"/>
            </a:pPr>
            <a:r>
              <a:rPr lang="zh-CN" altLang="en-US" sz="2800" dirty="0"/>
              <a:t>如果一</a:t>
            </a:r>
            <a:r>
              <a:rPr lang="zh-CN" altLang="en-US" sz="2800" dirty="0" smtClean="0"/>
              <a:t>个</a:t>
            </a:r>
            <a:r>
              <a:rPr lang="en-US" altLang="zh-CN" sz="2800" dirty="0" smtClean="0"/>
              <a:t>Java</a:t>
            </a:r>
            <a:r>
              <a:rPr lang="zh-CN" altLang="en-US" sz="2800" dirty="0" smtClean="0"/>
              <a:t>类时并未显式指定这个类的直接父类，即没有</a:t>
            </a:r>
            <a:r>
              <a:rPr lang="zh-CN" altLang="en-US" sz="2800" dirty="0"/>
              <a:t>使用关键字</a:t>
            </a:r>
            <a:r>
              <a:rPr lang="en-US" altLang="zh-CN" sz="2800" dirty="0"/>
              <a:t>extends</a:t>
            </a:r>
            <a:r>
              <a:rPr lang="zh-CN" altLang="en-US" sz="2800" dirty="0" smtClean="0"/>
              <a:t>，则这个</a:t>
            </a:r>
            <a:r>
              <a:rPr lang="zh-CN" altLang="en-US" sz="2800" dirty="0"/>
              <a:t>类被系统默认为</a:t>
            </a:r>
            <a:r>
              <a:rPr lang="zh-CN" altLang="en-US" sz="2800" dirty="0" smtClean="0"/>
              <a:t>是</a:t>
            </a:r>
            <a:r>
              <a:rPr lang="en-US" altLang="zh-CN" sz="2800" dirty="0" err="1" smtClean="0"/>
              <a:t>java.lang.Object</a:t>
            </a:r>
            <a:r>
              <a:rPr lang="zh-CN" altLang="en-US" sz="2800" dirty="0"/>
              <a:t>类的子</a:t>
            </a:r>
            <a:r>
              <a:rPr lang="zh-CN" altLang="en-US" sz="2800" dirty="0" smtClean="0"/>
              <a:t>类。</a:t>
            </a:r>
            <a:endParaRPr lang="en-US" altLang="zh-CN" sz="2800" dirty="0" smtClean="0"/>
          </a:p>
          <a:p>
            <a:pPr algn="just">
              <a:lnSpc>
                <a:spcPct val="100000"/>
              </a:lnSpc>
              <a:buFont typeface="Wingdings" charset="2"/>
              <a:buChar char="l"/>
            </a:pPr>
            <a:r>
              <a:rPr lang="zh-CN" altLang="en-US" sz="2800" dirty="0" smtClean="0"/>
              <a:t>因此，</a:t>
            </a:r>
            <a:r>
              <a:rPr lang="en-US" altLang="zh-CN" sz="2800" dirty="0" err="1" smtClean="0">
                <a:solidFill>
                  <a:srgbClr val="FF0000"/>
                </a:solidFill>
              </a:rPr>
              <a:t>java.lang.Object</a:t>
            </a:r>
            <a:r>
              <a:rPr lang="zh-CN" altLang="en-US" sz="2800" dirty="0" smtClean="0">
                <a:solidFill>
                  <a:srgbClr val="FF0000"/>
                </a:solidFill>
              </a:rPr>
              <a:t>类是所有类的顶层基类</a:t>
            </a:r>
            <a:r>
              <a:rPr lang="zh-CN" altLang="en-US" sz="2800" dirty="0" smtClean="0"/>
              <a:t>，要么是其直接父类，要么是其间接父类。</a:t>
            </a:r>
            <a:endParaRPr lang="en-US" altLang="zh-CN" sz="2800" dirty="0" smtClean="0"/>
          </a:p>
          <a:p>
            <a:endParaRPr lang="zh-CN" altLang="en-US" dirty="0"/>
          </a:p>
          <a:p>
            <a:endParaRPr lang="zh-CN" altLang="en-US" dirty="0"/>
          </a:p>
        </p:txBody>
      </p:sp>
      <p:pic>
        <p:nvPicPr>
          <p:cNvPr id="4" name="图片 3"/>
          <p:cNvPicPr>
            <a:picLocks noChangeAspect="1"/>
          </p:cNvPicPr>
          <p:nvPr/>
        </p:nvPicPr>
        <p:blipFill>
          <a:blip r:embed="rId2"/>
          <a:stretch>
            <a:fillRect/>
          </a:stretch>
        </p:blipFill>
        <p:spPr>
          <a:xfrm>
            <a:off x="7181469" y="1051129"/>
            <a:ext cx="4277105" cy="5488151"/>
          </a:xfrm>
          <a:prstGeom prst="rect">
            <a:avLst/>
          </a:prstGeom>
        </p:spPr>
      </p:pic>
    </p:spTree>
    <p:extLst>
      <p:ext uri="{BB962C8B-B14F-4D97-AF65-F5344CB8AC3E}">
        <p14:creationId xmlns:p14="http://schemas.microsoft.com/office/powerpoint/2010/main" val="4314049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本章</a:t>
            </a:r>
            <a:r>
              <a:rPr lang="zh-CN" altLang="en-US" dirty="0" smtClean="0"/>
              <a:t>导读</a:t>
            </a:r>
            <a:endParaRPr lang="zh-CN" altLang="en-US" dirty="0"/>
          </a:p>
        </p:txBody>
      </p:sp>
      <p:sp>
        <p:nvSpPr>
          <p:cNvPr id="3" name="内容占位符 2"/>
          <p:cNvSpPr>
            <a:spLocks noGrp="1"/>
          </p:cNvSpPr>
          <p:nvPr>
            <p:ph idx="1"/>
          </p:nvPr>
        </p:nvSpPr>
        <p:spPr>
          <a:xfrm>
            <a:off x="1097280" y="1276350"/>
            <a:ext cx="10058400" cy="5124450"/>
          </a:xfrm>
        </p:spPr>
        <p:txBody>
          <a:bodyPr>
            <a:normAutofit fontScale="92500" lnSpcReduction="10000"/>
          </a:bodyPr>
          <a:lstStyle/>
          <a:p>
            <a:pPr>
              <a:buFont typeface="Wingdings" charset="2"/>
              <a:buChar char="ü"/>
            </a:pPr>
            <a:r>
              <a:rPr lang="en-US" altLang="zh-CN" sz="3200" dirty="0" smtClean="0">
                <a:solidFill>
                  <a:srgbClr val="FF0000"/>
                </a:solidFill>
                <a:latin typeface="+mn-lt"/>
              </a:rPr>
              <a:t>4.1 </a:t>
            </a:r>
            <a:r>
              <a:rPr lang="zh-CN" altLang="en-US" sz="3200" dirty="0" smtClean="0">
                <a:solidFill>
                  <a:srgbClr val="FF0000"/>
                </a:solidFill>
                <a:latin typeface="+mn-lt"/>
              </a:rPr>
              <a:t>继承 </a:t>
            </a:r>
            <a:r>
              <a:rPr lang="en-US" altLang="zh-CN" sz="3200" dirty="0" smtClean="0">
                <a:solidFill>
                  <a:srgbClr val="FF0000"/>
                </a:solidFill>
                <a:latin typeface="+mn-lt"/>
              </a:rPr>
              <a:t>Inheritance</a:t>
            </a:r>
          </a:p>
          <a:p>
            <a:pPr>
              <a:buFont typeface="Wingdings" panose="05000000000000000000" pitchFamily="2" charset="2"/>
              <a:buChar char="p"/>
            </a:pPr>
            <a:r>
              <a:rPr lang="en-US" altLang="zh-CN" sz="3200" dirty="0" smtClean="0">
                <a:latin typeface="+mn-lt"/>
              </a:rPr>
              <a:t>4.2 </a:t>
            </a:r>
            <a:r>
              <a:rPr lang="zh-CN" altLang="en-US" sz="3200" dirty="0" smtClean="0">
                <a:latin typeface="+mn-lt"/>
              </a:rPr>
              <a:t>抽象类和抽象方法 </a:t>
            </a:r>
            <a:r>
              <a:rPr lang="en-US" altLang="zh-CN" sz="3200" dirty="0" smtClean="0">
                <a:latin typeface="+mn-lt"/>
              </a:rPr>
              <a:t>Abstract Class &amp; Abstract Method</a:t>
            </a:r>
          </a:p>
          <a:p>
            <a:pPr>
              <a:buFont typeface="Wingdings" panose="05000000000000000000" pitchFamily="2" charset="2"/>
              <a:buChar char="p"/>
            </a:pPr>
            <a:r>
              <a:rPr lang="en-US" altLang="zh-CN" sz="3200" dirty="0" smtClean="0">
                <a:latin typeface="+mn-lt"/>
              </a:rPr>
              <a:t>4.3 </a:t>
            </a:r>
            <a:r>
              <a:rPr lang="zh-CN" altLang="en-US" sz="3200" dirty="0" smtClean="0">
                <a:latin typeface="+mn-lt"/>
              </a:rPr>
              <a:t>内部类 </a:t>
            </a:r>
            <a:r>
              <a:rPr lang="en-US" altLang="zh-CN" sz="3200" dirty="0" smtClean="0">
                <a:latin typeface="+mn-lt"/>
              </a:rPr>
              <a:t>Inner Class</a:t>
            </a:r>
          </a:p>
          <a:p>
            <a:pPr>
              <a:buFont typeface="Wingdings" panose="05000000000000000000" pitchFamily="2" charset="2"/>
              <a:buChar char="p"/>
            </a:pPr>
            <a:r>
              <a:rPr lang="en-US" altLang="zh-CN" sz="3200" dirty="0" smtClean="0">
                <a:latin typeface="+mn-lt"/>
              </a:rPr>
              <a:t>4.4 </a:t>
            </a:r>
            <a:r>
              <a:rPr lang="zh-CN" altLang="en-US" sz="3200" dirty="0" smtClean="0">
                <a:latin typeface="+mn-lt"/>
              </a:rPr>
              <a:t>接口 </a:t>
            </a:r>
            <a:r>
              <a:rPr lang="en-US" altLang="zh-CN" sz="3200" dirty="0" smtClean="0">
                <a:latin typeface="+mn-lt"/>
              </a:rPr>
              <a:t>Interface</a:t>
            </a:r>
            <a:endParaRPr lang="en-US" altLang="zh-CN" sz="3200" dirty="0">
              <a:latin typeface="+mn-lt"/>
            </a:endParaRPr>
          </a:p>
          <a:p>
            <a:pPr>
              <a:buFont typeface="Wingdings" panose="05000000000000000000" pitchFamily="2" charset="2"/>
              <a:buChar char="p"/>
            </a:pPr>
            <a:r>
              <a:rPr lang="en-US" altLang="zh-CN" sz="3200" dirty="0">
                <a:latin typeface="+mn-lt"/>
              </a:rPr>
              <a:t>4</a:t>
            </a:r>
            <a:r>
              <a:rPr lang="en-US" altLang="zh-CN" sz="3200" dirty="0" smtClean="0">
                <a:latin typeface="+mn-lt"/>
              </a:rPr>
              <a:t>.5 </a:t>
            </a:r>
            <a:r>
              <a:rPr lang="en-US" altLang="zh-CN" sz="3200" dirty="0">
                <a:latin typeface="+mn-lt"/>
              </a:rPr>
              <a:t>Lambda</a:t>
            </a:r>
            <a:r>
              <a:rPr lang="zh-CN" altLang="en-US" sz="3200" dirty="0" smtClean="0">
                <a:latin typeface="+mn-lt"/>
              </a:rPr>
              <a:t>表达式  </a:t>
            </a:r>
            <a:r>
              <a:rPr lang="el-GR" altLang="zh-CN" sz="3200" dirty="0" smtClean="0">
                <a:latin typeface="+mn-lt"/>
              </a:rPr>
              <a:t>λ</a:t>
            </a:r>
            <a:r>
              <a:rPr lang="sk-SK" altLang="zh-CN" sz="3200" dirty="0">
                <a:latin typeface="+mn-lt"/>
              </a:rPr>
              <a:t> </a:t>
            </a:r>
            <a:r>
              <a:rPr lang="en-US" altLang="zh-CN" sz="3200" dirty="0" err="1">
                <a:latin typeface="+mn-lt"/>
              </a:rPr>
              <a:t>E</a:t>
            </a:r>
            <a:r>
              <a:rPr lang="sk-SK" altLang="zh-CN" sz="3200" dirty="0" err="1" smtClean="0">
                <a:latin typeface="+mn-lt"/>
              </a:rPr>
              <a:t>xpression</a:t>
            </a:r>
            <a:endParaRPr lang="en-US" altLang="zh-CN" sz="3200" dirty="0">
              <a:latin typeface="+mn-lt"/>
            </a:endParaRPr>
          </a:p>
          <a:p>
            <a:pPr>
              <a:buFont typeface="Wingdings" panose="05000000000000000000" pitchFamily="2" charset="2"/>
              <a:buChar char="p"/>
            </a:pPr>
            <a:r>
              <a:rPr lang="en-US" altLang="zh-CN" sz="3200" dirty="0">
                <a:latin typeface="+mn-lt"/>
              </a:rPr>
              <a:t>4</a:t>
            </a:r>
            <a:r>
              <a:rPr lang="en-US" altLang="zh-CN" sz="3200" dirty="0" smtClean="0">
                <a:latin typeface="+mn-lt"/>
              </a:rPr>
              <a:t>.6 </a:t>
            </a:r>
            <a:r>
              <a:rPr lang="zh-CN" altLang="en-US" sz="3200" dirty="0">
                <a:latin typeface="+mn-lt"/>
              </a:rPr>
              <a:t>接口与抽象</a:t>
            </a:r>
            <a:r>
              <a:rPr lang="zh-CN" altLang="en-US" sz="3200" dirty="0" smtClean="0">
                <a:latin typeface="+mn-lt"/>
              </a:rPr>
              <a:t>类 </a:t>
            </a:r>
            <a:r>
              <a:rPr lang="en-US" altLang="zh-CN" sz="3200" dirty="0" smtClean="0">
                <a:latin typeface="+mn-lt"/>
              </a:rPr>
              <a:t>Interface</a:t>
            </a:r>
            <a:r>
              <a:rPr lang="zh-CN" altLang="en-US" sz="3200" dirty="0" smtClean="0">
                <a:latin typeface="+mn-lt"/>
              </a:rPr>
              <a:t> </a:t>
            </a:r>
            <a:r>
              <a:rPr lang="en-US" altLang="zh-CN" sz="3200" dirty="0" smtClean="0">
                <a:latin typeface="+mn-lt"/>
              </a:rPr>
              <a:t>&amp;</a:t>
            </a:r>
            <a:r>
              <a:rPr lang="zh-CN" altLang="en-US" sz="3200" dirty="0" smtClean="0">
                <a:latin typeface="+mn-lt"/>
              </a:rPr>
              <a:t> </a:t>
            </a:r>
            <a:r>
              <a:rPr lang="en-US" altLang="zh-CN" sz="3200" dirty="0" smtClean="0">
                <a:latin typeface="+mn-lt"/>
              </a:rPr>
              <a:t>Abstract</a:t>
            </a:r>
            <a:r>
              <a:rPr lang="zh-CN" altLang="en-US" sz="3200" dirty="0" smtClean="0">
                <a:latin typeface="+mn-lt"/>
              </a:rPr>
              <a:t> </a:t>
            </a:r>
            <a:r>
              <a:rPr lang="en-US" altLang="zh-CN" sz="3200" dirty="0" smtClean="0">
                <a:latin typeface="+mn-lt"/>
              </a:rPr>
              <a:t>Class</a:t>
            </a:r>
            <a:endParaRPr lang="en-US" altLang="zh-CN" sz="3200" dirty="0">
              <a:latin typeface="+mn-lt"/>
            </a:endParaRPr>
          </a:p>
          <a:p>
            <a:pPr>
              <a:buFont typeface="Wingdings" panose="05000000000000000000" pitchFamily="2" charset="2"/>
              <a:buChar char="p"/>
            </a:pPr>
            <a:r>
              <a:rPr lang="en-US" altLang="zh-CN" sz="3200" dirty="0">
                <a:latin typeface="+mn-lt"/>
              </a:rPr>
              <a:t>4</a:t>
            </a:r>
            <a:r>
              <a:rPr lang="en-US" altLang="zh-CN" sz="3200" dirty="0" smtClean="0">
                <a:latin typeface="+mn-lt"/>
              </a:rPr>
              <a:t>.7 </a:t>
            </a:r>
            <a:r>
              <a:rPr lang="zh-CN" altLang="en-US" sz="3200" dirty="0">
                <a:latin typeface="+mn-lt"/>
              </a:rPr>
              <a:t>大话泛</a:t>
            </a:r>
            <a:r>
              <a:rPr lang="zh-CN" altLang="en-US" sz="3200" dirty="0" smtClean="0">
                <a:latin typeface="+mn-lt"/>
              </a:rPr>
              <a:t>型 </a:t>
            </a:r>
            <a:r>
              <a:rPr lang="en-US" altLang="zh-CN" sz="3200" dirty="0" smtClean="0">
                <a:latin typeface="+mn-lt"/>
              </a:rPr>
              <a:t>Generic</a:t>
            </a:r>
            <a:r>
              <a:rPr lang="zh-CN" altLang="en-US" sz="3200" dirty="0" smtClean="0">
                <a:latin typeface="+mn-lt"/>
              </a:rPr>
              <a:t> </a:t>
            </a:r>
            <a:r>
              <a:rPr lang="en-US" altLang="zh-CN" sz="3200" dirty="0" smtClean="0">
                <a:latin typeface="+mn-lt"/>
              </a:rPr>
              <a:t>Programming</a:t>
            </a:r>
          </a:p>
          <a:p>
            <a:pPr>
              <a:buFont typeface="Wingdings" panose="05000000000000000000" pitchFamily="2" charset="2"/>
              <a:buChar char="p"/>
            </a:pPr>
            <a:r>
              <a:rPr lang="en-US" altLang="zh-CN" sz="3200" dirty="0" smtClean="0">
                <a:latin typeface="+mn-lt"/>
              </a:rPr>
              <a:t>4.8 </a:t>
            </a:r>
            <a:r>
              <a:rPr lang="zh-CN" altLang="en-US" sz="3200" dirty="0" smtClean="0">
                <a:latin typeface="+mn-lt"/>
              </a:rPr>
              <a:t>枚举类 </a:t>
            </a:r>
            <a:r>
              <a:rPr lang="en-US" altLang="zh-CN" sz="3200" dirty="0" smtClean="0">
                <a:latin typeface="+mn-lt"/>
              </a:rPr>
              <a:t>Enumeration Class</a:t>
            </a:r>
          </a:p>
          <a:p>
            <a:pPr>
              <a:buFont typeface="Wingdings" panose="05000000000000000000" pitchFamily="2" charset="2"/>
              <a:buChar char="p"/>
            </a:pPr>
            <a:r>
              <a:rPr lang="en-US" altLang="zh-CN" sz="3200" dirty="0">
                <a:latin typeface="+mn-lt"/>
              </a:rPr>
              <a:t>4.9</a:t>
            </a:r>
            <a:r>
              <a:rPr lang="zh-CN" altLang="en-US" sz="3200" dirty="0">
                <a:latin typeface="+mn-lt"/>
              </a:rPr>
              <a:t> 作业及延伸</a:t>
            </a:r>
            <a:endParaRPr lang="en-US" altLang="zh-CN" sz="3200" dirty="0">
              <a:latin typeface="+mn-lt"/>
            </a:endParaRPr>
          </a:p>
          <a:p>
            <a:pPr>
              <a:buFont typeface="Wingdings" panose="05000000000000000000" pitchFamily="2" charset="2"/>
              <a:buChar char="p"/>
            </a:pPr>
            <a:endParaRPr lang="en-US" altLang="zh-CN" sz="3200" dirty="0" smtClean="0"/>
          </a:p>
        </p:txBody>
      </p:sp>
    </p:spTree>
    <p:extLst>
      <p:ext uri="{BB962C8B-B14F-4D97-AF65-F5344CB8AC3E}">
        <p14:creationId xmlns:p14="http://schemas.microsoft.com/office/powerpoint/2010/main" val="12981469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4.1.7 </a:t>
            </a:r>
            <a:r>
              <a:rPr lang="zh-CN" altLang="en-US" dirty="0"/>
              <a:t>用继承的眼光看</a:t>
            </a:r>
            <a:r>
              <a:rPr lang="en-US" altLang="zh-CN" dirty="0"/>
              <a:t>Object</a:t>
            </a:r>
            <a:r>
              <a:rPr lang="zh-CN" altLang="en-US" dirty="0" smtClean="0"/>
              <a:t>类</a:t>
            </a:r>
            <a:r>
              <a:rPr lang="en-US" altLang="zh-CN" dirty="0"/>
              <a:t>_</a:t>
            </a:r>
            <a:r>
              <a:rPr lang="zh-CN" altLang="en-US" sz="3600" dirty="0" smtClean="0"/>
              <a:t>思考</a:t>
            </a:r>
            <a:endParaRPr lang="zh-CN" altLang="en-US" sz="3600" dirty="0"/>
          </a:p>
        </p:txBody>
      </p:sp>
      <p:sp>
        <p:nvSpPr>
          <p:cNvPr id="3" name="内容占位符 2"/>
          <p:cNvSpPr>
            <a:spLocks noGrp="1"/>
          </p:cNvSpPr>
          <p:nvPr>
            <p:ph idx="1"/>
          </p:nvPr>
        </p:nvSpPr>
        <p:spPr>
          <a:xfrm>
            <a:off x="257175" y="1295399"/>
            <a:ext cx="5641117" cy="5114925"/>
          </a:xfrm>
        </p:spPr>
        <p:txBody>
          <a:bodyPr>
            <a:normAutofit/>
          </a:bodyPr>
          <a:lstStyle/>
          <a:p>
            <a:pPr>
              <a:buFont typeface="Wingdings" panose="05000000000000000000" pitchFamily="2" charset="2"/>
              <a:buChar char="l"/>
            </a:pPr>
            <a:r>
              <a:rPr lang="zh-CN" altLang="en-US" sz="2400" dirty="0" smtClean="0"/>
              <a:t>如右图所示的程序，定义一个类</a:t>
            </a:r>
            <a:r>
              <a:rPr lang="en-US" altLang="zh-CN" sz="2400" dirty="0" smtClean="0"/>
              <a:t>A</a:t>
            </a:r>
            <a:r>
              <a:rPr lang="zh-CN" altLang="en-US" sz="2400" dirty="0" smtClean="0"/>
              <a:t>，它没有任何成员，示例直接输出了这个类所创建的对象。</a:t>
            </a:r>
            <a:endParaRPr lang="en-US" altLang="zh-CN" sz="2400" dirty="0" smtClean="0"/>
          </a:p>
          <a:p>
            <a:pPr>
              <a:buFont typeface="Wingdings" panose="05000000000000000000" pitchFamily="2" charset="2"/>
              <a:buChar char="l"/>
            </a:pPr>
            <a:r>
              <a:rPr lang="zh-CN" altLang="en-US" sz="2400" dirty="0"/>
              <a:t>得到</a:t>
            </a:r>
            <a:r>
              <a:rPr lang="zh-CN" altLang="en-US" sz="2400" dirty="0" smtClean="0"/>
              <a:t>了一个神奇的运行结果：</a:t>
            </a:r>
            <a:endParaRPr lang="en-US" altLang="zh-CN" sz="2400" dirty="0" smtClean="0"/>
          </a:p>
          <a:p>
            <a:pPr marL="0" indent="0">
              <a:buNone/>
            </a:pPr>
            <a:r>
              <a:rPr lang="en-US" altLang="zh-CN" sz="2400" dirty="0"/>
              <a:t>	</a:t>
            </a:r>
            <a:r>
              <a:rPr lang="en-US" altLang="zh-CN" sz="2400" dirty="0" smtClean="0"/>
              <a:t>A@4e25154f</a:t>
            </a:r>
          </a:p>
          <a:p>
            <a:pPr>
              <a:buFont typeface="Wingdings" panose="05000000000000000000" pitchFamily="2" charset="2"/>
              <a:buChar char="l"/>
            </a:pPr>
            <a:r>
              <a:rPr lang="zh-CN" altLang="en-US" sz="2400" dirty="0"/>
              <a:t>请</a:t>
            </a:r>
            <a:r>
              <a:rPr lang="zh-CN" altLang="en-US" sz="2400" dirty="0" smtClean="0"/>
              <a:t>思考这句</a:t>
            </a:r>
            <a:r>
              <a:rPr lang="en-US" altLang="zh-CN" sz="2400" dirty="0" err="1" smtClean="0"/>
              <a:t>println</a:t>
            </a:r>
            <a:r>
              <a:rPr lang="zh-CN" altLang="en-US" sz="2400" dirty="0" smtClean="0"/>
              <a:t>语句，究竟调用了什么？</a:t>
            </a:r>
            <a:endParaRPr lang="zh-CN" altLang="en-US" sz="2400" dirty="0"/>
          </a:p>
        </p:txBody>
      </p:sp>
      <p:pic>
        <p:nvPicPr>
          <p:cNvPr id="4" name="图片 3"/>
          <p:cNvPicPr>
            <a:picLocks noChangeAspect="1"/>
          </p:cNvPicPr>
          <p:nvPr/>
        </p:nvPicPr>
        <p:blipFill>
          <a:blip r:embed="rId2"/>
          <a:stretch>
            <a:fillRect/>
          </a:stretch>
        </p:blipFill>
        <p:spPr>
          <a:xfrm>
            <a:off x="6047350" y="3590406"/>
            <a:ext cx="6143625" cy="3296547"/>
          </a:xfrm>
          <a:prstGeom prst="rect">
            <a:avLst/>
          </a:prstGeom>
        </p:spPr>
      </p:pic>
      <p:pic>
        <p:nvPicPr>
          <p:cNvPr id="5" name="图片 4"/>
          <p:cNvPicPr>
            <a:picLocks noChangeAspect="1"/>
          </p:cNvPicPr>
          <p:nvPr/>
        </p:nvPicPr>
        <p:blipFill>
          <a:blip r:embed="rId3"/>
          <a:stretch>
            <a:fillRect/>
          </a:stretch>
        </p:blipFill>
        <p:spPr>
          <a:xfrm>
            <a:off x="6047350" y="1257299"/>
            <a:ext cx="5773175" cy="2333107"/>
          </a:xfrm>
          <a:prstGeom prst="rect">
            <a:avLst/>
          </a:prstGeom>
        </p:spPr>
      </p:pic>
    </p:spTree>
    <p:extLst>
      <p:ext uri="{BB962C8B-B14F-4D97-AF65-F5344CB8AC3E}">
        <p14:creationId xmlns:p14="http://schemas.microsoft.com/office/powerpoint/2010/main" val="29285669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4.1.7 </a:t>
            </a:r>
            <a:r>
              <a:rPr lang="zh-CN" altLang="en-US" dirty="0"/>
              <a:t>用继承的眼光看</a:t>
            </a:r>
            <a:r>
              <a:rPr lang="en-US" altLang="zh-CN" dirty="0"/>
              <a:t>Object</a:t>
            </a:r>
            <a:r>
              <a:rPr lang="zh-CN" altLang="en-US" dirty="0" smtClean="0"/>
              <a:t>类</a:t>
            </a:r>
            <a:r>
              <a:rPr lang="en-US" altLang="zh-CN" dirty="0" smtClean="0"/>
              <a:t/>
            </a:r>
            <a:br>
              <a:rPr lang="en-US" altLang="zh-CN" dirty="0" smtClean="0"/>
            </a:br>
            <a:r>
              <a:rPr lang="zh-CN" altLang="en-US" sz="3600" dirty="0" smtClean="0"/>
              <a:t>源码面前，了无秘密</a:t>
            </a:r>
            <a:endParaRPr lang="zh-CN" altLang="en-US" sz="3600" dirty="0"/>
          </a:p>
        </p:txBody>
      </p:sp>
      <p:sp>
        <p:nvSpPr>
          <p:cNvPr id="3" name="内容占位符 2"/>
          <p:cNvSpPr>
            <a:spLocks noGrp="1"/>
          </p:cNvSpPr>
          <p:nvPr>
            <p:ph idx="1"/>
          </p:nvPr>
        </p:nvSpPr>
        <p:spPr>
          <a:xfrm>
            <a:off x="4883993" y="1171575"/>
            <a:ext cx="6271687" cy="5257800"/>
          </a:xfrm>
        </p:spPr>
        <p:txBody>
          <a:bodyPr/>
          <a:lstStyle/>
          <a:p>
            <a:r>
              <a:rPr lang="zh-CN" altLang="en-US" dirty="0" smtClean="0"/>
              <a:t>前面的示例中，</a:t>
            </a:r>
            <a:r>
              <a:rPr lang="en-US" altLang="zh-CN" dirty="0" smtClean="0"/>
              <a:t>main</a:t>
            </a:r>
            <a:r>
              <a:rPr lang="zh-CN" altLang="en-US" dirty="0" smtClean="0"/>
              <a:t>方法实际上执行的是</a:t>
            </a:r>
            <a:endParaRPr lang="en-US" altLang="zh-CN" dirty="0" smtClean="0"/>
          </a:p>
          <a:p>
            <a:endParaRPr lang="en-US" altLang="zh-CN" dirty="0"/>
          </a:p>
          <a:p>
            <a:r>
              <a:rPr lang="zh-CN" altLang="en-US" dirty="0" smtClean="0"/>
              <a:t>这一方法内部调用了</a:t>
            </a:r>
            <a:r>
              <a:rPr lang="en-US" altLang="zh-CN" dirty="0" smtClean="0"/>
              <a:t>String</a:t>
            </a:r>
            <a:r>
              <a:rPr lang="zh-CN" altLang="en-US" dirty="0" smtClean="0"/>
              <a:t>类的</a:t>
            </a:r>
            <a:r>
              <a:rPr lang="en-US" altLang="zh-CN" dirty="0" err="1" smtClean="0"/>
              <a:t>valueOf</a:t>
            </a:r>
            <a:r>
              <a:rPr lang="zh-CN" altLang="en-US" dirty="0" smtClean="0"/>
              <a:t>方法。</a:t>
            </a:r>
            <a:endParaRPr lang="en-US" altLang="zh-CN" dirty="0" smtClean="0"/>
          </a:p>
          <a:p>
            <a:r>
              <a:rPr lang="en-US" altLang="zh-CN" dirty="0" err="1" smtClean="0"/>
              <a:t>valueOf</a:t>
            </a:r>
            <a:r>
              <a:rPr lang="zh-CN" altLang="en-US" dirty="0" smtClean="0"/>
              <a:t>方法内部又调用了</a:t>
            </a:r>
            <a:r>
              <a:rPr lang="en-US" altLang="zh-CN" dirty="0" err="1" smtClean="0"/>
              <a:t>Object.toString</a:t>
            </a:r>
            <a:r>
              <a:rPr lang="en-US" altLang="zh-CN" dirty="0" smtClean="0"/>
              <a:t>()</a:t>
            </a:r>
            <a:r>
              <a:rPr lang="zh-CN" altLang="en-US" dirty="0" smtClean="0"/>
              <a:t>方法。</a:t>
            </a:r>
            <a:endParaRPr lang="en-US" altLang="zh-CN" dirty="0" smtClean="0"/>
          </a:p>
          <a:p>
            <a:endParaRPr lang="en-US" altLang="zh-CN" dirty="0"/>
          </a:p>
          <a:p>
            <a:endParaRPr lang="en-US" altLang="zh-CN" dirty="0" smtClean="0"/>
          </a:p>
          <a:p>
            <a:endParaRPr lang="en-US" altLang="zh-CN" dirty="0"/>
          </a:p>
          <a:p>
            <a:r>
              <a:rPr lang="en-US" altLang="zh-CN" dirty="0" err="1" smtClean="0"/>
              <a:t>hashCode</a:t>
            </a:r>
            <a:r>
              <a:rPr lang="en-US" altLang="zh-CN" dirty="0" smtClean="0"/>
              <a:t>()</a:t>
            </a:r>
            <a:r>
              <a:rPr lang="zh-CN" altLang="en-US" dirty="0" smtClean="0"/>
              <a:t>方法是本地方法，由</a:t>
            </a:r>
            <a:r>
              <a:rPr lang="en-US" altLang="zh-CN" dirty="0" smtClean="0"/>
              <a:t>JVM</a:t>
            </a:r>
            <a:r>
              <a:rPr lang="zh-CN" altLang="en-US" dirty="0" smtClean="0"/>
              <a:t>设计者实现：</a:t>
            </a:r>
            <a:endParaRPr lang="zh-CN" altLang="en-US" dirty="0"/>
          </a:p>
        </p:txBody>
      </p:sp>
      <p:pic>
        <p:nvPicPr>
          <p:cNvPr id="4" name="图片 3"/>
          <p:cNvPicPr>
            <a:picLocks noChangeAspect="1"/>
          </p:cNvPicPr>
          <p:nvPr/>
        </p:nvPicPr>
        <p:blipFill>
          <a:blip r:embed="rId2"/>
          <a:stretch>
            <a:fillRect/>
          </a:stretch>
        </p:blipFill>
        <p:spPr>
          <a:xfrm>
            <a:off x="171450" y="1080787"/>
            <a:ext cx="3831743" cy="4916686"/>
          </a:xfrm>
          <a:prstGeom prst="rect">
            <a:avLst/>
          </a:prstGeom>
        </p:spPr>
      </p:pic>
      <p:sp>
        <p:nvSpPr>
          <p:cNvPr id="5" name="矩形 4"/>
          <p:cNvSpPr/>
          <p:nvPr/>
        </p:nvSpPr>
        <p:spPr>
          <a:xfrm>
            <a:off x="1845276" y="3857414"/>
            <a:ext cx="2001794" cy="27798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stretch>
            <a:fillRect/>
          </a:stretch>
        </p:blipFill>
        <p:spPr>
          <a:xfrm>
            <a:off x="6055884" y="1760212"/>
            <a:ext cx="2771429" cy="304762"/>
          </a:xfrm>
          <a:prstGeom prst="rect">
            <a:avLst/>
          </a:prstGeom>
        </p:spPr>
      </p:pic>
      <p:pic>
        <p:nvPicPr>
          <p:cNvPr id="7" name="图片 6"/>
          <p:cNvPicPr>
            <a:picLocks noChangeAspect="1"/>
          </p:cNvPicPr>
          <p:nvPr/>
        </p:nvPicPr>
        <p:blipFill>
          <a:blip r:embed="rId4"/>
          <a:stretch>
            <a:fillRect/>
          </a:stretch>
        </p:blipFill>
        <p:spPr>
          <a:xfrm>
            <a:off x="5379609" y="3296095"/>
            <a:ext cx="4438095" cy="942857"/>
          </a:xfrm>
          <a:prstGeom prst="rect">
            <a:avLst/>
          </a:prstGeom>
        </p:spPr>
      </p:pic>
      <p:sp>
        <p:nvSpPr>
          <p:cNvPr id="8" name="矩形 7"/>
          <p:cNvSpPr/>
          <p:nvPr/>
        </p:nvSpPr>
        <p:spPr>
          <a:xfrm>
            <a:off x="1845276" y="3021273"/>
            <a:ext cx="2001794" cy="27798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5"/>
          <a:stretch>
            <a:fillRect/>
          </a:stretch>
        </p:blipFill>
        <p:spPr>
          <a:xfrm>
            <a:off x="4998609" y="5483163"/>
            <a:ext cx="2876190" cy="323810"/>
          </a:xfrm>
          <a:prstGeom prst="rect">
            <a:avLst/>
          </a:prstGeom>
        </p:spPr>
      </p:pic>
      <p:sp>
        <p:nvSpPr>
          <p:cNvPr id="10" name="矩形 9"/>
          <p:cNvSpPr/>
          <p:nvPr/>
        </p:nvSpPr>
        <p:spPr>
          <a:xfrm>
            <a:off x="5626444" y="5483163"/>
            <a:ext cx="642552" cy="32381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237822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t>4.1.7 </a:t>
            </a:r>
            <a:r>
              <a:rPr lang="zh-CN" altLang="en-US" sz="3600" dirty="0"/>
              <a:t>用继承的眼光看</a:t>
            </a:r>
            <a:r>
              <a:rPr lang="en-US" altLang="zh-CN" sz="3600" dirty="0"/>
              <a:t>Object</a:t>
            </a:r>
            <a:r>
              <a:rPr lang="zh-CN" altLang="en-US" sz="3600" dirty="0" smtClean="0"/>
              <a:t>类</a:t>
            </a:r>
            <a:r>
              <a:rPr lang="en-US" altLang="zh-CN" sz="3600" dirty="0"/>
              <a:t>_</a:t>
            </a:r>
            <a:r>
              <a:rPr lang="zh-CN" altLang="en-US" sz="3600" dirty="0" smtClean="0"/>
              <a:t>神奇</a:t>
            </a:r>
            <a:r>
              <a:rPr lang="zh-CN" altLang="en-US" sz="3600" dirty="0" smtClean="0"/>
              <a:t>的“</a:t>
            </a:r>
            <a:r>
              <a:rPr lang="en-US" altLang="zh-CN" sz="3600" dirty="0" smtClean="0"/>
              <a:t>+</a:t>
            </a:r>
            <a:r>
              <a:rPr lang="zh-CN" altLang="en-US" sz="3600" dirty="0" smtClean="0"/>
              <a:t>”号</a:t>
            </a:r>
            <a:endParaRPr lang="zh-CN" altLang="en-US" sz="3600" dirty="0"/>
          </a:p>
        </p:txBody>
      </p:sp>
      <p:sp>
        <p:nvSpPr>
          <p:cNvPr id="3" name="内容占位符 2"/>
          <p:cNvSpPr>
            <a:spLocks noGrp="1"/>
          </p:cNvSpPr>
          <p:nvPr>
            <p:ph idx="1"/>
          </p:nvPr>
        </p:nvSpPr>
        <p:spPr/>
        <p:txBody>
          <a:bodyPr/>
          <a:lstStyle/>
          <a:p>
            <a:pPr>
              <a:buFont typeface="Wingdings" panose="05000000000000000000" pitchFamily="2" charset="2"/>
              <a:buChar char="l"/>
            </a:pPr>
            <a:r>
              <a:rPr lang="zh-CN" altLang="en-US" sz="2400" dirty="0" smtClean="0"/>
              <a:t>如下图所示的程序，</a:t>
            </a:r>
            <a:r>
              <a:rPr lang="en-US" altLang="zh-CN" sz="2400" dirty="0" smtClean="0"/>
              <a:t>Fruit</a:t>
            </a:r>
            <a:r>
              <a:rPr lang="zh-CN" altLang="en-US" sz="2400" dirty="0"/>
              <a:t>类覆盖了</a:t>
            </a:r>
            <a:r>
              <a:rPr lang="en-US" altLang="zh-CN" sz="2400" dirty="0"/>
              <a:t>Object</a:t>
            </a:r>
            <a:r>
              <a:rPr lang="zh-CN" altLang="en-US" sz="2400" dirty="0"/>
              <a:t>类的</a:t>
            </a:r>
            <a:r>
              <a:rPr lang="en-US" altLang="zh-CN" sz="2400" dirty="0" err="1"/>
              <a:t>toString</a:t>
            </a:r>
            <a:r>
              <a:rPr lang="zh-CN" altLang="en-US" sz="2400" dirty="0"/>
              <a:t>方法</a:t>
            </a:r>
            <a:r>
              <a:rPr lang="zh-CN" altLang="en-US" sz="2400" dirty="0" smtClean="0"/>
              <a:t>。</a:t>
            </a:r>
            <a:endParaRPr lang="en-US" altLang="zh-CN" sz="2400" dirty="0" smtClean="0"/>
          </a:p>
          <a:p>
            <a:pPr>
              <a:buFont typeface="Wingdings" panose="05000000000000000000" pitchFamily="2" charset="2"/>
              <a:buChar char="l"/>
            </a:pPr>
            <a:endParaRPr lang="en-US" altLang="zh-CN" sz="2400" dirty="0"/>
          </a:p>
          <a:p>
            <a:pPr>
              <a:buFont typeface="Wingdings" panose="05000000000000000000" pitchFamily="2" charset="2"/>
              <a:buChar char="l"/>
            </a:pPr>
            <a:endParaRPr lang="en-US" altLang="zh-CN" sz="2400" dirty="0" smtClean="0"/>
          </a:p>
          <a:p>
            <a:pPr>
              <a:buFont typeface="Wingdings" panose="05000000000000000000" pitchFamily="2" charset="2"/>
              <a:buChar char="l"/>
            </a:pPr>
            <a:endParaRPr lang="en-US" altLang="zh-CN" sz="2400" dirty="0"/>
          </a:p>
          <a:p>
            <a:pPr marL="0" indent="0">
              <a:buNone/>
            </a:pPr>
            <a:endParaRPr lang="en-US" altLang="zh-CN" sz="2400" dirty="0"/>
          </a:p>
          <a:p>
            <a:pPr>
              <a:buFont typeface="Wingdings" panose="05000000000000000000" pitchFamily="2" charset="2"/>
              <a:buChar char="l"/>
            </a:pPr>
            <a:r>
              <a:rPr lang="zh-CN" altLang="en-US" sz="2400" dirty="0" smtClean="0"/>
              <a:t>为何一个字符串和一个对象“相加”，得到以下的结果？</a:t>
            </a:r>
            <a:endParaRPr lang="en-US" altLang="zh-CN" sz="2400" dirty="0" smtClean="0"/>
          </a:p>
          <a:p>
            <a:endParaRPr lang="zh-CN" altLang="en-US" dirty="0"/>
          </a:p>
        </p:txBody>
      </p:sp>
      <p:pic>
        <p:nvPicPr>
          <p:cNvPr id="4" name="图片 3"/>
          <p:cNvPicPr>
            <a:picLocks noChangeAspect="1"/>
          </p:cNvPicPr>
          <p:nvPr/>
        </p:nvPicPr>
        <p:blipFill>
          <a:blip r:embed="rId2"/>
          <a:stretch>
            <a:fillRect/>
          </a:stretch>
        </p:blipFill>
        <p:spPr>
          <a:xfrm>
            <a:off x="2075523" y="4487475"/>
            <a:ext cx="8063697" cy="1541849"/>
          </a:xfrm>
          <a:prstGeom prst="rect">
            <a:avLst/>
          </a:prstGeom>
        </p:spPr>
      </p:pic>
      <p:pic>
        <p:nvPicPr>
          <p:cNvPr id="5" name="图片 4"/>
          <p:cNvPicPr>
            <a:picLocks noChangeAspect="1"/>
          </p:cNvPicPr>
          <p:nvPr/>
        </p:nvPicPr>
        <p:blipFill>
          <a:blip r:embed="rId3"/>
          <a:stretch>
            <a:fillRect/>
          </a:stretch>
        </p:blipFill>
        <p:spPr>
          <a:xfrm>
            <a:off x="2457450" y="1833884"/>
            <a:ext cx="6543675" cy="2076190"/>
          </a:xfrm>
          <a:prstGeom prst="rect">
            <a:avLst/>
          </a:prstGeom>
        </p:spPr>
      </p:pic>
    </p:spTree>
    <p:extLst>
      <p:ext uri="{BB962C8B-B14F-4D97-AF65-F5344CB8AC3E}">
        <p14:creationId xmlns:p14="http://schemas.microsoft.com/office/powerpoint/2010/main" val="30785018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t>4.1.7 </a:t>
            </a:r>
            <a:r>
              <a:rPr lang="zh-CN" altLang="en-US" sz="3600" dirty="0"/>
              <a:t>用继承的眼光看</a:t>
            </a:r>
            <a:r>
              <a:rPr lang="en-US" altLang="zh-CN" sz="3600" dirty="0"/>
              <a:t>Object</a:t>
            </a:r>
            <a:r>
              <a:rPr lang="zh-CN" altLang="en-US" sz="3600" dirty="0" smtClean="0"/>
              <a:t>类</a:t>
            </a:r>
            <a:r>
              <a:rPr lang="en-US" altLang="zh-CN" sz="3600" dirty="0"/>
              <a:t>_</a:t>
            </a:r>
            <a:r>
              <a:rPr lang="zh-CN" altLang="en-US" sz="3600" dirty="0" smtClean="0"/>
              <a:t>神奇</a:t>
            </a:r>
            <a:r>
              <a:rPr lang="zh-CN" altLang="en-US" sz="3600" dirty="0" smtClean="0"/>
              <a:t>的“</a:t>
            </a:r>
            <a:r>
              <a:rPr lang="en-US" altLang="zh-CN" sz="3600" dirty="0" smtClean="0"/>
              <a:t>+</a:t>
            </a:r>
            <a:r>
              <a:rPr lang="zh-CN" altLang="en-US" sz="3600" dirty="0" smtClean="0"/>
              <a:t>”号</a:t>
            </a:r>
            <a:endParaRPr lang="zh-CN" altLang="en-US" sz="3600" dirty="0"/>
          </a:p>
        </p:txBody>
      </p:sp>
      <p:sp>
        <p:nvSpPr>
          <p:cNvPr id="3" name="内容占位符 2"/>
          <p:cNvSpPr>
            <a:spLocks noGrp="1"/>
          </p:cNvSpPr>
          <p:nvPr>
            <p:ph idx="1"/>
          </p:nvPr>
        </p:nvSpPr>
        <p:spPr/>
        <p:txBody>
          <a:bodyPr/>
          <a:lstStyle/>
          <a:p>
            <a:pPr>
              <a:buFont typeface="Wingdings" panose="05000000000000000000" pitchFamily="2" charset="2"/>
              <a:buChar char="l"/>
            </a:pPr>
            <a:r>
              <a:rPr lang="zh-CN" altLang="en-US" sz="2400" dirty="0" smtClean="0"/>
              <a:t>如下图所示的程序，</a:t>
            </a:r>
            <a:r>
              <a:rPr lang="en-US" altLang="zh-CN" sz="2400" dirty="0" smtClean="0"/>
              <a:t>Fruit</a:t>
            </a:r>
            <a:r>
              <a:rPr lang="zh-CN" altLang="en-US" sz="2400" dirty="0"/>
              <a:t>类覆盖了</a:t>
            </a:r>
            <a:r>
              <a:rPr lang="en-US" altLang="zh-CN" sz="2400" dirty="0"/>
              <a:t>Object</a:t>
            </a:r>
            <a:r>
              <a:rPr lang="zh-CN" altLang="en-US" sz="2400" dirty="0"/>
              <a:t>类的</a:t>
            </a:r>
            <a:r>
              <a:rPr lang="en-US" altLang="zh-CN" sz="2400" dirty="0" err="1"/>
              <a:t>toString</a:t>
            </a:r>
            <a:r>
              <a:rPr lang="zh-CN" altLang="en-US" sz="2400" dirty="0"/>
              <a:t>方法</a:t>
            </a:r>
            <a:r>
              <a:rPr lang="zh-CN" altLang="en-US" sz="2400" dirty="0" smtClean="0"/>
              <a:t>。</a:t>
            </a:r>
            <a:endParaRPr lang="en-US" altLang="zh-CN" sz="2400" dirty="0" smtClean="0"/>
          </a:p>
          <a:p>
            <a:pPr>
              <a:buFont typeface="Wingdings" panose="05000000000000000000" pitchFamily="2" charset="2"/>
              <a:buChar char="l"/>
            </a:pPr>
            <a:endParaRPr lang="en-US" altLang="zh-CN" sz="2400" dirty="0"/>
          </a:p>
          <a:p>
            <a:pPr>
              <a:buFont typeface="Wingdings" panose="05000000000000000000" pitchFamily="2" charset="2"/>
              <a:buChar char="l"/>
            </a:pPr>
            <a:endParaRPr lang="en-US" altLang="zh-CN" sz="2400" dirty="0" smtClean="0"/>
          </a:p>
          <a:p>
            <a:pPr>
              <a:buFont typeface="Wingdings" panose="05000000000000000000" pitchFamily="2" charset="2"/>
              <a:buChar char="l"/>
            </a:pPr>
            <a:endParaRPr lang="en-US" altLang="zh-CN" sz="2400" dirty="0"/>
          </a:p>
          <a:p>
            <a:pPr marL="0" indent="0">
              <a:buNone/>
            </a:pPr>
            <a:endParaRPr lang="en-US" altLang="zh-CN" sz="2400" dirty="0"/>
          </a:p>
          <a:p>
            <a:pPr>
              <a:buFont typeface="Wingdings" panose="05000000000000000000" pitchFamily="2" charset="2"/>
              <a:buChar char="l"/>
            </a:pPr>
            <a:r>
              <a:rPr lang="zh-CN" altLang="en-US" sz="2400" dirty="0" smtClean="0"/>
              <a:t>为何一个字符串和一个对象“相加”，</a:t>
            </a:r>
            <a:endParaRPr lang="en-US" altLang="zh-CN" sz="2400" dirty="0" smtClean="0"/>
          </a:p>
          <a:p>
            <a:pPr marL="0" indent="0">
              <a:buNone/>
            </a:pPr>
            <a:r>
              <a:rPr lang="en-US" altLang="zh-CN" sz="2400" dirty="0"/>
              <a:t> </a:t>
            </a:r>
            <a:r>
              <a:rPr lang="en-US" altLang="zh-CN" sz="2400" dirty="0" smtClean="0"/>
              <a:t>  </a:t>
            </a:r>
            <a:r>
              <a:rPr lang="zh-CN" altLang="en-US" sz="2400" dirty="0" smtClean="0"/>
              <a:t>得到以下的结果？</a:t>
            </a:r>
            <a:endParaRPr lang="en-US" altLang="zh-CN" sz="2400" dirty="0" smtClean="0"/>
          </a:p>
          <a:p>
            <a:endParaRPr lang="zh-CN" altLang="en-US" dirty="0"/>
          </a:p>
        </p:txBody>
      </p:sp>
      <p:pic>
        <p:nvPicPr>
          <p:cNvPr id="4" name="图片 3"/>
          <p:cNvPicPr>
            <a:picLocks noChangeAspect="1"/>
          </p:cNvPicPr>
          <p:nvPr/>
        </p:nvPicPr>
        <p:blipFill>
          <a:blip r:embed="rId2"/>
          <a:stretch>
            <a:fillRect/>
          </a:stretch>
        </p:blipFill>
        <p:spPr>
          <a:xfrm>
            <a:off x="1491151" y="4967012"/>
            <a:ext cx="6850959" cy="1309963"/>
          </a:xfrm>
          <a:prstGeom prst="rect">
            <a:avLst/>
          </a:prstGeom>
        </p:spPr>
      </p:pic>
      <p:pic>
        <p:nvPicPr>
          <p:cNvPr id="5" name="图片 4"/>
          <p:cNvPicPr>
            <a:picLocks noChangeAspect="1"/>
          </p:cNvPicPr>
          <p:nvPr/>
        </p:nvPicPr>
        <p:blipFill>
          <a:blip r:embed="rId3"/>
          <a:stretch>
            <a:fillRect/>
          </a:stretch>
        </p:blipFill>
        <p:spPr>
          <a:xfrm>
            <a:off x="523875" y="1767209"/>
            <a:ext cx="5619749" cy="2076190"/>
          </a:xfrm>
          <a:prstGeom prst="rect">
            <a:avLst/>
          </a:prstGeom>
        </p:spPr>
      </p:pic>
      <p:sp>
        <p:nvSpPr>
          <p:cNvPr id="6" name="矩形 5"/>
          <p:cNvSpPr/>
          <p:nvPr/>
        </p:nvSpPr>
        <p:spPr>
          <a:xfrm>
            <a:off x="6481892" y="2136917"/>
            <a:ext cx="4791950"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zh-CN" altLang="en-US" sz="2400" b="1" dirty="0">
                <a:solidFill>
                  <a:schemeClr val="tx1">
                    <a:lumMod val="75000"/>
                    <a:lumOff val="25000"/>
                  </a:schemeClr>
                </a:solidFill>
                <a:ea typeface="黑体" pitchFamily="49" charset="-122"/>
              </a:rPr>
              <a:t>结论</a:t>
            </a:r>
            <a:r>
              <a:rPr lang="zh-CN" altLang="en-US" sz="2400" b="1" dirty="0" smtClean="0">
                <a:solidFill>
                  <a:schemeClr val="tx1">
                    <a:lumMod val="75000"/>
                    <a:lumOff val="25000"/>
                  </a:schemeClr>
                </a:solidFill>
                <a:ea typeface="黑体" pitchFamily="49" charset="-122"/>
              </a:rPr>
              <a:t>：在</a:t>
            </a:r>
            <a:r>
              <a:rPr lang="zh-CN" altLang="en-US" sz="2400" b="1" dirty="0">
                <a:solidFill>
                  <a:schemeClr val="tx1">
                    <a:lumMod val="75000"/>
                    <a:lumOff val="25000"/>
                  </a:schemeClr>
                </a:solidFill>
                <a:ea typeface="黑体" pitchFamily="49" charset="-122"/>
              </a:rPr>
              <a:t>“</a:t>
            </a:r>
            <a:r>
              <a:rPr lang="en-US" altLang="zh-CN" sz="2400" b="1" dirty="0">
                <a:solidFill>
                  <a:schemeClr val="tx1">
                    <a:lumMod val="75000"/>
                    <a:lumOff val="25000"/>
                  </a:schemeClr>
                </a:solidFill>
                <a:ea typeface="黑体" pitchFamily="49" charset="-122"/>
              </a:rPr>
              <a:t>+”</a:t>
            </a:r>
            <a:r>
              <a:rPr lang="zh-CN" altLang="en-US" sz="2400" b="1" dirty="0">
                <a:solidFill>
                  <a:schemeClr val="tx1">
                    <a:lumMod val="75000"/>
                    <a:lumOff val="25000"/>
                  </a:schemeClr>
                </a:solidFill>
                <a:ea typeface="黑体" pitchFamily="49" charset="-122"/>
              </a:rPr>
              <a:t>运算中</a:t>
            </a:r>
            <a:r>
              <a:rPr lang="en-US" altLang="zh-CN" sz="2400" b="1" dirty="0">
                <a:solidFill>
                  <a:schemeClr val="tx1">
                    <a:lumMod val="75000"/>
                    <a:lumOff val="25000"/>
                  </a:schemeClr>
                </a:solidFill>
                <a:ea typeface="黑体" pitchFamily="49" charset="-122"/>
              </a:rPr>
              <a:t>,</a:t>
            </a:r>
            <a:r>
              <a:rPr lang="zh-CN" altLang="en-US" sz="2400" b="1" dirty="0">
                <a:solidFill>
                  <a:schemeClr val="tx1">
                    <a:lumMod val="75000"/>
                    <a:lumOff val="25000"/>
                  </a:schemeClr>
                </a:solidFill>
                <a:ea typeface="黑体" pitchFamily="49" charset="-122"/>
              </a:rPr>
              <a:t>当任何一个对象与一个</a:t>
            </a:r>
            <a:r>
              <a:rPr lang="en-US" altLang="zh-CN" sz="2400" b="1" dirty="0">
                <a:solidFill>
                  <a:schemeClr val="tx1">
                    <a:lumMod val="75000"/>
                    <a:lumOff val="25000"/>
                  </a:schemeClr>
                </a:solidFill>
                <a:ea typeface="黑体" pitchFamily="49" charset="-122"/>
              </a:rPr>
              <a:t>String</a:t>
            </a:r>
            <a:r>
              <a:rPr lang="zh-CN" altLang="en-US" sz="2400" b="1" dirty="0">
                <a:solidFill>
                  <a:schemeClr val="tx1">
                    <a:lumMod val="75000"/>
                    <a:lumOff val="25000"/>
                  </a:schemeClr>
                </a:solidFill>
                <a:ea typeface="黑体" pitchFamily="49" charset="-122"/>
              </a:rPr>
              <a:t>对象连接时</a:t>
            </a:r>
            <a:r>
              <a:rPr lang="en-US" altLang="zh-CN" sz="2400" b="1" dirty="0">
                <a:solidFill>
                  <a:schemeClr val="tx1">
                    <a:lumMod val="75000"/>
                    <a:lumOff val="25000"/>
                  </a:schemeClr>
                </a:solidFill>
                <a:ea typeface="黑体" pitchFamily="49" charset="-122"/>
              </a:rPr>
              <a:t>,</a:t>
            </a:r>
            <a:r>
              <a:rPr lang="zh-CN" altLang="en-US" sz="2400" b="1" dirty="0">
                <a:solidFill>
                  <a:schemeClr val="tx1">
                    <a:lumMod val="75000"/>
                    <a:lumOff val="25000"/>
                  </a:schemeClr>
                </a:solidFill>
                <a:ea typeface="黑体" pitchFamily="49" charset="-122"/>
              </a:rPr>
              <a:t>会隐式地调用其</a:t>
            </a:r>
            <a:r>
              <a:rPr lang="en-US" altLang="zh-CN" sz="2400" b="1" dirty="0" err="1">
                <a:solidFill>
                  <a:schemeClr val="tx1">
                    <a:lumMod val="75000"/>
                    <a:lumOff val="25000"/>
                  </a:schemeClr>
                </a:solidFill>
                <a:ea typeface="黑体" pitchFamily="49" charset="-122"/>
              </a:rPr>
              <a:t>toString</a:t>
            </a:r>
            <a:r>
              <a:rPr lang="en-US" altLang="zh-CN" sz="2400" b="1" dirty="0">
                <a:solidFill>
                  <a:schemeClr val="tx1">
                    <a:lumMod val="75000"/>
                    <a:lumOff val="25000"/>
                  </a:schemeClr>
                </a:solidFill>
                <a:ea typeface="黑体" pitchFamily="49" charset="-122"/>
              </a:rPr>
              <a:t>()</a:t>
            </a:r>
            <a:r>
              <a:rPr lang="zh-CN" altLang="en-US" sz="2400" b="1" dirty="0">
                <a:solidFill>
                  <a:schemeClr val="tx1">
                    <a:lumMod val="75000"/>
                    <a:lumOff val="25000"/>
                  </a:schemeClr>
                </a:solidFill>
                <a:ea typeface="黑体" pitchFamily="49" charset="-122"/>
              </a:rPr>
              <a:t>方法，默认情况下，此方法返回“类名 </a:t>
            </a:r>
            <a:r>
              <a:rPr lang="en-US" altLang="zh-CN" sz="2400" b="1" dirty="0">
                <a:solidFill>
                  <a:schemeClr val="tx1">
                    <a:lumMod val="75000"/>
                    <a:lumOff val="25000"/>
                  </a:schemeClr>
                </a:solidFill>
                <a:ea typeface="黑体" pitchFamily="49" charset="-122"/>
              </a:rPr>
              <a:t>@ + </a:t>
            </a:r>
            <a:r>
              <a:rPr lang="en-US" altLang="zh-CN" sz="2400" b="1" dirty="0" err="1">
                <a:solidFill>
                  <a:schemeClr val="tx1">
                    <a:lumMod val="75000"/>
                    <a:lumOff val="25000"/>
                  </a:schemeClr>
                </a:solidFill>
                <a:ea typeface="黑体" pitchFamily="49" charset="-122"/>
              </a:rPr>
              <a:t>hashCode</a:t>
            </a:r>
            <a:r>
              <a:rPr lang="en-US" altLang="zh-CN" sz="2400" b="1" dirty="0">
                <a:solidFill>
                  <a:schemeClr val="tx1">
                    <a:lumMod val="75000"/>
                    <a:lumOff val="25000"/>
                  </a:schemeClr>
                </a:solidFill>
                <a:ea typeface="黑体" pitchFamily="49" charset="-122"/>
              </a:rPr>
              <a:t>”</a:t>
            </a:r>
            <a:r>
              <a:rPr lang="zh-CN" altLang="en-US" sz="2400" b="1" dirty="0">
                <a:solidFill>
                  <a:schemeClr val="tx1">
                    <a:lumMod val="75000"/>
                    <a:lumOff val="25000"/>
                  </a:schemeClr>
                </a:solidFill>
                <a:ea typeface="黑体" pitchFamily="49" charset="-122"/>
              </a:rPr>
              <a:t>。 为了返回有意义的信息，子类可以重写</a:t>
            </a:r>
            <a:r>
              <a:rPr lang="en-US" altLang="zh-CN" sz="2400" b="1" dirty="0" err="1">
                <a:solidFill>
                  <a:schemeClr val="tx1">
                    <a:lumMod val="75000"/>
                    <a:lumOff val="25000"/>
                  </a:schemeClr>
                </a:solidFill>
                <a:ea typeface="黑体" pitchFamily="49" charset="-122"/>
              </a:rPr>
              <a:t>toString</a:t>
            </a:r>
            <a:r>
              <a:rPr lang="en-US" altLang="zh-CN" sz="2400" b="1" dirty="0">
                <a:solidFill>
                  <a:schemeClr val="tx1">
                    <a:lumMod val="75000"/>
                    <a:lumOff val="25000"/>
                  </a:schemeClr>
                </a:solidFill>
                <a:ea typeface="黑体" pitchFamily="49" charset="-122"/>
              </a:rPr>
              <a:t>()</a:t>
            </a:r>
            <a:r>
              <a:rPr lang="zh-CN" altLang="en-US" sz="2400" b="1" dirty="0">
                <a:solidFill>
                  <a:schemeClr val="tx1">
                    <a:lumMod val="75000"/>
                    <a:lumOff val="25000"/>
                  </a:schemeClr>
                </a:solidFill>
                <a:ea typeface="黑体" pitchFamily="49" charset="-122"/>
              </a:rPr>
              <a:t>方法。 </a:t>
            </a:r>
          </a:p>
        </p:txBody>
      </p:sp>
    </p:spTree>
    <p:extLst>
      <p:ext uri="{BB962C8B-B14F-4D97-AF65-F5344CB8AC3E}">
        <p14:creationId xmlns:p14="http://schemas.microsoft.com/office/powerpoint/2010/main" val="22567841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4.1.8 </a:t>
            </a:r>
            <a:r>
              <a:rPr lang="zh-CN" altLang="en-US" dirty="0" smtClean="0"/>
              <a:t>多态</a:t>
            </a:r>
            <a:r>
              <a:rPr lang="en-US" altLang="zh-CN" dirty="0"/>
              <a:t>_</a:t>
            </a:r>
            <a:r>
              <a:rPr lang="en-US" altLang="zh-CN" dirty="0" smtClean="0"/>
              <a:t>Polymorphism</a:t>
            </a:r>
            <a:endParaRPr lang="zh-CN" altLang="en-US" dirty="0"/>
          </a:p>
        </p:txBody>
      </p:sp>
      <p:sp>
        <p:nvSpPr>
          <p:cNvPr id="3" name="内容占位符 2"/>
          <p:cNvSpPr>
            <a:spLocks noGrp="1"/>
          </p:cNvSpPr>
          <p:nvPr>
            <p:ph idx="1"/>
          </p:nvPr>
        </p:nvSpPr>
        <p:spPr>
          <a:xfrm>
            <a:off x="1097280" y="1845734"/>
            <a:ext cx="10058400" cy="4340882"/>
          </a:xfrm>
        </p:spPr>
        <p:txBody>
          <a:bodyPr>
            <a:noAutofit/>
          </a:bodyPr>
          <a:lstStyle/>
          <a:p>
            <a:pPr>
              <a:buFont typeface="Wingdings" panose="05000000000000000000" pitchFamily="2" charset="2"/>
              <a:buChar char="l"/>
            </a:pPr>
            <a:r>
              <a:rPr lang="zh-CN" altLang="en-US" sz="2400" dirty="0" smtClean="0"/>
              <a:t>在面向对象的理论中，多态性的定义是：同一操作用于不同的类的实例，不用的类将进行不同的解释，最后产生不同的结果。简单来说：</a:t>
            </a:r>
            <a:r>
              <a:rPr lang="zh-CN" altLang="en-US" sz="2400" dirty="0" smtClean="0">
                <a:solidFill>
                  <a:srgbClr val="FF0000"/>
                </a:solidFill>
              </a:rPr>
              <a:t>相同的一条语句，在不同的运行环境中可以产生不同的运行结果。</a:t>
            </a:r>
            <a:endParaRPr lang="en-US" altLang="zh-CN" sz="2400" dirty="0" smtClean="0">
              <a:solidFill>
                <a:srgbClr val="FF0000"/>
              </a:solidFill>
            </a:endParaRPr>
          </a:p>
          <a:p>
            <a:pPr>
              <a:buFont typeface="Wingdings" panose="05000000000000000000" pitchFamily="2" charset="2"/>
              <a:buChar char="l"/>
            </a:pPr>
            <a:r>
              <a:rPr lang="zh-CN" altLang="en-US" sz="2400" dirty="0" smtClean="0">
                <a:solidFill>
                  <a:srgbClr val="FF0000"/>
                </a:solidFill>
              </a:rPr>
              <a:t>多态的最本质特征就是父类（或接口）变量可以引用子类（或实现了接口的类）对象</a:t>
            </a:r>
            <a:r>
              <a:rPr lang="zh-CN" altLang="en-US" sz="2400" dirty="0" smtClean="0"/>
              <a:t>。换句话说：子类对象可以被当成基类对象使用！</a:t>
            </a:r>
            <a:endParaRPr lang="en-US" altLang="zh-CN" sz="2400" dirty="0" smtClean="0"/>
          </a:p>
          <a:p>
            <a:pPr>
              <a:buFont typeface="Wingdings" panose="05000000000000000000" pitchFamily="2" charset="2"/>
              <a:buChar char="l"/>
            </a:pPr>
            <a:r>
              <a:rPr lang="zh-CN" altLang="en-US" sz="2400" dirty="0" smtClean="0"/>
              <a:t>典型代码如下：</a:t>
            </a:r>
            <a:endParaRPr lang="en-US" altLang="zh-CN" sz="2400" dirty="0" smtClean="0"/>
          </a:p>
          <a:p>
            <a:pPr>
              <a:buFont typeface="Wingdings" panose="05000000000000000000" pitchFamily="2" charset="2"/>
              <a:buChar char="l"/>
            </a:pPr>
            <a:endParaRPr lang="en-US" altLang="zh-CN" sz="2400" dirty="0" smtClean="0"/>
          </a:p>
          <a:p>
            <a:pPr>
              <a:buFont typeface="Wingdings" panose="05000000000000000000" pitchFamily="2" charset="2"/>
              <a:buChar char="l"/>
            </a:pPr>
            <a:r>
              <a:rPr lang="zh-CN" altLang="en-US" sz="2400" dirty="0" smtClean="0"/>
              <a:t>此时我们称对象</a:t>
            </a:r>
            <a:r>
              <a:rPr lang="en-US" altLang="zh-CN" sz="2400" dirty="0" smtClean="0"/>
              <a:t>a</a:t>
            </a:r>
            <a:r>
              <a:rPr lang="zh-CN" altLang="en-US" sz="2400" dirty="0" smtClean="0"/>
              <a:t>是</a:t>
            </a:r>
            <a:r>
              <a:rPr lang="en-US" altLang="zh-CN" sz="2400" dirty="0" smtClean="0"/>
              <a:t>Lion</a:t>
            </a:r>
            <a:r>
              <a:rPr lang="zh-CN" altLang="en-US" sz="2400" dirty="0" smtClean="0"/>
              <a:t>类的</a:t>
            </a:r>
            <a:r>
              <a:rPr lang="zh-CN" altLang="en-US" sz="2400" dirty="0" smtClean="0">
                <a:solidFill>
                  <a:srgbClr val="FF0000"/>
                </a:solidFill>
              </a:rPr>
              <a:t>上转型对象</a:t>
            </a:r>
            <a:r>
              <a:rPr lang="zh-CN" altLang="en-US" sz="2400" dirty="0" smtClean="0"/>
              <a:t>，总是可以让更一般的对象容纳更具体化的对象。特别地，</a:t>
            </a:r>
            <a:r>
              <a:rPr lang="en-US" altLang="zh-CN" sz="2400" dirty="0" smtClean="0"/>
              <a:t>Java</a:t>
            </a:r>
            <a:r>
              <a:rPr lang="zh-CN" altLang="en-US" sz="2400" dirty="0" smtClean="0"/>
              <a:t>类库的最顶层基类是</a:t>
            </a:r>
            <a:r>
              <a:rPr lang="en-US" altLang="zh-CN" sz="2400" dirty="0" smtClean="0"/>
              <a:t>Object</a:t>
            </a:r>
            <a:r>
              <a:rPr lang="zh-CN" altLang="en-US" sz="2400" dirty="0" smtClean="0"/>
              <a:t>类。因此每个对象都可以赋值给</a:t>
            </a:r>
            <a:r>
              <a:rPr lang="en-US" altLang="zh-CN" sz="2400" dirty="0" smtClean="0"/>
              <a:t>Object</a:t>
            </a:r>
            <a:r>
              <a:rPr lang="zh-CN" altLang="en-US" sz="2400" dirty="0" smtClean="0"/>
              <a:t>变量。</a:t>
            </a:r>
            <a:endParaRPr lang="zh-CN" altLang="en-US" sz="2400" dirty="0"/>
          </a:p>
        </p:txBody>
      </p:sp>
      <p:pic>
        <p:nvPicPr>
          <p:cNvPr id="4" name="图片 3"/>
          <p:cNvPicPr>
            <a:picLocks noChangeAspect="1"/>
          </p:cNvPicPr>
          <p:nvPr/>
        </p:nvPicPr>
        <p:blipFill>
          <a:blip r:embed="rId2"/>
          <a:stretch>
            <a:fillRect/>
          </a:stretch>
        </p:blipFill>
        <p:spPr>
          <a:xfrm>
            <a:off x="8284623" y="178229"/>
            <a:ext cx="2790476" cy="1476190"/>
          </a:xfrm>
          <a:prstGeom prst="rect">
            <a:avLst/>
          </a:prstGeom>
          <a:ln>
            <a:solidFill>
              <a:schemeClr val="tx1"/>
            </a:solidFill>
          </a:ln>
        </p:spPr>
      </p:pic>
      <p:pic>
        <p:nvPicPr>
          <p:cNvPr id="5" name="图片 4"/>
          <p:cNvPicPr>
            <a:picLocks noChangeAspect="1"/>
          </p:cNvPicPr>
          <p:nvPr/>
        </p:nvPicPr>
        <p:blipFill>
          <a:blip r:embed="rId3"/>
          <a:stretch>
            <a:fillRect/>
          </a:stretch>
        </p:blipFill>
        <p:spPr>
          <a:xfrm>
            <a:off x="1572536" y="4343726"/>
            <a:ext cx="2209524" cy="361905"/>
          </a:xfrm>
          <a:prstGeom prst="rect">
            <a:avLst/>
          </a:prstGeom>
        </p:spPr>
      </p:pic>
    </p:spTree>
    <p:extLst>
      <p:ext uri="{BB962C8B-B14F-4D97-AF65-F5344CB8AC3E}">
        <p14:creationId xmlns:p14="http://schemas.microsoft.com/office/powerpoint/2010/main" val="14130569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4.1.8 </a:t>
            </a:r>
            <a:r>
              <a:rPr lang="zh-CN" altLang="en-US" dirty="0" smtClean="0"/>
              <a:t>多态</a:t>
            </a:r>
            <a:endParaRPr lang="zh-CN" altLang="en-US" dirty="0"/>
          </a:p>
        </p:txBody>
      </p:sp>
      <p:sp>
        <p:nvSpPr>
          <p:cNvPr id="3" name="内容占位符 2"/>
          <p:cNvSpPr>
            <a:spLocks noGrp="1"/>
          </p:cNvSpPr>
          <p:nvPr>
            <p:ph idx="1"/>
          </p:nvPr>
        </p:nvSpPr>
        <p:spPr/>
        <p:txBody>
          <a:bodyPr>
            <a:noAutofit/>
          </a:bodyPr>
          <a:lstStyle/>
          <a:p>
            <a:pPr>
              <a:buFont typeface="Wingdings" panose="05000000000000000000" pitchFamily="2" charset="2"/>
              <a:buChar char="l"/>
            </a:pPr>
            <a:r>
              <a:rPr lang="zh-CN" altLang="en-US" sz="2800" dirty="0"/>
              <a:t>子类对象可以直接赋给基类变量</a:t>
            </a:r>
            <a:r>
              <a:rPr lang="zh-CN" altLang="en-US" sz="2800" dirty="0" smtClean="0"/>
              <a:t>。</a:t>
            </a:r>
            <a:r>
              <a:rPr lang="en-US" altLang="zh-CN" sz="2800" dirty="0" smtClean="0"/>
              <a:t>(</a:t>
            </a:r>
            <a:r>
              <a:rPr lang="zh-CN" altLang="en-US" sz="2800" dirty="0" smtClean="0"/>
              <a:t>上转型对象）</a:t>
            </a:r>
            <a:endParaRPr lang="en-US" altLang="zh-CN" sz="2800" dirty="0"/>
          </a:p>
          <a:p>
            <a:pPr>
              <a:buFont typeface="Wingdings" panose="05000000000000000000" pitchFamily="2" charset="2"/>
              <a:buChar char="l"/>
            </a:pPr>
            <a:r>
              <a:rPr lang="zh-CN" altLang="en-US" sz="2800" dirty="0" smtClean="0">
                <a:solidFill>
                  <a:srgbClr val="FF0000"/>
                </a:solidFill>
              </a:rPr>
              <a:t>基</a:t>
            </a:r>
            <a:r>
              <a:rPr lang="zh-CN" altLang="en-US" sz="2800" dirty="0">
                <a:solidFill>
                  <a:srgbClr val="FF0000"/>
                </a:solidFill>
              </a:rPr>
              <a:t>类对象要赋给子类对象变量</a:t>
            </a:r>
            <a:r>
              <a:rPr lang="en-US" altLang="zh-CN" sz="2800" dirty="0">
                <a:solidFill>
                  <a:srgbClr val="FF0000"/>
                </a:solidFill>
              </a:rPr>
              <a:t>,</a:t>
            </a:r>
            <a:r>
              <a:rPr lang="zh-CN" altLang="en-US" sz="2800" dirty="0">
                <a:solidFill>
                  <a:srgbClr val="FF0000"/>
                </a:solidFill>
              </a:rPr>
              <a:t>必须执行类型</a:t>
            </a:r>
            <a:r>
              <a:rPr lang="zh-CN" altLang="en-US" sz="2800" dirty="0" smtClean="0">
                <a:solidFill>
                  <a:srgbClr val="FF0000"/>
                </a:solidFill>
              </a:rPr>
              <a:t>转换。</a:t>
            </a:r>
            <a:endParaRPr lang="en-US" altLang="zh-CN" sz="2800" dirty="0" smtClean="0">
              <a:solidFill>
                <a:srgbClr val="FF0000"/>
              </a:solidFill>
            </a:endParaRPr>
          </a:p>
          <a:p>
            <a:pPr lvl="1">
              <a:buFont typeface="Wingdings" panose="05000000000000000000" pitchFamily="2" charset="2"/>
              <a:buChar char="l"/>
            </a:pPr>
            <a:r>
              <a:rPr lang="zh-CN" altLang="en-US" sz="2800" dirty="0" smtClean="0"/>
              <a:t>语法</a:t>
            </a:r>
            <a:r>
              <a:rPr lang="zh-CN" altLang="en-US" sz="2800" dirty="0"/>
              <a:t>格式</a:t>
            </a:r>
            <a:r>
              <a:rPr lang="en-US" altLang="zh-CN" sz="2800" dirty="0" smtClean="0"/>
              <a:t>:</a:t>
            </a:r>
            <a:endParaRPr lang="en-US" altLang="zh-CN" sz="2800" dirty="0"/>
          </a:p>
          <a:p>
            <a:pPr lvl="1">
              <a:buFont typeface="Wingdings" panose="05000000000000000000" pitchFamily="2" charset="2"/>
              <a:buChar char="l"/>
            </a:pPr>
            <a:r>
              <a:rPr lang="zh-CN" altLang="en-US" sz="2800" dirty="0" smtClean="0"/>
              <a:t>不能</a:t>
            </a:r>
            <a:r>
              <a:rPr lang="zh-CN" altLang="en-US" sz="2800" dirty="0"/>
              <a:t>乱转换。如果类型转换失败</a:t>
            </a:r>
            <a:r>
              <a:rPr lang="en-US" altLang="zh-CN" sz="2800" dirty="0"/>
              <a:t>Java</a:t>
            </a:r>
            <a:r>
              <a:rPr lang="zh-CN" altLang="en-US" sz="2800" dirty="0"/>
              <a:t>会抛</a:t>
            </a:r>
            <a:r>
              <a:rPr lang="zh-CN" altLang="en-US" sz="2800" dirty="0" smtClean="0"/>
              <a:t>出</a:t>
            </a:r>
            <a:r>
              <a:rPr lang="en-US" altLang="zh-CN" sz="2800" dirty="0" err="1" smtClean="0"/>
              <a:t>ClassCastException</a:t>
            </a:r>
            <a:r>
              <a:rPr lang="zh-CN" altLang="en-US" sz="2800" dirty="0" smtClean="0"/>
              <a:t> 异常</a:t>
            </a:r>
            <a:endParaRPr lang="en-US" altLang="zh-CN" sz="2800" dirty="0"/>
          </a:p>
          <a:p>
            <a:pPr>
              <a:buFont typeface="Wingdings" panose="05000000000000000000" pitchFamily="2" charset="2"/>
              <a:buChar char="l"/>
            </a:pPr>
            <a:r>
              <a:rPr lang="zh-CN" altLang="en-US" sz="2800" dirty="0"/>
              <a:t>怎样判断对象是否可以转换</a:t>
            </a:r>
            <a:r>
              <a:rPr lang="zh-CN" altLang="en-US" sz="2800" dirty="0" smtClean="0"/>
              <a:t>？</a:t>
            </a:r>
            <a:endParaRPr lang="en-US" altLang="zh-CN" sz="2800" dirty="0"/>
          </a:p>
          <a:p>
            <a:pPr lvl="1">
              <a:buFont typeface="Wingdings" panose="05000000000000000000" pitchFamily="2" charset="2"/>
              <a:buChar char="l"/>
            </a:pPr>
            <a:r>
              <a:rPr lang="zh-CN" altLang="en-US" sz="2800" dirty="0" smtClean="0"/>
              <a:t>可以</a:t>
            </a:r>
            <a:r>
              <a:rPr lang="zh-CN" altLang="en-US" sz="2800" dirty="0"/>
              <a:t>使用</a:t>
            </a:r>
            <a:r>
              <a:rPr lang="en-US" altLang="zh-CN" sz="2800" dirty="0" err="1"/>
              <a:t>instanceof</a:t>
            </a:r>
            <a:r>
              <a:rPr lang="zh-CN" altLang="en-US" sz="2800" dirty="0"/>
              <a:t>运算符判断一个对象是否</a:t>
            </a:r>
            <a:r>
              <a:rPr lang="zh-CN" altLang="en-US" sz="2800" dirty="0" smtClean="0"/>
              <a:t>可以</a:t>
            </a:r>
            <a:r>
              <a:rPr lang="zh-CN" altLang="en-US" sz="2800" dirty="0"/>
              <a:t>转换为指定的</a:t>
            </a:r>
            <a:r>
              <a:rPr lang="zh-CN" altLang="en-US" sz="2800" dirty="0" smtClean="0"/>
              <a:t>类型</a:t>
            </a:r>
            <a:r>
              <a:rPr lang="zh-CN" altLang="en-US" sz="2800" dirty="0"/>
              <a:t>。</a:t>
            </a:r>
            <a:endParaRPr lang="zh-CN" altLang="en-US" sz="2000" dirty="0"/>
          </a:p>
        </p:txBody>
      </p:sp>
      <p:pic>
        <p:nvPicPr>
          <p:cNvPr id="4" name="图片 3"/>
          <p:cNvPicPr>
            <a:picLocks noChangeAspect="1"/>
          </p:cNvPicPr>
          <p:nvPr/>
        </p:nvPicPr>
        <p:blipFill>
          <a:blip r:embed="rId2"/>
          <a:stretch>
            <a:fillRect/>
          </a:stretch>
        </p:blipFill>
        <p:spPr>
          <a:xfrm>
            <a:off x="3140611" y="4840312"/>
            <a:ext cx="8522980" cy="1255688"/>
          </a:xfrm>
          <a:prstGeom prst="rect">
            <a:avLst/>
          </a:prstGeom>
        </p:spPr>
      </p:pic>
      <p:sp>
        <p:nvSpPr>
          <p:cNvPr id="5" name="矩形 4"/>
          <p:cNvSpPr/>
          <p:nvPr/>
        </p:nvSpPr>
        <p:spPr>
          <a:xfrm>
            <a:off x="3782196" y="2449382"/>
            <a:ext cx="4193060" cy="4001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CN" altLang="en-US" sz="2000" dirty="0"/>
              <a:t>子类对象变量</a:t>
            </a:r>
            <a:r>
              <a:rPr lang="en-US" altLang="zh-CN" sz="2000" dirty="0"/>
              <a:t>=(</a:t>
            </a:r>
            <a:r>
              <a:rPr lang="zh-CN" altLang="en-US" sz="2000" dirty="0"/>
              <a:t>子类名</a:t>
            </a:r>
            <a:r>
              <a:rPr lang="en-US" altLang="zh-CN" sz="2000" dirty="0"/>
              <a:t>)</a:t>
            </a:r>
            <a:r>
              <a:rPr lang="zh-CN" altLang="en-US" sz="2000" dirty="0"/>
              <a:t>基类对象名</a:t>
            </a:r>
            <a:r>
              <a:rPr lang="en-US" altLang="zh-CN" sz="2000" dirty="0" smtClean="0"/>
              <a:t>;</a:t>
            </a:r>
            <a:endParaRPr lang="zh-CN" altLang="en-US" sz="2000" dirty="0"/>
          </a:p>
        </p:txBody>
      </p:sp>
    </p:spTree>
    <p:extLst>
      <p:ext uri="{BB962C8B-B14F-4D97-AF65-F5344CB8AC3E}">
        <p14:creationId xmlns:p14="http://schemas.microsoft.com/office/powerpoint/2010/main" val="14594820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4.1.8 </a:t>
            </a:r>
            <a:r>
              <a:rPr lang="zh-CN" altLang="en-US" dirty="0" smtClean="0"/>
              <a:t>多态</a:t>
            </a:r>
            <a:r>
              <a:rPr lang="en-US" altLang="zh-CN" dirty="0" smtClean="0"/>
              <a:t/>
            </a:r>
            <a:br>
              <a:rPr lang="en-US" altLang="zh-CN" dirty="0" smtClean="0"/>
            </a:br>
            <a:r>
              <a:rPr lang="zh-CN" altLang="en-US" sz="3200" dirty="0" smtClean="0"/>
              <a:t>上转型对象的特点</a:t>
            </a:r>
            <a:endParaRPr lang="zh-CN" altLang="en-US" dirty="0"/>
          </a:p>
        </p:txBody>
      </p:sp>
      <p:grpSp>
        <p:nvGrpSpPr>
          <p:cNvPr id="27" name="组合 26"/>
          <p:cNvGrpSpPr/>
          <p:nvPr/>
        </p:nvGrpSpPr>
        <p:grpSpPr>
          <a:xfrm>
            <a:off x="1266826" y="1371600"/>
            <a:ext cx="9410700" cy="4791075"/>
            <a:chOff x="2382324" y="2010031"/>
            <a:chExt cx="7552509" cy="4024432"/>
          </a:xfrm>
        </p:grpSpPr>
        <p:sp>
          <p:nvSpPr>
            <p:cNvPr id="5" name="Text Box 4"/>
            <p:cNvSpPr txBox="1">
              <a:spLocks noChangeArrowheads="1"/>
            </p:cNvSpPr>
            <p:nvPr/>
          </p:nvSpPr>
          <p:spPr bwMode="auto">
            <a:xfrm>
              <a:off x="2382324" y="2010031"/>
              <a:ext cx="4436113" cy="461665"/>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a:spAutoFit/>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ea typeface="黑体" panose="02010609060101010101" pitchFamily="49" charset="-122"/>
                </a:rPr>
                <a:t>父类中被子类继承的</a:t>
              </a:r>
              <a:r>
                <a:rPr lang="zh-CN" altLang="en-US" sz="2400" b="1" dirty="0" smtClean="0">
                  <a:ea typeface="黑体" panose="02010609060101010101" pitchFamily="49" charset="-122"/>
                </a:rPr>
                <a:t>变量</a:t>
              </a:r>
              <a:endParaRPr lang="zh-CN" altLang="en-US" sz="2400" b="1" dirty="0">
                <a:ea typeface="黑体" panose="02010609060101010101" pitchFamily="49" charset="-122"/>
              </a:endParaRPr>
            </a:p>
          </p:txBody>
        </p:sp>
        <p:sp>
          <p:nvSpPr>
            <p:cNvPr id="6" name="Text Box 5"/>
            <p:cNvSpPr txBox="1">
              <a:spLocks noChangeArrowheads="1"/>
            </p:cNvSpPr>
            <p:nvPr/>
          </p:nvSpPr>
          <p:spPr bwMode="auto">
            <a:xfrm>
              <a:off x="2382324" y="2510535"/>
              <a:ext cx="4436113" cy="461665"/>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a:spAutoFit/>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ea typeface="黑体" panose="02010609060101010101" pitchFamily="49" charset="-122"/>
                </a:rPr>
                <a:t>父类中被子类隐藏的变量</a:t>
              </a:r>
            </a:p>
          </p:txBody>
        </p:sp>
        <p:sp>
          <p:nvSpPr>
            <p:cNvPr id="7" name="Text Box 6"/>
            <p:cNvSpPr txBox="1">
              <a:spLocks noChangeArrowheads="1"/>
            </p:cNvSpPr>
            <p:nvPr/>
          </p:nvSpPr>
          <p:spPr bwMode="auto">
            <a:xfrm>
              <a:off x="2382324" y="3015044"/>
              <a:ext cx="4436113" cy="461665"/>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a:spAutoFit/>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ea typeface="黑体" panose="02010609060101010101" pitchFamily="49" charset="-122"/>
                </a:rPr>
                <a:t>父类中被子类继承的方法</a:t>
              </a:r>
            </a:p>
          </p:txBody>
        </p:sp>
        <p:sp>
          <p:nvSpPr>
            <p:cNvPr id="8" name="Text Box 7"/>
            <p:cNvSpPr txBox="1">
              <a:spLocks noChangeArrowheads="1"/>
            </p:cNvSpPr>
            <p:nvPr/>
          </p:nvSpPr>
          <p:spPr bwMode="auto">
            <a:xfrm>
              <a:off x="2382324" y="3525905"/>
              <a:ext cx="4436113" cy="46166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ea typeface="黑体" panose="02010609060101010101" pitchFamily="49" charset="-122"/>
                </a:rPr>
                <a:t>父类中被子类重写的方法</a:t>
              </a:r>
            </a:p>
          </p:txBody>
        </p:sp>
        <p:sp>
          <p:nvSpPr>
            <p:cNvPr id="9" name="Text Box 8"/>
            <p:cNvSpPr txBox="1">
              <a:spLocks noChangeArrowheads="1"/>
            </p:cNvSpPr>
            <p:nvPr/>
          </p:nvSpPr>
          <p:spPr bwMode="auto">
            <a:xfrm>
              <a:off x="2382324" y="4027561"/>
              <a:ext cx="4436113" cy="46166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ea typeface="黑体" panose="02010609060101010101" pitchFamily="49" charset="-122"/>
                </a:rPr>
                <a:t>子类中定义的覆盖变量</a:t>
              </a:r>
            </a:p>
          </p:txBody>
        </p:sp>
        <p:sp>
          <p:nvSpPr>
            <p:cNvPr id="10" name="Text Box 9"/>
            <p:cNvSpPr txBox="1">
              <a:spLocks noChangeArrowheads="1"/>
            </p:cNvSpPr>
            <p:nvPr/>
          </p:nvSpPr>
          <p:spPr bwMode="auto">
            <a:xfrm>
              <a:off x="2382324" y="4538421"/>
              <a:ext cx="4436113" cy="46166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spAutoFit/>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ea typeface="黑体" panose="02010609060101010101" pitchFamily="49" charset="-122"/>
                </a:rPr>
                <a:t>子类中定义的重写方法</a:t>
              </a:r>
            </a:p>
          </p:txBody>
        </p:sp>
        <p:sp>
          <p:nvSpPr>
            <p:cNvPr id="11" name="Text Box 10"/>
            <p:cNvSpPr txBox="1">
              <a:spLocks noChangeArrowheads="1"/>
            </p:cNvSpPr>
            <p:nvPr/>
          </p:nvSpPr>
          <p:spPr bwMode="auto">
            <a:xfrm>
              <a:off x="2382324" y="5050431"/>
              <a:ext cx="4436113" cy="46166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ea typeface="黑体" panose="02010609060101010101" pitchFamily="49" charset="-122"/>
                </a:rPr>
                <a:t>子类中定义的新变量</a:t>
              </a:r>
            </a:p>
          </p:txBody>
        </p:sp>
        <p:sp>
          <p:nvSpPr>
            <p:cNvPr id="12" name="Text Box 11"/>
            <p:cNvSpPr txBox="1">
              <a:spLocks noChangeArrowheads="1"/>
            </p:cNvSpPr>
            <p:nvPr/>
          </p:nvSpPr>
          <p:spPr bwMode="auto">
            <a:xfrm>
              <a:off x="2382324" y="5572798"/>
              <a:ext cx="4436113" cy="46166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ea typeface="黑体" panose="02010609060101010101" pitchFamily="49" charset="-122"/>
                </a:rPr>
                <a:t>子类中定义的新方法</a:t>
              </a:r>
            </a:p>
          </p:txBody>
        </p:sp>
        <p:sp>
          <p:nvSpPr>
            <p:cNvPr id="13" name="Text Box 12"/>
            <p:cNvSpPr txBox="1">
              <a:spLocks noChangeArrowheads="1"/>
            </p:cNvSpPr>
            <p:nvPr/>
          </p:nvSpPr>
          <p:spPr bwMode="auto">
            <a:xfrm>
              <a:off x="8096931" y="3016195"/>
              <a:ext cx="1837902" cy="46166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ea typeface="黑体" panose="02010609060101010101" pitchFamily="49" charset="-122"/>
                </a:rPr>
                <a:t>上转型对象</a:t>
              </a:r>
            </a:p>
          </p:txBody>
        </p:sp>
        <p:sp>
          <p:nvSpPr>
            <p:cNvPr id="14" name="Text Box 13"/>
            <p:cNvSpPr txBox="1">
              <a:spLocks noChangeArrowheads="1"/>
            </p:cNvSpPr>
            <p:nvPr/>
          </p:nvSpPr>
          <p:spPr bwMode="auto">
            <a:xfrm>
              <a:off x="8096930" y="4424513"/>
              <a:ext cx="1837903" cy="46166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ea typeface="黑体" panose="02010609060101010101" pitchFamily="49" charset="-122"/>
                </a:rPr>
                <a:t>子类对象</a:t>
              </a:r>
            </a:p>
          </p:txBody>
        </p:sp>
        <p:sp>
          <p:nvSpPr>
            <p:cNvPr id="15" name="Line 14"/>
            <p:cNvSpPr>
              <a:spLocks noChangeShapeType="1"/>
            </p:cNvSpPr>
            <p:nvPr/>
          </p:nvSpPr>
          <p:spPr bwMode="auto">
            <a:xfrm flipH="1" flipV="1">
              <a:off x="6820153" y="2232645"/>
              <a:ext cx="1244170" cy="940029"/>
            </a:xfrm>
            <a:prstGeom prst="line">
              <a:avLst/>
            </a:prstGeom>
            <a:ln>
              <a:solidFill>
                <a:srgbClr val="FF0000"/>
              </a:solidFill>
              <a:headEnd/>
              <a:tailEnd type="arrow" w="med" len="med"/>
            </a:ln>
          </p:spPr>
          <p:style>
            <a:lnRef idx="2">
              <a:schemeClr val="accent1"/>
            </a:lnRef>
            <a:fillRef idx="1">
              <a:schemeClr val="lt1"/>
            </a:fillRef>
            <a:effectRef idx="0">
              <a:schemeClr val="accent1"/>
            </a:effectRef>
            <a:fontRef idx="minor">
              <a:schemeClr val="dk1"/>
            </a:fontRef>
          </p:style>
          <p:txBody>
            <a:bodyPr/>
            <a:lstStyle/>
            <a:p>
              <a:endParaRPr lang="zh-CN" altLang="en-US" sz="1600"/>
            </a:p>
          </p:txBody>
        </p:sp>
        <p:sp>
          <p:nvSpPr>
            <p:cNvPr id="16" name="Line 15"/>
            <p:cNvSpPr>
              <a:spLocks noChangeShapeType="1"/>
            </p:cNvSpPr>
            <p:nvPr/>
          </p:nvSpPr>
          <p:spPr bwMode="auto">
            <a:xfrm flipH="1" flipV="1">
              <a:off x="6820153" y="2702085"/>
              <a:ext cx="1244170" cy="470590"/>
            </a:xfrm>
            <a:prstGeom prst="line">
              <a:avLst/>
            </a:prstGeom>
            <a:ln>
              <a:solidFill>
                <a:srgbClr val="FF0000"/>
              </a:solidFill>
              <a:headEnd/>
              <a:tailEnd type="arrow" w="med" len="med"/>
            </a:ln>
          </p:spPr>
          <p:style>
            <a:lnRef idx="2">
              <a:schemeClr val="accent1"/>
            </a:lnRef>
            <a:fillRef idx="1">
              <a:schemeClr val="lt1"/>
            </a:fillRef>
            <a:effectRef idx="0">
              <a:schemeClr val="accent1"/>
            </a:effectRef>
            <a:fontRef idx="minor">
              <a:schemeClr val="dk1"/>
            </a:fontRef>
          </p:style>
          <p:txBody>
            <a:bodyPr/>
            <a:lstStyle/>
            <a:p>
              <a:endParaRPr lang="zh-CN" altLang="en-US" sz="1600"/>
            </a:p>
          </p:txBody>
        </p:sp>
        <p:sp>
          <p:nvSpPr>
            <p:cNvPr id="17" name="Line 16"/>
            <p:cNvSpPr>
              <a:spLocks noChangeShapeType="1"/>
            </p:cNvSpPr>
            <p:nvPr/>
          </p:nvSpPr>
          <p:spPr bwMode="auto">
            <a:xfrm flipH="1">
              <a:off x="6820153" y="3172674"/>
              <a:ext cx="1244170" cy="0"/>
            </a:xfrm>
            <a:prstGeom prst="line">
              <a:avLst/>
            </a:prstGeom>
            <a:ln>
              <a:solidFill>
                <a:srgbClr val="FF0000"/>
              </a:solidFill>
              <a:headEnd/>
              <a:tailEnd type="arrow" w="med" len="med"/>
            </a:ln>
          </p:spPr>
          <p:style>
            <a:lnRef idx="2">
              <a:schemeClr val="accent5">
                <a:shade val="50000"/>
              </a:schemeClr>
            </a:lnRef>
            <a:fillRef idx="1">
              <a:schemeClr val="accent5"/>
            </a:fillRef>
            <a:effectRef idx="0">
              <a:schemeClr val="accent5"/>
            </a:effectRef>
            <a:fontRef idx="minor">
              <a:schemeClr val="lt1"/>
            </a:fontRef>
          </p:style>
          <p:txBody>
            <a:bodyPr/>
            <a:lstStyle/>
            <a:p>
              <a:endParaRPr lang="zh-CN" altLang="en-US" sz="1600"/>
            </a:p>
          </p:txBody>
        </p:sp>
        <p:sp>
          <p:nvSpPr>
            <p:cNvPr id="18" name="Line 17"/>
            <p:cNvSpPr>
              <a:spLocks noChangeShapeType="1"/>
            </p:cNvSpPr>
            <p:nvPr/>
          </p:nvSpPr>
          <p:spPr bwMode="auto">
            <a:xfrm flipH="1">
              <a:off x="6820153" y="3172674"/>
              <a:ext cx="1244170" cy="1564798"/>
            </a:xfrm>
            <a:prstGeom prst="line">
              <a:avLst/>
            </a:prstGeom>
            <a:ln>
              <a:solidFill>
                <a:srgbClr val="FF0000"/>
              </a:solidFill>
              <a:headEnd/>
              <a:tailEnd type="arrow" w="med" len="med"/>
            </a:ln>
          </p:spPr>
          <p:style>
            <a:lnRef idx="2">
              <a:schemeClr val="accent1"/>
            </a:lnRef>
            <a:fillRef idx="1">
              <a:schemeClr val="lt1"/>
            </a:fillRef>
            <a:effectRef idx="0">
              <a:schemeClr val="accent1"/>
            </a:effectRef>
            <a:fontRef idx="minor">
              <a:schemeClr val="dk1"/>
            </a:fontRef>
          </p:style>
          <p:txBody>
            <a:bodyPr/>
            <a:lstStyle/>
            <a:p>
              <a:endParaRPr lang="zh-CN" altLang="en-US" sz="1600"/>
            </a:p>
          </p:txBody>
        </p:sp>
        <p:sp>
          <p:nvSpPr>
            <p:cNvPr id="19" name="Line 18"/>
            <p:cNvSpPr>
              <a:spLocks noChangeShapeType="1"/>
            </p:cNvSpPr>
            <p:nvPr/>
          </p:nvSpPr>
          <p:spPr bwMode="auto">
            <a:xfrm flipH="1" flipV="1">
              <a:off x="6820153" y="2389125"/>
              <a:ext cx="1244170" cy="2140091"/>
            </a:xfrm>
            <a:prstGeom prst="line">
              <a:avLst/>
            </a:prstGeom>
            <a:ln>
              <a:headEnd/>
              <a:tailEnd type="arrow" w="med" len="med"/>
            </a:ln>
          </p:spPr>
          <p:style>
            <a:lnRef idx="2">
              <a:schemeClr val="accent1"/>
            </a:lnRef>
            <a:fillRef idx="1">
              <a:schemeClr val="lt1"/>
            </a:fillRef>
            <a:effectRef idx="0">
              <a:schemeClr val="accent1"/>
            </a:effectRef>
            <a:fontRef idx="minor">
              <a:schemeClr val="dk1"/>
            </a:fontRef>
          </p:style>
          <p:txBody>
            <a:bodyPr/>
            <a:lstStyle/>
            <a:p>
              <a:endParaRPr lang="zh-CN" altLang="en-US" sz="1600"/>
            </a:p>
          </p:txBody>
        </p:sp>
        <p:sp>
          <p:nvSpPr>
            <p:cNvPr id="20" name="Line 19"/>
            <p:cNvSpPr>
              <a:spLocks noChangeShapeType="1"/>
            </p:cNvSpPr>
            <p:nvPr/>
          </p:nvSpPr>
          <p:spPr bwMode="auto">
            <a:xfrm flipH="1" flipV="1">
              <a:off x="6820153" y="3224451"/>
              <a:ext cx="1244170" cy="1304765"/>
            </a:xfrm>
            <a:prstGeom prst="line">
              <a:avLst/>
            </a:prstGeom>
            <a:ln>
              <a:headEnd/>
              <a:tailEnd type="arrow" w="med" len="med"/>
            </a:ln>
          </p:spPr>
          <p:style>
            <a:lnRef idx="2">
              <a:schemeClr val="accent1"/>
            </a:lnRef>
            <a:fillRef idx="1">
              <a:schemeClr val="lt1"/>
            </a:fillRef>
            <a:effectRef idx="0">
              <a:schemeClr val="accent1"/>
            </a:effectRef>
            <a:fontRef idx="minor">
              <a:schemeClr val="dk1"/>
            </a:fontRef>
          </p:style>
          <p:txBody>
            <a:bodyPr/>
            <a:lstStyle/>
            <a:p>
              <a:endParaRPr lang="zh-CN" altLang="en-US" sz="1600"/>
            </a:p>
          </p:txBody>
        </p:sp>
        <p:sp>
          <p:nvSpPr>
            <p:cNvPr id="21" name="Line 20"/>
            <p:cNvSpPr>
              <a:spLocks noChangeShapeType="1"/>
            </p:cNvSpPr>
            <p:nvPr/>
          </p:nvSpPr>
          <p:spPr bwMode="auto">
            <a:xfrm flipH="1" flipV="1">
              <a:off x="6820153" y="4216257"/>
              <a:ext cx="1244170" cy="312960"/>
            </a:xfrm>
            <a:prstGeom prst="line">
              <a:avLst/>
            </a:prstGeom>
            <a:ln>
              <a:headEnd/>
              <a:tailEnd type="arrow" w="med" len="med"/>
            </a:ln>
          </p:spPr>
          <p:style>
            <a:lnRef idx="2">
              <a:schemeClr val="accent1"/>
            </a:lnRef>
            <a:fillRef idx="1">
              <a:schemeClr val="lt1"/>
            </a:fillRef>
            <a:effectRef idx="0">
              <a:schemeClr val="accent1"/>
            </a:effectRef>
            <a:fontRef idx="minor">
              <a:schemeClr val="dk1"/>
            </a:fontRef>
          </p:style>
          <p:txBody>
            <a:bodyPr/>
            <a:lstStyle/>
            <a:p>
              <a:endParaRPr lang="zh-CN" altLang="en-US" sz="1600"/>
            </a:p>
          </p:txBody>
        </p:sp>
        <p:sp>
          <p:nvSpPr>
            <p:cNvPr id="22" name="Line 21"/>
            <p:cNvSpPr>
              <a:spLocks noChangeShapeType="1"/>
            </p:cNvSpPr>
            <p:nvPr/>
          </p:nvSpPr>
          <p:spPr bwMode="auto">
            <a:xfrm flipH="1">
              <a:off x="6820153" y="4529217"/>
              <a:ext cx="1323111" cy="261183"/>
            </a:xfrm>
            <a:prstGeom prst="line">
              <a:avLst/>
            </a:prstGeom>
            <a:ln>
              <a:headEnd/>
              <a:tailEnd type="arrow" w="med" len="med"/>
            </a:ln>
          </p:spPr>
          <p:style>
            <a:lnRef idx="2">
              <a:schemeClr val="accent1"/>
            </a:lnRef>
            <a:fillRef idx="1">
              <a:schemeClr val="lt1"/>
            </a:fillRef>
            <a:effectRef idx="0">
              <a:schemeClr val="accent1"/>
            </a:effectRef>
            <a:fontRef idx="minor">
              <a:schemeClr val="dk1"/>
            </a:fontRef>
          </p:style>
          <p:txBody>
            <a:bodyPr/>
            <a:lstStyle/>
            <a:p>
              <a:endParaRPr lang="zh-CN" altLang="en-US" sz="1600"/>
            </a:p>
          </p:txBody>
        </p:sp>
        <p:sp>
          <p:nvSpPr>
            <p:cNvPr id="23" name="Line 22"/>
            <p:cNvSpPr>
              <a:spLocks noChangeShapeType="1"/>
            </p:cNvSpPr>
            <p:nvPr/>
          </p:nvSpPr>
          <p:spPr bwMode="auto">
            <a:xfrm flipH="1">
              <a:off x="6820153" y="4529217"/>
              <a:ext cx="1244170" cy="730622"/>
            </a:xfrm>
            <a:prstGeom prst="line">
              <a:avLst/>
            </a:prstGeom>
            <a:ln>
              <a:headEnd/>
              <a:tailEnd type="arrow" w="med" len="med"/>
            </a:ln>
          </p:spPr>
          <p:style>
            <a:lnRef idx="2">
              <a:schemeClr val="accent1"/>
            </a:lnRef>
            <a:fillRef idx="1">
              <a:schemeClr val="lt1"/>
            </a:fillRef>
            <a:effectRef idx="0">
              <a:schemeClr val="accent1"/>
            </a:effectRef>
            <a:fontRef idx="minor">
              <a:schemeClr val="dk1"/>
            </a:fontRef>
          </p:style>
          <p:txBody>
            <a:bodyPr/>
            <a:lstStyle/>
            <a:p>
              <a:endParaRPr lang="zh-CN" altLang="en-US" sz="1600"/>
            </a:p>
          </p:txBody>
        </p:sp>
        <p:sp>
          <p:nvSpPr>
            <p:cNvPr id="24" name="Line 23"/>
            <p:cNvSpPr>
              <a:spLocks noChangeShapeType="1"/>
            </p:cNvSpPr>
            <p:nvPr/>
          </p:nvSpPr>
          <p:spPr bwMode="auto">
            <a:xfrm flipH="1">
              <a:off x="6820153" y="4529217"/>
              <a:ext cx="1244170" cy="1252989"/>
            </a:xfrm>
            <a:prstGeom prst="line">
              <a:avLst/>
            </a:prstGeom>
            <a:ln>
              <a:headEnd/>
              <a:tailEnd type="arrow" w="med" len="med"/>
            </a:ln>
          </p:spPr>
          <p:style>
            <a:lnRef idx="2">
              <a:schemeClr val="accent1"/>
            </a:lnRef>
            <a:fillRef idx="1">
              <a:schemeClr val="lt1"/>
            </a:fillRef>
            <a:effectRef idx="0">
              <a:schemeClr val="accent1"/>
            </a:effectRef>
            <a:fontRef idx="minor">
              <a:schemeClr val="dk1"/>
            </a:fontRef>
          </p:style>
          <p:txBody>
            <a:bodyPr/>
            <a:lstStyle/>
            <a:p>
              <a:endParaRPr lang="zh-CN" altLang="en-US" sz="1600"/>
            </a:p>
          </p:txBody>
        </p:sp>
      </p:grpSp>
    </p:spTree>
    <p:extLst>
      <p:ext uri="{BB962C8B-B14F-4D97-AF65-F5344CB8AC3E}">
        <p14:creationId xmlns:p14="http://schemas.microsoft.com/office/powerpoint/2010/main" val="26118055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本章</a:t>
            </a:r>
            <a:r>
              <a:rPr lang="zh-CN" altLang="en-US" dirty="0" smtClean="0"/>
              <a:t>导读</a:t>
            </a:r>
            <a:endParaRPr lang="zh-CN" altLang="en-US" dirty="0"/>
          </a:p>
        </p:txBody>
      </p:sp>
      <p:sp>
        <p:nvSpPr>
          <p:cNvPr id="3" name="内容占位符 2"/>
          <p:cNvSpPr>
            <a:spLocks noGrp="1"/>
          </p:cNvSpPr>
          <p:nvPr>
            <p:ph idx="1"/>
          </p:nvPr>
        </p:nvSpPr>
        <p:spPr>
          <a:xfrm>
            <a:off x="1097280" y="1266825"/>
            <a:ext cx="10058400" cy="5074013"/>
          </a:xfrm>
        </p:spPr>
        <p:txBody>
          <a:bodyPr>
            <a:normAutofit fontScale="92500" lnSpcReduction="10000"/>
          </a:bodyPr>
          <a:lstStyle/>
          <a:p>
            <a:pPr>
              <a:buFont typeface="Wingdings" panose="05000000000000000000" pitchFamily="2" charset="2"/>
              <a:buChar char="p"/>
            </a:pPr>
            <a:r>
              <a:rPr lang="en-US" altLang="zh-CN" sz="3200" dirty="0" smtClean="0">
                <a:latin typeface="+mn-lt"/>
              </a:rPr>
              <a:t>4.1 </a:t>
            </a:r>
            <a:r>
              <a:rPr lang="zh-CN" altLang="en-US" sz="3200" dirty="0" smtClean="0">
                <a:latin typeface="+mn-lt"/>
              </a:rPr>
              <a:t>继承 </a:t>
            </a:r>
            <a:r>
              <a:rPr lang="en-US" altLang="zh-CN" sz="3200" dirty="0" smtClean="0">
                <a:latin typeface="+mn-lt"/>
              </a:rPr>
              <a:t>Inheritance</a:t>
            </a:r>
          </a:p>
          <a:p>
            <a:pPr>
              <a:buFont typeface="Wingdings" charset="2"/>
              <a:buChar char="ü"/>
            </a:pPr>
            <a:r>
              <a:rPr lang="en-US" altLang="zh-CN" sz="3200" dirty="0" smtClean="0">
                <a:solidFill>
                  <a:srgbClr val="FF0000"/>
                </a:solidFill>
                <a:latin typeface="+mn-lt"/>
              </a:rPr>
              <a:t>4.2 </a:t>
            </a:r>
            <a:r>
              <a:rPr lang="zh-CN" altLang="en-US" sz="3200" dirty="0" smtClean="0">
                <a:solidFill>
                  <a:srgbClr val="FF0000"/>
                </a:solidFill>
                <a:latin typeface="+mn-lt"/>
              </a:rPr>
              <a:t>抽象类和抽象方法 </a:t>
            </a:r>
            <a:r>
              <a:rPr lang="en-US" altLang="zh-CN" sz="3200" dirty="0" smtClean="0">
                <a:solidFill>
                  <a:srgbClr val="FF0000"/>
                </a:solidFill>
                <a:latin typeface="+mn-lt"/>
              </a:rPr>
              <a:t>Abstract Class &amp; Abstract Method</a:t>
            </a:r>
          </a:p>
          <a:p>
            <a:pPr>
              <a:buFont typeface="Wingdings" panose="05000000000000000000" pitchFamily="2" charset="2"/>
              <a:buChar char="p"/>
            </a:pPr>
            <a:r>
              <a:rPr lang="en-US" altLang="zh-CN" sz="3200" dirty="0" smtClean="0">
                <a:latin typeface="+mn-lt"/>
              </a:rPr>
              <a:t>4.3 </a:t>
            </a:r>
            <a:r>
              <a:rPr lang="zh-CN" altLang="en-US" sz="3200" dirty="0" smtClean="0">
                <a:latin typeface="+mn-lt"/>
              </a:rPr>
              <a:t>内部类 </a:t>
            </a:r>
            <a:r>
              <a:rPr lang="en-US" altLang="zh-CN" sz="3200" dirty="0" smtClean="0">
                <a:latin typeface="+mn-lt"/>
              </a:rPr>
              <a:t>Inner Class</a:t>
            </a:r>
          </a:p>
          <a:p>
            <a:pPr>
              <a:buFont typeface="Wingdings" panose="05000000000000000000" pitchFamily="2" charset="2"/>
              <a:buChar char="p"/>
            </a:pPr>
            <a:r>
              <a:rPr lang="en-US" altLang="zh-CN" sz="3200" dirty="0" smtClean="0">
                <a:latin typeface="+mn-lt"/>
              </a:rPr>
              <a:t>4.4 </a:t>
            </a:r>
            <a:r>
              <a:rPr lang="zh-CN" altLang="en-US" sz="3200" dirty="0" smtClean="0">
                <a:latin typeface="+mn-lt"/>
              </a:rPr>
              <a:t>接口 </a:t>
            </a:r>
            <a:r>
              <a:rPr lang="en-US" altLang="zh-CN" sz="3200" dirty="0" smtClean="0">
                <a:latin typeface="+mn-lt"/>
              </a:rPr>
              <a:t>Interface</a:t>
            </a:r>
            <a:endParaRPr lang="en-US" altLang="zh-CN" sz="3200" dirty="0">
              <a:latin typeface="+mn-lt"/>
            </a:endParaRPr>
          </a:p>
          <a:p>
            <a:pPr>
              <a:buFont typeface="Wingdings" panose="05000000000000000000" pitchFamily="2" charset="2"/>
              <a:buChar char="p"/>
            </a:pPr>
            <a:r>
              <a:rPr lang="en-US" altLang="zh-CN" sz="3200" dirty="0">
                <a:latin typeface="+mn-lt"/>
              </a:rPr>
              <a:t>4</a:t>
            </a:r>
            <a:r>
              <a:rPr lang="en-US" altLang="zh-CN" sz="3200" dirty="0" smtClean="0">
                <a:latin typeface="+mn-lt"/>
              </a:rPr>
              <a:t>.5 </a:t>
            </a:r>
            <a:r>
              <a:rPr lang="en-US" altLang="zh-CN" sz="3200" dirty="0">
                <a:latin typeface="+mn-lt"/>
              </a:rPr>
              <a:t>Lambda</a:t>
            </a:r>
            <a:r>
              <a:rPr lang="zh-CN" altLang="en-US" sz="3200" dirty="0" smtClean="0">
                <a:latin typeface="+mn-lt"/>
              </a:rPr>
              <a:t>表达式  </a:t>
            </a:r>
            <a:r>
              <a:rPr lang="el-GR" altLang="zh-CN" sz="3200" dirty="0" smtClean="0">
                <a:latin typeface="+mn-lt"/>
              </a:rPr>
              <a:t>λ</a:t>
            </a:r>
            <a:r>
              <a:rPr lang="sk-SK" altLang="zh-CN" sz="3200" dirty="0">
                <a:latin typeface="+mn-lt"/>
              </a:rPr>
              <a:t> </a:t>
            </a:r>
            <a:r>
              <a:rPr lang="en-US" altLang="zh-CN" sz="3200" dirty="0" err="1">
                <a:latin typeface="+mn-lt"/>
              </a:rPr>
              <a:t>E</a:t>
            </a:r>
            <a:r>
              <a:rPr lang="sk-SK" altLang="zh-CN" sz="3200" dirty="0" err="1" smtClean="0">
                <a:latin typeface="+mn-lt"/>
              </a:rPr>
              <a:t>xpression</a:t>
            </a:r>
            <a:endParaRPr lang="en-US" altLang="zh-CN" sz="3200" dirty="0">
              <a:latin typeface="+mn-lt"/>
            </a:endParaRPr>
          </a:p>
          <a:p>
            <a:pPr>
              <a:buFont typeface="Wingdings" panose="05000000000000000000" pitchFamily="2" charset="2"/>
              <a:buChar char="p"/>
            </a:pPr>
            <a:r>
              <a:rPr lang="en-US" altLang="zh-CN" sz="3200" dirty="0">
                <a:latin typeface="+mn-lt"/>
              </a:rPr>
              <a:t>4</a:t>
            </a:r>
            <a:r>
              <a:rPr lang="en-US" altLang="zh-CN" sz="3200" dirty="0" smtClean="0">
                <a:latin typeface="+mn-lt"/>
              </a:rPr>
              <a:t>.6 </a:t>
            </a:r>
            <a:r>
              <a:rPr lang="zh-CN" altLang="en-US" sz="3200" dirty="0">
                <a:latin typeface="+mn-lt"/>
              </a:rPr>
              <a:t>接口与抽象</a:t>
            </a:r>
            <a:r>
              <a:rPr lang="zh-CN" altLang="en-US" sz="3200" dirty="0" smtClean="0">
                <a:latin typeface="+mn-lt"/>
              </a:rPr>
              <a:t>类 </a:t>
            </a:r>
            <a:r>
              <a:rPr lang="en-US" altLang="zh-CN" sz="3200" dirty="0" smtClean="0">
                <a:latin typeface="+mn-lt"/>
              </a:rPr>
              <a:t>Interface</a:t>
            </a:r>
            <a:r>
              <a:rPr lang="zh-CN" altLang="en-US" sz="3200" dirty="0" smtClean="0">
                <a:latin typeface="+mn-lt"/>
              </a:rPr>
              <a:t> </a:t>
            </a:r>
            <a:r>
              <a:rPr lang="en-US" altLang="zh-CN" sz="3200" dirty="0" smtClean="0">
                <a:latin typeface="+mn-lt"/>
              </a:rPr>
              <a:t>&amp;</a:t>
            </a:r>
            <a:r>
              <a:rPr lang="zh-CN" altLang="en-US" sz="3200" dirty="0" smtClean="0">
                <a:latin typeface="+mn-lt"/>
              </a:rPr>
              <a:t> </a:t>
            </a:r>
            <a:r>
              <a:rPr lang="en-US" altLang="zh-CN" sz="3200" dirty="0" smtClean="0">
                <a:latin typeface="+mn-lt"/>
              </a:rPr>
              <a:t>Abstract</a:t>
            </a:r>
            <a:r>
              <a:rPr lang="zh-CN" altLang="en-US" sz="3200" dirty="0" smtClean="0">
                <a:latin typeface="+mn-lt"/>
              </a:rPr>
              <a:t> </a:t>
            </a:r>
            <a:r>
              <a:rPr lang="en-US" altLang="zh-CN" sz="3200" dirty="0" smtClean="0">
                <a:latin typeface="+mn-lt"/>
              </a:rPr>
              <a:t>Class</a:t>
            </a:r>
            <a:endParaRPr lang="en-US" altLang="zh-CN" sz="3200" dirty="0">
              <a:latin typeface="+mn-lt"/>
            </a:endParaRPr>
          </a:p>
          <a:p>
            <a:pPr>
              <a:buFont typeface="Wingdings" panose="05000000000000000000" pitchFamily="2" charset="2"/>
              <a:buChar char="p"/>
            </a:pPr>
            <a:r>
              <a:rPr lang="en-US" altLang="zh-CN" sz="3200" dirty="0">
                <a:latin typeface="+mn-lt"/>
              </a:rPr>
              <a:t>4</a:t>
            </a:r>
            <a:r>
              <a:rPr lang="en-US" altLang="zh-CN" sz="3200" dirty="0" smtClean="0">
                <a:latin typeface="+mn-lt"/>
              </a:rPr>
              <a:t>.7 </a:t>
            </a:r>
            <a:r>
              <a:rPr lang="zh-CN" altLang="en-US" sz="3200" dirty="0">
                <a:latin typeface="+mn-lt"/>
              </a:rPr>
              <a:t>大话泛</a:t>
            </a:r>
            <a:r>
              <a:rPr lang="zh-CN" altLang="en-US" sz="3200" dirty="0" smtClean="0">
                <a:latin typeface="+mn-lt"/>
              </a:rPr>
              <a:t>型 </a:t>
            </a:r>
            <a:r>
              <a:rPr lang="en-US" altLang="zh-CN" sz="3200" dirty="0" smtClean="0">
                <a:latin typeface="+mn-lt"/>
              </a:rPr>
              <a:t>Generic</a:t>
            </a:r>
            <a:r>
              <a:rPr lang="zh-CN" altLang="en-US" sz="3200" dirty="0" smtClean="0">
                <a:latin typeface="+mn-lt"/>
              </a:rPr>
              <a:t> </a:t>
            </a:r>
            <a:r>
              <a:rPr lang="en-US" altLang="zh-CN" sz="3200" dirty="0" smtClean="0">
                <a:latin typeface="+mn-lt"/>
              </a:rPr>
              <a:t>Programming</a:t>
            </a:r>
          </a:p>
          <a:p>
            <a:pPr>
              <a:buFont typeface="Wingdings" panose="05000000000000000000" pitchFamily="2" charset="2"/>
              <a:buChar char="p"/>
            </a:pPr>
            <a:r>
              <a:rPr lang="en-US" altLang="zh-CN" sz="3200" dirty="0" smtClean="0">
                <a:latin typeface="+mn-lt"/>
              </a:rPr>
              <a:t>4.8 </a:t>
            </a:r>
            <a:r>
              <a:rPr lang="zh-CN" altLang="en-US" sz="3200" dirty="0" smtClean="0">
                <a:latin typeface="+mn-lt"/>
              </a:rPr>
              <a:t>枚举类 </a:t>
            </a:r>
            <a:r>
              <a:rPr lang="en-US" altLang="zh-CN" sz="3200" dirty="0" smtClean="0">
                <a:latin typeface="+mn-lt"/>
              </a:rPr>
              <a:t>Enumeration Class</a:t>
            </a:r>
          </a:p>
          <a:p>
            <a:pPr>
              <a:buFont typeface="Wingdings" panose="05000000000000000000" pitchFamily="2" charset="2"/>
              <a:buChar char="p"/>
            </a:pPr>
            <a:r>
              <a:rPr lang="en-US" altLang="zh-CN" sz="3200" dirty="0" smtClean="0">
                <a:latin typeface="+mn-lt"/>
              </a:rPr>
              <a:t>4.9</a:t>
            </a:r>
            <a:r>
              <a:rPr lang="zh-CN" altLang="en-US" sz="3200" dirty="0" smtClean="0">
                <a:latin typeface="+mn-lt"/>
              </a:rPr>
              <a:t> </a:t>
            </a:r>
            <a:r>
              <a:rPr lang="zh-CN" altLang="en-US" sz="3200" dirty="0">
                <a:latin typeface="+mn-lt"/>
              </a:rPr>
              <a:t>作业及</a:t>
            </a:r>
            <a:r>
              <a:rPr lang="zh-CN" altLang="en-US" sz="3200" dirty="0" smtClean="0">
                <a:latin typeface="+mn-lt"/>
              </a:rPr>
              <a:t>延伸</a:t>
            </a:r>
            <a:endParaRPr lang="en-US" altLang="zh-CN" sz="3200" dirty="0">
              <a:latin typeface="+mn-lt"/>
            </a:endParaRPr>
          </a:p>
        </p:txBody>
      </p:sp>
    </p:spTree>
    <p:extLst>
      <p:ext uri="{BB962C8B-B14F-4D97-AF65-F5344CB8AC3E}">
        <p14:creationId xmlns:p14="http://schemas.microsoft.com/office/powerpoint/2010/main" val="9318285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2092" y="89647"/>
            <a:ext cx="10058400" cy="1100978"/>
          </a:xfrm>
        </p:spPr>
        <p:txBody>
          <a:bodyPr>
            <a:normAutofit fontScale="90000"/>
          </a:bodyPr>
          <a:lstStyle/>
          <a:p>
            <a:r>
              <a:rPr lang="en-US" altLang="zh-CN" dirty="0" smtClean="0"/>
              <a:t>4.2 </a:t>
            </a:r>
            <a:r>
              <a:rPr lang="zh-CN" altLang="en-US" dirty="0" smtClean="0"/>
              <a:t>抽象类与抽象方法</a:t>
            </a:r>
            <a:r>
              <a:rPr lang="en-US" altLang="zh-CN" dirty="0" smtClean="0"/>
              <a:t/>
            </a:r>
            <a:br>
              <a:rPr lang="en-US" altLang="zh-CN" dirty="0" smtClean="0"/>
            </a:br>
            <a:r>
              <a:rPr lang="en-US" altLang="zh-CN" dirty="0" smtClean="0"/>
              <a:t>Abstract Class &amp; Abstract Method</a:t>
            </a:r>
            <a:endParaRPr lang="zh-CN" altLang="en-US" dirty="0"/>
          </a:p>
        </p:txBody>
      </p:sp>
      <p:sp>
        <p:nvSpPr>
          <p:cNvPr id="3" name="内容占位符 2"/>
          <p:cNvSpPr>
            <a:spLocks noGrp="1"/>
          </p:cNvSpPr>
          <p:nvPr>
            <p:ph idx="1"/>
          </p:nvPr>
        </p:nvSpPr>
        <p:spPr>
          <a:xfrm>
            <a:off x="1097280" y="1323975"/>
            <a:ext cx="10058400" cy="5282769"/>
          </a:xfrm>
        </p:spPr>
        <p:txBody>
          <a:bodyPr>
            <a:normAutofit/>
          </a:bodyPr>
          <a:lstStyle/>
          <a:p>
            <a:pPr>
              <a:lnSpc>
                <a:spcPct val="100000"/>
              </a:lnSpc>
              <a:buFont typeface="Wingdings" panose="05000000000000000000" pitchFamily="2" charset="2"/>
              <a:buChar char="l"/>
            </a:pPr>
            <a:r>
              <a:rPr lang="zh-CN" altLang="en-US" sz="2400" dirty="0" smtClean="0"/>
              <a:t>有</a:t>
            </a:r>
            <a:r>
              <a:rPr lang="en-US" altLang="zh-CN" sz="2400" dirty="0" smtClean="0"/>
              <a:t>abstract</a:t>
            </a:r>
            <a:r>
              <a:rPr lang="zh-CN" altLang="en-US" sz="2400" dirty="0" smtClean="0"/>
              <a:t>修饰的类称为“抽象类”，它只定义了什么方法应该存在，</a:t>
            </a:r>
            <a:r>
              <a:rPr lang="zh-CN" altLang="en-US" sz="2400" dirty="0" smtClean="0">
                <a:solidFill>
                  <a:srgbClr val="FF0000"/>
                </a:solidFill>
              </a:rPr>
              <a:t>不能创建对象</a:t>
            </a:r>
            <a:r>
              <a:rPr lang="zh-CN" altLang="en-US" sz="2400" dirty="0" smtClean="0"/>
              <a:t>，必须派生出一个子类，并在子类中实现对其未实现方法之后，才能使用</a:t>
            </a:r>
            <a:r>
              <a:rPr lang="en-US" altLang="zh-CN" sz="2400" dirty="0" smtClean="0"/>
              <a:t>new</a:t>
            </a:r>
            <a:r>
              <a:rPr lang="zh-CN" altLang="en-US" sz="2400" dirty="0" smtClean="0"/>
              <a:t>关键字创建对象。</a:t>
            </a:r>
            <a:endParaRPr lang="en-US" altLang="zh-CN" sz="2400" dirty="0" smtClean="0"/>
          </a:p>
          <a:p>
            <a:pPr>
              <a:lnSpc>
                <a:spcPct val="100000"/>
              </a:lnSpc>
              <a:buFont typeface="Wingdings" panose="05000000000000000000" pitchFamily="2" charset="2"/>
              <a:buChar char="l"/>
            </a:pPr>
            <a:r>
              <a:rPr lang="zh-CN" altLang="en-US" sz="2400" dirty="0" smtClean="0"/>
              <a:t>在方法前加上</a:t>
            </a:r>
            <a:r>
              <a:rPr lang="en-US" altLang="zh-CN" sz="2400" dirty="0" smtClean="0"/>
              <a:t>abstract</a:t>
            </a:r>
            <a:r>
              <a:rPr lang="zh-CN" altLang="en-US" sz="2400" dirty="0" smtClean="0"/>
              <a:t>就形成抽象方法，只有方法声明，没有实现代码。</a:t>
            </a:r>
            <a:endParaRPr lang="en-US" altLang="zh-CN" sz="2400" dirty="0" smtClean="0"/>
          </a:p>
          <a:p>
            <a:pPr>
              <a:lnSpc>
                <a:spcPct val="100000"/>
              </a:lnSpc>
              <a:buFont typeface="Wingdings" panose="05000000000000000000" pitchFamily="2" charset="2"/>
              <a:buChar char="l"/>
            </a:pPr>
            <a:endParaRPr lang="en-US" altLang="zh-CN" sz="2400" dirty="0" smtClean="0"/>
          </a:p>
          <a:p>
            <a:pPr>
              <a:lnSpc>
                <a:spcPct val="100000"/>
              </a:lnSpc>
              <a:buFont typeface="Wingdings" panose="05000000000000000000" pitchFamily="2" charset="2"/>
              <a:buChar char="l"/>
            </a:pPr>
            <a:endParaRPr lang="en-US" altLang="zh-CN" sz="2400" dirty="0" smtClean="0"/>
          </a:p>
          <a:p>
            <a:pPr>
              <a:lnSpc>
                <a:spcPct val="100000"/>
              </a:lnSpc>
              <a:spcBef>
                <a:spcPct val="40000"/>
              </a:spcBef>
              <a:buFont typeface="Wingdings" panose="05000000000000000000" pitchFamily="2" charset="2"/>
              <a:buChar char="l"/>
            </a:pPr>
            <a:r>
              <a:rPr lang="zh-CN" altLang="en-US" sz="2400" dirty="0"/>
              <a:t>一个抽象类中可以包含非抽象方法和成员变量</a:t>
            </a:r>
            <a:r>
              <a:rPr lang="zh-CN" altLang="en-US" sz="2400" dirty="0" smtClean="0"/>
              <a:t>。</a:t>
            </a:r>
            <a:r>
              <a:rPr lang="zh-CN" altLang="en-US" sz="2400" dirty="0" smtClean="0">
                <a:solidFill>
                  <a:srgbClr val="FF0000"/>
                </a:solidFill>
              </a:rPr>
              <a:t>包含</a:t>
            </a:r>
            <a:r>
              <a:rPr lang="zh-CN" altLang="en-US" sz="2400" dirty="0">
                <a:solidFill>
                  <a:srgbClr val="FF0000"/>
                </a:solidFill>
              </a:rPr>
              <a:t>抽象方法的类一定是抽象类，但抽象类中</a:t>
            </a:r>
            <a:r>
              <a:rPr lang="zh-CN" altLang="en-US" sz="2400" dirty="0" smtClean="0">
                <a:solidFill>
                  <a:srgbClr val="FF0000"/>
                </a:solidFill>
              </a:rPr>
              <a:t>的方法</a:t>
            </a:r>
            <a:r>
              <a:rPr lang="zh-CN" altLang="en-US" sz="2400" dirty="0">
                <a:solidFill>
                  <a:srgbClr val="FF0000"/>
                </a:solidFill>
              </a:rPr>
              <a:t>不一定是</a:t>
            </a:r>
            <a:r>
              <a:rPr lang="zh-CN" altLang="en-US" sz="2400" dirty="0" smtClean="0">
                <a:solidFill>
                  <a:srgbClr val="FF0000"/>
                </a:solidFill>
              </a:rPr>
              <a:t>抽象方法。 </a:t>
            </a:r>
            <a:endParaRPr lang="en-US" altLang="zh-CN" sz="2400" dirty="0" smtClean="0">
              <a:solidFill>
                <a:srgbClr val="FF0000"/>
              </a:solidFill>
            </a:endParaRPr>
          </a:p>
          <a:p>
            <a:pPr>
              <a:lnSpc>
                <a:spcPct val="100000"/>
              </a:lnSpc>
              <a:spcBef>
                <a:spcPct val="40000"/>
              </a:spcBef>
              <a:buFont typeface="Wingdings" panose="05000000000000000000" pitchFamily="2" charset="2"/>
              <a:buChar char="l"/>
            </a:pPr>
            <a:r>
              <a:rPr lang="zh-CN" altLang="en-US" sz="2400" dirty="0">
                <a:solidFill>
                  <a:srgbClr val="FF0000"/>
                </a:solidFill>
              </a:rPr>
              <a:t>从抽象类继承的子类必须实现父类的所有抽象方法</a:t>
            </a:r>
            <a:r>
              <a:rPr lang="zh-CN" altLang="en-US" sz="2400" dirty="0"/>
              <a:t>，否则，它仍然是抽象</a:t>
            </a:r>
            <a:r>
              <a:rPr lang="zh-CN" altLang="en-US" sz="2400" dirty="0" smtClean="0"/>
              <a:t>类。</a:t>
            </a:r>
            <a:endParaRPr lang="en-US" altLang="zh-CN" sz="2400" dirty="0" smtClean="0"/>
          </a:p>
        </p:txBody>
      </p:sp>
      <p:sp>
        <p:nvSpPr>
          <p:cNvPr id="7" name="矩形 6"/>
          <p:cNvSpPr/>
          <p:nvPr/>
        </p:nvSpPr>
        <p:spPr>
          <a:xfrm>
            <a:off x="1435142" y="3177612"/>
            <a:ext cx="4646141" cy="101566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CN" altLang="en-US" sz="2000" dirty="0">
                <a:solidFill>
                  <a:srgbClr val="FF0000"/>
                </a:solidFill>
              </a:rPr>
              <a:t>abstract </a:t>
            </a:r>
            <a:r>
              <a:rPr lang="zh-CN" altLang="en-US" sz="2000" dirty="0"/>
              <a:t>class Person {</a:t>
            </a:r>
          </a:p>
          <a:p>
            <a:r>
              <a:rPr lang="zh-CN" altLang="en-US" sz="2000" dirty="0"/>
              <a:t>	public </a:t>
            </a:r>
            <a:r>
              <a:rPr lang="zh-CN" altLang="en-US" sz="2000" dirty="0">
                <a:solidFill>
                  <a:srgbClr val="FF0000"/>
                </a:solidFill>
              </a:rPr>
              <a:t>abstract</a:t>
            </a:r>
            <a:r>
              <a:rPr lang="zh-CN" altLang="en-US" sz="2000" dirty="0"/>
              <a:t> String getDescription();</a:t>
            </a:r>
          </a:p>
          <a:p>
            <a:r>
              <a:rPr lang="zh-CN" altLang="en-US" sz="2000" dirty="0"/>
              <a:t>}</a:t>
            </a:r>
          </a:p>
        </p:txBody>
      </p:sp>
    </p:spTree>
    <p:extLst>
      <p:ext uri="{BB962C8B-B14F-4D97-AF65-F5344CB8AC3E}">
        <p14:creationId xmlns:p14="http://schemas.microsoft.com/office/powerpoint/2010/main" val="26244306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4.2 </a:t>
            </a:r>
            <a:r>
              <a:rPr lang="zh-CN" altLang="en-US" dirty="0"/>
              <a:t>抽象类与</a:t>
            </a:r>
            <a:r>
              <a:rPr lang="zh-CN" altLang="en-US" dirty="0" smtClean="0"/>
              <a:t>抽象方法</a:t>
            </a:r>
            <a:r>
              <a:rPr lang="en-US" altLang="zh-CN" dirty="0"/>
              <a:t>_</a:t>
            </a:r>
            <a:r>
              <a:rPr lang="en-US" altLang="zh-CN" sz="3600" dirty="0" smtClean="0"/>
              <a:t>abstract</a:t>
            </a:r>
            <a:r>
              <a:rPr lang="zh-CN" altLang="en-US" sz="3600" dirty="0" smtClean="0"/>
              <a:t>关键字</a:t>
            </a:r>
            <a:endParaRPr lang="zh-CN" altLang="en-US" sz="3600" dirty="0"/>
          </a:p>
        </p:txBody>
      </p:sp>
      <p:sp>
        <p:nvSpPr>
          <p:cNvPr id="3" name="内容占位符 2"/>
          <p:cNvSpPr>
            <a:spLocks noGrp="1"/>
          </p:cNvSpPr>
          <p:nvPr>
            <p:ph idx="1"/>
          </p:nvPr>
        </p:nvSpPr>
        <p:spPr>
          <a:xfrm>
            <a:off x="666749" y="1353671"/>
            <a:ext cx="11096625" cy="4515423"/>
          </a:xfrm>
        </p:spPr>
        <p:txBody>
          <a:bodyPr>
            <a:normAutofit/>
          </a:bodyPr>
          <a:lstStyle/>
          <a:p>
            <a:pPr algn="just">
              <a:lnSpc>
                <a:spcPct val="150000"/>
              </a:lnSpc>
              <a:spcBef>
                <a:spcPct val="40000"/>
              </a:spcBef>
              <a:buFont typeface="Wingdings" panose="05000000000000000000" pitchFamily="2" charset="2"/>
              <a:buChar char="l"/>
            </a:pPr>
            <a:r>
              <a:rPr lang="zh-CN" altLang="en-US" sz="2800" dirty="0" smtClean="0">
                <a:latin typeface="+mn-lt"/>
              </a:rPr>
              <a:t>思考？</a:t>
            </a:r>
            <a:endParaRPr lang="en-US" altLang="zh-CN" sz="2800" dirty="0" smtClean="0">
              <a:latin typeface="+mn-lt"/>
            </a:endParaRPr>
          </a:p>
          <a:p>
            <a:pPr algn="just">
              <a:lnSpc>
                <a:spcPct val="150000"/>
              </a:lnSpc>
              <a:spcBef>
                <a:spcPct val="40000"/>
              </a:spcBef>
              <a:buFont typeface="Wingdings" panose="05000000000000000000" pitchFamily="2" charset="2"/>
              <a:buChar char="l"/>
            </a:pPr>
            <a:r>
              <a:rPr lang="en-US" altLang="zh-CN" sz="2800" dirty="0" smtClean="0">
                <a:latin typeface="+mn-lt"/>
              </a:rPr>
              <a:t>abstract</a:t>
            </a:r>
            <a:r>
              <a:rPr lang="zh-CN" altLang="en-US" sz="2800" dirty="0">
                <a:latin typeface="+mn-lt"/>
              </a:rPr>
              <a:t>和</a:t>
            </a:r>
            <a:r>
              <a:rPr lang="en-US" altLang="zh-CN" sz="2800" dirty="0">
                <a:latin typeface="+mn-lt"/>
              </a:rPr>
              <a:t>final</a:t>
            </a:r>
            <a:r>
              <a:rPr lang="zh-CN" altLang="en-US" sz="2800" dirty="0">
                <a:latin typeface="+mn-lt"/>
              </a:rPr>
              <a:t>不能同时修饰一个</a:t>
            </a:r>
            <a:r>
              <a:rPr lang="zh-CN" altLang="en-US" sz="2800" dirty="0" smtClean="0">
                <a:latin typeface="+mn-lt"/>
              </a:rPr>
              <a:t>类。</a:t>
            </a:r>
            <a:endParaRPr lang="en-US" altLang="zh-CN" sz="2800" dirty="0">
              <a:latin typeface="+mn-lt"/>
            </a:endParaRPr>
          </a:p>
          <a:p>
            <a:pPr algn="just">
              <a:lnSpc>
                <a:spcPct val="150000"/>
              </a:lnSpc>
              <a:spcBef>
                <a:spcPct val="40000"/>
              </a:spcBef>
              <a:buFont typeface="Wingdings" panose="05000000000000000000" pitchFamily="2" charset="2"/>
              <a:buChar char="l"/>
            </a:pPr>
            <a:r>
              <a:rPr lang="en-US" altLang="zh-CN" sz="2800" dirty="0">
                <a:latin typeface="+mn-lt"/>
              </a:rPr>
              <a:t>abstract</a:t>
            </a:r>
            <a:r>
              <a:rPr lang="zh-CN" altLang="en-US" sz="2800" dirty="0">
                <a:latin typeface="+mn-lt"/>
              </a:rPr>
              <a:t>不能修饰构造器，抽象类定义的构造器必须是普通构造</a:t>
            </a:r>
            <a:r>
              <a:rPr lang="zh-CN" altLang="en-US" sz="2800" dirty="0" smtClean="0">
                <a:latin typeface="+mn-lt"/>
              </a:rPr>
              <a:t>器。</a:t>
            </a:r>
            <a:endParaRPr lang="en-US" altLang="zh-CN" sz="2800" dirty="0">
              <a:latin typeface="+mn-lt"/>
            </a:endParaRPr>
          </a:p>
          <a:p>
            <a:pPr algn="just">
              <a:lnSpc>
                <a:spcPct val="150000"/>
              </a:lnSpc>
              <a:spcBef>
                <a:spcPct val="40000"/>
              </a:spcBef>
              <a:buFont typeface="Wingdings" panose="05000000000000000000" pitchFamily="2" charset="2"/>
              <a:buChar char="l"/>
            </a:pPr>
            <a:r>
              <a:rPr lang="en-US" altLang="zh-CN" sz="2800" dirty="0">
                <a:latin typeface="+mn-lt"/>
              </a:rPr>
              <a:t>static</a:t>
            </a:r>
            <a:r>
              <a:rPr lang="zh-CN" altLang="en-US" sz="2800" dirty="0">
                <a:latin typeface="+mn-lt"/>
              </a:rPr>
              <a:t>和</a:t>
            </a:r>
            <a:r>
              <a:rPr lang="en-US" altLang="zh-CN" sz="2800" dirty="0">
                <a:latin typeface="+mn-lt"/>
              </a:rPr>
              <a:t>abstract</a:t>
            </a:r>
            <a:r>
              <a:rPr lang="zh-CN" altLang="en-US" sz="2800" dirty="0">
                <a:latin typeface="+mn-lt"/>
              </a:rPr>
              <a:t>不能同时修饰某一方法，但它们可以同时修饰内部类。</a:t>
            </a:r>
            <a:endParaRPr lang="en-US" altLang="zh-CN" sz="2800" dirty="0">
              <a:latin typeface="+mn-lt"/>
            </a:endParaRPr>
          </a:p>
          <a:p>
            <a:pPr algn="just">
              <a:lnSpc>
                <a:spcPct val="150000"/>
              </a:lnSpc>
              <a:spcBef>
                <a:spcPct val="40000"/>
              </a:spcBef>
              <a:buFont typeface="Wingdings" panose="05000000000000000000" pitchFamily="2" charset="2"/>
              <a:buChar char="l"/>
            </a:pPr>
            <a:r>
              <a:rPr lang="en-US" altLang="zh-CN" sz="2800" dirty="0">
                <a:latin typeface="+mn-lt"/>
              </a:rPr>
              <a:t>abstract</a:t>
            </a:r>
            <a:r>
              <a:rPr lang="zh-CN" altLang="en-US" sz="2800" dirty="0">
                <a:latin typeface="+mn-lt"/>
              </a:rPr>
              <a:t>不能和</a:t>
            </a:r>
            <a:r>
              <a:rPr lang="en-US" altLang="zh-CN" sz="2800" dirty="0">
                <a:latin typeface="+mn-lt"/>
              </a:rPr>
              <a:t>private</a:t>
            </a:r>
            <a:r>
              <a:rPr lang="zh-CN" altLang="en-US" sz="2800" dirty="0">
                <a:latin typeface="+mn-lt"/>
              </a:rPr>
              <a:t>同时修饰某一方法。</a:t>
            </a:r>
          </a:p>
          <a:p>
            <a:endParaRPr lang="zh-CN" altLang="en-US" dirty="0"/>
          </a:p>
        </p:txBody>
      </p:sp>
    </p:spTree>
    <p:extLst>
      <p:ext uri="{BB962C8B-B14F-4D97-AF65-F5344CB8AC3E}">
        <p14:creationId xmlns:p14="http://schemas.microsoft.com/office/powerpoint/2010/main" val="13846233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4.1 </a:t>
            </a:r>
            <a:r>
              <a:rPr lang="zh-CN" altLang="en-US" dirty="0" smtClean="0"/>
              <a:t>继承</a:t>
            </a:r>
            <a:endParaRPr lang="zh-CN" altLang="en-US" dirty="0"/>
          </a:p>
        </p:txBody>
      </p:sp>
      <p:sp>
        <p:nvSpPr>
          <p:cNvPr id="3" name="内容占位符 2"/>
          <p:cNvSpPr>
            <a:spLocks noGrp="1"/>
          </p:cNvSpPr>
          <p:nvPr>
            <p:ph idx="1"/>
          </p:nvPr>
        </p:nvSpPr>
        <p:spPr/>
        <p:txBody>
          <a:bodyPr>
            <a:normAutofit lnSpcReduction="10000"/>
          </a:bodyPr>
          <a:lstStyle/>
          <a:p>
            <a:pPr algn="just">
              <a:spcAft>
                <a:spcPct val="20000"/>
              </a:spcAft>
              <a:buFont typeface="Wingdings" panose="05000000000000000000" pitchFamily="2" charset="2"/>
              <a:buChar char="l"/>
            </a:pPr>
            <a:r>
              <a:rPr lang="en-US" altLang="zh-CN" sz="2800" dirty="0" smtClean="0">
                <a:latin typeface="+mn-lt"/>
              </a:rPr>
              <a:t>4.1.1 </a:t>
            </a:r>
            <a:r>
              <a:rPr lang="zh-CN" altLang="en-US" sz="2800" dirty="0" smtClean="0">
                <a:latin typeface="+mn-lt"/>
              </a:rPr>
              <a:t>继承的基本概念</a:t>
            </a:r>
            <a:endParaRPr lang="en-US" altLang="zh-CN" sz="2800" dirty="0" smtClean="0">
              <a:latin typeface="+mn-lt"/>
            </a:endParaRPr>
          </a:p>
          <a:p>
            <a:pPr algn="just">
              <a:spcAft>
                <a:spcPct val="20000"/>
              </a:spcAft>
              <a:buFont typeface="Wingdings" panose="05000000000000000000" pitchFamily="2" charset="2"/>
              <a:buChar char="l"/>
            </a:pPr>
            <a:r>
              <a:rPr lang="en-US" altLang="zh-CN" sz="2800" dirty="0" smtClean="0">
                <a:latin typeface="+mn-lt"/>
              </a:rPr>
              <a:t>4.1.2 </a:t>
            </a:r>
            <a:r>
              <a:rPr lang="zh-CN" altLang="en-US" sz="2800" dirty="0" smtClean="0">
                <a:latin typeface="+mn-lt"/>
              </a:rPr>
              <a:t>成员</a:t>
            </a:r>
            <a:r>
              <a:rPr lang="zh-CN" altLang="en-US" sz="2800" dirty="0">
                <a:latin typeface="+mn-lt"/>
              </a:rPr>
              <a:t>变量的</a:t>
            </a:r>
            <a:r>
              <a:rPr lang="zh-CN" altLang="en-US" sz="2800" dirty="0" smtClean="0">
                <a:latin typeface="+mn-lt"/>
              </a:rPr>
              <a:t>隐藏</a:t>
            </a:r>
            <a:endParaRPr lang="en-US" altLang="zh-CN" sz="2800" dirty="0" smtClean="0">
              <a:latin typeface="+mn-lt"/>
            </a:endParaRPr>
          </a:p>
          <a:p>
            <a:pPr algn="just">
              <a:spcAft>
                <a:spcPct val="20000"/>
              </a:spcAft>
              <a:buFont typeface="Wingdings" panose="05000000000000000000" pitchFamily="2" charset="2"/>
              <a:buChar char="l"/>
            </a:pPr>
            <a:r>
              <a:rPr lang="en-US" altLang="zh-CN" sz="2800" dirty="0" smtClean="0">
                <a:latin typeface="+mn-lt"/>
              </a:rPr>
              <a:t>4.1.3 </a:t>
            </a:r>
            <a:r>
              <a:rPr lang="zh-CN" altLang="en-US" sz="2800" dirty="0" smtClean="0">
                <a:latin typeface="+mn-lt"/>
              </a:rPr>
              <a:t>父</a:t>
            </a:r>
            <a:r>
              <a:rPr lang="zh-CN" altLang="en-US" sz="2800" dirty="0">
                <a:latin typeface="+mn-lt"/>
              </a:rPr>
              <a:t>类方法的</a:t>
            </a:r>
            <a:r>
              <a:rPr lang="zh-CN" altLang="en-US" sz="2800" dirty="0" smtClean="0">
                <a:latin typeface="+mn-lt"/>
              </a:rPr>
              <a:t>重写</a:t>
            </a:r>
            <a:endParaRPr lang="en-US" altLang="zh-CN" sz="2800" dirty="0" smtClean="0">
              <a:latin typeface="+mn-lt"/>
            </a:endParaRPr>
          </a:p>
          <a:p>
            <a:pPr algn="just">
              <a:spcAft>
                <a:spcPct val="20000"/>
              </a:spcAft>
              <a:buFont typeface="Wingdings" panose="05000000000000000000" pitchFamily="2" charset="2"/>
              <a:buChar char="l"/>
            </a:pPr>
            <a:r>
              <a:rPr lang="en-US" altLang="zh-CN" sz="2800" dirty="0" smtClean="0">
                <a:latin typeface="+mn-lt"/>
              </a:rPr>
              <a:t>4.1.4 </a:t>
            </a:r>
            <a:r>
              <a:rPr lang="zh-CN" altLang="en-US" sz="2800" dirty="0" smtClean="0">
                <a:latin typeface="+mn-lt"/>
              </a:rPr>
              <a:t>关键字</a:t>
            </a:r>
            <a:r>
              <a:rPr lang="en-US" altLang="zh-CN" sz="2800" dirty="0" smtClean="0">
                <a:latin typeface="+mn-lt"/>
              </a:rPr>
              <a:t>super</a:t>
            </a:r>
          </a:p>
          <a:p>
            <a:pPr algn="just">
              <a:spcAft>
                <a:spcPct val="20000"/>
              </a:spcAft>
              <a:buFont typeface="Wingdings" panose="05000000000000000000" pitchFamily="2" charset="2"/>
              <a:buChar char="l"/>
            </a:pPr>
            <a:r>
              <a:rPr lang="en-US" altLang="zh-CN" sz="2800" dirty="0" smtClean="0">
                <a:latin typeface="+mn-lt"/>
              </a:rPr>
              <a:t>4.1.5 </a:t>
            </a:r>
            <a:r>
              <a:rPr lang="zh-CN" altLang="en-US" sz="2800" dirty="0" smtClean="0">
                <a:latin typeface="+mn-lt"/>
              </a:rPr>
              <a:t>再话类的初始化顺序</a:t>
            </a:r>
            <a:endParaRPr lang="en-US" altLang="zh-CN" sz="2800" dirty="0">
              <a:latin typeface="+mn-lt"/>
            </a:endParaRPr>
          </a:p>
          <a:p>
            <a:pPr>
              <a:buFont typeface="Wingdings" panose="05000000000000000000" pitchFamily="2" charset="2"/>
              <a:buChar char="l"/>
            </a:pPr>
            <a:r>
              <a:rPr lang="en-US" altLang="zh-CN" sz="2800" dirty="0" smtClean="0">
                <a:latin typeface="+mn-lt"/>
              </a:rPr>
              <a:t>4.1.6 </a:t>
            </a:r>
            <a:r>
              <a:rPr lang="zh-CN" altLang="en-US" sz="2800" dirty="0" smtClean="0">
                <a:latin typeface="+mn-lt"/>
              </a:rPr>
              <a:t>关键字</a:t>
            </a:r>
            <a:r>
              <a:rPr lang="en-US" altLang="zh-CN" sz="2800" dirty="0" smtClean="0">
                <a:latin typeface="+mn-lt"/>
              </a:rPr>
              <a:t>final</a:t>
            </a:r>
          </a:p>
          <a:p>
            <a:pPr>
              <a:buFont typeface="Wingdings" panose="05000000000000000000" pitchFamily="2" charset="2"/>
              <a:buChar char="l"/>
            </a:pPr>
            <a:r>
              <a:rPr lang="en-US" altLang="zh-CN" sz="2800" dirty="0" smtClean="0">
                <a:latin typeface="+mn-lt"/>
              </a:rPr>
              <a:t>4.1.7 </a:t>
            </a:r>
            <a:r>
              <a:rPr lang="zh-CN" altLang="en-US" sz="2800" dirty="0" smtClean="0">
                <a:latin typeface="+mn-lt"/>
              </a:rPr>
              <a:t>用继承的眼光看</a:t>
            </a:r>
            <a:r>
              <a:rPr lang="en-US" altLang="zh-CN" sz="2800" dirty="0" smtClean="0">
                <a:latin typeface="+mn-lt"/>
              </a:rPr>
              <a:t>Object</a:t>
            </a:r>
            <a:r>
              <a:rPr lang="zh-CN" altLang="en-US" sz="2800" dirty="0" smtClean="0">
                <a:latin typeface="+mn-lt"/>
              </a:rPr>
              <a:t>类</a:t>
            </a:r>
            <a:endParaRPr lang="en-US" altLang="zh-CN" sz="2800" dirty="0" smtClean="0">
              <a:latin typeface="+mn-lt"/>
            </a:endParaRPr>
          </a:p>
          <a:p>
            <a:pPr>
              <a:buFont typeface="Wingdings" panose="05000000000000000000" pitchFamily="2" charset="2"/>
              <a:buChar char="l"/>
            </a:pPr>
            <a:r>
              <a:rPr lang="en-US" altLang="zh-CN" sz="2800" dirty="0" smtClean="0">
                <a:latin typeface="+mn-lt"/>
              </a:rPr>
              <a:t>4.1.8</a:t>
            </a:r>
            <a:r>
              <a:rPr lang="zh-CN" altLang="en-US" sz="2800" dirty="0" smtClean="0">
                <a:latin typeface="+mn-lt"/>
              </a:rPr>
              <a:t> 多态</a:t>
            </a:r>
          </a:p>
          <a:p>
            <a:endParaRPr lang="zh-CN" altLang="en-US" dirty="0"/>
          </a:p>
        </p:txBody>
      </p:sp>
    </p:spTree>
    <p:extLst>
      <p:ext uri="{BB962C8B-B14F-4D97-AF65-F5344CB8AC3E}">
        <p14:creationId xmlns:p14="http://schemas.microsoft.com/office/powerpoint/2010/main" val="9942914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4.2 </a:t>
            </a:r>
            <a:r>
              <a:rPr lang="zh-CN" altLang="en-US" dirty="0"/>
              <a:t>抽象类与</a:t>
            </a:r>
            <a:r>
              <a:rPr lang="zh-CN" altLang="en-US" dirty="0" smtClean="0"/>
              <a:t>抽象方法</a:t>
            </a:r>
            <a:r>
              <a:rPr lang="en-US" altLang="zh-CN" dirty="0"/>
              <a:t>_</a:t>
            </a:r>
            <a:r>
              <a:rPr lang="zh-CN" altLang="en-US" sz="3600" dirty="0" smtClean="0"/>
              <a:t>抽象</a:t>
            </a:r>
            <a:r>
              <a:rPr lang="zh-CN" altLang="en-US" sz="3600" dirty="0" smtClean="0"/>
              <a:t>类的使用</a:t>
            </a:r>
            <a:endParaRPr lang="zh-CN" altLang="en-US" sz="3600" dirty="0"/>
          </a:p>
        </p:txBody>
      </p:sp>
      <p:sp>
        <p:nvSpPr>
          <p:cNvPr id="3" name="内容占位符 2"/>
          <p:cNvSpPr>
            <a:spLocks noGrp="1"/>
          </p:cNvSpPr>
          <p:nvPr>
            <p:ph idx="1"/>
          </p:nvPr>
        </p:nvSpPr>
        <p:spPr/>
        <p:txBody>
          <a:bodyPr>
            <a:noAutofit/>
          </a:bodyPr>
          <a:lstStyle/>
          <a:p>
            <a:pPr>
              <a:lnSpc>
                <a:spcPct val="100000"/>
              </a:lnSpc>
              <a:buFont typeface="Wingdings" panose="05000000000000000000" pitchFamily="2" charset="2"/>
              <a:buChar char="l"/>
            </a:pPr>
            <a:r>
              <a:rPr lang="zh-CN" altLang="en-US" sz="2400" dirty="0" smtClean="0"/>
              <a:t>抽象类不能创建对象，一般用来引用子类对象。</a:t>
            </a:r>
            <a:endParaRPr lang="en-US" altLang="zh-CN" sz="2400" dirty="0" smtClean="0"/>
          </a:p>
          <a:p>
            <a:pPr lvl="1">
              <a:lnSpc>
                <a:spcPct val="150000"/>
              </a:lnSpc>
              <a:buFont typeface="Wingdings" panose="05000000000000000000" pitchFamily="2" charset="2"/>
              <a:buChar char="l"/>
            </a:pPr>
            <a:r>
              <a:rPr lang="zh-CN" altLang="en-US" sz="2400" dirty="0" smtClean="0"/>
              <a:t>示例：</a:t>
            </a:r>
            <a:endParaRPr lang="en-US" altLang="zh-CN" sz="2400" dirty="0" smtClean="0"/>
          </a:p>
          <a:p>
            <a:pPr lvl="1">
              <a:lnSpc>
                <a:spcPct val="150000"/>
              </a:lnSpc>
              <a:buFont typeface="Wingdings" panose="05000000000000000000" pitchFamily="2" charset="2"/>
              <a:buChar char="l"/>
            </a:pPr>
            <a:r>
              <a:rPr lang="zh-CN" altLang="en-US" sz="2400" dirty="0" smtClean="0"/>
              <a:t>即如下模式：</a:t>
            </a:r>
            <a:endParaRPr lang="en-US" altLang="zh-CN" sz="2400" dirty="0" smtClean="0"/>
          </a:p>
          <a:p>
            <a:pPr>
              <a:lnSpc>
                <a:spcPct val="100000"/>
              </a:lnSpc>
              <a:buFont typeface="Wingdings" panose="05000000000000000000" pitchFamily="2" charset="2"/>
              <a:buChar char="l"/>
            </a:pPr>
            <a:r>
              <a:rPr lang="zh-CN" altLang="en-US" sz="2400" dirty="0" smtClean="0"/>
              <a:t>抽象类的作用：</a:t>
            </a:r>
            <a:endParaRPr lang="en-US" altLang="zh-CN" sz="2400" dirty="0" smtClean="0"/>
          </a:p>
          <a:p>
            <a:pPr marL="749808" lvl="1" indent="-457200">
              <a:lnSpc>
                <a:spcPct val="100000"/>
              </a:lnSpc>
              <a:buFont typeface="+mj-lt"/>
              <a:buAutoNum type="arabicPeriod"/>
            </a:pPr>
            <a:r>
              <a:rPr lang="zh-CN" altLang="en-US" sz="2400" dirty="0" smtClean="0"/>
              <a:t>抽象</a:t>
            </a:r>
            <a:r>
              <a:rPr lang="zh-CN" altLang="en-US" sz="2400" dirty="0"/>
              <a:t>类代表了一种未完成的类设计，体现的是一种模板，避免子类设计的随意性。</a:t>
            </a:r>
          </a:p>
          <a:p>
            <a:pPr marL="749808" lvl="1" indent="-457200">
              <a:lnSpc>
                <a:spcPct val="100000"/>
              </a:lnSpc>
              <a:spcBef>
                <a:spcPct val="40000"/>
              </a:spcBef>
              <a:buFont typeface="+mj-lt"/>
              <a:buAutoNum type="arabicPeriod"/>
            </a:pPr>
            <a:r>
              <a:rPr lang="zh-CN" altLang="en-US" sz="2400" dirty="0"/>
              <a:t>抽象类和模板模式：父类提供多个子类的通用方法，并把一个或多个方法留给子类实现。</a:t>
            </a:r>
            <a:endParaRPr lang="en-US" altLang="zh-CN" sz="2400" dirty="0"/>
          </a:p>
          <a:p>
            <a:pPr>
              <a:lnSpc>
                <a:spcPct val="100000"/>
              </a:lnSpc>
            </a:pPr>
            <a:endParaRPr lang="zh-CN" altLang="en-US" sz="2400" dirty="0"/>
          </a:p>
        </p:txBody>
      </p:sp>
      <p:pic>
        <p:nvPicPr>
          <p:cNvPr id="4" name="图片 3"/>
          <p:cNvPicPr>
            <a:picLocks noChangeAspect="1"/>
          </p:cNvPicPr>
          <p:nvPr/>
        </p:nvPicPr>
        <p:blipFill>
          <a:blip r:embed="rId2"/>
          <a:stretch>
            <a:fillRect/>
          </a:stretch>
        </p:blipFill>
        <p:spPr>
          <a:xfrm>
            <a:off x="3578455" y="1908161"/>
            <a:ext cx="2104762" cy="600000"/>
          </a:xfrm>
          <a:prstGeom prst="rect">
            <a:avLst/>
          </a:prstGeom>
        </p:spPr>
      </p:pic>
      <p:sp>
        <p:nvSpPr>
          <p:cNvPr id="5" name="矩形 4"/>
          <p:cNvSpPr/>
          <p:nvPr/>
        </p:nvSpPr>
        <p:spPr>
          <a:xfrm>
            <a:off x="3429343" y="2606433"/>
            <a:ext cx="6126998" cy="4001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zh-CN" altLang="en-US" sz="2000" dirty="0"/>
              <a:t>抽象类 抽象类变量 = new 派生自抽象类的具体子类();</a:t>
            </a:r>
          </a:p>
        </p:txBody>
      </p:sp>
    </p:spTree>
    <p:extLst>
      <p:ext uri="{BB962C8B-B14F-4D97-AF65-F5344CB8AC3E}">
        <p14:creationId xmlns:p14="http://schemas.microsoft.com/office/powerpoint/2010/main" val="30411991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4.2 </a:t>
            </a:r>
            <a:r>
              <a:rPr lang="zh-CN" altLang="en-US" dirty="0"/>
              <a:t>抽象类与</a:t>
            </a:r>
            <a:r>
              <a:rPr lang="zh-CN" altLang="en-US" dirty="0" smtClean="0"/>
              <a:t>抽象方法</a:t>
            </a:r>
            <a:r>
              <a:rPr lang="en-US" altLang="zh-CN" dirty="0"/>
              <a:t>_</a:t>
            </a:r>
            <a:r>
              <a:rPr lang="zh-CN" altLang="en-US" sz="3600" dirty="0" smtClean="0"/>
              <a:t>代码</a:t>
            </a:r>
            <a:r>
              <a:rPr lang="zh-CN" altLang="en-US" sz="3600" dirty="0" smtClean="0"/>
              <a:t>示例</a:t>
            </a:r>
            <a:endParaRPr lang="zh-CN" altLang="en-US" sz="3600"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3"/>
          <a:stretch>
            <a:fillRect/>
          </a:stretch>
        </p:blipFill>
        <p:spPr>
          <a:xfrm>
            <a:off x="75931" y="1946246"/>
            <a:ext cx="4426315" cy="3922848"/>
          </a:xfrm>
          <a:prstGeom prst="rect">
            <a:avLst/>
          </a:prstGeom>
          <a:ln>
            <a:solidFill>
              <a:schemeClr val="tx1"/>
            </a:solidFill>
          </a:ln>
        </p:spPr>
      </p:pic>
      <p:pic>
        <p:nvPicPr>
          <p:cNvPr id="5" name="图片 4"/>
          <p:cNvPicPr>
            <a:picLocks noChangeAspect="1"/>
          </p:cNvPicPr>
          <p:nvPr/>
        </p:nvPicPr>
        <p:blipFill>
          <a:blip r:embed="rId4"/>
          <a:stretch>
            <a:fillRect/>
          </a:stretch>
        </p:blipFill>
        <p:spPr>
          <a:xfrm>
            <a:off x="4650086" y="1883826"/>
            <a:ext cx="3771846" cy="4047688"/>
          </a:xfrm>
          <a:prstGeom prst="rect">
            <a:avLst/>
          </a:prstGeom>
          <a:ln>
            <a:solidFill>
              <a:schemeClr val="tx1"/>
            </a:solidFill>
          </a:ln>
        </p:spPr>
      </p:pic>
      <p:pic>
        <p:nvPicPr>
          <p:cNvPr id="6" name="图片 5"/>
          <p:cNvPicPr>
            <a:picLocks noChangeAspect="1"/>
          </p:cNvPicPr>
          <p:nvPr/>
        </p:nvPicPr>
        <p:blipFill>
          <a:blip r:embed="rId5"/>
          <a:stretch>
            <a:fillRect/>
          </a:stretch>
        </p:blipFill>
        <p:spPr>
          <a:xfrm>
            <a:off x="8569772" y="1786120"/>
            <a:ext cx="3244723" cy="4243100"/>
          </a:xfrm>
          <a:prstGeom prst="rect">
            <a:avLst/>
          </a:prstGeom>
          <a:ln>
            <a:solidFill>
              <a:schemeClr val="tx1"/>
            </a:solidFill>
          </a:ln>
        </p:spPr>
      </p:pic>
      <p:sp>
        <p:nvSpPr>
          <p:cNvPr id="7" name="矩形 6"/>
          <p:cNvSpPr/>
          <p:nvPr/>
        </p:nvSpPr>
        <p:spPr>
          <a:xfrm>
            <a:off x="10495267" y="5844554"/>
            <a:ext cx="1467068" cy="369332"/>
          </a:xfrm>
          <a:prstGeom prst="rect">
            <a:avLst/>
          </a:prstGeom>
        </p:spPr>
        <p:style>
          <a:lnRef idx="1">
            <a:schemeClr val="accent1"/>
          </a:lnRef>
          <a:fillRef idx="3">
            <a:schemeClr val="accent1"/>
          </a:fillRef>
          <a:effectRef idx="2">
            <a:schemeClr val="accent1"/>
          </a:effectRef>
          <a:fontRef idx="minor">
            <a:schemeClr val="lt1"/>
          </a:fontRef>
        </p:style>
        <p:txBody>
          <a:bodyPr wrap="none">
            <a:spAutoFit/>
          </a:bodyPr>
          <a:lstStyle/>
          <a:p>
            <a:r>
              <a:rPr lang="zh-CN" altLang="en-US" dirty="0"/>
              <a:t>AbstractClass</a:t>
            </a:r>
          </a:p>
        </p:txBody>
      </p:sp>
    </p:spTree>
    <p:extLst>
      <p:ext uri="{BB962C8B-B14F-4D97-AF65-F5344CB8AC3E}">
        <p14:creationId xmlns:p14="http://schemas.microsoft.com/office/powerpoint/2010/main" val="10370076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本章</a:t>
            </a:r>
            <a:r>
              <a:rPr lang="zh-CN" altLang="en-US" dirty="0" smtClean="0"/>
              <a:t>导读</a:t>
            </a:r>
            <a:endParaRPr lang="zh-CN" altLang="en-US" dirty="0"/>
          </a:p>
        </p:txBody>
      </p:sp>
      <p:sp>
        <p:nvSpPr>
          <p:cNvPr id="3" name="内容占位符 2"/>
          <p:cNvSpPr>
            <a:spLocks noGrp="1"/>
          </p:cNvSpPr>
          <p:nvPr>
            <p:ph idx="1"/>
          </p:nvPr>
        </p:nvSpPr>
        <p:spPr>
          <a:xfrm>
            <a:off x="1097280" y="1247775"/>
            <a:ext cx="10058400" cy="5108055"/>
          </a:xfrm>
        </p:spPr>
        <p:txBody>
          <a:bodyPr>
            <a:normAutofit fontScale="92500" lnSpcReduction="10000"/>
          </a:bodyPr>
          <a:lstStyle/>
          <a:p>
            <a:pPr>
              <a:buFont typeface="Wingdings" panose="05000000000000000000" pitchFamily="2" charset="2"/>
              <a:buChar char="p"/>
            </a:pPr>
            <a:r>
              <a:rPr lang="en-US" altLang="zh-CN" sz="3200" dirty="0" smtClean="0">
                <a:latin typeface="+mn-lt"/>
              </a:rPr>
              <a:t>4.1 </a:t>
            </a:r>
            <a:r>
              <a:rPr lang="zh-CN" altLang="en-US" sz="3200" dirty="0" smtClean="0">
                <a:latin typeface="+mn-lt"/>
              </a:rPr>
              <a:t>继承 </a:t>
            </a:r>
            <a:r>
              <a:rPr lang="en-US" altLang="zh-CN" sz="3200" dirty="0" smtClean="0">
                <a:latin typeface="+mn-lt"/>
              </a:rPr>
              <a:t>Inheritance</a:t>
            </a:r>
          </a:p>
          <a:p>
            <a:pPr>
              <a:buFont typeface="Wingdings" panose="05000000000000000000" pitchFamily="2" charset="2"/>
              <a:buChar char="p"/>
            </a:pPr>
            <a:r>
              <a:rPr lang="en-US" altLang="zh-CN" sz="3200" dirty="0" smtClean="0">
                <a:latin typeface="+mn-lt"/>
              </a:rPr>
              <a:t>4.2 </a:t>
            </a:r>
            <a:r>
              <a:rPr lang="zh-CN" altLang="en-US" sz="3200" dirty="0" smtClean="0">
                <a:latin typeface="+mn-lt"/>
              </a:rPr>
              <a:t>抽象类和抽象方法 </a:t>
            </a:r>
            <a:r>
              <a:rPr lang="en-US" altLang="zh-CN" sz="3200" dirty="0" smtClean="0">
                <a:latin typeface="+mn-lt"/>
              </a:rPr>
              <a:t>Abstract Class &amp; Abstract Method</a:t>
            </a:r>
          </a:p>
          <a:p>
            <a:pPr>
              <a:buFont typeface="Wingdings" charset="2"/>
              <a:buChar char="ü"/>
            </a:pPr>
            <a:r>
              <a:rPr lang="en-US" altLang="zh-CN" sz="3200" dirty="0" smtClean="0">
                <a:solidFill>
                  <a:srgbClr val="FF0000"/>
                </a:solidFill>
                <a:latin typeface="+mn-lt"/>
              </a:rPr>
              <a:t>4.3 </a:t>
            </a:r>
            <a:r>
              <a:rPr lang="zh-CN" altLang="en-US" sz="3200" dirty="0" smtClean="0">
                <a:solidFill>
                  <a:srgbClr val="FF0000"/>
                </a:solidFill>
                <a:latin typeface="+mn-lt"/>
              </a:rPr>
              <a:t>内部类 </a:t>
            </a:r>
            <a:r>
              <a:rPr lang="en-US" altLang="zh-CN" sz="3200" dirty="0" smtClean="0">
                <a:solidFill>
                  <a:srgbClr val="FF0000"/>
                </a:solidFill>
                <a:latin typeface="+mn-lt"/>
              </a:rPr>
              <a:t>Inner Class</a:t>
            </a:r>
          </a:p>
          <a:p>
            <a:pPr>
              <a:buFont typeface="Wingdings" panose="05000000000000000000" pitchFamily="2" charset="2"/>
              <a:buChar char="p"/>
            </a:pPr>
            <a:r>
              <a:rPr lang="en-US" altLang="zh-CN" sz="3200" dirty="0" smtClean="0">
                <a:latin typeface="+mn-lt"/>
              </a:rPr>
              <a:t>4.4 </a:t>
            </a:r>
            <a:r>
              <a:rPr lang="zh-CN" altLang="en-US" sz="3200" dirty="0" smtClean="0">
                <a:latin typeface="+mn-lt"/>
              </a:rPr>
              <a:t>接口 </a:t>
            </a:r>
            <a:r>
              <a:rPr lang="en-US" altLang="zh-CN" sz="3200" dirty="0" smtClean="0">
                <a:latin typeface="+mn-lt"/>
              </a:rPr>
              <a:t>Interface</a:t>
            </a:r>
            <a:endParaRPr lang="en-US" altLang="zh-CN" sz="3200" dirty="0">
              <a:latin typeface="+mn-lt"/>
            </a:endParaRPr>
          </a:p>
          <a:p>
            <a:pPr>
              <a:buFont typeface="Wingdings" panose="05000000000000000000" pitchFamily="2" charset="2"/>
              <a:buChar char="p"/>
            </a:pPr>
            <a:r>
              <a:rPr lang="en-US" altLang="zh-CN" sz="3200" dirty="0">
                <a:latin typeface="+mn-lt"/>
              </a:rPr>
              <a:t>4</a:t>
            </a:r>
            <a:r>
              <a:rPr lang="en-US" altLang="zh-CN" sz="3200" dirty="0" smtClean="0">
                <a:latin typeface="+mn-lt"/>
              </a:rPr>
              <a:t>.5 </a:t>
            </a:r>
            <a:r>
              <a:rPr lang="en-US" altLang="zh-CN" sz="3200" dirty="0">
                <a:latin typeface="+mn-lt"/>
              </a:rPr>
              <a:t>Lambda</a:t>
            </a:r>
            <a:r>
              <a:rPr lang="zh-CN" altLang="en-US" sz="3200" dirty="0" smtClean="0">
                <a:latin typeface="+mn-lt"/>
              </a:rPr>
              <a:t>表达式  </a:t>
            </a:r>
            <a:r>
              <a:rPr lang="el-GR" altLang="zh-CN" sz="3200" dirty="0" smtClean="0">
                <a:latin typeface="+mn-lt"/>
              </a:rPr>
              <a:t>λ</a:t>
            </a:r>
            <a:r>
              <a:rPr lang="sk-SK" altLang="zh-CN" sz="3200" dirty="0">
                <a:latin typeface="+mn-lt"/>
              </a:rPr>
              <a:t> </a:t>
            </a:r>
            <a:r>
              <a:rPr lang="en-US" altLang="zh-CN" sz="3200" dirty="0" err="1">
                <a:latin typeface="+mn-lt"/>
              </a:rPr>
              <a:t>E</a:t>
            </a:r>
            <a:r>
              <a:rPr lang="sk-SK" altLang="zh-CN" sz="3200" dirty="0" err="1" smtClean="0">
                <a:latin typeface="+mn-lt"/>
              </a:rPr>
              <a:t>xpression</a:t>
            </a:r>
            <a:endParaRPr lang="en-US" altLang="zh-CN" sz="3200" dirty="0">
              <a:latin typeface="+mn-lt"/>
            </a:endParaRPr>
          </a:p>
          <a:p>
            <a:pPr>
              <a:buFont typeface="Wingdings" panose="05000000000000000000" pitchFamily="2" charset="2"/>
              <a:buChar char="p"/>
            </a:pPr>
            <a:r>
              <a:rPr lang="en-US" altLang="zh-CN" sz="3200" dirty="0">
                <a:latin typeface="+mn-lt"/>
              </a:rPr>
              <a:t>4</a:t>
            </a:r>
            <a:r>
              <a:rPr lang="en-US" altLang="zh-CN" sz="3200" dirty="0" smtClean="0">
                <a:latin typeface="+mn-lt"/>
              </a:rPr>
              <a:t>.6 </a:t>
            </a:r>
            <a:r>
              <a:rPr lang="zh-CN" altLang="en-US" sz="3200" dirty="0">
                <a:latin typeface="+mn-lt"/>
              </a:rPr>
              <a:t>接口与抽象</a:t>
            </a:r>
            <a:r>
              <a:rPr lang="zh-CN" altLang="en-US" sz="3200" dirty="0" smtClean="0">
                <a:latin typeface="+mn-lt"/>
              </a:rPr>
              <a:t>类 </a:t>
            </a:r>
            <a:r>
              <a:rPr lang="en-US" altLang="zh-CN" sz="3200" dirty="0" smtClean="0">
                <a:latin typeface="+mn-lt"/>
              </a:rPr>
              <a:t>Interface</a:t>
            </a:r>
            <a:r>
              <a:rPr lang="zh-CN" altLang="en-US" sz="3200" dirty="0" smtClean="0">
                <a:latin typeface="+mn-lt"/>
              </a:rPr>
              <a:t> </a:t>
            </a:r>
            <a:r>
              <a:rPr lang="en-US" altLang="zh-CN" sz="3200" dirty="0" smtClean="0">
                <a:latin typeface="+mn-lt"/>
              </a:rPr>
              <a:t>&amp;</a:t>
            </a:r>
            <a:r>
              <a:rPr lang="zh-CN" altLang="en-US" sz="3200" dirty="0" smtClean="0">
                <a:latin typeface="+mn-lt"/>
              </a:rPr>
              <a:t> </a:t>
            </a:r>
            <a:r>
              <a:rPr lang="en-US" altLang="zh-CN" sz="3200" dirty="0" smtClean="0">
                <a:latin typeface="+mn-lt"/>
              </a:rPr>
              <a:t>Abstract</a:t>
            </a:r>
            <a:r>
              <a:rPr lang="zh-CN" altLang="en-US" sz="3200" dirty="0" smtClean="0">
                <a:latin typeface="+mn-lt"/>
              </a:rPr>
              <a:t> </a:t>
            </a:r>
            <a:r>
              <a:rPr lang="en-US" altLang="zh-CN" sz="3200" dirty="0" smtClean="0">
                <a:latin typeface="+mn-lt"/>
              </a:rPr>
              <a:t>Class</a:t>
            </a:r>
            <a:endParaRPr lang="en-US" altLang="zh-CN" sz="3200" dirty="0">
              <a:latin typeface="+mn-lt"/>
            </a:endParaRPr>
          </a:p>
          <a:p>
            <a:pPr>
              <a:buFont typeface="Wingdings" panose="05000000000000000000" pitchFamily="2" charset="2"/>
              <a:buChar char="p"/>
            </a:pPr>
            <a:r>
              <a:rPr lang="en-US" altLang="zh-CN" sz="3200" dirty="0">
                <a:latin typeface="+mn-lt"/>
              </a:rPr>
              <a:t>4</a:t>
            </a:r>
            <a:r>
              <a:rPr lang="en-US" altLang="zh-CN" sz="3200" dirty="0" smtClean="0">
                <a:latin typeface="+mn-lt"/>
              </a:rPr>
              <a:t>.7 </a:t>
            </a:r>
            <a:r>
              <a:rPr lang="zh-CN" altLang="en-US" sz="3200" dirty="0">
                <a:latin typeface="+mn-lt"/>
              </a:rPr>
              <a:t>大话泛</a:t>
            </a:r>
            <a:r>
              <a:rPr lang="zh-CN" altLang="en-US" sz="3200" dirty="0" smtClean="0">
                <a:latin typeface="+mn-lt"/>
              </a:rPr>
              <a:t>型 </a:t>
            </a:r>
            <a:r>
              <a:rPr lang="en-US" altLang="zh-CN" sz="3200" dirty="0" smtClean="0">
                <a:latin typeface="+mn-lt"/>
              </a:rPr>
              <a:t>Generic</a:t>
            </a:r>
            <a:r>
              <a:rPr lang="zh-CN" altLang="en-US" sz="3200" dirty="0" smtClean="0">
                <a:latin typeface="+mn-lt"/>
              </a:rPr>
              <a:t> </a:t>
            </a:r>
            <a:r>
              <a:rPr lang="en-US" altLang="zh-CN" sz="3200" dirty="0" smtClean="0">
                <a:latin typeface="+mn-lt"/>
              </a:rPr>
              <a:t>Programming</a:t>
            </a:r>
          </a:p>
          <a:p>
            <a:pPr>
              <a:buFont typeface="Wingdings" panose="05000000000000000000" pitchFamily="2" charset="2"/>
              <a:buChar char="p"/>
            </a:pPr>
            <a:r>
              <a:rPr lang="en-US" altLang="zh-CN" sz="3200" dirty="0" smtClean="0">
                <a:latin typeface="+mn-lt"/>
              </a:rPr>
              <a:t>4.8 </a:t>
            </a:r>
            <a:r>
              <a:rPr lang="zh-CN" altLang="en-US" sz="3200" dirty="0" smtClean="0">
                <a:latin typeface="+mn-lt"/>
              </a:rPr>
              <a:t>枚举类 </a:t>
            </a:r>
            <a:r>
              <a:rPr lang="en-US" altLang="zh-CN" sz="3200" dirty="0" smtClean="0">
                <a:latin typeface="+mn-lt"/>
              </a:rPr>
              <a:t>Enumeration Class</a:t>
            </a:r>
          </a:p>
          <a:p>
            <a:pPr>
              <a:buFont typeface="Wingdings" panose="05000000000000000000" pitchFamily="2" charset="2"/>
              <a:buChar char="p"/>
            </a:pPr>
            <a:r>
              <a:rPr lang="en-US" altLang="zh-CN" sz="3200" dirty="0">
                <a:latin typeface="+mn-lt"/>
              </a:rPr>
              <a:t>4.9</a:t>
            </a:r>
            <a:r>
              <a:rPr lang="zh-CN" altLang="en-US" sz="3200" dirty="0">
                <a:latin typeface="+mn-lt"/>
              </a:rPr>
              <a:t> 作业及</a:t>
            </a:r>
            <a:r>
              <a:rPr lang="zh-CN" altLang="en-US" sz="3200" dirty="0" smtClean="0">
                <a:latin typeface="+mn-lt"/>
              </a:rPr>
              <a:t>延伸</a:t>
            </a:r>
            <a:endParaRPr lang="en-US" altLang="zh-CN" sz="3200" dirty="0">
              <a:latin typeface="+mn-lt"/>
            </a:endParaRPr>
          </a:p>
        </p:txBody>
      </p:sp>
    </p:spTree>
    <p:extLst>
      <p:ext uri="{BB962C8B-B14F-4D97-AF65-F5344CB8AC3E}">
        <p14:creationId xmlns:p14="http://schemas.microsoft.com/office/powerpoint/2010/main" val="3784050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4.3 </a:t>
            </a:r>
            <a:r>
              <a:rPr lang="zh-CN" altLang="en-US" dirty="0"/>
              <a:t>内</a:t>
            </a:r>
            <a:r>
              <a:rPr lang="zh-CN" altLang="en-US" dirty="0" smtClean="0"/>
              <a:t>部类</a:t>
            </a:r>
            <a:endParaRPr lang="zh-CN" altLang="en-US" dirty="0"/>
          </a:p>
        </p:txBody>
      </p:sp>
      <p:sp>
        <p:nvSpPr>
          <p:cNvPr id="3" name="内容占位符 2"/>
          <p:cNvSpPr>
            <a:spLocks noGrp="1"/>
          </p:cNvSpPr>
          <p:nvPr>
            <p:ph idx="1"/>
          </p:nvPr>
        </p:nvSpPr>
        <p:spPr/>
        <p:txBody>
          <a:bodyPr/>
          <a:lstStyle/>
          <a:p>
            <a:pPr algn="just">
              <a:spcAft>
                <a:spcPct val="20000"/>
              </a:spcAft>
              <a:buFont typeface="Wingdings" panose="05000000000000000000" pitchFamily="2" charset="2"/>
              <a:buChar char="l"/>
            </a:pPr>
            <a:r>
              <a:rPr lang="en-US" altLang="zh-CN" sz="3200" dirty="0" smtClean="0">
                <a:latin typeface="+mn-lt"/>
              </a:rPr>
              <a:t>4.3.1 </a:t>
            </a:r>
            <a:r>
              <a:rPr lang="zh-CN" altLang="en-US" sz="3200" dirty="0" smtClean="0">
                <a:latin typeface="+mn-lt"/>
              </a:rPr>
              <a:t>非静态内部类</a:t>
            </a:r>
            <a:endParaRPr lang="en-US" altLang="zh-CN" sz="3200" dirty="0" smtClean="0">
              <a:latin typeface="+mn-lt"/>
            </a:endParaRPr>
          </a:p>
          <a:p>
            <a:pPr algn="just">
              <a:spcAft>
                <a:spcPct val="20000"/>
              </a:spcAft>
              <a:buFont typeface="Wingdings" panose="05000000000000000000" pitchFamily="2" charset="2"/>
              <a:buChar char="l"/>
            </a:pPr>
            <a:r>
              <a:rPr lang="en-US" altLang="zh-CN" sz="3200" dirty="0" smtClean="0">
                <a:latin typeface="+mn-lt"/>
              </a:rPr>
              <a:t>4.3.2 </a:t>
            </a:r>
            <a:r>
              <a:rPr lang="zh-CN" altLang="en-US" sz="3200" dirty="0">
                <a:latin typeface="+mn-lt"/>
              </a:rPr>
              <a:t>静态</a:t>
            </a:r>
            <a:r>
              <a:rPr lang="zh-CN" altLang="en-US" sz="3200" dirty="0" smtClean="0">
                <a:latin typeface="+mn-lt"/>
              </a:rPr>
              <a:t>内部类</a:t>
            </a:r>
            <a:endParaRPr lang="en-US" altLang="zh-CN" sz="3200" dirty="0" smtClean="0">
              <a:latin typeface="+mn-lt"/>
            </a:endParaRPr>
          </a:p>
          <a:p>
            <a:pPr algn="just">
              <a:spcAft>
                <a:spcPct val="20000"/>
              </a:spcAft>
              <a:buFont typeface="Wingdings" panose="05000000000000000000" pitchFamily="2" charset="2"/>
              <a:buChar char="l"/>
            </a:pPr>
            <a:r>
              <a:rPr lang="en-US" altLang="zh-CN" sz="3200" dirty="0" smtClean="0">
                <a:latin typeface="+mn-lt"/>
              </a:rPr>
              <a:t>4.3.3 </a:t>
            </a:r>
            <a:r>
              <a:rPr lang="zh-CN" altLang="en-US" sz="3200" dirty="0" smtClean="0">
                <a:latin typeface="+mn-lt"/>
              </a:rPr>
              <a:t>内部类的使用</a:t>
            </a:r>
            <a:endParaRPr lang="en-US" altLang="zh-CN" sz="3200" dirty="0" smtClean="0">
              <a:latin typeface="+mn-lt"/>
            </a:endParaRPr>
          </a:p>
          <a:p>
            <a:pPr algn="just">
              <a:spcAft>
                <a:spcPct val="20000"/>
              </a:spcAft>
              <a:buFont typeface="Wingdings" panose="05000000000000000000" pitchFamily="2" charset="2"/>
              <a:buChar char="l"/>
            </a:pPr>
            <a:r>
              <a:rPr lang="en-US" altLang="zh-CN" sz="3200" dirty="0" smtClean="0">
                <a:latin typeface="+mn-lt"/>
              </a:rPr>
              <a:t>4.3.4 </a:t>
            </a:r>
            <a:r>
              <a:rPr lang="zh-CN" altLang="en-US" sz="3200" dirty="0" smtClean="0">
                <a:latin typeface="+mn-lt"/>
              </a:rPr>
              <a:t>局部内部类</a:t>
            </a:r>
            <a:endParaRPr lang="en-US" altLang="zh-CN" sz="3200" dirty="0" smtClean="0">
              <a:latin typeface="+mn-lt"/>
            </a:endParaRPr>
          </a:p>
          <a:p>
            <a:pPr algn="just">
              <a:spcAft>
                <a:spcPct val="20000"/>
              </a:spcAft>
              <a:buFont typeface="Wingdings" panose="05000000000000000000" pitchFamily="2" charset="2"/>
              <a:buChar char="l"/>
            </a:pPr>
            <a:r>
              <a:rPr lang="en-US" altLang="zh-CN" sz="3200" dirty="0" smtClean="0">
                <a:latin typeface="+mn-lt"/>
              </a:rPr>
              <a:t>4.3.5 Java8</a:t>
            </a:r>
            <a:r>
              <a:rPr lang="zh-CN" altLang="en-US" sz="3200" dirty="0" smtClean="0">
                <a:latin typeface="+mn-lt"/>
              </a:rPr>
              <a:t>改进的匿名内部类</a:t>
            </a:r>
            <a:endParaRPr lang="en-US" altLang="zh-CN" sz="3200" dirty="0" smtClean="0">
              <a:latin typeface="+mn-lt"/>
            </a:endParaRPr>
          </a:p>
          <a:p>
            <a:endParaRPr lang="zh-CN" altLang="en-US" dirty="0"/>
          </a:p>
        </p:txBody>
      </p:sp>
    </p:spTree>
    <p:extLst>
      <p:ext uri="{BB962C8B-B14F-4D97-AF65-F5344CB8AC3E}">
        <p14:creationId xmlns:p14="http://schemas.microsoft.com/office/powerpoint/2010/main" val="24056618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4.3 </a:t>
            </a:r>
            <a:r>
              <a:rPr lang="zh-CN" altLang="en-US" dirty="0" smtClean="0"/>
              <a:t>内</a:t>
            </a:r>
            <a:r>
              <a:rPr lang="zh-CN" altLang="en-US" dirty="0" smtClean="0"/>
              <a:t>部类</a:t>
            </a:r>
            <a:r>
              <a:rPr lang="en-US" altLang="zh-CN" dirty="0"/>
              <a:t>_</a:t>
            </a:r>
            <a:r>
              <a:rPr lang="en-US" altLang="zh-CN" dirty="0" smtClean="0"/>
              <a:t>Inner </a:t>
            </a:r>
            <a:r>
              <a:rPr lang="en-US" altLang="zh-CN" dirty="0" smtClean="0"/>
              <a:t>Class</a:t>
            </a:r>
            <a:endParaRPr lang="zh-CN" altLang="en-US" dirty="0"/>
          </a:p>
        </p:txBody>
      </p:sp>
      <p:sp>
        <p:nvSpPr>
          <p:cNvPr id="3" name="内容占位符 2"/>
          <p:cNvSpPr>
            <a:spLocks noGrp="1"/>
          </p:cNvSpPr>
          <p:nvPr>
            <p:ph idx="1"/>
          </p:nvPr>
        </p:nvSpPr>
        <p:spPr/>
        <p:txBody>
          <a:bodyPr>
            <a:normAutofit/>
          </a:bodyPr>
          <a:lstStyle/>
          <a:p>
            <a:pPr algn="just">
              <a:lnSpc>
                <a:spcPct val="110000"/>
              </a:lnSpc>
              <a:spcBef>
                <a:spcPct val="40000"/>
              </a:spcBef>
              <a:buFont typeface="Wingdings" panose="05000000000000000000" pitchFamily="2" charset="2"/>
              <a:buChar char="l"/>
            </a:pPr>
            <a:r>
              <a:rPr lang="zh-CN" altLang="en-US" sz="2800" dirty="0" smtClean="0"/>
              <a:t>回忆：一个类中的成员类型有哪五种？（成员变量、方法、构造器、初始化块、？）</a:t>
            </a:r>
            <a:endParaRPr lang="en-US" altLang="zh-CN" sz="2800" dirty="0" smtClean="0"/>
          </a:p>
          <a:p>
            <a:pPr algn="just">
              <a:lnSpc>
                <a:spcPct val="110000"/>
              </a:lnSpc>
              <a:spcBef>
                <a:spcPct val="40000"/>
              </a:spcBef>
              <a:buFont typeface="Wingdings" panose="05000000000000000000" pitchFamily="2" charset="2"/>
              <a:buChar char="l"/>
            </a:pPr>
            <a:r>
              <a:rPr lang="zh-CN" altLang="en-US" sz="2800" dirty="0" smtClean="0"/>
              <a:t>把</a:t>
            </a:r>
            <a:r>
              <a:rPr lang="zh-CN" altLang="en-US" sz="2800" dirty="0"/>
              <a:t>一个类放在另一个类的内部定义，这个定义在其他类内部的类就被称为内部类，有的也叫嵌套类，包含内部类的类也被称为外部类有的也叫宿主类。</a:t>
            </a:r>
            <a:endParaRPr lang="en-US" altLang="zh-CN" sz="2800" dirty="0"/>
          </a:p>
          <a:p>
            <a:pPr algn="just">
              <a:lnSpc>
                <a:spcPct val="110000"/>
              </a:lnSpc>
              <a:spcBef>
                <a:spcPct val="40000"/>
              </a:spcBef>
              <a:buFont typeface="Wingdings" panose="05000000000000000000" pitchFamily="2" charset="2"/>
              <a:buChar char="l"/>
            </a:pPr>
            <a:r>
              <a:rPr lang="zh-CN" altLang="en-US" sz="2800" dirty="0"/>
              <a:t>内部类提供了更好的封装，内部类成员可以直接访问外部类的私有数据，因为内部类被当成其他外部类成员。</a:t>
            </a:r>
          </a:p>
          <a:p>
            <a:pPr algn="just">
              <a:lnSpc>
                <a:spcPct val="110000"/>
              </a:lnSpc>
              <a:spcBef>
                <a:spcPct val="40000"/>
              </a:spcBef>
              <a:buFont typeface="Wingdings" panose="05000000000000000000" pitchFamily="2" charset="2"/>
              <a:buChar char="l"/>
            </a:pPr>
            <a:r>
              <a:rPr lang="zh-CN" altLang="en-US" sz="2800" dirty="0"/>
              <a:t>匿名内部类适合用于创建那些仅需要一次使用的类。</a:t>
            </a:r>
          </a:p>
          <a:p>
            <a:endParaRPr lang="zh-CN" altLang="en-US" dirty="0"/>
          </a:p>
        </p:txBody>
      </p:sp>
    </p:spTree>
    <p:extLst>
      <p:ext uri="{BB962C8B-B14F-4D97-AF65-F5344CB8AC3E}">
        <p14:creationId xmlns:p14="http://schemas.microsoft.com/office/powerpoint/2010/main" val="13010798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4.3.1 </a:t>
            </a:r>
            <a:r>
              <a:rPr lang="zh-CN" altLang="en-US" dirty="0" smtClean="0"/>
              <a:t>非静态内</a:t>
            </a:r>
            <a:r>
              <a:rPr lang="zh-CN" altLang="en-US" dirty="0" smtClean="0"/>
              <a:t>部类</a:t>
            </a:r>
            <a:endParaRPr lang="zh-CN" altLang="en-US" dirty="0"/>
          </a:p>
        </p:txBody>
      </p:sp>
      <p:sp>
        <p:nvSpPr>
          <p:cNvPr id="3" name="内容占位符 2"/>
          <p:cNvSpPr>
            <a:spLocks noGrp="1"/>
          </p:cNvSpPr>
          <p:nvPr>
            <p:ph idx="1"/>
          </p:nvPr>
        </p:nvSpPr>
        <p:spPr/>
        <p:txBody>
          <a:bodyPr>
            <a:normAutofit/>
          </a:bodyPr>
          <a:lstStyle/>
          <a:p>
            <a:pPr algn="just">
              <a:lnSpc>
                <a:spcPct val="120000"/>
              </a:lnSpc>
              <a:spcBef>
                <a:spcPct val="40000"/>
              </a:spcBef>
              <a:buFont typeface="Wingdings" panose="05000000000000000000" pitchFamily="2" charset="2"/>
              <a:buChar char="l"/>
              <a:defRPr/>
            </a:pPr>
            <a:r>
              <a:rPr lang="zh-CN" altLang="en-US" sz="2800" dirty="0">
                <a:latin typeface="+mn-lt"/>
              </a:rPr>
              <a:t>定义内部类非常简单，只要把一个类放在另一个类内部定义即可</a:t>
            </a:r>
            <a:r>
              <a:rPr lang="zh-CN" altLang="en-US" sz="2800" dirty="0" smtClean="0">
                <a:latin typeface="+mn-lt"/>
              </a:rPr>
              <a:t>。从语法角度来看，内部类与外部类的区别主要有以下两点：</a:t>
            </a:r>
            <a:endParaRPr lang="en-US" altLang="zh-CN" sz="2800" dirty="0" smtClean="0">
              <a:latin typeface="+mn-lt"/>
            </a:endParaRPr>
          </a:p>
          <a:p>
            <a:pPr marL="658368" lvl="1" indent="-457200" algn="just">
              <a:lnSpc>
                <a:spcPct val="120000"/>
              </a:lnSpc>
              <a:spcBef>
                <a:spcPct val="40000"/>
              </a:spcBef>
              <a:buFont typeface="+mj-lt"/>
              <a:buAutoNum type="arabicPeriod"/>
              <a:defRPr/>
            </a:pPr>
            <a:r>
              <a:rPr lang="zh-CN" altLang="en-US" sz="2800" dirty="0">
                <a:latin typeface="+mn-lt"/>
              </a:rPr>
              <a:t>内部</a:t>
            </a:r>
            <a:r>
              <a:rPr lang="zh-CN" altLang="en-US" sz="2800" dirty="0" smtClean="0">
                <a:latin typeface="+mn-lt"/>
              </a:rPr>
              <a:t>类比外部类可以多使用</a:t>
            </a:r>
            <a:r>
              <a:rPr lang="en-US" altLang="zh-CN" sz="2800" dirty="0" smtClean="0">
                <a:latin typeface="+mn-lt"/>
              </a:rPr>
              <a:t>3</a:t>
            </a:r>
            <a:r>
              <a:rPr lang="zh-CN" altLang="en-US" sz="2800" dirty="0" smtClean="0">
                <a:latin typeface="+mn-lt"/>
              </a:rPr>
              <a:t>个修饰符：</a:t>
            </a:r>
            <a:r>
              <a:rPr lang="en-US" altLang="zh-CN" sz="2800" dirty="0" smtClean="0">
                <a:latin typeface="+mn-lt"/>
              </a:rPr>
              <a:t>private </a:t>
            </a:r>
            <a:r>
              <a:rPr lang="zh-CN" altLang="en-US" sz="2800" dirty="0" smtClean="0">
                <a:latin typeface="+mn-lt"/>
              </a:rPr>
              <a:t>、</a:t>
            </a:r>
            <a:r>
              <a:rPr lang="en-US" altLang="zh-CN" sz="2800" dirty="0" smtClean="0">
                <a:latin typeface="+mn-lt"/>
              </a:rPr>
              <a:t>protected </a:t>
            </a:r>
            <a:r>
              <a:rPr lang="zh-CN" altLang="en-US" sz="2800" dirty="0" smtClean="0">
                <a:latin typeface="+mn-lt"/>
              </a:rPr>
              <a:t>、</a:t>
            </a:r>
            <a:r>
              <a:rPr lang="en-US" altLang="zh-CN" sz="2800" dirty="0" smtClean="0">
                <a:latin typeface="+mn-lt"/>
              </a:rPr>
              <a:t>static</a:t>
            </a:r>
            <a:r>
              <a:rPr lang="zh-CN" altLang="en-US" sz="2800" dirty="0" smtClean="0">
                <a:latin typeface="+mn-lt"/>
              </a:rPr>
              <a:t>。</a:t>
            </a:r>
            <a:endParaRPr lang="en-US" altLang="zh-CN" sz="2800" dirty="0" smtClean="0">
              <a:latin typeface="+mn-lt"/>
            </a:endParaRPr>
          </a:p>
          <a:p>
            <a:pPr marL="658368" lvl="1" indent="-457200" algn="just">
              <a:lnSpc>
                <a:spcPct val="120000"/>
              </a:lnSpc>
              <a:spcBef>
                <a:spcPct val="40000"/>
              </a:spcBef>
              <a:buFont typeface="+mj-lt"/>
              <a:buAutoNum type="arabicPeriod"/>
              <a:defRPr/>
            </a:pPr>
            <a:r>
              <a:rPr lang="zh-CN" altLang="en-US" sz="2800" dirty="0">
                <a:latin typeface="+mn-lt"/>
              </a:rPr>
              <a:t>非</a:t>
            </a:r>
            <a:r>
              <a:rPr lang="zh-CN" altLang="en-US" sz="2800" dirty="0" smtClean="0">
                <a:latin typeface="+mn-lt"/>
              </a:rPr>
              <a:t>静态内部类不能拥有静态成员。</a:t>
            </a:r>
            <a:endParaRPr lang="zh-CN" altLang="en-US" sz="2800" dirty="0">
              <a:latin typeface="+mn-lt"/>
            </a:endParaRPr>
          </a:p>
          <a:p>
            <a:pPr algn="just">
              <a:lnSpc>
                <a:spcPct val="120000"/>
              </a:lnSpc>
              <a:spcBef>
                <a:spcPct val="40000"/>
              </a:spcBef>
              <a:buFont typeface="Wingdings" panose="05000000000000000000" pitchFamily="2" charset="2"/>
              <a:buChar char="l"/>
              <a:defRPr/>
            </a:pPr>
            <a:r>
              <a:rPr lang="zh-CN" altLang="en-US" sz="2800" dirty="0">
                <a:latin typeface="+mn-lt"/>
              </a:rPr>
              <a:t>当在非静态内部类的方法内访问某个变量时，</a:t>
            </a:r>
            <a:r>
              <a:rPr lang="zh-CN" altLang="en-US" sz="2800" dirty="0" smtClean="0">
                <a:latin typeface="+mn-lt"/>
              </a:rPr>
              <a:t>系统第一</a:t>
            </a:r>
            <a:r>
              <a:rPr lang="zh-CN" altLang="en-US" sz="2800" dirty="0">
                <a:latin typeface="+mn-lt"/>
              </a:rPr>
              <a:t>步先找局部变量，第二步，内部类的属性，第三步。外部类的属性。</a:t>
            </a:r>
          </a:p>
          <a:p>
            <a:endParaRPr lang="zh-CN" altLang="en-US" dirty="0"/>
          </a:p>
        </p:txBody>
      </p:sp>
    </p:spTree>
    <p:extLst>
      <p:ext uri="{BB962C8B-B14F-4D97-AF65-F5344CB8AC3E}">
        <p14:creationId xmlns:p14="http://schemas.microsoft.com/office/powerpoint/2010/main" val="11885827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4.3.1 </a:t>
            </a:r>
            <a:r>
              <a:rPr lang="zh-CN" altLang="en-US" dirty="0"/>
              <a:t>非静态内部类</a:t>
            </a:r>
            <a:r>
              <a:rPr lang="en-US" altLang="zh-CN" dirty="0" smtClean="0"/>
              <a:t/>
            </a:r>
            <a:br>
              <a:rPr lang="en-US" altLang="zh-CN" dirty="0" smtClean="0"/>
            </a:br>
            <a:r>
              <a:rPr lang="zh-CN" altLang="en-US" sz="3600" dirty="0"/>
              <a:t>非</a:t>
            </a:r>
            <a:r>
              <a:rPr lang="zh-CN" altLang="en-US" sz="3600" dirty="0" smtClean="0"/>
              <a:t>静态内部类代码示例</a:t>
            </a:r>
            <a:endParaRPr lang="zh-CN" altLang="en-US" dirty="0"/>
          </a:p>
        </p:txBody>
      </p:sp>
      <p:sp>
        <p:nvSpPr>
          <p:cNvPr id="3" name="内容占位符 2"/>
          <p:cNvSpPr>
            <a:spLocks noGrp="1"/>
          </p:cNvSpPr>
          <p:nvPr>
            <p:ph idx="1"/>
          </p:nvPr>
        </p:nvSpPr>
        <p:spPr>
          <a:xfrm>
            <a:off x="554355" y="1274234"/>
            <a:ext cx="5701553" cy="1768835"/>
          </a:xfrm>
        </p:spPr>
        <p:txBody>
          <a:bodyPr>
            <a:normAutofit/>
          </a:bodyPr>
          <a:lstStyle/>
          <a:p>
            <a:pPr>
              <a:buFont typeface="Wingdings" panose="05000000000000000000" pitchFamily="2" charset="2"/>
              <a:buChar char="l"/>
            </a:pPr>
            <a:r>
              <a:rPr lang="zh-CN" altLang="en-US" sz="2400" dirty="0" smtClean="0"/>
              <a:t>右图所示的程序展示了一个典型的非静态内部类。</a:t>
            </a:r>
            <a:endParaRPr lang="en-US" altLang="zh-CN" sz="2400" dirty="0" smtClean="0"/>
          </a:p>
          <a:p>
            <a:pPr>
              <a:buFont typeface="Wingdings" panose="05000000000000000000" pitchFamily="2" charset="2"/>
              <a:buChar char="l"/>
            </a:pPr>
            <a:r>
              <a:rPr lang="zh-CN" altLang="en-US" sz="2400" dirty="0" smtClean="0"/>
              <a:t>思考：</a:t>
            </a:r>
            <a:r>
              <a:rPr lang="en-US" altLang="zh-CN" sz="2400" dirty="0" smtClean="0"/>
              <a:t>Cow</a:t>
            </a:r>
            <a:r>
              <a:rPr lang="zh-CN" altLang="en-US" sz="2400" dirty="0" smtClean="0"/>
              <a:t>类对象与</a:t>
            </a:r>
            <a:r>
              <a:rPr lang="en-US" altLang="zh-CN" sz="2400" dirty="0" err="1" smtClean="0"/>
              <a:t>CowLeg</a:t>
            </a:r>
            <a:r>
              <a:rPr lang="zh-CN" altLang="en-US" sz="2400" dirty="0" smtClean="0"/>
              <a:t>对象的内存分布。</a:t>
            </a:r>
            <a:endParaRPr lang="zh-CN" altLang="en-US" sz="2400" dirty="0"/>
          </a:p>
        </p:txBody>
      </p:sp>
      <p:pic>
        <p:nvPicPr>
          <p:cNvPr id="5" name="图片 4"/>
          <p:cNvPicPr>
            <a:picLocks noChangeAspect="1"/>
          </p:cNvPicPr>
          <p:nvPr/>
        </p:nvPicPr>
        <p:blipFill>
          <a:blip r:embed="rId2"/>
          <a:stretch>
            <a:fillRect/>
          </a:stretch>
        </p:blipFill>
        <p:spPr>
          <a:xfrm>
            <a:off x="6162675" y="83009"/>
            <a:ext cx="5934075" cy="6670215"/>
          </a:xfrm>
          <a:prstGeom prst="rect">
            <a:avLst/>
          </a:prstGeom>
        </p:spPr>
      </p:pic>
      <p:sp>
        <p:nvSpPr>
          <p:cNvPr id="7" name="文本框 6"/>
          <p:cNvSpPr txBox="1"/>
          <p:nvPr/>
        </p:nvSpPr>
        <p:spPr>
          <a:xfrm>
            <a:off x="9983564" y="5648563"/>
            <a:ext cx="1172116"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ltLang="zh-CN" dirty="0" err="1" smtClean="0"/>
              <a:t>InnerClass</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202" y="3192050"/>
            <a:ext cx="4231723" cy="2084800"/>
          </a:xfrm>
          <a:prstGeom prst="rect">
            <a:avLst/>
          </a:prstGeom>
        </p:spPr>
      </p:pic>
    </p:spTree>
    <p:extLst>
      <p:ext uri="{BB962C8B-B14F-4D97-AF65-F5344CB8AC3E}">
        <p14:creationId xmlns:p14="http://schemas.microsoft.com/office/powerpoint/2010/main" val="6613121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4.3.1 </a:t>
            </a:r>
            <a:r>
              <a:rPr lang="zh-CN" altLang="en-US" dirty="0"/>
              <a:t>非静态内部类</a:t>
            </a:r>
            <a:r>
              <a:rPr lang="en-US" altLang="zh-CN" dirty="0" smtClean="0"/>
              <a:t/>
            </a:r>
            <a:br>
              <a:rPr lang="en-US" altLang="zh-CN" dirty="0" smtClean="0"/>
            </a:br>
            <a:r>
              <a:rPr lang="zh-CN" altLang="en-US" sz="3600" dirty="0"/>
              <a:t>非</a:t>
            </a:r>
            <a:r>
              <a:rPr lang="zh-CN" altLang="en-US" sz="3600" dirty="0" smtClean="0"/>
              <a:t>静态内部类代码示例</a:t>
            </a:r>
            <a:endParaRPr lang="zh-CN" altLang="en-US" dirty="0"/>
          </a:p>
        </p:txBody>
      </p:sp>
      <p:sp>
        <p:nvSpPr>
          <p:cNvPr id="3" name="内容占位符 2"/>
          <p:cNvSpPr>
            <a:spLocks noGrp="1"/>
          </p:cNvSpPr>
          <p:nvPr>
            <p:ph idx="1"/>
          </p:nvPr>
        </p:nvSpPr>
        <p:spPr>
          <a:xfrm>
            <a:off x="268605" y="1323975"/>
            <a:ext cx="6658984" cy="574737"/>
          </a:xfrm>
        </p:spPr>
        <p:txBody>
          <a:bodyPr>
            <a:normAutofit/>
          </a:bodyPr>
          <a:lstStyle/>
          <a:p>
            <a:pPr>
              <a:buFont typeface="Wingdings" panose="05000000000000000000" pitchFamily="2" charset="2"/>
              <a:buChar char="l"/>
            </a:pPr>
            <a:r>
              <a:rPr lang="zh-CN" altLang="en-US" sz="2400" dirty="0" smtClean="0"/>
              <a:t>思考：</a:t>
            </a:r>
            <a:r>
              <a:rPr lang="en-US" altLang="zh-CN" sz="2400" dirty="0" smtClean="0"/>
              <a:t>Cow</a:t>
            </a:r>
            <a:r>
              <a:rPr lang="zh-CN" altLang="en-US" sz="2400" dirty="0" smtClean="0"/>
              <a:t>类对象与</a:t>
            </a:r>
            <a:r>
              <a:rPr lang="en-US" altLang="zh-CN" sz="2400" dirty="0" err="1" smtClean="0"/>
              <a:t>CowLeg</a:t>
            </a:r>
            <a:r>
              <a:rPr lang="zh-CN" altLang="en-US" sz="2400" dirty="0" smtClean="0"/>
              <a:t>对象的内存分布。</a:t>
            </a:r>
            <a:endParaRPr lang="zh-CN" altLang="en-US" sz="2400" dirty="0"/>
          </a:p>
        </p:txBody>
      </p:sp>
      <p:pic>
        <p:nvPicPr>
          <p:cNvPr id="5" name="图片 4"/>
          <p:cNvPicPr>
            <a:picLocks noChangeAspect="1"/>
          </p:cNvPicPr>
          <p:nvPr/>
        </p:nvPicPr>
        <p:blipFill>
          <a:blip r:embed="rId2"/>
          <a:stretch>
            <a:fillRect/>
          </a:stretch>
        </p:blipFill>
        <p:spPr>
          <a:xfrm>
            <a:off x="7200900" y="942976"/>
            <a:ext cx="4886325" cy="5741894"/>
          </a:xfrm>
          <a:prstGeom prst="rect">
            <a:avLst/>
          </a:prstGeom>
          <a:ln>
            <a:solidFill>
              <a:schemeClr val="tx1"/>
            </a:solidFill>
          </a:ln>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918" y="1800226"/>
            <a:ext cx="6494346" cy="4125046"/>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1776" y="0"/>
            <a:ext cx="5610224" cy="1323975"/>
          </a:xfrm>
          <a:prstGeom prst="rect">
            <a:avLst/>
          </a:prstGeom>
        </p:spPr>
      </p:pic>
    </p:spTree>
    <p:extLst>
      <p:ext uri="{BB962C8B-B14F-4D97-AF65-F5344CB8AC3E}">
        <p14:creationId xmlns:p14="http://schemas.microsoft.com/office/powerpoint/2010/main" val="10724703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4.3.2 </a:t>
            </a:r>
            <a:r>
              <a:rPr lang="zh-CN" altLang="en-US" dirty="0" smtClean="0"/>
              <a:t>静态内</a:t>
            </a:r>
            <a:r>
              <a:rPr lang="zh-CN" altLang="en-US" dirty="0" smtClean="0"/>
              <a:t>部类</a:t>
            </a:r>
            <a:endParaRPr lang="zh-CN" altLang="en-US" dirty="0"/>
          </a:p>
        </p:txBody>
      </p:sp>
      <p:sp>
        <p:nvSpPr>
          <p:cNvPr id="3" name="内容占位符 2"/>
          <p:cNvSpPr>
            <a:spLocks noGrp="1"/>
          </p:cNvSpPr>
          <p:nvPr>
            <p:ph idx="1"/>
          </p:nvPr>
        </p:nvSpPr>
        <p:spPr/>
        <p:txBody>
          <a:bodyPr/>
          <a:lstStyle/>
          <a:p>
            <a:pPr algn="just">
              <a:lnSpc>
                <a:spcPct val="150000"/>
              </a:lnSpc>
              <a:spcBef>
                <a:spcPct val="40000"/>
              </a:spcBef>
              <a:buFont typeface="Wingdings" panose="05000000000000000000" pitchFamily="2" charset="2"/>
              <a:buChar char="l"/>
            </a:pPr>
            <a:r>
              <a:rPr lang="zh-CN" altLang="en-US" sz="2800" dirty="0">
                <a:latin typeface="+mn-lt"/>
              </a:rPr>
              <a:t>如果用</a:t>
            </a:r>
            <a:r>
              <a:rPr lang="en-US" altLang="zh-CN" sz="2800" dirty="0">
                <a:latin typeface="+mn-lt"/>
              </a:rPr>
              <a:t>static</a:t>
            </a:r>
            <a:r>
              <a:rPr lang="zh-CN" altLang="en-US" sz="2800" dirty="0">
                <a:latin typeface="+mn-lt"/>
              </a:rPr>
              <a:t>修饰一个内部类，</a:t>
            </a:r>
            <a:r>
              <a:rPr lang="zh-CN" altLang="en-US" sz="2800" dirty="0" smtClean="0">
                <a:latin typeface="+mn-lt"/>
              </a:rPr>
              <a:t>称为类内部类，也称为静态内部类。</a:t>
            </a:r>
            <a:endParaRPr lang="zh-CN" altLang="en-US" sz="2800" dirty="0">
              <a:latin typeface="+mn-lt"/>
            </a:endParaRPr>
          </a:p>
          <a:p>
            <a:pPr algn="just">
              <a:lnSpc>
                <a:spcPct val="150000"/>
              </a:lnSpc>
              <a:spcBef>
                <a:spcPct val="40000"/>
              </a:spcBef>
              <a:buFont typeface="Wingdings" panose="05000000000000000000" pitchFamily="2" charset="2"/>
              <a:buChar char="l"/>
            </a:pPr>
            <a:r>
              <a:rPr lang="zh-CN" altLang="en-US" sz="2800" dirty="0">
                <a:latin typeface="+mn-lt"/>
              </a:rPr>
              <a:t>静态内部类可以包含静态成员，也可以包含非静态成员</a:t>
            </a:r>
            <a:r>
              <a:rPr lang="zh-CN" altLang="en-US" sz="2800" dirty="0" smtClean="0">
                <a:latin typeface="+mn-lt"/>
              </a:rPr>
              <a:t>。静态</a:t>
            </a:r>
            <a:r>
              <a:rPr lang="zh-CN" altLang="en-US" sz="2800" dirty="0">
                <a:latin typeface="+mn-lt"/>
              </a:rPr>
              <a:t>内部类不能访问外部类的实例成员，只能访问外部类的类成员。</a:t>
            </a:r>
          </a:p>
          <a:p>
            <a:pPr algn="just">
              <a:lnSpc>
                <a:spcPct val="150000"/>
              </a:lnSpc>
              <a:spcBef>
                <a:spcPct val="40000"/>
              </a:spcBef>
              <a:buFont typeface="Wingdings" panose="05000000000000000000" pitchFamily="2" charset="2"/>
              <a:buChar char="l"/>
            </a:pPr>
            <a:r>
              <a:rPr lang="zh-CN" altLang="en-US" sz="2800" dirty="0">
                <a:latin typeface="+mn-lt"/>
              </a:rPr>
              <a:t>静态内部类的对象寄存在外部类里，非静态内部类的对象寄存在外部类实例里</a:t>
            </a:r>
          </a:p>
          <a:p>
            <a:endParaRPr lang="zh-CN" altLang="en-US" dirty="0"/>
          </a:p>
        </p:txBody>
      </p:sp>
    </p:spTree>
    <p:extLst>
      <p:ext uri="{BB962C8B-B14F-4D97-AF65-F5344CB8AC3E}">
        <p14:creationId xmlns:p14="http://schemas.microsoft.com/office/powerpoint/2010/main" val="33062238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4.3.3 </a:t>
            </a:r>
            <a:r>
              <a:rPr lang="zh-CN" altLang="en-US" dirty="0" smtClean="0"/>
              <a:t>内部类的</a:t>
            </a:r>
            <a:r>
              <a:rPr lang="zh-CN" altLang="en-US" dirty="0" smtClean="0"/>
              <a:t>使用</a:t>
            </a:r>
            <a:endParaRPr lang="zh-CN" altLang="en-US" dirty="0"/>
          </a:p>
        </p:txBody>
      </p:sp>
      <p:sp>
        <p:nvSpPr>
          <p:cNvPr id="3" name="内容占位符 2"/>
          <p:cNvSpPr>
            <a:spLocks noGrp="1"/>
          </p:cNvSpPr>
          <p:nvPr>
            <p:ph idx="1"/>
          </p:nvPr>
        </p:nvSpPr>
        <p:spPr>
          <a:xfrm>
            <a:off x="1097280" y="1171575"/>
            <a:ext cx="10058400" cy="4697519"/>
          </a:xfrm>
        </p:spPr>
        <p:txBody>
          <a:bodyPr>
            <a:noAutofit/>
          </a:bodyPr>
          <a:lstStyle/>
          <a:p>
            <a:pPr marL="457200" indent="-457200">
              <a:lnSpc>
                <a:spcPct val="100000"/>
              </a:lnSpc>
              <a:spcBef>
                <a:spcPct val="40000"/>
              </a:spcBef>
              <a:buFont typeface="+mj-lt"/>
              <a:buAutoNum type="arabicPeriod"/>
              <a:defRPr/>
            </a:pPr>
            <a:r>
              <a:rPr lang="zh-CN" altLang="en-US" sz="2400" dirty="0" smtClean="0"/>
              <a:t>在外</a:t>
            </a:r>
            <a:r>
              <a:rPr lang="zh-CN" altLang="en-US" sz="2400" dirty="0"/>
              <a:t>部类内部使用内部类－不要在外部类的静态成员中使用非静态内部类</a:t>
            </a:r>
            <a:r>
              <a:rPr lang="zh-CN" altLang="en-US" sz="2400" dirty="0" smtClean="0"/>
              <a:t>，因为静态</a:t>
            </a:r>
            <a:r>
              <a:rPr lang="zh-CN" altLang="en-US" sz="2400" dirty="0"/>
              <a:t>成员不能访问非静态成员。</a:t>
            </a:r>
            <a:endParaRPr lang="en-US" altLang="zh-CN" sz="2400" dirty="0"/>
          </a:p>
          <a:p>
            <a:pPr marL="457200" indent="-457200">
              <a:lnSpc>
                <a:spcPct val="100000"/>
              </a:lnSpc>
              <a:spcBef>
                <a:spcPct val="40000"/>
              </a:spcBef>
              <a:buFont typeface="+mj-lt"/>
              <a:buAutoNum type="arabicPeriod"/>
              <a:defRPr/>
            </a:pPr>
            <a:r>
              <a:rPr lang="zh-CN" altLang="en-US" sz="2400" dirty="0" smtClean="0"/>
              <a:t>在外</a:t>
            </a:r>
            <a:r>
              <a:rPr lang="zh-CN" altLang="en-US" sz="2400" dirty="0"/>
              <a:t>部类以外使用非静态内部类。</a:t>
            </a:r>
          </a:p>
          <a:p>
            <a:pPr lvl="1">
              <a:lnSpc>
                <a:spcPct val="100000"/>
              </a:lnSpc>
              <a:spcBef>
                <a:spcPct val="40000"/>
              </a:spcBef>
              <a:defRPr/>
            </a:pPr>
            <a:r>
              <a:rPr lang="en-US" altLang="zh-CN" sz="2200" dirty="0"/>
              <a:t>private </a:t>
            </a:r>
            <a:r>
              <a:rPr lang="zh-CN" altLang="en-US" sz="2200" dirty="0"/>
              <a:t>修饰的内部类只能在外部类内部使用。</a:t>
            </a:r>
          </a:p>
          <a:p>
            <a:pPr lvl="1">
              <a:lnSpc>
                <a:spcPct val="100000"/>
              </a:lnSpc>
              <a:spcBef>
                <a:spcPct val="40000"/>
              </a:spcBef>
              <a:defRPr/>
            </a:pPr>
            <a:r>
              <a:rPr lang="zh-CN" altLang="en-US" sz="2200" dirty="0"/>
              <a:t>在外部类以外的地方使用内部类，内部类完整的类名</a:t>
            </a:r>
            <a:r>
              <a:rPr lang="zh-CN" altLang="en-US" sz="2200" dirty="0" smtClean="0"/>
              <a:t>应该</a:t>
            </a:r>
            <a:r>
              <a:rPr lang="zh-CN" altLang="en-US" sz="2200" dirty="0"/>
              <a:t>为</a:t>
            </a:r>
            <a:endParaRPr lang="en-US" altLang="zh-CN" sz="2200" dirty="0"/>
          </a:p>
          <a:p>
            <a:pPr lvl="1">
              <a:lnSpc>
                <a:spcPct val="100000"/>
              </a:lnSpc>
              <a:spcBef>
                <a:spcPct val="40000"/>
              </a:spcBef>
              <a:defRPr/>
            </a:pPr>
            <a:r>
              <a:rPr lang="zh-CN" altLang="en-US" sz="2200" dirty="0"/>
              <a:t>在外部类以外的地方使用非静态内部类创建对象的语法如下</a:t>
            </a:r>
            <a:r>
              <a:rPr lang="zh-CN" altLang="en-US" sz="2200" dirty="0" smtClean="0"/>
              <a:t>：</a:t>
            </a:r>
            <a:endParaRPr lang="en-US" altLang="zh-CN" sz="2200" dirty="0" smtClean="0"/>
          </a:p>
          <a:p>
            <a:pPr lvl="1">
              <a:lnSpc>
                <a:spcPct val="100000"/>
              </a:lnSpc>
              <a:spcBef>
                <a:spcPct val="40000"/>
              </a:spcBef>
              <a:defRPr/>
            </a:pPr>
            <a:endParaRPr lang="en-US" altLang="zh-CN" sz="2200" dirty="0" smtClean="0"/>
          </a:p>
          <a:p>
            <a:pPr lvl="1">
              <a:lnSpc>
                <a:spcPct val="100000"/>
              </a:lnSpc>
              <a:spcBef>
                <a:spcPct val="40000"/>
              </a:spcBef>
              <a:defRPr/>
            </a:pPr>
            <a:r>
              <a:rPr lang="zh-CN" altLang="en-US" sz="2200" dirty="0" smtClean="0"/>
              <a:t>在外</a:t>
            </a:r>
            <a:r>
              <a:rPr lang="zh-CN" altLang="en-US" sz="2200" dirty="0"/>
              <a:t>部类以外的地方使用静态内部类创建对象的语法如下</a:t>
            </a:r>
            <a:r>
              <a:rPr lang="zh-CN" altLang="en-US" sz="2200" dirty="0" smtClean="0"/>
              <a:t>：</a:t>
            </a:r>
            <a:endParaRPr lang="en-US" altLang="zh-CN" sz="2200" dirty="0"/>
          </a:p>
        </p:txBody>
      </p:sp>
      <p:sp>
        <p:nvSpPr>
          <p:cNvPr id="4" name="矩形 3"/>
          <p:cNvSpPr/>
          <p:nvPr/>
        </p:nvSpPr>
        <p:spPr>
          <a:xfrm>
            <a:off x="2726440" y="5248522"/>
            <a:ext cx="4573688" cy="430887"/>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spcBef>
                <a:spcPct val="40000"/>
              </a:spcBef>
              <a:defRPr/>
            </a:pPr>
            <a:r>
              <a:rPr lang="en-US" altLang="zh-CN" sz="2200" dirty="0" err="1"/>
              <a:t>OuterInstance.new</a:t>
            </a:r>
            <a:r>
              <a:rPr lang="en-US" altLang="zh-CN" sz="2200" dirty="0"/>
              <a:t> </a:t>
            </a:r>
            <a:r>
              <a:rPr lang="en-US" altLang="zh-CN" sz="2200" dirty="0" err="1"/>
              <a:t>InnerConstructor</a:t>
            </a:r>
            <a:r>
              <a:rPr lang="en-US" altLang="zh-CN" sz="2200" dirty="0" smtClean="0"/>
              <a:t>()</a:t>
            </a:r>
            <a:r>
              <a:rPr lang="en-US" altLang="zh-CN" sz="2200" dirty="0"/>
              <a:t>;</a:t>
            </a:r>
          </a:p>
        </p:txBody>
      </p:sp>
      <p:sp>
        <p:nvSpPr>
          <p:cNvPr id="5" name="矩形 4"/>
          <p:cNvSpPr/>
          <p:nvPr/>
        </p:nvSpPr>
        <p:spPr>
          <a:xfrm>
            <a:off x="2726440" y="5797192"/>
            <a:ext cx="4227439" cy="430887"/>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spcBef>
                <a:spcPct val="40000"/>
              </a:spcBef>
              <a:defRPr/>
            </a:pPr>
            <a:r>
              <a:rPr lang="en-US" altLang="zh-CN" sz="2200" dirty="0"/>
              <a:t>new </a:t>
            </a:r>
            <a:r>
              <a:rPr lang="en-US" altLang="zh-CN" sz="2200" dirty="0" err="1"/>
              <a:t>OuterClass.InnerConstructer</a:t>
            </a:r>
            <a:r>
              <a:rPr lang="en-US" altLang="zh-CN" sz="2200" dirty="0"/>
              <a:t>();</a:t>
            </a:r>
          </a:p>
        </p:txBody>
      </p:sp>
      <p:sp>
        <p:nvSpPr>
          <p:cNvPr id="6" name="矩形 5"/>
          <p:cNvSpPr/>
          <p:nvPr/>
        </p:nvSpPr>
        <p:spPr>
          <a:xfrm>
            <a:off x="4013051" y="4121926"/>
            <a:ext cx="2313454"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zh-CN" dirty="0" err="1" smtClean="0"/>
              <a:t>OuterClass.InnerClass</a:t>
            </a:r>
            <a:endParaRPr lang="zh-CN" altLang="en-US" dirty="0"/>
          </a:p>
        </p:txBody>
      </p:sp>
    </p:spTree>
    <p:extLst>
      <p:ext uri="{BB962C8B-B14F-4D97-AF65-F5344CB8AC3E}">
        <p14:creationId xmlns:p14="http://schemas.microsoft.com/office/powerpoint/2010/main" val="4154141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4.1.1 </a:t>
            </a:r>
            <a:r>
              <a:rPr lang="zh-CN" altLang="en-US" dirty="0" smtClean="0"/>
              <a:t>继承的基本</a:t>
            </a:r>
            <a:r>
              <a:rPr lang="zh-CN" altLang="en-US" dirty="0" smtClean="0"/>
              <a:t>概念</a:t>
            </a:r>
            <a:r>
              <a:rPr lang="en-US" altLang="zh-CN" dirty="0"/>
              <a:t>_</a:t>
            </a:r>
            <a:r>
              <a:rPr lang="en-US" altLang="zh-CN" dirty="0" smtClean="0"/>
              <a:t>Inheritance</a:t>
            </a:r>
            <a:endParaRPr lang="zh-CN" altLang="en-US" dirty="0"/>
          </a:p>
        </p:txBody>
      </p:sp>
      <p:sp>
        <p:nvSpPr>
          <p:cNvPr id="3" name="内容占位符 2"/>
          <p:cNvSpPr>
            <a:spLocks noGrp="1"/>
          </p:cNvSpPr>
          <p:nvPr>
            <p:ph idx="1"/>
          </p:nvPr>
        </p:nvSpPr>
        <p:spPr>
          <a:xfrm>
            <a:off x="916305" y="1360016"/>
            <a:ext cx="6703952" cy="3966153"/>
          </a:xfrm>
        </p:spPr>
        <p:txBody>
          <a:bodyPr>
            <a:normAutofit/>
          </a:bodyPr>
          <a:lstStyle/>
          <a:p>
            <a:pPr>
              <a:buFont typeface="Wingdings" panose="05000000000000000000" pitchFamily="2" charset="2"/>
              <a:buChar char="l"/>
            </a:pPr>
            <a:r>
              <a:rPr lang="zh-CN" altLang="en-US" sz="2800" dirty="0" smtClean="0">
                <a:latin typeface="+mn-lt"/>
              </a:rPr>
              <a:t>继承</a:t>
            </a:r>
            <a:r>
              <a:rPr lang="zh-CN" altLang="en-US" sz="2800" dirty="0">
                <a:latin typeface="+mn-lt"/>
              </a:rPr>
              <a:t>是对现实生活中</a:t>
            </a:r>
            <a:r>
              <a:rPr lang="zh-CN" altLang="en-US" sz="2800" dirty="0" smtClean="0">
                <a:latin typeface="+mn-lt"/>
              </a:rPr>
              <a:t>的“分类”</a:t>
            </a:r>
            <a:r>
              <a:rPr lang="zh-CN" altLang="en-US" sz="2800" dirty="0">
                <a:latin typeface="+mn-lt"/>
              </a:rPr>
              <a:t>概念的一种</a:t>
            </a:r>
            <a:r>
              <a:rPr lang="zh-CN" altLang="en-US" sz="2800" dirty="0" smtClean="0">
                <a:latin typeface="+mn-lt"/>
              </a:rPr>
              <a:t>模拟</a:t>
            </a:r>
            <a:r>
              <a:rPr lang="zh-CN" altLang="en-US" sz="2800" dirty="0">
                <a:latin typeface="+mn-lt"/>
              </a:rPr>
              <a:t>。 </a:t>
            </a:r>
            <a:br>
              <a:rPr lang="zh-CN" altLang="en-US" sz="2800" dirty="0">
                <a:latin typeface="+mn-lt"/>
              </a:rPr>
            </a:br>
            <a:endParaRPr lang="en-US" altLang="zh-CN" sz="2800" dirty="0" smtClean="0">
              <a:latin typeface="+mn-lt"/>
            </a:endParaRPr>
          </a:p>
          <a:p>
            <a:pPr>
              <a:buFont typeface="Wingdings" panose="05000000000000000000" pitchFamily="2" charset="2"/>
              <a:buChar char="l"/>
            </a:pPr>
            <a:r>
              <a:rPr lang="zh-CN" altLang="en-US" sz="2800" dirty="0">
                <a:latin typeface="+mn-lt"/>
              </a:rPr>
              <a:t>狮子拥有动物的一切</a:t>
            </a:r>
            <a:r>
              <a:rPr lang="zh-CN" altLang="en-US" sz="2800" dirty="0" smtClean="0">
                <a:latin typeface="+mn-lt"/>
              </a:rPr>
              <a:t>基本特性</a:t>
            </a:r>
            <a:r>
              <a:rPr lang="zh-CN" altLang="en-US" sz="2800" dirty="0">
                <a:latin typeface="+mn-lt"/>
              </a:rPr>
              <a:t>，但同时又拥有</a:t>
            </a:r>
            <a:r>
              <a:rPr lang="zh-CN" altLang="en-US" sz="2800" dirty="0" smtClean="0">
                <a:latin typeface="+mn-lt"/>
              </a:rPr>
              <a:t>自己的</a:t>
            </a:r>
            <a:r>
              <a:rPr lang="zh-CN" altLang="en-US" sz="2800" dirty="0">
                <a:latin typeface="+mn-lt"/>
              </a:rPr>
              <a:t>独特的特性，这</a:t>
            </a:r>
            <a:r>
              <a:rPr lang="zh-CN" altLang="en-US" sz="2800" dirty="0" smtClean="0">
                <a:latin typeface="+mn-lt"/>
              </a:rPr>
              <a:t>就是“继承”</a:t>
            </a:r>
            <a:r>
              <a:rPr lang="zh-CN" altLang="en-US" sz="2800" dirty="0">
                <a:latin typeface="+mn-lt"/>
              </a:rPr>
              <a:t>关系的重要特性</a:t>
            </a:r>
            <a:r>
              <a:rPr lang="zh-CN" altLang="en-US" sz="2800" dirty="0" smtClean="0">
                <a:latin typeface="+mn-lt"/>
              </a:rPr>
              <a:t>：通常</a:t>
            </a:r>
            <a:r>
              <a:rPr lang="zh-CN" altLang="en-US" sz="2800" dirty="0">
                <a:latin typeface="+mn-lt"/>
              </a:rPr>
              <a:t>简称为“</a:t>
            </a:r>
            <a:r>
              <a:rPr lang="en-US" altLang="zh-CN" sz="2800" dirty="0">
                <a:latin typeface="+mn-lt"/>
              </a:rPr>
              <a:t>IS_A”</a:t>
            </a:r>
            <a:r>
              <a:rPr lang="zh-CN" altLang="en-US" sz="2800" dirty="0">
                <a:latin typeface="+mn-lt"/>
              </a:rPr>
              <a:t>关系 </a:t>
            </a:r>
            <a:r>
              <a:rPr lang="zh-CN" altLang="en-US" sz="2800" dirty="0" smtClean="0">
                <a:latin typeface="+mn-lt"/>
              </a:rPr>
              <a:t>。</a:t>
            </a:r>
            <a:r>
              <a:rPr lang="zh-CN" altLang="en-US" sz="2800" dirty="0">
                <a:latin typeface="+mn-lt"/>
              </a:rPr>
              <a:t/>
            </a:r>
            <a:br>
              <a:rPr lang="zh-CN" altLang="en-US" sz="2800" dirty="0">
                <a:latin typeface="+mn-lt"/>
              </a:rPr>
            </a:br>
            <a:endParaRPr lang="zh-CN" altLang="en-US" sz="2800" dirty="0">
              <a:latin typeface="+mn-lt"/>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8227" y="1328741"/>
            <a:ext cx="2933706" cy="4047752"/>
          </a:xfrm>
          <a:prstGeom prst="rect">
            <a:avLst/>
          </a:prstGeom>
        </p:spPr>
      </p:pic>
    </p:spTree>
    <p:extLst>
      <p:ext uri="{BB962C8B-B14F-4D97-AF65-F5344CB8AC3E}">
        <p14:creationId xmlns:p14="http://schemas.microsoft.com/office/powerpoint/2010/main" val="37896636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4.3.4 </a:t>
            </a:r>
            <a:r>
              <a:rPr lang="zh-CN" altLang="en-US" dirty="0" smtClean="0"/>
              <a:t>局部内</a:t>
            </a:r>
            <a:r>
              <a:rPr lang="zh-CN" altLang="en-US" dirty="0" smtClean="0"/>
              <a:t>部类</a:t>
            </a:r>
            <a:endParaRPr lang="zh-CN" altLang="en-US" dirty="0"/>
          </a:p>
        </p:txBody>
      </p:sp>
      <p:sp>
        <p:nvSpPr>
          <p:cNvPr id="3" name="内容占位符 2"/>
          <p:cNvSpPr>
            <a:spLocks noGrp="1"/>
          </p:cNvSpPr>
          <p:nvPr>
            <p:ph idx="1"/>
          </p:nvPr>
        </p:nvSpPr>
        <p:spPr/>
        <p:txBody>
          <a:bodyPr/>
          <a:lstStyle/>
          <a:p>
            <a:pPr>
              <a:lnSpc>
                <a:spcPct val="150000"/>
              </a:lnSpc>
              <a:spcBef>
                <a:spcPct val="40000"/>
              </a:spcBef>
              <a:buFont typeface="Wingdings" panose="05000000000000000000" pitchFamily="2" charset="2"/>
              <a:buChar char="l"/>
            </a:pPr>
            <a:r>
              <a:rPr lang="zh-CN" altLang="en-US" sz="2800" b="1" dirty="0">
                <a:latin typeface="+mn-lt"/>
              </a:rPr>
              <a:t>如果把一个内部类放在方法里定义，这就是局部内部类，仅仅在这个方法里有效。</a:t>
            </a:r>
          </a:p>
          <a:p>
            <a:pPr>
              <a:lnSpc>
                <a:spcPct val="150000"/>
              </a:lnSpc>
              <a:spcBef>
                <a:spcPct val="40000"/>
              </a:spcBef>
              <a:buFont typeface="Wingdings" panose="05000000000000000000" pitchFamily="2" charset="2"/>
              <a:buChar char="l"/>
            </a:pPr>
            <a:r>
              <a:rPr lang="zh-CN" altLang="en-US" sz="2800" dirty="0">
                <a:latin typeface="+mn-lt"/>
              </a:rPr>
              <a:t>局部内部类不能在外</a:t>
            </a:r>
            <a:r>
              <a:rPr lang="zh-CN" altLang="en-US" sz="2800" dirty="0" smtClean="0">
                <a:latin typeface="+mn-lt"/>
              </a:rPr>
              <a:t>部类的方法以外</a:t>
            </a:r>
            <a:r>
              <a:rPr lang="zh-CN" altLang="en-US" sz="2800" dirty="0">
                <a:latin typeface="+mn-lt"/>
              </a:rPr>
              <a:t>的地方使用，那么局部内部类也不能使用访部控制符和</a:t>
            </a:r>
            <a:r>
              <a:rPr lang="en-US" altLang="zh-CN" sz="2800" dirty="0">
                <a:latin typeface="+mn-lt"/>
              </a:rPr>
              <a:t>static</a:t>
            </a:r>
            <a:r>
              <a:rPr lang="zh-CN" altLang="en-US" sz="2800" dirty="0" smtClean="0">
                <a:latin typeface="+mn-lt"/>
              </a:rPr>
              <a:t>修饰。</a:t>
            </a:r>
            <a:endParaRPr lang="en-US" altLang="zh-CN" sz="2800" dirty="0" smtClean="0">
              <a:latin typeface="+mn-lt"/>
            </a:endParaRPr>
          </a:p>
          <a:p>
            <a:pPr>
              <a:lnSpc>
                <a:spcPct val="150000"/>
              </a:lnSpc>
              <a:spcBef>
                <a:spcPct val="40000"/>
              </a:spcBef>
              <a:buFont typeface="Wingdings" panose="05000000000000000000" pitchFamily="2" charset="2"/>
              <a:buChar char="l"/>
            </a:pPr>
            <a:r>
              <a:rPr lang="zh-CN" altLang="en-US" sz="2800" dirty="0">
                <a:latin typeface="+mn-lt"/>
              </a:rPr>
              <a:t>如果</a:t>
            </a:r>
            <a:r>
              <a:rPr lang="zh-CN" altLang="en-US" sz="2800" dirty="0" smtClean="0">
                <a:latin typeface="+mn-lt"/>
              </a:rPr>
              <a:t>需要用局部内部类定义变量、创建实例或派生子类，那么都只能在局部内部类所在的方法进行。</a:t>
            </a:r>
            <a:endParaRPr lang="zh-CN" altLang="en-US" sz="2800" dirty="0">
              <a:latin typeface="+mn-lt"/>
            </a:endParaRPr>
          </a:p>
          <a:p>
            <a:endParaRPr lang="zh-CN" altLang="en-US" dirty="0"/>
          </a:p>
        </p:txBody>
      </p:sp>
    </p:spTree>
    <p:extLst>
      <p:ext uri="{BB962C8B-B14F-4D97-AF65-F5344CB8AC3E}">
        <p14:creationId xmlns:p14="http://schemas.microsoft.com/office/powerpoint/2010/main" val="20586178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4.3.4 </a:t>
            </a:r>
            <a:r>
              <a:rPr lang="zh-CN" altLang="en-US" dirty="0"/>
              <a:t>局部内</a:t>
            </a:r>
            <a:r>
              <a:rPr lang="zh-CN" altLang="en-US" dirty="0" smtClean="0"/>
              <a:t>部类</a:t>
            </a:r>
            <a:r>
              <a:rPr lang="en-US" altLang="zh-CN" dirty="0" smtClean="0"/>
              <a:t/>
            </a:r>
            <a:br>
              <a:rPr lang="en-US" altLang="zh-CN" dirty="0" smtClean="0"/>
            </a:br>
            <a:r>
              <a:rPr lang="zh-CN" altLang="en-US" sz="3600" dirty="0" smtClean="0"/>
              <a:t>代码示例</a:t>
            </a:r>
            <a:endParaRPr lang="zh-CN" altLang="en-US"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6813" y="553600"/>
            <a:ext cx="8235537" cy="594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38375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4.3.5 Java8</a:t>
            </a:r>
            <a:r>
              <a:rPr lang="zh-CN" altLang="en-US" dirty="0"/>
              <a:t>改进匿名内</a:t>
            </a:r>
            <a:r>
              <a:rPr lang="zh-CN" altLang="en-US" dirty="0" smtClean="0"/>
              <a:t>部类</a:t>
            </a:r>
            <a:endParaRPr lang="zh-CN" altLang="en-US" dirty="0"/>
          </a:p>
        </p:txBody>
      </p:sp>
      <p:sp>
        <p:nvSpPr>
          <p:cNvPr id="3" name="内容占位符 2"/>
          <p:cNvSpPr>
            <a:spLocks noGrp="1"/>
          </p:cNvSpPr>
          <p:nvPr>
            <p:ph idx="1"/>
          </p:nvPr>
        </p:nvSpPr>
        <p:spPr>
          <a:xfrm>
            <a:off x="1097280" y="1238250"/>
            <a:ext cx="10058400" cy="5098004"/>
          </a:xfrm>
        </p:spPr>
        <p:txBody>
          <a:bodyPr>
            <a:normAutofit/>
          </a:bodyPr>
          <a:lstStyle/>
          <a:p>
            <a:pPr>
              <a:lnSpc>
                <a:spcPct val="120000"/>
              </a:lnSpc>
              <a:buFont typeface="Wingdings" panose="05000000000000000000" pitchFamily="2" charset="2"/>
              <a:buChar char="l"/>
              <a:defRPr/>
            </a:pPr>
            <a:r>
              <a:rPr lang="zh-CN" altLang="en-US" sz="2400" dirty="0"/>
              <a:t>匿名内部类适合创建那种只需要一次使用的类，定义匿名内部类的语法格式如下</a:t>
            </a:r>
            <a:r>
              <a:rPr lang="zh-CN" altLang="en-US" sz="2400" dirty="0" smtClean="0"/>
              <a:t>：</a:t>
            </a:r>
            <a:endParaRPr lang="en-US" altLang="zh-CN" sz="2400" dirty="0" smtClean="0"/>
          </a:p>
          <a:p>
            <a:pPr>
              <a:lnSpc>
                <a:spcPct val="120000"/>
              </a:lnSpc>
              <a:buFont typeface="Wingdings" panose="05000000000000000000" pitchFamily="2" charset="2"/>
              <a:buChar char="l"/>
              <a:defRPr/>
            </a:pPr>
            <a:endParaRPr lang="en-US" altLang="zh-CN" sz="2400" dirty="0"/>
          </a:p>
          <a:p>
            <a:pPr>
              <a:lnSpc>
                <a:spcPct val="120000"/>
              </a:lnSpc>
              <a:buFont typeface="Wingdings" panose="05000000000000000000" pitchFamily="2" charset="2"/>
              <a:buChar char="l"/>
              <a:defRPr/>
            </a:pPr>
            <a:endParaRPr lang="zh-CN" altLang="en-US" sz="2400" dirty="0"/>
          </a:p>
          <a:p>
            <a:pPr>
              <a:lnSpc>
                <a:spcPct val="120000"/>
              </a:lnSpc>
              <a:buFont typeface="Wingdings" panose="05000000000000000000" pitchFamily="2" charset="2"/>
              <a:buChar char="l"/>
              <a:defRPr/>
            </a:pPr>
            <a:r>
              <a:rPr lang="zh-CN" altLang="en-US" sz="2400" dirty="0" smtClean="0"/>
              <a:t>匿名</a:t>
            </a:r>
            <a:r>
              <a:rPr lang="zh-CN" altLang="en-US" sz="2400" dirty="0"/>
              <a:t>内部类不能是抽象类，匿名内部类不能定义构造器</a:t>
            </a:r>
            <a:r>
              <a:rPr lang="zh-CN" altLang="en-US" sz="2400" dirty="0" smtClean="0"/>
              <a:t>。</a:t>
            </a:r>
            <a:endParaRPr lang="en-US" altLang="zh-CN" sz="2400" dirty="0" smtClean="0"/>
          </a:p>
          <a:p>
            <a:pPr>
              <a:lnSpc>
                <a:spcPct val="120000"/>
              </a:lnSpc>
              <a:buFont typeface="Wingdings" panose="05000000000000000000" pitchFamily="2" charset="2"/>
              <a:buChar char="l"/>
              <a:defRPr/>
            </a:pPr>
            <a:r>
              <a:rPr lang="zh-CN" altLang="en-US" sz="2400" dirty="0" smtClean="0"/>
              <a:t>在</a:t>
            </a:r>
            <a:r>
              <a:rPr lang="en-US" altLang="zh-CN" sz="2400" dirty="0" smtClean="0"/>
              <a:t>Java8</a:t>
            </a:r>
            <a:r>
              <a:rPr lang="zh-CN" altLang="en-US" sz="2400" dirty="0" smtClean="0"/>
              <a:t>以前，</a:t>
            </a:r>
            <a:r>
              <a:rPr lang="en-US" altLang="zh-CN" sz="2400" dirty="0" smtClean="0"/>
              <a:t>Java</a:t>
            </a:r>
            <a:r>
              <a:rPr lang="zh-CN" altLang="en-US" sz="2400" dirty="0" smtClean="0"/>
              <a:t>要求局部内部类、匿名内部类访问的局部变量必须使用</a:t>
            </a:r>
            <a:r>
              <a:rPr lang="en-US" altLang="zh-CN" sz="2400" dirty="0" smtClean="0"/>
              <a:t>final</a:t>
            </a:r>
            <a:r>
              <a:rPr lang="zh-CN" altLang="en-US" sz="2400" dirty="0" smtClean="0"/>
              <a:t>修饰，从</a:t>
            </a:r>
            <a:r>
              <a:rPr lang="en-US" altLang="zh-CN" sz="2400" dirty="0" smtClean="0"/>
              <a:t>Java8</a:t>
            </a:r>
            <a:r>
              <a:rPr lang="zh-CN" altLang="en-US" sz="2400" dirty="0" smtClean="0"/>
              <a:t>开始这个限制被取消了，</a:t>
            </a:r>
            <a:r>
              <a:rPr lang="en-US" altLang="zh-CN" sz="2400" dirty="0" smtClean="0"/>
              <a:t>Java8</a:t>
            </a:r>
            <a:r>
              <a:rPr lang="zh-CN" altLang="en-US" sz="2400" dirty="0" smtClean="0"/>
              <a:t>更加智能：</a:t>
            </a:r>
            <a:r>
              <a:rPr lang="zh-CN" altLang="en-US" sz="2400" dirty="0" smtClean="0">
                <a:solidFill>
                  <a:srgbClr val="FF0000"/>
                </a:solidFill>
              </a:rPr>
              <a:t>如果局部变量被匿名内部类访问，那么该局部变量相当于自动使用了</a:t>
            </a:r>
            <a:r>
              <a:rPr lang="en-US" altLang="zh-CN" sz="2400" dirty="0" smtClean="0">
                <a:solidFill>
                  <a:srgbClr val="FF0000"/>
                </a:solidFill>
              </a:rPr>
              <a:t>final</a:t>
            </a:r>
            <a:r>
              <a:rPr lang="zh-CN" altLang="en-US" sz="2400" dirty="0" smtClean="0">
                <a:solidFill>
                  <a:srgbClr val="FF0000"/>
                </a:solidFill>
              </a:rPr>
              <a:t>修饰。</a:t>
            </a:r>
            <a:endParaRPr lang="zh-CN" altLang="en-US" sz="2400" dirty="0">
              <a:solidFill>
                <a:srgbClr val="FF0000"/>
              </a:solidFill>
            </a:endParaRPr>
          </a:p>
        </p:txBody>
      </p:sp>
      <p:sp>
        <p:nvSpPr>
          <p:cNvPr id="4" name="矩形 3"/>
          <p:cNvSpPr/>
          <p:nvPr/>
        </p:nvSpPr>
        <p:spPr>
          <a:xfrm>
            <a:off x="2879464" y="1862423"/>
            <a:ext cx="6096000" cy="147732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nSpc>
                <a:spcPct val="150000"/>
              </a:lnSpc>
              <a:defRPr/>
            </a:pPr>
            <a:r>
              <a:rPr lang="en-US" altLang="zh-CN" sz="2000" dirty="0" smtClean="0"/>
              <a:t>new </a:t>
            </a:r>
            <a:r>
              <a:rPr lang="zh-CN" altLang="en-US" sz="2000" dirty="0" smtClean="0"/>
              <a:t>实现</a:t>
            </a:r>
            <a:r>
              <a:rPr lang="zh-CN" altLang="en-US" sz="2000" dirty="0"/>
              <a:t>接口</a:t>
            </a:r>
            <a:r>
              <a:rPr lang="zh-CN" altLang="en-US" sz="2000" dirty="0" smtClean="0"/>
              <a:t>（） </a:t>
            </a:r>
            <a:r>
              <a:rPr lang="en-US" altLang="zh-CN" sz="2000" dirty="0" smtClean="0"/>
              <a:t>|  </a:t>
            </a:r>
            <a:r>
              <a:rPr lang="zh-CN" altLang="en-US" sz="2000" dirty="0" smtClean="0"/>
              <a:t>父</a:t>
            </a:r>
            <a:r>
              <a:rPr lang="zh-CN" altLang="en-US" sz="2000" dirty="0"/>
              <a:t>类构造器（实例列表</a:t>
            </a:r>
            <a:r>
              <a:rPr lang="en-US" altLang="zh-CN" sz="2000" dirty="0"/>
              <a:t>) </a:t>
            </a:r>
            <a:r>
              <a:rPr lang="en-US" altLang="zh-CN" sz="2000" dirty="0" smtClean="0"/>
              <a:t>{</a:t>
            </a:r>
            <a:endParaRPr lang="en-US" altLang="zh-CN" sz="2000" dirty="0"/>
          </a:p>
          <a:p>
            <a:pPr>
              <a:lnSpc>
                <a:spcPct val="150000"/>
              </a:lnSpc>
              <a:defRPr/>
            </a:pPr>
            <a:r>
              <a:rPr lang="en-US" altLang="zh-CN" sz="2000" dirty="0"/>
              <a:t>      //</a:t>
            </a:r>
            <a:r>
              <a:rPr lang="zh-CN" altLang="en-US" sz="2000" dirty="0"/>
              <a:t>匿名内部类的 类体部分</a:t>
            </a:r>
          </a:p>
          <a:p>
            <a:pPr>
              <a:lnSpc>
                <a:spcPct val="150000"/>
              </a:lnSpc>
              <a:defRPr/>
            </a:pPr>
            <a:r>
              <a:rPr lang="en-US" altLang="zh-CN" sz="2000" dirty="0"/>
              <a:t>}</a:t>
            </a:r>
          </a:p>
        </p:txBody>
      </p:sp>
    </p:spTree>
    <p:extLst>
      <p:ext uri="{BB962C8B-B14F-4D97-AF65-F5344CB8AC3E}">
        <p14:creationId xmlns:p14="http://schemas.microsoft.com/office/powerpoint/2010/main" val="39791207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880" y="980546"/>
            <a:ext cx="8368019" cy="5714522"/>
          </a:xfrm>
          <a:prstGeom prst="rect">
            <a:avLst/>
          </a:prstGeom>
        </p:spPr>
      </p:pic>
      <p:sp>
        <p:nvSpPr>
          <p:cNvPr id="2" name="标题 1"/>
          <p:cNvSpPr>
            <a:spLocks noGrp="1"/>
          </p:cNvSpPr>
          <p:nvPr>
            <p:ph type="title"/>
          </p:nvPr>
        </p:nvSpPr>
        <p:spPr/>
        <p:txBody>
          <a:bodyPr>
            <a:normAutofit fontScale="90000"/>
          </a:bodyPr>
          <a:lstStyle/>
          <a:p>
            <a:r>
              <a:rPr lang="en-US" altLang="zh-CN" dirty="0" smtClean="0"/>
              <a:t>4.3.5 </a:t>
            </a:r>
            <a:r>
              <a:rPr lang="en-US" altLang="zh-CN" dirty="0"/>
              <a:t>Java8</a:t>
            </a:r>
            <a:r>
              <a:rPr lang="zh-CN" altLang="en-US" dirty="0"/>
              <a:t>改进匿名内</a:t>
            </a:r>
            <a:r>
              <a:rPr lang="zh-CN" altLang="en-US" dirty="0" smtClean="0"/>
              <a:t>部类</a:t>
            </a:r>
            <a:r>
              <a:rPr lang="en-US" altLang="zh-CN" dirty="0" smtClean="0"/>
              <a:t/>
            </a:r>
            <a:br>
              <a:rPr lang="en-US" altLang="zh-CN" dirty="0" smtClean="0"/>
            </a:br>
            <a:r>
              <a:rPr lang="zh-CN" altLang="en-US" sz="3600" dirty="0"/>
              <a:t>代码示例</a:t>
            </a:r>
          </a:p>
        </p:txBody>
      </p:sp>
      <p:sp>
        <p:nvSpPr>
          <p:cNvPr id="9" name="矩形 8"/>
          <p:cNvSpPr/>
          <p:nvPr/>
        </p:nvSpPr>
        <p:spPr>
          <a:xfrm>
            <a:off x="7186269" y="6124787"/>
            <a:ext cx="2300630" cy="369332"/>
          </a:xfrm>
          <a:prstGeom prst="rect">
            <a:avLst/>
          </a:prstGeom>
        </p:spPr>
        <p:style>
          <a:lnRef idx="1">
            <a:schemeClr val="accent1"/>
          </a:lnRef>
          <a:fillRef idx="3">
            <a:schemeClr val="accent1"/>
          </a:fillRef>
          <a:effectRef idx="2">
            <a:schemeClr val="accent1"/>
          </a:effectRef>
          <a:fontRef idx="minor">
            <a:schemeClr val="lt1"/>
          </a:fontRef>
        </p:style>
        <p:txBody>
          <a:bodyPr wrap="none">
            <a:spAutoFit/>
          </a:bodyPr>
          <a:lstStyle/>
          <a:p>
            <a:r>
              <a:rPr lang="zh-CN" altLang="en-US" dirty="0"/>
              <a:t>AnonymousInnerClass</a:t>
            </a:r>
          </a:p>
        </p:txBody>
      </p:sp>
    </p:spTree>
    <p:extLst>
      <p:ext uri="{BB962C8B-B14F-4D97-AF65-F5344CB8AC3E}">
        <p14:creationId xmlns:p14="http://schemas.microsoft.com/office/powerpoint/2010/main" val="19902815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t>打响重构第一弹</a:t>
            </a:r>
            <a:r>
              <a:rPr kumimoji="1" lang="zh-CN" altLang="en-US" dirty="0" smtClean="0"/>
              <a:t>！</a:t>
            </a:r>
            <a:r>
              <a:rPr kumimoji="1" lang="en-US" altLang="zh-CN" dirty="0"/>
              <a:t>_</a:t>
            </a:r>
            <a:r>
              <a:rPr kumimoji="1" lang="zh-CN" altLang="en-US" dirty="0" smtClean="0"/>
              <a:t>又</a:t>
            </a:r>
            <a:r>
              <a:rPr kumimoji="1" lang="zh-CN" altLang="en-US" dirty="0" smtClean="0"/>
              <a:t>见</a:t>
            </a:r>
            <a:r>
              <a:rPr kumimoji="1" lang="en-US" altLang="zh-CN" dirty="0" smtClean="0"/>
              <a:t>Student</a:t>
            </a:r>
            <a:r>
              <a:rPr kumimoji="1" lang="zh-CN" altLang="en-US" dirty="0" smtClean="0"/>
              <a:t>类</a:t>
            </a:r>
            <a:endParaRPr kumimoji="1" lang="zh-CN" altLang="en-US" dirty="0"/>
          </a:p>
        </p:txBody>
      </p:sp>
      <p:sp>
        <p:nvSpPr>
          <p:cNvPr id="3" name="内容占位符 2"/>
          <p:cNvSpPr>
            <a:spLocks noGrp="1"/>
          </p:cNvSpPr>
          <p:nvPr>
            <p:ph idx="1"/>
          </p:nvPr>
        </p:nvSpPr>
        <p:spPr/>
        <p:txBody>
          <a:bodyPr>
            <a:normAutofit/>
          </a:bodyPr>
          <a:lstStyle/>
          <a:p>
            <a:pPr algn="just">
              <a:buFont typeface="Wingdings" pitchFamily="2" charset="2"/>
              <a:buChar char="l"/>
            </a:pPr>
            <a:r>
              <a:rPr kumimoji="1" lang="zh-CN" altLang="en-US" sz="2800" dirty="0" smtClean="0">
                <a:latin typeface="+mn-lt"/>
              </a:rPr>
              <a:t>各位同学是否还记得上节课要求实现的</a:t>
            </a:r>
            <a:r>
              <a:rPr kumimoji="1" lang="en-US" altLang="zh-CN" sz="2800" dirty="0" smtClean="0">
                <a:latin typeface="+mn-lt"/>
              </a:rPr>
              <a:t>Student</a:t>
            </a:r>
            <a:r>
              <a:rPr kumimoji="1" lang="zh-CN" altLang="en-US" sz="2800" dirty="0" smtClean="0">
                <a:latin typeface="+mn-lt"/>
              </a:rPr>
              <a:t>类？</a:t>
            </a:r>
            <a:endParaRPr kumimoji="1" lang="en-US" altLang="zh-CN" sz="2800" dirty="0" smtClean="0">
              <a:latin typeface="+mn-lt"/>
            </a:endParaRPr>
          </a:p>
          <a:p>
            <a:pPr algn="just">
              <a:buFont typeface="Wingdings" pitchFamily="2" charset="2"/>
              <a:buChar char="l"/>
            </a:pPr>
            <a:r>
              <a:rPr kumimoji="1" lang="zh-CN" altLang="en-US" sz="2800" dirty="0" smtClean="0">
                <a:latin typeface="+mn-lt"/>
              </a:rPr>
              <a:t>在学习完本节课的内容之后，我们将利用所学对</a:t>
            </a:r>
            <a:r>
              <a:rPr kumimoji="1" lang="en-US" altLang="zh-CN" sz="2800" dirty="0" err="1" smtClean="0">
                <a:latin typeface="+mn-lt"/>
              </a:rPr>
              <a:t>Studnet</a:t>
            </a:r>
            <a:r>
              <a:rPr kumimoji="1" lang="zh-CN" altLang="en-US" sz="2800" dirty="0" smtClean="0">
                <a:latin typeface="+mn-lt"/>
              </a:rPr>
              <a:t>类进行重构！使之更加完善！</a:t>
            </a:r>
            <a:endParaRPr kumimoji="1" lang="en-US" altLang="zh-CN" sz="2800" dirty="0" smtClean="0">
              <a:latin typeface="+mn-lt"/>
            </a:endParaRPr>
          </a:p>
          <a:p>
            <a:pPr algn="just">
              <a:buFont typeface="Wingdings" pitchFamily="2" charset="2"/>
              <a:buChar char="l"/>
            </a:pPr>
            <a:r>
              <a:rPr kumimoji="1" lang="zh-CN" altLang="en-US" sz="2800" dirty="0" smtClean="0">
                <a:latin typeface="+mn-lt"/>
              </a:rPr>
              <a:t>主要的重构围绕内部类与抽象类展开！！！</a:t>
            </a:r>
            <a:endParaRPr kumimoji="1" lang="en-US" altLang="zh-CN" sz="2800" dirty="0" smtClean="0">
              <a:latin typeface="+mn-lt"/>
            </a:endParaRPr>
          </a:p>
          <a:p>
            <a:pPr algn="just">
              <a:buFont typeface="Wingdings" pitchFamily="2" charset="2"/>
              <a:buChar char="l"/>
            </a:pPr>
            <a:r>
              <a:rPr kumimoji="1" lang="zh-CN" altLang="en-US" sz="2800" dirty="0" smtClean="0">
                <a:latin typeface="+mn-lt"/>
              </a:rPr>
              <a:t>在重构之前！我们先加入几条新的需求！</a:t>
            </a:r>
            <a:endParaRPr kumimoji="1" lang="zh-CN" altLang="en-US" sz="2800" dirty="0">
              <a:latin typeface="+mn-lt"/>
            </a:endParaRPr>
          </a:p>
        </p:txBody>
      </p:sp>
    </p:spTree>
    <p:extLst>
      <p:ext uri="{BB962C8B-B14F-4D97-AF65-F5344CB8AC3E}">
        <p14:creationId xmlns:p14="http://schemas.microsoft.com/office/powerpoint/2010/main" val="11181548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本章</a:t>
            </a:r>
            <a:r>
              <a:rPr lang="zh-CN" altLang="en-US" dirty="0" smtClean="0"/>
              <a:t>导读</a:t>
            </a:r>
            <a:endParaRPr lang="zh-CN" altLang="en-US" dirty="0"/>
          </a:p>
        </p:txBody>
      </p:sp>
      <p:sp>
        <p:nvSpPr>
          <p:cNvPr id="3" name="内容占位符 2"/>
          <p:cNvSpPr>
            <a:spLocks noGrp="1"/>
          </p:cNvSpPr>
          <p:nvPr>
            <p:ph idx="1"/>
          </p:nvPr>
        </p:nvSpPr>
        <p:spPr>
          <a:xfrm>
            <a:off x="1097280" y="1219201"/>
            <a:ext cx="10058400" cy="5121638"/>
          </a:xfrm>
        </p:spPr>
        <p:txBody>
          <a:bodyPr>
            <a:normAutofit fontScale="92500" lnSpcReduction="10000"/>
          </a:bodyPr>
          <a:lstStyle/>
          <a:p>
            <a:pPr>
              <a:buFont typeface="Wingdings" panose="05000000000000000000" pitchFamily="2" charset="2"/>
              <a:buChar char="p"/>
            </a:pPr>
            <a:r>
              <a:rPr lang="en-US" altLang="zh-CN" sz="3200" dirty="0" smtClean="0">
                <a:latin typeface="+mn-lt"/>
              </a:rPr>
              <a:t>4.1 </a:t>
            </a:r>
            <a:r>
              <a:rPr lang="zh-CN" altLang="en-US" sz="3200" dirty="0" smtClean="0">
                <a:latin typeface="+mn-lt"/>
              </a:rPr>
              <a:t>继承 </a:t>
            </a:r>
            <a:r>
              <a:rPr lang="en-US" altLang="zh-CN" sz="3200" dirty="0" smtClean="0">
                <a:latin typeface="+mn-lt"/>
              </a:rPr>
              <a:t>Inheritance</a:t>
            </a:r>
          </a:p>
          <a:p>
            <a:pPr>
              <a:buFont typeface="Wingdings" panose="05000000000000000000" pitchFamily="2" charset="2"/>
              <a:buChar char="p"/>
            </a:pPr>
            <a:r>
              <a:rPr lang="en-US" altLang="zh-CN" sz="3200" dirty="0" smtClean="0">
                <a:latin typeface="+mn-lt"/>
              </a:rPr>
              <a:t>4.2 </a:t>
            </a:r>
            <a:r>
              <a:rPr lang="zh-CN" altLang="en-US" sz="3200" dirty="0" smtClean="0">
                <a:latin typeface="+mn-lt"/>
              </a:rPr>
              <a:t>抽象类和抽象方法 </a:t>
            </a:r>
            <a:r>
              <a:rPr lang="en-US" altLang="zh-CN" sz="3200" dirty="0" smtClean="0">
                <a:latin typeface="+mn-lt"/>
              </a:rPr>
              <a:t>Abstract Class &amp; Abstract Method</a:t>
            </a:r>
          </a:p>
          <a:p>
            <a:pPr>
              <a:buFont typeface="Wingdings" panose="05000000000000000000" pitchFamily="2" charset="2"/>
              <a:buChar char="p"/>
            </a:pPr>
            <a:r>
              <a:rPr lang="en-US" altLang="zh-CN" sz="3200" dirty="0" smtClean="0">
                <a:latin typeface="+mn-lt"/>
              </a:rPr>
              <a:t>4.3 </a:t>
            </a:r>
            <a:r>
              <a:rPr lang="zh-CN" altLang="en-US" sz="3200" dirty="0" smtClean="0">
                <a:latin typeface="+mn-lt"/>
              </a:rPr>
              <a:t>内部类 </a:t>
            </a:r>
            <a:r>
              <a:rPr lang="en-US" altLang="zh-CN" sz="3200" dirty="0" smtClean="0">
                <a:latin typeface="+mn-lt"/>
              </a:rPr>
              <a:t>Inner Class</a:t>
            </a:r>
          </a:p>
          <a:p>
            <a:pPr>
              <a:buFont typeface="Wingdings" charset="2"/>
              <a:buChar char="ü"/>
            </a:pPr>
            <a:r>
              <a:rPr lang="en-US" altLang="zh-CN" sz="3200" dirty="0" smtClean="0">
                <a:solidFill>
                  <a:srgbClr val="FF0000"/>
                </a:solidFill>
                <a:latin typeface="+mn-lt"/>
              </a:rPr>
              <a:t>4.4 </a:t>
            </a:r>
            <a:r>
              <a:rPr lang="zh-CN" altLang="en-US" sz="3200" dirty="0" smtClean="0">
                <a:solidFill>
                  <a:srgbClr val="FF0000"/>
                </a:solidFill>
                <a:latin typeface="+mn-lt"/>
              </a:rPr>
              <a:t>接口 </a:t>
            </a:r>
            <a:r>
              <a:rPr lang="en-US" altLang="zh-CN" sz="3200" dirty="0" smtClean="0">
                <a:solidFill>
                  <a:srgbClr val="FF0000"/>
                </a:solidFill>
                <a:latin typeface="+mn-lt"/>
              </a:rPr>
              <a:t>Interface</a:t>
            </a:r>
            <a:endParaRPr lang="en-US" altLang="zh-CN" sz="3200" dirty="0">
              <a:solidFill>
                <a:srgbClr val="FF0000"/>
              </a:solidFill>
              <a:latin typeface="+mn-lt"/>
            </a:endParaRPr>
          </a:p>
          <a:p>
            <a:pPr>
              <a:buFont typeface="Wingdings" panose="05000000000000000000" pitchFamily="2" charset="2"/>
              <a:buChar char="p"/>
            </a:pPr>
            <a:r>
              <a:rPr lang="en-US" altLang="zh-CN" sz="3200" dirty="0">
                <a:latin typeface="+mn-lt"/>
              </a:rPr>
              <a:t>4</a:t>
            </a:r>
            <a:r>
              <a:rPr lang="en-US" altLang="zh-CN" sz="3200" dirty="0" smtClean="0">
                <a:latin typeface="+mn-lt"/>
              </a:rPr>
              <a:t>.5 </a:t>
            </a:r>
            <a:r>
              <a:rPr lang="en-US" altLang="zh-CN" sz="3200" dirty="0">
                <a:latin typeface="+mn-lt"/>
              </a:rPr>
              <a:t>Lambda</a:t>
            </a:r>
            <a:r>
              <a:rPr lang="zh-CN" altLang="en-US" sz="3200" dirty="0" smtClean="0">
                <a:latin typeface="+mn-lt"/>
              </a:rPr>
              <a:t>表达式  </a:t>
            </a:r>
            <a:r>
              <a:rPr lang="el-GR" altLang="zh-CN" sz="3200" dirty="0" smtClean="0">
                <a:latin typeface="+mn-lt"/>
              </a:rPr>
              <a:t>λ</a:t>
            </a:r>
            <a:r>
              <a:rPr lang="sk-SK" altLang="zh-CN" sz="3200" dirty="0">
                <a:latin typeface="+mn-lt"/>
              </a:rPr>
              <a:t> </a:t>
            </a:r>
            <a:r>
              <a:rPr lang="en-US" altLang="zh-CN" sz="3200" dirty="0" err="1">
                <a:latin typeface="+mn-lt"/>
              </a:rPr>
              <a:t>E</a:t>
            </a:r>
            <a:r>
              <a:rPr lang="sk-SK" altLang="zh-CN" sz="3200" dirty="0" err="1" smtClean="0">
                <a:latin typeface="+mn-lt"/>
              </a:rPr>
              <a:t>xpression</a:t>
            </a:r>
            <a:endParaRPr lang="en-US" altLang="zh-CN" sz="3200" dirty="0">
              <a:latin typeface="+mn-lt"/>
            </a:endParaRPr>
          </a:p>
          <a:p>
            <a:pPr>
              <a:buFont typeface="Wingdings" panose="05000000000000000000" pitchFamily="2" charset="2"/>
              <a:buChar char="p"/>
            </a:pPr>
            <a:r>
              <a:rPr lang="en-US" altLang="zh-CN" sz="3200" dirty="0">
                <a:latin typeface="+mn-lt"/>
              </a:rPr>
              <a:t>4</a:t>
            </a:r>
            <a:r>
              <a:rPr lang="en-US" altLang="zh-CN" sz="3200" dirty="0" smtClean="0">
                <a:latin typeface="+mn-lt"/>
              </a:rPr>
              <a:t>.6 </a:t>
            </a:r>
            <a:r>
              <a:rPr lang="zh-CN" altLang="en-US" sz="3200" dirty="0">
                <a:latin typeface="+mn-lt"/>
              </a:rPr>
              <a:t>接口与抽象</a:t>
            </a:r>
            <a:r>
              <a:rPr lang="zh-CN" altLang="en-US" sz="3200" dirty="0" smtClean="0">
                <a:latin typeface="+mn-lt"/>
              </a:rPr>
              <a:t>类 </a:t>
            </a:r>
            <a:r>
              <a:rPr lang="en-US" altLang="zh-CN" sz="3200" dirty="0" smtClean="0">
                <a:latin typeface="+mn-lt"/>
              </a:rPr>
              <a:t>Interface</a:t>
            </a:r>
            <a:r>
              <a:rPr lang="zh-CN" altLang="en-US" sz="3200" dirty="0" smtClean="0">
                <a:latin typeface="+mn-lt"/>
              </a:rPr>
              <a:t> </a:t>
            </a:r>
            <a:r>
              <a:rPr lang="en-US" altLang="zh-CN" sz="3200" dirty="0" smtClean="0">
                <a:latin typeface="+mn-lt"/>
              </a:rPr>
              <a:t>&amp;</a:t>
            </a:r>
            <a:r>
              <a:rPr lang="zh-CN" altLang="en-US" sz="3200" dirty="0" smtClean="0">
                <a:latin typeface="+mn-lt"/>
              </a:rPr>
              <a:t> </a:t>
            </a:r>
            <a:r>
              <a:rPr lang="en-US" altLang="zh-CN" sz="3200" dirty="0" smtClean="0">
                <a:latin typeface="+mn-lt"/>
              </a:rPr>
              <a:t>Abstract</a:t>
            </a:r>
            <a:r>
              <a:rPr lang="zh-CN" altLang="en-US" sz="3200" dirty="0" smtClean="0">
                <a:latin typeface="+mn-lt"/>
              </a:rPr>
              <a:t> </a:t>
            </a:r>
            <a:r>
              <a:rPr lang="en-US" altLang="zh-CN" sz="3200" dirty="0" smtClean="0">
                <a:latin typeface="+mn-lt"/>
              </a:rPr>
              <a:t>Class</a:t>
            </a:r>
            <a:endParaRPr lang="en-US" altLang="zh-CN" sz="3200" dirty="0">
              <a:latin typeface="+mn-lt"/>
            </a:endParaRPr>
          </a:p>
          <a:p>
            <a:pPr>
              <a:buFont typeface="Wingdings" panose="05000000000000000000" pitchFamily="2" charset="2"/>
              <a:buChar char="p"/>
            </a:pPr>
            <a:r>
              <a:rPr lang="en-US" altLang="zh-CN" sz="3200" dirty="0">
                <a:latin typeface="+mn-lt"/>
              </a:rPr>
              <a:t>4</a:t>
            </a:r>
            <a:r>
              <a:rPr lang="en-US" altLang="zh-CN" sz="3200" dirty="0" smtClean="0">
                <a:latin typeface="+mn-lt"/>
              </a:rPr>
              <a:t>.7 </a:t>
            </a:r>
            <a:r>
              <a:rPr lang="zh-CN" altLang="en-US" sz="3200" dirty="0">
                <a:latin typeface="+mn-lt"/>
              </a:rPr>
              <a:t>大话泛</a:t>
            </a:r>
            <a:r>
              <a:rPr lang="zh-CN" altLang="en-US" sz="3200" dirty="0" smtClean="0">
                <a:latin typeface="+mn-lt"/>
              </a:rPr>
              <a:t>型 </a:t>
            </a:r>
            <a:r>
              <a:rPr lang="en-US" altLang="zh-CN" sz="3200" dirty="0" smtClean="0">
                <a:latin typeface="+mn-lt"/>
              </a:rPr>
              <a:t>Generic</a:t>
            </a:r>
            <a:r>
              <a:rPr lang="zh-CN" altLang="en-US" sz="3200" dirty="0" smtClean="0">
                <a:latin typeface="+mn-lt"/>
              </a:rPr>
              <a:t> </a:t>
            </a:r>
            <a:r>
              <a:rPr lang="en-US" altLang="zh-CN" sz="3200" dirty="0" smtClean="0">
                <a:latin typeface="+mn-lt"/>
              </a:rPr>
              <a:t>Programming</a:t>
            </a:r>
          </a:p>
          <a:p>
            <a:pPr>
              <a:buFont typeface="Wingdings" panose="05000000000000000000" pitchFamily="2" charset="2"/>
              <a:buChar char="p"/>
            </a:pPr>
            <a:r>
              <a:rPr lang="en-US" altLang="zh-CN" sz="3200" dirty="0" smtClean="0">
                <a:latin typeface="+mn-lt"/>
              </a:rPr>
              <a:t>4.8 </a:t>
            </a:r>
            <a:r>
              <a:rPr lang="zh-CN" altLang="en-US" sz="3200" dirty="0" smtClean="0">
                <a:latin typeface="+mn-lt"/>
              </a:rPr>
              <a:t>枚举类 </a:t>
            </a:r>
            <a:r>
              <a:rPr lang="en-US" altLang="zh-CN" sz="3200" dirty="0" smtClean="0">
                <a:latin typeface="+mn-lt"/>
              </a:rPr>
              <a:t>Enumeration Class</a:t>
            </a:r>
          </a:p>
          <a:p>
            <a:pPr>
              <a:buFont typeface="Wingdings" panose="05000000000000000000" pitchFamily="2" charset="2"/>
              <a:buChar char="p"/>
            </a:pPr>
            <a:r>
              <a:rPr lang="en-US" altLang="zh-CN" sz="3200" dirty="0" smtClean="0">
                <a:latin typeface="+mn-lt"/>
              </a:rPr>
              <a:t>4.9</a:t>
            </a:r>
            <a:r>
              <a:rPr lang="zh-CN" altLang="en-US" sz="3200" dirty="0" smtClean="0">
                <a:latin typeface="+mn-lt"/>
              </a:rPr>
              <a:t> </a:t>
            </a:r>
            <a:r>
              <a:rPr lang="zh-CN" altLang="en-US" sz="3200" dirty="0">
                <a:latin typeface="+mn-lt"/>
              </a:rPr>
              <a:t>作业及</a:t>
            </a:r>
            <a:r>
              <a:rPr lang="zh-CN" altLang="en-US" sz="3200" dirty="0" smtClean="0">
                <a:latin typeface="+mn-lt"/>
              </a:rPr>
              <a:t>延伸</a:t>
            </a:r>
            <a:endParaRPr lang="en-US" altLang="zh-CN" sz="3200" dirty="0">
              <a:latin typeface="+mn-lt"/>
            </a:endParaRPr>
          </a:p>
        </p:txBody>
      </p:sp>
    </p:spTree>
    <p:extLst>
      <p:ext uri="{BB962C8B-B14F-4D97-AF65-F5344CB8AC3E}">
        <p14:creationId xmlns:p14="http://schemas.microsoft.com/office/powerpoint/2010/main" val="16716373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 </a:t>
            </a:r>
            <a:r>
              <a:rPr lang="zh-CN" altLang="en-US" dirty="0" smtClean="0"/>
              <a:t>接口</a:t>
            </a:r>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l"/>
            </a:pPr>
            <a:r>
              <a:rPr lang="en-US" altLang="zh-CN" sz="3200" dirty="0" smtClean="0">
                <a:latin typeface="+mn-lt"/>
              </a:rPr>
              <a:t>4.4.1 </a:t>
            </a:r>
            <a:r>
              <a:rPr lang="zh-CN" altLang="en-US" sz="3200" dirty="0" smtClean="0">
                <a:latin typeface="+mn-lt"/>
              </a:rPr>
              <a:t>接口定义</a:t>
            </a:r>
            <a:endParaRPr lang="en-US" altLang="zh-CN" sz="3200" dirty="0" smtClean="0">
              <a:latin typeface="+mn-lt"/>
            </a:endParaRPr>
          </a:p>
          <a:p>
            <a:pPr>
              <a:buFont typeface="Wingdings" panose="05000000000000000000" pitchFamily="2" charset="2"/>
              <a:buChar char="l"/>
            </a:pPr>
            <a:r>
              <a:rPr lang="en-US" altLang="zh-CN" sz="3200" dirty="0" smtClean="0">
                <a:latin typeface="+mn-lt"/>
              </a:rPr>
              <a:t>4.4.2 </a:t>
            </a:r>
            <a:r>
              <a:rPr lang="zh-CN" altLang="en-US" sz="3200" dirty="0" smtClean="0">
                <a:latin typeface="+mn-lt"/>
              </a:rPr>
              <a:t>接口的继承</a:t>
            </a:r>
            <a:endParaRPr lang="en-US" altLang="zh-CN" sz="3200" dirty="0" smtClean="0">
              <a:latin typeface="+mn-lt"/>
            </a:endParaRPr>
          </a:p>
          <a:p>
            <a:pPr>
              <a:buFont typeface="Wingdings" panose="05000000000000000000" pitchFamily="2" charset="2"/>
              <a:buChar char="l"/>
            </a:pPr>
            <a:r>
              <a:rPr lang="en-US" altLang="zh-CN" sz="3200" dirty="0" smtClean="0">
                <a:latin typeface="+mn-lt"/>
              </a:rPr>
              <a:t>4.4.3 </a:t>
            </a:r>
            <a:r>
              <a:rPr lang="zh-CN" altLang="en-US" sz="3200" dirty="0" smtClean="0">
                <a:latin typeface="+mn-lt"/>
              </a:rPr>
              <a:t>使用接口</a:t>
            </a:r>
            <a:endParaRPr lang="en-US" altLang="zh-CN" sz="3200" dirty="0" smtClean="0">
              <a:latin typeface="+mn-lt"/>
            </a:endParaRPr>
          </a:p>
          <a:p>
            <a:pPr>
              <a:buFont typeface="Wingdings" panose="05000000000000000000" pitchFamily="2" charset="2"/>
              <a:buChar char="l"/>
            </a:pPr>
            <a:r>
              <a:rPr lang="en-US" altLang="zh-CN" sz="3200" dirty="0" smtClean="0">
                <a:latin typeface="+mn-lt"/>
              </a:rPr>
              <a:t>4.4.4 </a:t>
            </a:r>
            <a:r>
              <a:rPr lang="zh-CN" altLang="en-US" sz="3200" dirty="0" smtClean="0">
                <a:latin typeface="+mn-lt"/>
              </a:rPr>
              <a:t>面向接口编程</a:t>
            </a:r>
            <a:endParaRPr lang="en-US" altLang="zh-CN" sz="3200" dirty="0" smtClean="0">
              <a:latin typeface="+mn-lt"/>
            </a:endParaRPr>
          </a:p>
        </p:txBody>
      </p:sp>
    </p:spTree>
    <p:extLst>
      <p:ext uri="{BB962C8B-B14F-4D97-AF65-F5344CB8AC3E}">
        <p14:creationId xmlns:p14="http://schemas.microsoft.com/office/powerpoint/2010/main" val="124290132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4.4 </a:t>
            </a:r>
            <a:r>
              <a:rPr lang="zh-CN" altLang="en-US" dirty="0" smtClean="0"/>
              <a:t>接口</a:t>
            </a:r>
            <a:r>
              <a:rPr lang="en-US" altLang="zh-CN" dirty="0"/>
              <a:t>_</a:t>
            </a:r>
            <a:r>
              <a:rPr lang="en-US" altLang="zh-CN" dirty="0" smtClean="0"/>
              <a:t>Interface</a:t>
            </a:r>
            <a:endParaRPr lang="zh-CN" altLang="en-US" dirty="0"/>
          </a:p>
        </p:txBody>
      </p:sp>
      <p:sp>
        <p:nvSpPr>
          <p:cNvPr id="3" name="内容占位符 2"/>
          <p:cNvSpPr>
            <a:spLocks noGrp="1"/>
          </p:cNvSpPr>
          <p:nvPr>
            <p:ph idx="1"/>
          </p:nvPr>
        </p:nvSpPr>
        <p:spPr/>
        <p:txBody>
          <a:bodyPr/>
          <a:lstStyle/>
          <a:p>
            <a:pPr algn="just">
              <a:lnSpc>
                <a:spcPct val="150000"/>
              </a:lnSpc>
              <a:spcBef>
                <a:spcPct val="40000"/>
              </a:spcBef>
              <a:buFont typeface="Wingdings" panose="05000000000000000000" pitchFamily="2" charset="2"/>
              <a:buChar char="l"/>
              <a:defRPr/>
            </a:pPr>
            <a:r>
              <a:rPr lang="zh-CN" altLang="en-US" sz="2800" dirty="0" smtClean="0">
                <a:latin typeface="+mn-lt"/>
              </a:rPr>
              <a:t>接口定义的是多个类共同的行为规范，这些行为是与外部交流的通道，这就意味着接口里通常是定义一组公用的方法。</a:t>
            </a:r>
            <a:endParaRPr lang="en-US" altLang="zh-CN" sz="2800" dirty="0" smtClean="0">
              <a:latin typeface="+mn-lt"/>
            </a:endParaRPr>
          </a:p>
          <a:p>
            <a:pPr algn="just">
              <a:buFont typeface="Wingdings" panose="05000000000000000000" pitchFamily="2" charset="2"/>
              <a:buChar char="l"/>
            </a:pPr>
            <a:r>
              <a:rPr lang="zh-CN" altLang="en-US" sz="2800" dirty="0" smtClean="0">
                <a:latin typeface="+mn-lt"/>
              </a:rPr>
              <a:t>程序员可以用接口进行程序的框架设计，而不必关心实现的细节，排除细节对框架设计的干扰。</a:t>
            </a:r>
          </a:p>
          <a:p>
            <a:pPr algn="just">
              <a:buFont typeface="Wingdings" panose="05000000000000000000" pitchFamily="2" charset="2"/>
              <a:buChar char="l"/>
            </a:pPr>
            <a:r>
              <a:rPr lang="zh-CN" altLang="en-US" sz="2800" dirty="0" smtClean="0">
                <a:latin typeface="+mn-lt"/>
              </a:rPr>
              <a:t>通过接口，可以实现</a:t>
            </a:r>
            <a:r>
              <a:rPr lang="en-US" altLang="zh-CN" sz="2800" dirty="0" smtClean="0">
                <a:latin typeface="+mn-lt"/>
              </a:rPr>
              <a:t>Java</a:t>
            </a:r>
            <a:r>
              <a:rPr lang="zh-CN" altLang="en-US" sz="2800" dirty="0" smtClean="0">
                <a:latin typeface="+mn-lt"/>
              </a:rPr>
              <a:t>语言本身不具备的类的多继承机制，一个类可以实现多个接口。</a:t>
            </a:r>
            <a:endParaRPr lang="en-US" altLang="zh-CN" sz="2800" dirty="0" smtClean="0">
              <a:latin typeface="+mn-lt"/>
            </a:endParaRPr>
          </a:p>
          <a:p>
            <a:pPr algn="just">
              <a:lnSpc>
                <a:spcPct val="150000"/>
              </a:lnSpc>
              <a:spcBef>
                <a:spcPct val="40000"/>
              </a:spcBef>
              <a:buFont typeface="Wingdings" panose="05000000000000000000" pitchFamily="2" charset="2"/>
              <a:buChar char="l"/>
              <a:defRPr/>
            </a:pPr>
            <a:r>
              <a:rPr lang="zh-CN" altLang="en-US" sz="2800" dirty="0" smtClean="0">
                <a:latin typeface="+mn-lt"/>
              </a:rPr>
              <a:t>接口</a:t>
            </a:r>
            <a:r>
              <a:rPr lang="zh-CN" altLang="en-US" sz="2800" dirty="0">
                <a:latin typeface="+mn-lt"/>
              </a:rPr>
              <a:t>体现了规范与实现分离的设计。</a:t>
            </a:r>
          </a:p>
          <a:p>
            <a:pPr algn="just"/>
            <a:endParaRPr lang="zh-CN" altLang="en-US" dirty="0"/>
          </a:p>
          <a:p>
            <a:endParaRPr lang="zh-CN" altLang="en-US" dirty="0"/>
          </a:p>
        </p:txBody>
      </p:sp>
    </p:spTree>
    <p:extLst>
      <p:ext uri="{BB962C8B-B14F-4D97-AF65-F5344CB8AC3E}">
        <p14:creationId xmlns:p14="http://schemas.microsoft.com/office/powerpoint/2010/main" val="8690508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4.4.1 </a:t>
            </a:r>
            <a:r>
              <a:rPr lang="zh-CN" altLang="en-US" dirty="0" smtClean="0"/>
              <a:t>接口</a:t>
            </a:r>
            <a:r>
              <a:rPr lang="zh-CN" altLang="en-US" dirty="0" smtClean="0"/>
              <a:t>定义</a:t>
            </a:r>
            <a:endParaRPr lang="zh-CN" altLang="en-US" dirty="0"/>
          </a:p>
        </p:txBody>
      </p:sp>
      <p:sp>
        <p:nvSpPr>
          <p:cNvPr id="3" name="内容占位符 2"/>
          <p:cNvSpPr>
            <a:spLocks noGrp="1"/>
          </p:cNvSpPr>
          <p:nvPr>
            <p:ph idx="1"/>
          </p:nvPr>
        </p:nvSpPr>
        <p:spPr>
          <a:xfrm>
            <a:off x="1097280" y="1340909"/>
            <a:ext cx="10058400" cy="1078441"/>
          </a:xfrm>
        </p:spPr>
        <p:txBody>
          <a:bodyPr>
            <a:noAutofit/>
          </a:bodyPr>
          <a:lstStyle/>
          <a:p>
            <a:pPr>
              <a:lnSpc>
                <a:spcPct val="150000"/>
              </a:lnSpc>
              <a:spcBef>
                <a:spcPct val="40000"/>
              </a:spcBef>
              <a:buFont typeface="Wingdings" panose="05000000000000000000" pitchFamily="2" charset="2"/>
              <a:buChar char="l"/>
              <a:defRPr/>
            </a:pPr>
            <a:r>
              <a:rPr lang="zh-CN" altLang="en-US" sz="2400" dirty="0"/>
              <a:t>和类定义不同，定义接口不再用</a:t>
            </a:r>
            <a:r>
              <a:rPr lang="en-US" altLang="zh-CN" sz="2400" dirty="0"/>
              <a:t>class</a:t>
            </a:r>
            <a:r>
              <a:rPr lang="zh-CN" altLang="en-US" sz="2400" dirty="0"/>
              <a:t>关键字，而是使用</a:t>
            </a:r>
            <a:r>
              <a:rPr lang="en-US" altLang="zh-CN" sz="2400" dirty="0"/>
              <a:t>interface</a:t>
            </a:r>
            <a:r>
              <a:rPr lang="zh-CN" altLang="en-US" sz="2400" dirty="0"/>
              <a:t>关键字。语法如下：</a:t>
            </a:r>
          </a:p>
          <a:p>
            <a:pPr>
              <a:buFont typeface="Wingdings" panose="05000000000000000000" pitchFamily="2" charset="2"/>
              <a:buChar char="l"/>
            </a:pPr>
            <a:endParaRPr lang="zh-CN" altLang="en-US" sz="2400" dirty="0"/>
          </a:p>
        </p:txBody>
      </p:sp>
      <p:sp>
        <p:nvSpPr>
          <p:cNvPr id="4" name="矩形 3"/>
          <p:cNvSpPr/>
          <p:nvPr/>
        </p:nvSpPr>
        <p:spPr>
          <a:xfrm>
            <a:off x="1194487" y="2509557"/>
            <a:ext cx="5338118" cy="269612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Bef>
                <a:spcPct val="40000"/>
              </a:spcBef>
              <a:defRPr/>
            </a:pPr>
            <a:r>
              <a:rPr lang="en-US" altLang="zh-CN" dirty="0"/>
              <a:t>[</a:t>
            </a:r>
            <a:r>
              <a:rPr lang="zh-CN" altLang="en-US" dirty="0"/>
              <a:t>修饰符</a:t>
            </a:r>
            <a:r>
              <a:rPr lang="en-US" altLang="zh-CN" dirty="0"/>
              <a:t>] interface </a:t>
            </a:r>
            <a:r>
              <a:rPr lang="zh-CN" altLang="en-US" dirty="0"/>
              <a:t>接口名 </a:t>
            </a:r>
            <a:r>
              <a:rPr lang="en-US" altLang="zh-CN" dirty="0"/>
              <a:t>extends </a:t>
            </a:r>
            <a:r>
              <a:rPr lang="zh-CN" altLang="en-US" dirty="0"/>
              <a:t>父接口</a:t>
            </a:r>
            <a:r>
              <a:rPr lang="en-US" altLang="zh-CN" dirty="0"/>
              <a:t>1,</a:t>
            </a:r>
            <a:r>
              <a:rPr lang="zh-CN" altLang="en-US" dirty="0"/>
              <a:t>父接口</a:t>
            </a:r>
            <a:r>
              <a:rPr lang="en-US" altLang="zh-CN" dirty="0"/>
              <a:t>2 ...</a:t>
            </a:r>
          </a:p>
          <a:p>
            <a:pPr>
              <a:spcBef>
                <a:spcPct val="40000"/>
              </a:spcBef>
              <a:defRPr/>
            </a:pPr>
            <a:r>
              <a:rPr lang="en-US" altLang="zh-CN" dirty="0"/>
              <a:t>{</a:t>
            </a:r>
          </a:p>
          <a:p>
            <a:pPr>
              <a:spcBef>
                <a:spcPct val="40000"/>
              </a:spcBef>
              <a:defRPr/>
            </a:pPr>
            <a:r>
              <a:rPr lang="en-US" altLang="zh-CN" dirty="0"/>
              <a:t>	</a:t>
            </a:r>
            <a:r>
              <a:rPr lang="zh-CN" altLang="en-US" dirty="0"/>
              <a:t>零个到多个常量定义</a:t>
            </a:r>
            <a:r>
              <a:rPr lang="en-US" altLang="zh-CN" dirty="0"/>
              <a:t>...</a:t>
            </a:r>
          </a:p>
          <a:p>
            <a:pPr>
              <a:spcBef>
                <a:spcPct val="40000"/>
              </a:spcBef>
              <a:defRPr/>
            </a:pPr>
            <a:r>
              <a:rPr lang="en-US" altLang="zh-CN" dirty="0"/>
              <a:t>	</a:t>
            </a:r>
            <a:r>
              <a:rPr lang="zh-CN" altLang="en-US" dirty="0"/>
              <a:t>零个到多个抽象方法定义</a:t>
            </a:r>
            <a:r>
              <a:rPr lang="en-US" altLang="zh-CN" dirty="0"/>
              <a:t>...</a:t>
            </a:r>
          </a:p>
          <a:p>
            <a:pPr>
              <a:spcBef>
                <a:spcPct val="40000"/>
              </a:spcBef>
              <a:defRPr/>
            </a:pPr>
            <a:r>
              <a:rPr lang="en-US" altLang="zh-CN" dirty="0"/>
              <a:t>	</a:t>
            </a:r>
            <a:r>
              <a:rPr lang="zh-CN" altLang="en-US" dirty="0"/>
              <a:t>零个到多个内部类、接口、枚举定义</a:t>
            </a:r>
            <a:r>
              <a:rPr lang="en-US" altLang="zh-CN" dirty="0"/>
              <a:t>...</a:t>
            </a:r>
          </a:p>
          <a:p>
            <a:pPr>
              <a:spcBef>
                <a:spcPct val="40000"/>
              </a:spcBef>
              <a:defRPr/>
            </a:pPr>
            <a:r>
              <a:rPr lang="en-US" altLang="zh-CN" dirty="0"/>
              <a:t>	</a:t>
            </a:r>
            <a:r>
              <a:rPr lang="zh-CN" altLang="en-US" dirty="0">
                <a:solidFill>
                  <a:srgbClr val="FF0000"/>
                </a:solidFill>
              </a:rPr>
              <a:t>零个到多个默认方法或类方法定义</a:t>
            </a:r>
            <a:r>
              <a:rPr lang="en-US" altLang="zh-CN" dirty="0">
                <a:solidFill>
                  <a:srgbClr val="FF0000"/>
                </a:solidFill>
              </a:rPr>
              <a:t>...</a:t>
            </a:r>
          </a:p>
          <a:p>
            <a:pPr>
              <a:spcBef>
                <a:spcPct val="40000"/>
              </a:spcBef>
              <a:defRPr/>
            </a:pPr>
            <a:r>
              <a:rPr lang="en-US" altLang="zh-CN" dirty="0"/>
              <a:t>}</a:t>
            </a:r>
          </a:p>
        </p:txBody>
      </p:sp>
      <p:sp>
        <p:nvSpPr>
          <p:cNvPr id="5" name="内容占位符 2"/>
          <p:cNvSpPr txBox="1">
            <a:spLocks/>
          </p:cNvSpPr>
          <p:nvPr/>
        </p:nvSpPr>
        <p:spPr>
          <a:xfrm>
            <a:off x="1097280" y="5202652"/>
            <a:ext cx="10058400" cy="55544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spcBef>
                <a:spcPct val="40000"/>
              </a:spcBef>
              <a:buFont typeface="Wingdings" panose="05000000000000000000" pitchFamily="2" charset="2"/>
              <a:buChar char="l"/>
              <a:defRPr/>
            </a:pPr>
            <a:r>
              <a:rPr lang="zh-CN" altLang="en-US" sz="2800" dirty="0" smtClean="0"/>
              <a:t>修饰符可以是</a:t>
            </a:r>
            <a:r>
              <a:rPr lang="en-US" altLang="zh-CN" sz="2800" dirty="0" smtClean="0"/>
              <a:t>public</a:t>
            </a:r>
            <a:r>
              <a:rPr lang="zh-CN" altLang="en-US" sz="2800" dirty="0" smtClean="0"/>
              <a:t>或者省略。</a:t>
            </a:r>
          </a:p>
        </p:txBody>
      </p:sp>
      <p:sp>
        <p:nvSpPr>
          <p:cNvPr id="6" name="文本框 5"/>
          <p:cNvSpPr txBox="1"/>
          <p:nvPr/>
        </p:nvSpPr>
        <p:spPr>
          <a:xfrm>
            <a:off x="6973519" y="3022424"/>
            <a:ext cx="4267756"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t>只有在</a:t>
            </a:r>
            <a:r>
              <a:rPr lang="en-US" altLang="zh-CN" sz="2400" dirty="0" smtClean="0"/>
              <a:t>Java 8 </a:t>
            </a:r>
            <a:r>
              <a:rPr lang="zh-CN" altLang="en-US" sz="2400" dirty="0" smtClean="0"/>
              <a:t>以上的版本中才允许在接口中定义默认方法、类方法。</a:t>
            </a:r>
            <a:endParaRPr lang="zh-CN" altLang="en-US" sz="2400" dirty="0"/>
          </a:p>
        </p:txBody>
      </p:sp>
    </p:spTree>
    <p:extLst>
      <p:ext uri="{BB962C8B-B14F-4D97-AF65-F5344CB8AC3E}">
        <p14:creationId xmlns:p14="http://schemas.microsoft.com/office/powerpoint/2010/main" val="110170565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4.4.1 </a:t>
            </a:r>
            <a:r>
              <a:rPr lang="zh-CN" altLang="en-US" dirty="0" smtClean="0"/>
              <a:t>接口</a:t>
            </a:r>
            <a:r>
              <a:rPr lang="zh-CN" altLang="en-US" dirty="0" smtClean="0"/>
              <a:t>定义</a:t>
            </a:r>
            <a:endParaRPr lang="zh-CN" altLang="en-US" dirty="0"/>
          </a:p>
        </p:txBody>
      </p:sp>
      <p:sp>
        <p:nvSpPr>
          <p:cNvPr id="3" name="内容占位符 2"/>
          <p:cNvSpPr>
            <a:spLocks noGrp="1"/>
          </p:cNvSpPr>
          <p:nvPr>
            <p:ph idx="1"/>
          </p:nvPr>
        </p:nvSpPr>
        <p:spPr>
          <a:xfrm>
            <a:off x="400050" y="1143001"/>
            <a:ext cx="11410950" cy="4726094"/>
          </a:xfrm>
        </p:spPr>
        <p:txBody>
          <a:bodyPr>
            <a:noAutofit/>
          </a:bodyPr>
          <a:lstStyle/>
          <a:p>
            <a:pPr>
              <a:lnSpc>
                <a:spcPct val="100000"/>
              </a:lnSpc>
              <a:spcBef>
                <a:spcPts val="600"/>
              </a:spcBef>
              <a:buFont typeface="Wingdings" panose="05000000000000000000" pitchFamily="2" charset="2"/>
              <a:buChar char="l"/>
            </a:pPr>
            <a:r>
              <a:rPr lang="zh-CN" altLang="en-US" sz="2800" dirty="0" smtClean="0">
                <a:latin typeface="+mn-lt"/>
              </a:rPr>
              <a:t>接口定义的是多个类共同的公共行为规范，因此</a:t>
            </a:r>
            <a:r>
              <a:rPr lang="zh-CN" altLang="en-US" sz="2800" dirty="0" smtClean="0">
                <a:solidFill>
                  <a:srgbClr val="FF0000"/>
                </a:solidFill>
                <a:latin typeface="+mn-lt"/>
              </a:rPr>
              <a:t>接口中所有的成员都是</a:t>
            </a:r>
            <a:r>
              <a:rPr lang="en-US" altLang="zh-CN" sz="2800" dirty="0" smtClean="0">
                <a:solidFill>
                  <a:srgbClr val="FF0000"/>
                </a:solidFill>
                <a:latin typeface="+mn-lt"/>
              </a:rPr>
              <a:t>public</a:t>
            </a:r>
            <a:r>
              <a:rPr lang="zh-CN" altLang="en-US" sz="2800" dirty="0" smtClean="0">
                <a:solidFill>
                  <a:srgbClr val="FF0000"/>
                </a:solidFill>
                <a:latin typeface="+mn-lt"/>
              </a:rPr>
              <a:t>访问权限</a:t>
            </a:r>
            <a:r>
              <a:rPr lang="zh-CN" altLang="en-US" sz="2800" dirty="0" smtClean="0">
                <a:latin typeface="+mn-lt"/>
              </a:rPr>
              <a:t>，程序员在定义接口成员是</a:t>
            </a:r>
            <a:r>
              <a:rPr lang="zh-CN" altLang="en-US" sz="2800" dirty="0" smtClean="0">
                <a:solidFill>
                  <a:srgbClr val="FF0000"/>
                </a:solidFill>
                <a:latin typeface="+mn-lt"/>
              </a:rPr>
              <a:t>可以省略</a:t>
            </a:r>
            <a:r>
              <a:rPr lang="en-US" altLang="zh-CN" sz="2800" dirty="0" smtClean="0">
                <a:latin typeface="+mn-lt"/>
              </a:rPr>
              <a:t>public</a:t>
            </a:r>
            <a:r>
              <a:rPr lang="zh-CN" altLang="en-US" sz="2800" dirty="0" smtClean="0">
                <a:latin typeface="+mn-lt"/>
              </a:rPr>
              <a:t>访问控制符。</a:t>
            </a:r>
            <a:endParaRPr lang="en-US" altLang="zh-CN" sz="2800" dirty="0" smtClean="0">
              <a:latin typeface="+mn-lt"/>
            </a:endParaRPr>
          </a:p>
          <a:p>
            <a:pPr>
              <a:lnSpc>
                <a:spcPct val="100000"/>
              </a:lnSpc>
              <a:spcBef>
                <a:spcPts val="600"/>
              </a:spcBef>
              <a:buFont typeface="Wingdings" panose="05000000000000000000" pitchFamily="2" charset="2"/>
              <a:buChar char="l"/>
            </a:pPr>
            <a:r>
              <a:rPr lang="zh-CN" altLang="en-US" sz="2800" dirty="0" smtClean="0">
                <a:latin typeface="+mn-lt"/>
              </a:rPr>
              <a:t>在</a:t>
            </a:r>
            <a:r>
              <a:rPr lang="zh-CN" altLang="en-US" sz="2800" dirty="0">
                <a:latin typeface="+mn-lt"/>
              </a:rPr>
              <a:t>定义接口时，接口里可以包含成员变量（</a:t>
            </a:r>
            <a:r>
              <a:rPr lang="zh-CN" altLang="en-US" sz="2800" dirty="0">
                <a:solidFill>
                  <a:srgbClr val="FF0000"/>
                </a:solidFill>
                <a:latin typeface="+mn-lt"/>
              </a:rPr>
              <a:t>只能</a:t>
            </a:r>
            <a:r>
              <a:rPr lang="zh-CN" altLang="en-US" sz="2800" dirty="0" smtClean="0">
                <a:solidFill>
                  <a:srgbClr val="FF0000"/>
                </a:solidFill>
                <a:latin typeface="+mn-lt"/>
              </a:rPr>
              <a:t>是静态常量</a:t>
            </a:r>
            <a:r>
              <a:rPr lang="zh-CN" altLang="en-US" sz="2800" dirty="0">
                <a:latin typeface="+mn-lt"/>
              </a:rPr>
              <a:t>），方法</a:t>
            </a:r>
            <a:r>
              <a:rPr lang="en-US" altLang="zh-CN" sz="2800" dirty="0">
                <a:latin typeface="+mn-lt"/>
              </a:rPr>
              <a:t>(</a:t>
            </a:r>
            <a:r>
              <a:rPr lang="zh-CN" altLang="en-US" sz="2800" dirty="0">
                <a:latin typeface="+mn-lt"/>
              </a:rPr>
              <a:t>只能是抽象实例方法、类方法或默认方法），内部类（包括内部接口、枚举</a:t>
            </a:r>
            <a:r>
              <a:rPr lang="zh-CN" altLang="en-US" sz="2800" dirty="0" smtClean="0">
                <a:latin typeface="+mn-lt"/>
              </a:rPr>
              <a:t>类），也就是说</a:t>
            </a:r>
            <a:endParaRPr lang="zh-CN" altLang="en-US" sz="2800" dirty="0">
              <a:latin typeface="+mn-lt"/>
            </a:endParaRPr>
          </a:p>
          <a:p>
            <a:pPr lvl="1">
              <a:lnSpc>
                <a:spcPct val="100000"/>
              </a:lnSpc>
              <a:spcBef>
                <a:spcPts val="600"/>
              </a:spcBef>
            </a:pPr>
            <a:r>
              <a:rPr lang="zh-CN" altLang="en-US" sz="2400" dirty="0" smtClean="0">
                <a:latin typeface="+mn-lt"/>
              </a:rPr>
              <a:t>接口中定义的变量，默认使用 </a:t>
            </a:r>
            <a:r>
              <a:rPr lang="en-US" altLang="zh-CN" sz="2400" dirty="0" smtClean="0">
                <a:latin typeface="+mn-lt"/>
              </a:rPr>
              <a:t>public static final </a:t>
            </a:r>
            <a:r>
              <a:rPr lang="zh-CN" altLang="en-US" sz="2400" dirty="0" smtClean="0">
                <a:latin typeface="+mn-lt"/>
              </a:rPr>
              <a:t>修饰，定义时可省略，必须在定义时指定默认值。</a:t>
            </a:r>
            <a:endParaRPr lang="en-US" altLang="zh-CN" sz="2400" dirty="0" smtClean="0">
              <a:latin typeface="+mn-lt"/>
            </a:endParaRPr>
          </a:p>
          <a:p>
            <a:pPr lvl="1">
              <a:lnSpc>
                <a:spcPct val="100000"/>
              </a:lnSpc>
              <a:spcBef>
                <a:spcPts val="600"/>
              </a:spcBef>
            </a:pPr>
            <a:r>
              <a:rPr lang="zh-CN" altLang="en-US" sz="2400" dirty="0" smtClean="0">
                <a:latin typeface="+mn-lt"/>
              </a:rPr>
              <a:t>抽象实例方法默认使用 </a:t>
            </a:r>
            <a:r>
              <a:rPr lang="en-US" altLang="zh-CN" sz="2400" dirty="0" smtClean="0">
                <a:latin typeface="+mn-lt"/>
              </a:rPr>
              <a:t>public </a:t>
            </a:r>
            <a:r>
              <a:rPr lang="en-US" altLang="zh-CN" sz="2400" dirty="0">
                <a:latin typeface="+mn-lt"/>
              </a:rPr>
              <a:t>abstract </a:t>
            </a:r>
            <a:r>
              <a:rPr lang="zh-CN" altLang="en-US" sz="2400" dirty="0" smtClean="0">
                <a:latin typeface="+mn-lt"/>
              </a:rPr>
              <a:t>修饰，定义时可省略。</a:t>
            </a:r>
            <a:endParaRPr lang="en-US" altLang="zh-CN" sz="2400" dirty="0" smtClean="0">
              <a:latin typeface="+mn-lt"/>
            </a:endParaRPr>
          </a:p>
          <a:p>
            <a:pPr lvl="1">
              <a:lnSpc>
                <a:spcPct val="100000"/>
              </a:lnSpc>
              <a:spcBef>
                <a:spcPts val="600"/>
              </a:spcBef>
            </a:pPr>
            <a:r>
              <a:rPr lang="zh-CN" altLang="en-US" sz="2400" dirty="0">
                <a:latin typeface="+mn-lt"/>
              </a:rPr>
              <a:t>类</a:t>
            </a:r>
            <a:r>
              <a:rPr lang="zh-CN" altLang="en-US" sz="2400" dirty="0" smtClean="0">
                <a:latin typeface="+mn-lt"/>
              </a:rPr>
              <a:t>方法使用</a:t>
            </a:r>
            <a:r>
              <a:rPr lang="en-US" altLang="zh-CN" sz="2400" dirty="0" smtClean="0">
                <a:latin typeface="+mn-lt"/>
              </a:rPr>
              <a:t>static</a:t>
            </a:r>
            <a:r>
              <a:rPr lang="zh-CN" altLang="en-US" sz="2400" dirty="0" smtClean="0">
                <a:latin typeface="+mn-lt"/>
              </a:rPr>
              <a:t>修饰，不可省略，可以通过接口名直接调用。</a:t>
            </a:r>
            <a:endParaRPr lang="en-US" altLang="zh-CN" sz="2400" dirty="0" smtClean="0">
              <a:latin typeface="+mn-lt"/>
            </a:endParaRPr>
          </a:p>
          <a:p>
            <a:pPr lvl="1">
              <a:lnSpc>
                <a:spcPct val="100000"/>
              </a:lnSpc>
              <a:spcBef>
                <a:spcPts val="600"/>
              </a:spcBef>
            </a:pPr>
            <a:r>
              <a:rPr lang="zh-CN" altLang="en-US" sz="2400" dirty="0" smtClean="0">
                <a:solidFill>
                  <a:srgbClr val="FF0000"/>
                </a:solidFill>
                <a:latin typeface="+mn-lt"/>
              </a:rPr>
              <a:t>默认方法使用</a:t>
            </a:r>
            <a:r>
              <a:rPr lang="en-US" altLang="zh-CN" sz="2400" dirty="0" smtClean="0">
                <a:solidFill>
                  <a:srgbClr val="FF0000"/>
                </a:solidFill>
                <a:latin typeface="+mn-lt"/>
              </a:rPr>
              <a:t>default</a:t>
            </a:r>
            <a:r>
              <a:rPr lang="zh-CN" altLang="en-US" sz="2400" dirty="0" smtClean="0">
                <a:solidFill>
                  <a:srgbClr val="FF0000"/>
                </a:solidFill>
                <a:latin typeface="+mn-lt"/>
              </a:rPr>
              <a:t>修饰，不可省略，需要通过实现接口的子类对象来调用。</a:t>
            </a:r>
            <a:endParaRPr lang="zh-CN" altLang="en-US" sz="2400" dirty="0">
              <a:solidFill>
                <a:srgbClr val="FF0000"/>
              </a:solidFill>
              <a:latin typeface="+mn-lt"/>
            </a:endParaRPr>
          </a:p>
        </p:txBody>
      </p:sp>
    </p:spTree>
    <p:extLst>
      <p:ext uri="{BB962C8B-B14F-4D97-AF65-F5344CB8AC3E}">
        <p14:creationId xmlns:p14="http://schemas.microsoft.com/office/powerpoint/2010/main" val="7628551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4.1.1 </a:t>
            </a:r>
            <a:r>
              <a:rPr lang="zh-CN" altLang="en-US" dirty="0" smtClean="0"/>
              <a:t>继承的基本</a:t>
            </a:r>
            <a:r>
              <a:rPr lang="zh-CN" altLang="en-US" dirty="0" smtClean="0"/>
              <a:t>概念</a:t>
            </a:r>
            <a:endParaRPr lang="zh-CN" altLang="en-US" dirty="0"/>
          </a:p>
        </p:txBody>
      </p:sp>
      <p:sp>
        <p:nvSpPr>
          <p:cNvPr id="3" name="内容占位符 2"/>
          <p:cNvSpPr>
            <a:spLocks noGrp="1"/>
          </p:cNvSpPr>
          <p:nvPr>
            <p:ph idx="1"/>
          </p:nvPr>
        </p:nvSpPr>
        <p:spPr/>
        <p:txBody>
          <a:bodyPr/>
          <a:lstStyle/>
          <a:p>
            <a:pPr algn="just">
              <a:buFont typeface="Wingdings" panose="05000000000000000000" pitchFamily="2" charset="2"/>
              <a:buChar char="l"/>
            </a:pPr>
            <a:r>
              <a:rPr lang="zh-CN" altLang="en-US" sz="2800" dirty="0">
                <a:latin typeface="+mn-lt"/>
              </a:rPr>
              <a:t>类之间的继承关系是一种由已经存在的类创建新类的机制，可以有效地实现代码</a:t>
            </a:r>
            <a:r>
              <a:rPr lang="zh-CN" altLang="en-US" sz="2800" dirty="0" smtClean="0">
                <a:latin typeface="+mn-lt"/>
              </a:rPr>
              <a:t>的复用。</a:t>
            </a:r>
            <a:endParaRPr lang="zh-CN" altLang="en-US" sz="2800" dirty="0">
              <a:latin typeface="+mn-lt"/>
            </a:endParaRPr>
          </a:p>
          <a:p>
            <a:pPr algn="just">
              <a:buFont typeface="Wingdings" panose="05000000000000000000" pitchFamily="2" charset="2"/>
              <a:buChar char="l"/>
            </a:pPr>
            <a:r>
              <a:rPr lang="zh-CN" altLang="en-US" sz="2800" dirty="0">
                <a:latin typeface="+mn-lt"/>
              </a:rPr>
              <a:t>可以先定义一个共有属性的一般类</a:t>
            </a:r>
            <a:r>
              <a:rPr lang="zh-CN" altLang="en-US" sz="2800" dirty="0" smtClean="0">
                <a:latin typeface="+mn-lt"/>
              </a:rPr>
              <a:t>（称之为父类</a:t>
            </a:r>
            <a:r>
              <a:rPr lang="en-US" altLang="zh-CN" sz="2800" dirty="0" smtClean="0">
                <a:latin typeface="+mn-lt"/>
              </a:rPr>
              <a:t>parent class</a:t>
            </a:r>
            <a:r>
              <a:rPr lang="zh-CN" altLang="en-US" sz="2800" dirty="0" smtClean="0">
                <a:latin typeface="+mn-lt"/>
              </a:rPr>
              <a:t>、超类</a:t>
            </a:r>
            <a:r>
              <a:rPr lang="en-US" altLang="zh-CN" sz="2800" dirty="0" smtClean="0">
                <a:latin typeface="+mn-lt"/>
              </a:rPr>
              <a:t>super class</a:t>
            </a:r>
            <a:r>
              <a:rPr lang="zh-CN" altLang="en-US" sz="2800" dirty="0" smtClean="0">
                <a:latin typeface="+mn-lt"/>
              </a:rPr>
              <a:t>），</a:t>
            </a:r>
            <a:r>
              <a:rPr lang="zh-CN" altLang="en-US" sz="2800" dirty="0">
                <a:latin typeface="+mn-lt"/>
              </a:rPr>
              <a:t>在此基础上定义新的类（子</a:t>
            </a:r>
            <a:r>
              <a:rPr lang="zh-CN" altLang="en-US" sz="2800" dirty="0" smtClean="0">
                <a:latin typeface="+mn-lt"/>
              </a:rPr>
              <a:t>类</a:t>
            </a:r>
            <a:r>
              <a:rPr lang="en-US" altLang="zh-CN" sz="2800" dirty="0" smtClean="0">
                <a:latin typeface="+mn-lt"/>
              </a:rPr>
              <a:t>child class</a:t>
            </a:r>
            <a:r>
              <a:rPr lang="zh-CN" altLang="en-US" sz="2800" dirty="0" smtClean="0">
                <a:latin typeface="+mn-lt"/>
              </a:rPr>
              <a:t>）</a:t>
            </a:r>
            <a:r>
              <a:rPr lang="zh-CN" altLang="en-US" sz="2800" dirty="0">
                <a:latin typeface="+mn-lt"/>
              </a:rPr>
              <a:t>。</a:t>
            </a:r>
          </a:p>
          <a:p>
            <a:pPr algn="just">
              <a:buFont typeface="Wingdings" panose="05000000000000000000" pitchFamily="2" charset="2"/>
              <a:buChar char="l"/>
            </a:pPr>
            <a:r>
              <a:rPr lang="zh-CN" altLang="en-US" sz="2800" dirty="0">
                <a:latin typeface="+mn-lt"/>
              </a:rPr>
              <a:t>子</a:t>
            </a:r>
            <a:r>
              <a:rPr lang="zh-CN" altLang="en-US" sz="2800" dirty="0" smtClean="0">
                <a:latin typeface="+mn-lt"/>
              </a:rPr>
              <a:t>类</a:t>
            </a:r>
            <a:r>
              <a:rPr lang="zh-CN" altLang="en-US" sz="2800" dirty="0">
                <a:latin typeface="+mn-lt"/>
              </a:rPr>
              <a:t>自动拥有</a:t>
            </a:r>
            <a:r>
              <a:rPr lang="zh-CN" altLang="en-US" sz="2800" dirty="0" smtClean="0">
                <a:latin typeface="+mn-lt"/>
              </a:rPr>
              <a:t>父类</a:t>
            </a:r>
            <a:r>
              <a:rPr lang="zh-CN" altLang="en-US" sz="2800" dirty="0">
                <a:latin typeface="+mn-lt"/>
              </a:rPr>
              <a:t>父</a:t>
            </a:r>
            <a:r>
              <a:rPr lang="zh-CN" altLang="en-US" sz="2800" dirty="0" smtClean="0">
                <a:latin typeface="+mn-lt"/>
              </a:rPr>
              <a:t>类声明为</a:t>
            </a:r>
            <a:r>
              <a:rPr lang="en-US" altLang="zh-CN" sz="2800" dirty="0" smtClean="0">
                <a:latin typeface="+mn-lt"/>
              </a:rPr>
              <a:t>public</a:t>
            </a:r>
            <a:r>
              <a:rPr lang="zh-CN" altLang="en-US" sz="2800" dirty="0" smtClean="0">
                <a:latin typeface="+mn-lt"/>
              </a:rPr>
              <a:t>和</a:t>
            </a:r>
            <a:r>
              <a:rPr lang="en-US" altLang="zh-CN" sz="2800" dirty="0" smtClean="0">
                <a:latin typeface="+mn-lt"/>
              </a:rPr>
              <a:t>protected</a:t>
            </a:r>
            <a:r>
              <a:rPr lang="zh-CN" altLang="en-US" sz="2800" dirty="0" smtClean="0">
                <a:latin typeface="+mn-lt"/>
              </a:rPr>
              <a:t>的成员（</a:t>
            </a:r>
            <a:r>
              <a:rPr lang="zh-CN" altLang="en-US" sz="2800" dirty="0">
                <a:latin typeface="+mn-lt"/>
              </a:rPr>
              <a:t>子类不继承父类的构造方法），也可以定义自己独有的属性和</a:t>
            </a:r>
            <a:r>
              <a:rPr lang="zh-CN" altLang="en-US" sz="2800" dirty="0" smtClean="0">
                <a:latin typeface="+mn-lt"/>
              </a:rPr>
              <a:t>方法。</a:t>
            </a:r>
            <a:endParaRPr lang="zh-CN" altLang="en-US" sz="2800" dirty="0">
              <a:latin typeface="+mn-lt"/>
            </a:endParaRPr>
          </a:p>
          <a:p>
            <a:pPr algn="just">
              <a:buFont typeface="Wingdings" panose="05000000000000000000" pitchFamily="2" charset="2"/>
              <a:buChar char="l"/>
            </a:pPr>
            <a:r>
              <a:rPr lang="zh-CN" altLang="en-US" sz="2800" dirty="0">
                <a:latin typeface="+mn-lt"/>
              </a:rPr>
              <a:t>父</a:t>
            </a:r>
            <a:r>
              <a:rPr lang="zh-CN" altLang="en-US" sz="2800" dirty="0" smtClean="0">
                <a:latin typeface="+mn-lt"/>
              </a:rPr>
              <a:t>类可以是不可变类（即</a:t>
            </a:r>
            <a:r>
              <a:rPr lang="en-US" altLang="zh-CN" sz="2800" dirty="0" smtClean="0">
                <a:latin typeface="+mn-lt"/>
              </a:rPr>
              <a:t>final</a:t>
            </a:r>
            <a:r>
              <a:rPr lang="zh-CN" altLang="en-US" sz="2800" dirty="0" smtClean="0">
                <a:latin typeface="+mn-lt"/>
              </a:rPr>
              <a:t>类）以外的任意类，既可以</a:t>
            </a:r>
            <a:r>
              <a:rPr lang="zh-CN" altLang="en-US" sz="2800" dirty="0">
                <a:latin typeface="+mn-lt"/>
              </a:rPr>
              <a:t>是</a:t>
            </a:r>
            <a:r>
              <a:rPr lang="en-US" altLang="zh-CN" sz="2800" dirty="0">
                <a:latin typeface="+mn-lt"/>
              </a:rPr>
              <a:t>Java</a:t>
            </a:r>
            <a:r>
              <a:rPr lang="zh-CN" altLang="en-US" sz="2800" dirty="0">
                <a:latin typeface="+mn-lt"/>
              </a:rPr>
              <a:t>类库中的类，也可以是</a:t>
            </a:r>
            <a:r>
              <a:rPr lang="zh-CN" altLang="en-US" sz="2800" dirty="0" smtClean="0">
                <a:latin typeface="+mn-lt"/>
              </a:rPr>
              <a:t>自定义的类</a:t>
            </a:r>
            <a:r>
              <a:rPr lang="zh-CN" altLang="en-US" sz="2800" dirty="0">
                <a:latin typeface="+mn-lt"/>
              </a:rPr>
              <a:t>。</a:t>
            </a:r>
          </a:p>
          <a:p>
            <a:pPr algn="just">
              <a:buFont typeface="Wingdings" panose="05000000000000000000" pitchFamily="2" charset="2"/>
              <a:buChar char="l"/>
            </a:pPr>
            <a:r>
              <a:rPr lang="en-US" altLang="zh-CN" sz="2800" dirty="0">
                <a:latin typeface="+mn-lt"/>
              </a:rPr>
              <a:t>Java</a:t>
            </a:r>
            <a:r>
              <a:rPr lang="zh-CN" altLang="en-US" sz="2800" dirty="0">
                <a:latin typeface="+mn-lt"/>
              </a:rPr>
              <a:t>不支持多重继承，即子类只能有一个父</a:t>
            </a:r>
            <a:r>
              <a:rPr lang="zh-CN" altLang="en-US" sz="2800" dirty="0" smtClean="0">
                <a:latin typeface="+mn-lt"/>
              </a:rPr>
              <a:t>类。</a:t>
            </a:r>
            <a:endParaRPr lang="zh-CN" altLang="en-US" sz="2800" dirty="0">
              <a:latin typeface="+mn-lt"/>
            </a:endParaRPr>
          </a:p>
          <a:p>
            <a:endParaRPr lang="zh-CN" altLang="en-US" dirty="0"/>
          </a:p>
        </p:txBody>
      </p:sp>
    </p:spTree>
    <p:extLst>
      <p:ext uri="{BB962C8B-B14F-4D97-AF65-F5344CB8AC3E}">
        <p14:creationId xmlns:p14="http://schemas.microsoft.com/office/powerpoint/2010/main" val="80701970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4.4.1 </a:t>
            </a:r>
            <a:r>
              <a:rPr lang="zh-CN" altLang="en-US" dirty="0" smtClean="0"/>
              <a:t>接口定义</a:t>
            </a:r>
            <a:r>
              <a:rPr lang="en-US" altLang="zh-CN" dirty="0" smtClean="0"/>
              <a:t/>
            </a:r>
            <a:br>
              <a:rPr lang="en-US" altLang="zh-CN" dirty="0" smtClean="0"/>
            </a:br>
            <a:r>
              <a:rPr lang="zh-CN" altLang="en-US" sz="3600" dirty="0"/>
              <a:t>代码示例</a:t>
            </a:r>
          </a:p>
        </p:txBody>
      </p:sp>
      <p:pic>
        <p:nvPicPr>
          <p:cNvPr id="6" name="内容占位符 5"/>
          <p:cNvPicPr>
            <a:picLocks noGrp="1" noChangeAspect="1"/>
          </p:cNvPicPr>
          <p:nvPr>
            <p:ph idx="1"/>
          </p:nvPr>
        </p:nvPicPr>
        <p:blipFill>
          <a:blip r:embed="rId2"/>
          <a:stretch>
            <a:fillRect/>
          </a:stretch>
        </p:blipFill>
        <p:spPr>
          <a:xfrm>
            <a:off x="200142" y="1242008"/>
            <a:ext cx="6281736" cy="4235192"/>
          </a:xfrm>
          <a:prstGeom prst="rect">
            <a:avLst/>
          </a:prstGeom>
        </p:spPr>
      </p:pic>
      <p:pic>
        <p:nvPicPr>
          <p:cNvPr id="5" name="图片 4"/>
          <p:cNvPicPr>
            <a:picLocks noChangeAspect="1"/>
          </p:cNvPicPr>
          <p:nvPr/>
        </p:nvPicPr>
        <p:blipFill>
          <a:blip r:embed="rId3"/>
          <a:stretch>
            <a:fillRect/>
          </a:stretch>
        </p:blipFill>
        <p:spPr>
          <a:xfrm>
            <a:off x="6599681" y="108860"/>
            <a:ext cx="5443571" cy="6501489"/>
          </a:xfrm>
          <a:prstGeom prst="rect">
            <a:avLst/>
          </a:prstGeom>
        </p:spPr>
      </p:pic>
      <p:sp>
        <p:nvSpPr>
          <p:cNvPr id="3" name="矩形 2"/>
          <p:cNvSpPr/>
          <p:nvPr/>
        </p:nvSpPr>
        <p:spPr>
          <a:xfrm>
            <a:off x="10027762" y="6111617"/>
            <a:ext cx="1861343" cy="369332"/>
          </a:xfrm>
          <a:prstGeom prst="rect">
            <a:avLst/>
          </a:prstGeom>
        </p:spPr>
        <p:style>
          <a:lnRef idx="1">
            <a:schemeClr val="accent1"/>
          </a:lnRef>
          <a:fillRef idx="3">
            <a:schemeClr val="accent1"/>
          </a:fillRef>
          <a:effectRef idx="2">
            <a:schemeClr val="accent1"/>
          </a:effectRef>
          <a:fontRef idx="minor">
            <a:schemeClr val="lt1"/>
          </a:fontRef>
        </p:style>
        <p:txBody>
          <a:bodyPr wrap="none">
            <a:spAutoFit/>
          </a:bodyPr>
          <a:lstStyle/>
          <a:p>
            <a:r>
              <a:rPr lang="zh-CN" altLang="en-US" dirty="0"/>
              <a:t>InterfaceFieldTest</a:t>
            </a:r>
          </a:p>
        </p:txBody>
      </p:sp>
    </p:spTree>
    <p:extLst>
      <p:ext uri="{BB962C8B-B14F-4D97-AF65-F5344CB8AC3E}">
        <p14:creationId xmlns:p14="http://schemas.microsoft.com/office/powerpoint/2010/main" val="82856202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4.4.2 </a:t>
            </a:r>
            <a:r>
              <a:rPr lang="zh-CN" altLang="en-US" dirty="0" smtClean="0"/>
              <a:t>接口的</a:t>
            </a:r>
            <a:r>
              <a:rPr lang="zh-CN" altLang="en-US" dirty="0" smtClean="0"/>
              <a:t>继承</a:t>
            </a:r>
            <a:endParaRPr lang="zh-CN" altLang="en-US" dirty="0"/>
          </a:p>
        </p:txBody>
      </p:sp>
      <p:sp>
        <p:nvSpPr>
          <p:cNvPr id="3" name="内容占位符 2"/>
          <p:cNvSpPr>
            <a:spLocks noGrp="1"/>
          </p:cNvSpPr>
          <p:nvPr>
            <p:ph idx="1"/>
          </p:nvPr>
        </p:nvSpPr>
        <p:spPr>
          <a:xfrm>
            <a:off x="1097280" y="1162051"/>
            <a:ext cx="10058400" cy="4707044"/>
          </a:xfrm>
        </p:spPr>
        <p:txBody>
          <a:bodyPr>
            <a:normAutofit/>
          </a:bodyPr>
          <a:lstStyle/>
          <a:p>
            <a:pPr>
              <a:buFont typeface="Wingdings" panose="05000000000000000000" pitchFamily="2" charset="2"/>
              <a:buChar char="l"/>
            </a:pPr>
            <a:r>
              <a:rPr lang="zh-CN" altLang="en-US" sz="2400" dirty="0"/>
              <a:t>接口的继承和类继承不一样，接口完全支持多继承，子接口扩展某个父接口将会获得父接口的所有抽像方法，常量属性，内部类和枚举类定义</a:t>
            </a:r>
            <a:r>
              <a:rPr lang="zh-CN" altLang="en-US" sz="2400" dirty="0" smtClean="0"/>
              <a:t>。</a:t>
            </a:r>
            <a:endParaRPr lang="zh-CN" altLang="en-US" sz="2400" dirty="0"/>
          </a:p>
        </p:txBody>
      </p:sp>
      <p:pic>
        <p:nvPicPr>
          <p:cNvPr id="4" name="图片 3"/>
          <p:cNvPicPr>
            <a:picLocks noChangeAspect="1"/>
          </p:cNvPicPr>
          <p:nvPr/>
        </p:nvPicPr>
        <p:blipFill>
          <a:blip r:embed="rId2"/>
          <a:stretch>
            <a:fillRect/>
          </a:stretch>
        </p:blipFill>
        <p:spPr>
          <a:xfrm>
            <a:off x="1524000" y="2038351"/>
            <a:ext cx="7696199" cy="4814238"/>
          </a:xfrm>
          <a:prstGeom prst="rect">
            <a:avLst/>
          </a:prstGeom>
        </p:spPr>
      </p:pic>
      <p:sp>
        <p:nvSpPr>
          <p:cNvPr id="5" name="矩形 4"/>
          <p:cNvSpPr/>
          <p:nvPr/>
        </p:nvSpPr>
        <p:spPr>
          <a:xfrm>
            <a:off x="7005855" y="6352015"/>
            <a:ext cx="2130648" cy="369332"/>
          </a:xfrm>
          <a:prstGeom prst="rect">
            <a:avLst/>
          </a:prstGeom>
        </p:spPr>
        <p:style>
          <a:lnRef idx="1">
            <a:schemeClr val="accent1"/>
          </a:lnRef>
          <a:fillRef idx="3">
            <a:schemeClr val="accent1"/>
          </a:fillRef>
          <a:effectRef idx="2">
            <a:schemeClr val="accent1"/>
          </a:effectRef>
          <a:fontRef idx="minor">
            <a:schemeClr val="lt1"/>
          </a:fontRef>
        </p:style>
        <p:txBody>
          <a:bodyPr wrap="none">
            <a:spAutoFit/>
          </a:bodyPr>
          <a:lstStyle/>
          <a:p>
            <a:r>
              <a:rPr lang="zh-CN" altLang="en-US" dirty="0"/>
              <a:t>InterfaceExtendsTest</a:t>
            </a:r>
          </a:p>
        </p:txBody>
      </p:sp>
    </p:spTree>
    <p:extLst>
      <p:ext uri="{BB962C8B-B14F-4D97-AF65-F5344CB8AC3E}">
        <p14:creationId xmlns:p14="http://schemas.microsoft.com/office/powerpoint/2010/main" val="135793660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4.4.3 </a:t>
            </a:r>
            <a:r>
              <a:rPr lang="zh-CN" altLang="en-US" dirty="0" smtClean="0"/>
              <a:t>使用</a:t>
            </a:r>
            <a:r>
              <a:rPr lang="zh-CN" altLang="en-US" dirty="0" smtClean="0"/>
              <a:t>接口</a:t>
            </a:r>
            <a:endParaRPr lang="zh-CN" altLang="en-US" dirty="0"/>
          </a:p>
        </p:txBody>
      </p:sp>
      <p:sp>
        <p:nvSpPr>
          <p:cNvPr id="3" name="内容占位符 2"/>
          <p:cNvSpPr>
            <a:spLocks noGrp="1"/>
          </p:cNvSpPr>
          <p:nvPr>
            <p:ph idx="1"/>
          </p:nvPr>
        </p:nvSpPr>
        <p:spPr>
          <a:xfrm>
            <a:off x="1097280" y="1181100"/>
            <a:ext cx="10058400" cy="2954295"/>
          </a:xfrm>
        </p:spPr>
        <p:txBody>
          <a:bodyPr>
            <a:normAutofit/>
          </a:bodyPr>
          <a:lstStyle/>
          <a:p>
            <a:pPr>
              <a:lnSpc>
                <a:spcPct val="100000"/>
              </a:lnSpc>
              <a:spcBef>
                <a:spcPct val="40000"/>
              </a:spcBef>
              <a:buFont typeface="Wingdings" panose="05000000000000000000" pitchFamily="2" charset="2"/>
              <a:buChar char="l"/>
            </a:pPr>
            <a:r>
              <a:rPr lang="zh-CN" altLang="en-US" sz="2400" dirty="0"/>
              <a:t>接口可以用于声明引用类型的变量，但接口</a:t>
            </a:r>
            <a:r>
              <a:rPr lang="zh-CN" altLang="en-US" sz="2400" dirty="0">
                <a:solidFill>
                  <a:srgbClr val="FF0000"/>
                </a:solidFill>
              </a:rPr>
              <a:t>不能用于创建实例</a:t>
            </a:r>
            <a:r>
              <a:rPr lang="zh-CN" altLang="en-US" sz="2400" dirty="0"/>
              <a:t>。</a:t>
            </a:r>
          </a:p>
          <a:p>
            <a:pPr>
              <a:lnSpc>
                <a:spcPct val="100000"/>
              </a:lnSpc>
              <a:spcBef>
                <a:spcPct val="40000"/>
              </a:spcBef>
              <a:buFont typeface="Wingdings" panose="05000000000000000000" pitchFamily="2" charset="2"/>
              <a:buChar char="l"/>
            </a:pPr>
            <a:r>
              <a:rPr lang="zh-CN" altLang="en-US" sz="2400" dirty="0"/>
              <a:t>当使用接口来声明引用类型的变量时，这个引用类型的变量必须</a:t>
            </a:r>
            <a:r>
              <a:rPr lang="zh-CN" altLang="en-US" sz="2400" dirty="0">
                <a:solidFill>
                  <a:srgbClr val="FF0000"/>
                </a:solidFill>
              </a:rPr>
              <a:t>引用到其实现类的对象</a:t>
            </a:r>
            <a:r>
              <a:rPr lang="zh-CN" altLang="en-US" sz="2400" dirty="0"/>
              <a:t>。</a:t>
            </a:r>
          </a:p>
          <a:p>
            <a:pPr>
              <a:lnSpc>
                <a:spcPct val="100000"/>
              </a:lnSpc>
              <a:spcBef>
                <a:spcPct val="40000"/>
              </a:spcBef>
              <a:buFont typeface="Wingdings" panose="05000000000000000000" pitchFamily="2" charset="2"/>
              <a:buChar char="l"/>
            </a:pPr>
            <a:r>
              <a:rPr lang="zh-CN" altLang="en-US" sz="2400" dirty="0"/>
              <a:t>一个类可以实现一个或多个接口，继承使用</a:t>
            </a:r>
            <a:r>
              <a:rPr lang="en-US" altLang="zh-CN" sz="2400" dirty="0"/>
              <a:t>extends</a:t>
            </a:r>
            <a:r>
              <a:rPr lang="zh-CN" altLang="en-US" sz="2400" dirty="0"/>
              <a:t>关键字，实现接口则使用</a:t>
            </a:r>
            <a:r>
              <a:rPr lang="en-US" altLang="zh-CN" sz="2400" dirty="0">
                <a:solidFill>
                  <a:srgbClr val="FF0000"/>
                </a:solidFill>
              </a:rPr>
              <a:t>implements</a:t>
            </a:r>
            <a:r>
              <a:rPr lang="zh-CN" altLang="en-US" sz="2400" dirty="0"/>
              <a:t>关键字</a:t>
            </a:r>
            <a:r>
              <a:rPr lang="zh-CN" altLang="en-US" sz="2400" dirty="0" smtClean="0"/>
              <a:t>。</a:t>
            </a:r>
            <a:endParaRPr lang="zh-CN" altLang="en-US" sz="2400" dirty="0"/>
          </a:p>
        </p:txBody>
      </p:sp>
      <p:sp>
        <p:nvSpPr>
          <p:cNvPr id="5" name="内容占位符 2"/>
          <p:cNvSpPr txBox="1">
            <a:spLocks/>
          </p:cNvSpPr>
          <p:nvPr/>
        </p:nvSpPr>
        <p:spPr>
          <a:xfrm>
            <a:off x="1097280" y="4676775"/>
            <a:ext cx="10058400" cy="442484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spcBef>
                <a:spcPct val="40000"/>
              </a:spcBef>
              <a:buFont typeface="Wingdings" panose="05000000000000000000" pitchFamily="2" charset="2"/>
              <a:buChar char="l"/>
            </a:pPr>
            <a:r>
              <a:rPr lang="zh-CN" altLang="en-US" sz="2400" b="1" dirty="0" smtClean="0">
                <a:latin typeface="黑体" pitchFamily="49" charset="-122"/>
                <a:ea typeface="黑体" pitchFamily="49" charset="-122"/>
              </a:rPr>
              <a:t>一个类实现了一个或多个接口之后，这个类必须完全实现这些接口里所定义的全部抽象方法（也就是重写这些抽象方法）；否则，该类将保留从父接口那里继承到的抽象方法，该类也必须定义成抽象类。 </a:t>
            </a:r>
          </a:p>
          <a:p>
            <a:endParaRPr lang="zh-CN" altLang="en-US" dirty="0"/>
          </a:p>
        </p:txBody>
      </p:sp>
      <p:sp>
        <p:nvSpPr>
          <p:cNvPr id="6" name="文本框 5"/>
          <p:cNvSpPr txBox="1"/>
          <p:nvPr/>
        </p:nvSpPr>
        <p:spPr>
          <a:xfrm>
            <a:off x="1530435" y="3586373"/>
            <a:ext cx="7181774" cy="1015663"/>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2000" dirty="0" smtClean="0"/>
              <a:t>[</a:t>
            </a:r>
            <a:r>
              <a:rPr lang="zh-CN" altLang="en-US" sz="2000" dirty="0" smtClean="0"/>
              <a:t>修饰符</a:t>
            </a:r>
            <a:r>
              <a:rPr lang="en-US" altLang="zh-CN" sz="2000" dirty="0" smtClean="0"/>
              <a:t>] class </a:t>
            </a:r>
            <a:r>
              <a:rPr lang="zh-CN" altLang="en-US" sz="2000" dirty="0" smtClean="0"/>
              <a:t>类名 </a:t>
            </a:r>
            <a:r>
              <a:rPr lang="en-US" altLang="zh-CN" sz="2000" dirty="0" smtClean="0"/>
              <a:t>extends </a:t>
            </a:r>
            <a:r>
              <a:rPr lang="zh-CN" altLang="en-US" sz="2000" dirty="0" smtClean="0"/>
              <a:t>父类 </a:t>
            </a:r>
            <a:r>
              <a:rPr lang="en-US" altLang="zh-CN" sz="2000" dirty="0" smtClean="0"/>
              <a:t>implements </a:t>
            </a:r>
            <a:r>
              <a:rPr lang="zh-CN" altLang="en-US" sz="2000" dirty="0" smtClean="0"/>
              <a:t>接口</a:t>
            </a:r>
            <a:r>
              <a:rPr lang="en-US" altLang="zh-CN" sz="2000" dirty="0" smtClean="0"/>
              <a:t>1</a:t>
            </a:r>
            <a:r>
              <a:rPr lang="zh-CN" altLang="en-US" sz="2000" dirty="0" smtClean="0"/>
              <a:t>，接口</a:t>
            </a:r>
            <a:r>
              <a:rPr lang="en-US" altLang="zh-CN" sz="2000" dirty="0" smtClean="0"/>
              <a:t>2  …  {</a:t>
            </a:r>
          </a:p>
          <a:p>
            <a:r>
              <a:rPr lang="en-US" altLang="zh-CN" sz="2000" dirty="0"/>
              <a:t>	</a:t>
            </a:r>
            <a:r>
              <a:rPr lang="en-US" altLang="zh-CN" sz="2000" dirty="0" smtClean="0"/>
              <a:t>// </a:t>
            </a:r>
            <a:r>
              <a:rPr lang="zh-CN" altLang="en-US" sz="2000" dirty="0" smtClean="0"/>
              <a:t>类体部分</a:t>
            </a:r>
            <a:endParaRPr lang="en-US" altLang="zh-CN" sz="2000" dirty="0" smtClean="0"/>
          </a:p>
          <a:p>
            <a:r>
              <a:rPr lang="en-US" altLang="zh-CN" sz="2000" dirty="0"/>
              <a:t>}</a:t>
            </a:r>
            <a:endParaRPr lang="zh-CN" altLang="en-US" sz="2000" dirty="0"/>
          </a:p>
        </p:txBody>
      </p:sp>
    </p:spTree>
    <p:extLst>
      <p:ext uri="{BB962C8B-B14F-4D97-AF65-F5344CB8AC3E}">
        <p14:creationId xmlns:p14="http://schemas.microsoft.com/office/powerpoint/2010/main" val="153182037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4.4.3 </a:t>
            </a:r>
            <a:r>
              <a:rPr lang="zh-CN" altLang="en-US" dirty="0" smtClean="0"/>
              <a:t>使用接口</a:t>
            </a:r>
            <a:r>
              <a:rPr lang="en-US" altLang="zh-CN" dirty="0" smtClean="0"/>
              <a:t/>
            </a:r>
            <a:br>
              <a:rPr lang="en-US" altLang="zh-CN" dirty="0" smtClean="0"/>
            </a:br>
            <a:r>
              <a:rPr lang="zh-CN" altLang="en-US" sz="3600" dirty="0" smtClean="0"/>
              <a:t>代码示例</a:t>
            </a:r>
            <a:endParaRPr lang="zh-CN" altLang="en-US" sz="3600" dirty="0"/>
          </a:p>
        </p:txBody>
      </p:sp>
      <p:sp>
        <p:nvSpPr>
          <p:cNvPr id="3" name="内容占位符 2"/>
          <p:cNvSpPr>
            <a:spLocks noGrp="1"/>
          </p:cNvSpPr>
          <p:nvPr>
            <p:ph idx="1"/>
          </p:nvPr>
        </p:nvSpPr>
        <p:spPr>
          <a:xfrm>
            <a:off x="381000" y="1095375"/>
            <a:ext cx="11658599" cy="4773719"/>
          </a:xfrm>
        </p:spPr>
        <p:txBody>
          <a:bodyPr>
            <a:normAutofit/>
          </a:bodyPr>
          <a:lstStyle/>
          <a:p>
            <a:pPr>
              <a:lnSpc>
                <a:spcPct val="100000"/>
              </a:lnSpc>
              <a:spcBef>
                <a:spcPts val="600"/>
              </a:spcBef>
              <a:spcAft>
                <a:spcPts val="0"/>
              </a:spcAft>
              <a:buFont typeface="Wingdings" panose="05000000000000000000" pitchFamily="2" charset="2"/>
              <a:buChar char="l"/>
            </a:pPr>
            <a:r>
              <a:rPr lang="zh-CN" altLang="en-US" sz="2400" dirty="0" smtClean="0">
                <a:latin typeface="+mn-lt"/>
              </a:rPr>
              <a:t>前文中，我们定义了一个输出</a:t>
            </a:r>
            <a:r>
              <a:rPr lang="zh-CN" altLang="en-US" sz="2400" dirty="0">
                <a:latin typeface="+mn-lt"/>
              </a:rPr>
              <a:t>接口</a:t>
            </a:r>
            <a:r>
              <a:rPr lang="en-US" altLang="zh-CN" sz="2400" dirty="0" smtClean="0">
                <a:latin typeface="+mn-lt"/>
              </a:rPr>
              <a:t>Output</a:t>
            </a:r>
            <a:r>
              <a:rPr lang="zh-CN" altLang="en-US" sz="2400" dirty="0" smtClean="0">
                <a:latin typeface="+mn-lt"/>
              </a:rPr>
              <a:t>，现在我们定义一个打印机类</a:t>
            </a:r>
            <a:r>
              <a:rPr lang="en-US" altLang="zh-CN" sz="2400" dirty="0" smtClean="0">
                <a:latin typeface="+mn-lt"/>
              </a:rPr>
              <a:t>Printer</a:t>
            </a:r>
            <a:r>
              <a:rPr lang="zh-CN" altLang="en-US" sz="2400" dirty="0" smtClean="0">
                <a:latin typeface="+mn-lt"/>
              </a:rPr>
              <a:t>来实现该接口。</a:t>
            </a:r>
            <a:endParaRPr lang="en-US" altLang="zh-CN" sz="2400" dirty="0" smtClean="0">
              <a:latin typeface="+mn-lt"/>
            </a:endParaRPr>
          </a:p>
          <a:p>
            <a:pPr>
              <a:lnSpc>
                <a:spcPct val="100000"/>
              </a:lnSpc>
              <a:spcBef>
                <a:spcPts val="600"/>
              </a:spcBef>
              <a:spcAft>
                <a:spcPts val="0"/>
              </a:spcAft>
              <a:buFont typeface="Wingdings" panose="05000000000000000000" pitchFamily="2" charset="2"/>
              <a:buChar char="l"/>
            </a:pPr>
            <a:r>
              <a:rPr lang="zh-CN" altLang="en-US" sz="2400" dirty="0" smtClean="0">
                <a:latin typeface="+mn-lt"/>
              </a:rPr>
              <a:t>为了演示一个类可以实现多个接口，我们新增加一个产品接口</a:t>
            </a:r>
            <a:r>
              <a:rPr lang="en-US" altLang="zh-CN" sz="2400" dirty="0" smtClean="0">
                <a:latin typeface="+mn-lt"/>
              </a:rPr>
              <a:t>Product</a:t>
            </a:r>
            <a:r>
              <a:rPr lang="zh-CN" altLang="en-US" sz="2400" dirty="0" smtClean="0">
                <a:latin typeface="+mn-lt"/>
              </a:rPr>
              <a:t>，包含一个抽象方法，返回产品的生产时间。</a:t>
            </a:r>
            <a:endParaRPr lang="zh-CN" altLang="en-US" sz="2400" dirty="0">
              <a:latin typeface="+mn-lt"/>
            </a:endParaRPr>
          </a:p>
        </p:txBody>
      </p:sp>
      <p:pic>
        <p:nvPicPr>
          <p:cNvPr id="4" name="图片 3"/>
          <p:cNvPicPr>
            <a:picLocks noChangeAspect="1"/>
          </p:cNvPicPr>
          <p:nvPr/>
        </p:nvPicPr>
        <p:blipFill rotWithShape="1">
          <a:blip r:embed="rId2"/>
          <a:srcRect t="4104"/>
          <a:stretch/>
        </p:blipFill>
        <p:spPr>
          <a:xfrm>
            <a:off x="695325" y="2623448"/>
            <a:ext cx="3696369" cy="3855178"/>
          </a:xfrm>
          <a:prstGeom prst="rect">
            <a:avLst/>
          </a:prstGeom>
        </p:spPr>
      </p:pic>
      <p:pic>
        <p:nvPicPr>
          <p:cNvPr id="6" name="图片 5"/>
          <p:cNvPicPr>
            <a:picLocks noChangeAspect="1"/>
          </p:cNvPicPr>
          <p:nvPr/>
        </p:nvPicPr>
        <p:blipFill>
          <a:blip r:embed="rId3"/>
          <a:stretch>
            <a:fillRect/>
          </a:stretch>
        </p:blipFill>
        <p:spPr>
          <a:xfrm>
            <a:off x="4380792" y="3629026"/>
            <a:ext cx="2677797" cy="1131622"/>
          </a:xfrm>
          <a:prstGeom prst="rect">
            <a:avLst/>
          </a:prstGeom>
        </p:spPr>
      </p:pic>
      <p:pic>
        <p:nvPicPr>
          <p:cNvPr id="7" name="图片 6"/>
          <p:cNvPicPr>
            <a:picLocks noChangeAspect="1"/>
          </p:cNvPicPr>
          <p:nvPr/>
        </p:nvPicPr>
        <p:blipFill>
          <a:blip r:embed="rId4"/>
          <a:stretch>
            <a:fillRect/>
          </a:stretch>
        </p:blipFill>
        <p:spPr>
          <a:xfrm>
            <a:off x="7449294" y="2381250"/>
            <a:ext cx="4426629" cy="4097375"/>
          </a:xfrm>
          <a:prstGeom prst="rect">
            <a:avLst/>
          </a:prstGeom>
        </p:spPr>
      </p:pic>
    </p:spTree>
    <p:extLst>
      <p:ext uri="{BB962C8B-B14F-4D97-AF65-F5344CB8AC3E}">
        <p14:creationId xmlns:p14="http://schemas.microsoft.com/office/powerpoint/2010/main" val="127104877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4.4.3 </a:t>
            </a:r>
            <a:r>
              <a:rPr lang="zh-CN" altLang="en-US" dirty="0"/>
              <a:t>使用接口</a:t>
            </a:r>
            <a:r>
              <a:rPr lang="en-US" altLang="zh-CN" dirty="0"/>
              <a:t/>
            </a:r>
            <a:br>
              <a:rPr lang="en-US" altLang="zh-CN" dirty="0"/>
            </a:br>
            <a:r>
              <a:rPr lang="zh-CN" altLang="en-US" sz="3600" dirty="0"/>
              <a:t>代码示例</a:t>
            </a:r>
            <a:endParaRPr lang="zh-CN" altLang="en-US" dirty="0"/>
          </a:p>
        </p:txBody>
      </p:sp>
      <p:sp>
        <p:nvSpPr>
          <p:cNvPr id="3" name="内容占位符 2"/>
          <p:cNvSpPr>
            <a:spLocks noGrp="1"/>
          </p:cNvSpPr>
          <p:nvPr>
            <p:ph idx="1"/>
          </p:nvPr>
        </p:nvSpPr>
        <p:spPr>
          <a:xfrm>
            <a:off x="314325" y="1266825"/>
            <a:ext cx="5781675" cy="4602269"/>
          </a:xfrm>
        </p:spPr>
        <p:txBody>
          <a:bodyPr>
            <a:normAutofit/>
          </a:bodyPr>
          <a:lstStyle/>
          <a:p>
            <a:pPr algn="just">
              <a:lnSpc>
                <a:spcPct val="100000"/>
              </a:lnSpc>
              <a:buFont typeface="Wingdings" panose="05000000000000000000" pitchFamily="2" charset="2"/>
              <a:buChar char="l"/>
            </a:pPr>
            <a:r>
              <a:rPr lang="zh-CN" altLang="en-US" sz="2400" dirty="0">
                <a:solidFill>
                  <a:srgbClr val="FF0000"/>
                </a:solidFill>
              </a:rPr>
              <a:t>接口回调</a:t>
            </a:r>
            <a:r>
              <a:rPr lang="zh-CN" altLang="en-US" sz="2400" dirty="0"/>
              <a:t>是指：可以</a:t>
            </a:r>
            <a:r>
              <a:rPr lang="zh-CN" altLang="en-US" sz="2400" dirty="0" smtClean="0"/>
              <a:t>把某</a:t>
            </a:r>
            <a:r>
              <a:rPr lang="zh-CN" altLang="en-US" sz="2400" dirty="0"/>
              <a:t>一</a:t>
            </a:r>
            <a:r>
              <a:rPr lang="zh-CN" altLang="en-US" sz="2400" dirty="0" smtClean="0"/>
              <a:t>接口实现类</a:t>
            </a:r>
            <a:r>
              <a:rPr lang="zh-CN" altLang="en-US" sz="2400" dirty="0"/>
              <a:t>创建的对象的引用赋给该接口声明的接口变量中，那么该接口变量就可以调用被类实现的接口中的</a:t>
            </a:r>
            <a:r>
              <a:rPr lang="zh-CN" altLang="en-US" sz="2400" dirty="0" smtClean="0"/>
              <a:t>方法。</a:t>
            </a:r>
            <a:endParaRPr lang="en-US" altLang="zh-CN" sz="2400" dirty="0" smtClean="0"/>
          </a:p>
          <a:p>
            <a:pPr algn="just">
              <a:lnSpc>
                <a:spcPct val="100000"/>
              </a:lnSpc>
              <a:buFont typeface="Wingdings" panose="05000000000000000000" pitchFamily="2" charset="2"/>
              <a:buChar char="l"/>
            </a:pPr>
            <a:r>
              <a:rPr lang="zh-CN" altLang="en-US" sz="2400" dirty="0" smtClean="0"/>
              <a:t>接口</a:t>
            </a:r>
            <a:r>
              <a:rPr lang="zh-CN" altLang="en-US" sz="2400" dirty="0"/>
              <a:t>回调是多态的一种体现，不同的类在实现同一接口时 ，可能具有不同的功能体现，因此接口回调可能产生不同的</a:t>
            </a:r>
            <a:r>
              <a:rPr lang="zh-CN" altLang="en-US" sz="2400" dirty="0" smtClean="0"/>
              <a:t>行为。</a:t>
            </a:r>
            <a:endParaRPr lang="zh-CN" altLang="en-US" sz="2400" dirty="0"/>
          </a:p>
          <a:p>
            <a:endParaRPr lang="zh-CN" altLang="en-US" dirty="0"/>
          </a:p>
        </p:txBody>
      </p:sp>
      <p:pic>
        <p:nvPicPr>
          <p:cNvPr id="8" name="图片 7"/>
          <p:cNvPicPr>
            <a:picLocks noChangeAspect="1"/>
          </p:cNvPicPr>
          <p:nvPr/>
        </p:nvPicPr>
        <p:blipFill>
          <a:blip r:embed="rId2"/>
          <a:stretch>
            <a:fillRect/>
          </a:stretch>
        </p:blipFill>
        <p:spPr>
          <a:xfrm>
            <a:off x="6439518" y="161926"/>
            <a:ext cx="5438095" cy="5940952"/>
          </a:xfrm>
          <a:prstGeom prst="rect">
            <a:avLst/>
          </a:prstGeom>
        </p:spPr>
      </p:pic>
      <p:sp>
        <p:nvSpPr>
          <p:cNvPr id="5" name="矩形 4"/>
          <p:cNvSpPr/>
          <p:nvPr/>
        </p:nvSpPr>
        <p:spPr>
          <a:xfrm>
            <a:off x="6507892" y="2479589"/>
            <a:ext cx="2471351" cy="27184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490758" y="5733545"/>
            <a:ext cx="1386855"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ltLang="zh-CN" dirty="0" err="1" smtClean="0"/>
              <a:t>InterfaceTest</a:t>
            </a:r>
            <a:endParaRPr lang="zh-CN" altLang="en-US" dirty="0"/>
          </a:p>
        </p:txBody>
      </p:sp>
    </p:spTree>
    <p:extLst>
      <p:ext uri="{BB962C8B-B14F-4D97-AF65-F5344CB8AC3E}">
        <p14:creationId xmlns:p14="http://schemas.microsoft.com/office/powerpoint/2010/main" val="149692471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4.4.4 </a:t>
            </a:r>
            <a:r>
              <a:rPr lang="zh-CN" altLang="en-US" dirty="0" smtClean="0"/>
              <a:t>面向接口</a:t>
            </a:r>
            <a:r>
              <a:rPr lang="zh-CN" altLang="en-US" dirty="0" smtClean="0"/>
              <a:t>编程</a:t>
            </a:r>
            <a:endParaRPr lang="zh-CN" altLang="en-US" dirty="0"/>
          </a:p>
        </p:txBody>
      </p:sp>
      <p:sp>
        <p:nvSpPr>
          <p:cNvPr id="3" name="内容占位符 2"/>
          <p:cNvSpPr>
            <a:spLocks noGrp="1"/>
          </p:cNvSpPr>
          <p:nvPr>
            <p:ph idx="1"/>
          </p:nvPr>
        </p:nvSpPr>
        <p:spPr>
          <a:xfrm>
            <a:off x="257175" y="1353671"/>
            <a:ext cx="11544300" cy="4515423"/>
          </a:xfrm>
        </p:spPr>
        <p:txBody>
          <a:bodyPr>
            <a:normAutofit/>
          </a:bodyPr>
          <a:lstStyle/>
          <a:p>
            <a:pPr algn="just">
              <a:lnSpc>
                <a:spcPct val="100000"/>
              </a:lnSpc>
              <a:spcBef>
                <a:spcPct val="40000"/>
              </a:spcBef>
              <a:buFont typeface="Wingdings" panose="05000000000000000000" pitchFamily="2" charset="2"/>
              <a:buChar char="l"/>
            </a:pPr>
            <a:r>
              <a:rPr lang="zh-CN" altLang="en-US" sz="2800" dirty="0"/>
              <a:t>接口体现了规范与实现分离的原则。充分利用接口可以很好地提高系统的可扩展性和</a:t>
            </a:r>
            <a:r>
              <a:rPr lang="zh-CN" altLang="en-US" sz="2800" dirty="0" smtClean="0"/>
              <a:t>可维护性，降低程序间的耦合。</a:t>
            </a:r>
            <a:endParaRPr lang="zh-CN" altLang="en-US" sz="2800" dirty="0"/>
          </a:p>
          <a:p>
            <a:pPr algn="just">
              <a:lnSpc>
                <a:spcPct val="100000"/>
              </a:lnSpc>
              <a:spcBef>
                <a:spcPct val="40000"/>
              </a:spcBef>
              <a:buFont typeface="Wingdings" panose="05000000000000000000" pitchFamily="2" charset="2"/>
              <a:buChar char="l"/>
            </a:pPr>
            <a:r>
              <a:rPr lang="zh-CN" altLang="en-US" sz="2800" dirty="0" smtClean="0"/>
              <a:t>接下来我们将简单了解两种“面向接口编程”的设计模式：</a:t>
            </a:r>
            <a:endParaRPr lang="en-US" altLang="zh-CN" sz="2800" dirty="0" smtClean="0"/>
          </a:p>
          <a:p>
            <a:pPr lvl="1" algn="just">
              <a:lnSpc>
                <a:spcPct val="100000"/>
              </a:lnSpc>
              <a:spcBef>
                <a:spcPct val="40000"/>
              </a:spcBef>
              <a:buFont typeface="Wingdings" panose="05000000000000000000" pitchFamily="2" charset="2"/>
              <a:buChar char="l"/>
            </a:pPr>
            <a:r>
              <a:rPr lang="zh-CN" altLang="en-US" sz="2800" dirty="0" smtClean="0"/>
              <a:t>简单工厂模式</a:t>
            </a:r>
            <a:endParaRPr lang="en-US" altLang="zh-CN" sz="2800" dirty="0" smtClean="0"/>
          </a:p>
          <a:p>
            <a:pPr lvl="1" algn="just">
              <a:lnSpc>
                <a:spcPct val="100000"/>
              </a:lnSpc>
              <a:spcBef>
                <a:spcPct val="40000"/>
              </a:spcBef>
              <a:buFont typeface="Wingdings" panose="05000000000000000000" pitchFamily="2" charset="2"/>
              <a:buChar char="l"/>
            </a:pPr>
            <a:r>
              <a:rPr lang="zh-CN" altLang="en-US" sz="2800" dirty="0"/>
              <a:t>命令模式</a:t>
            </a:r>
          </a:p>
        </p:txBody>
      </p:sp>
    </p:spTree>
    <p:extLst>
      <p:ext uri="{BB962C8B-B14F-4D97-AF65-F5344CB8AC3E}">
        <p14:creationId xmlns:p14="http://schemas.microsoft.com/office/powerpoint/2010/main" val="34247488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4.4.4 </a:t>
            </a:r>
            <a:r>
              <a:rPr lang="zh-CN" altLang="en-US" dirty="0" smtClean="0"/>
              <a:t>面向接口编程</a:t>
            </a:r>
            <a:r>
              <a:rPr lang="en-US" altLang="zh-CN" dirty="0" smtClean="0"/>
              <a:t/>
            </a:r>
            <a:br>
              <a:rPr lang="en-US" altLang="zh-CN" dirty="0" smtClean="0"/>
            </a:br>
            <a:r>
              <a:rPr lang="zh-CN" altLang="en-US" sz="3600" dirty="0" smtClean="0"/>
              <a:t>简单工厂模式</a:t>
            </a:r>
            <a:endParaRPr lang="zh-CN" altLang="en-US" sz="3600" dirty="0"/>
          </a:p>
        </p:txBody>
      </p:sp>
      <p:sp>
        <p:nvSpPr>
          <p:cNvPr id="3" name="内容占位符 2"/>
          <p:cNvSpPr>
            <a:spLocks noGrp="1"/>
          </p:cNvSpPr>
          <p:nvPr>
            <p:ph idx="1"/>
          </p:nvPr>
        </p:nvSpPr>
        <p:spPr>
          <a:xfrm>
            <a:off x="438150" y="1000125"/>
            <a:ext cx="10798262" cy="5417151"/>
          </a:xfrm>
        </p:spPr>
        <p:txBody>
          <a:bodyPr>
            <a:normAutofit/>
          </a:bodyPr>
          <a:lstStyle/>
          <a:p>
            <a:pPr>
              <a:lnSpc>
                <a:spcPct val="100000"/>
              </a:lnSpc>
              <a:buFont typeface="Wingdings" panose="05000000000000000000" pitchFamily="2" charset="2"/>
              <a:buChar char="l"/>
            </a:pPr>
            <a:r>
              <a:rPr lang="zh-CN" altLang="en-US" sz="2400" dirty="0" smtClean="0"/>
              <a:t>让我们回顾一下上节定义的</a:t>
            </a:r>
            <a:r>
              <a:rPr lang="en-US" altLang="zh-CN" sz="2400" dirty="0" smtClean="0"/>
              <a:t>Output</a:t>
            </a:r>
            <a:r>
              <a:rPr lang="zh-CN" altLang="en-US" sz="2400" dirty="0" smtClean="0"/>
              <a:t>接口，及其实现类</a:t>
            </a:r>
            <a:r>
              <a:rPr lang="en-US" altLang="zh-CN" sz="2400" dirty="0" smtClean="0"/>
              <a:t>Printer</a:t>
            </a:r>
            <a:r>
              <a:rPr lang="zh-CN" altLang="en-US" sz="2400" dirty="0" smtClean="0"/>
              <a:t>，</a:t>
            </a:r>
            <a:r>
              <a:rPr lang="zh-CN" altLang="en-US" sz="2400" dirty="0"/>
              <a:t>现在</a:t>
            </a:r>
            <a:r>
              <a:rPr lang="zh-CN" altLang="en-US" sz="2400" dirty="0" smtClean="0"/>
              <a:t>有一个场景：假设程序中有个</a:t>
            </a:r>
            <a:r>
              <a:rPr lang="en-US" altLang="zh-CN" sz="2400" dirty="0" smtClean="0"/>
              <a:t>Computer</a:t>
            </a:r>
            <a:r>
              <a:rPr lang="zh-CN" altLang="en-US" sz="2400" dirty="0" smtClean="0"/>
              <a:t>类需要组合一个输出设备，有两种方法：直接让</a:t>
            </a:r>
            <a:r>
              <a:rPr lang="en-US" altLang="zh-CN" sz="2400" dirty="0" smtClean="0"/>
              <a:t>Computer</a:t>
            </a:r>
            <a:r>
              <a:rPr lang="zh-CN" altLang="en-US" sz="2400" dirty="0" smtClean="0"/>
              <a:t>类组合一个</a:t>
            </a:r>
            <a:r>
              <a:rPr lang="en-US" altLang="zh-CN" sz="2400" dirty="0" smtClean="0"/>
              <a:t>Printer</a:t>
            </a:r>
            <a:r>
              <a:rPr lang="zh-CN" altLang="en-US" sz="2400" dirty="0" smtClean="0"/>
              <a:t>类，或者让</a:t>
            </a:r>
            <a:r>
              <a:rPr lang="en-US" altLang="zh-CN" sz="2400" dirty="0" smtClean="0"/>
              <a:t>Computer</a:t>
            </a:r>
            <a:r>
              <a:rPr lang="zh-CN" altLang="en-US" sz="2400" dirty="0" smtClean="0"/>
              <a:t>类组合一个</a:t>
            </a:r>
            <a:r>
              <a:rPr lang="en-US" altLang="zh-CN" sz="2400" dirty="0" smtClean="0"/>
              <a:t>Output</a:t>
            </a:r>
            <a:r>
              <a:rPr lang="zh-CN" altLang="en-US" sz="2400" dirty="0" smtClean="0"/>
              <a:t>。</a:t>
            </a:r>
            <a:endParaRPr lang="en-US" altLang="zh-CN" sz="2400" dirty="0" smtClean="0"/>
          </a:p>
        </p:txBody>
      </p:sp>
      <p:pic>
        <p:nvPicPr>
          <p:cNvPr id="8" name="图片 7"/>
          <p:cNvPicPr>
            <a:picLocks noChangeAspect="1"/>
          </p:cNvPicPr>
          <p:nvPr/>
        </p:nvPicPr>
        <p:blipFill rotWithShape="1">
          <a:blip r:embed="rId2"/>
          <a:srcRect t="4104"/>
          <a:stretch/>
        </p:blipFill>
        <p:spPr>
          <a:xfrm>
            <a:off x="281527" y="2162175"/>
            <a:ext cx="4490498" cy="4854091"/>
          </a:xfrm>
          <a:prstGeom prst="rect">
            <a:avLst/>
          </a:prstGeom>
          <a:ln>
            <a:solidFill>
              <a:schemeClr val="tx1"/>
            </a:solidFill>
          </a:ln>
        </p:spPr>
      </p:pic>
      <p:pic>
        <p:nvPicPr>
          <p:cNvPr id="9" name="图片 8"/>
          <p:cNvPicPr>
            <a:picLocks noChangeAspect="1"/>
          </p:cNvPicPr>
          <p:nvPr/>
        </p:nvPicPr>
        <p:blipFill>
          <a:blip r:embed="rId3"/>
          <a:stretch>
            <a:fillRect/>
          </a:stretch>
        </p:blipFill>
        <p:spPr>
          <a:xfrm>
            <a:off x="4870963" y="2127266"/>
            <a:ext cx="6711437" cy="4888999"/>
          </a:xfrm>
          <a:prstGeom prst="rect">
            <a:avLst/>
          </a:prstGeom>
          <a:ln>
            <a:solidFill>
              <a:schemeClr val="tx1"/>
            </a:solidFill>
          </a:ln>
        </p:spPr>
      </p:pic>
      <p:sp>
        <p:nvSpPr>
          <p:cNvPr id="4" name="文本框 3"/>
          <p:cNvSpPr txBox="1"/>
          <p:nvPr/>
        </p:nvSpPr>
        <p:spPr>
          <a:xfrm>
            <a:off x="10464372" y="6179240"/>
            <a:ext cx="1184940"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ltLang="zh-CN" dirty="0" err="1" smtClean="0"/>
              <a:t>FactoryDP</a:t>
            </a:r>
            <a:endParaRPr lang="zh-CN" altLang="en-US" dirty="0"/>
          </a:p>
        </p:txBody>
      </p:sp>
    </p:spTree>
    <p:extLst>
      <p:ext uri="{BB962C8B-B14F-4D97-AF65-F5344CB8AC3E}">
        <p14:creationId xmlns:p14="http://schemas.microsoft.com/office/powerpoint/2010/main" val="71916781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4.4.4 </a:t>
            </a:r>
            <a:r>
              <a:rPr lang="zh-CN" altLang="en-US" dirty="0" smtClean="0"/>
              <a:t>面向接口编程</a:t>
            </a:r>
            <a:r>
              <a:rPr lang="en-US" altLang="zh-CN" dirty="0" smtClean="0"/>
              <a:t/>
            </a:r>
            <a:br>
              <a:rPr lang="en-US" altLang="zh-CN" dirty="0" smtClean="0"/>
            </a:br>
            <a:r>
              <a:rPr lang="zh-CN" altLang="en-US" sz="3600" dirty="0" smtClean="0"/>
              <a:t>简单工厂模式</a:t>
            </a:r>
            <a:endParaRPr lang="zh-CN" altLang="en-US" sz="3600" dirty="0"/>
          </a:p>
        </p:txBody>
      </p:sp>
      <p:sp>
        <p:nvSpPr>
          <p:cNvPr id="3" name="内容占位符 2"/>
          <p:cNvSpPr>
            <a:spLocks noGrp="1"/>
          </p:cNvSpPr>
          <p:nvPr>
            <p:ph idx="1"/>
          </p:nvPr>
        </p:nvSpPr>
        <p:spPr>
          <a:xfrm>
            <a:off x="316229" y="1217083"/>
            <a:ext cx="5875021" cy="5097991"/>
          </a:xfrm>
        </p:spPr>
        <p:txBody>
          <a:bodyPr>
            <a:normAutofit/>
          </a:bodyPr>
          <a:lstStyle/>
          <a:p>
            <a:pPr>
              <a:lnSpc>
                <a:spcPct val="100000"/>
              </a:lnSpc>
              <a:buFont typeface="Wingdings" panose="05000000000000000000" pitchFamily="2" charset="2"/>
              <a:buChar char="l"/>
            </a:pPr>
            <a:r>
              <a:rPr lang="zh-CN" altLang="en-US" sz="2400" dirty="0" smtClean="0"/>
              <a:t>对于上述场景两种选择都无可厚非，但是有一天系统需要重构，要求使用更好的打印机</a:t>
            </a:r>
            <a:r>
              <a:rPr lang="en-US" altLang="zh-CN" sz="2400" dirty="0" err="1" smtClean="0"/>
              <a:t>BetterPrinter</a:t>
            </a:r>
            <a:r>
              <a:rPr lang="zh-CN" altLang="en-US" sz="2400" dirty="0" smtClean="0"/>
              <a:t>来代替</a:t>
            </a:r>
            <a:r>
              <a:rPr lang="en-US" altLang="zh-CN" sz="2400" dirty="0" smtClean="0"/>
              <a:t>Printer</a:t>
            </a:r>
            <a:r>
              <a:rPr lang="zh-CN" altLang="en-US" sz="2400" dirty="0" smtClean="0"/>
              <a:t>类，这就需要打开</a:t>
            </a:r>
            <a:r>
              <a:rPr lang="en-US" altLang="zh-CN" sz="2400" dirty="0" smtClean="0"/>
              <a:t>Computer</a:t>
            </a:r>
            <a:r>
              <a:rPr lang="zh-CN" altLang="en-US" sz="2400" dirty="0" smtClean="0"/>
              <a:t>类的源码进行修改。如果系统中只有一个</a:t>
            </a:r>
            <a:r>
              <a:rPr lang="en-US" altLang="zh-CN" sz="2400" dirty="0" smtClean="0"/>
              <a:t>Computer</a:t>
            </a:r>
            <a:r>
              <a:rPr lang="zh-CN" altLang="en-US" sz="2400" dirty="0" smtClean="0"/>
              <a:t>类还好，但如果系统中有</a:t>
            </a:r>
            <a:r>
              <a:rPr lang="en-US" altLang="zh-CN" sz="2400" dirty="0" smtClean="0"/>
              <a:t>100</a:t>
            </a:r>
            <a:r>
              <a:rPr lang="zh-CN" altLang="en-US" sz="2400" dirty="0" smtClean="0"/>
              <a:t>个类组合了</a:t>
            </a:r>
            <a:r>
              <a:rPr lang="en-US" altLang="zh-CN" sz="2400" dirty="0" smtClean="0"/>
              <a:t>Printer</a:t>
            </a:r>
            <a:r>
              <a:rPr lang="zh-CN" altLang="en-US" sz="2400" dirty="0" smtClean="0"/>
              <a:t>类呢？</a:t>
            </a:r>
            <a:endParaRPr lang="en-US" altLang="zh-CN" sz="2400" dirty="0" smtClean="0"/>
          </a:p>
          <a:p>
            <a:pPr>
              <a:lnSpc>
                <a:spcPct val="100000"/>
              </a:lnSpc>
              <a:buFont typeface="Wingdings" panose="05000000000000000000" pitchFamily="2" charset="2"/>
              <a:buChar char="l"/>
            </a:pPr>
            <a:r>
              <a:rPr lang="zh-CN" altLang="en-US" sz="2400" dirty="0" smtClean="0"/>
              <a:t>我们来看工厂模式是如何处理这个问题的：</a:t>
            </a:r>
            <a:endParaRPr lang="en-US" altLang="zh-CN" sz="2400" dirty="0" smtClean="0"/>
          </a:p>
          <a:p>
            <a:pPr lvl="1">
              <a:lnSpc>
                <a:spcPct val="100000"/>
              </a:lnSpc>
              <a:buFont typeface="Wingdings" panose="05000000000000000000" pitchFamily="2" charset="2"/>
              <a:buChar char="l"/>
            </a:pPr>
            <a:r>
              <a:rPr lang="zh-CN" altLang="en-US" sz="2400" dirty="0" smtClean="0"/>
              <a:t>首先定义</a:t>
            </a:r>
            <a:r>
              <a:rPr lang="zh-CN" altLang="en-US" sz="2400" dirty="0"/>
              <a:t>一个</a:t>
            </a:r>
            <a:r>
              <a:rPr lang="en-US" altLang="zh-CN" sz="2400" dirty="0"/>
              <a:t>Computer</a:t>
            </a:r>
            <a:r>
              <a:rPr lang="zh-CN" altLang="en-US" sz="2400" dirty="0"/>
              <a:t>类组合</a:t>
            </a:r>
            <a:r>
              <a:rPr lang="en-US" altLang="zh-CN" sz="2400" dirty="0"/>
              <a:t>Output</a:t>
            </a:r>
            <a:r>
              <a:rPr lang="zh-CN" altLang="en-US" sz="2400" dirty="0"/>
              <a:t>类型的变量</a:t>
            </a:r>
            <a:r>
              <a:rPr lang="zh-CN" altLang="en-US" sz="2400" dirty="0" smtClean="0"/>
              <a:t>。</a:t>
            </a:r>
            <a:endParaRPr lang="zh-CN" altLang="en-US" sz="2400" dirty="0"/>
          </a:p>
        </p:txBody>
      </p:sp>
      <p:grpSp>
        <p:nvGrpSpPr>
          <p:cNvPr id="7" name="组合 6"/>
          <p:cNvGrpSpPr/>
          <p:nvPr/>
        </p:nvGrpSpPr>
        <p:grpSpPr>
          <a:xfrm>
            <a:off x="6763291" y="685800"/>
            <a:ext cx="4895309" cy="5478699"/>
            <a:chOff x="6763291" y="1944130"/>
            <a:chExt cx="3912855" cy="4220369"/>
          </a:xfrm>
        </p:grpSpPr>
        <p:pic>
          <p:nvPicPr>
            <p:cNvPr id="4" name="图片 3"/>
            <p:cNvPicPr>
              <a:picLocks noChangeAspect="1"/>
            </p:cNvPicPr>
            <p:nvPr/>
          </p:nvPicPr>
          <p:blipFill>
            <a:blip r:embed="rId2"/>
            <a:stretch>
              <a:fillRect/>
            </a:stretch>
          </p:blipFill>
          <p:spPr>
            <a:xfrm>
              <a:off x="6763291" y="1944130"/>
              <a:ext cx="3912855" cy="4220369"/>
            </a:xfrm>
            <a:prstGeom prst="rect">
              <a:avLst/>
            </a:prstGeom>
            <a:ln>
              <a:solidFill>
                <a:schemeClr val="tx1"/>
              </a:solidFill>
            </a:ln>
          </p:spPr>
        </p:pic>
        <p:sp>
          <p:nvSpPr>
            <p:cNvPr id="6" name="矩形 5"/>
            <p:cNvSpPr/>
            <p:nvPr/>
          </p:nvSpPr>
          <p:spPr>
            <a:xfrm>
              <a:off x="7002161" y="2388973"/>
              <a:ext cx="1952368" cy="26361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1548458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4.4.4 </a:t>
            </a:r>
            <a:r>
              <a:rPr lang="zh-CN" altLang="en-US" dirty="0"/>
              <a:t>面向接口编程</a:t>
            </a:r>
            <a:r>
              <a:rPr lang="en-US" altLang="zh-CN" dirty="0"/>
              <a:t/>
            </a:r>
            <a:br>
              <a:rPr lang="en-US" altLang="zh-CN" dirty="0"/>
            </a:br>
            <a:r>
              <a:rPr lang="zh-CN" altLang="en-US" sz="3600" dirty="0"/>
              <a:t>简单工厂模式</a:t>
            </a:r>
            <a:endParaRPr lang="zh-CN" altLang="en-US" dirty="0"/>
          </a:p>
        </p:txBody>
      </p:sp>
      <p:sp>
        <p:nvSpPr>
          <p:cNvPr id="3" name="内容占位符 2"/>
          <p:cNvSpPr>
            <a:spLocks noGrp="1"/>
          </p:cNvSpPr>
          <p:nvPr>
            <p:ph idx="1"/>
          </p:nvPr>
        </p:nvSpPr>
        <p:spPr/>
        <p:txBody>
          <a:bodyPr>
            <a:normAutofit/>
          </a:bodyPr>
          <a:lstStyle/>
          <a:p>
            <a:pPr>
              <a:lnSpc>
                <a:spcPct val="100000"/>
              </a:lnSpc>
              <a:buFont typeface="Wingdings" panose="05000000000000000000" pitchFamily="2" charset="2"/>
              <a:buChar char="l"/>
            </a:pPr>
            <a:r>
              <a:rPr lang="zh-CN" altLang="en-US" sz="2400" dirty="0" smtClean="0"/>
              <a:t>此时，</a:t>
            </a:r>
            <a:r>
              <a:rPr lang="en-US" altLang="zh-CN" sz="2400" dirty="0" smtClean="0"/>
              <a:t>Computer</a:t>
            </a:r>
            <a:r>
              <a:rPr lang="zh-CN" altLang="en-US" sz="2400" dirty="0" smtClean="0"/>
              <a:t>类已经完全与</a:t>
            </a:r>
            <a:r>
              <a:rPr lang="en-US" altLang="zh-CN" sz="2400" dirty="0" smtClean="0"/>
              <a:t>Printer</a:t>
            </a:r>
            <a:r>
              <a:rPr lang="zh-CN" altLang="en-US" sz="2400" dirty="0" smtClean="0"/>
              <a:t>类分离，只是与</a:t>
            </a:r>
            <a:r>
              <a:rPr lang="en-US" altLang="zh-CN" sz="2400" dirty="0" smtClean="0"/>
              <a:t>Output</a:t>
            </a:r>
            <a:r>
              <a:rPr lang="zh-CN" altLang="en-US" sz="2400" dirty="0" smtClean="0"/>
              <a:t>接口耦合。</a:t>
            </a:r>
            <a:r>
              <a:rPr lang="en-US" altLang="zh-CN" sz="2400" dirty="0" smtClean="0"/>
              <a:t>Computer</a:t>
            </a:r>
            <a:r>
              <a:rPr lang="zh-CN" altLang="en-US" sz="2400" dirty="0" smtClean="0"/>
              <a:t>类不再负责创建</a:t>
            </a:r>
            <a:r>
              <a:rPr lang="en-US" altLang="zh-CN" sz="2400" dirty="0" smtClean="0"/>
              <a:t>Output</a:t>
            </a:r>
            <a:r>
              <a:rPr lang="zh-CN" altLang="en-US" sz="2400" dirty="0" smtClean="0"/>
              <a:t>对象，系统提供了一个</a:t>
            </a:r>
            <a:r>
              <a:rPr lang="en-US" altLang="zh-CN" sz="2400" dirty="0" smtClean="0"/>
              <a:t>Output</a:t>
            </a:r>
            <a:r>
              <a:rPr lang="zh-CN" altLang="en-US" sz="2400" dirty="0" smtClean="0"/>
              <a:t>工厂来负责生成</a:t>
            </a:r>
            <a:r>
              <a:rPr lang="en-US" altLang="zh-CN" sz="2400" dirty="0" smtClean="0"/>
              <a:t>Output</a:t>
            </a:r>
            <a:r>
              <a:rPr lang="zh-CN" altLang="en-US" sz="2400" dirty="0" smtClean="0"/>
              <a:t>对象。</a:t>
            </a:r>
            <a:endParaRPr lang="zh-CN" altLang="en-US" sz="2400" dirty="0"/>
          </a:p>
        </p:txBody>
      </p:sp>
      <p:pic>
        <p:nvPicPr>
          <p:cNvPr id="6" name="图片 5"/>
          <p:cNvPicPr>
            <a:picLocks noChangeAspect="1"/>
          </p:cNvPicPr>
          <p:nvPr/>
        </p:nvPicPr>
        <p:blipFill>
          <a:blip r:embed="rId2"/>
          <a:stretch>
            <a:fillRect/>
          </a:stretch>
        </p:blipFill>
        <p:spPr>
          <a:xfrm>
            <a:off x="3726179" y="2221349"/>
            <a:ext cx="7046595" cy="4041215"/>
          </a:xfrm>
          <a:prstGeom prst="rect">
            <a:avLst/>
          </a:prstGeom>
          <a:ln>
            <a:solidFill>
              <a:schemeClr val="tx1"/>
            </a:solidFill>
          </a:ln>
        </p:spPr>
      </p:pic>
    </p:spTree>
    <p:extLst>
      <p:ext uri="{BB962C8B-B14F-4D97-AF65-F5344CB8AC3E}">
        <p14:creationId xmlns:p14="http://schemas.microsoft.com/office/powerpoint/2010/main" val="119682696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4.4.4 </a:t>
            </a:r>
            <a:r>
              <a:rPr lang="zh-CN" altLang="en-US" dirty="0"/>
              <a:t>面向接口编程</a:t>
            </a:r>
            <a:r>
              <a:rPr lang="en-US" altLang="zh-CN" dirty="0"/>
              <a:t/>
            </a:r>
            <a:br>
              <a:rPr lang="en-US" altLang="zh-CN" dirty="0"/>
            </a:br>
            <a:r>
              <a:rPr lang="zh-CN" altLang="en-US" sz="3600" dirty="0"/>
              <a:t>简单工厂模式</a:t>
            </a:r>
            <a:endParaRPr lang="zh-CN" altLang="en-US" dirty="0"/>
          </a:p>
        </p:txBody>
      </p:sp>
      <p:sp>
        <p:nvSpPr>
          <p:cNvPr id="3" name="内容占位符 2"/>
          <p:cNvSpPr>
            <a:spLocks noGrp="1"/>
          </p:cNvSpPr>
          <p:nvPr>
            <p:ph idx="1"/>
          </p:nvPr>
        </p:nvSpPr>
        <p:spPr/>
        <p:txBody>
          <a:bodyPr/>
          <a:lstStyle/>
          <a:p>
            <a:pPr>
              <a:lnSpc>
                <a:spcPct val="100000"/>
              </a:lnSpc>
              <a:buFont typeface="Wingdings" panose="05000000000000000000" pitchFamily="2" charset="2"/>
              <a:buChar char="l"/>
            </a:pPr>
            <a:r>
              <a:rPr lang="zh-CN" altLang="en-US" dirty="0" smtClean="0"/>
              <a:t>现在，让我们定义一个更为高级的打印机类，同样实现</a:t>
            </a:r>
            <a:r>
              <a:rPr lang="en-US" altLang="zh-CN" dirty="0" smtClean="0"/>
              <a:t>Output</a:t>
            </a:r>
            <a:r>
              <a:rPr lang="zh-CN" altLang="en-US" dirty="0" smtClean="0"/>
              <a:t>接口。</a:t>
            </a:r>
            <a:endParaRPr lang="zh-CN" altLang="en-US" dirty="0"/>
          </a:p>
        </p:txBody>
      </p:sp>
      <p:pic>
        <p:nvPicPr>
          <p:cNvPr id="5" name="图片 4"/>
          <p:cNvPicPr>
            <a:picLocks noChangeAspect="1"/>
          </p:cNvPicPr>
          <p:nvPr/>
        </p:nvPicPr>
        <p:blipFill>
          <a:blip r:embed="rId2"/>
          <a:stretch>
            <a:fillRect/>
          </a:stretch>
        </p:blipFill>
        <p:spPr>
          <a:xfrm>
            <a:off x="1057275" y="1798812"/>
            <a:ext cx="9620250" cy="5084173"/>
          </a:xfrm>
          <a:prstGeom prst="rect">
            <a:avLst/>
          </a:prstGeom>
          <a:ln>
            <a:solidFill>
              <a:schemeClr val="tx1"/>
            </a:solidFill>
          </a:ln>
        </p:spPr>
      </p:pic>
    </p:spTree>
    <p:extLst>
      <p:ext uri="{BB962C8B-B14F-4D97-AF65-F5344CB8AC3E}">
        <p14:creationId xmlns:p14="http://schemas.microsoft.com/office/powerpoint/2010/main" val="1738962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4.1.1 </a:t>
            </a:r>
            <a:r>
              <a:rPr lang="zh-CN" altLang="en-US" dirty="0" smtClean="0"/>
              <a:t>继承的基本</a:t>
            </a:r>
            <a:r>
              <a:rPr lang="zh-CN" altLang="en-US" dirty="0" smtClean="0"/>
              <a:t>概念</a:t>
            </a:r>
            <a:endParaRPr lang="zh-CN" altLang="en-US" dirty="0"/>
          </a:p>
        </p:txBody>
      </p:sp>
      <p:sp>
        <p:nvSpPr>
          <p:cNvPr id="3" name="内容占位符 2"/>
          <p:cNvSpPr>
            <a:spLocks noGrp="1"/>
          </p:cNvSpPr>
          <p:nvPr>
            <p:ph idx="1"/>
          </p:nvPr>
        </p:nvSpPr>
        <p:spPr/>
        <p:txBody>
          <a:bodyPr>
            <a:normAutofit/>
          </a:bodyPr>
          <a:lstStyle/>
          <a:p>
            <a:pPr algn="just">
              <a:spcBef>
                <a:spcPct val="0"/>
              </a:spcBef>
              <a:buFont typeface="Wingdings" panose="05000000000000000000" pitchFamily="2" charset="2"/>
              <a:buChar char="l"/>
            </a:pPr>
            <a:r>
              <a:rPr lang="zh-CN" altLang="en-US" sz="2800" dirty="0">
                <a:latin typeface="+mn-lt"/>
              </a:rPr>
              <a:t>在类的声明中，使用关键字</a:t>
            </a:r>
            <a:r>
              <a:rPr lang="en-US" altLang="zh-CN" sz="2800" dirty="0">
                <a:latin typeface="+mn-lt"/>
              </a:rPr>
              <a:t>extends</a:t>
            </a:r>
            <a:r>
              <a:rPr lang="zh-CN" altLang="en-US" sz="2800" dirty="0">
                <a:latin typeface="+mn-lt"/>
              </a:rPr>
              <a:t>来声明一个类是另一个类的子类，语法格式如下：</a:t>
            </a:r>
            <a:endParaRPr lang="en-US" altLang="zh-CN" sz="2800" dirty="0">
              <a:latin typeface="+mn-lt"/>
            </a:endParaRPr>
          </a:p>
          <a:p>
            <a:pPr algn="just">
              <a:spcBef>
                <a:spcPct val="0"/>
              </a:spcBef>
              <a:buFont typeface="Wingdings" panose="05000000000000000000" pitchFamily="2" charset="2"/>
              <a:buChar char="l"/>
            </a:pPr>
            <a:endParaRPr lang="en-US" altLang="zh-CN" sz="2800" dirty="0">
              <a:latin typeface="+mn-lt"/>
            </a:endParaRPr>
          </a:p>
          <a:p>
            <a:pPr algn="just">
              <a:spcBef>
                <a:spcPct val="0"/>
              </a:spcBef>
              <a:buFont typeface="Wingdings" panose="05000000000000000000" pitchFamily="2" charset="2"/>
              <a:buChar char="l"/>
            </a:pPr>
            <a:endParaRPr lang="en-US" altLang="zh-CN" sz="2800" dirty="0">
              <a:latin typeface="+mn-lt"/>
            </a:endParaRPr>
          </a:p>
          <a:p>
            <a:pPr algn="just">
              <a:spcBef>
                <a:spcPct val="0"/>
              </a:spcBef>
              <a:buFont typeface="Wingdings" panose="05000000000000000000" pitchFamily="2" charset="2"/>
              <a:buChar char="l"/>
            </a:pPr>
            <a:endParaRPr lang="en-US" altLang="zh-CN" sz="2800" dirty="0">
              <a:latin typeface="+mn-lt"/>
            </a:endParaRPr>
          </a:p>
          <a:p>
            <a:pPr algn="just">
              <a:spcBef>
                <a:spcPct val="0"/>
              </a:spcBef>
              <a:buFont typeface="Wingdings" panose="05000000000000000000" pitchFamily="2" charset="2"/>
              <a:buChar char="l"/>
            </a:pPr>
            <a:endParaRPr lang="en-US" altLang="zh-CN" sz="2800" dirty="0">
              <a:latin typeface="+mn-lt"/>
            </a:endParaRPr>
          </a:p>
          <a:p>
            <a:pPr algn="just">
              <a:spcBef>
                <a:spcPct val="0"/>
              </a:spcBef>
              <a:buFont typeface="Wingdings" panose="05000000000000000000" pitchFamily="2" charset="2"/>
              <a:buChar char="l"/>
            </a:pPr>
            <a:r>
              <a:rPr lang="zh-CN" altLang="en-US" sz="2800" dirty="0">
                <a:latin typeface="+mn-lt"/>
              </a:rPr>
              <a:t>从子类的角度来看，子类扩展（</a:t>
            </a:r>
            <a:r>
              <a:rPr lang="en-US" altLang="zh-CN" sz="2800" dirty="0">
                <a:latin typeface="+mn-lt"/>
              </a:rPr>
              <a:t>extends</a:t>
            </a:r>
            <a:r>
              <a:rPr lang="zh-CN" altLang="en-US" sz="2800" dirty="0">
                <a:latin typeface="+mn-lt"/>
              </a:rPr>
              <a:t>）了父类；但从父类的角度来看，父类派生（</a:t>
            </a:r>
            <a:r>
              <a:rPr lang="en-US" altLang="zh-CN" sz="2800" dirty="0">
                <a:latin typeface="+mn-lt"/>
              </a:rPr>
              <a:t>derive</a:t>
            </a:r>
            <a:r>
              <a:rPr lang="zh-CN" altLang="en-US" sz="2800" dirty="0">
                <a:latin typeface="+mn-lt"/>
              </a:rPr>
              <a:t>）出了子类。也就是说，扩展和派生所描述的是一个动作，只是观察角度不同</a:t>
            </a:r>
            <a:r>
              <a:rPr lang="zh-CN" altLang="en-US" sz="2800" dirty="0" smtClean="0">
                <a:latin typeface="+mn-lt"/>
              </a:rPr>
              <a:t>。</a:t>
            </a:r>
            <a:endParaRPr lang="zh-CN" altLang="en-US" sz="2800" dirty="0">
              <a:latin typeface="+mn-lt"/>
            </a:endParaRPr>
          </a:p>
        </p:txBody>
      </p:sp>
      <p:sp>
        <p:nvSpPr>
          <p:cNvPr id="4" name="文本框 3"/>
          <p:cNvSpPr txBox="1"/>
          <p:nvPr/>
        </p:nvSpPr>
        <p:spPr>
          <a:xfrm>
            <a:off x="1262721" y="2451865"/>
            <a:ext cx="3446777" cy="1015663"/>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2000" dirty="0"/>
              <a:t> class </a:t>
            </a:r>
            <a:r>
              <a:rPr lang="zh-CN" altLang="en-US" sz="2000" dirty="0"/>
              <a:t>子类名 </a:t>
            </a:r>
            <a:r>
              <a:rPr lang="en-US" altLang="zh-CN" sz="2000" dirty="0">
                <a:solidFill>
                  <a:srgbClr val="FF0000"/>
                </a:solidFill>
              </a:rPr>
              <a:t>extends</a:t>
            </a:r>
            <a:r>
              <a:rPr lang="en-US" altLang="zh-CN" sz="2000" dirty="0"/>
              <a:t> </a:t>
            </a:r>
            <a:r>
              <a:rPr lang="zh-CN" altLang="en-US" sz="2000" dirty="0"/>
              <a:t>父类</a:t>
            </a:r>
            <a:r>
              <a:rPr lang="zh-CN" altLang="en-US" sz="2000" dirty="0" smtClean="0"/>
              <a:t>名 </a:t>
            </a:r>
            <a:r>
              <a:rPr lang="en-US" altLang="zh-CN" sz="2000" dirty="0" smtClean="0"/>
              <a:t>{</a:t>
            </a:r>
            <a:endParaRPr lang="en-US" altLang="zh-CN" sz="2000" dirty="0"/>
          </a:p>
          <a:p>
            <a:r>
              <a:rPr lang="en-US" altLang="zh-CN" sz="2000" dirty="0"/>
              <a:t>              </a:t>
            </a:r>
            <a:r>
              <a:rPr lang="zh-CN" altLang="en-US" sz="2000" dirty="0"/>
              <a:t>子类的类体</a:t>
            </a:r>
          </a:p>
          <a:p>
            <a:r>
              <a:rPr lang="zh-CN" altLang="en-US" sz="2000" dirty="0"/>
              <a:t> </a:t>
            </a:r>
            <a:r>
              <a:rPr lang="en-US" altLang="zh-CN" sz="2000" dirty="0" smtClean="0"/>
              <a:t>}</a:t>
            </a:r>
            <a:endParaRPr lang="zh-CN" altLang="en-US" sz="2000" dirty="0"/>
          </a:p>
        </p:txBody>
      </p:sp>
    </p:spTree>
    <p:extLst>
      <p:ext uri="{BB962C8B-B14F-4D97-AF65-F5344CB8AC3E}">
        <p14:creationId xmlns:p14="http://schemas.microsoft.com/office/powerpoint/2010/main" val="92227021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4.4.4 </a:t>
            </a:r>
            <a:r>
              <a:rPr lang="zh-CN" altLang="en-US" dirty="0"/>
              <a:t>面向接口编程</a:t>
            </a:r>
            <a:r>
              <a:rPr lang="en-US" altLang="zh-CN" dirty="0"/>
              <a:t/>
            </a:r>
            <a:br>
              <a:rPr lang="en-US" altLang="zh-CN" dirty="0"/>
            </a:br>
            <a:r>
              <a:rPr lang="zh-CN" altLang="en-US" sz="3600" dirty="0"/>
              <a:t>简单工厂模式</a:t>
            </a:r>
            <a:endParaRPr lang="zh-CN" altLang="en-US" dirty="0"/>
          </a:p>
        </p:txBody>
      </p:sp>
      <p:sp>
        <p:nvSpPr>
          <p:cNvPr id="3" name="内容占位符 2"/>
          <p:cNvSpPr>
            <a:spLocks noGrp="1"/>
          </p:cNvSpPr>
          <p:nvPr>
            <p:ph idx="1"/>
          </p:nvPr>
        </p:nvSpPr>
        <p:spPr>
          <a:xfrm>
            <a:off x="1097280" y="1104901"/>
            <a:ext cx="10058400" cy="4764194"/>
          </a:xfrm>
        </p:spPr>
        <p:txBody>
          <a:bodyPr>
            <a:normAutofit/>
          </a:bodyPr>
          <a:lstStyle/>
          <a:p>
            <a:pPr>
              <a:lnSpc>
                <a:spcPct val="100000"/>
              </a:lnSpc>
              <a:buFont typeface="Wingdings" panose="05000000000000000000" pitchFamily="2" charset="2"/>
              <a:buChar char="l"/>
            </a:pPr>
            <a:r>
              <a:rPr lang="zh-CN" altLang="en-US" sz="2400" dirty="0" smtClean="0"/>
              <a:t>接下来，我们需要做的仅仅是改动一行代码，就可以让所有组合了</a:t>
            </a:r>
            <a:r>
              <a:rPr lang="en-US" altLang="zh-CN" sz="2400" dirty="0" smtClean="0"/>
              <a:t>Output</a:t>
            </a:r>
            <a:r>
              <a:rPr lang="zh-CN" altLang="en-US" sz="2400" dirty="0" smtClean="0"/>
              <a:t>接口变量的类更换新型打印机！</a:t>
            </a:r>
            <a:endParaRPr lang="zh-CN" altLang="en-US" sz="2400" dirty="0"/>
          </a:p>
        </p:txBody>
      </p:sp>
      <p:pic>
        <p:nvPicPr>
          <p:cNvPr id="4" name="图片 3"/>
          <p:cNvPicPr>
            <a:picLocks noChangeAspect="1"/>
          </p:cNvPicPr>
          <p:nvPr/>
        </p:nvPicPr>
        <p:blipFill>
          <a:blip r:embed="rId2"/>
          <a:stretch>
            <a:fillRect/>
          </a:stretch>
        </p:blipFill>
        <p:spPr>
          <a:xfrm>
            <a:off x="3053695" y="2092541"/>
            <a:ext cx="6833255" cy="4063397"/>
          </a:xfrm>
          <a:prstGeom prst="rect">
            <a:avLst/>
          </a:prstGeom>
        </p:spPr>
      </p:pic>
    </p:spTree>
    <p:extLst>
      <p:ext uri="{BB962C8B-B14F-4D97-AF65-F5344CB8AC3E}">
        <p14:creationId xmlns:p14="http://schemas.microsoft.com/office/powerpoint/2010/main" val="164539904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4.4.4 </a:t>
            </a:r>
            <a:r>
              <a:rPr lang="zh-CN" altLang="en-US" dirty="0"/>
              <a:t>面向接口编程</a:t>
            </a:r>
            <a:r>
              <a:rPr lang="en-US" altLang="zh-CN" dirty="0"/>
              <a:t/>
            </a:r>
            <a:br>
              <a:rPr lang="en-US" altLang="zh-CN" dirty="0"/>
            </a:br>
            <a:r>
              <a:rPr lang="zh-CN" altLang="en-US" sz="3600" dirty="0" smtClean="0"/>
              <a:t>命令模式</a:t>
            </a:r>
            <a:endParaRPr lang="zh-CN" altLang="en-US" dirty="0"/>
          </a:p>
        </p:txBody>
      </p:sp>
      <p:sp>
        <p:nvSpPr>
          <p:cNvPr id="3" name="内容占位符 2"/>
          <p:cNvSpPr>
            <a:spLocks noGrp="1"/>
          </p:cNvSpPr>
          <p:nvPr>
            <p:ph idx="1"/>
          </p:nvPr>
        </p:nvSpPr>
        <p:spPr>
          <a:xfrm>
            <a:off x="485775" y="1353671"/>
            <a:ext cx="11287125" cy="4515423"/>
          </a:xfrm>
        </p:spPr>
        <p:txBody>
          <a:bodyPr>
            <a:noAutofit/>
          </a:bodyPr>
          <a:lstStyle/>
          <a:p>
            <a:pPr algn="just">
              <a:lnSpc>
                <a:spcPct val="100000"/>
              </a:lnSpc>
              <a:buFont typeface="Wingdings" panose="05000000000000000000" pitchFamily="2" charset="2"/>
              <a:buChar char="l"/>
            </a:pPr>
            <a:r>
              <a:rPr lang="zh-CN" altLang="en-US" sz="2800" dirty="0" smtClean="0">
                <a:latin typeface="+mn-lt"/>
              </a:rPr>
              <a:t>考虑这样一种场景：某个方法需要完成某一个行为，但这个行为的具体实现无法确定，必须等到执行该方法时才可以确定。具体举例：假设有个方法需要遍历某个数组元素，但无法确定在遍历数组元素时如何处理这些元素，需要在调用该方法时指定具体的处理行为。</a:t>
            </a:r>
            <a:endParaRPr lang="en-US" altLang="zh-CN" sz="2800" dirty="0" smtClean="0">
              <a:latin typeface="+mn-lt"/>
            </a:endParaRPr>
          </a:p>
          <a:p>
            <a:pPr algn="just">
              <a:lnSpc>
                <a:spcPct val="100000"/>
              </a:lnSpc>
              <a:buFont typeface="Wingdings" panose="05000000000000000000" pitchFamily="2" charset="2"/>
              <a:buChar char="l"/>
            </a:pPr>
            <a:r>
              <a:rPr lang="zh-CN" altLang="en-US" sz="2800" dirty="0" smtClean="0">
                <a:latin typeface="+mn-lt"/>
              </a:rPr>
              <a:t>这个需求看起来有点奇怪：它不是要求把数据作为参数传递给方法，而是需要把“处理行为”作为一个参数传给方法。部分编程语言（</a:t>
            </a:r>
            <a:r>
              <a:rPr lang="en-US" altLang="zh-CN" sz="2800" dirty="0" smtClean="0">
                <a:latin typeface="+mn-lt"/>
              </a:rPr>
              <a:t>Ruby</a:t>
            </a:r>
            <a:r>
              <a:rPr lang="zh-CN" altLang="en-US" sz="2800" dirty="0" smtClean="0">
                <a:latin typeface="+mn-lt"/>
              </a:rPr>
              <a:t>）支持这一特性，允许将一个代码块作为参数，而</a:t>
            </a:r>
            <a:r>
              <a:rPr lang="en-US" altLang="zh-CN" sz="2800" dirty="0" smtClean="0">
                <a:latin typeface="+mn-lt"/>
              </a:rPr>
              <a:t>Java</a:t>
            </a:r>
            <a:r>
              <a:rPr lang="zh-CN" altLang="en-US" sz="2800" dirty="0" smtClean="0">
                <a:latin typeface="+mn-lt"/>
              </a:rPr>
              <a:t>在</a:t>
            </a:r>
            <a:r>
              <a:rPr lang="en-US" altLang="zh-CN" sz="2800" dirty="0" smtClean="0">
                <a:latin typeface="+mn-lt"/>
              </a:rPr>
              <a:t>jdk1.8</a:t>
            </a:r>
            <a:r>
              <a:rPr lang="zh-CN" altLang="en-US" sz="2800" dirty="0" smtClean="0">
                <a:latin typeface="+mn-lt"/>
              </a:rPr>
              <a:t>版本新增</a:t>
            </a:r>
            <a:r>
              <a:rPr lang="en-US" altLang="zh-CN" sz="2800" dirty="0" smtClean="0">
                <a:latin typeface="+mn-lt"/>
              </a:rPr>
              <a:t>Lambda</a:t>
            </a:r>
            <a:r>
              <a:rPr lang="zh-CN" altLang="en-US" sz="2800" dirty="0" smtClean="0">
                <a:latin typeface="+mn-lt"/>
              </a:rPr>
              <a:t>表达式前并不支持。</a:t>
            </a:r>
            <a:endParaRPr lang="en-US" altLang="zh-CN" sz="2800" dirty="0" smtClean="0">
              <a:latin typeface="+mn-lt"/>
            </a:endParaRPr>
          </a:p>
          <a:p>
            <a:pPr algn="just">
              <a:lnSpc>
                <a:spcPct val="100000"/>
              </a:lnSpc>
              <a:buFont typeface="Wingdings" panose="05000000000000000000" pitchFamily="2" charset="2"/>
              <a:buChar char="l"/>
            </a:pPr>
            <a:r>
              <a:rPr lang="zh-CN" altLang="en-US" sz="2800" dirty="0">
                <a:latin typeface="+mn-lt"/>
              </a:rPr>
              <a:t>让我们</a:t>
            </a:r>
            <a:r>
              <a:rPr lang="zh-CN" altLang="en-US" sz="2800" dirty="0" smtClean="0">
                <a:latin typeface="+mn-lt"/>
              </a:rPr>
              <a:t>来看命令模式是如何不借助</a:t>
            </a:r>
            <a:r>
              <a:rPr lang="en-US" altLang="zh-CN" sz="2800" dirty="0" smtClean="0">
                <a:latin typeface="+mn-lt"/>
              </a:rPr>
              <a:t>Lambda</a:t>
            </a:r>
            <a:r>
              <a:rPr lang="zh-CN" altLang="en-US" sz="2800" dirty="0" smtClean="0">
                <a:latin typeface="+mn-lt"/>
              </a:rPr>
              <a:t>表达式做到这一点的。</a:t>
            </a:r>
            <a:endParaRPr lang="en-US" altLang="zh-CN" sz="2800" dirty="0" smtClean="0">
              <a:latin typeface="+mn-lt"/>
            </a:endParaRPr>
          </a:p>
        </p:txBody>
      </p:sp>
    </p:spTree>
    <p:extLst>
      <p:ext uri="{BB962C8B-B14F-4D97-AF65-F5344CB8AC3E}">
        <p14:creationId xmlns:p14="http://schemas.microsoft.com/office/powerpoint/2010/main" val="107487731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4.4.4 </a:t>
            </a:r>
            <a:r>
              <a:rPr lang="zh-CN" altLang="en-US" dirty="0"/>
              <a:t>面向接口编程</a:t>
            </a:r>
            <a:r>
              <a:rPr lang="en-US" altLang="zh-CN" dirty="0"/>
              <a:t/>
            </a:r>
            <a:br>
              <a:rPr lang="en-US" altLang="zh-CN" dirty="0"/>
            </a:br>
            <a:r>
              <a:rPr lang="zh-CN" altLang="en-US" sz="3600" dirty="0" smtClean="0"/>
              <a:t>命令模式</a:t>
            </a:r>
            <a:endParaRPr lang="zh-CN" altLang="en-US" dirty="0"/>
          </a:p>
        </p:txBody>
      </p:sp>
      <p:sp>
        <p:nvSpPr>
          <p:cNvPr id="3" name="内容占位符 2"/>
          <p:cNvSpPr>
            <a:spLocks noGrp="1"/>
          </p:cNvSpPr>
          <p:nvPr>
            <p:ph idx="1"/>
          </p:nvPr>
        </p:nvSpPr>
        <p:spPr>
          <a:xfrm>
            <a:off x="1021080" y="1245659"/>
            <a:ext cx="10058400" cy="567952"/>
          </a:xfrm>
        </p:spPr>
        <p:txBody>
          <a:bodyPr>
            <a:normAutofit/>
          </a:bodyPr>
          <a:lstStyle/>
          <a:p>
            <a:pPr>
              <a:lnSpc>
                <a:spcPct val="100000"/>
              </a:lnSpc>
              <a:buFont typeface="Wingdings" panose="05000000000000000000" pitchFamily="2" charset="2"/>
              <a:buChar char="l"/>
            </a:pPr>
            <a:r>
              <a:rPr lang="zh-CN" altLang="en-US" sz="2400" dirty="0" smtClean="0"/>
              <a:t>首先定义一个命令接口，包含一个抽象方法来封装“处理行为”。</a:t>
            </a:r>
            <a:endParaRPr lang="en-US" altLang="zh-CN" sz="2400" dirty="0" smtClean="0"/>
          </a:p>
        </p:txBody>
      </p:sp>
      <p:pic>
        <p:nvPicPr>
          <p:cNvPr id="4" name="图片 3"/>
          <p:cNvPicPr>
            <a:picLocks noChangeAspect="1"/>
          </p:cNvPicPr>
          <p:nvPr/>
        </p:nvPicPr>
        <p:blipFill>
          <a:blip r:embed="rId2"/>
          <a:stretch>
            <a:fillRect/>
          </a:stretch>
        </p:blipFill>
        <p:spPr>
          <a:xfrm>
            <a:off x="1303411" y="1893410"/>
            <a:ext cx="6630914" cy="1259736"/>
          </a:xfrm>
          <a:prstGeom prst="rect">
            <a:avLst/>
          </a:prstGeom>
          <a:ln>
            <a:solidFill>
              <a:schemeClr val="tx1"/>
            </a:solidFill>
          </a:ln>
        </p:spPr>
      </p:pic>
      <p:sp>
        <p:nvSpPr>
          <p:cNvPr id="5" name="内容占位符 2"/>
          <p:cNvSpPr txBox="1">
            <a:spLocks/>
          </p:cNvSpPr>
          <p:nvPr/>
        </p:nvSpPr>
        <p:spPr>
          <a:xfrm>
            <a:off x="1097280" y="3155405"/>
            <a:ext cx="10058400" cy="103339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buFont typeface="Wingdings" panose="05000000000000000000" pitchFamily="2" charset="2"/>
              <a:buChar char="l"/>
            </a:pPr>
            <a:r>
              <a:rPr lang="zh-CN" altLang="en-US" sz="2400" b="1" dirty="0">
                <a:latin typeface="黑体" pitchFamily="49" charset="-122"/>
                <a:ea typeface="黑体" pitchFamily="49" charset="-122"/>
              </a:rPr>
              <a:t>接下来定义需要处理数组的处理类，该类中的</a:t>
            </a:r>
            <a:r>
              <a:rPr lang="en-US" altLang="zh-CN" sz="2400" b="1" dirty="0">
                <a:latin typeface="黑体" pitchFamily="49" charset="-122"/>
                <a:ea typeface="黑体" pitchFamily="49" charset="-122"/>
              </a:rPr>
              <a:t>process</a:t>
            </a:r>
            <a:r>
              <a:rPr lang="zh-CN" altLang="en-US" sz="2400" b="1" dirty="0">
                <a:latin typeface="黑体" pitchFamily="49" charset="-122"/>
                <a:ea typeface="黑体" pitchFamily="49" charset="-122"/>
              </a:rPr>
              <a:t>方法并不能确定具体的处理行为，因此定义该方法时传入一个</a:t>
            </a:r>
            <a:r>
              <a:rPr lang="en-US" altLang="zh-CN" sz="2400" b="1" dirty="0">
                <a:latin typeface="黑体" pitchFamily="49" charset="-122"/>
                <a:ea typeface="黑体" pitchFamily="49" charset="-122"/>
              </a:rPr>
              <a:t>Command</a:t>
            </a:r>
            <a:r>
              <a:rPr lang="zh-CN" altLang="en-US" sz="2400" b="1" dirty="0">
                <a:latin typeface="黑体" pitchFamily="49" charset="-122"/>
                <a:ea typeface="黑体" pitchFamily="49" charset="-122"/>
              </a:rPr>
              <a:t>参数。</a:t>
            </a:r>
            <a:endParaRPr lang="en-US" altLang="zh-CN" sz="2400" b="1" dirty="0">
              <a:latin typeface="黑体" pitchFamily="49" charset="-122"/>
              <a:ea typeface="黑体" pitchFamily="49" charset="-122"/>
            </a:endParaRPr>
          </a:p>
        </p:txBody>
      </p:sp>
      <p:pic>
        <p:nvPicPr>
          <p:cNvPr id="6" name="图片 5"/>
          <p:cNvPicPr>
            <a:picLocks noChangeAspect="1"/>
          </p:cNvPicPr>
          <p:nvPr/>
        </p:nvPicPr>
        <p:blipFill rotWithShape="1">
          <a:blip r:embed="rId3"/>
          <a:srcRect b="1533"/>
          <a:stretch/>
        </p:blipFill>
        <p:spPr>
          <a:xfrm>
            <a:off x="1398660" y="4188796"/>
            <a:ext cx="7097639" cy="1573926"/>
          </a:xfrm>
          <a:prstGeom prst="rect">
            <a:avLst/>
          </a:prstGeom>
          <a:ln>
            <a:solidFill>
              <a:schemeClr val="tx1"/>
            </a:solidFill>
          </a:ln>
        </p:spPr>
      </p:pic>
      <p:sp>
        <p:nvSpPr>
          <p:cNvPr id="8" name="文本框 7"/>
          <p:cNvSpPr txBox="1"/>
          <p:nvPr/>
        </p:nvSpPr>
        <p:spPr>
          <a:xfrm>
            <a:off x="9714260" y="5846316"/>
            <a:ext cx="1441420"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ltLang="zh-CN" dirty="0" err="1" smtClean="0"/>
              <a:t>CommandDP</a:t>
            </a:r>
            <a:endParaRPr lang="zh-CN" altLang="en-US" dirty="0"/>
          </a:p>
        </p:txBody>
      </p:sp>
    </p:spTree>
    <p:extLst>
      <p:ext uri="{BB962C8B-B14F-4D97-AF65-F5344CB8AC3E}">
        <p14:creationId xmlns:p14="http://schemas.microsoft.com/office/powerpoint/2010/main" val="83062825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4.4.4 </a:t>
            </a:r>
            <a:r>
              <a:rPr lang="zh-CN" altLang="en-US" dirty="0"/>
              <a:t>面向接口编程</a:t>
            </a:r>
            <a:r>
              <a:rPr lang="en-US" altLang="zh-CN" dirty="0"/>
              <a:t/>
            </a:r>
            <a:br>
              <a:rPr lang="en-US" altLang="zh-CN" dirty="0"/>
            </a:br>
            <a:r>
              <a:rPr lang="zh-CN" altLang="en-US" sz="3600" dirty="0" smtClean="0"/>
              <a:t>命令模式</a:t>
            </a:r>
            <a:endParaRPr lang="zh-CN" altLang="en-US" dirty="0"/>
          </a:p>
        </p:txBody>
      </p:sp>
      <p:sp>
        <p:nvSpPr>
          <p:cNvPr id="3" name="内容占位符 2"/>
          <p:cNvSpPr>
            <a:spLocks noGrp="1"/>
          </p:cNvSpPr>
          <p:nvPr>
            <p:ph idx="1"/>
          </p:nvPr>
        </p:nvSpPr>
        <p:spPr>
          <a:xfrm>
            <a:off x="1097280" y="1228725"/>
            <a:ext cx="10058400" cy="1942843"/>
          </a:xfrm>
        </p:spPr>
        <p:txBody>
          <a:bodyPr>
            <a:normAutofit/>
          </a:bodyPr>
          <a:lstStyle/>
          <a:p>
            <a:pPr algn="just">
              <a:lnSpc>
                <a:spcPct val="100000"/>
              </a:lnSpc>
              <a:buFont typeface="Wingdings" panose="05000000000000000000" pitchFamily="2" charset="2"/>
              <a:buChar char="l"/>
            </a:pPr>
            <a:r>
              <a:rPr lang="zh-CN" altLang="en-US" sz="2400" dirty="0" smtClean="0">
                <a:latin typeface="+mn-lt"/>
              </a:rPr>
              <a:t>通过</a:t>
            </a:r>
            <a:r>
              <a:rPr lang="en-US" altLang="zh-CN" sz="2400" dirty="0" smtClean="0">
                <a:latin typeface="+mn-lt"/>
              </a:rPr>
              <a:t>Command</a:t>
            </a:r>
            <a:r>
              <a:rPr lang="zh-CN" altLang="en-US" sz="2400" dirty="0" smtClean="0">
                <a:latin typeface="+mn-lt"/>
              </a:rPr>
              <a:t>接口，我们实现了</a:t>
            </a:r>
            <a:r>
              <a:rPr lang="en-US" altLang="zh-CN" sz="2400" dirty="0" err="1" smtClean="0">
                <a:latin typeface="+mn-lt"/>
              </a:rPr>
              <a:t>ProcessArray</a:t>
            </a:r>
            <a:r>
              <a:rPr lang="zh-CN" altLang="en-US" sz="2400" dirty="0" smtClean="0">
                <a:latin typeface="+mn-lt"/>
              </a:rPr>
              <a:t>类与“处理行为”的分离，我们只需要传入</a:t>
            </a:r>
            <a:r>
              <a:rPr lang="en-US" altLang="zh-CN" sz="2400" dirty="0" smtClean="0">
                <a:latin typeface="+mn-lt"/>
              </a:rPr>
              <a:t>Command</a:t>
            </a:r>
            <a:r>
              <a:rPr lang="zh-CN" altLang="en-US" sz="2400" dirty="0" smtClean="0">
                <a:latin typeface="+mn-lt"/>
              </a:rPr>
              <a:t>接口不同的实现类对象，就能达到目标传入“处理行为”的目的。</a:t>
            </a:r>
            <a:endParaRPr lang="en-US" altLang="zh-CN" sz="2400" dirty="0" smtClean="0">
              <a:latin typeface="+mn-lt"/>
            </a:endParaRPr>
          </a:p>
        </p:txBody>
      </p:sp>
      <p:pic>
        <p:nvPicPr>
          <p:cNvPr id="7" name="图片 6"/>
          <p:cNvPicPr>
            <a:picLocks noChangeAspect="1"/>
          </p:cNvPicPr>
          <p:nvPr/>
        </p:nvPicPr>
        <p:blipFill>
          <a:blip r:embed="rId2"/>
          <a:stretch>
            <a:fillRect/>
          </a:stretch>
        </p:blipFill>
        <p:spPr>
          <a:xfrm>
            <a:off x="6277558" y="2238508"/>
            <a:ext cx="5552491" cy="4400417"/>
          </a:xfrm>
          <a:prstGeom prst="rect">
            <a:avLst/>
          </a:prstGeom>
          <a:ln>
            <a:solidFill>
              <a:schemeClr val="tx1"/>
            </a:solidFill>
          </a:ln>
        </p:spPr>
      </p:pic>
      <p:pic>
        <p:nvPicPr>
          <p:cNvPr id="8" name="图片 7"/>
          <p:cNvPicPr>
            <a:picLocks noChangeAspect="1"/>
          </p:cNvPicPr>
          <p:nvPr/>
        </p:nvPicPr>
        <p:blipFill>
          <a:blip r:embed="rId3"/>
          <a:stretch>
            <a:fillRect/>
          </a:stretch>
        </p:blipFill>
        <p:spPr>
          <a:xfrm>
            <a:off x="298578" y="2390751"/>
            <a:ext cx="5739329" cy="2038373"/>
          </a:xfrm>
          <a:prstGeom prst="rect">
            <a:avLst/>
          </a:prstGeom>
          <a:ln>
            <a:solidFill>
              <a:schemeClr val="tx1"/>
            </a:solidFill>
          </a:ln>
        </p:spPr>
      </p:pic>
      <p:pic>
        <p:nvPicPr>
          <p:cNvPr id="9" name="图片 8"/>
          <p:cNvPicPr>
            <a:picLocks noChangeAspect="1"/>
          </p:cNvPicPr>
          <p:nvPr/>
        </p:nvPicPr>
        <p:blipFill>
          <a:blip r:embed="rId4"/>
          <a:stretch>
            <a:fillRect/>
          </a:stretch>
        </p:blipFill>
        <p:spPr>
          <a:xfrm>
            <a:off x="298578" y="4531770"/>
            <a:ext cx="5783604" cy="1869029"/>
          </a:xfrm>
          <a:prstGeom prst="rect">
            <a:avLst/>
          </a:prstGeom>
          <a:ln>
            <a:solidFill>
              <a:schemeClr val="tx1"/>
            </a:solidFill>
          </a:ln>
        </p:spPr>
      </p:pic>
    </p:spTree>
    <p:extLst>
      <p:ext uri="{BB962C8B-B14F-4D97-AF65-F5344CB8AC3E}">
        <p14:creationId xmlns:p14="http://schemas.microsoft.com/office/powerpoint/2010/main" val="172537628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4.4.4 </a:t>
            </a:r>
            <a:r>
              <a:rPr lang="zh-CN" altLang="en-US" dirty="0"/>
              <a:t>面向接口编程</a:t>
            </a:r>
            <a:r>
              <a:rPr lang="en-US" altLang="zh-CN" dirty="0"/>
              <a:t/>
            </a:r>
            <a:br>
              <a:rPr lang="en-US" altLang="zh-CN" dirty="0"/>
            </a:br>
            <a:r>
              <a:rPr lang="zh-CN" altLang="en-US" sz="3600" dirty="0" smtClean="0"/>
              <a:t>思考</a:t>
            </a:r>
            <a:endParaRPr lang="zh-CN" altLang="en-US" dirty="0"/>
          </a:p>
        </p:txBody>
      </p:sp>
      <p:sp>
        <p:nvSpPr>
          <p:cNvPr id="3" name="内容占位符 2"/>
          <p:cNvSpPr>
            <a:spLocks noGrp="1"/>
          </p:cNvSpPr>
          <p:nvPr>
            <p:ph idx="1"/>
          </p:nvPr>
        </p:nvSpPr>
        <p:spPr>
          <a:xfrm>
            <a:off x="1068705" y="1226609"/>
            <a:ext cx="10058400" cy="526763"/>
          </a:xfrm>
        </p:spPr>
        <p:txBody>
          <a:bodyPr>
            <a:normAutofit/>
          </a:bodyPr>
          <a:lstStyle/>
          <a:p>
            <a:pPr>
              <a:lnSpc>
                <a:spcPct val="100000"/>
              </a:lnSpc>
              <a:buFont typeface="Wingdings" panose="05000000000000000000" pitchFamily="2" charset="2"/>
              <a:buChar char="l"/>
            </a:pPr>
            <a:r>
              <a:rPr lang="zh-CN" altLang="en-US" sz="2400" dirty="0" smtClean="0"/>
              <a:t>如下的代码，利用我们学过的哪部分知识，可以将代码进一步精简？</a:t>
            </a:r>
            <a:endParaRPr lang="en-US" altLang="zh-CN" sz="2400" dirty="0" smtClean="0"/>
          </a:p>
        </p:txBody>
      </p:sp>
      <p:pic>
        <p:nvPicPr>
          <p:cNvPr id="7" name="图片 6"/>
          <p:cNvPicPr>
            <a:picLocks noChangeAspect="1"/>
          </p:cNvPicPr>
          <p:nvPr/>
        </p:nvPicPr>
        <p:blipFill>
          <a:blip r:embed="rId3"/>
          <a:stretch>
            <a:fillRect/>
          </a:stretch>
        </p:blipFill>
        <p:spPr>
          <a:xfrm>
            <a:off x="6286499" y="1750791"/>
            <a:ext cx="5743575" cy="4535709"/>
          </a:xfrm>
          <a:prstGeom prst="rect">
            <a:avLst/>
          </a:prstGeom>
          <a:ln>
            <a:solidFill>
              <a:schemeClr val="tx1"/>
            </a:solidFill>
          </a:ln>
        </p:spPr>
      </p:pic>
      <p:pic>
        <p:nvPicPr>
          <p:cNvPr id="8" name="图片 7"/>
          <p:cNvPicPr>
            <a:picLocks noChangeAspect="1"/>
          </p:cNvPicPr>
          <p:nvPr/>
        </p:nvPicPr>
        <p:blipFill>
          <a:blip r:embed="rId4"/>
          <a:stretch>
            <a:fillRect/>
          </a:stretch>
        </p:blipFill>
        <p:spPr>
          <a:xfrm>
            <a:off x="289053" y="1750791"/>
            <a:ext cx="5771177" cy="2049684"/>
          </a:xfrm>
          <a:prstGeom prst="rect">
            <a:avLst/>
          </a:prstGeom>
          <a:ln>
            <a:solidFill>
              <a:schemeClr val="tx1"/>
            </a:solidFill>
          </a:ln>
        </p:spPr>
      </p:pic>
      <p:pic>
        <p:nvPicPr>
          <p:cNvPr id="9" name="图片 8"/>
          <p:cNvPicPr>
            <a:picLocks noChangeAspect="1"/>
          </p:cNvPicPr>
          <p:nvPr/>
        </p:nvPicPr>
        <p:blipFill>
          <a:blip r:embed="rId5"/>
          <a:stretch>
            <a:fillRect/>
          </a:stretch>
        </p:blipFill>
        <p:spPr>
          <a:xfrm>
            <a:off x="289052" y="3954758"/>
            <a:ext cx="5771177" cy="2236492"/>
          </a:xfrm>
          <a:prstGeom prst="rect">
            <a:avLst/>
          </a:prstGeom>
          <a:ln>
            <a:solidFill>
              <a:schemeClr val="tx1"/>
            </a:solidFill>
          </a:ln>
        </p:spPr>
      </p:pic>
    </p:spTree>
    <p:extLst>
      <p:ext uri="{BB962C8B-B14F-4D97-AF65-F5344CB8AC3E}">
        <p14:creationId xmlns:p14="http://schemas.microsoft.com/office/powerpoint/2010/main" val="92753655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本章</a:t>
            </a:r>
            <a:r>
              <a:rPr lang="zh-CN" altLang="en-US" dirty="0" smtClean="0"/>
              <a:t>导读</a:t>
            </a:r>
            <a:endParaRPr lang="zh-CN" altLang="en-US" dirty="0"/>
          </a:p>
        </p:txBody>
      </p:sp>
      <p:sp>
        <p:nvSpPr>
          <p:cNvPr id="3" name="内容占位符 2"/>
          <p:cNvSpPr>
            <a:spLocks noGrp="1"/>
          </p:cNvSpPr>
          <p:nvPr>
            <p:ph idx="1"/>
          </p:nvPr>
        </p:nvSpPr>
        <p:spPr>
          <a:xfrm>
            <a:off x="1097280" y="1143001"/>
            <a:ext cx="10058400" cy="5197838"/>
          </a:xfrm>
        </p:spPr>
        <p:txBody>
          <a:bodyPr>
            <a:normAutofit fontScale="92500" lnSpcReduction="10000"/>
          </a:bodyPr>
          <a:lstStyle/>
          <a:p>
            <a:pPr>
              <a:buFont typeface="Wingdings" panose="05000000000000000000" pitchFamily="2" charset="2"/>
              <a:buChar char="p"/>
            </a:pPr>
            <a:r>
              <a:rPr lang="en-US" altLang="zh-CN" sz="3200" dirty="0" smtClean="0">
                <a:latin typeface="+mn-lt"/>
              </a:rPr>
              <a:t>4.1 </a:t>
            </a:r>
            <a:r>
              <a:rPr lang="zh-CN" altLang="en-US" sz="3200" dirty="0" smtClean="0">
                <a:latin typeface="+mn-lt"/>
              </a:rPr>
              <a:t>继承 </a:t>
            </a:r>
            <a:r>
              <a:rPr lang="en-US" altLang="zh-CN" sz="3200" dirty="0" smtClean="0">
                <a:latin typeface="+mn-lt"/>
              </a:rPr>
              <a:t>Inheritance</a:t>
            </a:r>
          </a:p>
          <a:p>
            <a:pPr>
              <a:buFont typeface="Wingdings" panose="05000000000000000000" pitchFamily="2" charset="2"/>
              <a:buChar char="p"/>
            </a:pPr>
            <a:r>
              <a:rPr lang="en-US" altLang="zh-CN" sz="3200" dirty="0" smtClean="0">
                <a:latin typeface="+mn-lt"/>
              </a:rPr>
              <a:t>4.2 </a:t>
            </a:r>
            <a:r>
              <a:rPr lang="zh-CN" altLang="en-US" sz="3200" dirty="0" smtClean="0">
                <a:latin typeface="+mn-lt"/>
              </a:rPr>
              <a:t>抽象类和抽象方法 </a:t>
            </a:r>
            <a:r>
              <a:rPr lang="en-US" altLang="zh-CN" sz="3200" dirty="0" smtClean="0">
                <a:latin typeface="+mn-lt"/>
              </a:rPr>
              <a:t>Abstract Class &amp; Abstract Method</a:t>
            </a:r>
          </a:p>
          <a:p>
            <a:pPr>
              <a:buFont typeface="Wingdings" panose="05000000000000000000" pitchFamily="2" charset="2"/>
              <a:buChar char="p"/>
            </a:pPr>
            <a:r>
              <a:rPr lang="en-US" altLang="zh-CN" sz="3200" dirty="0" smtClean="0">
                <a:latin typeface="+mn-lt"/>
              </a:rPr>
              <a:t>4.3 </a:t>
            </a:r>
            <a:r>
              <a:rPr lang="zh-CN" altLang="en-US" sz="3200" dirty="0" smtClean="0">
                <a:latin typeface="+mn-lt"/>
              </a:rPr>
              <a:t>内部类 </a:t>
            </a:r>
            <a:r>
              <a:rPr lang="en-US" altLang="zh-CN" sz="3200" dirty="0" smtClean="0">
                <a:latin typeface="+mn-lt"/>
              </a:rPr>
              <a:t>Inner Class</a:t>
            </a:r>
          </a:p>
          <a:p>
            <a:pPr>
              <a:buFont typeface="Wingdings" panose="05000000000000000000" pitchFamily="2" charset="2"/>
              <a:buChar char="p"/>
            </a:pPr>
            <a:r>
              <a:rPr lang="en-US" altLang="zh-CN" sz="3200" dirty="0" smtClean="0">
                <a:latin typeface="+mn-lt"/>
              </a:rPr>
              <a:t>4.4 </a:t>
            </a:r>
            <a:r>
              <a:rPr lang="zh-CN" altLang="en-US" sz="3200" dirty="0" smtClean="0">
                <a:latin typeface="+mn-lt"/>
              </a:rPr>
              <a:t>接口 </a:t>
            </a:r>
            <a:r>
              <a:rPr lang="en-US" altLang="zh-CN" sz="3200" dirty="0" smtClean="0">
                <a:latin typeface="+mn-lt"/>
              </a:rPr>
              <a:t>Interface</a:t>
            </a:r>
            <a:endParaRPr lang="en-US" altLang="zh-CN" sz="3200" dirty="0">
              <a:latin typeface="+mn-lt"/>
            </a:endParaRPr>
          </a:p>
          <a:p>
            <a:pPr>
              <a:buFont typeface="Wingdings" charset="2"/>
              <a:buChar char="ü"/>
            </a:pPr>
            <a:r>
              <a:rPr lang="en-US" altLang="zh-CN" sz="3200" dirty="0">
                <a:solidFill>
                  <a:srgbClr val="FF0000"/>
                </a:solidFill>
                <a:latin typeface="+mn-lt"/>
              </a:rPr>
              <a:t>4</a:t>
            </a:r>
            <a:r>
              <a:rPr lang="en-US" altLang="zh-CN" sz="3200" dirty="0" smtClean="0">
                <a:solidFill>
                  <a:srgbClr val="FF0000"/>
                </a:solidFill>
                <a:latin typeface="+mn-lt"/>
              </a:rPr>
              <a:t>.5 </a:t>
            </a:r>
            <a:r>
              <a:rPr lang="en-US" altLang="zh-CN" sz="3200" dirty="0">
                <a:solidFill>
                  <a:srgbClr val="FF0000"/>
                </a:solidFill>
                <a:latin typeface="+mn-lt"/>
              </a:rPr>
              <a:t>Lambda</a:t>
            </a:r>
            <a:r>
              <a:rPr lang="zh-CN" altLang="en-US" sz="3200" dirty="0" smtClean="0">
                <a:solidFill>
                  <a:srgbClr val="FF0000"/>
                </a:solidFill>
                <a:latin typeface="+mn-lt"/>
              </a:rPr>
              <a:t>表达式  </a:t>
            </a:r>
            <a:r>
              <a:rPr lang="el-GR" altLang="zh-CN" sz="3200" dirty="0" smtClean="0">
                <a:solidFill>
                  <a:srgbClr val="FF0000"/>
                </a:solidFill>
                <a:latin typeface="+mn-lt"/>
              </a:rPr>
              <a:t>λ</a:t>
            </a:r>
            <a:r>
              <a:rPr lang="sk-SK" altLang="zh-CN" sz="3200" dirty="0">
                <a:solidFill>
                  <a:srgbClr val="FF0000"/>
                </a:solidFill>
                <a:latin typeface="+mn-lt"/>
              </a:rPr>
              <a:t> </a:t>
            </a:r>
            <a:r>
              <a:rPr lang="en-US" altLang="zh-CN" sz="3200" dirty="0" err="1">
                <a:solidFill>
                  <a:srgbClr val="FF0000"/>
                </a:solidFill>
                <a:latin typeface="+mn-lt"/>
              </a:rPr>
              <a:t>E</a:t>
            </a:r>
            <a:r>
              <a:rPr lang="sk-SK" altLang="zh-CN" sz="3200" dirty="0" err="1" smtClean="0">
                <a:solidFill>
                  <a:srgbClr val="FF0000"/>
                </a:solidFill>
                <a:latin typeface="+mn-lt"/>
              </a:rPr>
              <a:t>xpression</a:t>
            </a:r>
            <a:endParaRPr lang="en-US" altLang="zh-CN" sz="3200" dirty="0">
              <a:solidFill>
                <a:srgbClr val="FF0000"/>
              </a:solidFill>
              <a:latin typeface="+mn-lt"/>
            </a:endParaRPr>
          </a:p>
          <a:p>
            <a:pPr>
              <a:buFont typeface="Wingdings" panose="05000000000000000000" pitchFamily="2" charset="2"/>
              <a:buChar char="p"/>
            </a:pPr>
            <a:r>
              <a:rPr lang="en-US" altLang="zh-CN" sz="3200" dirty="0">
                <a:latin typeface="+mn-lt"/>
              </a:rPr>
              <a:t>4</a:t>
            </a:r>
            <a:r>
              <a:rPr lang="en-US" altLang="zh-CN" sz="3200" dirty="0" smtClean="0">
                <a:latin typeface="+mn-lt"/>
              </a:rPr>
              <a:t>.6 </a:t>
            </a:r>
            <a:r>
              <a:rPr lang="zh-CN" altLang="en-US" sz="3200" dirty="0">
                <a:latin typeface="+mn-lt"/>
              </a:rPr>
              <a:t>接口与抽象</a:t>
            </a:r>
            <a:r>
              <a:rPr lang="zh-CN" altLang="en-US" sz="3200" dirty="0" smtClean="0">
                <a:latin typeface="+mn-lt"/>
              </a:rPr>
              <a:t>类 </a:t>
            </a:r>
            <a:r>
              <a:rPr lang="en-US" altLang="zh-CN" sz="3200" dirty="0" smtClean="0">
                <a:latin typeface="+mn-lt"/>
              </a:rPr>
              <a:t>Interface</a:t>
            </a:r>
            <a:r>
              <a:rPr lang="zh-CN" altLang="en-US" sz="3200" dirty="0" smtClean="0">
                <a:latin typeface="+mn-lt"/>
              </a:rPr>
              <a:t> </a:t>
            </a:r>
            <a:r>
              <a:rPr lang="en-US" altLang="zh-CN" sz="3200" dirty="0" smtClean="0">
                <a:latin typeface="+mn-lt"/>
              </a:rPr>
              <a:t>&amp;</a:t>
            </a:r>
            <a:r>
              <a:rPr lang="zh-CN" altLang="en-US" sz="3200" dirty="0" smtClean="0">
                <a:latin typeface="+mn-lt"/>
              </a:rPr>
              <a:t> </a:t>
            </a:r>
            <a:r>
              <a:rPr lang="en-US" altLang="zh-CN" sz="3200" dirty="0" smtClean="0">
                <a:latin typeface="+mn-lt"/>
              </a:rPr>
              <a:t>Abstract</a:t>
            </a:r>
            <a:r>
              <a:rPr lang="zh-CN" altLang="en-US" sz="3200" dirty="0" smtClean="0">
                <a:latin typeface="+mn-lt"/>
              </a:rPr>
              <a:t> </a:t>
            </a:r>
            <a:r>
              <a:rPr lang="en-US" altLang="zh-CN" sz="3200" dirty="0" smtClean="0">
                <a:latin typeface="+mn-lt"/>
              </a:rPr>
              <a:t>Class</a:t>
            </a:r>
            <a:endParaRPr lang="en-US" altLang="zh-CN" sz="3200" dirty="0">
              <a:latin typeface="+mn-lt"/>
            </a:endParaRPr>
          </a:p>
          <a:p>
            <a:pPr>
              <a:buFont typeface="Wingdings" panose="05000000000000000000" pitchFamily="2" charset="2"/>
              <a:buChar char="p"/>
            </a:pPr>
            <a:r>
              <a:rPr lang="en-US" altLang="zh-CN" sz="3200" dirty="0">
                <a:latin typeface="+mn-lt"/>
              </a:rPr>
              <a:t>4</a:t>
            </a:r>
            <a:r>
              <a:rPr lang="en-US" altLang="zh-CN" sz="3200" dirty="0" smtClean="0">
                <a:latin typeface="+mn-lt"/>
              </a:rPr>
              <a:t>.7 </a:t>
            </a:r>
            <a:r>
              <a:rPr lang="zh-CN" altLang="en-US" sz="3200" dirty="0">
                <a:latin typeface="+mn-lt"/>
              </a:rPr>
              <a:t>大话泛</a:t>
            </a:r>
            <a:r>
              <a:rPr lang="zh-CN" altLang="en-US" sz="3200" dirty="0" smtClean="0">
                <a:latin typeface="+mn-lt"/>
              </a:rPr>
              <a:t>型 </a:t>
            </a:r>
            <a:r>
              <a:rPr lang="en-US" altLang="zh-CN" sz="3200" dirty="0" smtClean="0">
                <a:latin typeface="+mn-lt"/>
              </a:rPr>
              <a:t>Generic</a:t>
            </a:r>
            <a:r>
              <a:rPr lang="zh-CN" altLang="en-US" sz="3200" dirty="0" smtClean="0">
                <a:latin typeface="+mn-lt"/>
              </a:rPr>
              <a:t> </a:t>
            </a:r>
            <a:r>
              <a:rPr lang="en-US" altLang="zh-CN" sz="3200" dirty="0" smtClean="0">
                <a:latin typeface="+mn-lt"/>
              </a:rPr>
              <a:t>Programming</a:t>
            </a:r>
          </a:p>
          <a:p>
            <a:pPr>
              <a:buFont typeface="Wingdings" panose="05000000000000000000" pitchFamily="2" charset="2"/>
              <a:buChar char="p"/>
            </a:pPr>
            <a:r>
              <a:rPr lang="en-US" altLang="zh-CN" sz="3200" dirty="0" smtClean="0">
                <a:latin typeface="+mn-lt"/>
              </a:rPr>
              <a:t>4.8 </a:t>
            </a:r>
            <a:r>
              <a:rPr lang="zh-CN" altLang="en-US" sz="3200" dirty="0" smtClean="0">
                <a:latin typeface="+mn-lt"/>
              </a:rPr>
              <a:t>枚举类 </a:t>
            </a:r>
            <a:r>
              <a:rPr lang="en-US" altLang="zh-CN" sz="3200" dirty="0" smtClean="0">
                <a:latin typeface="+mn-lt"/>
              </a:rPr>
              <a:t>Enumeration Class</a:t>
            </a:r>
          </a:p>
          <a:p>
            <a:pPr>
              <a:buFont typeface="Wingdings" panose="05000000000000000000" pitchFamily="2" charset="2"/>
              <a:buChar char="p"/>
            </a:pPr>
            <a:r>
              <a:rPr lang="en-US" altLang="zh-CN" sz="3200" dirty="0">
                <a:latin typeface="+mn-lt"/>
              </a:rPr>
              <a:t>4.9</a:t>
            </a:r>
            <a:r>
              <a:rPr lang="zh-CN" altLang="en-US" sz="3200" dirty="0">
                <a:latin typeface="+mn-lt"/>
              </a:rPr>
              <a:t> 作业及</a:t>
            </a:r>
            <a:r>
              <a:rPr lang="zh-CN" altLang="en-US" sz="3200" dirty="0" smtClean="0">
                <a:latin typeface="+mn-lt"/>
              </a:rPr>
              <a:t>延伸</a:t>
            </a:r>
            <a:endParaRPr lang="en-US" altLang="zh-CN" sz="3200" dirty="0">
              <a:latin typeface="+mn-lt"/>
            </a:endParaRPr>
          </a:p>
        </p:txBody>
      </p:sp>
    </p:spTree>
    <p:extLst>
      <p:ext uri="{BB962C8B-B14F-4D97-AF65-F5344CB8AC3E}">
        <p14:creationId xmlns:p14="http://schemas.microsoft.com/office/powerpoint/2010/main" val="193771335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4.5 Lambda</a:t>
            </a:r>
            <a:r>
              <a:rPr lang="zh-CN" altLang="en-US" dirty="0" smtClean="0"/>
              <a:t>表达式 （选讲</a:t>
            </a:r>
            <a:r>
              <a:rPr lang="zh-CN" altLang="en-US" dirty="0" smtClean="0"/>
              <a:t>）</a:t>
            </a:r>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l"/>
            </a:pPr>
            <a:r>
              <a:rPr lang="en-US" altLang="zh-CN" sz="3200" dirty="0" smtClean="0">
                <a:latin typeface="+mn-lt"/>
              </a:rPr>
              <a:t>4.5.1 Lambda</a:t>
            </a:r>
            <a:r>
              <a:rPr lang="zh-CN" altLang="en-US" sz="3200" dirty="0" smtClean="0">
                <a:latin typeface="+mn-lt"/>
              </a:rPr>
              <a:t>表达式形式</a:t>
            </a:r>
            <a:endParaRPr lang="en-US" altLang="zh-CN" sz="3200" dirty="0" smtClean="0">
              <a:latin typeface="+mn-lt"/>
            </a:endParaRPr>
          </a:p>
          <a:p>
            <a:pPr>
              <a:buFont typeface="Wingdings" panose="05000000000000000000" pitchFamily="2" charset="2"/>
              <a:buChar char="l"/>
            </a:pPr>
            <a:r>
              <a:rPr lang="en-US" altLang="zh-CN" sz="3200" dirty="0" smtClean="0">
                <a:latin typeface="+mn-lt"/>
              </a:rPr>
              <a:t>4.5.2 </a:t>
            </a:r>
            <a:r>
              <a:rPr lang="en-US" altLang="zh-CN" sz="3200" dirty="0">
                <a:latin typeface="+mn-lt"/>
              </a:rPr>
              <a:t>Lambda</a:t>
            </a:r>
            <a:r>
              <a:rPr lang="zh-CN" altLang="en-US" sz="3200" dirty="0" smtClean="0">
                <a:latin typeface="+mn-lt"/>
              </a:rPr>
              <a:t>表达式与函数式接口</a:t>
            </a:r>
            <a:endParaRPr lang="en-US" altLang="zh-CN" sz="3200" dirty="0" smtClean="0">
              <a:latin typeface="+mn-lt"/>
            </a:endParaRPr>
          </a:p>
          <a:p>
            <a:pPr>
              <a:buFont typeface="Wingdings" panose="05000000000000000000" pitchFamily="2" charset="2"/>
              <a:buChar char="l"/>
            </a:pPr>
            <a:r>
              <a:rPr lang="en-US" altLang="zh-CN" sz="3200" dirty="0" smtClean="0">
                <a:latin typeface="+mn-lt"/>
              </a:rPr>
              <a:t>4.5.3 </a:t>
            </a:r>
            <a:r>
              <a:rPr lang="zh-CN" altLang="en-US" sz="3200" dirty="0" smtClean="0">
                <a:latin typeface="+mn-lt"/>
              </a:rPr>
              <a:t>方法引用与构造器引用</a:t>
            </a:r>
            <a:endParaRPr lang="en-US" altLang="zh-CN" sz="3200" dirty="0" smtClean="0">
              <a:latin typeface="+mn-lt"/>
            </a:endParaRPr>
          </a:p>
          <a:p>
            <a:pPr>
              <a:buFont typeface="Wingdings" panose="05000000000000000000" pitchFamily="2" charset="2"/>
              <a:buChar char="l"/>
            </a:pPr>
            <a:r>
              <a:rPr lang="en-US" altLang="zh-CN" sz="3200" dirty="0" smtClean="0">
                <a:latin typeface="+mn-lt"/>
              </a:rPr>
              <a:t>4.5.4 </a:t>
            </a:r>
            <a:r>
              <a:rPr lang="en-US" altLang="zh-CN" sz="3200" dirty="0">
                <a:latin typeface="+mn-lt"/>
              </a:rPr>
              <a:t>Lambda</a:t>
            </a:r>
            <a:r>
              <a:rPr lang="zh-CN" altLang="en-US" sz="3200" dirty="0" smtClean="0">
                <a:latin typeface="+mn-lt"/>
              </a:rPr>
              <a:t>表达式与匿名内部类</a:t>
            </a:r>
            <a:endParaRPr lang="zh-CN" altLang="en-US" sz="3200" dirty="0">
              <a:latin typeface="+mn-lt"/>
            </a:endParaRPr>
          </a:p>
        </p:txBody>
      </p:sp>
    </p:spTree>
    <p:extLst>
      <p:ext uri="{BB962C8B-B14F-4D97-AF65-F5344CB8AC3E}">
        <p14:creationId xmlns:p14="http://schemas.microsoft.com/office/powerpoint/2010/main" val="157860336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4.5 Lambda</a:t>
            </a:r>
            <a:r>
              <a:rPr lang="zh-CN" altLang="en-US" dirty="0" smtClean="0"/>
              <a:t>表达式</a:t>
            </a:r>
            <a:endParaRPr lang="zh-CN" altLang="en-US" dirty="0"/>
          </a:p>
        </p:txBody>
      </p:sp>
      <p:sp>
        <p:nvSpPr>
          <p:cNvPr id="3" name="内容占位符 2"/>
          <p:cNvSpPr>
            <a:spLocks noGrp="1"/>
          </p:cNvSpPr>
          <p:nvPr>
            <p:ph idx="1"/>
          </p:nvPr>
        </p:nvSpPr>
        <p:spPr>
          <a:xfrm>
            <a:off x="1097280" y="1152525"/>
            <a:ext cx="10058400" cy="4716569"/>
          </a:xfrm>
        </p:spPr>
        <p:txBody>
          <a:bodyPr/>
          <a:lstStyle/>
          <a:p>
            <a:pPr>
              <a:lnSpc>
                <a:spcPct val="150000"/>
              </a:lnSpc>
              <a:buFont typeface="Wingdings" panose="05000000000000000000" pitchFamily="2" charset="2"/>
              <a:buChar char="l"/>
            </a:pPr>
            <a:r>
              <a:rPr lang="en-US" altLang="zh-CN" sz="2800" dirty="0" err="1">
                <a:latin typeface="+mn-lt"/>
              </a:rPr>
              <a:t>Lamda</a:t>
            </a:r>
            <a:r>
              <a:rPr lang="zh-CN" altLang="en-US" sz="2800" dirty="0">
                <a:latin typeface="+mn-lt"/>
              </a:rPr>
              <a:t>表达式是</a:t>
            </a:r>
            <a:r>
              <a:rPr lang="en-US" altLang="zh-CN" sz="2800" dirty="0">
                <a:latin typeface="+mn-lt"/>
              </a:rPr>
              <a:t>Java8</a:t>
            </a:r>
            <a:r>
              <a:rPr lang="zh-CN" altLang="en-US" sz="2800" dirty="0">
                <a:latin typeface="+mn-lt"/>
              </a:rPr>
              <a:t>的主要更新</a:t>
            </a:r>
            <a:r>
              <a:rPr lang="zh-CN" altLang="en-US" sz="2800" dirty="0" smtClean="0">
                <a:latin typeface="+mn-lt"/>
              </a:rPr>
              <a:t>。</a:t>
            </a:r>
            <a:endParaRPr lang="en-US" altLang="zh-CN" sz="2800" dirty="0">
              <a:latin typeface="+mn-lt"/>
            </a:endParaRPr>
          </a:p>
          <a:p>
            <a:pPr>
              <a:lnSpc>
                <a:spcPct val="150000"/>
              </a:lnSpc>
              <a:buFont typeface="Wingdings" panose="05000000000000000000" pitchFamily="2" charset="2"/>
              <a:buChar char="l"/>
            </a:pPr>
            <a:r>
              <a:rPr lang="en-US" altLang="zh-CN" sz="2800" dirty="0" err="1">
                <a:latin typeface="+mn-lt"/>
              </a:rPr>
              <a:t>Lamda</a:t>
            </a:r>
            <a:r>
              <a:rPr lang="zh-CN" altLang="en-US" sz="2800" dirty="0">
                <a:latin typeface="+mn-lt"/>
              </a:rPr>
              <a:t>表达式将代码块作为方法的参数</a:t>
            </a:r>
            <a:r>
              <a:rPr lang="zh-CN" altLang="en-US" sz="2800" dirty="0" smtClean="0">
                <a:latin typeface="+mn-lt"/>
              </a:rPr>
              <a:t>。</a:t>
            </a:r>
            <a:endParaRPr lang="en-US" altLang="zh-CN" sz="2800" dirty="0">
              <a:latin typeface="+mn-lt"/>
            </a:endParaRPr>
          </a:p>
          <a:p>
            <a:pPr>
              <a:lnSpc>
                <a:spcPct val="150000"/>
              </a:lnSpc>
              <a:buFont typeface="Wingdings" panose="05000000000000000000" pitchFamily="2" charset="2"/>
              <a:buChar char="l"/>
            </a:pPr>
            <a:r>
              <a:rPr lang="en-US" altLang="zh-CN" sz="2800" dirty="0" err="1">
                <a:latin typeface="+mn-lt"/>
              </a:rPr>
              <a:t>Lamda</a:t>
            </a:r>
            <a:r>
              <a:rPr lang="zh-CN" altLang="en-US" sz="2800" dirty="0">
                <a:latin typeface="+mn-lt"/>
              </a:rPr>
              <a:t>表达式允许使用更加简洁的代码创建</a:t>
            </a:r>
            <a:r>
              <a:rPr lang="zh-CN" altLang="en-US" sz="2800" dirty="0">
                <a:solidFill>
                  <a:srgbClr val="FF0000"/>
                </a:solidFill>
                <a:latin typeface="+mn-lt"/>
              </a:rPr>
              <a:t>只有一个抽象方法的接口（函数式接口</a:t>
            </a:r>
            <a:r>
              <a:rPr lang="zh-CN" altLang="en-US" sz="2800" dirty="0" smtClean="0">
                <a:solidFill>
                  <a:srgbClr val="FF0000"/>
                </a:solidFill>
                <a:latin typeface="+mn-lt"/>
              </a:rPr>
              <a:t>）</a:t>
            </a:r>
            <a:endParaRPr lang="en-US" altLang="zh-CN" sz="2800" dirty="0" smtClean="0">
              <a:solidFill>
                <a:srgbClr val="FF0000"/>
              </a:solidFill>
              <a:latin typeface="+mn-lt"/>
            </a:endParaRPr>
          </a:p>
          <a:p>
            <a:pPr>
              <a:lnSpc>
                <a:spcPct val="150000"/>
              </a:lnSpc>
              <a:buFont typeface="Wingdings" panose="05000000000000000000" pitchFamily="2" charset="2"/>
              <a:buChar char="l"/>
            </a:pPr>
            <a:r>
              <a:rPr lang="zh-CN" altLang="en-US" sz="2800" dirty="0" smtClean="0">
                <a:latin typeface="+mn-lt"/>
              </a:rPr>
              <a:t>正式学习</a:t>
            </a:r>
            <a:r>
              <a:rPr lang="en-US" altLang="zh-CN" sz="2800" dirty="0" smtClean="0">
                <a:latin typeface="+mn-lt"/>
              </a:rPr>
              <a:t>Lambda</a:t>
            </a:r>
            <a:r>
              <a:rPr lang="zh-CN" altLang="en-US" sz="2800" dirty="0" smtClean="0">
                <a:latin typeface="+mn-lt"/>
              </a:rPr>
              <a:t>表达式前，先感受一下</a:t>
            </a:r>
            <a:r>
              <a:rPr lang="en-US" altLang="zh-CN" sz="2800" dirty="0" smtClean="0">
                <a:latin typeface="+mn-lt"/>
              </a:rPr>
              <a:t>Lambda</a:t>
            </a:r>
            <a:r>
              <a:rPr lang="zh-CN" altLang="en-US" sz="2800" dirty="0" smtClean="0">
                <a:latin typeface="+mn-lt"/>
              </a:rPr>
              <a:t>表达式在命令模式中的“威力”。</a:t>
            </a:r>
            <a:endParaRPr lang="en-US" altLang="zh-CN" sz="2800" dirty="0">
              <a:latin typeface="+mn-lt"/>
            </a:endParaRPr>
          </a:p>
          <a:p>
            <a:endParaRPr lang="zh-CN" altLang="en-US" dirty="0"/>
          </a:p>
        </p:txBody>
      </p:sp>
    </p:spTree>
    <p:extLst>
      <p:ext uri="{BB962C8B-B14F-4D97-AF65-F5344CB8AC3E}">
        <p14:creationId xmlns:p14="http://schemas.microsoft.com/office/powerpoint/2010/main" val="157376371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4.5 </a:t>
            </a:r>
            <a:r>
              <a:rPr lang="en-US" altLang="zh-CN" dirty="0"/>
              <a:t>Lambda</a:t>
            </a:r>
            <a:r>
              <a:rPr lang="zh-CN" altLang="en-US" dirty="0" smtClean="0"/>
              <a:t>表达式</a:t>
            </a:r>
            <a:r>
              <a:rPr lang="en-US" altLang="zh-CN" dirty="0" smtClean="0"/>
              <a:t/>
            </a:r>
            <a:br>
              <a:rPr lang="en-US" altLang="zh-CN" dirty="0" smtClean="0"/>
            </a:br>
            <a:r>
              <a:rPr lang="zh-CN" altLang="en-US" sz="3600" dirty="0" smtClean="0"/>
              <a:t>代码示例</a:t>
            </a:r>
            <a:endParaRPr lang="zh-CN" altLang="en-US" sz="3600" dirty="0"/>
          </a:p>
        </p:txBody>
      </p:sp>
      <p:sp>
        <p:nvSpPr>
          <p:cNvPr id="3" name="内容占位符 2"/>
          <p:cNvSpPr>
            <a:spLocks noGrp="1"/>
          </p:cNvSpPr>
          <p:nvPr>
            <p:ph idx="1"/>
          </p:nvPr>
        </p:nvSpPr>
        <p:spPr>
          <a:xfrm>
            <a:off x="840105" y="1264709"/>
            <a:ext cx="8598655" cy="782136"/>
          </a:xfrm>
        </p:spPr>
        <p:txBody>
          <a:bodyPr>
            <a:normAutofit/>
          </a:bodyPr>
          <a:lstStyle/>
          <a:p>
            <a:pPr>
              <a:buFont typeface="Wingdings" panose="05000000000000000000" pitchFamily="2" charset="2"/>
              <a:buChar char="l"/>
            </a:pPr>
            <a:r>
              <a:rPr lang="zh-CN" altLang="en-US" sz="2400" dirty="0" smtClean="0"/>
              <a:t>上节的思考，答案当然是</a:t>
            </a:r>
            <a:r>
              <a:rPr lang="zh-CN" altLang="en-US" sz="2400" dirty="0" smtClean="0">
                <a:solidFill>
                  <a:srgbClr val="FF0000"/>
                </a:solidFill>
              </a:rPr>
              <a:t>匿名内部类</a:t>
            </a:r>
            <a:r>
              <a:rPr lang="zh-CN" altLang="en-US" sz="2400" dirty="0" smtClean="0"/>
              <a:t>！我们无需再单独定一个</a:t>
            </a:r>
            <a:r>
              <a:rPr lang="en-US" altLang="zh-CN" sz="2400" dirty="0" err="1" smtClean="0"/>
              <a:t>AddCommand</a:t>
            </a:r>
            <a:r>
              <a:rPr lang="zh-CN" altLang="en-US" sz="2400" dirty="0" smtClean="0"/>
              <a:t>类。</a:t>
            </a:r>
            <a:endParaRPr lang="zh-CN" altLang="en-US" sz="2400" dirty="0"/>
          </a:p>
        </p:txBody>
      </p:sp>
      <p:pic>
        <p:nvPicPr>
          <p:cNvPr id="6" name="图片 5"/>
          <p:cNvPicPr>
            <a:picLocks noChangeAspect="1"/>
          </p:cNvPicPr>
          <p:nvPr/>
        </p:nvPicPr>
        <p:blipFill rotWithShape="1">
          <a:blip r:embed="rId2"/>
          <a:srcRect l="446"/>
          <a:stretch/>
        </p:blipFill>
        <p:spPr>
          <a:xfrm>
            <a:off x="929846" y="2075878"/>
            <a:ext cx="5138839" cy="3200000"/>
          </a:xfrm>
          <a:prstGeom prst="rect">
            <a:avLst/>
          </a:prstGeom>
        </p:spPr>
      </p:pic>
      <p:sp>
        <p:nvSpPr>
          <p:cNvPr id="7" name="文本框 6"/>
          <p:cNvSpPr txBox="1"/>
          <p:nvPr/>
        </p:nvSpPr>
        <p:spPr>
          <a:xfrm>
            <a:off x="6822872" y="2083135"/>
            <a:ext cx="3774266"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t>而</a:t>
            </a:r>
            <a:r>
              <a:rPr lang="en-US" altLang="zh-CN" sz="2400" dirty="0" smtClean="0"/>
              <a:t>Lambda</a:t>
            </a:r>
            <a:r>
              <a:rPr lang="zh-CN" altLang="en-US" sz="2400" dirty="0" smtClean="0"/>
              <a:t>表达式还能再次基础上进一步简化！</a:t>
            </a:r>
            <a:endParaRPr lang="zh-CN" altLang="en-US" sz="2400" dirty="0"/>
          </a:p>
        </p:txBody>
      </p:sp>
    </p:spTree>
    <p:extLst>
      <p:ext uri="{BB962C8B-B14F-4D97-AF65-F5344CB8AC3E}">
        <p14:creationId xmlns:p14="http://schemas.microsoft.com/office/powerpoint/2010/main" val="183807751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4.5 </a:t>
            </a:r>
            <a:r>
              <a:rPr lang="en-US" altLang="zh-CN" dirty="0"/>
              <a:t>Lambda</a:t>
            </a:r>
            <a:r>
              <a:rPr lang="zh-CN" altLang="en-US" dirty="0" smtClean="0"/>
              <a:t>表达式</a:t>
            </a:r>
            <a:r>
              <a:rPr lang="en-US" altLang="zh-CN" dirty="0" smtClean="0"/>
              <a:t/>
            </a:r>
            <a:br>
              <a:rPr lang="en-US" altLang="zh-CN" dirty="0" smtClean="0"/>
            </a:br>
            <a:r>
              <a:rPr lang="zh-CN" altLang="en-US" sz="3600" dirty="0" smtClean="0"/>
              <a:t>代码示例</a:t>
            </a:r>
            <a:endParaRPr lang="zh-CN" altLang="en-US" sz="3600" dirty="0"/>
          </a:p>
        </p:txBody>
      </p:sp>
      <p:sp>
        <p:nvSpPr>
          <p:cNvPr id="3" name="内容占位符 2"/>
          <p:cNvSpPr>
            <a:spLocks noGrp="1"/>
          </p:cNvSpPr>
          <p:nvPr>
            <p:ph idx="1"/>
          </p:nvPr>
        </p:nvSpPr>
        <p:spPr>
          <a:xfrm>
            <a:off x="1097280" y="1845734"/>
            <a:ext cx="10160746" cy="782136"/>
          </a:xfrm>
        </p:spPr>
        <p:txBody>
          <a:bodyPr>
            <a:normAutofit/>
          </a:bodyPr>
          <a:lstStyle/>
          <a:p>
            <a:pPr>
              <a:buFont typeface="Wingdings" panose="05000000000000000000" pitchFamily="2" charset="2"/>
              <a:buChar char="l"/>
            </a:pPr>
            <a:r>
              <a:rPr lang="zh-CN" altLang="en-US" sz="2400" dirty="0" smtClean="0"/>
              <a:t>我们可以看到使用</a:t>
            </a:r>
            <a:r>
              <a:rPr lang="en-US" altLang="zh-CN" sz="2400" dirty="0" smtClean="0"/>
              <a:t>Lambda</a:t>
            </a:r>
            <a:r>
              <a:rPr lang="zh-CN" altLang="en-US" sz="2400" dirty="0" smtClean="0"/>
              <a:t>表达式，相比匿名内部类，省去方法的声明部分，直接传入一个代码块！</a:t>
            </a:r>
            <a:endParaRPr lang="zh-CN" altLang="en-US" sz="2400" dirty="0"/>
          </a:p>
        </p:txBody>
      </p:sp>
      <p:grpSp>
        <p:nvGrpSpPr>
          <p:cNvPr id="9" name="组合 8"/>
          <p:cNvGrpSpPr/>
          <p:nvPr/>
        </p:nvGrpSpPr>
        <p:grpSpPr>
          <a:xfrm>
            <a:off x="6692737" y="2806799"/>
            <a:ext cx="5180952" cy="3209524"/>
            <a:chOff x="1097280" y="2767944"/>
            <a:chExt cx="5180952" cy="3209524"/>
          </a:xfrm>
        </p:grpSpPr>
        <p:pic>
          <p:nvPicPr>
            <p:cNvPr id="4" name="图片 3"/>
            <p:cNvPicPr>
              <a:picLocks noChangeAspect="1"/>
            </p:cNvPicPr>
            <p:nvPr/>
          </p:nvPicPr>
          <p:blipFill>
            <a:blip r:embed="rId2"/>
            <a:stretch>
              <a:fillRect/>
            </a:stretch>
          </p:blipFill>
          <p:spPr>
            <a:xfrm>
              <a:off x="1097280" y="2767944"/>
              <a:ext cx="5180952" cy="3209524"/>
            </a:xfrm>
            <a:prstGeom prst="rect">
              <a:avLst/>
            </a:prstGeom>
          </p:spPr>
        </p:pic>
        <p:sp>
          <p:nvSpPr>
            <p:cNvPr id="7" name="矩形 6"/>
            <p:cNvSpPr/>
            <p:nvPr/>
          </p:nvSpPr>
          <p:spPr>
            <a:xfrm>
              <a:off x="1526797" y="3816991"/>
              <a:ext cx="3296874" cy="4278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945528" y="2806799"/>
            <a:ext cx="5180952" cy="2752381"/>
            <a:chOff x="6710043" y="3362626"/>
            <a:chExt cx="5180952" cy="2752381"/>
          </a:xfrm>
        </p:grpSpPr>
        <p:pic>
          <p:nvPicPr>
            <p:cNvPr id="5" name="图片 4"/>
            <p:cNvPicPr>
              <a:picLocks noChangeAspect="1"/>
            </p:cNvPicPr>
            <p:nvPr/>
          </p:nvPicPr>
          <p:blipFill>
            <a:blip r:embed="rId3"/>
            <a:stretch>
              <a:fillRect/>
            </a:stretch>
          </p:blipFill>
          <p:spPr>
            <a:xfrm>
              <a:off x="6710043" y="3362626"/>
              <a:ext cx="5180952" cy="2752381"/>
            </a:xfrm>
            <a:prstGeom prst="rect">
              <a:avLst/>
            </a:prstGeom>
          </p:spPr>
        </p:pic>
        <p:sp>
          <p:nvSpPr>
            <p:cNvPr id="8" name="矩形 7"/>
            <p:cNvSpPr/>
            <p:nvPr/>
          </p:nvSpPr>
          <p:spPr>
            <a:xfrm>
              <a:off x="8816829" y="4372706"/>
              <a:ext cx="1392573" cy="28318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165829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4.1.1 </a:t>
            </a:r>
            <a:r>
              <a:rPr lang="zh-CN" altLang="en-US" dirty="0" smtClean="0"/>
              <a:t>继承的基本</a:t>
            </a:r>
            <a:r>
              <a:rPr lang="zh-CN" altLang="en-US" dirty="0" smtClean="0"/>
              <a:t>概念</a:t>
            </a:r>
            <a:endParaRPr lang="zh-CN" altLang="en-US" dirty="0"/>
          </a:p>
        </p:txBody>
      </p:sp>
      <p:sp>
        <p:nvSpPr>
          <p:cNvPr id="3" name="内容占位符 2"/>
          <p:cNvSpPr>
            <a:spLocks noGrp="1"/>
          </p:cNvSpPr>
          <p:nvPr>
            <p:ph idx="1"/>
          </p:nvPr>
        </p:nvSpPr>
        <p:spPr/>
        <p:txBody>
          <a:bodyPr>
            <a:normAutofit/>
          </a:bodyPr>
          <a:lstStyle/>
          <a:p>
            <a:pPr algn="just">
              <a:spcBef>
                <a:spcPct val="0"/>
              </a:spcBef>
              <a:buFont typeface="Wingdings" panose="05000000000000000000" pitchFamily="2" charset="2"/>
              <a:buChar char="l"/>
            </a:pPr>
            <a:endParaRPr lang="zh-CN" altLang="en-US" sz="24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625" y="1253699"/>
            <a:ext cx="3346122" cy="4616779"/>
          </a:xfrm>
          <a:prstGeom prst="rect">
            <a:avLst/>
          </a:prstGeom>
        </p:spPr>
      </p:pic>
      <p:pic>
        <p:nvPicPr>
          <p:cNvPr id="6" name="图片 5"/>
          <p:cNvPicPr>
            <a:picLocks noChangeAspect="1"/>
          </p:cNvPicPr>
          <p:nvPr/>
        </p:nvPicPr>
        <p:blipFill>
          <a:blip r:embed="rId3"/>
          <a:stretch>
            <a:fillRect/>
          </a:stretch>
        </p:blipFill>
        <p:spPr>
          <a:xfrm>
            <a:off x="6485959" y="1845212"/>
            <a:ext cx="5028473" cy="2660113"/>
          </a:xfrm>
          <a:prstGeom prst="rect">
            <a:avLst/>
          </a:prstGeom>
        </p:spPr>
      </p:pic>
      <p:sp>
        <p:nvSpPr>
          <p:cNvPr id="7" name="右箭头 6"/>
          <p:cNvSpPr/>
          <p:nvPr/>
        </p:nvSpPr>
        <p:spPr>
          <a:xfrm>
            <a:off x="5063541" y="2791190"/>
            <a:ext cx="1268627" cy="4366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416639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4.5.1 </a:t>
            </a:r>
            <a:r>
              <a:rPr lang="en-US" altLang="zh-CN" dirty="0" err="1" smtClean="0"/>
              <a:t>Lamda</a:t>
            </a:r>
            <a:r>
              <a:rPr lang="zh-CN" altLang="en-US" dirty="0"/>
              <a:t>表达式</a:t>
            </a:r>
            <a:r>
              <a:rPr lang="zh-CN" altLang="en-US" dirty="0" smtClean="0"/>
              <a:t>形式</a:t>
            </a:r>
            <a:endParaRPr lang="zh-CN" altLang="en-US" dirty="0"/>
          </a:p>
        </p:txBody>
      </p:sp>
      <p:sp>
        <p:nvSpPr>
          <p:cNvPr id="3" name="内容占位符 2"/>
          <p:cNvSpPr>
            <a:spLocks noGrp="1"/>
          </p:cNvSpPr>
          <p:nvPr>
            <p:ph idx="1"/>
          </p:nvPr>
        </p:nvSpPr>
        <p:spPr>
          <a:xfrm>
            <a:off x="873211" y="1771592"/>
            <a:ext cx="10593859" cy="4530354"/>
          </a:xfrm>
        </p:spPr>
        <p:txBody>
          <a:bodyPr>
            <a:noAutofit/>
          </a:bodyPr>
          <a:lstStyle/>
          <a:p>
            <a:pPr>
              <a:lnSpc>
                <a:spcPct val="120000"/>
              </a:lnSpc>
              <a:buFont typeface="Wingdings" panose="05000000000000000000" pitchFamily="2" charset="2"/>
              <a:buChar char="l"/>
              <a:defRPr/>
            </a:pPr>
            <a:r>
              <a:rPr lang="en-US" altLang="zh-CN" sz="2400" dirty="0"/>
              <a:t>Lambda</a:t>
            </a:r>
            <a:r>
              <a:rPr lang="zh-CN" altLang="en-US" sz="2400" dirty="0"/>
              <a:t>表达式主要作用就是代替匿名内部类的繁琐语法。它由三部分组成：</a:t>
            </a:r>
          </a:p>
          <a:p>
            <a:pPr marL="749808" lvl="1" indent="-457200">
              <a:lnSpc>
                <a:spcPct val="120000"/>
              </a:lnSpc>
              <a:buFont typeface="Wingdings" panose="05000000000000000000" pitchFamily="2" charset="2"/>
              <a:buChar char="l"/>
              <a:defRPr/>
            </a:pPr>
            <a:r>
              <a:rPr lang="zh-CN" altLang="en-US" sz="2000" dirty="0"/>
              <a:t>形参列表。形参列表允许省略形参类型。如果形参列表中只有一个参数，甚至连形参列表的圆括号也可以省略。</a:t>
            </a:r>
          </a:p>
          <a:p>
            <a:pPr marL="749808" lvl="1" indent="-457200">
              <a:lnSpc>
                <a:spcPct val="120000"/>
              </a:lnSpc>
              <a:buFont typeface="Wingdings" panose="05000000000000000000" pitchFamily="2" charset="2"/>
              <a:buChar char="l"/>
              <a:defRPr/>
            </a:pPr>
            <a:r>
              <a:rPr lang="zh-CN" altLang="en-US" sz="2000" dirty="0"/>
              <a:t>箭头（</a:t>
            </a:r>
            <a:r>
              <a:rPr lang="en-US" altLang="zh-CN" sz="2000" dirty="0"/>
              <a:t>-&gt;</a:t>
            </a:r>
            <a:r>
              <a:rPr lang="zh-CN" altLang="en-US" sz="2000" dirty="0"/>
              <a:t>），必须通过英文等号和大于符号组成。</a:t>
            </a:r>
          </a:p>
          <a:p>
            <a:pPr marL="749808" lvl="1" indent="-457200">
              <a:lnSpc>
                <a:spcPct val="120000"/>
              </a:lnSpc>
              <a:buFont typeface="Wingdings" panose="05000000000000000000" pitchFamily="2" charset="2"/>
              <a:buChar char="l"/>
              <a:defRPr/>
            </a:pPr>
            <a:r>
              <a:rPr lang="zh-CN" altLang="en-US" sz="2000" dirty="0"/>
              <a:t>代码块。</a:t>
            </a:r>
            <a:endParaRPr lang="en-US" altLang="zh-CN" sz="2000" dirty="0"/>
          </a:p>
          <a:p>
            <a:pPr>
              <a:lnSpc>
                <a:spcPct val="120000"/>
              </a:lnSpc>
              <a:buFont typeface="Wingdings" panose="05000000000000000000" pitchFamily="2" charset="2"/>
              <a:buChar char="l"/>
              <a:defRPr/>
            </a:pPr>
            <a:r>
              <a:rPr lang="zh-CN" altLang="en-US" sz="2400" dirty="0"/>
              <a:t>如果代码块只有包含一条语句，</a:t>
            </a:r>
            <a:r>
              <a:rPr lang="en-US" altLang="zh-CN" sz="2400" dirty="0"/>
              <a:t>Lambda</a:t>
            </a:r>
            <a:r>
              <a:rPr lang="zh-CN" altLang="en-US" sz="2400" dirty="0"/>
              <a:t>表达式允许省略代码块的花括号，这条语句不要用花括号表示语句结束。</a:t>
            </a:r>
            <a:endParaRPr lang="en-US" altLang="zh-CN" sz="2400" dirty="0"/>
          </a:p>
          <a:p>
            <a:pPr>
              <a:lnSpc>
                <a:spcPct val="120000"/>
              </a:lnSpc>
              <a:buFont typeface="Wingdings" panose="05000000000000000000" pitchFamily="2" charset="2"/>
              <a:buChar char="l"/>
              <a:defRPr/>
            </a:pPr>
            <a:r>
              <a:rPr lang="en-US" altLang="zh-CN" sz="2400" dirty="0"/>
              <a:t>Lambda</a:t>
            </a:r>
            <a:r>
              <a:rPr lang="zh-CN" altLang="en-US" sz="2400" dirty="0"/>
              <a:t>代码块只有一条</a:t>
            </a:r>
            <a:r>
              <a:rPr lang="en-US" altLang="zh-CN" sz="2400" dirty="0"/>
              <a:t>return</a:t>
            </a:r>
            <a:r>
              <a:rPr lang="zh-CN" altLang="en-US" sz="2400" dirty="0"/>
              <a:t>语句，甚至可以省略</a:t>
            </a:r>
            <a:r>
              <a:rPr lang="en-US" altLang="zh-CN" sz="2400" dirty="0"/>
              <a:t>return</a:t>
            </a:r>
            <a:r>
              <a:rPr lang="zh-CN" altLang="en-US" sz="2400" dirty="0"/>
              <a:t>关键字。而它的代码块中仅有一条省略了</a:t>
            </a:r>
            <a:r>
              <a:rPr lang="en-US" altLang="zh-CN" sz="2400" dirty="0"/>
              <a:t>return</a:t>
            </a:r>
            <a:r>
              <a:rPr lang="zh-CN" altLang="en-US" sz="2400" dirty="0"/>
              <a:t>的语句，</a:t>
            </a:r>
            <a:r>
              <a:rPr lang="en-US" altLang="zh-CN" sz="2400" dirty="0"/>
              <a:t>Lambda</a:t>
            </a:r>
            <a:r>
              <a:rPr lang="zh-CN" altLang="en-US" sz="2400" dirty="0"/>
              <a:t>表达式会自动返回这条语句的</a:t>
            </a:r>
            <a:r>
              <a:rPr lang="zh-CN" altLang="en-US" sz="2400" dirty="0" smtClean="0"/>
              <a:t>值</a:t>
            </a:r>
            <a:r>
              <a:rPr lang="zh-CN" altLang="en-US" sz="2400" dirty="0"/>
              <a:t>。</a:t>
            </a:r>
          </a:p>
        </p:txBody>
      </p:sp>
    </p:spTree>
    <p:extLst>
      <p:ext uri="{BB962C8B-B14F-4D97-AF65-F5344CB8AC3E}">
        <p14:creationId xmlns:p14="http://schemas.microsoft.com/office/powerpoint/2010/main" val="32942578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4.5.1 </a:t>
            </a:r>
            <a:r>
              <a:rPr lang="en-US" altLang="zh-CN" dirty="0" err="1"/>
              <a:t>Lamda</a:t>
            </a:r>
            <a:r>
              <a:rPr lang="zh-CN" altLang="en-US" dirty="0"/>
              <a:t>表达式</a:t>
            </a:r>
            <a:r>
              <a:rPr lang="zh-CN" altLang="en-US" dirty="0" smtClean="0"/>
              <a:t>形式</a:t>
            </a:r>
            <a:r>
              <a:rPr lang="en-US" altLang="zh-CN" dirty="0" smtClean="0"/>
              <a:t/>
            </a:r>
            <a:br>
              <a:rPr lang="en-US" altLang="zh-CN" dirty="0" smtClean="0"/>
            </a:br>
            <a:r>
              <a:rPr lang="zh-CN" altLang="en-US" sz="3600" dirty="0" smtClean="0"/>
              <a:t>代码示例</a:t>
            </a:r>
            <a:endParaRPr lang="zh-CN" altLang="en-US" sz="3600" dirty="0"/>
          </a:p>
        </p:txBody>
      </p:sp>
      <p:sp>
        <p:nvSpPr>
          <p:cNvPr id="3" name="内容占位符 2"/>
          <p:cNvSpPr>
            <a:spLocks noGrp="1"/>
          </p:cNvSpPr>
          <p:nvPr>
            <p:ph idx="1"/>
          </p:nvPr>
        </p:nvSpPr>
        <p:spPr>
          <a:xfrm>
            <a:off x="1097280" y="1845734"/>
            <a:ext cx="4273790" cy="913942"/>
          </a:xfrm>
        </p:spPr>
        <p:txBody>
          <a:bodyPr>
            <a:normAutofit/>
          </a:bodyPr>
          <a:lstStyle/>
          <a:p>
            <a:pPr>
              <a:buFont typeface="Wingdings" panose="05000000000000000000" pitchFamily="2" charset="2"/>
              <a:buChar char="l"/>
            </a:pPr>
            <a:r>
              <a:rPr lang="zh-CN" altLang="en-US" sz="2400" dirty="0" smtClean="0"/>
              <a:t>右图所示的程序展示了几种</a:t>
            </a:r>
            <a:r>
              <a:rPr lang="en-US" altLang="zh-CN" sz="2400" dirty="0" smtClean="0"/>
              <a:t>Lambda</a:t>
            </a:r>
            <a:r>
              <a:rPr lang="zh-CN" altLang="en-US" sz="2400" dirty="0" smtClean="0"/>
              <a:t>表达式的简化写法。</a:t>
            </a:r>
            <a:endParaRPr lang="zh-CN" altLang="en-US" sz="2400" dirty="0"/>
          </a:p>
        </p:txBody>
      </p:sp>
      <p:pic>
        <p:nvPicPr>
          <p:cNvPr id="4" name="图片 3"/>
          <p:cNvPicPr>
            <a:picLocks noChangeAspect="1"/>
          </p:cNvPicPr>
          <p:nvPr/>
        </p:nvPicPr>
        <p:blipFill>
          <a:blip r:embed="rId2"/>
          <a:stretch>
            <a:fillRect/>
          </a:stretch>
        </p:blipFill>
        <p:spPr>
          <a:xfrm>
            <a:off x="1224635" y="3176502"/>
            <a:ext cx="2542857" cy="1961905"/>
          </a:xfrm>
          <a:prstGeom prst="rect">
            <a:avLst/>
          </a:prstGeom>
        </p:spPr>
      </p:pic>
      <p:pic>
        <p:nvPicPr>
          <p:cNvPr id="5" name="图片 4"/>
          <p:cNvPicPr>
            <a:picLocks noChangeAspect="1"/>
          </p:cNvPicPr>
          <p:nvPr/>
        </p:nvPicPr>
        <p:blipFill>
          <a:blip r:embed="rId3"/>
          <a:stretch>
            <a:fillRect/>
          </a:stretch>
        </p:blipFill>
        <p:spPr>
          <a:xfrm>
            <a:off x="5522152" y="1375465"/>
            <a:ext cx="6372132" cy="5202084"/>
          </a:xfrm>
          <a:prstGeom prst="rect">
            <a:avLst/>
          </a:prstGeom>
        </p:spPr>
      </p:pic>
      <p:sp>
        <p:nvSpPr>
          <p:cNvPr id="6" name="文本框 5"/>
          <p:cNvSpPr txBox="1"/>
          <p:nvPr/>
        </p:nvSpPr>
        <p:spPr>
          <a:xfrm>
            <a:off x="10696520" y="6208217"/>
            <a:ext cx="1197764"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ltLang="zh-CN" dirty="0" err="1" smtClean="0"/>
              <a:t>LambdaQs</a:t>
            </a:r>
            <a:endParaRPr lang="zh-CN" altLang="en-US" dirty="0"/>
          </a:p>
        </p:txBody>
      </p:sp>
    </p:spTree>
    <p:extLst>
      <p:ext uri="{BB962C8B-B14F-4D97-AF65-F5344CB8AC3E}">
        <p14:creationId xmlns:p14="http://schemas.microsoft.com/office/powerpoint/2010/main" val="44632652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4.5.2 </a:t>
            </a:r>
            <a:r>
              <a:rPr lang="en-US" altLang="zh-CN" dirty="0" err="1" smtClean="0"/>
              <a:t>Lamda</a:t>
            </a:r>
            <a:r>
              <a:rPr lang="zh-CN" altLang="en-US" dirty="0"/>
              <a:t>表达式与函数式</a:t>
            </a:r>
            <a:r>
              <a:rPr lang="zh-CN" altLang="en-US" dirty="0" smtClean="0"/>
              <a:t>接口</a:t>
            </a:r>
            <a:r>
              <a:rPr lang="en-US" altLang="zh-CN" dirty="0" smtClean="0"/>
              <a:t/>
            </a:r>
            <a:br>
              <a:rPr lang="en-US" altLang="zh-CN" dirty="0" smtClean="0"/>
            </a:br>
            <a:r>
              <a:rPr lang="en-US" altLang="zh-CN" dirty="0" smtClean="0"/>
              <a:t>Functional Interface</a:t>
            </a:r>
            <a:endParaRPr lang="zh-CN" altLang="en-US" dirty="0"/>
          </a:p>
        </p:txBody>
      </p:sp>
      <p:sp>
        <p:nvSpPr>
          <p:cNvPr id="3" name="内容占位符 2"/>
          <p:cNvSpPr>
            <a:spLocks noGrp="1"/>
          </p:cNvSpPr>
          <p:nvPr>
            <p:ph idx="1"/>
          </p:nvPr>
        </p:nvSpPr>
        <p:spPr>
          <a:xfrm>
            <a:off x="1097280" y="1845733"/>
            <a:ext cx="10058400" cy="4711585"/>
          </a:xfrm>
        </p:spPr>
        <p:txBody>
          <a:bodyPr>
            <a:normAutofit/>
          </a:bodyPr>
          <a:lstStyle/>
          <a:p>
            <a:pPr>
              <a:lnSpc>
                <a:spcPct val="120000"/>
              </a:lnSpc>
              <a:buFont typeface="Wingdings" panose="05000000000000000000" pitchFamily="2" charset="2"/>
              <a:buChar char="l"/>
              <a:defRPr/>
            </a:pPr>
            <a:r>
              <a:rPr lang="zh-CN" altLang="en-US" sz="2400" dirty="0"/>
              <a:t>函数</a:t>
            </a:r>
            <a:r>
              <a:rPr lang="zh-CN" altLang="en-US" sz="2400" dirty="0" smtClean="0"/>
              <a:t>式接口代表</a:t>
            </a:r>
            <a:r>
              <a:rPr lang="zh-CN" altLang="en-US" sz="2400" dirty="0" smtClean="0">
                <a:solidFill>
                  <a:srgbClr val="FF0000"/>
                </a:solidFill>
              </a:rPr>
              <a:t>只包含一个抽象方法的接口</a:t>
            </a:r>
            <a:r>
              <a:rPr lang="zh-CN" altLang="en-US" sz="2400" dirty="0" smtClean="0"/>
              <a:t>，函数式接口可以包含多个默认方法、类方法，但只能声明一个抽象方法。</a:t>
            </a:r>
            <a:r>
              <a:rPr lang="en-US" altLang="zh-CN" sz="2400" dirty="0" smtClean="0"/>
              <a:t>Java 8 </a:t>
            </a:r>
            <a:r>
              <a:rPr lang="zh-CN" altLang="en-US" sz="2400" dirty="0" smtClean="0"/>
              <a:t>专门为函数式接口提供了</a:t>
            </a:r>
            <a:r>
              <a:rPr lang="en-US" altLang="zh-CN" sz="2400" dirty="0" smtClean="0"/>
              <a:t>@</a:t>
            </a:r>
            <a:r>
              <a:rPr lang="en-US" altLang="zh-CN" sz="2400" dirty="0" err="1" smtClean="0"/>
              <a:t>FunctionalInterface</a:t>
            </a:r>
            <a:r>
              <a:rPr lang="zh-CN" altLang="en-US" sz="2400" dirty="0" smtClean="0"/>
              <a:t>注解，该注解通常放在接口定义前面，对程序功能没有任何作用，用于告诉编译器执行更为严格的检查</a:t>
            </a:r>
            <a:r>
              <a:rPr lang="en-US" altLang="zh-CN" sz="2400" dirty="0" smtClean="0"/>
              <a:t>——</a:t>
            </a:r>
            <a:r>
              <a:rPr lang="zh-CN" altLang="en-US" sz="2400" dirty="0" smtClean="0"/>
              <a:t>检查该接口是否只包含一个抽象方法。</a:t>
            </a:r>
            <a:endParaRPr lang="en-US" altLang="zh-CN" sz="2400" dirty="0" smtClean="0"/>
          </a:p>
          <a:p>
            <a:pPr>
              <a:lnSpc>
                <a:spcPct val="120000"/>
              </a:lnSpc>
              <a:buFont typeface="Wingdings" panose="05000000000000000000" pitchFamily="2" charset="2"/>
              <a:buChar char="l"/>
              <a:defRPr/>
            </a:pPr>
            <a:r>
              <a:rPr lang="zh-CN" altLang="en-US" sz="2400" dirty="0" smtClean="0">
                <a:latin typeface="+mj-ea"/>
              </a:rPr>
              <a:t>查阅</a:t>
            </a:r>
            <a:r>
              <a:rPr lang="en-US" altLang="zh-CN" sz="2400" dirty="0" smtClean="0">
                <a:latin typeface="+mj-ea"/>
              </a:rPr>
              <a:t>Java 8 API</a:t>
            </a:r>
            <a:r>
              <a:rPr lang="zh-CN" altLang="en-US" sz="2400" dirty="0" smtClean="0">
                <a:latin typeface="+mj-ea"/>
              </a:rPr>
              <a:t>可以发现大量函数式接口，例如：</a:t>
            </a:r>
            <a:r>
              <a:rPr lang="en-US" altLang="zh-CN" sz="2400" dirty="0" smtClean="0">
                <a:latin typeface="+mj-ea"/>
              </a:rPr>
              <a:t>Runnable</a:t>
            </a:r>
            <a:r>
              <a:rPr lang="zh-CN" altLang="en-US" sz="2400" dirty="0" smtClean="0">
                <a:latin typeface="+mj-ea"/>
              </a:rPr>
              <a:t>、</a:t>
            </a:r>
            <a:r>
              <a:rPr lang="en-US" altLang="zh-CN" sz="2400" dirty="0" err="1" smtClean="0">
                <a:latin typeface="+mj-ea"/>
              </a:rPr>
              <a:t>ActionListener</a:t>
            </a:r>
            <a:r>
              <a:rPr lang="zh-CN" altLang="en-US" sz="2400" dirty="0" smtClean="0">
                <a:latin typeface="+mj-ea"/>
              </a:rPr>
              <a:t>等。</a:t>
            </a:r>
            <a:endParaRPr lang="en-US" altLang="zh-CN" dirty="0">
              <a:latin typeface="+mj-ea"/>
            </a:endParaRPr>
          </a:p>
          <a:p>
            <a:endParaRPr lang="zh-CN" altLang="en-US" dirty="0"/>
          </a:p>
        </p:txBody>
      </p:sp>
    </p:spTree>
    <p:extLst>
      <p:ext uri="{BB962C8B-B14F-4D97-AF65-F5344CB8AC3E}">
        <p14:creationId xmlns:p14="http://schemas.microsoft.com/office/powerpoint/2010/main" val="24959393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4.5.2 </a:t>
            </a:r>
            <a:r>
              <a:rPr lang="en-US" altLang="zh-CN" dirty="0" err="1" smtClean="0"/>
              <a:t>Lamda</a:t>
            </a:r>
            <a:r>
              <a:rPr lang="zh-CN" altLang="en-US" dirty="0"/>
              <a:t>表达式与函数式</a:t>
            </a:r>
            <a:r>
              <a:rPr lang="zh-CN" altLang="en-US" dirty="0" smtClean="0"/>
              <a:t>接口</a:t>
            </a:r>
            <a:r>
              <a:rPr lang="en-US" altLang="zh-CN" dirty="0" smtClean="0"/>
              <a:t/>
            </a:r>
            <a:br>
              <a:rPr lang="en-US" altLang="zh-CN" dirty="0" smtClean="0"/>
            </a:br>
            <a:endParaRPr lang="zh-CN" altLang="en-US" dirty="0"/>
          </a:p>
        </p:txBody>
      </p:sp>
      <p:sp>
        <p:nvSpPr>
          <p:cNvPr id="3" name="内容占位符 2"/>
          <p:cNvSpPr>
            <a:spLocks noGrp="1"/>
          </p:cNvSpPr>
          <p:nvPr>
            <p:ph idx="1"/>
          </p:nvPr>
        </p:nvSpPr>
        <p:spPr/>
        <p:txBody>
          <a:bodyPr>
            <a:normAutofit/>
          </a:bodyPr>
          <a:lstStyle/>
          <a:p>
            <a:pPr>
              <a:lnSpc>
                <a:spcPct val="100000"/>
              </a:lnSpc>
              <a:spcBef>
                <a:spcPct val="20000"/>
              </a:spcBef>
              <a:buFont typeface="Wingdings" panose="05000000000000000000" pitchFamily="2" charset="2"/>
              <a:buChar char="l"/>
              <a:defRPr/>
            </a:pPr>
            <a:r>
              <a:rPr lang="zh-CN" altLang="en-US" sz="2400" dirty="0"/>
              <a:t>如果采用匿名内部类语法来创建函数式接口的实例，只要实现一个抽象方法即可，在这种情况下即可采用</a:t>
            </a:r>
            <a:r>
              <a:rPr lang="en-US" altLang="zh-CN" sz="2400" dirty="0"/>
              <a:t>Lambda</a:t>
            </a:r>
            <a:r>
              <a:rPr lang="zh-CN" altLang="en-US" sz="2400" dirty="0"/>
              <a:t>表达式来创建对象，该</a:t>
            </a:r>
            <a:r>
              <a:rPr lang="zh-CN" altLang="en-US" sz="2400" dirty="0">
                <a:solidFill>
                  <a:srgbClr val="FF0000"/>
                </a:solidFill>
              </a:rPr>
              <a:t>表达式创建出来的对象的目标类型就是这个函数式接口</a:t>
            </a:r>
            <a:r>
              <a:rPr lang="zh-CN" altLang="en-US" sz="2400" dirty="0" smtClean="0"/>
              <a:t>。</a:t>
            </a:r>
            <a:endParaRPr kumimoji="1" lang="en-US" altLang="zh-CN" sz="2400" dirty="0" smtClean="0">
              <a:solidFill>
                <a:srgbClr val="000000"/>
              </a:solidFill>
              <a:latin typeface="+mj-ea"/>
            </a:endParaRPr>
          </a:p>
          <a:p>
            <a:pPr>
              <a:lnSpc>
                <a:spcPct val="100000"/>
              </a:lnSpc>
              <a:spcBef>
                <a:spcPct val="20000"/>
              </a:spcBef>
              <a:buFont typeface="Wingdings" panose="05000000000000000000" pitchFamily="2" charset="2"/>
              <a:buChar char="l"/>
              <a:defRPr/>
            </a:pPr>
            <a:r>
              <a:rPr kumimoji="1" lang="zh-CN" altLang="en-US" sz="2400" dirty="0" smtClean="0">
                <a:latin typeface="+mj-ea"/>
              </a:rPr>
              <a:t>由于</a:t>
            </a:r>
            <a:r>
              <a:rPr kumimoji="1" lang="en-US" altLang="zh-CN" sz="2400" dirty="0" smtClean="0">
                <a:latin typeface="+mj-ea"/>
              </a:rPr>
              <a:t>Lambda</a:t>
            </a:r>
            <a:r>
              <a:rPr kumimoji="1" lang="zh-CN" altLang="en-US" sz="2400" dirty="0" smtClean="0">
                <a:latin typeface="+mj-ea"/>
              </a:rPr>
              <a:t>表达式的结果是一个对象，因此完全可以用</a:t>
            </a:r>
            <a:r>
              <a:rPr kumimoji="1" lang="en-US" altLang="zh-CN" sz="2400" dirty="0" smtClean="0">
                <a:latin typeface="+mj-ea"/>
              </a:rPr>
              <a:t>Lambda</a:t>
            </a:r>
            <a:r>
              <a:rPr kumimoji="1" lang="zh-CN" altLang="en-US" sz="2400" dirty="0" smtClean="0">
                <a:latin typeface="+mj-ea"/>
              </a:rPr>
              <a:t>表达式赋值。</a:t>
            </a:r>
            <a:endParaRPr lang="zh-CN" altLang="en-US" dirty="0"/>
          </a:p>
        </p:txBody>
      </p:sp>
      <p:pic>
        <p:nvPicPr>
          <p:cNvPr id="4" name="图片 3"/>
          <p:cNvPicPr>
            <a:picLocks noChangeAspect="1"/>
          </p:cNvPicPr>
          <p:nvPr/>
        </p:nvPicPr>
        <p:blipFill>
          <a:blip r:embed="rId2"/>
          <a:stretch>
            <a:fillRect/>
          </a:stretch>
        </p:blipFill>
        <p:spPr>
          <a:xfrm>
            <a:off x="1097280" y="4025087"/>
            <a:ext cx="6857143" cy="1952381"/>
          </a:xfrm>
          <a:prstGeom prst="rect">
            <a:avLst/>
          </a:prstGeom>
        </p:spPr>
      </p:pic>
    </p:spTree>
    <p:extLst>
      <p:ext uri="{BB962C8B-B14F-4D97-AF65-F5344CB8AC3E}">
        <p14:creationId xmlns:p14="http://schemas.microsoft.com/office/powerpoint/2010/main" val="88965253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4.5.2 </a:t>
            </a:r>
            <a:r>
              <a:rPr lang="en-US" altLang="zh-CN" dirty="0" err="1" smtClean="0"/>
              <a:t>Lamda</a:t>
            </a:r>
            <a:r>
              <a:rPr lang="zh-CN" altLang="en-US" dirty="0"/>
              <a:t>表达式与函数式</a:t>
            </a:r>
            <a:r>
              <a:rPr lang="zh-CN" altLang="en-US" dirty="0" smtClean="0"/>
              <a:t>接口</a:t>
            </a:r>
            <a:endParaRPr lang="zh-CN" altLang="en-US" dirty="0"/>
          </a:p>
        </p:txBody>
      </p:sp>
      <p:sp>
        <p:nvSpPr>
          <p:cNvPr id="3" name="内容占位符 2"/>
          <p:cNvSpPr>
            <a:spLocks noGrp="1"/>
          </p:cNvSpPr>
          <p:nvPr>
            <p:ph idx="1"/>
          </p:nvPr>
        </p:nvSpPr>
        <p:spPr/>
        <p:txBody>
          <a:bodyPr>
            <a:normAutofit/>
          </a:bodyPr>
          <a:lstStyle/>
          <a:p>
            <a:pPr>
              <a:lnSpc>
                <a:spcPct val="100000"/>
              </a:lnSpc>
              <a:spcBef>
                <a:spcPct val="20000"/>
              </a:spcBef>
              <a:buFont typeface="Wingdings" panose="05000000000000000000" pitchFamily="2" charset="2"/>
              <a:buChar char="l"/>
              <a:defRPr/>
            </a:pPr>
            <a:r>
              <a:rPr kumimoji="1" lang="en-US" altLang="zh-CN" sz="2400" dirty="0" smtClean="0">
                <a:latin typeface="+mj-ea"/>
              </a:rPr>
              <a:t>Lambda</a:t>
            </a:r>
            <a:r>
              <a:rPr kumimoji="1" lang="zh-CN" altLang="en-US" sz="2400" dirty="0" smtClean="0">
                <a:latin typeface="+mj-ea"/>
              </a:rPr>
              <a:t>表达式有如下两个限制：</a:t>
            </a:r>
          </a:p>
          <a:p>
            <a:pPr lvl="1">
              <a:lnSpc>
                <a:spcPct val="100000"/>
              </a:lnSpc>
              <a:spcBef>
                <a:spcPct val="20000"/>
              </a:spcBef>
              <a:buFont typeface="Wingdings" panose="05000000000000000000" pitchFamily="2" charset="2"/>
              <a:buChar char="l"/>
              <a:defRPr/>
            </a:pPr>
            <a:r>
              <a:rPr kumimoji="1" lang="en-US" altLang="zh-CN" sz="2400" dirty="0" smtClean="0">
                <a:latin typeface="+mj-ea"/>
              </a:rPr>
              <a:t>Lambda</a:t>
            </a:r>
            <a:r>
              <a:rPr kumimoji="1" lang="zh-CN" altLang="en-US" sz="2400" dirty="0" smtClean="0">
                <a:latin typeface="+mj-ea"/>
              </a:rPr>
              <a:t>表达式的目标类型必须是明确的函数式接口。</a:t>
            </a:r>
          </a:p>
          <a:p>
            <a:pPr lvl="1">
              <a:lnSpc>
                <a:spcPct val="100000"/>
              </a:lnSpc>
              <a:spcBef>
                <a:spcPct val="20000"/>
              </a:spcBef>
              <a:buFont typeface="Wingdings" panose="05000000000000000000" pitchFamily="2" charset="2"/>
              <a:buChar char="l"/>
              <a:defRPr/>
            </a:pPr>
            <a:r>
              <a:rPr kumimoji="1" lang="en-US" altLang="zh-CN" sz="2400" dirty="0" smtClean="0">
                <a:latin typeface="+mj-ea"/>
              </a:rPr>
              <a:t>Lambda</a:t>
            </a:r>
            <a:r>
              <a:rPr kumimoji="1" lang="zh-CN" altLang="en-US" sz="2400" dirty="0" smtClean="0">
                <a:latin typeface="+mj-ea"/>
              </a:rPr>
              <a:t>表达式只能为函数式接口创建对象。</a:t>
            </a:r>
            <a:r>
              <a:rPr kumimoji="1" lang="en-US" altLang="zh-CN" sz="2400" dirty="0" smtClean="0">
                <a:latin typeface="+mj-ea"/>
              </a:rPr>
              <a:t>Lambda</a:t>
            </a:r>
            <a:r>
              <a:rPr kumimoji="1" lang="zh-CN" altLang="en-US" sz="2400" dirty="0" smtClean="0">
                <a:latin typeface="+mj-ea"/>
              </a:rPr>
              <a:t>表达式只能实现一个方法，因此它只能为只有一个抽象方法的接口（函数式接口）创建对象。 </a:t>
            </a:r>
          </a:p>
          <a:p>
            <a:endParaRPr lang="zh-CN" altLang="en-US" dirty="0"/>
          </a:p>
        </p:txBody>
      </p:sp>
      <p:pic>
        <p:nvPicPr>
          <p:cNvPr id="4" name="图片 3"/>
          <p:cNvPicPr>
            <a:picLocks noChangeAspect="1"/>
          </p:cNvPicPr>
          <p:nvPr/>
        </p:nvPicPr>
        <p:blipFill>
          <a:blip r:embed="rId2"/>
          <a:stretch>
            <a:fillRect/>
          </a:stretch>
        </p:blipFill>
        <p:spPr>
          <a:xfrm>
            <a:off x="1380505" y="4229712"/>
            <a:ext cx="4504762" cy="1561905"/>
          </a:xfrm>
          <a:prstGeom prst="rect">
            <a:avLst/>
          </a:prstGeom>
        </p:spPr>
      </p:pic>
    </p:spTree>
    <p:extLst>
      <p:ext uri="{BB962C8B-B14F-4D97-AF65-F5344CB8AC3E}">
        <p14:creationId xmlns:p14="http://schemas.microsoft.com/office/powerpoint/2010/main" val="160897171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4.5.2 </a:t>
            </a:r>
            <a:r>
              <a:rPr lang="en-US" altLang="zh-CN" dirty="0" err="1" smtClean="0"/>
              <a:t>Lamda</a:t>
            </a:r>
            <a:r>
              <a:rPr lang="zh-CN" altLang="en-US" dirty="0"/>
              <a:t>表达式与函数式</a:t>
            </a:r>
            <a:r>
              <a:rPr lang="zh-CN" altLang="en-US" dirty="0" smtClean="0"/>
              <a:t>接口</a:t>
            </a:r>
            <a:endParaRPr lang="zh-CN" altLang="en-US" dirty="0"/>
          </a:p>
        </p:txBody>
      </p:sp>
      <p:sp>
        <p:nvSpPr>
          <p:cNvPr id="3" name="内容占位符 2"/>
          <p:cNvSpPr>
            <a:spLocks noGrp="1"/>
          </p:cNvSpPr>
          <p:nvPr>
            <p:ph idx="1"/>
          </p:nvPr>
        </p:nvSpPr>
        <p:spPr/>
        <p:txBody>
          <a:bodyPr/>
          <a:lstStyle/>
          <a:p>
            <a:pPr>
              <a:lnSpc>
                <a:spcPct val="100000"/>
              </a:lnSpc>
              <a:spcBef>
                <a:spcPct val="20000"/>
              </a:spcBef>
              <a:buFont typeface="Wingdings" panose="05000000000000000000" pitchFamily="2" charset="2"/>
              <a:buChar char="l"/>
            </a:pPr>
            <a:r>
              <a:rPr kumimoji="1" lang="zh-CN" altLang="en-US" sz="2400" dirty="0">
                <a:latin typeface="+mn-ea"/>
              </a:rPr>
              <a:t>为了保证</a:t>
            </a:r>
            <a:r>
              <a:rPr kumimoji="1" lang="en-US" altLang="zh-CN" sz="2400" dirty="0">
                <a:latin typeface="+mn-ea"/>
              </a:rPr>
              <a:t>Lambda</a:t>
            </a:r>
            <a:r>
              <a:rPr kumimoji="1" lang="zh-CN" altLang="en-US" sz="2400" dirty="0">
                <a:latin typeface="+mn-ea"/>
              </a:rPr>
              <a:t>表达式的目标类型是一个明确的函数式接口，可以有如下三种常见方式：</a:t>
            </a:r>
          </a:p>
          <a:p>
            <a:pPr lvl="1">
              <a:lnSpc>
                <a:spcPct val="100000"/>
              </a:lnSpc>
              <a:spcBef>
                <a:spcPct val="20000"/>
              </a:spcBef>
              <a:buFont typeface="Wingdings" panose="05000000000000000000" pitchFamily="2" charset="2"/>
              <a:buChar char="l"/>
            </a:pPr>
            <a:r>
              <a:rPr kumimoji="1" lang="zh-CN" altLang="en-US" sz="2400" dirty="0">
                <a:latin typeface="+mn-ea"/>
              </a:rPr>
              <a:t>将</a:t>
            </a:r>
            <a:r>
              <a:rPr kumimoji="1" lang="en-US" altLang="zh-CN" sz="2400" dirty="0">
                <a:latin typeface="+mn-ea"/>
              </a:rPr>
              <a:t>Lambda</a:t>
            </a:r>
            <a:r>
              <a:rPr kumimoji="1" lang="zh-CN" altLang="en-US" sz="2400" dirty="0">
                <a:latin typeface="+mn-ea"/>
              </a:rPr>
              <a:t>表达式赋值给函数式接口类型的变量。</a:t>
            </a:r>
          </a:p>
          <a:p>
            <a:pPr lvl="1">
              <a:lnSpc>
                <a:spcPct val="100000"/>
              </a:lnSpc>
              <a:spcBef>
                <a:spcPct val="20000"/>
              </a:spcBef>
              <a:buFont typeface="Wingdings" panose="05000000000000000000" pitchFamily="2" charset="2"/>
              <a:buChar char="l"/>
            </a:pPr>
            <a:r>
              <a:rPr kumimoji="1" lang="zh-CN" altLang="en-US" sz="2400" dirty="0">
                <a:latin typeface="+mn-ea"/>
              </a:rPr>
              <a:t>将</a:t>
            </a:r>
            <a:r>
              <a:rPr kumimoji="1" lang="en-US" altLang="zh-CN" sz="2400" dirty="0">
                <a:latin typeface="+mn-ea"/>
              </a:rPr>
              <a:t>Lambda</a:t>
            </a:r>
            <a:r>
              <a:rPr kumimoji="1" lang="zh-CN" altLang="en-US" sz="2400" dirty="0">
                <a:latin typeface="+mn-ea"/>
              </a:rPr>
              <a:t>表达式作为函数式接口类型的参数传给某个方法。</a:t>
            </a:r>
          </a:p>
          <a:p>
            <a:pPr lvl="1">
              <a:lnSpc>
                <a:spcPct val="100000"/>
              </a:lnSpc>
              <a:spcBef>
                <a:spcPct val="20000"/>
              </a:spcBef>
              <a:buFont typeface="Wingdings" panose="05000000000000000000" pitchFamily="2" charset="2"/>
              <a:buChar char="l"/>
            </a:pPr>
            <a:r>
              <a:rPr kumimoji="1" lang="zh-CN" altLang="en-US" sz="2400" dirty="0">
                <a:latin typeface="+mn-ea"/>
              </a:rPr>
              <a:t>使用函数式接口对</a:t>
            </a:r>
            <a:r>
              <a:rPr kumimoji="1" lang="en-US" altLang="zh-CN" sz="2400" dirty="0">
                <a:latin typeface="+mn-ea"/>
              </a:rPr>
              <a:t>Lambda</a:t>
            </a:r>
            <a:r>
              <a:rPr kumimoji="1" lang="zh-CN" altLang="en-US" sz="2400" dirty="0">
                <a:latin typeface="+mn-ea"/>
              </a:rPr>
              <a:t>表达式进行强制类型转换。</a:t>
            </a:r>
          </a:p>
          <a:p>
            <a:endParaRPr lang="zh-CN" altLang="en-US" dirty="0"/>
          </a:p>
        </p:txBody>
      </p:sp>
      <p:pic>
        <p:nvPicPr>
          <p:cNvPr id="5" name="图片 4"/>
          <p:cNvPicPr>
            <a:picLocks noChangeAspect="1"/>
          </p:cNvPicPr>
          <p:nvPr/>
        </p:nvPicPr>
        <p:blipFill>
          <a:blip r:embed="rId2"/>
          <a:stretch>
            <a:fillRect/>
          </a:stretch>
        </p:blipFill>
        <p:spPr>
          <a:xfrm>
            <a:off x="1616716" y="4278019"/>
            <a:ext cx="3358937" cy="1591075"/>
          </a:xfrm>
          <a:prstGeom prst="rect">
            <a:avLst/>
          </a:prstGeom>
        </p:spPr>
      </p:pic>
    </p:spTree>
    <p:extLst>
      <p:ext uri="{BB962C8B-B14F-4D97-AF65-F5344CB8AC3E}">
        <p14:creationId xmlns:p14="http://schemas.microsoft.com/office/powerpoint/2010/main" val="87356459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4.5.3 </a:t>
            </a:r>
            <a:r>
              <a:rPr lang="zh-CN" altLang="en-US" dirty="0" smtClean="0"/>
              <a:t>方法</a:t>
            </a:r>
            <a:r>
              <a:rPr lang="zh-CN" altLang="en-US" dirty="0"/>
              <a:t>引用和构造器的</a:t>
            </a:r>
            <a:r>
              <a:rPr lang="zh-CN" altLang="en-US" dirty="0" smtClean="0"/>
              <a:t>引用</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l"/>
            </a:pPr>
            <a:r>
              <a:rPr kumimoji="1" lang="zh-CN" altLang="en-US" sz="2400" dirty="0">
                <a:latin typeface="+mn-ea"/>
              </a:rPr>
              <a:t>如果</a:t>
            </a:r>
            <a:r>
              <a:rPr kumimoji="1" lang="en-US" altLang="zh-CN" sz="2400" dirty="0" err="1">
                <a:latin typeface="+mn-ea"/>
              </a:rPr>
              <a:t>Lamda</a:t>
            </a:r>
            <a:r>
              <a:rPr kumimoji="1" lang="zh-CN" altLang="en-US" sz="2400" dirty="0">
                <a:latin typeface="+mn-ea"/>
              </a:rPr>
              <a:t>表达式的代码块只有一条语句，可以在代码块中使用方法的引用和构造器的引用。</a:t>
            </a:r>
          </a:p>
          <a:p>
            <a:endParaRPr lang="zh-CN" altLang="en-US" dirty="0"/>
          </a:p>
        </p:txBody>
      </p:sp>
      <p:graphicFrame>
        <p:nvGraphicFramePr>
          <p:cNvPr id="5" name="Group 149"/>
          <p:cNvGraphicFramePr>
            <a:graphicFrameLocks/>
          </p:cNvGraphicFramePr>
          <p:nvPr>
            <p:extLst/>
          </p:nvPr>
        </p:nvGraphicFramePr>
        <p:xfrm>
          <a:off x="981950" y="2816517"/>
          <a:ext cx="10256089" cy="3114726"/>
        </p:xfrm>
        <a:graphic>
          <a:graphicData uri="http://schemas.openxmlformats.org/drawingml/2006/table">
            <a:tbl>
              <a:tblPr>
                <a:tableStyleId>{5DA37D80-6434-44D0-A028-1B22A696006F}</a:tableStyleId>
              </a:tblPr>
              <a:tblGrid>
                <a:gridCol w="1769468"/>
                <a:gridCol w="1960606"/>
                <a:gridCol w="2949146"/>
                <a:gridCol w="3576869"/>
              </a:tblGrid>
              <a:tr h="408250">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种类</a:t>
                      </a:r>
                    </a:p>
                  </a:txBody>
                  <a:tcPr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smtClean="0">
                          <a:ln>
                            <a:noFill/>
                          </a:ln>
                          <a:solidFill>
                            <a:schemeClr val="tx1"/>
                          </a:solidFill>
                          <a:effectLst/>
                          <a:latin typeface="Times New Roman" panose="02020603050405020304" pitchFamily="18" charset="0"/>
                          <a:ea typeface="宋体" panose="02010600030101010101" pitchFamily="2" charset="-122"/>
                          <a:cs typeface="+mn-cs"/>
                        </a:rPr>
                        <a:t>示例</a:t>
                      </a:r>
                    </a:p>
                  </a:txBody>
                  <a:tcPr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smtClean="0">
                          <a:ln>
                            <a:noFill/>
                          </a:ln>
                          <a:solidFill>
                            <a:schemeClr val="tx1"/>
                          </a:solidFill>
                          <a:effectLst/>
                          <a:latin typeface="Times New Roman" panose="02020603050405020304" pitchFamily="18" charset="0"/>
                          <a:ea typeface="宋体" panose="02010600030101010101" pitchFamily="2" charset="-122"/>
                          <a:cs typeface="+mn-cs"/>
                        </a:rPr>
                        <a:t>说明</a:t>
                      </a:r>
                    </a:p>
                  </a:txBody>
                  <a:tcPr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smtClean="0">
                          <a:ln>
                            <a:noFill/>
                          </a:ln>
                          <a:solidFill>
                            <a:schemeClr val="tx1"/>
                          </a:solidFill>
                          <a:effectLst/>
                          <a:latin typeface="Times New Roman" panose="02020603050405020304" pitchFamily="18" charset="0"/>
                          <a:ea typeface="宋体" panose="02010600030101010101" pitchFamily="2" charset="-122"/>
                          <a:cs typeface="+mn-cs"/>
                        </a:rPr>
                        <a:t>对应的</a:t>
                      </a:r>
                      <a:r>
                        <a:rPr kumimoji="0" lang="en-US" altLang="zh-CN" sz="1600" b="0" i="0" u="none" strike="noStrike" kern="1200" cap="none" normalizeH="0" baseline="0" smtClean="0">
                          <a:ln>
                            <a:noFill/>
                          </a:ln>
                          <a:solidFill>
                            <a:schemeClr val="tx1"/>
                          </a:solidFill>
                          <a:effectLst/>
                          <a:latin typeface="Times New Roman" panose="02020603050405020304" pitchFamily="18" charset="0"/>
                          <a:ea typeface="宋体" panose="02010600030101010101" pitchFamily="2" charset="-122"/>
                          <a:cs typeface="+mn-cs"/>
                        </a:rPr>
                        <a:t>Lambda</a:t>
                      </a:r>
                      <a:r>
                        <a:rPr kumimoji="0" lang="zh-CN" altLang="en-US" sz="1600" b="0" i="0" u="none" strike="noStrike" kern="1200" cap="none" normalizeH="0" baseline="0" smtClean="0">
                          <a:ln>
                            <a:noFill/>
                          </a:ln>
                          <a:solidFill>
                            <a:schemeClr val="tx1"/>
                          </a:solidFill>
                          <a:effectLst/>
                          <a:latin typeface="Times New Roman" panose="02020603050405020304" pitchFamily="18" charset="0"/>
                          <a:ea typeface="宋体" panose="02010600030101010101" pitchFamily="2" charset="-122"/>
                          <a:cs typeface="+mn-cs"/>
                        </a:rPr>
                        <a:t>表达式</a:t>
                      </a:r>
                    </a:p>
                  </a:txBody>
                  <a:tcPr horzOverflow="overflow"/>
                </a:tc>
              </a:tr>
              <a:tr h="568000">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引用类方法</a:t>
                      </a:r>
                    </a:p>
                  </a:txBody>
                  <a:tcPr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类名</a:t>
                      </a:r>
                      <a:r>
                        <a:rPr kumimoji="0" lang="en-US" altLang="zh-CN"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a:t>
                      </a:r>
                      <a:r>
                        <a:rPr kumimoji="0" lang="zh-CN" altLang="en-US"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类方法</a:t>
                      </a:r>
                    </a:p>
                  </a:txBody>
                  <a:tcPr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函数式接口中被实现方法的全部参数传给该类方法作为参数。</a:t>
                      </a:r>
                    </a:p>
                  </a:txBody>
                  <a:tcPr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a:t>
                      </a:r>
                      <a:r>
                        <a:rPr kumimoji="0" lang="en-US" altLang="zh-CN" sz="1600" b="0" i="0" u="none" strike="noStrike" kern="1200"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mn-cs"/>
                        </a:rPr>
                        <a:t>a,b</a:t>
                      </a:r>
                      <a:r>
                        <a:rPr kumimoji="0" lang="en-US" altLang="zh-CN"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 -&gt; </a:t>
                      </a:r>
                      <a:r>
                        <a:rPr kumimoji="0" lang="zh-CN" altLang="en-US"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类名</a:t>
                      </a:r>
                      <a:r>
                        <a:rPr kumimoji="0" lang="en-US" altLang="zh-CN"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a:t>
                      </a:r>
                      <a:r>
                        <a:rPr kumimoji="0" lang="zh-CN" altLang="en-US"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类方法</a:t>
                      </a:r>
                      <a:r>
                        <a:rPr kumimoji="0" lang="en-US" altLang="zh-CN"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a:t>
                      </a:r>
                      <a:r>
                        <a:rPr kumimoji="0" lang="en-US" altLang="zh-CN" sz="1600" b="0" i="0" u="none" strike="noStrike" kern="1200"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mn-cs"/>
                        </a:rPr>
                        <a:t>a,b</a:t>
                      </a:r>
                      <a:r>
                        <a:rPr kumimoji="0" lang="en-US" altLang="zh-CN"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 ...)</a:t>
                      </a:r>
                    </a:p>
                  </a:txBody>
                  <a:tcPr horzOverflow="overflow"/>
                </a:tc>
              </a:tr>
              <a:tr h="553281">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引用特定对象的实例方法</a:t>
                      </a:r>
                    </a:p>
                  </a:txBody>
                  <a:tcPr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特定对象</a:t>
                      </a:r>
                      <a:r>
                        <a:rPr kumimoji="0" lang="en-US" altLang="zh-CN"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a:t>
                      </a:r>
                      <a:r>
                        <a:rPr kumimoji="0" lang="zh-CN" altLang="en-US"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实例方法</a:t>
                      </a:r>
                    </a:p>
                  </a:txBody>
                  <a:tcPr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函数式接口中被实现方法的全部参数传给该方法作为参数。</a:t>
                      </a:r>
                    </a:p>
                  </a:txBody>
                  <a:tcPr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a:t>
                      </a:r>
                      <a:r>
                        <a:rPr kumimoji="0" lang="en-US" altLang="zh-CN" sz="1600" b="0" i="0" u="none" strike="noStrike" kern="1200"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mn-cs"/>
                        </a:rPr>
                        <a:t>a,b</a:t>
                      </a:r>
                      <a:r>
                        <a:rPr kumimoji="0" lang="en-US" altLang="zh-CN"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 ...) -&gt; </a:t>
                      </a:r>
                      <a:r>
                        <a:rPr kumimoji="0" lang="zh-CN" altLang="en-US"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特定对象</a:t>
                      </a:r>
                      <a:r>
                        <a:rPr kumimoji="0" lang="en-US" altLang="zh-CN"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a:t>
                      </a:r>
                      <a:r>
                        <a:rPr kumimoji="0" lang="zh-CN" altLang="en-US"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实例方法</a:t>
                      </a:r>
                      <a:r>
                        <a:rPr kumimoji="0" lang="en-US" altLang="zh-CN"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a:t>
                      </a:r>
                      <a:r>
                        <a:rPr kumimoji="0" lang="en-US" altLang="zh-CN" sz="1600" b="0" i="0" u="none" strike="noStrike" kern="1200"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mn-cs"/>
                        </a:rPr>
                        <a:t>a,b</a:t>
                      </a:r>
                      <a:r>
                        <a:rPr kumimoji="0" lang="en-US" altLang="zh-CN"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 ...)</a:t>
                      </a:r>
                    </a:p>
                  </a:txBody>
                  <a:tcPr horzOverflow="overflow"/>
                </a:tc>
              </a:tr>
              <a:tr h="848020">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smtClean="0">
                          <a:ln>
                            <a:noFill/>
                          </a:ln>
                          <a:solidFill>
                            <a:schemeClr val="tx1"/>
                          </a:solidFill>
                          <a:effectLst/>
                          <a:latin typeface="Times New Roman" panose="02020603050405020304" pitchFamily="18" charset="0"/>
                          <a:ea typeface="宋体" panose="02010600030101010101" pitchFamily="2" charset="-122"/>
                          <a:cs typeface="+mn-cs"/>
                        </a:rPr>
                        <a:t>引用某类对象的实例方法</a:t>
                      </a:r>
                    </a:p>
                  </a:txBody>
                  <a:tcPr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smtClean="0">
                          <a:ln>
                            <a:noFill/>
                          </a:ln>
                          <a:solidFill>
                            <a:schemeClr val="tx1"/>
                          </a:solidFill>
                          <a:effectLst/>
                          <a:latin typeface="Times New Roman" panose="02020603050405020304" pitchFamily="18" charset="0"/>
                          <a:ea typeface="宋体" panose="02010600030101010101" pitchFamily="2" charset="-122"/>
                          <a:cs typeface="+mn-cs"/>
                        </a:rPr>
                        <a:t>类名</a:t>
                      </a:r>
                      <a:r>
                        <a:rPr kumimoji="0" lang="en-US" altLang="zh-CN" sz="1600" b="0" i="0" u="none" strike="noStrike" kern="1200" cap="none" normalizeH="0" baseline="0" smtClean="0">
                          <a:ln>
                            <a:noFill/>
                          </a:ln>
                          <a:solidFill>
                            <a:schemeClr val="tx1"/>
                          </a:solidFill>
                          <a:effectLst/>
                          <a:latin typeface="Times New Roman" panose="02020603050405020304" pitchFamily="18" charset="0"/>
                          <a:ea typeface="宋体" panose="02010600030101010101" pitchFamily="2" charset="-122"/>
                          <a:cs typeface="+mn-cs"/>
                        </a:rPr>
                        <a:t>::</a:t>
                      </a:r>
                      <a:r>
                        <a:rPr kumimoji="0" lang="zh-CN" altLang="en-US" sz="1600" b="0" i="0" u="none" strike="noStrike" kern="1200" cap="none" normalizeH="0" baseline="0" smtClean="0">
                          <a:ln>
                            <a:noFill/>
                          </a:ln>
                          <a:solidFill>
                            <a:schemeClr val="tx1"/>
                          </a:solidFill>
                          <a:effectLst/>
                          <a:latin typeface="Times New Roman" panose="02020603050405020304" pitchFamily="18" charset="0"/>
                          <a:ea typeface="宋体" panose="02010600030101010101" pitchFamily="2" charset="-122"/>
                          <a:cs typeface="+mn-cs"/>
                        </a:rPr>
                        <a:t>实例方法</a:t>
                      </a:r>
                    </a:p>
                  </a:txBody>
                  <a:tcPr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函数式接口中被实现方法的第一个参数作为调用者，后面的参数全部传给该方法作为参数。</a:t>
                      </a:r>
                    </a:p>
                  </a:txBody>
                  <a:tcPr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a:t>
                      </a:r>
                      <a:r>
                        <a:rPr kumimoji="0" lang="en-US" altLang="zh-CN" sz="1600" b="0" i="0" u="none" strike="noStrike" kern="1200"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mn-cs"/>
                        </a:rPr>
                        <a:t>a,b</a:t>
                      </a:r>
                      <a:r>
                        <a:rPr kumimoji="0" lang="en-US" altLang="zh-CN"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 ...) -&gt;a.</a:t>
                      </a:r>
                      <a:r>
                        <a:rPr kumimoji="0" lang="zh-CN" altLang="en-US"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实例方法</a:t>
                      </a:r>
                      <a:r>
                        <a:rPr kumimoji="0" lang="en-US" altLang="zh-CN"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(b, ...)</a:t>
                      </a:r>
                    </a:p>
                  </a:txBody>
                  <a:tcPr horzOverflow="overflow"/>
                </a:tc>
              </a:tr>
              <a:tr h="700216">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smtClean="0">
                          <a:ln>
                            <a:noFill/>
                          </a:ln>
                          <a:solidFill>
                            <a:schemeClr val="tx1"/>
                          </a:solidFill>
                          <a:effectLst/>
                          <a:latin typeface="Times New Roman" panose="02020603050405020304" pitchFamily="18" charset="0"/>
                          <a:ea typeface="宋体" panose="02010600030101010101" pitchFamily="2" charset="-122"/>
                          <a:cs typeface="+mn-cs"/>
                        </a:rPr>
                        <a:t>引用构造器</a:t>
                      </a:r>
                    </a:p>
                  </a:txBody>
                  <a:tcPr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smtClean="0">
                          <a:ln>
                            <a:noFill/>
                          </a:ln>
                          <a:solidFill>
                            <a:schemeClr val="tx1"/>
                          </a:solidFill>
                          <a:effectLst/>
                          <a:latin typeface="Times New Roman" panose="02020603050405020304" pitchFamily="18" charset="0"/>
                          <a:ea typeface="宋体" panose="02010600030101010101" pitchFamily="2" charset="-122"/>
                          <a:cs typeface="+mn-cs"/>
                        </a:rPr>
                        <a:t>类名</a:t>
                      </a:r>
                      <a:r>
                        <a:rPr kumimoji="0" lang="en-US" altLang="zh-CN" sz="1600" b="0" i="0" u="none" strike="noStrike" kern="1200" cap="none" normalizeH="0" baseline="0" smtClean="0">
                          <a:ln>
                            <a:noFill/>
                          </a:ln>
                          <a:solidFill>
                            <a:schemeClr val="tx1"/>
                          </a:solidFill>
                          <a:effectLst/>
                          <a:latin typeface="Times New Roman" panose="02020603050405020304" pitchFamily="18" charset="0"/>
                          <a:ea typeface="宋体" panose="02010600030101010101" pitchFamily="2" charset="-122"/>
                          <a:cs typeface="+mn-cs"/>
                        </a:rPr>
                        <a:t>::new</a:t>
                      </a:r>
                    </a:p>
                  </a:txBody>
                  <a:tcPr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函数式接口中被实现方法的全部参数传给该构造器作为参数。</a:t>
                      </a:r>
                    </a:p>
                  </a:txBody>
                  <a:tcPr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a:t>
                      </a:r>
                      <a:r>
                        <a:rPr kumimoji="0" lang="en-US" altLang="zh-CN" sz="1600" b="0" i="0" u="none" strike="noStrike" kern="1200"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mn-cs"/>
                        </a:rPr>
                        <a:t>a,b</a:t>
                      </a:r>
                      <a:r>
                        <a:rPr kumimoji="0" lang="en-US" altLang="zh-CN"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 ...) -&gt;new </a:t>
                      </a:r>
                      <a:r>
                        <a:rPr kumimoji="0" lang="zh-CN" altLang="en-US"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类名</a:t>
                      </a:r>
                      <a:r>
                        <a:rPr kumimoji="0" lang="en-US" altLang="zh-CN"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a:t>
                      </a:r>
                      <a:r>
                        <a:rPr kumimoji="0" lang="en-US" altLang="zh-CN" sz="1600" b="0" i="0" u="none" strike="noStrike" kern="1200"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mn-cs"/>
                        </a:rPr>
                        <a:t>a,b</a:t>
                      </a:r>
                      <a:r>
                        <a:rPr kumimoji="0" lang="en-US" altLang="zh-CN"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 ...)</a:t>
                      </a:r>
                    </a:p>
                  </a:txBody>
                  <a:tcPr horzOverflow="overflow"/>
                </a:tc>
              </a:tr>
            </a:tbl>
          </a:graphicData>
        </a:graphic>
      </p:graphicFrame>
    </p:spTree>
    <p:extLst>
      <p:ext uri="{BB962C8B-B14F-4D97-AF65-F5344CB8AC3E}">
        <p14:creationId xmlns:p14="http://schemas.microsoft.com/office/powerpoint/2010/main" val="180193727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759" y="2523025"/>
            <a:ext cx="5695950" cy="3390900"/>
          </a:xfrm>
          <a:prstGeom prst="rect">
            <a:avLst/>
          </a:prstGeom>
        </p:spPr>
      </p:pic>
      <p:sp>
        <p:nvSpPr>
          <p:cNvPr id="2" name="标题 1"/>
          <p:cNvSpPr>
            <a:spLocks noGrp="1"/>
          </p:cNvSpPr>
          <p:nvPr>
            <p:ph type="title"/>
          </p:nvPr>
        </p:nvSpPr>
        <p:spPr/>
        <p:txBody>
          <a:bodyPr>
            <a:normAutofit fontScale="90000"/>
          </a:bodyPr>
          <a:lstStyle/>
          <a:p>
            <a:r>
              <a:rPr lang="en-US" altLang="zh-CN" dirty="0" smtClean="0"/>
              <a:t>4.5.3 </a:t>
            </a:r>
            <a:r>
              <a:rPr lang="zh-CN" altLang="en-US" dirty="0" smtClean="0"/>
              <a:t>方法引用和构造器引用</a:t>
            </a:r>
            <a:r>
              <a:rPr lang="en-US" altLang="zh-CN" dirty="0" smtClean="0"/>
              <a:t/>
            </a:r>
            <a:br>
              <a:rPr lang="en-US" altLang="zh-CN" dirty="0" smtClean="0"/>
            </a:br>
            <a:r>
              <a:rPr lang="zh-CN" altLang="en-US" sz="3600" dirty="0" smtClean="0"/>
              <a:t>引用类方法</a:t>
            </a:r>
            <a:endParaRPr lang="zh-CN" altLang="en-US" sz="3600" dirty="0"/>
          </a:p>
        </p:txBody>
      </p:sp>
      <p:graphicFrame>
        <p:nvGraphicFramePr>
          <p:cNvPr id="4" name="内容占位符 3"/>
          <p:cNvGraphicFramePr>
            <a:graphicFrameLocks noGrp="1"/>
          </p:cNvGraphicFramePr>
          <p:nvPr>
            <p:ph idx="1"/>
          </p:nvPr>
        </p:nvGraphicFramePr>
        <p:xfrm>
          <a:off x="1096963" y="1846263"/>
          <a:ext cx="10256089" cy="579120"/>
        </p:xfrm>
        <a:graphic>
          <a:graphicData uri="http://schemas.openxmlformats.org/drawingml/2006/table">
            <a:tbl>
              <a:tblPr>
                <a:tableStyleId>{5DA37D80-6434-44D0-A028-1B22A696006F}</a:tableStyleId>
              </a:tblPr>
              <a:tblGrid>
                <a:gridCol w="1769468"/>
                <a:gridCol w="1960606"/>
                <a:gridCol w="2949146"/>
                <a:gridCol w="3576869"/>
              </a:tblGrid>
              <a:tr h="568000">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引用类方法</a:t>
                      </a:r>
                    </a:p>
                  </a:txBody>
                  <a:tcPr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类名</a:t>
                      </a:r>
                      <a:r>
                        <a:rPr kumimoji="0" lang="en-US" altLang="zh-CN"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a:t>
                      </a:r>
                      <a:r>
                        <a:rPr kumimoji="0" lang="zh-CN" altLang="en-US"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类方法</a:t>
                      </a:r>
                    </a:p>
                  </a:txBody>
                  <a:tcPr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函数式接口中被实现方法的全部参数传给该类方法作为参数。</a:t>
                      </a:r>
                    </a:p>
                  </a:txBody>
                  <a:tcPr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a:t>
                      </a:r>
                      <a:r>
                        <a:rPr kumimoji="0" lang="en-US" altLang="zh-CN" sz="1600" b="0" i="0" u="none" strike="noStrike" kern="1200"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mn-cs"/>
                        </a:rPr>
                        <a:t>a,b</a:t>
                      </a:r>
                      <a:r>
                        <a:rPr kumimoji="0" lang="en-US" altLang="zh-CN"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 -&gt; </a:t>
                      </a:r>
                      <a:r>
                        <a:rPr kumimoji="0" lang="zh-CN" altLang="en-US"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类名</a:t>
                      </a:r>
                      <a:r>
                        <a:rPr kumimoji="0" lang="en-US" altLang="zh-CN"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a:t>
                      </a:r>
                      <a:r>
                        <a:rPr kumimoji="0" lang="zh-CN" altLang="en-US"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类方法</a:t>
                      </a:r>
                      <a:r>
                        <a:rPr kumimoji="0" lang="en-US" altLang="zh-CN"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a:t>
                      </a:r>
                      <a:r>
                        <a:rPr kumimoji="0" lang="en-US" altLang="zh-CN" sz="1600" b="0" i="0" u="none" strike="noStrike" kern="1200"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mn-cs"/>
                        </a:rPr>
                        <a:t>a,b</a:t>
                      </a:r>
                      <a:r>
                        <a:rPr kumimoji="0" lang="en-US" altLang="zh-CN"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 ...)</a:t>
                      </a:r>
                    </a:p>
                  </a:txBody>
                  <a:tcPr horzOverflow="overflow"/>
                </a:tc>
              </a:tr>
            </a:tbl>
          </a:graphicData>
        </a:graphic>
      </p:graphicFrame>
      <p:sp>
        <p:nvSpPr>
          <p:cNvPr id="3" name="文本框 2"/>
          <p:cNvSpPr txBox="1"/>
          <p:nvPr/>
        </p:nvSpPr>
        <p:spPr>
          <a:xfrm>
            <a:off x="4927152" y="5544593"/>
            <a:ext cx="1941557"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ltLang="zh-CN" smtClean="0"/>
              <a:t>StaticMethodRefer</a:t>
            </a:r>
            <a:endParaRPr lang="en-US" altLang="zh-CN" dirty="0" smtClean="0"/>
          </a:p>
        </p:txBody>
      </p:sp>
    </p:spTree>
    <p:extLst>
      <p:ext uri="{BB962C8B-B14F-4D97-AF65-F5344CB8AC3E}">
        <p14:creationId xmlns:p14="http://schemas.microsoft.com/office/powerpoint/2010/main" val="134535731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4.5.3 </a:t>
            </a:r>
            <a:r>
              <a:rPr lang="zh-CN" altLang="en-US" dirty="0" smtClean="0"/>
              <a:t>方法引用和构造器引用</a:t>
            </a:r>
            <a:r>
              <a:rPr lang="en-US" altLang="zh-CN" dirty="0" smtClean="0"/>
              <a:t/>
            </a:r>
            <a:br>
              <a:rPr lang="en-US" altLang="zh-CN" dirty="0" smtClean="0"/>
            </a:br>
            <a:r>
              <a:rPr lang="zh-CN" altLang="en-US" sz="3600" dirty="0" smtClean="0"/>
              <a:t>引用特定对象的实例方法</a:t>
            </a:r>
            <a:endParaRPr lang="zh-CN" altLang="en-US" sz="3600" dirty="0"/>
          </a:p>
        </p:txBody>
      </p:sp>
      <p:graphicFrame>
        <p:nvGraphicFramePr>
          <p:cNvPr id="6" name="内容占位符 5"/>
          <p:cNvGraphicFramePr>
            <a:graphicFrameLocks noGrp="1"/>
          </p:cNvGraphicFramePr>
          <p:nvPr>
            <p:ph idx="1"/>
          </p:nvPr>
        </p:nvGraphicFramePr>
        <p:xfrm>
          <a:off x="1096963" y="1846263"/>
          <a:ext cx="10256089" cy="579120"/>
        </p:xfrm>
        <a:graphic>
          <a:graphicData uri="http://schemas.openxmlformats.org/drawingml/2006/table">
            <a:tbl>
              <a:tblPr>
                <a:tableStyleId>{5DA37D80-6434-44D0-A028-1B22A696006F}</a:tableStyleId>
              </a:tblPr>
              <a:tblGrid>
                <a:gridCol w="1769468"/>
                <a:gridCol w="1960606"/>
                <a:gridCol w="2949146"/>
                <a:gridCol w="3576869"/>
              </a:tblGrid>
              <a:tr h="553281">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引用特定对象的实例方法</a:t>
                      </a:r>
                    </a:p>
                  </a:txBody>
                  <a:tcPr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特定对象</a:t>
                      </a:r>
                      <a:r>
                        <a:rPr kumimoji="0" lang="en-US" altLang="zh-CN"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a:t>
                      </a:r>
                      <a:r>
                        <a:rPr kumimoji="0" lang="zh-CN" altLang="en-US"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实例方法</a:t>
                      </a:r>
                    </a:p>
                  </a:txBody>
                  <a:tcPr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函数式接口中被实现方法的全部参数传给该方法作为参数。</a:t>
                      </a:r>
                    </a:p>
                  </a:txBody>
                  <a:tcPr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a:t>
                      </a:r>
                      <a:r>
                        <a:rPr kumimoji="0" lang="en-US" altLang="zh-CN" sz="1600" b="0" i="0" u="none" strike="noStrike" kern="1200"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mn-cs"/>
                        </a:rPr>
                        <a:t>a,b</a:t>
                      </a:r>
                      <a:r>
                        <a:rPr kumimoji="0" lang="en-US" altLang="zh-CN"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 ...) -&gt; </a:t>
                      </a:r>
                      <a:r>
                        <a:rPr kumimoji="0" lang="zh-CN" altLang="en-US"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特定对象</a:t>
                      </a:r>
                      <a:r>
                        <a:rPr kumimoji="0" lang="en-US" altLang="zh-CN"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a:t>
                      </a:r>
                      <a:r>
                        <a:rPr kumimoji="0" lang="zh-CN" altLang="en-US"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实例方法</a:t>
                      </a:r>
                      <a:r>
                        <a:rPr kumimoji="0" lang="en-US" altLang="zh-CN"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a:t>
                      </a:r>
                      <a:r>
                        <a:rPr kumimoji="0" lang="en-US" altLang="zh-CN" sz="1600" b="0" i="0" u="none" strike="noStrike" kern="1200"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mn-cs"/>
                        </a:rPr>
                        <a:t>a,b</a:t>
                      </a:r>
                      <a:r>
                        <a:rPr kumimoji="0" lang="en-US" altLang="zh-CN"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 ...)</a:t>
                      </a:r>
                    </a:p>
                  </a:txBody>
                  <a:tcPr horzOverflow="overflow"/>
                </a:tc>
              </a:tr>
            </a:tbl>
          </a:graphicData>
        </a:graphic>
      </p:graphicFrame>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963" y="2425383"/>
            <a:ext cx="5524500" cy="3638550"/>
          </a:xfrm>
          <a:prstGeom prst="rect">
            <a:avLst/>
          </a:prstGeom>
        </p:spPr>
      </p:pic>
      <p:sp>
        <p:nvSpPr>
          <p:cNvPr id="5" name="文本框 4"/>
          <p:cNvSpPr txBox="1"/>
          <p:nvPr/>
        </p:nvSpPr>
        <p:spPr>
          <a:xfrm>
            <a:off x="4590138" y="5694601"/>
            <a:ext cx="2031325"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ltLang="zh-CN" smtClean="0"/>
              <a:t>ObjectMethodRefer</a:t>
            </a:r>
            <a:endParaRPr lang="en-US" altLang="zh-CN" dirty="0" smtClean="0"/>
          </a:p>
        </p:txBody>
      </p:sp>
    </p:spTree>
    <p:extLst>
      <p:ext uri="{BB962C8B-B14F-4D97-AF65-F5344CB8AC3E}">
        <p14:creationId xmlns:p14="http://schemas.microsoft.com/office/powerpoint/2010/main" val="56510755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973" y="2797034"/>
            <a:ext cx="5505450" cy="3629025"/>
          </a:xfrm>
          <a:prstGeom prst="rect">
            <a:avLst/>
          </a:prstGeom>
        </p:spPr>
      </p:pic>
      <p:sp>
        <p:nvSpPr>
          <p:cNvPr id="2" name="标题 1"/>
          <p:cNvSpPr>
            <a:spLocks noGrp="1"/>
          </p:cNvSpPr>
          <p:nvPr>
            <p:ph type="title"/>
          </p:nvPr>
        </p:nvSpPr>
        <p:spPr/>
        <p:txBody>
          <a:bodyPr>
            <a:normAutofit fontScale="90000"/>
          </a:bodyPr>
          <a:lstStyle/>
          <a:p>
            <a:r>
              <a:rPr lang="en-US" altLang="zh-CN" dirty="0" smtClean="0"/>
              <a:t>4.5.3 </a:t>
            </a:r>
            <a:r>
              <a:rPr lang="zh-CN" altLang="en-US" dirty="0" smtClean="0"/>
              <a:t>方法引用和构造器引用</a:t>
            </a:r>
            <a:r>
              <a:rPr lang="en-US" altLang="zh-CN" dirty="0" smtClean="0"/>
              <a:t/>
            </a:r>
            <a:br>
              <a:rPr lang="en-US" altLang="zh-CN" dirty="0" smtClean="0"/>
            </a:br>
            <a:r>
              <a:rPr lang="zh-CN" altLang="en-US" sz="3600" dirty="0" smtClean="0"/>
              <a:t>引用某类对象的实例方法</a:t>
            </a:r>
            <a:endParaRPr lang="zh-CN" altLang="en-US" sz="3600" dirty="0"/>
          </a:p>
        </p:txBody>
      </p:sp>
      <p:graphicFrame>
        <p:nvGraphicFramePr>
          <p:cNvPr id="4" name="内容占位符 3"/>
          <p:cNvGraphicFramePr>
            <a:graphicFrameLocks noGrp="1"/>
          </p:cNvGraphicFramePr>
          <p:nvPr>
            <p:ph idx="1"/>
          </p:nvPr>
        </p:nvGraphicFramePr>
        <p:xfrm>
          <a:off x="1096963" y="1846263"/>
          <a:ext cx="10256089" cy="848020"/>
        </p:xfrm>
        <a:graphic>
          <a:graphicData uri="http://schemas.openxmlformats.org/drawingml/2006/table">
            <a:tbl>
              <a:tblPr>
                <a:tableStyleId>{5DA37D80-6434-44D0-A028-1B22A696006F}</a:tableStyleId>
              </a:tblPr>
              <a:tblGrid>
                <a:gridCol w="1769468"/>
                <a:gridCol w="1960606"/>
                <a:gridCol w="2949146"/>
                <a:gridCol w="3576869"/>
              </a:tblGrid>
              <a:tr h="848020">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smtClean="0">
                          <a:ln>
                            <a:noFill/>
                          </a:ln>
                          <a:solidFill>
                            <a:schemeClr val="tx1"/>
                          </a:solidFill>
                          <a:effectLst/>
                          <a:latin typeface="Times New Roman" panose="02020603050405020304" pitchFamily="18" charset="0"/>
                          <a:ea typeface="宋体" panose="02010600030101010101" pitchFamily="2" charset="-122"/>
                          <a:cs typeface="+mn-cs"/>
                        </a:rPr>
                        <a:t>引用某类对象的实例方法</a:t>
                      </a:r>
                    </a:p>
                  </a:txBody>
                  <a:tcPr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smtClean="0">
                          <a:ln>
                            <a:noFill/>
                          </a:ln>
                          <a:solidFill>
                            <a:schemeClr val="tx1"/>
                          </a:solidFill>
                          <a:effectLst/>
                          <a:latin typeface="Times New Roman" panose="02020603050405020304" pitchFamily="18" charset="0"/>
                          <a:ea typeface="宋体" panose="02010600030101010101" pitchFamily="2" charset="-122"/>
                          <a:cs typeface="+mn-cs"/>
                        </a:rPr>
                        <a:t>类名</a:t>
                      </a:r>
                      <a:r>
                        <a:rPr kumimoji="0" lang="en-US" altLang="zh-CN" sz="1600" b="0" i="0" u="none" strike="noStrike" kern="1200" cap="none" normalizeH="0" baseline="0" smtClean="0">
                          <a:ln>
                            <a:noFill/>
                          </a:ln>
                          <a:solidFill>
                            <a:schemeClr val="tx1"/>
                          </a:solidFill>
                          <a:effectLst/>
                          <a:latin typeface="Times New Roman" panose="02020603050405020304" pitchFamily="18" charset="0"/>
                          <a:ea typeface="宋体" panose="02010600030101010101" pitchFamily="2" charset="-122"/>
                          <a:cs typeface="+mn-cs"/>
                        </a:rPr>
                        <a:t>::</a:t>
                      </a:r>
                      <a:r>
                        <a:rPr kumimoji="0" lang="zh-CN" altLang="en-US" sz="1600" b="0" i="0" u="none" strike="noStrike" kern="1200" cap="none" normalizeH="0" baseline="0" smtClean="0">
                          <a:ln>
                            <a:noFill/>
                          </a:ln>
                          <a:solidFill>
                            <a:schemeClr val="tx1"/>
                          </a:solidFill>
                          <a:effectLst/>
                          <a:latin typeface="Times New Roman" panose="02020603050405020304" pitchFamily="18" charset="0"/>
                          <a:ea typeface="宋体" panose="02010600030101010101" pitchFamily="2" charset="-122"/>
                          <a:cs typeface="+mn-cs"/>
                        </a:rPr>
                        <a:t>实例方法</a:t>
                      </a:r>
                    </a:p>
                  </a:txBody>
                  <a:tcPr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函数式接口中被实现方法的第一个参数作为调用者，后面的参数全部传给该方法作为参数。</a:t>
                      </a:r>
                    </a:p>
                  </a:txBody>
                  <a:tcPr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a:t>
                      </a:r>
                      <a:r>
                        <a:rPr kumimoji="0" lang="en-US" altLang="zh-CN" sz="1600" b="0" i="0" u="none" strike="noStrike" kern="1200"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mn-cs"/>
                        </a:rPr>
                        <a:t>a,b</a:t>
                      </a:r>
                      <a:r>
                        <a:rPr kumimoji="0" lang="en-US" altLang="zh-CN"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 ...) -&gt;a.</a:t>
                      </a:r>
                      <a:r>
                        <a:rPr kumimoji="0" lang="zh-CN" altLang="en-US"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实例方法</a:t>
                      </a:r>
                      <a:r>
                        <a:rPr kumimoji="0" lang="en-US" altLang="zh-CN"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(b, ...)</a:t>
                      </a:r>
                    </a:p>
                  </a:txBody>
                  <a:tcPr horzOverflow="overflow"/>
                </a:tc>
              </a:tr>
            </a:tbl>
          </a:graphicData>
        </a:graphic>
      </p:graphicFrame>
      <p:sp>
        <p:nvSpPr>
          <p:cNvPr id="6" name="文本框 5"/>
          <p:cNvSpPr txBox="1"/>
          <p:nvPr/>
        </p:nvSpPr>
        <p:spPr>
          <a:xfrm>
            <a:off x="4638514" y="6056727"/>
            <a:ext cx="1915909"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ltLang="zh-CN" smtClean="0"/>
              <a:t>ClassMethodRefer</a:t>
            </a:r>
            <a:endParaRPr lang="en-US" altLang="zh-CN" dirty="0" smtClean="0"/>
          </a:p>
        </p:txBody>
      </p:sp>
    </p:spTree>
    <p:extLst>
      <p:ext uri="{BB962C8B-B14F-4D97-AF65-F5344CB8AC3E}">
        <p14:creationId xmlns:p14="http://schemas.microsoft.com/office/powerpoint/2010/main" val="15900066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4.1.1 </a:t>
            </a:r>
            <a:r>
              <a:rPr lang="zh-CN" altLang="en-US" dirty="0" smtClean="0"/>
              <a:t>继承</a:t>
            </a:r>
            <a:r>
              <a:rPr lang="zh-CN" altLang="en-US" dirty="0"/>
              <a:t>的基本</a:t>
            </a:r>
            <a:r>
              <a:rPr lang="zh-CN" altLang="en-US" dirty="0" smtClean="0"/>
              <a:t>概念</a:t>
            </a:r>
            <a:endParaRPr lang="zh-CN" altLang="en-US" dirty="0"/>
          </a:p>
        </p:txBody>
      </p:sp>
      <p:sp>
        <p:nvSpPr>
          <p:cNvPr id="3" name="内容占位符 2"/>
          <p:cNvSpPr>
            <a:spLocks noGrp="1"/>
          </p:cNvSpPr>
          <p:nvPr>
            <p:ph idx="1"/>
          </p:nvPr>
        </p:nvSpPr>
        <p:spPr>
          <a:xfrm>
            <a:off x="1078230" y="1359959"/>
            <a:ext cx="5212904" cy="4023360"/>
          </a:xfrm>
        </p:spPr>
        <p:txBody>
          <a:bodyPr/>
          <a:lstStyle/>
          <a:p>
            <a:pPr algn="just"/>
            <a:r>
              <a:rPr lang="zh-CN" altLang="en-US" sz="2800" dirty="0">
                <a:latin typeface="+mn-lt"/>
              </a:rPr>
              <a:t>如果一</a:t>
            </a:r>
            <a:r>
              <a:rPr lang="zh-CN" altLang="en-US" sz="2800" dirty="0" smtClean="0">
                <a:latin typeface="+mn-lt"/>
              </a:rPr>
              <a:t>个</a:t>
            </a:r>
            <a:r>
              <a:rPr lang="en-US" altLang="zh-CN" sz="2800" dirty="0" smtClean="0">
                <a:latin typeface="+mn-lt"/>
              </a:rPr>
              <a:t>Java</a:t>
            </a:r>
            <a:r>
              <a:rPr lang="zh-CN" altLang="en-US" sz="2800" dirty="0" smtClean="0">
                <a:latin typeface="+mn-lt"/>
              </a:rPr>
              <a:t>类时并未显式指定这个类的直接父类，即没有</a:t>
            </a:r>
            <a:r>
              <a:rPr lang="zh-CN" altLang="en-US" sz="2800" dirty="0">
                <a:latin typeface="+mn-lt"/>
              </a:rPr>
              <a:t>使用关键字</a:t>
            </a:r>
            <a:r>
              <a:rPr lang="en-US" altLang="zh-CN" sz="2800" dirty="0">
                <a:latin typeface="+mn-lt"/>
              </a:rPr>
              <a:t>extends</a:t>
            </a:r>
            <a:r>
              <a:rPr lang="zh-CN" altLang="en-US" sz="2800" dirty="0" smtClean="0">
                <a:latin typeface="+mn-lt"/>
              </a:rPr>
              <a:t>，则这个</a:t>
            </a:r>
            <a:r>
              <a:rPr lang="zh-CN" altLang="en-US" sz="2800" dirty="0">
                <a:latin typeface="+mn-lt"/>
              </a:rPr>
              <a:t>类被系统默认为</a:t>
            </a:r>
            <a:r>
              <a:rPr lang="zh-CN" altLang="en-US" sz="2800" dirty="0" smtClean="0">
                <a:latin typeface="+mn-lt"/>
              </a:rPr>
              <a:t>是</a:t>
            </a:r>
            <a:r>
              <a:rPr lang="en-US" altLang="zh-CN" sz="2800" dirty="0" err="1" smtClean="0">
                <a:latin typeface="+mn-lt"/>
              </a:rPr>
              <a:t>java.lang.Object</a:t>
            </a:r>
            <a:r>
              <a:rPr lang="zh-CN" altLang="en-US" sz="2800" dirty="0">
                <a:latin typeface="+mn-lt"/>
              </a:rPr>
              <a:t>类的子</a:t>
            </a:r>
            <a:r>
              <a:rPr lang="zh-CN" altLang="en-US" sz="2800" dirty="0" smtClean="0">
                <a:latin typeface="+mn-lt"/>
              </a:rPr>
              <a:t>类。</a:t>
            </a:r>
            <a:endParaRPr lang="en-US" altLang="zh-CN" sz="2800" dirty="0" smtClean="0">
              <a:latin typeface="+mn-lt"/>
            </a:endParaRPr>
          </a:p>
          <a:p>
            <a:pPr algn="just"/>
            <a:r>
              <a:rPr lang="zh-CN" altLang="en-US" sz="2800" dirty="0" smtClean="0">
                <a:latin typeface="+mn-lt"/>
              </a:rPr>
              <a:t>因此，</a:t>
            </a:r>
            <a:r>
              <a:rPr lang="en-US" altLang="zh-CN" sz="2800" dirty="0" err="1" smtClean="0">
                <a:solidFill>
                  <a:srgbClr val="FF0000"/>
                </a:solidFill>
                <a:latin typeface="+mn-lt"/>
              </a:rPr>
              <a:t>java.lang.Object</a:t>
            </a:r>
            <a:r>
              <a:rPr lang="zh-CN" altLang="en-US" sz="2800" dirty="0" smtClean="0">
                <a:solidFill>
                  <a:srgbClr val="FF0000"/>
                </a:solidFill>
                <a:latin typeface="+mn-lt"/>
              </a:rPr>
              <a:t>类是所有类的顶层基类</a:t>
            </a:r>
            <a:r>
              <a:rPr lang="zh-CN" altLang="en-US" sz="2800" dirty="0" smtClean="0">
                <a:latin typeface="+mn-lt"/>
              </a:rPr>
              <a:t>，要么是其直接父类，要么是其间接父类。</a:t>
            </a:r>
            <a:endParaRPr lang="en-US" altLang="zh-CN" sz="2800" dirty="0" smtClean="0">
              <a:latin typeface="+mn-lt"/>
            </a:endParaRPr>
          </a:p>
          <a:p>
            <a:endParaRPr lang="zh-CN" altLang="en-US" dirty="0"/>
          </a:p>
          <a:p>
            <a:endParaRPr lang="zh-CN" altLang="en-US" dirty="0"/>
          </a:p>
        </p:txBody>
      </p:sp>
      <p:pic>
        <p:nvPicPr>
          <p:cNvPr id="4" name="图片 3"/>
          <p:cNvPicPr>
            <a:picLocks noChangeAspect="1"/>
          </p:cNvPicPr>
          <p:nvPr/>
        </p:nvPicPr>
        <p:blipFill>
          <a:blip r:embed="rId2"/>
          <a:stretch>
            <a:fillRect/>
          </a:stretch>
        </p:blipFill>
        <p:spPr>
          <a:xfrm>
            <a:off x="7181470" y="867800"/>
            <a:ext cx="4429505" cy="5683702"/>
          </a:xfrm>
          <a:prstGeom prst="rect">
            <a:avLst/>
          </a:prstGeom>
        </p:spPr>
      </p:pic>
    </p:spTree>
    <p:extLst>
      <p:ext uri="{BB962C8B-B14F-4D97-AF65-F5344CB8AC3E}">
        <p14:creationId xmlns:p14="http://schemas.microsoft.com/office/powerpoint/2010/main" val="215283290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4.5.3 </a:t>
            </a:r>
            <a:r>
              <a:rPr lang="zh-CN" altLang="en-US" dirty="0" smtClean="0"/>
              <a:t>方法引用和构造器引用</a:t>
            </a:r>
            <a:r>
              <a:rPr lang="en-US" altLang="zh-CN" dirty="0" smtClean="0"/>
              <a:t/>
            </a:r>
            <a:br>
              <a:rPr lang="en-US" altLang="zh-CN" dirty="0" smtClean="0"/>
            </a:br>
            <a:r>
              <a:rPr lang="zh-CN" altLang="en-US" sz="3600" dirty="0" smtClean="0"/>
              <a:t>引用构造器</a:t>
            </a:r>
            <a:endParaRPr lang="zh-CN" altLang="en-US" sz="3600" dirty="0"/>
          </a:p>
        </p:txBody>
      </p:sp>
      <p:graphicFrame>
        <p:nvGraphicFramePr>
          <p:cNvPr id="4" name="内容占位符 3"/>
          <p:cNvGraphicFramePr>
            <a:graphicFrameLocks noGrp="1"/>
          </p:cNvGraphicFramePr>
          <p:nvPr>
            <p:ph idx="1"/>
          </p:nvPr>
        </p:nvGraphicFramePr>
        <p:xfrm>
          <a:off x="1096963" y="1846263"/>
          <a:ext cx="10256089" cy="700216"/>
        </p:xfrm>
        <a:graphic>
          <a:graphicData uri="http://schemas.openxmlformats.org/drawingml/2006/table">
            <a:tbl>
              <a:tblPr>
                <a:tableStyleId>{5DA37D80-6434-44D0-A028-1B22A696006F}</a:tableStyleId>
              </a:tblPr>
              <a:tblGrid>
                <a:gridCol w="1769468"/>
                <a:gridCol w="1960606"/>
                <a:gridCol w="2949146"/>
                <a:gridCol w="3576869"/>
              </a:tblGrid>
              <a:tr h="700216">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smtClean="0">
                          <a:ln>
                            <a:noFill/>
                          </a:ln>
                          <a:solidFill>
                            <a:schemeClr val="tx1"/>
                          </a:solidFill>
                          <a:effectLst/>
                          <a:latin typeface="Times New Roman" panose="02020603050405020304" pitchFamily="18" charset="0"/>
                          <a:ea typeface="宋体" panose="02010600030101010101" pitchFamily="2" charset="-122"/>
                          <a:cs typeface="+mn-cs"/>
                        </a:rPr>
                        <a:t>引用构造器</a:t>
                      </a:r>
                    </a:p>
                  </a:txBody>
                  <a:tcPr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smtClean="0">
                          <a:ln>
                            <a:noFill/>
                          </a:ln>
                          <a:solidFill>
                            <a:schemeClr val="tx1"/>
                          </a:solidFill>
                          <a:effectLst/>
                          <a:latin typeface="Times New Roman" panose="02020603050405020304" pitchFamily="18" charset="0"/>
                          <a:ea typeface="宋体" panose="02010600030101010101" pitchFamily="2" charset="-122"/>
                          <a:cs typeface="+mn-cs"/>
                        </a:rPr>
                        <a:t>类名</a:t>
                      </a:r>
                      <a:r>
                        <a:rPr kumimoji="0" lang="en-US" altLang="zh-CN" sz="1600" b="0" i="0" u="none" strike="noStrike" kern="1200" cap="none" normalizeH="0" baseline="0" smtClean="0">
                          <a:ln>
                            <a:noFill/>
                          </a:ln>
                          <a:solidFill>
                            <a:schemeClr val="tx1"/>
                          </a:solidFill>
                          <a:effectLst/>
                          <a:latin typeface="Times New Roman" panose="02020603050405020304" pitchFamily="18" charset="0"/>
                          <a:ea typeface="宋体" panose="02010600030101010101" pitchFamily="2" charset="-122"/>
                          <a:cs typeface="+mn-cs"/>
                        </a:rPr>
                        <a:t>::new</a:t>
                      </a:r>
                    </a:p>
                  </a:txBody>
                  <a:tcPr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函数式接口中被实现方法的全部参数传给该构造器作为参数。</a:t>
                      </a:r>
                    </a:p>
                  </a:txBody>
                  <a:tcPr horzOverflow="overflow"/>
                </a:tc>
                <a:tc>
                  <a:txBody>
                    <a:bodyPr/>
                    <a:lstStyle>
                      <a:lvl1pPr marL="342900" indent="-3429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a:t>
                      </a:r>
                      <a:r>
                        <a:rPr kumimoji="0" lang="en-US" altLang="zh-CN" sz="1600" b="0" i="0" u="none" strike="noStrike" kern="1200"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mn-cs"/>
                        </a:rPr>
                        <a:t>a,b</a:t>
                      </a:r>
                      <a:r>
                        <a:rPr kumimoji="0" lang="en-US" altLang="zh-CN"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 ...) -&gt;new </a:t>
                      </a:r>
                      <a:r>
                        <a:rPr kumimoji="0" lang="zh-CN" altLang="en-US"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类名</a:t>
                      </a:r>
                      <a:r>
                        <a:rPr kumimoji="0" lang="en-US" altLang="zh-CN"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a:t>
                      </a:r>
                      <a:r>
                        <a:rPr kumimoji="0" lang="en-US" altLang="zh-CN" sz="1600" b="0" i="0" u="none" strike="noStrike" kern="1200"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mn-cs"/>
                        </a:rPr>
                        <a:t>a,b</a:t>
                      </a:r>
                      <a:r>
                        <a:rPr kumimoji="0" lang="en-US" altLang="zh-CN" sz="16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 ...)</a:t>
                      </a:r>
                    </a:p>
                  </a:txBody>
                  <a:tcPr horzOverflow="overflow"/>
                </a:tc>
              </a:tr>
            </a:tbl>
          </a:graphicData>
        </a:graphic>
      </p:graphicFrame>
      <p:pic>
        <p:nvPicPr>
          <p:cNvPr id="3" name="图片 2"/>
          <p:cNvPicPr>
            <a:picLocks noChangeAspect="1"/>
          </p:cNvPicPr>
          <p:nvPr/>
        </p:nvPicPr>
        <p:blipFill>
          <a:blip r:embed="rId2"/>
          <a:stretch>
            <a:fillRect/>
          </a:stretch>
        </p:blipFill>
        <p:spPr>
          <a:xfrm>
            <a:off x="1097280" y="2734017"/>
            <a:ext cx="5780952" cy="3400000"/>
          </a:xfrm>
          <a:prstGeom prst="rect">
            <a:avLst/>
          </a:prstGeom>
        </p:spPr>
      </p:pic>
      <p:sp>
        <p:nvSpPr>
          <p:cNvPr id="6" name="文本框 5"/>
          <p:cNvSpPr txBox="1"/>
          <p:nvPr/>
        </p:nvSpPr>
        <p:spPr>
          <a:xfrm>
            <a:off x="5090563" y="5764685"/>
            <a:ext cx="1787669"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ltLang="zh-CN" dirty="0" err="1" smtClean="0"/>
              <a:t>ConstructorRefer</a:t>
            </a:r>
            <a:endParaRPr lang="zh-CN" altLang="en-US" dirty="0"/>
          </a:p>
        </p:txBody>
      </p:sp>
    </p:spTree>
    <p:extLst>
      <p:ext uri="{BB962C8B-B14F-4D97-AF65-F5344CB8AC3E}">
        <p14:creationId xmlns:p14="http://schemas.microsoft.com/office/powerpoint/2010/main" val="210288138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4.5.4 </a:t>
            </a:r>
            <a:r>
              <a:rPr lang="en-US" altLang="zh-CN" dirty="0" err="1" smtClean="0"/>
              <a:t>Lamda</a:t>
            </a:r>
            <a:r>
              <a:rPr lang="zh-CN" altLang="en-US" dirty="0"/>
              <a:t>表达式与匿名内</a:t>
            </a:r>
            <a:r>
              <a:rPr lang="zh-CN" altLang="en-US" dirty="0" smtClean="0"/>
              <a:t>部类</a:t>
            </a:r>
            <a:endParaRPr lang="zh-CN" altLang="en-US" dirty="0"/>
          </a:p>
        </p:txBody>
      </p:sp>
      <p:sp>
        <p:nvSpPr>
          <p:cNvPr id="3" name="内容占位符 2"/>
          <p:cNvSpPr>
            <a:spLocks noGrp="1"/>
          </p:cNvSpPr>
          <p:nvPr>
            <p:ph idx="1"/>
          </p:nvPr>
        </p:nvSpPr>
        <p:spPr/>
        <p:txBody>
          <a:bodyPr/>
          <a:lstStyle/>
          <a:p>
            <a:pPr>
              <a:lnSpc>
                <a:spcPct val="150000"/>
              </a:lnSpc>
              <a:spcBef>
                <a:spcPct val="20000"/>
              </a:spcBef>
              <a:buFont typeface="Wingdings" panose="05000000000000000000" pitchFamily="2" charset="2"/>
              <a:buChar char="l"/>
            </a:pPr>
            <a:r>
              <a:rPr kumimoji="1" lang="en-US" altLang="zh-CN" sz="2400" b="1" dirty="0">
                <a:latin typeface="Times New Roman" panose="02020603050405020304" pitchFamily="18" charset="0"/>
                <a:ea typeface="宋体" panose="02010600030101010101" pitchFamily="2" charset="-122"/>
              </a:rPr>
              <a:t>Lambda</a:t>
            </a:r>
            <a:r>
              <a:rPr kumimoji="1" lang="zh-CN" altLang="en-US" sz="2400" b="1" dirty="0">
                <a:latin typeface="Times New Roman" panose="02020603050405020304" pitchFamily="18" charset="0"/>
                <a:ea typeface="宋体" panose="02010600030101010101" pitchFamily="2" charset="-122"/>
              </a:rPr>
              <a:t>表达式与匿名内部类存在如下相同点：</a:t>
            </a:r>
          </a:p>
          <a:p>
            <a:pPr lvl="1">
              <a:lnSpc>
                <a:spcPct val="150000"/>
              </a:lnSpc>
              <a:spcBef>
                <a:spcPct val="20000"/>
              </a:spcBef>
              <a:buFont typeface="Wingdings" panose="05000000000000000000" pitchFamily="2" charset="2"/>
              <a:buChar char="l"/>
            </a:pPr>
            <a:r>
              <a:rPr kumimoji="1" lang="en-US" altLang="zh-CN" sz="2400" b="1" dirty="0">
                <a:latin typeface="Times New Roman" panose="02020603050405020304" pitchFamily="18" charset="0"/>
                <a:ea typeface="宋体" panose="02010600030101010101" pitchFamily="2" charset="-122"/>
              </a:rPr>
              <a:t>Lambda</a:t>
            </a:r>
            <a:r>
              <a:rPr kumimoji="1" lang="zh-CN" altLang="en-US" sz="2400" b="1" dirty="0">
                <a:latin typeface="Times New Roman" panose="02020603050405020304" pitchFamily="18" charset="0"/>
                <a:ea typeface="宋体" panose="02010600030101010101" pitchFamily="2" charset="-122"/>
              </a:rPr>
              <a:t>表达式与匿名内部类一样，都可以直接访问“</a:t>
            </a:r>
            <a:r>
              <a:rPr kumimoji="1" lang="en-US" altLang="zh-CN" sz="2400" b="1" dirty="0">
                <a:latin typeface="Times New Roman" panose="02020603050405020304" pitchFamily="18" charset="0"/>
                <a:ea typeface="宋体" panose="02010600030101010101" pitchFamily="2" charset="-122"/>
              </a:rPr>
              <a:t>effectively final”</a:t>
            </a:r>
            <a:r>
              <a:rPr kumimoji="1" lang="zh-CN" altLang="en-US" sz="2400" b="1" dirty="0">
                <a:latin typeface="Times New Roman" panose="02020603050405020304" pitchFamily="18" charset="0"/>
                <a:ea typeface="宋体" panose="02010600030101010101" pitchFamily="2" charset="-122"/>
              </a:rPr>
              <a:t>的局部变量，以及外部类的成员变量（包括实例变量和类变量）。</a:t>
            </a:r>
          </a:p>
          <a:p>
            <a:pPr lvl="1">
              <a:lnSpc>
                <a:spcPct val="150000"/>
              </a:lnSpc>
              <a:spcBef>
                <a:spcPct val="20000"/>
              </a:spcBef>
              <a:buFont typeface="Wingdings" panose="05000000000000000000" pitchFamily="2" charset="2"/>
              <a:buChar char="l"/>
            </a:pPr>
            <a:r>
              <a:rPr kumimoji="1" lang="en-US" altLang="zh-CN" sz="2400" b="1" dirty="0">
                <a:latin typeface="Times New Roman" panose="02020603050405020304" pitchFamily="18" charset="0"/>
                <a:ea typeface="宋体" panose="02010600030101010101" pitchFamily="2" charset="-122"/>
              </a:rPr>
              <a:t>Lambda</a:t>
            </a:r>
            <a:r>
              <a:rPr kumimoji="1" lang="zh-CN" altLang="en-US" sz="2400" b="1" dirty="0">
                <a:latin typeface="Times New Roman" panose="02020603050405020304" pitchFamily="18" charset="0"/>
                <a:ea typeface="宋体" panose="02010600030101010101" pitchFamily="2" charset="-122"/>
              </a:rPr>
              <a:t>表达式创建的对象与匿名内部类生成的对象一样， 都可以直接调用从接口继承得到的默认方法。 </a:t>
            </a:r>
          </a:p>
          <a:p>
            <a:endParaRPr lang="zh-CN" altLang="en-US" dirty="0"/>
          </a:p>
        </p:txBody>
      </p:sp>
    </p:spTree>
    <p:extLst>
      <p:ext uri="{BB962C8B-B14F-4D97-AF65-F5344CB8AC3E}">
        <p14:creationId xmlns:p14="http://schemas.microsoft.com/office/powerpoint/2010/main" val="198905901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4.5.4 </a:t>
            </a:r>
            <a:r>
              <a:rPr lang="en-US" altLang="zh-CN" dirty="0" err="1" smtClean="0"/>
              <a:t>Lamda</a:t>
            </a:r>
            <a:r>
              <a:rPr lang="zh-CN" altLang="en-US" dirty="0"/>
              <a:t>表达式与匿名内</a:t>
            </a:r>
            <a:r>
              <a:rPr lang="zh-CN" altLang="en-US" dirty="0" smtClean="0"/>
              <a:t>部类</a:t>
            </a:r>
            <a:endParaRPr lang="zh-CN" altLang="en-US" dirty="0"/>
          </a:p>
        </p:txBody>
      </p:sp>
      <p:sp>
        <p:nvSpPr>
          <p:cNvPr id="3" name="内容占位符 2"/>
          <p:cNvSpPr>
            <a:spLocks noGrp="1"/>
          </p:cNvSpPr>
          <p:nvPr>
            <p:ph idx="1"/>
          </p:nvPr>
        </p:nvSpPr>
        <p:spPr/>
        <p:txBody>
          <a:bodyPr>
            <a:normAutofit lnSpcReduction="10000"/>
          </a:bodyPr>
          <a:lstStyle/>
          <a:p>
            <a:pPr>
              <a:lnSpc>
                <a:spcPct val="150000"/>
              </a:lnSpc>
              <a:buFont typeface="Wingdings" panose="05000000000000000000" pitchFamily="2" charset="2"/>
              <a:buChar char="l"/>
            </a:pPr>
            <a:r>
              <a:rPr lang="en-US" altLang="zh-CN" sz="2400" dirty="0"/>
              <a:t>Lambda</a:t>
            </a:r>
            <a:r>
              <a:rPr lang="zh-CN" altLang="en-US" sz="2400" dirty="0"/>
              <a:t>表达式与匿名内部类主要存在如下区别：</a:t>
            </a:r>
          </a:p>
          <a:p>
            <a:pPr lvl="1">
              <a:lnSpc>
                <a:spcPct val="150000"/>
              </a:lnSpc>
              <a:buFont typeface="Wingdings" panose="05000000000000000000" pitchFamily="2" charset="2"/>
              <a:buChar char="l"/>
            </a:pPr>
            <a:r>
              <a:rPr lang="zh-CN" altLang="en-US" sz="2400" dirty="0"/>
              <a:t>匿名内部类可以为任意接口创建实例</a:t>
            </a:r>
            <a:r>
              <a:rPr lang="en-US" altLang="zh-CN" sz="2400" dirty="0"/>
              <a:t>——</a:t>
            </a:r>
            <a:r>
              <a:rPr lang="zh-CN" altLang="en-US" sz="2400" dirty="0"/>
              <a:t>不管接口包含多少个抽象方法，只要匿名内部类实现所有的抽象方法即可。但</a:t>
            </a:r>
            <a:r>
              <a:rPr lang="en-US" altLang="zh-CN" sz="2400" dirty="0"/>
              <a:t>Lambda</a:t>
            </a:r>
            <a:r>
              <a:rPr lang="zh-CN" altLang="en-US" sz="2400" dirty="0"/>
              <a:t>表达式只能为函数式接口创建实例。</a:t>
            </a:r>
          </a:p>
          <a:p>
            <a:pPr lvl="1">
              <a:lnSpc>
                <a:spcPct val="150000"/>
              </a:lnSpc>
              <a:buFont typeface="Wingdings" panose="05000000000000000000" pitchFamily="2" charset="2"/>
              <a:buChar char="l"/>
            </a:pPr>
            <a:r>
              <a:rPr lang="zh-CN" altLang="en-US" sz="2400" dirty="0"/>
              <a:t>匿名内部类可以为抽象类、甚至普通类创建实例，但</a:t>
            </a:r>
            <a:r>
              <a:rPr lang="en-US" altLang="zh-CN" sz="2400" dirty="0"/>
              <a:t>Lambda</a:t>
            </a:r>
            <a:r>
              <a:rPr lang="zh-CN" altLang="en-US" sz="2400" dirty="0"/>
              <a:t>表达式只能为函数式接口创建实例。</a:t>
            </a:r>
          </a:p>
          <a:p>
            <a:pPr lvl="1">
              <a:lnSpc>
                <a:spcPct val="150000"/>
              </a:lnSpc>
              <a:buFont typeface="Wingdings" panose="05000000000000000000" pitchFamily="2" charset="2"/>
              <a:buChar char="l"/>
            </a:pPr>
            <a:r>
              <a:rPr lang="zh-CN" altLang="en-US" sz="2400" dirty="0"/>
              <a:t>匿名内部类实现的抽象方法的方法体允许调用接口中定义的默认方法；但</a:t>
            </a:r>
            <a:r>
              <a:rPr lang="en-US" altLang="zh-CN" sz="2400" dirty="0"/>
              <a:t>Lambda</a:t>
            </a:r>
            <a:r>
              <a:rPr lang="zh-CN" altLang="en-US" sz="2400" dirty="0"/>
              <a:t>表达式的代码块不允许调用接口中定义的默认方法。 </a:t>
            </a:r>
          </a:p>
        </p:txBody>
      </p:sp>
    </p:spTree>
    <p:extLst>
      <p:ext uri="{BB962C8B-B14F-4D97-AF65-F5344CB8AC3E}">
        <p14:creationId xmlns:p14="http://schemas.microsoft.com/office/powerpoint/2010/main" val="23694906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本章</a:t>
            </a:r>
            <a:r>
              <a:rPr lang="zh-CN" altLang="en-US" dirty="0" smtClean="0"/>
              <a:t>导读</a:t>
            </a:r>
            <a:endParaRPr lang="zh-CN" altLang="en-US" dirty="0"/>
          </a:p>
        </p:txBody>
      </p:sp>
      <p:sp>
        <p:nvSpPr>
          <p:cNvPr id="3" name="内容占位符 2"/>
          <p:cNvSpPr>
            <a:spLocks noGrp="1"/>
          </p:cNvSpPr>
          <p:nvPr>
            <p:ph idx="1"/>
          </p:nvPr>
        </p:nvSpPr>
        <p:spPr>
          <a:xfrm>
            <a:off x="1021080" y="1217083"/>
            <a:ext cx="10058400" cy="4734949"/>
          </a:xfrm>
        </p:spPr>
        <p:txBody>
          <a:bodyPr>
            <a:noAutofit/>
          </a:bodyPr>
          <a:lstStyle/>
          <a:p>
            <a:pPr>
              <a:buFont typeface="Wingdings" panose="05000000000000000000" pitchFamily="2" charset="2"/>
              <a:buChar char="p"/>
            </a:pPr>
            <a:r>
              <a:rPr lang="en-US" altLang="zh-CN" sz="2800" dirty="0" smtClean="0">
                <a:latin typeface="+mn-lt"/>
              </a:rPr>
              <a:t>4.1 </a:t>
            </a:r>
            <a:r>
              <a:rPr lang="zh-CN" altLang="en-US" sz="2800" dirty="0" smtClean="0">
                <a:latin typeface="+mn-lt"/>
              </a:rPr>
              <a:t>继承 </a:t>
            </a:r>
            <a:r>
              <a:rPr lang="en-US" altLang="zh-CN" sz="2800" dirty="0" smtClean="0">
                <a:latin typeface="+mn-lt"/>
              </a:rPr>
              <a:t>Inheritance</a:t>
            </a:r>
          </a:p>
          <a:p>
            <a:pPr>
              <a:buFont typeface="Wingdings" panose="05000000000000000000" pitchFamily="2" charset="2"/>
              <a:buChar char="p"/>
            </a:pPr>
            <a:r>
              <a:rPr lang="en-US" altLang="zh-CN" sz="2800" dirty="0" smtClean="0">
                <a:latin typeface="+mn-lt"/>
              </a:rPr>
              <a:t>4.2 </a:t>
            </a:r>
            <a:r>
              <a:rPr lang="zh-CN" altLang="en-US" sz="2800" dirty="0" smtClean="0">
                <a:latin typeface="+mn-lt"/>
              </a:rPr>
              <a:t>抽象类和抽象方法 </a:t>
            </a:r>
            <a:r>
              <a:rPr lang="en-US" altLang="zh-CN" sz="2800" dirty="0" smtClean="0">
                <a:latin typeface="+mn-lt"/>
              </a:rPr>
              <a:t>Abstract Class &amp; Abstract Method</a:t>
            </a:r>
          </a:p>
          <a:p>
            <a:pPr>
              <a:buFont typeface="Wingdings" panose="05000000000000000000" pitchFamily="2" charset="2"/>
              <a:buChar char="p"/>
            </a:pPr>
            <a:r>
              <a:rPr lang="en-US" altLang="zh-CN" sz="2800" dirty="0" smtClean="0">
                <a:latin typeface="+mn-lt"/>
              </a:rPr>
              <a:t>4.3 </a:t>
            </a:r>
            <a:r>
              <a:rPr lang="zh-CN" altLang="en-US" sz="2800" dirty="0" smtClean="0">
                <a:latin typeface="+mn-lt"/>
              </a:rPr>
              <a:t>内部类 </a:t>
            </a:r>
            <a:r>
              <a:rPr lang="en-US" altLang="zh-CN" sz="2800" dirty="0" smtClean="0">
                <a:latin typeface="+mn-lt"/>
              </a:rPr>
              <a:t>Inner Class</a:t>
            </a:r>
          </a:p>
          <a:p>
            <a:pPr>
              <a:buFont typeface="Wingdings" panose="05000000000000000000" pitchFamily="2" charset="2"/>
              <a:buChar char="p"/>
            </a:pPr>
            <a:r>
              <a:rPr lang="en-US" altLang="zh-CN" sz="2800" dirty="0" smtClean="0">
                <a:latin typeface="+mn-lt"/>
              </a:rPr>
              <a:t>4.4 </a:t>
            </a:r>
            <a:r>
              <a:rPr lang="zh-CN" altLang="en-US" sz="2800" dirty="0" smtClean="0">
                <a:latin typeface="+mn-lt"/>
              </a:rPr>
              <a:t>接口 </a:t>
            </a:r>
            <a:r>
              <a:rPr lang="en-US" altLang="zh-CN" sz="2800" dirty="0" smtClean="0">
                <a:latin typeface="+mn-lt"/>
              </a:rPr>
              <a:t>Interface</a:t>
            </a:r>
            <a:endParaRPr lang="en-US" altLang="zh-CN" sz="2800" dirty="0">
              <a:latin typeface="+mn-lt"/>
            </a:endParaRPr>
          </a:p>
          <a:p>
            <a:pPr>
              <a:buFont typeface="Wingdings" panose="05000000000000000000" pitchFamily="2" charset="2"/>
              <a:buChar char="p"/>
            </a:pPr>
            <a:r>
              <a:rPr lang="en-US" altLang="zh-CN" sz="2800" dirty="0">
                <a:latin typeface="+mn-lt"/>
              </a:rPr>
              <a:t>4</a:t>
            </a:r>
            <a:r>
              <a:rPr lang="en-US" altLang="zh-CN" sz="2800" dirty="0" smtClean="0">
                <a:latin typeface="+mn-lt"/>
              </a:rPr>
              <a:t>.5 </a:t>
            </a:r>
            <a:r>
              <a:rPr lang="en-US" altLang="zh-CN" sz="2800" dirty="0">
                <a:latin typeface="+mn-lt"/>
              </a:rPr>
              <a:t>Lambda</a:t>
            </a:r>
            <a:r>
              <a:rPr lang="zh-CN" altLang="en-US" sz="2800" dirty="0" smtClean="0">
                <a:latin typeface="+mn-lt"/>
              </a:rPr>
              <a:t>表达式  </a:t>
            </a:r>
            <a:r>
              <a:rPr lang="el-GR" altLang="zh-CN" sz="2800" dirty="0" smtClean="0">
                <a:latin typeface="+mn-lt"/>
              </a:rPr>
              <a:t>λ</a:t>
            </a:r>
            <a:r>
              <a:rPr lang="sk-SK" altLang="zh-CN" sz="2800" dirty="0">
                <a:latin typeface="+mn-lt"/>
              </a:rPr>
              <a:t> </a:t>
            </a:r>
            <a:r>
              <a:rPr lang="en-US" altLang="zh-CN" sz="2800" dirty="0" err="1">
                <a:latin typeface="+mn-lt"/>
              </a:rPr>
              <a:t>E</a:t>
            </a:r>
            <a:r>
              <a:rPr lang="sk-SK" altLang="zh-CN" sz="2800" dirty="0" err="1" smtClean="0">
                <a:latin typeface="+mn-lt"/>
              </a:rPr>
              <a:t>xpression</a:t>
            </a:r>
            <a:endParaRPr lang="en-US" altLang="zh-CN" sz="2800" dirty="0">
              <a:latin typeface="+mn-lt"/>
            </a:endParaRPr>
          </a:p>
          <a:p>
            <a:pPr>
              <a:buFont typeface="Wingdings" charset="2"/>
              <a:buChar char="ü"/>
            </a:pPr>
            <a:r>
              <a:rPr lang="en-US" altLang="zh-CN" sz="2800" dirty="0">
                <a:solidFill>
                  <a:srgbClr val="FF0000"/>
                </a:solidFill>
                <a:latin typeface="+mn-lt"/>
              </a:rPr>
              <a:t>4</a:t>
            </a:r>
            <a:r>
              <a:rPr lang="en-US" altLang="zh-CN" sz="2800" dirty="0" smtClean="0">
                <a:solidFill>
                  <a:srgbClr val="FF0000"/>
                </a:solidFill>
                <a:latin typeface="+mn-lt"/>
              </a:rPr>
              <a:t>.6 </a:t>
            </a:r>
            <a:r>
              <a:rPr lang="zh-CN" altLang="en-US" sz="2800" dirty="0">
                <a:solidFill>
                  <a:srgbClr val="FF0000"/>
                </a:solidFill>
                <a:latin typeface="+mn-lt"/>
              </a:rPr>
              <a:t>接口与抽象</a:t>
            </a:r>
            <a:r>
              <a:rPr lang="zh-CN" altLang="en-US" sz="2800" dirty="0" smtClean="0">
                <a:solidFill>
                  <a:srgbClr val="FF0000"/>
                </a:solidFill>
                <a:latin typeface="+mn-lt"/>
              </a:rPr>
              <a:t>类 </a:t>
            </a:r>
            <a:r>
              <a:rPr lang="en-US" altLang="zh-CN" sz="2800" dirty="0" smtClean="0">
                <a:solidFill>
                  <a:srgbClr val="FF0000"/>
                </a:solidFill>
                <a:latin typeface="+mn-lt"/>
              </a:rPr>
              <a:t>Interface</a:t>
            </a:r>
            <a:r>
              <a:rPr lang="zh-CN" altLang="en-US" sz="2800" dirty="0" smtClean="0">
                <a:solidFill>
                  <a:srgbClr val="FF0000"/>
                </a:solidFill>
                <a:latin typeface="+mn-lt"/>
              </a:rPr>
              <a:t> </a:t>
            </a:r>
            <a:r>
              <a:rPr lang="en-US" altLang="zh-CN" sz="2800" dirty="0" smtClean="0">
                <a:solidFill>
                  <a:srgbClr val="FF0000"/>
                </a:solidFill>
                <a:latin typeface="+mn-lt"/>
              </a:rPr>
              <a:t>&amp;</a:t>
            </a:r>
            <a:r>
              <a:rPr lang="zh-CN" altLang="en-US" sz="2800" dirty="0" smtClean="0">
                <a:solidFill>
                  <a:srgbClr val="FF0000"/>
                </a:solidFill>
                <a:latin typeface="+mn-lt"/>
              </a:rPr>
              <a:t> </a:t>
            </a:r>
            <a:r>
              <a:rPr lang="en-US" altLang="zh-CN" sz="2800" dirty="0" smtClean="0">
                <a:solidFill>
                  <a:srgbClr val="FF0000"/>
                </a:solidFill>
                <a:latin typeface="+mn-lt"/>
              </a:rPr>
              <a:t>Abstract</a:t>
            </a:r>
            <a:r>
              <a:rPr lang="zh-CN" altLang="en-US" sz="2800" dirty="0" smtClean="0">
                <a:solidFill>
                  <a:srgbClr val="FF0000"/>
                </a:solidFill>
                <a:latin typeface="+mn-lt"/>
              </a:rPr>
              <a:t> </a:t>
            </a:r>
            <a:r>
              <a:rPr lang="en-US" altLang="zh-CN" sz="2800" dirty="0" smtClean="0">
                <a:solidFill>
                  <a:srgbClr val="FF0000"/>
                </a:solidFill>
                <a:latin typeface="+mn-lt"/>
              </a:rPr>
              <a:t>Class</a:t>
            </a:r>
            <a:endParaRPr lang="en-US" altLang="zh-CN" sz="2800" dirty="0">
              <a:solidFill>
                <a:srgbClr val="FF0000"/>
              </a:solidFill>
              <a:latin typeface="+mn-lt"/>
            </a:endParaRPr>
          </a:p>
          <a:p>
            <a:pPr>
              <a:buFont typeface="Wingdings" panose="05000000000000000000" pitchFamily="2" charset="2"/>
              <a:buChar char="p"/>
            </a:pPr>
            <a:r>
              <a:rPr lang="en-US" altLang="zh-CN" sz="2800" dirty="0">
                <a:latin typeface="+mn-lt"/>
              </a:rPr>
              <a:t>4</a:t>
            </a:r>
            <a:r>
              <a:rPr lang="en-US" altLang="zh-CN" sz="2800" dirty="0" smtClean="0">
                <a:latin typeface="+mn-lt"/>
              </a:rPr>
              <a:t>.7 </a:t>
            </a:r>
            <a:r>
              <a:rPr lang="zh-CN" altLang="en-US" sz="2800" dirty="0">
                <a:latin typeface="+mn-lt"/>
              </a:rPr>
              <a:t>大话泛</a:t>
            </a:r>
            <a:r>
              <a:rPr lang="zh-CN" altLang="en-US" sz="2800" dirty="0" smtClean="0">
                <a:latin typeface="+mn-lt"/>
              </a:rPr>
              <a:t>型 </a:t>
            </a:r>
            <a:r>
              <a:rPr lang="en-US" altLang="zh-CN" sz="2800" dirty="0" smtClean="0">
                <a:latin typeface="+mn-lt"/>
              </a:rPr>
              <a:t>Generic</a:t>
            </a:r>
            <a:r>
              <a:rPr lang="zh-CN" altLang="en-US" sz="2800" dirty="0" smtClean="0">
                <a:latin typeface="+mn-lt"/>
              </a:rPr>
              <a:t> </a:t>
            </a:r>
            <a:r>
              <a:rPr lang="en-US" altLang="zh-CN" sz="2800" dirty="0" smtClean="0">
                <a:latin typeface="+mn-lt"/>
              </a:rPr>
              <a:t>Programming</a:t>
            </a:r>
          </a:p>
          <a:p>
            <a:pPr>
              <a:buFont typeface="Wingdings" panose="05000000000000000000" pitchFamily="2" charset="2"/>
              <a:buChar char="p"/>
            </a:pPr>
            <a:r>
              <a:rPr lang="en-US" altLang="zh-CN" sz="2800" dirty="0" smtClean="0">
                <a:latin typeface="+mn-lt"/>
              </a:rPr>
              <a:t>4.8 </a:t>
            </a:r>
            <a:r>
              <a:rPr lang="zh-CN" altLang="en-US" sz="2800" dirty="0" smtClean="0">
                <a:latin typeface="+mn-lt"/>
              </a:rPr>
              <a:t>枚举类 </a:t>
            </a:r>
            <a:r>
              <a:rPr lang="en-US" altLang="zh-CN" sz="2800" dirty="0" smtClean="0">
                <a:latin typeface="+mn-lt"/>
              </a:rPr>
              <a:t>Enumeration Class</a:t>
            </a:r>
          </a:p>
          <a:p>
            <a:pPr>
              <a:buFont typeface="Wingdings" panose="05000000000000000000" pitchFamily="2" charset="2"/>
              <a:buChar char="p"/>
            </a:pPr>
            <a:r>
              <a:rPr lang="en-US" altLang="zh-CN" sz="2800" dirty="0">
                <a:latin typeface="+mn-lt"/>
              </a:rPr>
              <a:t>4.9</a:t>
            </a:r>
            <a:r>
              <a:rPr lang="zh-CN" altLang="en-US" sz="2800" dirty="0">
                <a:latin typeface="+mn-lt"/>
              </a:rPr>
              <a:t> 作业及</a:t>
            </a:r>
            <a:r>
              <a:rPr lang="zh-CN" altLang="en-US" sz="2800" dirty="0" smtClean="0">
                <a:latin typeface="+mn-lt"/>
              </a:rPr>
              <a:t>延伸</a:t>
            </a:r>
            <a:endParaRPr lang="en-US" altLang="zh-CN" sz="2800" dirty="0">
              <a:latin typeface="+mn-lt"/>
            </a:endParaRPr>
          </a:p>
        </p:txBody>
      </p:sp>
    </p:spTree>
    <p:extLst>
      <p:ext uri="{BB962C8B-B14F-4D97-AF65-F5344CB8AC3E}">
        <p14:creationId xmlns:p14="http://schemas.microsoft.com/office/powerpoint/2010/main" val="47444140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4.6 </a:t>
            </a:r>
            <a:r>
              <a:rPr lang="zh-CN" altLang="en-US" dirty="0" smtClean="0"/>
              <a:t>接口与抽象</a:t>
            </a:r>
            <a:r>
              <a:rPr lang="zh-CN" altLang="en-US" dirty="0" smtClean="0"/>
              <a:t>类</a:t>
            </a:r>
            <a:endParaRPr lang="zh-CN" altLang="en-US" dirty="0"/>
          </a:p>
        </p:txBody>
      </p:sp>
      <p:sp>
        <p:nvSpPr>
          <p:cNvPr id="3" name="内容占位符 2"/>
          <p:cNvSpPr>
            <a:spLocks noGrp="1"/>
          </p:cNvSpPr>
          <p:nvPr>
            <p:ph idx="1"/>
          </p:nvPr>
        </p:nvSpPr>
        <p:spPr/>
        <p:txBody>
          <a:bodyPr/>
          <a:lstStyle/>
          <a:p>
            <a:pPr algn="just">
              <a:lnSpc>
                <a:spcPct val="150000"/>
              </a:lnSpc>
              <a:spcBef>
                <a:spcPct val="40000"/>
              </a:spcBef>
              <a:buFont typeface="Wingdings" panose="05000000000000000000" pitchFamily="2" charset="2"/>
              <a:buChar char="l"/>
            </a:pPr>
            <a:r>
              <a:rPr lang="zh-CN" altLang="en-US" sz="3200" dirty="0" smtClean="0"/>
              <a:t>相似性：</a:t>
            </a:r>
            <a:endParaRPr lang="en-US" altLang="zh-CN" sz="3200" dirty="0" smtClean="0"/>
          </a:p>
          <a:p>
            <a:pPr lvl="1" algn="just">
              <a:lnSpc>
                <a:spcPct val="150000"/>
              </a:lnSpc>
              <a:spcBef>
                <a:spcPct val="40000"/>
              </a:spcBef>
              <a:buFont typeface="Wingdings" panose="05000000000000000000" pitchFamily="2" charset="2"/>
              <a:buChar char="l"/>
            </a:pPr>
            <a:r>
              <a:rPr lang="zh-CN" altLang="en-US" sz="2800" dirty="0" smtClean="0"/>
              <a:t>接口</a:t>
            </a:r>
            <a:r>
              <a:rPr lang="zh-CN" altLang="en-US" sz="2800" dirty="0"/>
              <a:t>和抽象类都不能被实例化，它们都位于继承树的顶端，用于被其他类实现和继承。</a:t>
            </a:r>
          </a:p>
          <a:p>
            <a:pPr lvl="1" algn="just">
              <a:lnSpc>
                <a:spcPct val="150000"/>
              </a:lnSpc>
              <a:spcBef>
                <a:spcPct val="40000"/>
              </a:spcBef>
              <a:buFont typeface="Wingdings" panose="05000000000000000000" pitchFamily="2" charset="2"/>
              <a:buChar char="l"/>
            </a:pPr>
            <a:r>
              <a:rPr lang="zh-CN" altLang="en-US" sz="2800" dirty="0"/>
              <a:t>接口和抽象类都可以包含抽象方法，实现接口或继承抽象类的普通子类都必须实现这些抽象方法。</a:t>
            </a:r>
          </a:p>
          <a:p>
            <a:endParaRPr lang="zh-CN" altLang="en-US" dirty="0"/>
          </a:p>
        </p:txBody>
      </p:sp>
    </p:spTree>
    <p:extLst>
      <p:ext uri="{BB962C8B-B14F-4D97-AF65-F5344CB8AC3E}">
        <p14:creationId xmlns:p14="http://schemas.microsoft.com/office/powerpoint/2010/main" val="139503920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4.6 </a:t>
            </a:r>
            <a:r>
              <a:rPr lang="zh-CN" altLang="en-US" dirty="0" smtClean="0"/>
              <a:t>接口与抽象</a:t>
            </a:r>
            <a:r>
              <a:rPr lang="zh-CN" altLang="en-US" dirty="0" smtClean="0"/>
              <a:t>类</a:t>
            </a:r>
            <a:endParaRPr lang="zh-CN" altLang="en-US" dirty="0"/>
          </a:p>
        </p:txBody>
      </p:sp>
      <p:sp>
        <p:nvSpPr>
          <p:cNvPr id="3" name="内容占位符 2"/>
          <p:cNvSpPr>
            <a:spLocks noGrp="1"/>
          </p:cNvSpPr>
          <p:nvPr>
            <p:ph idx="1"/>
          </p:nvPr>
        </p:nvSpPr>
        <p:spPr>
          <a:xfrm>
            <a:off x="1097280" y="1133475"/>
            <a:ext cx="10058400" cy="4735619"/>
          </a:xfrm>
        </p:spPr>
        <p:txBody>
          <a:bodyPr>
            <a:normAutofit/>
          </a:bodyPr>
          <a:lstStyle/>
          <a:p>
            <a:pPr>
              <a:lnSpc>
                <a:spcPct val="120000"/>
              </a:lnSpc>
              <a:spcBef>
                <a:spcPts val="600"/>
              </a:spcBef>
              <a:buFont typeface="Wingdings" panose="05000000000000000000" pitchFamily="2" charset="2"/>
              <a:buChar char="l"/>
              <a:defRPr/>
            </a:pPr>
            <a:r>
              <a:rPr lang="zh-CN" altLang="en-US" sz="2800" dirty="0"/>
              <a:t>差异</a:t>
            </a:r>
            <a:r>
              <a:rPr lang="zh-CN" altLang="en-US" sz="2800" dirty="0" smtClean="0"/>
              <a:t>性：</a:t>
            </a:r>
            <a:endParaRPr lang="en-US" altLang="zh-CN" sz="2800" dirty="0" smtClean="0"/>
          </a:p>
          <a:p>
            <a:pPr lvl="1">
              <a:lnSpc>
                <a:spcPct val="120000"/>
              </a:lnSpc>
              <a:spcBef>
                <a:spcPts val="600"/>
              </a:spcBef>
              <a:buFont typeface="Wingdings" panose="05000000000000000000" pitchFamily="2" charset="2"/>
              <a:buChar char="l"/>
              <a:defRPr/>
            </a:pPr>
            <a:r>
              <a:rPr lang="zh-CN" altLang="en-US" sz="2100" dirty="0" smtClean="0"/>
              <a:t>接</a:t>
            </a:r>
            <a:r>
              <a:rPr lang="zh-CN" altLang="en-US" sz="2100" dirty="0"/>
              <a:t>口里只能包含抽象方法，不同包含已经提供实现的方法；抽象类则完全可以包含普通方法。</a:t>
            </a:r>
          </a:p>
          <a:p>
            <a:pPr lvl="1">
              <a:lnSpc>
                <a:spcPct val="120000"/>
              </a:lnSpc>
              <a:spcBef>
                <a:spcPts val="600"/>
              </a:spcBef>
              <a:buFont typeface="Wingdings" panose="05000000000000000000" pitchFamily="2" charset="2"/>
              <a:buChar char="l"/>
              <a:defRPr/>
            </a:pPr>
            <a:r>
              <a:rPr lang="zh-CN" altLang="en-US" sz="2100" dirty="0"/>
              <a:t>接口里只能定义静态常量属性，不能定义普通属性；抽象类里则既可以定义普通属性，也可以定义静态常量属性。</a:t>
            </a:r>
          </a:p>
          <a:p>
            <a:pPr lvl="1">
              <a:lnSpc>
                <a:spcPct val="120000"/>
              </a:lnSpc>
              <a:spcBef>
                <a:spcPts val="600"/>
              </a:spcBef>
              <a:buFont typeface="Wingdings" panose="05000000000000000000" pitchFamily="2" charset="2"/>
              <a:buChar char="l"/>
              <a:defRPr/>
            </a:pPr>
            <a:r>
              <a:rPr lang="zh-CN" altLang="en-US" sz="2100" dirty="0"/>
              <a:t>接口不包含构造器；抽象类里可以包含构造器，抽象类里的构造器并不是用于创建对象，而让其子类调用这些构造器来完成属于抽象类的初始化操作。</a:t>
            </a:r>
          </a:p>
          <a:p>
            <a:pPr lvl="1">
              <a:lnSpc>
                <a:spcPct val="120000"/>
              </a:lnSpc>
              <a:spcBef>
                <a:spcPts val="600"/>
              </a:spcBef>
              <a:buFont typeface="Wingdings" panose="05000000000000000000" pitchFamily="2" charset="2"/>
              <a:buChar char="l"/>
              <a:defRPr/>
            </a:pPr>
            <a:r>
              <a:rPr lang="zh-CN" altLang="en-US" sz="2100" dirty="0"/>
              <a:t>接口里不能包含初始化块，但抽象类则完全可以包含初始化块。</a:t>
            </a:r>
          </a:p>
          <a:p>
            <a:pPr lvl="1">
              <a:lnSpc>
                <a:spcPct val="120000"/>
              </a:lnSpc>
              <a:spcBef>
                <a:spcPts val="600"/>
              </a:spcBef>
              <a:buFont typeface="Wingdings" panose="05000000000000000000" pitchFamily="2" charset="2"/>
              <a:buChar char="l"/>
              <a:defRPr/>
            </a:pPr>
            <a:r>
              <a:rPr lang="zh-CN" altLang="en-US" sz="2100" dirty="0"/>
              <a:t>一个类最多只能有一个直接父类，包括抽象类；但一个类可以直接实现多个接口，通过实现多个接口可以弥补</a:t>
            </a:r>
            <a:r>
              <a:rPr lang="en-US" altLang="zh-CN" sz="2100" dirty="0"/>
              <a:t>Java</a:t>
            </a:r>
            <a:r>
              <a:rPr lang="zh-CN" altLang="en-US" sz="2100" dirty="0"/>
              <a:t>单继承的不足。</a:t>
            </a:r>
          </a:p>
          <a:p>
            <a:endParaRPr lang="zh-CN" altLang="en-US" dirty="0"/>
          </a:p>
        </p:txBody>
      </p:sp>
    </p:spTree>
    <p:extLst>
      <p:ext uri="{BB962C8B-B14F-4D97-AF65-F5344CB8AC3E}">
        <p14:creationId xmlns:p14="http://schemas.microsoft.com/office/powerpoint/2010/main" val="19741006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本章</a:t>
            </a:r>
            <a:r>
              <a:rPr lang="zh-CN" altLang="en-US" dirty="0" smtClean="0"/>
              <a:t>导读</a:t>
            </a:r>
            <a:endParaRPr lang="zh-CN" altLang="en-US" dirty="0"/>
          </a:p>
        </p:txBody>
      </p:sp>
      <p:sp>
        <p:nvSpPr>
          <p:cNvPr id="3" name="内容占位符 2"/>
          <p:cNvSpPr>
            <a:spLocks noGrp="1"/>
          </p:cNvSpPr>
          <p:nvPr>
            <p:ph idx="1"/>
          </p:nvPr>
        </p:nvSpPr>
        <p:spPr>
          <a:xfrm>
            <a:off x="1097280" y="1171575"/>
            <a:ext cx="10058400" cy="5214235"/>
          </a:xfrm>
        </p:spPr>
        <p:txBody>
          <a:bodyPr>
            <a:normAutofit fontScale="92500" lnSpcReduction="10000"/>
          </a:bodyPr>
          <a:lstStyle/>
          <a:p>
            <a:pPr>
              <a:buFont typeface="Wingdings" panose="05000000000000000000" pitchFamily="2" charset="2"/>
              <a:buChar char="p"/>
            </a:pPr>
            <a:r>
              <a:rPr lang="en-US" altLang="zh-CN" sz="3200" dirty="0" smtClean="0">
                <a:latin typeface="+mn-lt"/>
              </a:rPr>
              <a:t>4.1 </a:t>
            </a:r>
            <a:r>
              <a:rPr lang="zh-CN" altLang="en-US" sz="3200" dirty="0" smtClean="0">
                <a:latin typeface="+mn-lt"/>
              </a:rPr>
              <a:t>继承 </a:t>
            </a:r>
            <a:r>
              <a:rPr lang="en-US" altLang="zh-CN" sz="3200" dirty="0" smtClean="0">
                <a:latin typeface="+mn-lt"/>
              </a:rPr>
              <a:t>Inheritance</a:t>
            </a:r>
          </a:p>
          <a:p>
            <a:pPr>
              <a:buFont typeface="Wingdings" panose="05000000000000000000" pitchFamily="2" charset="2"/>
              <a:buChar char="p"/>
            </a:pPr>
            <a:r>
              <a:rPr lang="en-US" altLang="zh-CN" sz="3200" dirty="0" smtClean="0">
                <a:latin typeface="+mn-lt"/>
              </a:rPr>
              <a:t>4.2 </a:t>
            </a:r>
            <a:r>
              <a:rPr lang="zh-CN" altLang="en-US" sz="3200" dirty="0" smtClean="0">
                <a:latin typeface="+mn-lt"/>
              </a:rPr>
              <a:t>抽象类和抽象方法 </a:t>
            </a:r>
            <a:r>
              <a:rPr lang="en-US" altLang="zh-CN" sz="3200" dirty="0" smtClean="0">
                <a:latin typeface="+mn-lt"/>
              </a:rPr>
              <a:t>Abstract Class &amp; Abstract Method</a:t>
            </a:r>
          </a:p>
          <a:p>
            <a:pPr>
              <a:buFont typeface="Wingdings" panose="05000000000000000000" pitchFamily="2" charset="2"/>
              <a:buChar char="p"/>
            </a:pPr>
            <a:r>
              <a:rPr lang="en-US" altLang="zh-CN" sz="3200" dirty="0" smtClean="0">
                <a:latin typeface="+mn-lt"/>
              </a:rPr>
              <a:t>4.3 </a:t>
            </a:r>
            <a:r>
              <a:rPr lang="zh-CN" altLang="en-US" sz="3200" dirty="0" smtClean="0">
                <a:latin typeface="+mn-lt"/>
              </a:rPr>
              <a:t>内部类 </a:t>
            </a:r>
            <a:r>
              <a:rPr lang="en-US" altLang="zh-CN" sz="3200" dirty="0" smtClean="0">
                <a:latin typeface="+mn-lt"/>
              </a:rPr>
              <a:t>Inner Class</a:t>
            </a:r>
          </a:p>
          <a:p>
            <a:pPr>
              <a:buFont typeface="Wingdings" panose="05000000000000000000" pitchFamily="2" charset="2"/>
              <a:buChar char="p"/>
            </a:pPr>
            <a:r>
              <a:rPr lang="en-US" altLang="zh-CN" sz="3200" dirty="0" smtClean="0">
                <a:latin typeface="+mn-lt"/>
              </a:rPr>
              <a:t>4.4 </a:t>
            </a:r>
            <a:r>
              <a:rPr lang="zh-CN" altLang="en-US" sz="3200" dirty="0" smtClean="0">
                <a:latin typeface="+mn-lt"/>
              </a:rPr>
              <a:t>接口 </a:t>
            </a:r>
            <a:r>
              <a:rPr lang="en-US" altLang="zh-CN" sz="3200" dirty="0" smtClean="0">
                <a:latin typeface="+mn-lt"/>
              </a:rPr>
              <a:t>Interface</a:t>
            </a:r>
            <a:endParaRPr lang="en-US" altLang="zh-CN" sz="3200" dirty="0">
              <a:latin typeface="+mn-lt"/>
            </a:endParaRPr>
          </a:p>
          <a:p>
            <a:pPr>
              <a:buFont typeface="Wingdings" panose="05000000000000000000" pitchFamily="2" charset="2"/>
              <a:buChar char="p"/>
            </a:pPr>
            <a:r>
              <a:rPr lang="en-US" altLang="zh-CN" sz="3200" dirty="0">
                <a:latin typeface="+mn-lt"/>
              </a:rPr>
              <a:t>4</a:t>
            </a:r>
            <a:r>
              <a:rPr lang="en-US" altLang="zh-CN" sz="3200" dirty="0" smtClean="0">
                <a:latin typeface="+mn-lt"/>
              </a:rPr>
              <a:t>.5 </a:t>
            </a:r>
            <a:r>
              <a:rPr lang="en-US" altLang="zh-CN" sz="3200" dirty="0">
                <a:latin typeface="+mn-lt"/>
              </a:rPr>
              <a:t>Lambda</a:t>
            </a:r>
            <a:r>
              <a:rPr lang="zh-CN" altLang="en-US" sz="3200" dirty="0" smtClean="0">
                <a:latin typeface="+mn-lt"/>
              </a:rPr>
              <a:t>表达式  </a:t>
            </a:r>
            <a:r>
              <a:rPr lang="el-GR" altLang="zh-CN" sz="3200" dirty="0" smtClean="0">
                <a:latin typeface="+mn-lt"/>
              </a:rPr>
              <a:t>λ</a:t>
            </a:r>
            <a:r>
              <a:rPr lang="sk-SK" altLang="zh-CN" sz="3200" dirty="0">
                <a:latin typeface="+mn-lt"/>
              </a:rPr>
              <a:t> </a:t>
            </a:r>
            <a:r>
              <a:rPr lang="en-US" altLang="zh-CN" sz="3200" dirty="0" err="1">
                <a:latin typeface="+mn-lt"/>
              </a:rPr>
              <a:t>E</a:t>
            </a:r>
            <a:r>
              <a:rPr lang="sk-SK" altLang="zh-CN" sz="3200" dirty="0" err="1" smtClean="0">
                <a:latin typeface="+mn-lt"/>
              </a:rPr>
              <a:t>xpression</a:t>
            </a:r>
            <a:endParaRPr lang="en-US" altLang="zh-CN" sz="3200" dirty="0">
              <a:latin typeface="+mn-lt"/>
            </a:endParaRPr>
          </a:p>
          <a:p>
            <a:pPr>
              <a:buFont typeface="Wingdings" panose="05000000000000000000" pitchFamily="2" charset="2"/>
              <a:buChar char="p"/>
            </a:pPr>
            <a:r>
              <a:rPr lang="en-US" altLang="zh-CN" sz="3200" dirty="0">
                <a:latin typeface="+mn-lt"/>
              </a:rPr>
              <a:t>4</a:t>
            </a:r>
            <a:r>
              <a:rPr lang="en-US" altLang="zh-CN" sz="3200" dirty="0" smtClean="0">
                <a:latin typeface="+mn-lt"/>
              </a:rPr>
              <a:t>.6 </a:t>
            </a:r>
            <a:r>
              <a:rPr lang="zh-CN" altLang="en-US" sz="3200" dirty="0">
                <a:latin typeface="+mn-lt"/>
              </a:rPr>
              <a:t>接口与抽象</a:t>
            </a:r>
            <a:r>
              <a:rPr lang="zh-CN" altLang="en-US" sz="3200" dirty="0" smtClean="0">
                <a:latin typeface="+mn-lt"/>
              </a:rPr>
              <a:t>类 </a:t>
            </a:r>
            <a:r>
              <a:rPr lang="en-US" altLang="zh-CN" sz="3200" dirty="0" smtClean="0">
                <a:latin typeface="+mn-lt"/>
              </a:rPr>
              <a:t>Interface</a:t>
            </a:r>
            <a:r>
              <a:rPr lang="zh-CN" altLang="en-US" sz="3200" dirty="0" smtClean="0">
                <a:latin typeface="+mn-lt"/>
              </a:rPr>
              <a:t> </a:t>
            </a:r>
            <a:r>
              <a:rPr lang="en-US" altLang="zh-CN" sz="3200" dirty="0" smtClean="0">
                <a:latin typeface="+mn-lt"/>
              </a:rPr>
              <a:t>&amp;</a:t>
            </a:r>
            <a:r>
              <a:rPr lang="zh-CN" altLang="en-US" sz="3200" dirty="0" smtClean="0">
                <a:latin typeface="+mn-lt"/>
              </a:rPr>
              <a:t> </a:t>
            </a:r>
            <a:r>
              <a:rPr lang="en-US" altLang="zh-CN" sz="3200" dirty="0" smtClean="0">
                <a:latin typeface="+mn-lt"/>
              </a:rPr>
              <a:t>Abstract</a:t>
            </a:r>
            <a:r>
              <a:rPr lang="zh-CN" altLang="en-US" sz="3200" dirty="0" smtClean="0">
                <a:latin typeface="+mn-lt"/>
              </a:rPr>
              <a:t> </a:t>
            </a:r>
            <a:r>
              <a:rPr lang="en-US" altLang="zh-CN" sz="3200" dirty="0" smtClean="0">
                <a:latin typeface="+mn-lt"/>
              </a:rPr>
              <a:t>Class</a:t>
            </a:r>
            <a:endParaRPr lang="en-US" altLang="zh-CN" sz="3200" dirty="0">
              <a:latin typeface="+mn-lt"/>
            </a:endParaRPr>
          </a:p>
          <a:p>
            <a:pPr>
              <a:buFont typeface="Wingdings" charset="2"/>
              <a:buChar char="ü"/>
            </a:pPr>
            <a:r>
              <a:rPr lang="en-US" altLang="zh-CN" sz="3200" dirty="0">
                <a:solidFill>
                  <a:srgbClr val="FF0000"/>
                </a:solidFill>
                <a:latin typeface="+mn-lt"/>
              </a:rPr>
              <a:t>4</a:t>
            </a:r>
            <a:r>
              <a:rPr lang="en-US" altLang="zh-CN" sz="3200" dirty="0" smtClean="0">
                <a:solidFill>
                  <a:srgbClr val="FF0000"/>
                </a:solidFill>
                <a:latin typeface="+mn-lt"/>
              </a:rPr>
              <a:t>.7 </a:t>
            </a:r>
            <a:r>
              <a:rPr lang="zh-CN" altLang="en-US" sz="3200" dirty="0">
                <a:solidFill>
                  <a:srgbClr val="FF0000"/>
                </a:solidFill>
                <a:latin typeface="+mn-lt"/>
              </a:rPr>
              <a:t>大话泛</a:t>
            </a:r>
            <a:r>
              <a:rPr lang="zh-CN" altLang="en-US" sz="3200" dirty="0" smtClean="0">
                <a:solidFill>
                  <a:srgbClr val="FF0000"/>
                </a:solidFill>
                <a:latin typeface="+mn-lt"/>
              </a:rPr>
              <a:t>型 </a:t>
            </a:r>
            <a:r>
              <a:rPr lang="en-US" altLang="zh-CN" sz="3200" dirty="0" smtClean="0">
                <a:solidFill>
                  <a:srgbClr val="FF0000"/>
                </a:solidFill>
                <a:latin typeface="+mn-lt"/>
              </a:rPr>
              <a:t>Generic</a:t>
            </a:r>
            <a:r>
              <a:rPr lang="zh-CN" altLang="en-US" sz="3200" dirty="0" smtClean="0">
                <a:solidFill>
                  <a:srgbClr val="FF0000"/>
                </a:solidFill>
                <a:latin typeface="+mn-lt"/>
              </a:rPr>
              <a:t> </a:t>
            </a:r>
            <a:r>
              <a:rPr lang="en-US" altLang="zh-CN" sz="3200" dirty="0" smtClean="0">
                <a:solidFill>
                  <a:srgbClr val="FF0000"/>
                </a:solidFill>
                <a:latin typeface="+mn-lt"/>
              </a:rPr>
              <a:t>Programming</a:t>
            </a:r>
          </a:p>
          <a:p>
            <a:pPr>
              <a:buFont typeface="Wingdings" panose="05000000000000000000" pitchFamily="2" charset="2"/>
              <a:buChar char="p"/>
            </a:pPr>
            <a:r>
              <a:rPr lang="en-US" altLang="zh-CN" sz="3200" dirty="0" smtClean="0">
                <a:latin typeface="+mn-lt"/>
              </a:rPr>
              <a:t>4.8 </a:t>
            </a:r>
            <a:r>
              <a:rPr lang="zh-CN" altLang="en-US" sz="3200" dirty="0" smtClean="0">
                <a:latin typeface="+mn-lt"/>
              </a:rPr>
              <a:t>枚举类 </a:t>
            </a:r>
            <a:r>
              <a:rPr lang="en-US" altLang="zh-CN" sz="3200" dirty="0" smtClean="0">
                <a:latin typeface="+mn-lt"/>
              </a:rPr>
              <a:t>Enumeration Class</a:t>
            </a:r>
          </a:p>
          <a:p>
            <a:pPr>
              <a:buFont typeface="Wingdings" panose="05000000000000000000" pitchFamily="2" charset="2"/>
              <a:buChar char="p"/>
            </a:pPr>
            <a:r>
              <a:rPr lang="en-US" altLang="zh-CN" sz="3200" dirty="0">
                <a:latin typeface="+mn-lt"/>
              </a:rPr>
              <a:t>4.9</a:t>
            </a:r>
            <a:r>
              <a:rPr lang="zh-CN" altLang="en-US" sz="3200" dirty="0">
                <a:latin typeface="+mn-lt"/>
              </a:rPr>
              <a:t> 作业及</a:t>
            </a:r>
            <a:r>
              <a:rPr lang="zh-CN" altLang="en-US" sz="3200" dirty="0" smtClean="0">
                <a:latin typeface="+mn-lt"/>
              </a:rPr>
              <a:t>延伸</a:t>
            </a:r>
            <a:endParaRPr lang="en-US" altLang="zh-CN" sz="3200" dirty="0">
              <a:latin typeface="+mn-lt"/>
            </a:endParaRPr>
          </a:p>
        </p:txBody>
      </p:sp>
    </p:spTree>
    <p:extLst>
      <p:ext uri="{BB962C8B-B14F-4D97-AF65-F5344CB8AC3E}">
        <p14:creationId xmlns:p14="http://schemas.microsoft.com/office/powerpoint/2010/main" val="19263425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4.7 </a:t>
            </a:r>
            <a:r>
              <a:rPr lang="zh-CN" altLang="en-US" dirty="0" smtClean="0"/>
              <a:t>大话泛</a:t>
            </a:r>
            <a:r>
              <a:rPr lang="zh-CN" altLang="en-US" dirty="0" smtClean="0"/>
              <a:t>型</a:t>
            </a:r>
            <a:endParaRPr lang="zh-CN" altLang="en-US" dirty="0"/>
          </a:p>
        </p:txBody>
      </p:sp>
      <p:sp>
        <p:nvSpPr>
          <p:cNvPr id="3" name="内容占位符 2"/>
          <p:cNvSpPr>
            <a:spLocks noGrp="1"/>
          </p:cNvSpPr>
          <p:nvPr>
            <p:ph idx="1"/>
          </p:nvPr>
        </p:nvSpPr>
        <p:spPr/>
        <p:txBody>
          <a:bodyPr/>
          <a:lstStyle/>
          <a:p>
            <a:pPr>
              <a:lnSpc>
                <a:spcPct val="120000"/>
              </a:lnSpc>
              <a:spcBef>
                <a:spcPct val="45000"/>
              </a:spcBef>
              <a:buFont typeface="Wingdings" panose="05000000000000000000" pitchFamily="2" charset="2"/>
              <a:buChar char="l"/>
            </a:pPr>
            <a:r>
              <a:rPr lang="en-US" altLang="zh-CN" sz="2800" dirty="0" smtClean="0">
                <a:latin typeface="+mn-lt"/>
              </a:rPr>
              <a:t>4.7.1 </a:t>
            </a:r>
            <a:r>
              <a:rPr lang="zh-CN" altLang="en-US" sz="2800" dirty="0" smtClean="0">
                <a:latin typeface="+mn-lt"/>
              </a:rPr>
              <a:t>泛</a:t>
            </a:r>
            <a:r>
              <a:rPr lang="zh-CN" altLang="en-US" sz="2800" dirty="0">
                <a:latin typeface="+mn-lt"/>
              </a:rPr>
              <a:t>型概述</a:t>
            </a:r>
            <a:endParaRPr lang="en-US" altLang="zh-CN" sz="2800" dirty="0">
              <a:latin typeface="+mn-lt"/>
            </a:endParaRPr>
          </a:p>
          <a:p>
            <a:pPr>
              <a:lnSpc>
                <a:spcPct val="120000"/>
              </a:lnSpc>
              <a:spcBef>
                <a:spcPct val="45000"/>
              </a:spcBef>
              <a:buFont typeface="Wingdings" panose="05000000000000000000" pitchFamily="2" charset="2"/>
              <a:buChar char="l"/>
            </a:pPr>
            <a:r>
              <a:rPr lang="en-US" altLang="zh-CN" sz="2800" dirty="0" smtClean="0">
                <a:latin typeface="+mn-lt"/>
              </a:rPr>
              <a:t>4.7.2 </a:t>
            </a:r>
            <a:r>
              <a:rPr lang="zh-CN" altLang="en-US" sz="2800" dirty="0" smtClean="0">
                <a:latin typeface="+mn-lt"/>
              </a:rPr>
              <a:t>深入</a:t>
            </a:r>
            <a:r>
              <a:rPr lang="zh-CN" altLang="en-US" sz="2800" dirty="0">
                <a:latin typeface="+mn-lt"/>
              </a:rPr>
              <a:t>泛型</a:t>
            </a:r>
            <a:endParaRPr lang="en-US" altLang="zh-CN" sz="2800" dirty="0">
              <a:latin typeface="+mn-lt"/>
            </a:endParaRPr>
          </a:p>
          <a:p>
            <a:pPr>
              <a:lnSpc>
                <a:spcPct val="120000"/>
              </a:lnSpc>
              <a:spcBef>
                <a:spcPct val="45000"/>
              </a:spcBef>
              <a:buFont typeface="Wingdings" panose="05000000000000000000" pitchFamily="2" charset="2"/>
              <a:buChar char="l"/>
            </a:pPr>
            <a:r>
              <a:rPr lang="en-US" altLang="zh-CN" sz="2800" dirty="0" smtClean="0">
                <a:latin typeface="+mn-lt"/>
              </a:rPr>
              <a:t>4.7.3 </a:t>
            </a:r>
            <a:r>
              <a:rPr lang="zh-CN" altLang="en-US" sz="2800" dirty="0" smtClean="0">
                <a:latin typeface="+mn-lt"/>
              </a:rPr>
              <a:t>类型</a:t>
            </a:r>
            <a:r>
              <a:rPr lang="zh-CN" altLang="en-US" sz="2800" dirty="0">
                <a:latin typeface="+mn-lt"/>
              </a:rPr>
              <a:t>通配符</a:t>
            </a:r>
            <a:endParaRPr lang="en-US" altLang="zh-CN" sz="2800" dirty="0">
              <a:latin typeface="+mn-lt"/>
            </a:endParaRPr>
          </a:p>
          <a:p>
            <a:pPr>
              <a:lnSpc>
                <a:spcPct val="120000"/>
              </a:lnSpc>
              <a:spcBef>
                <a:spcPct val="45000"/>
              </a:spcBef>
              <a:buFont typeface="Wingdings" panose="05000000000000000000" pitchFamily="2" charset="2"/>
              <a:buChar char="l"/>
            </a:pPr>
            <a:r>
              <a:rPr lang="en-US" altLang="zh-CN" sz="2800" dirty="0" smtClean="0">
                <a:latin typeface="+mn-lt"/>
              </a:rPr>
              <a:t>4.7.4 </a:t>
            </a:r>
            <a:r>
              <a:rPr lang="zh-CN" altLang="en-US" sz="2800" dirty="0" smtClean="0">
                <a:latin typeface="+mn-lt"/>
              </a:rPr>
              <a:t>泛</a:t>
            </a:r>
            <a:r>
              <a:rPr lang="zh-CN" altLang="en-US" sz="2800" dirty="0">
                <a:latin typeface="+mn-lt"/>
              </a:rPr>
              <a:t>型</a:t>
            </a:r>
            <a:r>
              <a:rPr lang="zh-CN" altLang="en-US" sz="2800" dirty="0" smtClean="0">
                <a:latin typeface="+mn-lt"/>
              </a:rPr>
              <a:t>方法（选讲）</a:t>
            </a:r>
            <a:endParaRPr lang="en-US" altLang="zh-CN" sz="2800" dirty="0">
              <a:latin typeface="+mn-lt"/>
            </a:endParaRPr>
          </a:p>
          <a:p>
            <a:pPr>
              <a:lnSpc>
                <a:spcPct val="120000"/>
              </a:lnSpc>
              <a:spcBef>
                <a:spcPct val="45000"/>
              </a:spcBef>
              <a:buFont typeface="Wingdings" panose="05000000000000000000" pitchFamily="2" charset="2"/>
              <a:buChar char="l"/>
            </a:pPr>
            <a:r>
              <a:rPr lang="en-US" altLang="zh-CN" sz="2800" dirty="0" smtClean="0">
                <a:latin typeface="+mn-lt"/>
              </a:rPr>
              <a:t>4.7.5 </a:t>
            </a:r>
            <a:r>
              <a:rPr lang="zh-CN" altLang="en-US" sz="2800" dirty="0" smtClean="0">
                <a:latin typeface="+mn-lt"/>
              </a:rPr>
              <a:t>擦除</a:t>
            </a:r>
            <a:r>
              <a:rPr lang="zh-CN" altLang="en-US" sz="2800" dirty="0">
                <a:latin typeface="+mn-lt"/>
              </a:rPr>
              <a:t>与</a:t>
            </a:r>
            <a:r>
              <a:rPr lang="zh-CN" altLang="en-US" sz="2800" dirty="0" smtClean="0">
                <a:latin typeface="+mn-lt"/>
              </a:rPr>
              <a:t>转换（选讲）</a:t>
            </a:r>
            <a:endParaRPr lang="en-US" altLang="zh-CN" sz="2800" dirty="0">
              <a:latin typeface="+mn-lt"/>
            </a:endParaRPr>
          </a:p>
          <a:p>
            <a:endParaRPr lang="zh-CN" altLang="en-US" dirty="0"/>
          </a:p>
        </p:txBody>
      </p:sp>
    </p:spTree>
    <p:extLst>
      <p:ext uri="{BB962C8B-B14F-4D97-AF65-F5344CB8AC3E}">
        <p14:creationId xmlns:p14="http://schemas.microsoft.com/office/powerpoint/2010/main" val="150734463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4.7 </a:t>
            </a:r>
            <a:r>
              <a:rPr lang="zh-CN" altLang="en-US" dirty="0" smtClean="0"/>
              <a:t>大话泛</a:t>
            </a:r>
            <a:r>
              <a:rPr lang="zh-CN" altLang="en-US" dirty="0" smtClean="0"/>
              <a:t>型</a:t>
            </a:r>
            <a:endParaRPr lang="zh-CN" altLang="en-US" dirty="0"/>
          </a:p>
        </p:txBody>
      </p:sp>
      <p:sp>
        <p:nvSpPr>
          <p:cNvPr id="3" name="内容占位符 2"/>
          <p:cNvSpPr>
            <a:spLocks noGrp="1"/>
          </p:cNvSpPr>
          <p:nvPr>
            <p:ph idx="1"/>
          </p:nvPr>
        </p:nvSpPr>
        <p:spPr>
          <a:xfrm>
            <a:off x="354330" y="1297997"/>
            <a:ext cx="5155239" cy="4023360"/>
          </a:xfrm>
        </p:spPr>
        <p:txBody>
          <a:bodyPr>
            <a:normAutofit/>
          </a:bodyPr>
          <a:lstStyle/>
          <a:p>
            <a:pPr>
              <a:lnSpc>
                <a:spcPct val="120000"/>
              </a:lnSpc>
              <a:spcBef>
                <a:spcPct val="45000"/>
              </a:spcBef>
              <a:buFont typeface="Wingdings" panose="05000000000000000000" pitchFamily="2" charset="2"/>
              <a:buChar char="l"/>
            </a:pPr>
            <a:r>
              <a:rPr lang="zh-CN" altLang="en-US" sz="2400" dirty="0" smtClean="0"/>
              <a:t>回忆：右图所示的</a:t>
            </a:r>
            <a:r>
              <a:rPr lang="en-US" altLang="zh-CN" sz="2400" dirty="0" smtClean="0"/>
              <a:t>CPP</a:t>
            </a:r>
            <a:r>
              <a:rPr lang="zh-CN" altLang="en-US" sz="2400" dirty="0" smtClean="0"/>
              <a:t>的程序，同学们是否还记的是</a:t>
            </a:r>
            <a:r>
              <a:rPr lang="en-US" altLang="zh-CN" sz="2400" dirty="0"/>
              <a:t>C</a:t>
            </a:r>
            <a:r>
              <a:rPr lang="en-US" altLang="zh-CN" sz="2400" dirty="0" smtClean="0"/>
              <a:t>++</a:t>
            </a:r>
            <a:r>
              <a:rPr lang="zh-CN" altLang="en-US" sz="2400" dirty="0" smtClean="0"/>
              <a:t>的什么语法特性？</a:t>
            </a:r>
            <a:endParaRPr lang="zh-CN" altLang="en-US" sz="2400" dirty="0"/>
          </a:p>
        </p:txBody>
      </p:sp>
      <p:pic>
        <p:nvPicPr>
          <p:cNvPr id="6" name="图片 5"/>
          <p:cNvPicPr>
            <a:picLocks noChangeAspect="1"/>
          </p:cNvPicPr>
          <p:nvPr/>
        </p:nvPicPr>
        <p:blipFill rotWithShape="1">
          <a:blip r:embed="rId2"/>
          <a:srcRect l="1090"/>
          <a:stretch/>
        </p:blipFill>
        <p:spPr>
          <a:xfrm>
            <a:off x="5800725" y="228600"/>
            <a:ext cx="6134100" cy="6515100"/>
          </a:xfrm>
          <a:prstGeom prst="rect">
            <a:avLst/>
          </a:prstGeom>
        </p:spPr>
      </p:pic>
    </p:spTree>
    <p:extLst>
      <p:ext uri="{BB962C8B-B14F-4D97-AF65-F5344CB8AC3E}">
        <p14:creationId xmlns:p14="http://schemas.microsoft.com/office/powerpoint/2010/main" val="7662955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4.7.1 </a:t>
            </a:r>
            <a:r>
              <a:rPr lang="zh-CN" altLang="en-US" dirty="0" smtClean="0"/>
              <a:t>泛型</a:t>
            </a:r>
            <a:r>
              <a:rPr lang="zh-CN" altLang="en-US" dirty="0" smtClean="0"/>
              <a:t>概述</a:t>
            </a:r>
            <a:r>
              <a:rPr lang="en-US" altLang="zh-CN" dirty="0"/>
              <a:t>_</a:t>
            </a:r>
            <a:r>
              <a:rPr lang="en-US" altLang="zh-CN" dirty="0" smtClean="0"/>
              <a:t>Generic</a:t>
            </a:r>
            <a:endParaRPr lang="zh-CN" altLang="en-US" dirty="0"/>
          </a:p>
        </p:txBody>
      </p:sp>
      <p:sp>
        <p:nvSpPr>
          <p:cNvPr id="3" name="内容占位符 2"/>
          <p:cNvSpPr>
            <a:spLocks noGrp="1"/>
          </p:cNvSpPr>
          <p:nvPr>
            <p:ph idx="1"/>
          </p:nvPr>
        </p:nvSpPr>
        <p:spPr/>
        <p:txBody>
          <a:bodyPr>
            <a:normAutofit fontScale="92500" lnSpcReduction="20000"/>
          </a:bodyPr>
          <a:lstStyle/>
          <a:p>
            <a:pPr algn="just">
              <a:lnSpc>
                <a:spcPct val="150000"/>
              </a:lnSpc>
              <a:spcBef>
                <a:spcPct val="40000"/>
              </a:spcBef>
              <a:buFont typeface="Wingdings" panose="05000000000000000000" pitchFamily="2" charset="2"/>
              <a:buChar char="l"/>
            </a:pPr>
            <a:r>
              <a:rPr lang="en-US" altLang="zh-CN" sz="2600" dirty="0">
                <a:latin typeface="+mn-lt"/>
              </a:rPr>
              <a:t>Java5</a:t>
            </a:r>
            <a:r>
              <a:rPr lang="zh-CN" altLang="en-US" sz="2600" dirty="0">
                <a:latin typeface="+mn-lt"/>
              </a:rPr>
              <a:t>以后，引入了参数化类型的概念，允许程序在创建集合的时候指定集合元素的类型。这种参数化类型被称为泛型</a:t>
            </a:r>
            <a:r>
              <a:rPr lang="zh-CN" altLang="en-US" sz="2600" dirty="0" smtClean="0">
                <a:latin typeface="+mn-lt"/>
              </a:rPr>
              <a:t>。</a:t>
            </a:r>
            <a:endParaRPr lang="en-US" altLang="zh-CN" sz="2600" dirty="0" smtClean="0">
              <a:latin typeface="+mn-lt"/>
            </a:endParaRPr>
          </a:p>
          <a:p>
            <a:pPr algn="just">
              <a:lnSpc>
                <a:spcPct val="150000"/>
              </a:lnSpc>
              <a:spcBef>
                <a:spcPct val="40000"/>
              </a:spcBef>
              <a:buFont typeface="Wingdings" panose="05000000000000000000" pitchFamily="2" charset="2"/>
              <a:buChar char="l"/>
            </a:pPr>
            <a:r>
              <a:rPr lang="zh-CN" altLang="en-US" sz="2600" dirty="0" smtClean="0">
                <a:latin typeface="+mn-lt"/>
              </a:rPr>
              <a:t>所谓</a:t>
            </a:r>
            <a:r>
              <a:rPr lang="zh-CN" altLang="en-US" sz="2600" dirty="0">
                <a:latin typeface="+mn-lt"/>
              </a:rPr>
              <a:t>泛型：就是允许在定义类、接口指定类型形参，这个类型形参在将在声明变量、创建对象时确定（即传入实际的类型参数，也可称为类型实参）。</a:t>
            </a:r>
          </a:p>
          <a:p>
            <a:pPr algn="just">
              <a:lnSpc>
                <a:spcPct val="150000"/>
              </a:lnSpc>
              <a:spcBef>
                <a:spcPct val="40000"/>
              </a:spcBef>
              <a:buFont typeface="Wingdings" panose="05000000000000000000" pitchFamily="2" charset="2"/>
              <a:buChar char="l"/>
            </a:pPr>
            <a:r>
              <a:rPr lang="en-US" altLang="zh-CN" sz="2600" dirty="0">
                <a:latin typeface="+mn-lt"/>
              </a:rPr>
              <a:t>JDK1.5</a:t>
            </a:r>
            <a:r>
              <a:rPr lang="zh-CN" altLang="en-US" sz="2600" dirty="0">
                <a:latin typeface="+mn-lt"/>
              </a:rPr>
              <a:t>改写了集合框架中的全部接口和类，为这些接口、类增加了泛型支持，从而可以在声明集合变量、创建集合对象时传入类型实参</a:t>
            </a:r>
            <a:r>
              <a:rPr lang="zh-CN" altLang="en-US" sz="2600" dirty="0" smtClean="0">
                <a:latin typeface="+mn-lt"/>
              </a:rPr>
              <a:t>，例如：</a:t>
            </a:r>
            <a:r>
              <a:rPr lang="en-US" altLang="zh-CN" sz="2600" dirty="0" smtClean="0">
                <a:latin typeface="+mn-lt"/>
              </a:rPr>
              <a:t>List&lt;String</a:t>
            </a:r>
            <a:r>
              <a:rPr lang="en-US" altLang="zh-CN" sz="2600" dirty="0">
                <a:latin typeface="+mn-lt"/>
              </a:rPr>
              <a:t>&gt;</a:t>
            </a:r>
            <a:r>
              <a:rPr lang="zh-CN" altLang="en-US" sz="2600" dirty="0">
                <a:latin typeface="+mn-lt"/>
              </a:rPr>
              <a:t>和</a:t>
            </a:r>
            <a:r>
              <a:rPr lang="en-US" altLang="zh-CN" sz="2600" dirty="0" err="1">
                <a:latin typeface="+mn-lt"/>
              </a:rPr>
              <a:t>ArrayList</a:t>
            </a:r>
            <a:r>
              <a:rPr lang="en-US" altLang="zh-CN" sz="2600" dirty="0">
                <a:latin typeface="+mn-lt"/>
              </a:rPr>
              <a:t>&lt;String&gt;</a:t>
            </a:r>
            <a:r>
              <a:rPr lang="zh-CN" altLang="en-US" sz="2600" dirty="0">
                <a:latin typeface="+mn-lt"/>
              </a:rPr>
              <a:t>两种类型。</a:t>
            </a:r>
          </a:p>
          <a:p>
            <a:endParaRPr lang="zh-CN" altLang="en-US" dirty="0"/>
          </a:p>
        </p:txBody>
      </p:sp>
    </p:spTree>
    <p:extLst>
      <p:ext uri="{BB962C8B-B14F-4D97-AF65-F5344CB8AC3E}">
        <p14:creationId xmlns:p14="http://schemas.microsoft.com/office/powerpoint/2010/main" val="1570276753"/>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顾">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海风偏好">
      <a:majorFont>
        <a:latin typeface="Times New Roman"/>
        <a:ea typeface="微软雅黑"/>
        <a:cs typeface=""/>
      </a:majorFont>
      <a:minorFont>
        <a:latin typeface="Times New Roman"/>
        <a:ea typeface="微软雅黑"/>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D26EA377-59BD-4C9C-9D94-EE8416EE4C7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5511</TotalTime>
  <Words>9892</Words>
  <Application>Microsoft Office PowerPoint</Application>
  <PresentationFormat>自定义</PresentationFormat>
  <Paragraphs>775</Paragraphs>
  <Slides>146</Slides>
  <Notes>9</Notes>
  <HiddenSlides>0</HiddenSlides>
  <MMClips>0</MMClips>
  <ScaleCrop>false</ScaleCrop>
  <HeadingPairs>
    <vt:vector size="4" baseType="variant">
      <vt:variant>
        <vt:lpstr>主题</vt:lpstr>
      </vt:variant>
      <vt:variant>
        <vt:i4>1</vt:i4>
      </vt:variant>
      <vt:variant>
        <vt:lpstr>幻灯片标题</vt:lpstr>
      </vt:variant>
      <vt:variant>
        <vt:i4>146</vt:i4>
      </vt:variant>
    </vt:vector>
  </HeadingPairs>
  <TitlesOfParts>
    <vt:vector size="147" baseType="lpstr">
      <vt:lpstr>回顾</vt:lpstr>
      <vt:lpstr>第4章 面向对象编程 下  </vt:lpstr>
      <vt:lpstr>本章导读</vt:lpstr>
      <vt:lpstr>本章导读</vt:lpstr>
      <vt:lpstr>4.1 继承</vt:lpstr>
      <vt:lpstr>4.1.1 继承的基本概念_Inheritance</vt:lpstr>
      <vt:lpstr>4.1.1 继承的基本概念</vt:lpstr>
      <vt:lpstr>4.1.1 继承的基本概念</vt:lpstr>
      <vt:lpstr>4.1.1 继承的基本概念</vt:lpstr>
      <vt:lpstr>4.1.1 继承的基本概念</vt:lpstr>
      <vt:lpstr>4.1.2 成员变量的隐藏</vt:lpstr>
      <vt:lpstr>4.1.3 父类方法的重写_子类与父类方法间的关系 </vt:lpstr>
      <vt:lpstr>4.1.3 父类方法的重写</vt:lpstr>
      <vt:lpstr>4.1.3 父类方法的重写</vt:lpstr>
      <vt:lpstr>4.1.3 父类方法的重写</vt:lpstr>
      <vt:lpstr>4.1.3 父类方法的重写</vt:lpstr>
      <vt:lpstr>4.1.4 关键字super</vt:lpstr>
      <vt:lpstr>4.1.4 关键字super 子类使用super调用父类的构造方法</vt:lpstr>
      <vt:lpstr>4.1.4 关键字super 子类使用super调用父类的构造方法代码示例</vt:lpstr>
      <vt:lpstr>4.1.4 关键字super 子类使用super调用父类的构造方法代码示例</vt:lpstr>
      <vt:lpstr>4.1.4 关键字super 子类使用super操作被隐藏的成员变量和方法</vt:lpstr>
      <vt:lpstr>4.1.4 关键字super 子类使用super操作被隐藏的成员变量</vt:lpstr>
      <vt:lpstr>4.1.4 关键字super 子类使用super操作被隐藏的方法</vt:lpstr>
      <vt:lpstr>4.1.5 再话类的初始化顺序</vt:lpstr>
      <vt:lpstr>4.1.5 再话类的初始化顺序 引入继承后，类的初始化顺序</vt:lpstr>
      <vt:lpstr>4.1.5 再话类的初始化顺序 引入继承后，类的初始化顺序</vt:lpstr>
      <vt:lpstr>4.1.6 关键字final_final类</vt:lpstr>
      <vt:lpstr>4.1.6 关键字final_final方法</vt:lpstr>
      <vt:lpstr>4.1.6 关键字final_思考</vt:lpstr>
      <vt:lpstr>4.1.7 用继承的眼光看Object类</vt:lpstr>
      <vt:lpstr>4.1.7 用继承的眼光看Object类_思考</vt:lpstr>
      <vt:lpstr>4.1.7 用继承的眼光看Object类 源码面前，了无秘密</vt:lpstr>
      <vt:lpstr>4.1.7 用继承的眼光看Object类_神奇的“+”号</vt:lpstr>
      <vt:lpstr>4.1.7 用继承的眼光看Object类_神奇的“+”号</vt:lpstr>
      <vt:lpstr>4.1.8 多态_Polymorphism</vt:lpstr>
      <vt:lpstr>4.1.8 多态</vt:lpstr>
      <vt:lpstr>4.1.8 多态 上转型对象的特点</vt:lpstr>
      <vt:lpstr>本章导读</vt:lpstr>
      <vt:lpstr>4.2 抽象类与抽象方法 Abstract Class &amp; Abstract Method</vt:lpstr>
      <vt:lpstr>4.2 抽象类与抽象方法_abstract关键字</vt:lpstr>
      <vt:lpstr>4.2 抽象类与抽象方法_抽象类的使用</vt:lpstr>
      <vt:lpstr>4.2 抽象类与抽象方法_代码示例</vt:lpstr>
      <vt:lpstr>本章导读</vt:lpstr>
      <vt:lpstr>4.3 内部类</vt:lpstr>
      <vt:lpstr>4.3 内部类_Inner Class</vt:lpstr>
      <vt:lpstr>4.3.1 非静态内部类</vt:lpstr>
      <vt:lpstr>4.3.1 非静态内部类 非静态内部类代码示例</vt:lpstr>
      <vt:lpstr>4.3.1 非静态内部类 非静态内部类代码示例</vt:lpstr>
      <vt:lpstr>4.3.2 静态内部类</vt:lpstr>
      <vt:lpstr>4.3.3 内部类的使用</vt:lpstr>
      <vt:lpstr>4.3.4 局部内部类</vt:lpstr>
      <vt:lpstr>4.3.4 局部内部类 代码示例</vt:lpstr>
      <vt:lpstr>4.3.5 Java8改进匿名内部类</vt:lpstr>
      <vt:lpstr>4.3.5 Java8改进匿名内部类 代码示例</vt:lpstr>
      <vt:lpstr>打响重构第一弹！_又见Student类</vt:lpstr>
      <vt:lpstr>本章导读</vt:lpstr>
      <vt:lpstr>4.4 接口</vt:lpstr>
      <vt:lpstr>4.4 接口_Interface</vt:lpstr>
      <vt:lpstr>4.4.1 接口定义</vt:lpstr>
      <vt:lpstr>4.4.1 接口定义</vt:lpstr>
      <vt:lpstr>4.4.1 接口定义 代码示例</vt:lpstr>
      <vt:lpstr>4.4.2 接口的继承</vt:lpstr>
      <vt:lpstr>4.4.3 使用接口</vt:lpstr>
      <vt:lpstr>4.4.3 使用接口 代码示例</vt:lpstr>
      <vt:lpstr>4.4.3 使用接口 代码示例</vt:lpstr>
      <vt:lpstr>4.4.4 面向接口编程</vt:lpstr>
      <vt:lpstr>4.4.4 面向接口编程 简单工厂模式</vt:lpstr>
      <vt:lpstr>4.4.4 面向接口编程 简单工厂模式</vt:lpstr>
      <vt:lpstr>4.4.4 面向接口编程 简单工厂模式</vt:lpstr>
      <vt:lpstr>4.4.4 面向接口编程 简单工厂模式</vt:lpstr>
      <vt:lpstr>4.4.4 面向接口编程 简单工厂模式</vt:lpstr>
      <vt:lpstr>4.4.4 面向接口编程 命令模式</vt:lpstr>
      <vt:lpstr>4.4.4 面向接口编程 命令模式</vt:lpstr>
      <vt:lpstr>4.4.4 面向接口编程 命令模式</vt:lpstr>
      <vt:lpstr>4.4.4 面向接口编程 思考</vt:lpstr>
      <vt:lpstr>本章导读</vt:lpstr>
      <vt:lpstr>4.5 Lambda表达式 （选讲）</vt:lpstr>
      <vt:lpstr>4.5 Lambda表达式</vt:lpstr>
      <vt:lpstr>4.5 Lambda表达式 代码示例</vt:lpstr>
      <vt:lpstr>4.5 Lambda表达式 代码示例</vt:lpstr>
      <vt:lpstr>4.5.1 Lamda表达式形式</vt:lpstr>
      <vt:lpstr>4.5.1 Lamda表达式形式 代码示例</vt:lpstr>
      <vt:lpstr>4.5.2 Lamda表达式与函数式接口 Functional Interface</vt:lpstr>
      <vt:lpstr>4.5.2 Lamda表达式与函数式接口 </vt:lpstr>
      <vt:lpstr>4.5.2 Lamda表达式与函数式接口</vt:lpstr>
      <vt:lpstr>4.5.2 Lamda表达式与函数式接口</vt:lpstr>
      <vt:lpstr>4.5.3 方法引用和构造器的引用</vt:lpstr>
      <vt:lpstr>4.5.3 方法引用和构造器引用 引用类方法</vt:lpstr>
      <vt:lpstr>4.5.3 方法引用和构造器引用 引用特定对象的实例方法</vt:lpstr>
      <vt:lpstr>4.5.3 方法引用和构造器引用 引用某类对象的实例方法</vt:lpstr>
      <vt:lpstr>4.5.3 方法引用和构造器引用 引用构造器</vt:lpstr>
      <vt:lpstr>4.5.4 Lamda表达式与匿名内部类</vt:lpstr>
      <vt:lpstr>4.5.4 Lamda表达式与匿名内部类</vt:lpstr>
      <vt:lpstr>本章导读</vt:lpstr>
      <vt:lpstr>4.6 接口与抽象类</vt:lpstr>
      <vt:lpstr>4.6 接口与抽象类</vt:lpstr>
      <vt:lpstr>本章导读</vt:lpstr>
      <vt:lpstr>4.7 大话泛型</vt:lpstr>
      <vt:lpstr>4.7 大话泛型</vt:lpstr>
      <vt:lpstr>4.7.1 泛型概述_Generic</vt:lpstr>
      <vt:lpstr>4.7.1 泛型概述_泛型类、接口的定义</vt:lpstr>
      <vt:lpstr>4.7.1 泛型概述 泛型类的使用</vt:lpstr>
      <vt:lpstr>4.7.1 泛型概述 代码示例</vt:lpstr>
      <vt:lpstr>4.7.1 泛型概述 从泛型类派生子类</vt:lpstr>
      <vt:lpstr>4.7.2 深入泛型</vt:lpstr>
      <vt:lpstr>4.7.2 深入泛型</vt:lpstr>
      <vt:lpstr>4.7.2 深入泛型</vt:lpstr>
      <vt:lpstr>4.7.2 深入泛型</vt:lpstr>
      <vt:lpstr>4.7.2 深入泛型</vt:lpstr>
      <vt:lpstr>4.7.2 深入泛型 本质！并不存在泛型类 </vt:lpstr>
      <vt:lpstr>4.7.2 深入泛型 思考</vt:lpstr>
      <vt:lpstr>4.7.2 深入泛型 并不存在泛型类 </vt:lpstr>
      <vt:lpstr>4.7.3 类型通配符</vt:lpstr>
      <vt:lpstr>4.7.3 类型通配符</vt:lpstr>
      <vt:lpstr>4.7.3 类型通配符 设定类型通配符的上限 </vt:lpstr>
      <vt:lpstr>4.7.3 类型通配符 设定类型通配符的上限 </vt:lpstr>
      <vt:lpstr>4.7.3 类型通配符 设定类型通配符的上限 </vt:lpstr>
      <vt:lpstr>4.7.3 类型通配符 思考：设定类型通配符的上限 </vt:lpstr>
      <vt:lpstr>4.7.4 泛型方法</vt:lpstr>
      <vt:lpstr>4.7.4 泛型方法 代码示例</vt:lpstr>
      <vt:lpstr>4.7.4 泛型方法 泛型方法和类型通配符</vt:lpstr>
      <vt:lpstr>4.7.4 泛型方法 设定通配符的下限</vt:lpstr>
      <vt:lpstr>4.7.5 擦除和转换</vt:lpstr>
      <vt:lpstr>4.7.5 擦除和转换 代码示例</vt:lpstr>
      <vt:lpstr>本章导读</vt:lpstr>
      <vt:lpstr>4.8 枚举类</vt:lpstr>
      <vt:lpstr>4.8 枚举类 Enumeration Class</vt:lpstr>
      <vt:lpstr>4.8 枚举类入门</vt:lpstr>
      <vt:lpstr>4.8.1 枚举类入门 代码示例</vt:lpstr>
      <vt:lpstr>4.8.2 枚举类的主要方法</vt:lpstr>
      <vt:lpstr>4.8.3 枚举类的成员变量，方法和构造器 </vt:lpstr>
      <vt:lpstr>4.8.3 枚举类的成员变量、方法和构造器 最佳实践代码示例</vt:lpstr>
      <vt:lpstr>本章导读</vt:lpstr>
      <vt:lpstr>作业 1</vt:lpstr>
      <vt:lpstr>作业 2</vt:lpstr>
      <vt:lpstr>作业 3</vt:lpstr>
      <vt:lpstr>作业 4</vt:lpstr>
      <vt:lpstr>延伸 native关键字</vt:lpstr>
      <vt:lpstr>延伸 native关键字</vt:lpstr>
      <vt:lpstr>延伸 类加载机制</vt:lpstr>
      <vt:lpstr>延伸——类加载机制 类的加载</vt:lpstr>
      <vt:lpstr>延伸——类加载机制 类的连接</vt:lpstr>
      <vt:lpstr>延伸——类加载机制 类的初始化</vt:lpstr>
      <vt:lpstr>延伸 注解 Annotation</vt:lpstr>
      <vt:lpstr>延伸 注解 Annotation</vt:lpstr>
      <vt:lpstr>延伸 注解 Annotation</vt:lpstr>
      <vt:lpstr>延伸 注解 Annotation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面向对象编程 上</dc:title>
  <dc:creator>孙海锋</dc:creator>
  <cp:lastModifiedBy>admin</cp:lastModifiedBy>
  <cp:revision>116</cp:revision>
  <dcterms:created xsi:type="dcterms:W3CDTF">2017-07-31T17:24:20Z</dcterms:created>
  <dcterms:modified xsi:type="dcterms:W3CDTF">2018-03-22T01:01:04Z</dcterms:modified>
</cp:coreProperties>
</file>