
<file path=[Content_Types].xml><?xml version="1.0" encoding="utf-8"?>
<Types xmlns="http://schemas.openxmlformats.org/package/2006/content-types">
  <Default Extension="png" ContentType="image/png"/>
  <Default Extension="bin" ContentType="application/vnd.ms-office.activeX"/>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activeX/activeX1.xml" ContentType="application/vnd.ms-office.activeX+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activeX/activeX2.xml" ContentType="application/vnd.ms-office.activeX+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 id="2147483673" r:id="rId3"/>
  </p:sldMasterIdLst>
  <p:notesMasterIdLst>
    <p:notesMasterId r:id="rId56"/>
  </p:notesMasterIdLst>
  <p:sldIdLst>
    <p:sldId id="256" r:id="rId4"/>
    <p:sldId id="257" r:id="rId5"/>
    <p:sldId id="337" r:id="rId6"/>
    <p:sldId id="304" r:id="rId7"/>
    <p:sldId id="305" r:id="rId8"/>
    <p:sldId id="306" r:id="rId9"/>
    <p:sldId id="338" r:id="rId10"/>
    <p:sldId id="267" r:id="rId11"/>
    <p:sldId id="269" r:id="rId12"/>
    <p:sldId id="268" r:id="rId13"/>
    <p:sldId id="339" r:id="rId14"/>
    <p:sldId id="276" r:id="rId15"/>
    <p:sldId id="275" r:id="rId16"/>
    <p:sldId id="329" r:id="rId17"/>
    <p:sldId id="282" r:id="rId18"/>
    <p:sldId id="283" r:id="rId19"/>
    <p:sldId id="340" r:id="rId20"/>
    <p:sldId id="284" r:id="rId21"/>
    <p:sldId id="285" r:id="rId22"/>
    <p:sldId id="286" r:id="rId23"/>
    <p:sldId id="287" r:id="rId24"/>
    <p:sldId id="288" r:id="rId25"/>
    <p:sldId id="289" r:id="rId26"/>
    <p:sldId id="341" r:id="rId27"/>
    <p:sldId id="290" r:id="rId28"/>
    <p:sldId id="291" r:id="rId29"/>
    <p:sldId id="295" r:id="rId30"/>
    <p:sldId id="315" r:id="rId31"/>
    <p:sldId id="345" r:id="rId32"/>
    <p:sldId id="346" r:id="rId33"/>
    <p:sldId id="347" r:id="rId34"/>
    <p:sldId id="316" r:id="rId35"/>
    <p:sldId id="302" r:id="rId36"/>
    <p:sldId id="342" r:id="rId37"/>
    <p:sldId id="320" r:id="rId38"/>
    <p:sldId id="321" r:id="rId39"/>
    <p:sldId id="348" r:id="rId40"/>
    <p:sldId id="322" r:id="rId41"/>
    <p:sldId id="323" r:id="rId42"/>
    <p:sldId id="343" r:id="rId43"/>
    <p:sldId id="324" r:id="rId44"/>
    <p:sldId id="325" r:id="rId45"/>
    <p:sldId id="326" r:id="rId46"/>
    <p:sldId id="344" r:id="rId47"/>
    <p:sldId id="327" r:id="rId48"/>
    <p:sldId id="336" r:id="rId49"/>
    <p:sldId id="328" r:id="rId50"/>
    <p:sldId id="331" r:id="rId51"/>
    <p:sldId id="332" r:id="rId52"/>
    <p:sldId id="334" r:id="rId53"/>
    <p:sldId id="333" r:id="rId54"/>
    <p:sldId id="335"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96" autoAdjust="0"/>
    <p:restoredTop sz="95583" autoAdjust="0"/>
  </p:normalViewPr>
  <p:slideViewPr>
    <p:cSldViewPr snapToGrid="0">
      <p:cViewPr varScale="1">
        <p:scale>
          <a:sx n="80" d="100"/>
          <a:sy n="80" d="100"/>
        </p:scale>
        <p:origin x="-288" y="-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89A745-68B0-054D-B1B6-FF1D0B1E96FF}" type="datetimeFigureOut">
              <a:rPr kumimoji="1" lang="zh-CN" altLang="en-US" smtClean="0"/>
              <a:t>2018/3/7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C720C-EFD5-9E4D-8605-615231FAFB03}" type="slidenum">
              <a:rPr kumimoji="1" lang="zh-CN" altLang="en-US" smtClean="0"/>
              <a:t>‹#›</a:t>
            </a:fld>
            <a:endParaRPr kumimoji="1" lang="zh-CN" altLang="en-US"/>
          </a:p>
        </p:txBody>
      </p:sp>
    </p:spTree>
    <p:extLst>
      <p:ext uri="{BB962C8B-B14F-4D97-AF65-F5344CB8AC3E}">
        <p14:creationId xmlns:p14="http://schemas.microsoft.com/office/powerpoint/2010/main" val="374515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smtClean="0"/>
              <a:t>此处打开</a:t>
            </a:r>
            <a:r>
              <a:rPr kumimoji="1" lang="en-US" altLang="zh-CN" dirty="0" smtClean="0"/>
              <a:t>Java</a:t>
            </a:r>
            <a:r>
              <a:rPr kumimoji="1" lang="zh-CN" altLang="en-US" dirty="0" smtClean="0"/>
              <a:t>的</a:t>
            </a:r>
            <a:r>
              <a:rPr kumimoji="1" lang="en-US" altLang="zh-CN" dirty="0" smtClean="0"/>
              <a:t>API</a:t>
            </a:r>
            <a:r>
              <a:rPr kumimoji="1" lang="zh-CN" altLang="en-US" dirty="0" smtClean="0"/>
              <a:t>和学生一起看一下</a:t>
            </a:r>
            <a:r>
              <a:rPr kumimoji="1" lang="en-US" altLang="zh-CN" dirty="0" smtClean="0"/>
              <a:t>Scanner</a:t>
            </a:r>
            <a:r>
              <a:rPr kumimoji="1" lang="zh-CN" altLang="en-US" dirty="0" smtClean="0"/>
              <a:t>提供的方法和构造器</a:t>
            </a:r>
            <a:endParaRPr kumimoji="1" lang="zh-CN" altLang="en-US" dirty="0"/>
          </a:p>
        </p:txBody>
      </p:sp>
      <p:sp>
        <p:nvSpPr>
          <p:cNvPr id="4" name="幻灯片编号占位符 3"/>
          <p:cNvSpPr>
            <a:spLocks noGrp="1"/>
          </p:cNvSpPr>
          <p:nvPr>
            <p:ph type="sldNum" sz="quarter" idx="10"/>
          </p:nvPr>
        </p:nvSpPr>
        <p:spPr/>
        <p:txBody>
          <a:bodyPr/>
          <a:lstStyle/>
          <a:p>
            <a:fld id="{E62C720C-EFD5-9E4D-8605-615231FAFB03}" type="slidenum">
              <a:rPr kumimoji="1" lang="zh-CN" altLang="en-US" smtClean="0"/>
              <a:t>42</a:t>
            </a:fld>
            <a:endParaRPr kumimoji="1" lang="zh-CN" altLang="en-US"/>
          </a:p>
        </p:txBody>
      </p:sp>
    </p:spTree>
    <p:extLst>
      <p:ext uri="{BB962C8B-B14F-4D97-AF65-F5344CB8AC3E}">
        <p14:creationId xmlns:p14="http://schemas.microsoft.com/office/powerpoint/2010/main" val="495701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62C720C-EFD5-9E4D-8605-615231FAFB03}" type="slidenum">
              <a:rPr kumimoji="1" lang="zh-CN" altLang="en-US" smtClean="0"/>
              <a:t>50</a:t>
            </a:fld>
            <a:endParaRPr kumimoji="1" lang="zh-CN" altLang="en-US"/>
          </a:p>
        </p:txBody>
      </p:sp>
    </p:spTree>
    <p:extLst>
      <p:ext uri="{BB962C8B-B14F-4D97-AF65-F5344CB8AC3E}">
        <p14:creationId xmlns:p14="http://schemas.microsoft.com/office/powerpoint/2010/main" val="1071753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latin typeface="黑体" pitchFamily="49" charset="-122"/>
                <a:ea typeface="黑体" pitchFamily="49" charset="-122"/>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2302"/>
            <a:ext cx="2628900"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1" y="412302"/>
            <a:ext cx="7734300" cy="5759898"/>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97536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zh-CN" altLang="en-US" sz="1600" smtClean="0">
              <a:solidFill>
                <a:srgbClr val="000000"/>
              </a:solidFill>
              <a:ea typeface="宋体" charset="-122"/>
            </a:endParaRPr>
          </a:p>
        </p:txBody>
      </p:sp>
      <p:grpSp>
        <p:nvGrpSpPr>
          <p:cNvPr id="5" name="Group 8"/>
          <p:cNvGrpSpPr>
            <a:grpSpLocks/>
          </p:cNvGrpSpPr>
          <p:nvPr/>
        </p:nvGrpSpPr>
        <p:grpSpPr bwMode="auto">
          <a:xfrm>
            <a:off x="9990669" y="2992438"/>
            <a:ext cx="1784351"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grpSp>
      <p:sp>
        <p:nvSpPr>
          <p:cNvPr id="37" name="Line 40"/>
          <p:cNvSpPr>
            <a:spLocks noChangeShapeType="1"/>
          </p:cNvSpPr>
          <p:nvPr/>
        </p:nvSpPr>
        <p:spPr bwMode="auto">
          <a:xfrm>
            <a:off x="406400" y="2819400"/>
            <a:ext cx="109728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zh-CN" altLang="en-US" sz="1600" smtClean="0">
              <a:solidFill>
                <a:srgbClr val="000000"/>
              </a:solidFill>
              <a:ea typeface="宋体" charset="-122"/>
            </a:endParaRPr>
          </a:p>
        </p:txBody>
      </p:sp>
      <p:sp>
        <p:nvSpPr>
          <p:cNvPr id="28675" name="Rectangle 3"/>
          <p:cNvSpPr>
            <a:spLocks noGrp="1" noChangeArrowheads="1"/>
          </p:cNvSpPr>
          <p:nvPr>
            <p:ph type="ctrTitle"/>
          </p:nvPr>
        </p:nvSpPr>
        <p:spPr>
          <a:xfrm>
            <a:off x="421217" y="466725"/>
            <a:ext cx="9042400" cy="2133600"/>
          </a:xfrm>
        </p:spPr>
        <p:txBody>
          <a:bodyPr/>
          <a:lstStyle>
            <a:lvl1pPr algn="r">
              <a:defRPr sz="5200"/>
            </a:lvl1pPr>
          </a:lstStyle>
          <a:p>
            <a:pPr lvl="0"/>
            <a:r>
              <a:rPr lang="zh-CN" altLang="en-US" noProof="0"/>
              <a:t>单击此处编辑母版标题样式</a:t>
            </a:r>
          </a:p>
        </p:txBody>
      </p:sp>
      <p:sp>
        <p:nvSpPr>
          <p:cNvPr id="28676" name="Rectangle 4"/>
          <p:cNvSpPr>
            <a:spLocks noGrp="1" noChangeArrowheads="1"/>
          </p:cNvSpPr>
          <p:nvPr>
            <p:ph type="subTitle" idx="1"/>
          </p:nvPr>
        </p:nvSpPr>
        <p:spPr>
          <a:xfrm>
            <a:off x="1132417" y="3049588"/>
            <a:ext cx="8331200" cy="2362200"/>
          </a:xfrm>
        </p:spPr>
        <p:txBody>
          <a:bodyPr/>
          <a:lstStyle>
            <a:lvl1pPr marL="0" indent="0" algn="r">
              <a:buFont typeface="Wingdings" pitchFamily="2" charset="2"/>
              <a:buNone/>
              <a:defRPr sz="3200"/>
            </a:lvl1pPr>
          </a:lstStyle>
          <a:p>
            <a:pPr lvl="0"/>
            <a:r>
              <a:rPr lang="zh-CN" altLang="en-US" noProof="0"/>
              <a:t>单击此处编辑母版副标题样式</a:t>
            </a:r>
          </a:p>
        </p:txBody>
      </p:sp>
      <p:sp>
        <p:nvSpPr>
          <p:cNvPr id="38"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39" name="Rectangle 6"/>
          <p:cNvSpPr>
            <a:spLocks noGrp="1" noChangeArrowheads="1"/>
          </p:cNvSpPr>
          <p:nvPr>
            <p:ph type="ftr" sz="quarter" idx="11"/>
          </p:nvPr>
        </p:nvSpPr>
        <p:spPr>
          <a:xfrm>
            <a:off x="4165600" y="6248400"/>
            <a:ext cx="3860800" cy="457200"/>
          </a:xfrm>
        </p:spPr>
        <p:txBody>
          <a:bodyPr/>
          <a:lstStyle>
            <a:lvl1pPr>
              <a:defRPr/>
            </a:lvl1pPr>
          </a:lstStyle>
          <a:p>
            <a:pPr>
              <a:defRPr/>
            </a:pPr>
            <a:endParaRPr lang="en-US" altLang="zh-CN">
              <a:solidFill>
                <a:srgbClr val="000000"/>
              </a:solidFill>
            </a:endParaRPr>
          </a:p>
        </p:txBody>
      </p:sp>
      <p:sp>
        <p:nvSpPr>
          <p:cNvPr id="40" name="Rectangle 7"/>
          <p:cNvSpPr>
            <a:spLocks noGrp="1" noChangeArrowheads="1"/>
          </p:cNvSpPr>
          <p:nvPr>
            <p:ph type="sldNum" sz="quarter" idx="12"/>
          </p:nvPr>
        </p:nvSpPr>
        <p:spPr>
          <a:xfrm>
            <a:off x="3983567" y="6400800"/>
            <a:ext cx="2844800" cy="457200"/>
          </a:xfrm>
        </p:spPr>
        <p:txBody>
          <a:bodyPr/>
          <a:lstStyle>
            <a:lvl1pPr>
              <a:defRPr/>
            </a:lvl1pPr>
          </a:lstStyle>
          <a:p>
            <a:fld id="{060FA2A0-8EC8-4CAC-AF7B-DF3C8938E54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226214066"/>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fld id="{B276C5F0-4571-412A-961C-AAFF1289156B}"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217639730"/>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fld id="{BBC8DAED-3445-441A-AA8A-7E016DCADB0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592220475"/>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19667" y="1773238"/>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307667" y="1773238"/>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fld id="{74211CB8-6AC1-4965-8534-4A921E001D4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934562622"/>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7"/>
          <p:cNvSpPr>
            <a:spLocks noGrp="1" noChangeArrowheads="1"/>
          </p:cNvSpPr>
          <p:nvPr>
            <p:ph type="sldNum" sz="quarter" idx="12"/>
          </p:nvPr>
        </p:nvSpPr>
        <p:spPr>
          <a:ln/>
        </p:spPr>
        <p:txBody>
          <a:bodyPr/>
          <a:lstStyle>
            <a:lvl1pPr>
              <a:defRPr/>
            </a:lvl1pPr>
          </a:lstStyle>
          <a:p>
            <a:fld id="{B4027998-F267-4014-8677-FB0E0C0B4B16}"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657627451"/>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7"/>
          <p:cNvSpPr>
            <a:spLocks noGrp="1" noChangeArrowheads="1"/>
          </p:cNvSpPr>
          <p:nvPr>
            <p:ph type="sldNum" sz="quarter" idx="12"/>
          </p:nvPr>
        </p:nvSpPr>
        <p:spPr>
          <a:ln/>
        </p:spPr>
        <p:txBody>
          <a:bodyPr/>
          <a:lstStyle>
            <a:lvl1pPr>
              <a:defRPr/>
            </a:lvl1pPr>
          </a:lstStyle>
          <a:p>
            <a:fld id="{76DA1450-1B03-400C-8E6D-63D41D4A429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579848517"/>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7"/>
          <p:cNvSpPr>
            <a:spLocks noGrp="1" noChangeArrowheads="1"/>
          </p:cNvSpPr>
          <p:nvPr>
            <p:ph type="sldNum" sz="quarter" idx="12"/>
          </p:nvPr>
        </p:nvSpPr>
        <p:spPr>
          <a:ln/>
        </p:spPr>
        <p:txBody>
          <a:bodyPr/>
          <a:lstStyle>
            <a:lvl1pPr>
              <a:defRPr/>
            </a:lvl1pPr>
          </a:lstStyle>
          <a:p>
            <a:fld id="{FECAFCD7-9AC2-4E8D-8183-D680C159E92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383450652"/>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fld id="{B4692C9B-B4AF-472D-A1FE-2A1368246BD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403075837"/>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fld id="{CDC28A18-E236-464C-B7A5-ED3F800AC33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180048001"/>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fld id="{C8720A63-3E35-4F2A-835D-1107FD6BD96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639347918"/>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21751" y="122238"/>
            <a:ext cx="2770716" cy="60626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2" y="122238"/>
            <a:ext cx="8108951" cy="60626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fld id="{C146335B-AADE-452B-BCA9-3CA32BAF47E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728964421"/>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97536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zh-CN" altLang="en-US" sz="1600" smtClean="0">
              <a:solidFill>
                <a:srgbClr val="000000"/>
              </a:solidFill>
              <a:ea typeface="宋体" charset="-122"/>
            </a:endParaRPr>
          </a:p>
        </p:txBody>
      </p:sp>
      <p:grpSp>
        <p:nvGrpSpPr>
          <p:cNvPr id="5" name="Group 8"/>
          <p:cNvGrpSpPr>
            <a:grpSpLocks/>
          </p:cNvGrpSpPr>
          <p:nvPr/>
        </p:nvGrpSpPr>
        <p:grpSpPr bwMode="auto">
          <a:xfrm>
            <a:off x="9990667" y="2992438"/>
            <a:ext cx="1784351"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grpSp>
      <p:sp>
        <p:nvSpPr>
          <p:cNvPr id="37" name="Line 40"/>
          <p:cNvSpPr>
            <a:spLocks noChangeShapeType="1"/>
          </p:cNvSpPr>
          <p:nvPr/>
        </p:nvSpPr>
        <p:spPr bwMode="auto">
          <a:xfrm>
            <a:off x="406400" y="2819400"/>
            <a:ext cx="109728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zh-CN" altLang="en-US" sz="1600" smtClean="0">
              <a:solidFill>
                <a:srgbClr val="000000"/>
              </a:solidFill>
              <a:ea typeface="宋体" charset="-122"/>
            </a:endParaRPr>
          </a:p>
        </p:txBody>
      </p:sp>
      <p:sp>
        <p:nvSpPr>
          <p:cNvPr id="28675" name="Rectangle 3"/>
          <p:cNvSpPr>
            <a:spLocks noGrp="1" noChangeArrowheads="1"/>
          </p:cNvSpPr>
          <p:nvPr>
            <p:ph type="ctrTitle"/>
          </p:nvPr>
        </p:nvSpPr>
        <p:spPr>
          <a:xfrm>
            <a:off x="421217" y="466725"/>
            <a:ext cx="9042400" cy="2133600"/>
          </a:xfrm>
        </p:spPr>
        <p:txBody>
          <a:bodyPr/>
          <a:lstStyle>
            <a:lvl1pPr algn="r">
              <a:defRPr sz="5200"/>
            </a:lvl1pPr>
          </a:lstStyle>
          <a:p>
            <a:pPr lvl="0"/>
            <a:r>
              <a:rPr lang="zh-CN" altLang="en-US" noProof="0"/>
              <a:t>单击此处编辑母版标题样式</a:t>
            </a:r>
          </a:p>
        </p:txBody>
      </p:sp>
      <p:sp>
        <p:nvSpPr>
          <p:cNvPr id="28676" name="Rectangle 4"/>
          <p:cNvSpPr>
            <a:spLocks noGrp="1" noChangeArrowheads="1"/>
          </p:cNvSpPr>
          <p:nvPr>
            <p:ph type="subTitle" idx="1"/>
          </p:nvPr>
        </p:nvSpPr>
        <p:spPr>
          <a:xfrm>
            <a:off x="1132417" y="3049588"/>
            <a:ext cx="8331200" cy="2362200"/>
          </a:xfrm>
        </p:spPr>
        <p:txBody>
          <a:bodyPr/>
          <a:lstStyle>
            <a:lvl1pPr marL="0" indent="0" algn="r">
              <a:buFont typeface="Wingdings" pitchFamily="2" charset="2"/>
              <a:buNone/>
              <a:defRPr sz="3200"/>
            </a:lvl1pPr>
          </a:lstStyle>
          <a:p>
            <a:pPr lvl="0"/>
            <a:r>
              <a:rPr lang="zh-CN" altLang="en-US" noProof="0"/>
              <a:t>单击此处编辑母版副标题样式</a:t>
            </a:r>
          </a:p>
        </p:txBody>
      </p:sp>
      <p:sp>
        <p:nvSpPr>
          <p:cNvPr id="38"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39" name="Rectangle 6"/>
          <p:cNvSpPr>
            <a:spLocks noGrp="1" noChangeArrowheads="1"/>
          </p:cNvSpPr>
          <p:nvPr>
            <p:ph type="ftr" sz="quarter" idx="11"/>
          </p:nvPr>
        </p:nvSpPr>
        <p:spPr>
          <a:xfrm>
            <a:off x="4165600" y="6248400"/>
            <a:ext cx="3860800" cy="457200"/>
          </a:xfrm>
        </p:spPr>
        <p:txBody>
          <a:bodyPr/>
          <a:lstStyle>
            <a:lvl1pPr>
              <a:defRPr/>
            </a:lvl1pPr>
          </a:lstStyle>
          <a:p>
            <a:pPr>
              <a:defRPr/>
            </a:pPr>
            <a:endParaRPr lang="en-US" altLang="zh-CN">
              <a:solidFill>
                <a:srgbClr val="000000"/>
              </a:solidFill>
            </a:endParaRPr>
          </a:p>
        </p:txBody>
      </p:sp>
      <p:sp>
        <p:nvSpPr>
          <p:cNvPr id="40" name="Rectangle 7"/>
          <p:cNvSpPr>
            <a:spLocks noGrp="1" noChangeArrowheads="1"/>
          </p:cNvSpPr>
          <p:nvPr>
            <p:ph type="sldNum" sz="quarter" idx="12"/>
          </p:nvPr>
        </p:nvSpPr>
        <p:spPr>
          <a:xfrm>
            <a:off x="3983567" y="6400800"/>
            <a:ext cx="2844800" cy="457200"/>
          </a:xfrm>
        </p:spPr>
        <p:txBody>
          <a:bodyPr/>
          <a:lstStyle>
            <a:lvl1pPr>
              <a:defRPr/>
            </a:lvl1pPr>
          </a:lstStyle>
          <a:p>
            <a:fld id="{060FA2A0-8EC8-4CAC-AF7B-DF3C8938E54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805392650"/>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fld id="{B276C5F0-4571-412A-961C-AAFF1289156B}"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20689019"/>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fld id="{BBC8DAED-3445-441A-AA8A-7E016DCADB0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335024484"/>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19667" y="1773238"/>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307667" y="1773238"/>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fld id="{74211CB8-6AC1-4965-8534-4A921E001D4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473999338"/>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7"/>
          <p:cNvSpPr>
            <a:spLocks noGrp="1" noChangeArrowheads="1"/>
          </p:cNvSpPr>
          <p:nvPr>
            <p:ph type="sldNum" sz="quarter" idx="12"/>
          </p:nvPr>
        </p:nvSpPr>
        <p:spPr>
          <a:ln/>
        </p:spPr>
        <p:txBody>
          <a:bodyPr/>
          <a:lstStyle>
            <a:lvl1pPr>
              <a:defRPr/>
            </a:lvl1pPr>
          </a:lstStyle>
          <a:p>
            <a:fld id="{B4027998-F267-4014-8677-FB0E0C0B4B16}"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34314524"/>
      </p:ext>
    </p:extLst>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7"/>
          <p:cNvSpPr>
            <a:spLocks noGrp="1" noChangeArrowheads="1"/>
          </p:cNvSpPr>
          <p:nvPr>
            <p:ph type="sldNum" sz="quarter" idx="12"/>
          </p:nvPr>
        </p:nvSpPr>
        <p:spPr>
          <a:ln/>
        </p:spPr>
        <p:txBody>
          <a:bodyPr/>
          <a:lstStyle>
            <a:lvl1pPr>
              <a:defRPr/>
            </a:lvl1pPr>
          </a:lstStyle>
          <a:p>
            <a:fld id="{76DA1450-1B03-400C-8E6D-63D41D4A429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38724577"/>
      </p:ext>
    </p:extLst>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7"/>
          <p:cNvSpPr>
            <a:spLocks noGrp="1" noChangeArrowheads="1"/>
          </p:cNvSpPr>
          <p:nvPr>
            <p:ph type="sldNum" sz="quarter" idx="12"/>
          </p:nvPr>
        </p:nvSpPr>
        <p:spPr>
          <a:ln/>
        </p:spPr>
        <p:txBody>
          <a:bodyPr/>
          <a:lstStyle>
            <a:lvl1pPr>
              <a:defRPr/>
            </a:lvl1pPr>
          </a:lstStyle>
          <a:p>
            <a:fld id="{FECAFCD7-9AC2-4E8D-8183-D680C159E92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939650349"/>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86F077B-A50F-4D64-8574-E2D6A98A5553}" type="datetimeFigureOut">
              <a:rPr lang="en-US" dirty="0"/>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fld id="{B4692C9B-B4AF-472D-A1FE-2A1368246BD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179178045"/>
      </p:ext>
    </p:extLst>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a:ln/>
        </p:spPr>
        <p:txBody>
          <a:bodyPr/>
          <a:lstStyle>
            <a:lvl1pPr>
              <a:defRPr/>
            </a:lvl1pPr>
          </a:lstStyle>
          <a:p>
            <a:fld id="{CDC28A18-E236-464C-B7A5-ED3F800AC33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373611799"/>
      </p:ext>
    </p:extLst>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fld id="{C8720A63-3E35-4F2A-835D-1107FD6BD96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29619317"/>
      </p:ext>
    </p:extLst>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21751" y="122238"/>
            <a:ext cx="2770716" cy="60626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122238"/>
            <a:ext cx="8108951" cy="60626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7"/>
          <p:cNvSpPr>
            <a:spLocks noGrp="1" noChangeArrowheads="1"/>
          </p:cNvSpPr>
          <p:nvPr>
            <p:ph type="sldNum" sz="quarter" idx="12"/>
          </p:nvPr>
        </p:nvSpPr>
        <p:spPr>
          <a:ln/>
        </p:spPr>
        <p:txBody>
          <a:bodyPr/>
          <a:lstStyle>
            <a:lvl1pPr>
              <a:defRPr/>
            </a:lvl1pPr>
          </a:lstStyle>
          <a:p>
            <a:fld id="{C146335B-AADE-452B-BCA9-3CA32BAF47E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662280986"/>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3/7/2018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3/7/2018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3/7/2018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3/7/2018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fld id="{24271A48-F18A-45B3-BC05-1E27DA3F88AF}" type="datetimeFigureOut">
              <a:rPr lang="en-US" dirty="0"/>
              <a:t>3/7/2018</a:t>
            </a:fld>
            <a:endParaRPr lang="en-US" dirty="0"/>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7"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5B747F8-9654-4282-85D2-65F41AAE7A75}" type="datetimeFigureOut">
              <a:rPr lang="en-US" dirty="0"/>
              <a:t>3/7/2018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control" Target="../activeX/activeX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vmlDrawing" Target="../drawings/vmlDrawing2.v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2.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control" Target="../activeX/activeX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02092" y="98933"/>
            <a:ext cx="10058400" cy="953112"/>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097280" y="1186963"/>
            <a:ext cx="10058400" cy="4682132"/>
          </a:xfrm>
          <a:prstGeom prst="rect">
            <a:avLst/>
          </a:prstGeom>
        </p:spPr>
        <p:txBody>
          <a:bodyPr vert="horz" lIns="0" tIns="45720" rIns="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3/7/2018</a:t>
            </a:fld>
            <a:endParaRPr lang="en-US" dirty="0"/>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0520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b="1" kern="1200" spc="-50" baseline="0">
          <a:solidFill>
            <a:schemeClr val="tx1">
              <a:lumMod val="75000"/>
              <a:lumOff val="25000"/>
            </a:schemeClr>
          </a:solidFill>
          <a:latin typeface="黑体" pitchFamily="49" charset="-122"/>
          <a:ea typeface="黑体" pitchFamily="49" charset="-122"/>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b="1" kern="1200">
          <a:solidFill>
            <a:schemeClr val="tx1">
              <a:lumMod val="75000"/>
              <a:lumOff val="25000"/>
            </a:schemeClr>
          </a:solidFill>
          <a:latin typeface="黑体" pitchFamily="49" charset="-122"/>
          <a:ea typeface="黑体" pitchFamily="49" charset="-122"/>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b="1" kern="1200">
          <a:solidFill>
            <a:schemeClr val="tx1">
              <a:lumMod val="75000"/>
              <a:lumOff val="25000"/>
            </a:schemeClr>
          </a:solidFill>
          <a:latin typeface="黑体" pitchFamily="49" charset="-122"/>
          <a:ea typeface="黑体" pitchFamily="49" charset="-122"/>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b="1" kern="1200">
          <a:solidFill>
            <a:schemeClr val="tx1">
              <a:lumMod val="75000"/>
              <a:lumOff val="25000"/>
            </a:schemeClr>
          </a:solidFill>
          <a:latin typeface="黑体" pitchFamily="49" charset="-122"/>
          <a:ea typeface="黑体" pitchFamily="49" charset="-122"/>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b="1" kern="1200">
          <a:solidFill>
            <a:schemeClr val="tx1">
              <a:lumMod val="75000"/>
              <a:lumOff val="25000"/>
            </a:schemeClr>
          </a:solidFill>
          <a:latin typeface="黑体" pitchFamily="49" charset="-122"/>
          <a:ea typeface="黑体" pitchFamily="49" charset="-122"/>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b="1" kern="1200">
          <a:solidFill>
            <a:schemeClr val="tx1">
              <a:lumMod val="75000"/>
              <a:lumOff val="25000"/>
            </a:schemeClr>
          </a:solidFill>
          <a:latin typeface="黑体" pitchFamily="49" charset="-122"/>
          <a:ea typeface="黑体" pitchFamily="49"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106172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zh-CN" altLang="en-US" sz="1600" smtClean="0">
              <a:solidFill>
                <a:srgbClr val="000000"/>
              </a:solidFill>
              <a:ea typeface="宋体" charset="-122"/>
            </a:endParaRPr>
          </a:p>
        </p:txBody>
      </p:sp>
      <p:sp>
        <p:nvSpPr>
          <p:cNvPr id="1027" name="Rectangle 3"/>
          <p:cNvSpPr>
            <a:spLocks noGrp="1" noChangeArrowheads="1"/>
          </p:cNvSpPr>
          <p:nvPr>
            <p:ph type="title"/>
          </p:nvPr>
        </p:nvSpPr>
        <p:spPr bwMode="auto">
          <a:xfrm>
            <a:off x="609600" y="122241"/>
            <a:ext cx="10058400" cy="85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719667" y="1773238"/>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7653"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000">
                <a:latin typeface="Arial" charset="0"/>
                <a:ea typeface="宋体" panose="02010600030101010101" pitchFamily="2" charset="-122"/>
              </a:defRPr>
            </a:lvl1pPr>
          </a:lstStyle>
          <a:p>
            <a:pPr defTabSz="914400" fontAlgn="base">
              <a:spcBef>
                <a:spcPct val="0"/>
              </a:spcBef>
              <a:spcAft>
                <a:spcPct val="0"/>
              </a:spcAft>
              <a:defRPr/>
            </a:pPr>
            <a:endParaRPr lang="en-US" altLang="zh-CN">
              <a:solidFill>
                <a:srgbClr val="000000"/>
              </a:solidFill>
            </a:endParaRPr>
          </a:p>
        </p:txBody>
      </p:sp>
      <p:sp>
        <p:nvSpPr>
          <p:cNvPr id="27654" name="Rectangle 6"/>
          <p:cNvSpPr>
            <a:spLocks noGrp="1" noChangeArrowheads="1"/>
          </p:cNvSpPr>
          <p:nvPr>
            <p:ph type="ftr" sz="quarter" idx="3"/>
          </p:nvPr>
        </p:nvSpPr>
        <p:spPr bwMode="auto">
          <a:xfrm>
            <a:off x="4176184" y="616585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atin typeface="Arial" charset="0"/>
                <a:ea typeface="宋体" panose="02010600030101010101" pitchFamily="2" charset="-122"/>
              </a:defRPr>
            </a:lvl1pPr>
          </a:lstStyle>
          <a:p>
            <a:pPr defTabSz="914400" fontAlgn="base">
              <a:spcBef>
                <a:spcPct val="0"/>
              </a:spcBef>
              <a:spcAft>
                <a:spcPct val="0"/>
              </a:spcAft>
              <a:defRPr/>
            </a:pPr>
            <a:endParaRPr lang="en-US" altLang="zh-CN">
              <a:solidFill>
                <a:srgbClr val="000000"/>
              </a:solidFill>
            </a:endParaRPr>
          </a:p>
        </p:txBody>
      </p:sp>
      <p:sp>
        <p:nvSpPr>
          <p:cNvPr id="27655" name="Rectangle 7"/>
          <p:cNvSpPr>
            <a:spLocks noGrp="1" noChangeArrowheads="1"/>
          </p:cNvSpPr>
          <p:nvPr>
            <p:ph type="sldNum" sz="quarter" idx="4"/>
          </p:nvPr>
        </p:nvSpPr>
        <p:spPr bwMode="auto">
          <a:xfrm>
            <a:off x="4559300" y="6516688"/>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pPr defTabSz="914400" fontAlgn="base">
              <a:spcBef>
                <a:spcPct val="0"/>
              </a:spcBef>
              <a:spcAft>
                <a:spcPct val="0"/>
              </a:spcAft>
            </a:pPr>
            <a:fld id="{B9F54D20-DC62-4DD6-8702-96649A846CA4}" type="slidenum">
              <a:rPr lang="en-US" altLang="zh-CN" smtClean="0">
                <a:solidFill>
                  <a:srgbClr val="000000"/>
                </a:solidFill>
                <a:ea typeface="宋体" charset="-122"/>
              </a:rPr>
              <a:pPr defTabSz="914400" fontAlgn="base">
                <a:spcBef>
                  <a:spcPct val="0"/>
                </a:spcBef>
                <a:spcAft>
                  <a:spcPct val="0"/>
                </a:spcAft>
              </a:pPr>
              <a:t>‹#›</a:t>
            </a:fld>
            <a:endParaRPr lang="en-US" altLang="zh-CN" smtClean="0">
              <a:solidFill>
                <a:srgbClr val="000000"/>
              </a:solidFill>
              <a:ea typeface="宋体" charset="-122"/>
            </a:endParaRPr>
          </a:p>
        </p:txBody>
      </p:sp>
      <p:grpSp>
        <p:nvGrpSpPr>
          <p:cNvPr id="1032" name="Group 8"/>
          <p:cNvGrpSpPr>
            <a:grpSpLocks/>
          </p:cNvGrpSpPr>
          <p:nvPr/>
        </p:nvGrpSpPr>
        <p:grpSpPr bwMode="auto">
          <a:xfrm>
            <a:off x="10871202" y="152400"/>
            <a:ext cx="1056217" cy="1295400"/>
            <a:chOff x="5136" y="960"/>
            <a:chExt cx="528" cy="864"/>
          </a:xfrm>
        </p:grpSpPr>
        <p:sp>
          <p:nvSpPr>
            <p:cNvPr id="103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36"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37" name="Oval 11"/>
            <p:cNvSpPr>
              <a:spLocks noChangeArrowheads="1"/>
            </p:cNvSpPr>
            <p:nvPr/>
          </p:nvSpPr>
          <p:spPr bwMode="auto">
            <a:xfrm>
              <a:off x="5360" y="960"/>
              <a:ext cx="76"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38" name="Oval 12"/>
            <p:cNvSpPr>
              <a:spLocks noChangeArrowheads="1"/>
            </p:cNvSpPr>
            <p:nvPr/>
          </p:nvSpPr>
          <p:spPr bwMode="auto">
            <a:xfrm>
              <a:off x="5136" y="1072"/>
              <a:ext cx="80"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39" name="Oval 13"/>
            <p:cNvSpPr>
              <a:spLocks noChangeArrowheads="1"/>
            </p:cNvSpPr>
            <p:nvPr/>
          </p:nvSpPr>
          <p:spPr bwMode="auto">
            <a:xfrm>
              <a:off x="5248" y="1072"/>
              <a:ext cx="79"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40" name="Oval 14"/>
            <p:cNvSpPr>
              <a:spLocks noChangeArrowheads="1"/>
            </p:cNvSpPr>
            <p:nvPr/>
          </p:nvSpPr>
          <p:spPr bwMode="auto">
            <a:xfrm>
              <a:off x="5360" y="1072"/>
              <a:ext cx="76"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41" name="Oval 15"/>
            <p:cNvSpPr>
              <a:spLocks noChangeArrowheads="1"/>
            </p:cNvSpPr>
            <p:nvPr/>
          </p:nvSpPr>
          <p:spPr bwMode="auto">
            <a:xfrm>
              <a:off x="5472" y="1072"/>
              <a:ext cx="76" cy="7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42" name="Oval 16"/>
            <p:cNvSpPr>
              <a:spLocks noChangeArrowheads="1"/>
            </p:cNvSpPr>
            <p:nvPr/>
          </p:nvSpPr>
          <p:spPr bwMode="auto">
            <a:xfrm>
              <a:off x="5136" y="1184"/>
              <a:ext cx="80" cy="76"/>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43" name="Oval 17"/>
            <p:cNvSpPr>
              <a:spLocks noChangeArrowheads="1"/>
            </p:cNvSpPr>
            <p:nvPr/>
          </p:nvSpPr>
          <p:spPr bwMode="auto">
            <a:xfrm>
              <a:off x="5248" y="1184"/>
              <a:ext cx="79" cy="76"/>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44" name="Oval 18"/>
            <p:cNvSpPr>
              <a:spLocks noChangeArrowheads="1"/>
            </p:cNvSpPr>
            <p:nvPr/>
          </p:nvSpPr>
          <p:spPr bwMode="auto">
            <a:xfrm>
              <a:off x="5360" y="1184"/>
              <a:ext cx="76" cy="7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45" name="Oval 19"/>
            <p:cNvSpPr>
              <a:spLocks noChangeArrowheads="1"/>
            </p:cNvSpPr>
            <p:nvPr/>
          </p:nvSpPr>
          <p:spPr bwMode="auto">
            <a:xfrm>
              <a:off x="5472" y="1184"/>
              <a:ext cx="76" cy="7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46" name="Oval 20"/>
            <p:cNvSpPr>
              <a:spLocks noChangeArrowheads="1"/>
            </p:cNvSpPr>
            <p:nvPr/>
          </p:nvSpPr>
          <p:spPr bwMode="auto">
            <a:xfrm>
              <a:off x="5584" y="1184"/>
              <a:ext cx="80" cy="76"/>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4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48"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49" name="Oval 23"/>
            <p:cNvSpPr>
              <a:spLocks noChangeArrowheads="1"/>
            </p:cNvSpPr>
            <p:nvPr/>
          </p:nvSpPr>
          <p:spPr bwMode="auto">
            <a:xfrm>
              <a:off x="5360" y="1296"/>
              <a:ext cx="76"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50" name="Oval 24"/>
            <p:cNvSpPr>
              <a:spLocks noChangeArrowheads="1"/>
            </p:cNvSpPr>
            <p:nvPr/>
          </p:nvSpPr>
          <p:spPr bwMode="auto">
            <a:xfrm>
              <a:off x="5472" y="1296"/>
              <a:ext cx="76"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5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52"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53" name="Oval 27"/>
            <p:cNvSpPr>
              <a:spLocks noChangeArrowheads="1"/>
            </p:cNvSpPr>
            <p:nvPr/>
          </p:nvSpPr>
          <p:spPr bwMode="auto">
            <a:xfrm>
              <a:off x="5360" y="1408"/>
              <a:ext cx="76"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54" name="Oval 28"/>
            <p:cNvSpPr>
              <a:spLocks noChangeArrowheads="1"/>
            </p:cNvSpPr>
            <p:nvPr/>
          </p:nvSpPr>
          <p:spPr bwMode="auto">
            <a:xfrm>
              <a:off x="5472" y="1408"/>
              <a:ext cx="76"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5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56"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57"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58" name="Oval 32"/>
            <p:cNvSpPr>
              <a:spLocks noChangeArrowheads="1"/>
            </p:cNvSpPr>
            <p:nvPr/>
          </p:nvSpPr>
          <p:spPr bwMode="auto">
            <a:xfrm>
              <a:off x="5360" y="1520"/>
              <a:ext cx="76"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59" name="Oval 33"/>
            <p:cNvSpPr>
              <a:spLocks noChangeArrowheads="1"/>
            </p:cNvSpPr>
            <p:nvPr/>
          </p:nvSpPr>
          <p:spPr bwMode="auto">
            <a:xfrm>
              <a:off x="5472" y="1520"/>
              <a:ext cx="76"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60" name="Oval 34"/>
            <p:cNvSpPr>
              <a:spLocks noChangeArrowheads="1"/>
            </p:cNvSpPr>
            <p:nvPr/>
          </p:nvSpPr>
          <p:spPr bwMode="auto">
            <a:xfrm>
              <a:off x="5136" y="1632"/>
              <a:ext cx="80" cy="76"/>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61" name="Oval 35"/>
            <p:cNvSpPr>
              <a:spLocks noChangeArrowheads="1"/>
            </p:cNvSpPr>
            <p:nvPr/>
          </p:nvSpPr>
          <p:spPr bwMode="auto">
            <a:xfrm>
              <a:off x="5248" y="1632"/>
              <a:ext cx="79" cy="76"/>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62" name="Oval 36"/>
            <p:cNvSpPr>
              <a:spLocks noChangeArrowheads="1"/>
            </p:cNvSpPr>
            <p:nvPr/>
          </p:nvSpPr>
          <p:spPr bwMode="auto">
            <a:xfrm>
              <a:off x="5360" y="1632"/>
              <a:ext cx="76" cy="76"/>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63" name="Oval 37"/>
            <p:cNvSpPr>
              <a:spLocks noChangeArrowheads="1"/>
            </p:cNvSpPr>
            <p:nvPr/>
          </p:nvSpPr>
          <p:spPr bwMode="auto">
            <a:xfrm>
              <a:off x="5472" y="1632"/>
              <a:ext cx="76" cy="76"/>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64"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65" name="Oval 39"/>
            <p:cNvSpPr>
              <a:spLocks noChangeArrowheads="1"/>
            </p:cNvSpPr>
            <p:nvPr/>
          </p:nvSpPr>
          <p:spPr bwMode="auto">
            <a:xfrm>
              <a:off x="5472" y="1744"/>
              <a:ext cx="76"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grpSp>
    </p:spTree>
    <p:controls>
      <mc:AlternateContent xmlns:mc="http://schemas.openxmlformats.org/markup-compatibility/2006">
        <mc:Choice xmlns:v="urn:schemas-microsoft-com:vml" Requires="v">
          <p:control spid="1026" name="ShockwaveFlash1" r:id="rId14" imgW="960407" imgH="647619"/>
        </mc:Choice>
        <mc:Fallback>
          <p:control name="ShockwaveFlash1" r:id="rId14" imgW="960407" imgH="647619">
            <p:pic>
              <p:nvPicPr>
                <p:cNvPr id="0" name="ShockwaveFlash1"/>
                <p:cNvPicPr preferRelativeResize="0">
                  <a:picLocks noChangeArrowheads="1" noChangeShapeType="1"/>
                </p:cNvPicPr>
                <p:nvPr/>
              </p:nvPicPr>
              <p:blipFill>
                <a:blip r:embed="rId15">
                  <a:extLst>
                    <a:ext uri="{28A0092B-C50C-407E-A947-70E740481C1C}">
                      <a14:useLocalDpi xmlns:a14="http://schemas.microsoft.com/office/drawing/2010/main" val="0"/>
                    </a:ext>
                  </a:extLst>
                </a:blip>
                <a:srcRect/>
                <a:stretch>
                  <a:fillRect/>
                </a:stretch>
              </p:blipFill>
              <p:spPr bwMode="auto">
                <a:xfrm>
                  <a:off x="11201400" y="6173788"/>
                  <a:ext cx="960438" cy="6477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24922773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spd="slow"/>
  <p:timing>
    <p:tnLst>
      <p:par>
        <p:cTn id="1" dur="indefinite" restart="never" nodeType="tmRoot"/>
      </p:par>
    </p:tnLst>
  </p:timing>
  <p:hf hdr="0" ftr="0" dt="0"/>
  <p:txStyles>
    <p:titleStyle>
      <a:lvl1pPr algn="l" rtl="0" eaLnBrk="0" fontAlgn="base" hangingPunct="0">
        <a:spcBef>
          <a:spcPct val="0"/>
        </a:spcBef>
        <a:spcAft>
          <a:spcPct val="0"/>
        </a:spcAft>
        <a:defRPr sz="4200" b="1">
          <a:solidFill>
            <a:schemeClr val="tx1"/>
          </a:solidFill>
          <a:latin typeface="+mj-lt"/>
          <a:ea typeface="+mj-ea"/>
          <a:cs typeface="+mj-cs"/>
        </a:defRPr>
      </a:lvl1pPr>
      <a:lvl2pPr algn="l" rtl="0" eaLnBrk="0" fontAlgn="base" hangingPunct="0">
        <a:spcBef>
          <a:spcPct val="0"/>
        </a:spcBef>
        <a:spcAft>
          <a:spcPct val="0"/>
        </a:spcAft>
        <a:defRPr sz="4200" b="1">
          <a:solidFill>
            <a:schemeClr val="tx1"/>
          </a:solidFill>
          <a:latin typeface="Arial" charset="0"/>
          <a:ea typeface="黑体" pitchFamily="2" charset="-122"/>
        </a:defRPr>
      </a:lvl2pPr>
      <a:lvl3pPr algn="l" rtl="0" eaLnBrk="0" fontAlgn="base" hangingPunct="0">
        <a:spcBef>
          <a:spcPct val="0"/>
        </a:spcBef>
        <a:spcAft>
          <a:spcPct val="0"/>
        </a:spcAft>
        <a:defRPr sz="4200" b="1">
          <a:solidFill>
            <a:schemeClr val="tx1"/>
          </a:solidFill>
          <a:latin typeface="Arial" charset="0"/>
          <a:ea typeface="黑体" pitchFamily="2" charset="-122"/>
        </a:defRPr>
      </a:lvl3pPr>
      <a:lvl4pPr algn="l" rtl="0" eaLnBrk="0" fontAlgn="base" hangingPunct="0">
        <a:spcBef>
          <a:spcPct val="0"/>
        </a:spcBef>
        <a:spcAft>
          <a:spcPct val="0"/>
        </a:spcAft>
        <a:defRPr sz="4200" b="1">
          <a:solidFill>
            <a:schemeClr val="tx1"/>
          </a:solidFill>
          <a:latin typeface="Arial" charset="0"/>
          <a:ea typeface="黑体" pitchFamily="2" charset="-122"/>
        </a:defRPr>
      </a:lvl4pPr>
      <a:lvl5pPr algn="l" rtl="0" eaLnBrk="0" fontAlgn="base" hangingPunct="0">
        <a:spcBef>
          <a:spcPct val="0"/>
        </a:spcBef>
        <a:spcAft>
          <a:spcPct val="0"/>
        </a:spcAft>
        <a:defRPr sz="4200" b="1">
          <a:solidFill>
            <a:schemeClr val="tx1"/>
          </a:solidFill>
          <a:latin typeface="Arial" charset="0"/>
          <a:ea typeface="黑体" pitchFamily="2" charset="-122"/>
        </a:defRPr>
      </a:lvl5pPr>
      <a:lvl6pPr marL="457200" algn="l" rtl="0" fontAlgn="base">
        <a:spcBef>
          <a:spcPct val="0"/>
        </a:spcBef>
        <a:spcAft>
          <a:spcPct val="0"/>
        </a:spcAft>
        <a:defRPr sz="4200" b="1">
          <a:solidFill>
            <a:schemeClr val="tx1"/>
          </a:solidFill>
          <a:latin typeface="Arial" charset="0"/>
          <a:ea typeface="黑体" pitchFamily="2" charset="-122"/>
        </a:defRPr>
      </a:lvl6pPr>
      <a:lvl7pPr marL="914400" algn="l" rtl="0" fontAlgn="base">
        <a:spcBef>
          <a:spcPct val="0"/>
        </a:spcBef>
        <a:spcAft>
          <a:spcPct val="0"/>
        </a:spcAft>
        <a:defRPr sz="4200" b="1">
          <a:solidFill>
            <a:schemeClr val="tx1"/>
          </a:solidFill>
          <a:latin typeface="Arial" charset="0"/>
          <a:ea typeface="黑体" pitchFamily="2" charset="-122"/>
        </a:defRPr>
      </a:lvl7pPr>
      <a:lvl8pPr marL="1371600" algn="l" rtl="0" fontAlgn="base">
        <a:spcBef>
          <a:spcPct val="0"/>
        </a:spcBef>
        <a:spcAft>
          <a:spcPct val="0"/>
        </a:spcAft>
        <a:defRPr sz="4200" b="1">
          <a:solidFill>
            <a:schemeClr val="tx1"/>
          </a:solidFill>
          <a:latin typeface="Arial" charset="0"/>
          <a:ea typeface="黑体" pitchFamily="2" charset="-122"/>
        </a:defRPr>
      </a:lvl8pPr>
      <a:lvl9pPr marL="1828800" algn="l" rtl="0" fontAlgn="base">
        <a:spcBef>
          <a:spcPct val="0"/>
        </a:spcBef>
        <a:spcAft>
          <a:spcPct val="0"/>
        </a:spcAft>
        <a:defRPr sz="4200" b="1">
          <a:solidFill>
            <a:schemeClr val="tx1"/>
          </a:solidFill>
          <a:latin typeface="Arial" charset="0"/>
          <a:ea typeface="黑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b="1">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b="1">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b="1">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b="1">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106172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zh-CN" altLang="en-US" sz="1600" smtClean="0">
              <a:solidFill>
                <a:srgbClr val="000000"/>
              </a:solidFill>
              <a:ea typeface="宋体" charset="-122"/>
            </a:endParaRPr>
          </a:p>
        </p:txBody>
      </p:sp>
      <p:sp>
        <p:nvSpPr>
          <p:cNvPr id="1027" name="Rectangle 3"/>
          <p:cNvSpPr>
            <a:spLocks noGrp="1" noChangeArrowheads="1"/>
          </p:cNvSpPr>
          <p:nvPr>
            <p:ph type="title"/>
          </p:nvPr>
        </p:nvSpPr>
        <p:spPr bwMode="auto">
          <a:xfrm>
            <a:off x="609600" y="122239"/>
            <a:ext cx="10058400" cy="85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719667" y="1773238"/>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7653"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000">
                <a:latin typeface="Arial" charset="0"/>
                <a:ea typeface="宋体" panose="02010600030101010101" pitchFamily="2" charset="-122"/>
              </a:defRPr>
            </a:lvl1pPr>
          </a:lstStyle>
          <a:p>
            <a:pPr defTabSz="914400" fontAlgn="base">
              <a:spcBef>
                <a:spcPct val="0"/>
              </a:spcBef>
              <a:spcAft>
                <a:spcPct val="0"/>
              </a:spcAft>
              <a:defRPr/>
            </a:pPr>
            <a:endParaRPr lang="en-US" altLang="zh-CN">
              <a:solidFill>
                <a:srgbClr val="000000"/>
              </a:solidFill>
            </a:endParaRPr>
          </a:p>
        </p:txBody>
      </p:sp>
      <p:sp>
        <p:nvSpPr>
          <p:cNvPr id="27654" name="Rectangle 6"/>
          <p:cNvSpPr>
            <a:spLocks noGrp="1" noChangeArrowheads="1"/>
          </p:cNvSpPr>
          <p:nvPr>
            <p:ph type="ftr" sz="quarter" idx="3"/>
          </p:nvPr>
        </p:nvSpPr>
        <p:spPr bwMode="auto">
          <a:xfrm>
            <a:off x="4176184" y="616585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atin typeface="Arial" charset="0"/>
                <a:ea typeface="宋体" panose="02010600030101010101" pitchFamily="2" charset="-122"/>
              </a:defRPr>
            </a:lvl1pPr>
          </a:lstStyle>
          <a:p>
            <a:pPr defTabSz="914400" fontAlgn="base">
              <a:spcBef>
                <a:spcPct val="0"/>
              </a:spcBef>
              <a:spcAft>
                <a:spcPct val="0"/>
              </a:spcAft>
              <a:defRPr/>
            </a:pPr>
            <a:endParaRPr lang="en-US" altLang="zh-CN">
              <a:solidFill>
                <a:srgbClr val="000000"/>
              </a:solidFill>
            </a:endParaRPr>
          </a:p>
        </p:txBody>
      </p:sp>
      <p:sp>
        <p:nvSpPr>
          <p:cNvPr id="27655" name="Rectangle 7"/>
          <p:cNvSpPr>
            <a:spLocks noGrp="1" noChangeArrowheads="1"/>
          </p:cNvSpPr>
          <p:nvPr>
            <p:ph type="sldNum" sz="quarter" idx="4"/>
          </p:nvPr>
        </p:nvSpPr>
        <p:spPr bwMode="auto">
          <a:xfrm>
            <a:off x="4559300" y="6516688"/>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pPr defTabSz="914400" fontAlgn="base">
              <a:spcBef>
                <a:spcPct val="0"/>
              </a:spcBef>
              <a:spcAft>
                <a:spcPct val="0"/>
              </a:spcAft>
            </a:pPr>
            <a:fld id="{B9F54D20-DC62-4DD6-8702-96649A846CA4}" type="slidenum">
              <a:rPr lang="en-US" altLang="zh-CN" smtClean="0">
                <a:solidFill>
                  <a:srgbClr val="000000"/>
                </a:solidFill>
                <a:ea typeface="宋体" charset="-122"/>
              </a:rPr>
              <a:pPr defTabSz="914400" fontAlgn="base">
                <a:spcBef>
                  <a:spcPct val="0"/>
                </a:spcBef>
                <a:spcAft>
                  <a:spcPct val="0"/>
                </a:spcAft>
              </a:pPr>
              <a:t>‹#›</a:t>
            </a:fld>
            <a:endParaRPr lang="en-US" altLang="zh-CN" smtClean="0">
              <a:solidFill>
                <a:srgbClr val="000000"/>
              </a:solidFill>
              <a:ea typeface="宋体" charset="-122"/>
            </a:endParaRPr>
          </a:p>
        </p:txBody>
      </p:sp>
      <p:grpSp>
        <p:nvGrpSpPr>
          <p:cNvPr id="1032" name="Group 8"/>
          <p:cNvGrpSpPr>
            <a:grpSpLocks/>
          </p:cNvGrpSpPr>
          <p:nvPr/>
        </p:nvGrpSpPr>
        <p:grpSpPr bwMode="auto">
          <a:xfrm>
            <a:off x="10871201" y="152400"/>
            <a:ext cx="1056217" cy="1295400"/>
            <a:chOff x="5136" y="960"/>
            <a:chExt cx="528" cy="864"/>
          </a:xfrm>
        </p:grpSpPr>
        <p:sp>
          <p:nvSpPr>
            <p:cNvPr id="103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36"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37" name="Oval 11"/>
            <p:cNvSpPr>
              <a:spLocks noChangeArrowheads="1"/>
            </p:cNvSpPr>
            <p:nvPr/>
          </p:nvSpPr>
          <p:spPr bwMode="auto">
            <a:xfrm>
              <a:off x="5360" y="960"/>
              <a:ext cx="76"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38" name="Oval 12"/>
            <p:cNvSpPr>
              <a:spLocks noChangeArrowheads="1"/>
            </p:cNvSpPr>
            <p:nvPr/>
          </p:nvSpPr>
          <p:spPr bwMode="auto">
            <a:xfrm>
              <a:off x="5136" y="1072"/>
              <a:ext cx="80"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39" name="Oval 13"/>
            <p:cNvSpPr>
              <a:spLocks noChangeArrowheads="1"/>
            </p:cNvSpPr>
            <p:nvPr/>
          </p:nvSpPr>
          <p:spPr bwMode="auto">
            <a:xfrm>
              <a:off x="5248" y="1072"/>
              <a:ext cx="79"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40" name="Oval 14"/>
            <p:cNvSpPr>
              <a:spLocks noChangeArrowheads="1"/>
            </p:cNvSpPr>
            <p:nvPr/>
          </p:nvSpPr>
          <p:spPr bwMode="auto">
            <a:xfrm>
              <a:off x="5360" y="1072"/>
              <a:ext cx="76"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41" name="Oval 15"/>
            <p:cNvSpPr>
              <a:spLocks noChangeArrowheads="1"/>
            </p:cNvSpPr>
            <p:nvPr/>
          </p:nvSpPr>
          <p:spPr bwMode="auto">
            <a:xfrm>
              <a:off x="5472" y="1072"/>
              <a:ext cx="76" cy="7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42" name="Oval 16"/>
            <p:cNvSpPr>
              <a:spLocks noChangeArrowheads="1"/>
            </p:cNvSpPr>
            <p:nvPr/>
          </p:nvSpPr>
          <p:spPr bwMode="auto">
            <a:xfrm>
              <a:off x="5136" y="1184"/>
              <a:ext cx="80" cy="76"/>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43" name="Oval 17"/>
            <p:cNvSpPr>
              <a:spLocks noChangeArrowheads="1"/>
            </p:cNvSpPr>
            <p:nvPr/>
          </p:nvSpPr>
          <p:spPr bwMode="auto">
            <a:xfrm>
              <a:off x="5248" y="1184"/>
              <a:ext cx="79" cy="76"/>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44" name="Oval 18"/>
            <p:cNvSpPr>
              <a:spLocks noChangeArrowheads="1"/>
            </p:cNvSpPr>
            <p:nvPr/>
          </p:nvSpPr>
          <p:spPr bwMode="auto">
            <a:xfrm>
              <a:off x="5360" y="1184"/>
              <a:ext cx="76" cy="7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45" name="Oval 19"/>
            <p:cNvSpPr>
              <a:spLocks noChangeArrowheads="1"/>
            </p:cNvSpPr>
            <p:nvPr/>
          </p:nvSpPr>
          <p:spPr bwMode="auto">
            <a:xfrm>
              <a:off x="5472" y="1184"/>
              <a:ext cx="76" cy="76"/>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46" name="Oval 20"/>
            <p:cNvSpPr>
              <a:spLocks noChangeArrowheads="1"/>
            </p:cNvSpPr>
            <p:nvPr/>
          </p:nvSpPr>
          <p:spPr bwMode="auto">
            <a:xfrm>
              <a:off x="5584" y="1184"/>
              <a:ext cx="80" cy="76"/>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4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48"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49" name="Oval 23"/>
            <p:cNvSpPr>
              <a:spLocks noChangeArrowheads="1"/>
            </p:cNvSpPr>
            <p:nvPr/>
          </p:nvSpPr>
          <p:spPr bwMode="auto">
            <a:xfrm>
              <a:off x="5360" y="1296"/>
              <a:ext cx="76"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50" name="Oval 24"/>
            <p:cNvSpPr>
              <a:spLocks noChangeArrowheads="1"/>
            </p:cNvSpPr>
            <p:nvPr/>
          </p:nvSpPr>
          <p:spPr bwMode="auto">
            <a:xfrm>
              <a:off x="5472" y="1296"/>
              <a:ext cx="76"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5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52"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53" name="Oval 27"/>
            <p:cNvSpPr>
              <a:spLocks noChangeArrowheads="1"/>
            </p:cNvSpPr>
            <p:nvPr/>
          </p:nvSpPr>
          <p:spPr bwMode="auto">
            <a:xfrm>
              <a:off x="5360" y="1408"/>
              <a:ext cx="76"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54" name="Oval 28"/>
            <p:cNvSpPr>
              <a:spLocks noChangeArrowheads="1"/>
            </p:cNvSpPr>
            <p:nvPr/>
          </p:nvSpPr>
          <p:spPr bwMode="auto">
            <a:xfrm>
              <a:off x="5472" y="1408"/>
              <a:ext cx="76"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5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56"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57"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58" name="Oval 32"/>
            <p:cNvSpPr>
              <a:spLocks noChangeArrowheads="1"/>
            </p:cNvSpPr>
            <p:nvPr/>
          </p:nvSpPr>
          <p:spPr bwMode="auto">
            <a:xfrm>
              <a:off x="5360" y="1520"/>
              <a:ext cx="76"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59" name="Oval 33"/>
            <p:cNvSpPr>
              <a:spLocks noChangeArrowheads="1"/>
            </p:cNvSpPr>
            <p:nvPr/>
          </p:nvSpPr>
          <p:spPr bwMode="auto">
            <a:xfrm>
              <a:off x="5472" y="1520"/>
              <a:ext cx="76"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60" name="Oval 34"/>
            <p:cNvSpPr>
              <a:spLocks noChangeArrowheads="1"/>
            </p:cNvSpPr>
            <p:nvPr/>
          </p:nvSpPr>
          <p:spPr bwMode="auto">
            <a:xfrm>
              <a:off x="5136" y="1632"/>
              <a:ext cx="80" cy="76"/>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61" name="Oval 35"/>
            <p:cNvSpPr>
              <a:spLocks noChangeArrowheads="1"/>
            </p:cNvSpPr>
            <p:nvPr/>
          </p:nvSpPr>
          <p:spPr bwMode="auto">
            <a:xfrm>
              <a:off x="5248" y="1632"/>
              <a:ext cx="79" cy="76"/>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62" name="Oval 36"/>
            <p:cNvSpPr>
              <a:spLocks noChangeArrowheads="1"/>
            </p:cNvSpPr>
            <p:nvPr/>
          </p:nvSpPr>
          <p:spPr bwMode="auto">
            <a:xfrm>
              <a:off x="5360" y="1632"/>
              <a:ext cx="76" cy="76"/>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63" name="Oval 37"/>
            <p:cNvSpPr>
              <a:spLocks noChangeArrowheads="1"/>
            </p:cNvSpPr>
            <p:nvPr/>
          </p:nvSpPr>
          <p:spPr bwMode="auto">
            <a:xfrm>
              <a:off x="5472" y="1632"/>
              <a:ext cx="76" cy="76"/>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64"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sp>
          <p:nvSpPr>
            <p:cNvPr id="1065" name="Oval 39"/>
            <p:cNvSpPr>
              <a:spLocks noChangeArrowheads="1"/>
            </p:cNvSpPr>
            <p:nvPr/>
          </p:nvSpPr>
          <p:spPr bwMode="auto">
            <a:xfrm>
              <a:off x="5472" y="1744"/>
              <a:ext cx="76"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charset="0"/>
                  <a:ea typeface="宋体" pitchFamily="2" charset="-122"/>
                </a:defRPr>
              </a:lvl1pPr>
              <a:lvl2pPr marL="742950" indent="-285750" eaLnBrk="0" hangingPunct="0">
                <a:defRPr sz="1600">
                  <a:solidFill>
                    <a:schemeClr val="tx1"/>
                  </a:solidFill>
                  <a:latin typeface="Arial" charset="0"/>
                  <a:ea typeface="宋体" pitchFamily="2" charset="-122"/>
                </a:defRPr>
              </a:lvl2pPr>
              <a:lvl3pPr marL="1143000" indent="-228600" eaLnBrk="0" hangingPunct="0">
                <a:defRPr sz="1600">
                  <a:solidFill>
                    <a:schemeClr val="tx1"/>
                  </a:solidFill>
                  <a:latin typeface="Arial" charset="0"/>
                  <a:ea typeface="宋体" pitchFamily="2" charset="-122"/>
                </a:defRPr>
              </a:lvl3pPr>
              <a:lvl4pPr marL="1600200" indent="-228600" eaLnBrk="0" hangingPunct="0">
                <a:defRPr sz="1600">
                  <a:solidFill>
                    <a:schemeClr val="tx1"/>
                  </a:solidFill>
                  <a:latin typeface="Arial" charset="0"/>
                  <a:ea typeface="宋体" pitchFamily="2" charset="-122"/>
                </a:defRPr>
              </a:lvl4pPr>
              <a:lvl5pPr marL="2057400" indent="-228600" eaLnBrk="0" hangingPunct="0">
                <a:defRPr sz="1600">
                  <a:solidFill>
                    <a:schemeClr val="tx1"/>
                  </a:solidFill>
                  <a:latin typeface="Arial" charset="0"/>
                  <a:ea typeface="宋体" pitchFamily="2" charset="-122"/>
                </a:defRPr>
              </a:lvl5pPr>
              <a:lvl6pPr marL="2514600" indent="-228600" algn="ctr" eaLnBrk="0" fontAlgn="base" hangingPunct="0">
                <a:spcBef>
                  <a:spcPct val="0"/>
                </a:spcBef>
                <a:spcAft>
                  <a:spcPct val="0"/>
                </a:spcAft>
                <a:defRPr sz="1600">
                  <a:solidFill>
                    <a:schemeClr val="tx1"/>
                  </a:solidFill>
                  <a:latin typeface="Arial" charset="0"/>
                  <a:ea typeface="宋体" pitchFamily="2" charset="-122"/>
                </a:defRPr>
              </a:lvl6pPr>
              <a:lvl7pPr marL="2971800" indent="-228600" algn="ctr" eaLnBrk="0" fontAlgn="base" hangingPunct="0">
                <a:spcBef>
                  <a:spcPct val="0"/>
                </a:spcBef>
                <a:spcAft>
                  <a:spcPct val="0"/>
                </a:spcAft>
                <a:defRPr sz="1600">
                  <a:solidFill>
                    <a:schemeClr val="tx1"/>
                  </a:solidFill>
                  <a:latin typeface="Arial" charset="0"/>
                  <a:ea typeface="宋体" pitchFamily="2" charset="-122"/>
                </a:defRPr>
              </a:lvl7pPr>
              <a:lvl8pPr marL="3429000" indent="-228600" algn="ctr" eaLnBrk="0" fontAlgn="base" hangingPunct="0">
                <a:spcBef>
                  <a:spcPct val="0"/>
                </a:spcBef>
                <a:spcAft>
                  <a:spcPct val="0"/>
                </a:spcAft>
                <a:defRPr sz="1600">
                  <a:solidFill>
                    <a:schemeClr val="tx1"/>
                  </a:solidFill>
                  <a:latin typeface="Arial" charset="0"/>
                  <a:ea typeface="宋体" pitchFamily="2" charset="-122"/>
                </a:defRPr>
              </a:lvl8pPr>
              <a:lvl9pPr marL="3886200" indent="-228600" algn="ctr" eaLnBrk="0" fontAlgn="base" hangingPunct="0">
                <a:spcBef>
                  <a:spcPct val="0"/>
                </a:spcBef>
                <a:spcAft>
                  <a:spcPct val="0"/>
                </a:spcAft>
                <a:defRPr sz="1600">
                  <a:solidFill>
                    <a:schemeClr val="tx1"/>
                  </a:solidFill>
                  <a:latin typeface="Arial" charset="0"/>
                  <a:ea typeface="宋体" pitchFamily="2" charset="-122"/>
                </a:defRPr>
              </a:lvl9pPr>
            </a:lstStyle>
            <a:p>
              <a:pPr algn="ctr" defTabSz="914400" eaLnBrk="1" fontAlgn="base" hangingPunct="1">
                <a:spcBef>
                  <a:spcPct val="0"/>
                </a:spcBef>
                <a:spcAft>
                  <a:spcPct val="0"/>
                </a:spcAft>
                <a:defRPr/>
              </a:pPr>
              <a:endParaRPr lang="zh-CN" altLang="en-US">
                <a:solidFill>
                  <a:srgbClr val="000000"/>
                </a:solidFill>
              </a:endParaRPr>
            </a:p>
          </p:txBody>
        </p:sp>
      </p:grpSp>
    </p:spTree>
    <p:controls>
      <mc:AlternateContent xmlns:mc="http://schemas.openxmlformats.org/markup-compatibility/2006">
        <mc:Choice xmlns:v="urn:schemas-microsoft-com:vml" Requires="v">
          <p:control spid="2050" name="ShockwaveFlash1" r:id="rId14" imgW="960407" imgH="647619"/>
        </mc:Choice>
        <mc:Fallback>
          <p:control name="ShockwaveFlash1" r:id="rId14" imgW="960407" imgH="647619">
            <p:pic>
              <p:nvPicPr>
                <p:cNvPr id="0" name="ShockwaveFlash1"/>
                <p:cNvPicPr preferRelativeResize="0">
                  <a:picLocks noChangeArrowheads="1" noChangeShapeType="1"/>
                </p:cNvPicPr>
                <p:nvPr/>
              </p:nvPicPr>
              <p:blipFill>
                <a:blip r:embed="rId15">
                  <a:extLst>
                    <a:ext uri="{28A0092B-C50C-407E-A947-70E740481C1C}">
                      <a14:useLocalDpi xmlns:a14="http://schemas.microsoft.com/office/drawing/2010/main" val="0"/>
                    </a:ext>
                  </a:extLst>
                </a:blip>
                <a:srcRect/>
                <a:stretch>
                  <a:fillRect/>
                </a:stretch>
              </p:blipFill>
              <p:spPr bwMode="auto">
                <a:xfrm>
                  <a:off x="11201400" y="6173788"/>
                  <a:ext cx="960438" cy="6477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lgn="ctr">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57218777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spd="slow"/>
  <p:timing>
    <p:tnLst>
      <p:par>
        <p:cTn id="1" dur="indefinite" restart="never" nodeType="tmRoot"/>
      </p:par>
    </p:tnLst>
  </p:timing>
  <p:hf hdr="0" ftr="0" dt="0"/>
  <p:txStyles>
    <p:titleStyle>
      <a:lvl1pPr algn="l" rtl="0" eaLnBrk="0" fontAlgn="base" hangingPunct="0">
        <a:spcBef>
          <a:spcPct val="0"/>
        </a:spcBef>
        <a:spcAft>
          <a:spcPct val="0"/>
        </a:spcAft>
        <a:defRPr sz="4200" b="1">
          <a:solidFill>
            <a:schemeClr val="tx1"/>
          </a:solidFill>
          <a:latin typeface="+mj-lt"/>
          <a:ea typeface="+mj-ea"/>
          <a:cs typeface="+mj-cs"/>
        </a:defRPr>
      </a:lvl1pPr>
      <a:lvl2pPr algn="l" rtl="0" eaLnBrk="0" fontAlgn="base" hangingPunct="0">
        <a:spcBef>
          <a:spcPct val="0"/>
        </a:spcBef>
        <a:spcAft>
          <a:spcPct val="0"/>
        </a:spcAft>
        <a:defRPr sz="4200" b="1">
          <a:solidFill>
            <a:schemeClr val="tx1"/>
          </a:solidFill>
          <a:latin typeface="Arial" charset="0"/>
          <a:ea typeface="黑体" pitchFamily="2" charset="-122"/>
        </a:defRPr>
      </a:lvl2pPr>
      <a:lvl3pPr algn="l" rtl="0" eaLnBrk="0" fontAlgn="base" hangingPunct="0">
        <a:spcBef>
          <a:spcPct val="0"/>
        </a:spcBef>
        <a:spcAft>
          <a:spcPct val="0"/>
        </a:spcAft>
        <a:defRPr sz="4200" b="1">
          <a:solidFill>
            <a:schemeClr val="tx1"/>
          </a:solidFill>
          <a:latin typeface="Arial" charset="0"/>
          <a:ea typeface="黑体" pitchFamily="2" charset="-122"/>
        </a:defRPr>
      </a:lvl3pPr>
      <a:lvl4pPr algn="l" rtl="0" eaLnBrk="0" fontAlgn="base" hangingPunct="0">
        <a:spcBef>
          <a:spcPct val="0"/>
        </a:spcBef>
        <a:spcAft>
          <a:spcPct val="0"/>
        </a:spcAft>
        <a:defRPr sz="4200" b="1">
          <a:solidFill>
            <a:schemeClr val="tx1"/>
          </a:solidFill>
          <a:latin typeface="Arial" charset="0"/>
          <a:ea typeface="黑体" pitchFamily="2" charset="-122"/>
        </a:defRPr>
      </a:lvl4pPr>
      <a:lvl5pPr algn="l" rtl="0" eaLnBrk="0" fontAlgn="base" hangingPunct="0">
        <a:spcBef>
          <a:spcPct val="0"/>
        </a:spcBef>
        <a:spcAft>
          <a:spcPct val="0"/>
        </a:spcAft>
        <a:defRPr sz="4200" b="1">
          <a:solidFill>
            <a:schemeClr val="tx1"/>
          </a:solidFill>
          <a:latin typeface="Arial" charset="0"/>
          <a:ea typeface="黑体" pitchFamily="2" charset="-122"/>
        </a:defRPr>
      </a:lvl5pPr>
      <a:lvl6pPr marL="457200" algn="l" rtl="0" fontAlgn="base">
        <a:spcBef>
          <a:spcPct val="0"/>
        </a:spcBef>
        <a:spcAft>
          <a:spcPct val="0"/>
        </a:spcAft>
        <a:defRPr sz="4200" b="1">
          <a:solidFill>
            <a:schemeClr val="tx1"/>
          </a:solidFill>
          <a:latin typeface="Arial" charset="0"/>
          <a:ea typeface="黑体" pitchFamily="2" charset="-122"/>
        </a:defRPr>
      </a:lvl6pPr>
      <a:lvl7pPr marL="914400" algn="l" rtl="0" fontAlgn="base">
        <a:spcBef>
          <a:spcPct val="0"/>
        </a:spcBef>
        <a:spcAft>
          <a:spcPct val="0"/>
        </a:spcAft>
        <a:defRPr sz="4200" b="1">
          <a:solidFill>
            <a:schemeClr val="tx1"/>
          </a:solidFill>
          <a:latin typeface="Arial" charset="0"/>
          <a:ea typeface="黑体" pitchFamily="2" charset="-122"/>
        </a:defRPr>
      </a:lvl7pPr>
      <a:lvl8pPr marL="1371600" algn="l" rtl="0" fontAlgn="base">
        <a:spcBef>
          <a:spcPct val="0"/>
        </a:spcBef>
        <a:spcAft>
          <a:spcPct val="0"/>
        </a:spcAft>
        <a:defRPr sz="4200" b="1">
          <a:solidFill>
            <a:schemeClr val="tx1"/>
          </a:solidFill>
          <a:latin typeface="Arial" charset="0"/>
          <a:ea typeface="黑体" pitchFamily="2" charset="-122"/>
        </a:defRPr>
      </a:lvl8pPr>
      <a:lvl9pPr marL="1828800" algn="l" rtl="0" fontAlgn="base">
        <a:spcBef>
          <a:spcPct val="0"/>
        </a:spcBef>
        <a:spcAft>
          <a:spcPct val="0"/>
        </a:spcAft>
        <a:defRPr sz="4200" b="1">
          <a:solidFill>
            <a:schemeClr val="tx1"/>
          </a:solidFill>
          <a:latin typeface="Arial" charset="0"/>
          <a:ea typeface="黑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b="1">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b="1">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b="1">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b="1">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baike.baidu.com/item/class" TargetMode="External"/><Relationship Id="rId13" Type="http://schemas.openxmlformats.org/officeDocument/2006/relationships/hyperlink" Target="https://baike.baidu.com/item/enum" TargetMode="External"/><Relationship Id="rId18" Type="http://schemas.openxmlformats.org/officeDocument/2006/relationships/hyperlink" Target="https://baike.baidu.com/item/if" TargetMode="External"/><Relationship Id="rId26" Type="http://schemas.openxmlformats.org/officeDocument/2006/relationships/hyperlink" Target="https://baike.baidu.com/item/protected" TargetMode="External"/><Relationship Id="rId39" Type="http://schemas.openxmlformats.org/officeDocument/2006/relationships/hyperlink" Target="https://baike.baidu.com/item/void" TargetMode="External"/><Relationship Id="rId3" Type="http://schemas.openxmlformats.org/officeDocument/2006/relationships/hyperlink" Target="https://baike.baidu.com/item/assert" TargetMode="External"/><Relationship Id="rId21" Type="http://schemas.openxmlformats.org/officeDocument/2006/relationships/hyperlink" Target="https://baike.baidu.com/item/instanceof" TargetMode="External"/><Relationship Id="rId34" Type="http://schemas.openxmlformats.org/officeDocument/2006/relationships/hyperlink" Target="https://baike.baidu.com/item/synchronized" TargetMode="External"/><Relationship Id="rId7" Type="http://schemas.openxmlformats.org/officeDocument/2006/relationships/hyperlink" Target="https://baike.baidu.com/item/char" TargetMode="External"/><Relationship Id="rId12" Type="http://schemas.openxmlformats.org/officeDocument/2006/relationships/hyperlink" Target="https://baike.baidu.com/item/else" TargetMode="External"/><Relationship Id="rId17" Type="http://schemas.openxmlformats.org/officeDocument/2006/relationships/hyperlink" Target="https://baike.baidu.com/item/for" TargetMode="External"/><Relationship Id="rId25" Type="http://schemas.openxmlformats.org/officeDocument/2006/relationships/hyperlink" Target="https://baike.baidu.com/item/private" TargetMode="External"/><Relationship Id="rId33" Type="http://schemas.openxmlformats.org/officeDocument/2006/relationships/hyperlink" Target="https://baike.baidu.com/item/switch" TargetMode="External"/><Relationship Id="rId38" Type="http://schemas.openxmlformats.org/officeDocument/2006/relationships/hyperlink" Target="https://baike.baidu.com/item/transient" TargetMode="External"/><Relationship Id="rId2" Type="http://schemas.openxmlformats.org/officeDocument/2006/relationships/hyperlink" Target="https://baike.baidu.com/item/abstract" TargetMode="External"/><Relationship Id="rId16" Type="http://schemas.openxmlformats.org/officeDocument/2006/relationships/hyperlink" Target="https://baike.baidu.com/item/finally" TargetMode="External"/><Relationship Id="rId20" Type="http://schemas.openxmlformats.org/officeDocument/2006/relationships/hyperlink" Target="https://baike.baidu.com/item/import" TargetMode="External"/><Relationship Id="rId29" Type="http://schemas.openxmlformats.org/officeDocument/2006/relationships/hyperlink" Target="https://baike.baidu.com/item/strictfp" TargetMode="External"/><Relationship Id="rId41" Type="http://schemas.openxmlformats.org/officeDocument/2006/relationships/hyperlink" Target="https://baike.baidu.com/item/while" TargetMode="External"/><Relationship Id="rId1" Type="http://schemas.openxmlformats.org/officeDocument/2006/relationships/slideLayout" Target="../slideLayouts/slideLayout2.xml"/><Relationship Id="rId6" Type="http://schemas.openxmlformats.org/officeDocument/2006/relationships/hyperlink" Target="https://baike.baidu.com/item/catch" TargetMode="External"/><Relationship Id="rId11" Type="http://schemas.openxmlformats.org/officeDocument/2006/relationships/hyperlink" Target="https://baike.baidu.com/item/double" TargetMode="External"/><Relationship Id="rId24" Type="http://schemas.openxmlformats.org/officeDocument/2006/relationships/hyperlink" Target="https://baike.baidu.com/item/package" TargetMode="External"/><Relationship Id="rId32" Type="http://schemas.openxmlformats.org/officeDocument/2006/relationships/hyperlink" Target="https://baike.baidu.com/item/super" TargetMode="External"/><Relationship Id="rId37" Type="http://schemas.openxmlformats.org/officeDocument/2006/relationships/hyperlink" Target="https://baike.baidu.com/item/throws" TargetMode="External"/><Relationship Id="rId40" Type="http://schemas.openxmlformats.org/officeDocument/2006/relationships/hyperlink" Target="https://baike.baidu.com/item/volatile" TargetMode="External"/><Relationship Id="rId5" Type="http://schemas.openxmlformats.org/officeDocument/2006/relationships/hyperlink" Target="https://baike.baidu.com/item/byte" TargetMode="External"/><Relationship Id="rId15" Type="http://schemas.openxmlformats.org/officeDocument/2006/relationships/hyperlink" Target="https://baike.baidu.com/item/final" TargetMode="External"/><Relationship Id="rId23" Type="http://schemas.openxmlformats.org/officeDocument/2006/relationships/hyperlink" Target="https://baike.baidu.com/item/interface" TargetMode="External"/><Relationship Id="rId28" Type="http://schemas.openxmlformats.org/officeDocument/2006/relationships/hyperlink" Target="https://baike.baidu.com/item/return" TargetMode="External"/><Relationship Id="rId36" Type="http://schemas.openxmlformats.org/officeDocument/2006/relationships/hyperlink" Target="https://baike.baidu.com/item/throw" TargetMode="External"/><Relationship Id="rId10" Type="http://schemas.openxmlformats.org/officeDocument/2006/relationships/hyperlink" Target="https://baike.baidu.com/item/do" TargetMode="External"/><Relationship Id="rId19" Type="http://schemas.openxmlformats.org/officeDocument/2006/relationships/hyperlink" Target="https://baike.baidu.com/item/implements" TargetMode="External"/><Relationship Id="rId31" Type="http://schemas.openxmlformats.org/officeDocument/2006/relationships/hyperlink" Target="https://baike.baidu.com/item/static" TargetMode="External"/><Relationship Id="rId4" Type="http://schemas.openxmlformats.org/officeDocument/2006/relationships/hyperlink" Target="https://baike.baidu.com/item/boolean" TargetMode="External"/><Relationship Id="rId9" Type="http://schemas.openxmlformats.org/officeDocument/2006/relationships/hyperlink" Target="https://baike.baidu.com/item/default" TargetMode="External"/><Relationship Id="rId14" Type="http://schemas.openxmlformats.org/officeDocument/2006/relationships/hyperlink" Target="https://baike.baidu.com/item/extends" TargetMode="External"/><Relationship Id="rId22" Type="http://schemas.openxmlformats.org/officeDocument/2006/relationships/hyperlink" Target="https://baike.baidu.com/item/int" TargetMode="External"/><Relationship Id="rId27" Type="http://schemas.openxmlformats.org/officeDocument/2006/relationships/hyperlink" Target="https://baike.baidu.com/item/public" TargetMode="External"/><Relationship Id="rId30" Type="http://schemas.openxmlformats.org/officeDocument/2006/relationships/hyperlink" Target="https://baike.baidu.com/item/short" TargetMode="External"/><Relationship Id="rId35" Type="http://schemas.openxmlformats.org/officeDocument/2006/relationships/hyperlink" Target="https://baike.baidu.com/item/thi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cnblogs.com/boring09/p/4274893.html" TargetMode="External"/><Relationship Id="rId2" Type="http://schemas.openxmlformats.org/officeDocument/2006/relationships/hyperlink" Target="http://www.oracle.com/technetwork/java/javase/documentation/index-137868.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docs.oracle.com/javase/specs/"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78992" y="1664208"/>
            <a:ext cx="10058400" cy="2221992"/>
          </a:xfrm>
        </p:spPr>
        <p:txBody>
          <a:bodyPr>
            <a:normAutofit/>
          </a:bodyPr>
          <a:lstStyle/>
          <a:p>
            <a:pPr algn="ctr"/>
            <a:r>
              <a:rPr lang="zh-CN" altLang="en-US" sz="6000" dirty="0"/>
              <a:t>第</a:t>
            </a:r>
            <a:r>
              <a:rPr lang="en-US" altLang="zh-CN" sz="6000" dirty="0" smtClean="0"/>
              <a:t>2</a:t>
            </a:r>
            <a:r>
              <a:rPr lang="zh-CN" altLang="en-US" sz="6000" dirty="0" smtClean="0"/>
              <a:t>章 </a:t>
            </a:r>
            <a:r>
              <a:rPr lang="en-US" altLang="zh-CN" sz="6000" dirty="0"/>
              <a:t>Java</a:t>
            </a:r>
            <a:r>
              <a:rPr lang="zh-CN" altLang="en-US" sz="6000" dirty="0"/>
              <a:t>语言</a:t>
            </a:r>
            <a:r>
              <a:rPr lang="zh-CN" altLang="en-US" sz="6000" dirty="0" smtClean="0"/>
              <a:t>基础</a:t>
            </a:r>
            <a:r>
              <a:rPr lang="en-US" altLang="zh-CN" sz="6000" dirty="0" smtClean="0"/>
              <a:t/>
            </a:r>
            <a:br>
              <a:rPr lang="en-US" altLang="zh-CN" sz="6000" dirty="0" smtClean="0"/>
            </a:br>
            <a:endParaRPr lang="zh-CN" altLang="en-US" sz="6000" dirty="0"/>
          </a:p>
        </p:txBody>
      </p:sp>
      <p:sp>
        <p:nvSpPr>
          <p:cNvPr id="3" name="副标题 2"/>
          <p:cNvSpPr>
            <a:spLocks noGrp="1"/>
          </p:cNvSpPr>
          <p:nvPr>
            <p:ph type="subTitle" idx="1"/>
          </p:nvPr>
        </p:nvSpPr>
        <p:spPr/>
        <p:txBody>
          <a:bodyPr/>
          <a:lstStyle/>
          <a:p>
            <a:pPr algn="ctr"/>
            <a:r>
              <a:rPr lang="zh-CN" altLang="en-US" dirty="0">
                <a:latin typeface="微软雅黑" panose="020B0503020204020204" pitchFamily="34" charset="-122"/>
                <a:ea typeface="微软雅黑" panose="020B0503020204020204" pitchFamily="34" charset="-122"/>
              </a:rPr>
              <a:t>韩  慧</a:t>
            </a:r>
          </a:p>
          <a:p>
            <a:pPr algn="ctr"/>
            <a:r>
              <a:rPr lang="en-US" altLang="zh-CN" cap="none" dirty="0" smtClean="0">
                <a:latin typeface="Segoe UI Black" panose="020B0A02040204020203" pitchFamily="34" charset="0"/>
                <a:ea typeface="Segoe UI Black" panose="020B0A02040204020203" pitchFamily="34" charset="0"/>
                <a:cs typeface="Segoe UI Black" panose="020B0A02040204020203" pitchFamily="34" charset="0"/>
              </a:rPr>
              <a:t>hanhuie@126.com</a:t>
            </a:r>
            <a:endParaRPr lang="en-US" altLang="zh-CN" cap="none" dirty="0">
              <a:latin typeface="Segoe UI Black" panose="020B0A02040204020203" pitchFamily="34" charset="0"/>
              <a:ea typeface="Segoe UI Black" panose="020B0A02040204020203" pitchFamily="34" charset="0"/>
              <a:cs typeface="Segoe UI Black" panose="020B0A02040204020203" pitchFamily="34" charset="0"/>
            </a:endParaRPr>
          </a:p>
          <a:p>
            <a:endParaRPr lang="zh-CN" altLang="en-US" dirty="0"/>
          </a:p>
          <a:p>
            <a:endParaRPr lang="zh-CN" altLang="en-US" dirty="0"/>
          </a:p>
        </p:txBody>
      </p:sp>
      <p:sp>
        <p:nvSpPr>
          <p:cNvPr id="4" name="文本框 3"/>
          <p:cNvSpPr txBox="1"/>
          <p:nvPr/>
        </p:nvSpPr>
        <p:spPr>
          <a:xfrm>
            <a:off x="140678" y="166780"/>
            <a:ext cx="5327099" cy="646331"/>
          </a:xfrm>
          <a:prstGeom prst="rect">
            <a:avLst/>
          </a:prstGeom>
          <a:noFill/>
        </p:spPr>
        <p:txBody>
          <a:bodyPr wrap="none" rtlCol="0">
            <a:spAutoFit/>
          </a:bodyPr>
          <a:lstStyle/>
          <a:p>
            <a:r>
              <a:rPr kumimoji="1" lang="zh-CN" altLang="en-US" dirty="0" smtClean="0">
                <a:solidFill>
                  <a:schemeClr val="tx1">
                    <a:lumMod val="65000"/>
                    <a:lumOff val="35000"/>
                  </a:schemeClr>
                </a:solidFill>
              </a:rPr>
              <a:t>讲义制作：海风</a:t>
            </a:r>
            <a:r>
              <a:rPr kumimoji="1" lang="zh-CN" altLang="en-US" dirty="0">
                <a:solidFill>
                  <a:schemeClr val="tx1">
                    <a:lumMod val="65000"/>
                    <a:lumOff val="35000"/>
                  </a:schemeClr>
                </a:solidFill>
              </a:rPr>
              <a:t>，</a:t>
            </a:r>
            <a:r>
              <a:rPr kumimoji="1" lang="zh-CN" altLang="en-US" dirty="0" smtClean="0">
                <a:solidFill>
                  <a:schemeClr val="tx1">
                    <a:lumMod val="65000"/>
                    <a:lumOff val="35000"/>
                  </a:schemeClr>
                </a:solidFill>
              </a:rPr>
              <a:t>参考</a:t>
            </a:r>
            <a:r>
              <a:rPr kumimoji="1" lang="en-US" altLang="zh-CN" dirty="0" smtClean="0">
                <a:solidFill>
                  <a:schemeClr val="tx1">
                    <a:lumMod val="65000"/>
                    <a:lumOff val="35000"/>
                  </a:schemeClr>
                </a:solidFill>
              </a:rPr>
              <a:t>《Java</a:t>
            </a:r>
            <a:r>
              <a:rPr kumimoji="1" lang="zh-CN" altLang="en-US" dirty="0" smtClean="0">
                <a:solidFill>
                  <a:schemeClr val="tx1">
                    <a:lumMod val="65000"/>
                    <a:lumOff val="35000"/>
                  </a:schemeClr>
                </a:solidFill>
              </a:rPr>
              <a:t>疯狂讲义（第</a:t>
            </a:r>
            <a:r>
              <a:rPr kumimoji="1" lang="en-US" altLang="zh-CN" dirty="0" smtClean="0">
                <a:solidFill>
                  <a:schemeClr val="tx1">
                    <a:lumMod val="65000"/>
                    <a:lumOff val="35000"/>
                  </a:schemeClr>
                </a:solidFill>
              </a:rPr>
              <a:t>3</a:t>
            </a:r>
            <a:r>
              <a:rPr kumimoji="1" lang="zh-CN" altLang="en-US" dirty="0" smtClean="0">
                <a:solidFill>
                  <a:schemeClr val="tx1">
                    <a:lumMod val="65000"/>
                    <a:lumOff val="35000"/>
                  </a:schemeClr>
                </a:solidFill>
              </a:rPr>
              <a:t>版）</a:t>
            </a:r>
            <a:r>
              <a:rPr kumimoji="1" lang="en-US" altLang="zh-CN" dirty="0" smtClean="0">
                <a:solidFill>
                  <a:schemeClr val="tx1">
                    <a:lumMod val="65000"/>
                    <a:lumOff val="35000"/>
                  </a:schemeClr>
                </a:solidFill>
              </a:rPr>
              <a:t>》</a:t>
            </a:r>
          </a:p>
          <a:p>
            <a:r>
              <a:rPr kumimoji="1" lang="zh-CN" altLang="en-US" dirty="0" smtClean="0">
                <a:solidFill>
                  <a:schemeClr val="tx1">
                    <a:lumMod val="65000"/>
                    <a:lumOff val="35000"/>
                  </a:schemeClr>
                </a:solidFill>
              </a:rPr>
              <a:t>参考北理金旭亮老师的</a:t>
            </a:r>
            <a:r>
              <a:rPr kumimoji="1" lang="en-US" altLang="zh-CN" dirty="0" smtClean="0">
                <a:solidFill>
                  <a:schemeClr val="tx1">
                    <a:lumMod val="65000"/>
                    <a:lumOff val="35000"/>
                  </a:schemeClr>
                </a:solidFill>
              </a:rPr>
              <a:t>Java</a:t>
            </a:r>
            <a:r>
              <a:rPr kumimoji="1" lang="zh-CN" altLang="en-US" dirty="0" smtClean="0">
                <a:solidFill>
                  <a:schemeClr val="tx1">
                    <a:lumMod val="65000"/>
                    <a:lumOff val="35000"/>
                  </a:schemeClr>
                </a:solidFill>
              </a:rPr>
              <a:t>讲义</a:t>
            </a:r>
            <a:endParaRPr kumimoji="1" lang="en-US" altLang="zh-CN" dirty="0" smtClean="0">
              <a:solidFill>
                <a:schemeClr val="tx1">
                  <a:lumMod val="65000"/>
                  <a:lumOff val="35000"/>
                </a:schemeClr>
              </a:solidFill>
            </a:endParaRPr>
          </a:p>
        </p:txBody>
      </p:sp>
    </p:spTree>
    <p:extLst>
      <p:ext uri="{BB962C8B-B14F-4D97-AF65-F5344CB8AC3E}">
        <p14:creationId xmlns:p14="http://schemas.microsoft.com/office/powerpoint/2010/main" val="1378932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2092" y="153797"/>
            <a:ext cx="10058400" cy="953112"/>
          </a:xfrm>
        </p:spPr>
        <p:txBody>
          <a:bodyPr>
            <a:normAutofit fontScale="90000"/>
          </a:bodyPr>
          <a:lstStyle/>
          <a:p>
            <a:r>
              <a:rPr lang="en-US" altLang="zh-CN" dirty="0" smtClean="0"/>
              <a:t/>
            </a:r>
            <a:br>
              <a:rPr lang="en-US" altLang="zh-CN" dirty="0" smtClean="0"/>
            </a:br>
            <a:r>
              <a:rPr lang="en-US" altLang="zh-CN" sz="4400" dirty="0" smtClean="0">
                <a:solidFill>
                  <a:schemeClr val="tx1"/>
                </a:solidFill>
                <a:latin typeface="+mn-lt"/>
              </a:rPr>
              <a:t>2.2</a:t>
            </a:r>
            <a:r>
              <a:rPr lang="zh-CN" altLang="en-US" sz="4400" dirty="0" smtClean="0">
                <a:solidFill>
                  <a:schemeClr val="tx1"/>
                </a:solidFill>
                <a:latin typeface="+mn-lt"/>
              </a:rPr>
              <a:t> </a:t>
            </a:r>
            <a:r>
              <a:rPr lang="zh-CN" altLang="en-US" sz="4400" dirty="0">
                <a:solidFill>
                  <a:schemeClr val="tx1"/>
                </a:solidFill>
                <a:latin typeface="+mn-lt"/>
              </a:rPr>
              <a:t>标识符与</a:t>
            </a:r>
            <a:r>
              <a:rPr lang="zh-CN" altLang="en-US" sz="4400" dirty="0" smtClean="0">
                <a:solidFill>
                  <a:schemeClr val="tx1"/>
                </a:solidFill>
                <a:latin typeface="+mn-lt"/>
              </a:rPr>
              <a:t>关键字</a:t>
            </a:r>
            <a:r>
              <a:rPr lang="en-US" altLang="zh-CN" sz="4400" dirty="0" smtClean="0">
                <a:solidFill>
                  <a:schemeClr val="tx1"/>
                </a:solidFill>
                <a:latin typeface="+mn-lt"/>
              </a:rPr>
              <a:t/>
            </a:r>
            <a:br>
              <a:rPr lang="en-US" altLang="zh-CN" sz="4400" dirty="0" smtClean="0">
                <a:solidFill>
                  <a:schemeClr val="tx1"/>
                </a:solidFill>
                <a:latin typeface="+mn-lt"/>
              </a:rPr>
            </a:br>
            <a:r>
              <a:rPr lang="en-US" altLang="zh-CN" sz="4400" dirty="0" smtClean="0">
                <a:solidFill>
                  <a:schemeClr val="tx1"/>
                </a:solidFill>
                <a:latin typeface="+mn-lt"/>
              </a:rPr>
              <a:t>       _</a:t>
            </a:r>
            <a:r>
              <a:rPr lang="zh-CN" altLang="en-US" sz="3600" dirty="0" smtClean="0">
                <a:latin typeface="+mn-lt"/>
              </a:rPr>
              <a:t>关键字</a:t>
            </a:r>
            <a:r>
              <a:rPr lang="en-US" altLang="zh-CN" sz="3600" dirty="0" smtClean="0">
                <a:latin typeface="+mn-lt"/>
              </a:rPr>
              <a:t>/</a:t>
            </a:r>
            <a:r>
              <a:rPr lang="zh-CN" altLang="en-US" sz="3600" dirty="0" smtClean="0">
                <a:latin typeface="+mn-lt"/>
              </a:rPr>
              <a:t>保留字 </a:t>
            </a:r>
            <a:r>
              <a:rPr lang="en-US" altLang="zh-CN" sz="3600" dirty="0" smtClean="0">
                <a:latin typeface="+mn-lt"/>
              </a:rPr>
              <a:t>Key</a:t>
            </a:r>
            <a:r>
              <a:rPr lang="zh-CN" altLang="en-US" sz="3600" dirty="0" smtClean="0">
                <a:latin typeface="+mn-lt"/>
              </a:rPr>
              <a:t> </a:t>
            </a:r>
            <a:r>
              <a:rPr lang="en-US" altLang="zh-CN" sz="3600" dirty="0" smtClean="0">
                <a:latin typeface="+mn-lt"/>
              </a:rPr>
              <a:t>/</a:t>
            </a:r>
            <a:r>
              <a:rPr lang="zh-CN" altLang="en-US" sz="3600" dirty="0" smtClean="0">
                <a:latin typeface="+mn-lt"/>
              </a:rPr>
              <a:t> </a:t>
            </a:r>
            <a:r>
              <a:rPr lang="en-US" altLang="zh-CN" sz="3600" dirty="0" smtClean="0">
                <a:latin typeface="+mn-lt"/>
              </a:rPr>
              <a:t>Reserved</a:t>
            </a:r>
            <a:r>
              <a:rPr lang="zh-CN" altLang="en-US" sz="3600" dirty="0" smtClean="0">
                <a:latin typeface="+mn-lt"/>
              </a:rPr>
              <a:t> </a:t>
            </a:r>
            <a:r>
              <a:rPr lang="en-US" altLang="zh-CN" sz="3600" dirty="0" smtClean="0">
                <a:latin typeface="+mn-lt"/>
              </a:rPr>
              <a:t>Words</a:t>
            </a:r>
            <a:endParaRPr lang="zh-CN" altLang="en-US" sz="3600" dirty="0">
              <a:latin typeface="+mn-lt"/>
            </a:endParaRPr>
          </a:p>
        </p:txBody>
      </p:sp>
      <p:sp>
        <p:nvSpPr>
          <p:cNvPr id="3" name="内容占位符 2"/>
          <p:cNvSpPr>
            <a:spLocks noGrp="1"/>
          </p:cNvSpPr>
          <p:nvPr>
            <p:ph idx="1"/>
          </p:nvPr>
        </p:nvSpPr>
        <p:spPr>
          <a:xfrm>
            <a:off x="1097280" y="1186963"/>
            <a:ext cx="10607040" cy="4682132"/>
          </a:xfrm>
        </p:spPr>
        <p:txBody>
          <a:bodyPr/>
          <a:lstStyle/>
          <a:p>
            <a:pPr algn="just">
              <a:spcBef>
                <a:spcPts val="600"/>
              </a:spcBef>
              <a:spcAft>
                <a:spcPts val="600"/>
              </a:spcAft>
              <a:buFont typeface="Wingdings" panose="05000000000000000000" pitchFamily="2" charset="2"/>
              <a:buChar char="l"/>
            </a:pPr>
            <a:r>
              <a:rPr lang="zh-CN" altLang="en-US" sz="2800" dirty="0" smtClean="0"/>
              <a:t>关键字是</a:t>
            </a:r>
            <a:r>
              <a:rPr lang="en-US" altLang="zh-CN" sz="2800" dirty="0"/>
              <a:t>Java</a:t>
            </a:r>
            <a:r>
              <a:rPr lang="zh-CN" altLang="en-US" sz="2800" dirty="0"/>
              <a:t>语言中已经被赋予特定意义的一些</a:t>
            </a:r>
            <a:r>
              <a:rPr lang="zh-CN" altLang="en-US" sz="2800" dirty="0" smtClean="0"/>
              <a:t>单词。</a:t>
            </a:r>
            <a:endParaRPr lang="zh-CN" altLang="en-US" sz="2800" dirty="0"/>
          </a:p>
          <a:p>
            <a:pPr algn="just">
              <a:spcBef>
                <a:spcPts val="600"/>
              </a:spcBef>
              <a:spcAft>
                <a:spcPts val="600"/>
              </a:spcAft>
              <a:buFont typeface="Wingdings" panose="05000000000000000000" pitchFamily="2" charset="2"/>
              <a:buChar char="l"/>
            </a:pPr>
            <a:r>
              <a:rPr lang="zh-CN" altLang="en-US" sz="2800" dirty="0"/>
              <a:t>关键字在程序上有着不同的用途，不可以把关键字作为名字来</a:t>
            </a:r>
            <a:r>
              <a:rPr lang="zh-CN" altLang="en-US" sz="2800" dirty="0" smtClean="0"/>
              <a:t>用。</a:t>
            </a:r>
            <a:endParaRPr lang="zh-CN" altLang="en-US" sz="2800" dirty="0"/>
          </a:p>
          <a:p>
            <a:pPr algn="just">
              <a:spcBef>
                <a:spcPts val="600"/>
              </a:spcBef>
              <a:spcAft>
                <a:spcPts val="600"/>
              </a:spcAft>
              <a:buFont typeface="Wingdings" panose="05000000000000000000" pitchFamily="2" charset="2"/>
              <a:buChar char="l"/>
            </a:pPr>
            <a:r>
              <a:rPr lang="zh-CN" altLang="en-US" sz="2800" dirty="0"/>
              <a:t>关键字都是</a:t>
            </a:r>
            <a:r>
              <a:rPr lang="zh-CN" altLang="en-US" sz="2800" dirty="0">
                <a:solidFill>
                  <a:srgbClr val="0000FF"/>
                </a:solidFill>
              </a:rPr>
              <a:t>小写</a:t>
            </a:r>
            <a:r>
              <a:rPr lang="zh-CN" altLang="en-US" sz="2800" dirty="0" smtClean="0"/>
              <a:t>的。</a:t>
            </a:r>
            <a:endParaRPr lang="zh-CN" altLang="en-US" sz="2800" dirty="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52679869"/>
              </p:ext>
            </p:extLst>
          </p:nvPr>
        </p:nvGraphicFramePr>
        <p:xfrm>
          <a:off x="4443983" y="2310045"/>
          <a:ext cx="7370065" cy="4447370"/>
        </p:xfrm>
        <a:graphic>
          <a:graphicData uri="http://schemas.openxmlformats.org/drawingml/2006/table">
            <a:tbl>
              <a:tblPr/>
              <a:tblGrid>
                <a:gridCol w="1474013"/>
                <a:gridCol w="1826973"/>
                <a:gridCol w="1197864"/>
                <a:gridCol w="1737360"/>
                <a:gridCol w="1133855"/>
              </a:tblGrid>
              <a:tr h="444737">
                <a:tc>
                  <a:txBody>
                    <a:bodyPr/>
                    <a:lstStyle/>
                    <a:p>
                      <a:pPr algn="ctr"/>
                      <a:r>
                        <a:rPr lang="en-US" sz="2400" u="none" strike="noStrike" dirty="0">
                          <a:solidFill>
                            <a:srgbClr val="136EC2"/>
                          </a:solidFill>
                          <a:effectLst/>
                          <a:hlinkClick r:id="rId2"/>
                        </a:rPr>
                        <a:t>abstract</a:t>
                      </a:r>
                      <a:endParaRPr lang="en-US" sz="2400" dirty="0">
                        <a:solidFill>
                          <a:srgbClr val="333333"/>
                        </a:solidFill>
                        <a:effectLst/>
                      </a:endParaRP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2400" u="none" strike="noStrike">
                          <a:solidFill>
                            <a:srgbClr val="136EC2"/>
                          </a:solidFill>
                          <a:effectLst/>
                          <a:hlinkClick r:id="rId3"/>
                        </a:rPr>
                        <a:t>assert</a:t>
                      </a:r>
                      <a:endParaRPr lang="en-US" sz="2400">
                        <a:solidFill>
                          <a:srgbClr val="333333"/>
                        </a:solidFill>
                        <a:effectLst/>
                      </a:endParaRP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2400" u="none" strike="noStrike">
                          <a:solidFill>
                            <a:srgbClr val="136EC2"/>
                          </a:solidFill>
                          <a:effectLst/>
                          <a:hlinkClick r:id="rId4"/>
                        </a:rPr>
                        <a:t>boolean</a:t>
                      </a:r>
                      <a:endParaRPr lang="en-US" sz="2400">
                        <a:solidFill>
                          <a:srgbClr val="333333"/>
                        </a:solidFill>
                        <a:effectLst/>
                      </a:endParaRP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2400">
                          <a:solidFill>
                            <a:srgbClr val="333333"/>
                          </a:solidFill>
                          <a:effectLst/>
                        </a:rPr>
                        <a:t>break</a:t>
                      </a: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2400" u="none" strike="noStrike">
                          <a:solidFill>
                            <a:srgbClr val="136EC2"/>
                          </a:solidFill>
                          <a:effectLst/>
                          <a:hlinkClick r:id="rId5"/>
                        </a:rPr>
                        <a:t>byte</a:t>
                      </a:r>
                      <a:endParaRPr lang="en-US" sz="2400">
                        <a:solidFill>
                          <a:srgbClr val="333333"/>
                        </a:solidFill>
                        <a:effectLst/>
                      </a:endParaRP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444737">
                <a:tc>
                  <a:txBody>
                    <a:bodyPr/>
                    <a:lstStyle/>
                    <a:p>
                      <a:pPr algn="ctr"/>
                      <a:r>
                        <a:rPr lang="en-US" sz="2400" dirty="0">
                          <a:solidFill>
                            <a:srgbClr val="333333"/>
                          </a:solidFill>
                          <a:effectLst/>
                        </a:rPr>
                        <a:t>case</a:t>
                      </a: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2400" u="none" strike="noStrike" dirty="0">
                          <a:solidFill>
                            <a:srgbClr val="136EC2"/>
                          </a:solidFill>
                          <a:effectLst/>
                          <a:hlinkClick r:id="rId6"/>
                        </a:rPr>
                        <a:t>catch</a:t>
                      </a:r>
                      <a:endParaRPr lang="en-US" sz="2400" dirty="0">
                        <a:solidFill>
                          <a:srgbClr val="333333"/>
                        </a:solidFill>
                        <a:effectLst/>
                      </a:endParaRP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2400" u="none" strike="noStrike">
                          <a:solidFill>
                            <a:srgbClr val="136EC2"/>
                          </a:solidFill>
                          <a:effectLst/>
                          <a:hlinkClick r:id="rId7"/>
                        </a:rPr>
                        <a:t>char</a:t>
                      </a:r>
                      <a:endParaRPr lang="en-US" sz="2400">
                        <a:solidFill>
                          <a:srgbClr val="333333"/>
                        </a:solidFill>
                        <a:effectLst/>
                      </a:endParaRP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2400" u="none" strike="noStrike">
                          <a:solidFill>
                            <a:srgbClr val="136EC2"/>
                          </a:solidFill>
                          <a:effectLst/>
                          <a:hlinkClick r:id="rId8"/>
                        </a:rPr>
                        <a:t>class</a:t>
                      </a:r>
                      <a:endParaRPr lang="en-US" sz="2400">
                        <a:solidFill>
                          <a:srgbClr val="333333"/>
                        </a:solidFill>
                        <a:effectLst/>
                      </a:endParaRP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2400" dirty="0" err="1">
                          <a:effectLst/>
                        </a:rPr>
                        <a:t>const</a:t>
                      </a:r>
                      <a:endParaRPr lang="en-US" sz="2400" dirty="0">
                        <a:effectLst/>
                      </a:endParaRP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444737">
                <a:tc>
                  <a:txBody>
                    <a:bodyPr/>
                    <a:lstStyle/>
                    <a:p>
                      <a:pPr algn="ctr"/>
                      <a:r>
                        <a:rPr lang="en-US" sz="2400">
                          <a:effectLst/>
                        </a:rPr>
                        <a:t>continue</a:t>
                      </a: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2400" u="none" strike="noStrike" dirty="0">
                          <a:solidFill>
                            <a:srgbClr val="136EC2"/>
                          </a:solidFill>
                          <a:effectLst/>
                          <a:hlinkClick r:id="rId9"/>
                        </a:rPr>
                        <a:t>default</a:t>
                      </a:r>
                      <a:endParaRPr lang="en-US" sz="2400" dirty="0">
                        <a:effectLst/>
                      </a:endParaRP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2400" u="none" strike="noStrike" dirty="0">
                          <a:solidFill>
                            <a:srgbClr val="136EC2"/>
                          </a:solidFill>
                          <a:effectLst/>
                          <a:hlinkClick r:id="rId10"/>
                        </a:rPr>
                        <a:t>do</a:t>
                      </a:r>
                      <a:endParaRPr lang="en-US" sz="2400" dirty="0">
                        <a:effectLst/>
                      </a:endParaRP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2400" u="none" strike="noStrike">
                          <a:solidFill>
                            <a:srgbClr val="136EC2"/>
                          </a:solidFill>
                          <a:effectLst/>
                          <a:hlinkClick r:id="rId11"/>
                        </a:rPr>
                        <a:t>double</a:t>
                      </a:r>
                      <a:endParaRPr lang="en-US" sz="2400">
                        <a:effectLst/>
                      </a:endParaRP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2400" u="none" strike="noStrike">
                          <a:solidFill>
                            <a:srgbClr val="136EC2"/>
                          </a:solidFill>
                          <a:effectLst/>
                          <a:hlinkClick r:id="rId12"/>
                        </a:rPr>
                        <a:t>else</a:t>
                      </a:r>
                      <a:endParaRPr lang="en-US" sz="2400">
                        <a:effectLst/>
                      </a:endParaRP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444737">
                <a:tc>
                  <a:txBody>
                    <a:bodyPr/>
                    <a:lstStyle/>
                    <a:p>
                      <a:pPr algn="ctr"/>
                      <a:r>
                        <a:rPr lang="en-US" sz="2400" u="none" strike="noStrike">
                          <a:solidFill>
                            <a:srgbClr val="136EC2"/>
                          </a:solidFill>
                          <a:effectLst/>
                          <a:hlinkClick r:id="rId13"/>
                        </a:rPr>
                        <a:t>enum</a:t>
                      </a:r>
                      <a:endParaRPr lang="en-US" sz="2400">
                        <a:effectLst/>
                      </a:endParaRP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2400" u="none" strike="noStrike">
                          <a:solidFill>
                            <a:srgbClr val="136EC2"/>
                          </a:solidFill>
                          <a:effectLst/>
                          <a:hlinkClick r:id="rId14"/>
                        </a:rPr>
                        <a:t>extends</a:t>
                      </a:r>
                      <a:endParaRPr lang="en-US" sz="2400">
                        <a:effectLst/>
                      </a:endParaRP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2400" u="none" strike="noStrike" dirty="0">
                          <a:solidFill>
                            <a:srgbClr val="136EC2"/>
                          </a:solidFill>
                          <a:effectLst/>
                          <a:hlinkClick r:id="rId15"/>
                        </a:rPr>
                        <a:t>final</a:t>
                      </a:r>
                      <a:endParaRPr lang="en-US" sz="2400" dirty="0">
                        <a:effectLst/>
                      </a:endParaRP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2400" u="none" strike="noStrike" dirty="0">
                          <a:solidFill>
                            <a:srgbClr val="136EC2"/>
                          </a:solidFill>
                          <a:effectLst/>
                          <a:hlinkClick r:id="rId16"/>
                        </a:rPr>
                        <a:t>finally</a:t>
                      </a:r>
                      <a:endParaRPr lang="en-US" sz="2400" dirty="0">
                        <a:effectLst/>
                      </a:endParaRP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2400">
                          <a:effectLst/>
                        </a:rPr>
                        <a:t>float</a:t>
                      </a: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444737">
                <a:tc>
                  <a:txBody>
                    <a:bodyPr/>
                    <a:lstStyle/>
                    <a:p>
                      <a:pPr algn="ctr"/>
                      <a:r>
                        <a:rPr lang="en-US" sz="2400" u="none" strike="noStrike">
                          <a:solidFill>
                            <a:srgbClr val="136EC2"/>
                          </a:solidFill>
                          <a:effectLst/>
                          <a:hlinkClick r:id="rId17"/>
                        </a:rPr>
                        <a:t>for</a:t>
                      </a:r>
                      <a:endParaRPr lang="en-US" sz="2400">
                        <a:effectLst/>
                      </a:endParaRP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2400">
                          <a:effectLst/>
                        </a:rPr>
                        <a:t>goto</a:t>
                      </a: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2400" u="none" strike="noStrike">
                          <a:solidFill>
                            <a:srgbClr val="136EC2"/>
                          </a:solidFill>
                          <a:effectLst/>
                          <a:hlinkClick r:id="rId18"/>
                        </a:rPr>
                        <a:t>if</a:t>
                      </a:r>
                      <a:endParaRPr lang="en-US" sz="2400">
                        <a:effectLst/>
                      </a:endParaRP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2400" u="none" strike="noStrike" dirty="0">
                          <a:solidFill>
                            <a:srgbClr val="136EC2"/>
                          </a:solidFill>
                          <a:effectLst/>
                          <a:hlinkClick r:id="rId19"/>
                        </a:rPr>
                        <a:t>implements</a:t>
                      </a:r>
                      <a:endParaRPr lang="en-US" sz="2400" dirty="0">
                        <a:effectLst/>
                      </a:endParaRP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2400" u="none" strike="noStrike">
                          <a:solidFill>
                            <a:srgbClr val="136EC2"/>
                          </a:solidFill>
                          <a:effectLst/>
                          <a:hlinkClick r:id="rId20"/>
                        </a:rPr>
                        <a:t>import</a:t>
                      </a:r>
                      <a:endParaRPr lang="en-US" sz="2400">
                        <a:effectLst/>
                      </a:endParaRP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444737">
                <a:tc>
                  <a:txBody>
                    <a:bodyPr/>
                    <a:lstStyle/>
                    <a:p>
                      <a:pPr algn="ctr"/>
                      <a:r>
                        <a:rPr lang="en-US" sz="2400" u="none" strike="noStrike">
                          <a:solidFill>
                            <a:srgbClr val="136EC2"/>
                          </a:solidFill>
                          <a:effectLst/>
                          <a:hlinkClick r:id="rId21"/>
                        </a:rPr>
                        <a:t>instanceof</a:t>
                      </a:r>
                      <a:endParaRPr lang="en-US" sz="2400">
                        <a:effectLst/>
                      </a:endParaRP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2400" u="none" strike="noStrike">
                          <a:solidFill>
                            <a:srgbClr val="136EC2"/>
                          </a:solidFill>
                          <a:effectLst/>
                          <a:hlinkClick r:id="rId22"/>
                        </a:rPr>
                        <a:t>int</a:t>
                      </a:r>
                      <a:endParaRPr lang="en-US" sz="2400">
                        <a:effectLst/>
                      </a:endParaRP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2400" u="none" strike="noStrike">
                          <a:solidFill>
                            <a:srgbClr val="136EC2"/>
                          </a:solidFill>
                          <a:effectLst/>
                          <a:hlinkClick r:id="rId23"/>
                        </a:rPr>
                        <a:t>interface</a:t>
                      </a:r>
                      <a:endParaRPr lang="en-US" sz="2400">
                        <a:effectLst/>
                      </a:endParaRP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2400" dirty="0">
                          <a:effectLst/>
                        </a:rPr>
                        <a:t>long</a:t>
                      </a: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2400">
                          <a:effectLst/>
                        </a:rPr>
                        <a:t>native</a:t>
                      </a: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444737">
                <a:tc>
                  <a:txBody>
                    <a:bodyPr/>
                    <a:lstStyle/>
                    <a:p>
                      <a:pPr algn="ctr"/>
                      <a:r>
                        <a:rPr lang="en-US" sz="2400">
                          <a:effectLst/>
                        </a:rPr>
                        <a:t>new</a:t>
                      </a: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2400" u="none" strike="noStrike">
                          <a:solidFill>
                            <a:srgbClr val="136EC2"/>
                          </a:solidFill>
                          <a:effectLst/>
                          <a:hlinkClick r:id="rId24"/>
                        </a:rPr>
                        <a:t>package</a:t>
                      </a:r>
                      <a:endParaRPr lang="en-US" sz="2400">
                        <a:effectLst/>
                      </a:endParaRP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2400" u="none" strike="noStrike">
                          <a:solidFill>
                            <a:srgbClr val="136EC2"/>
                          </a:solidFill>
                          <a:effectLst/>
                          <a:hlinkClick r:id="rId25"/>
                        </a:rPr>
                        <a:t>private</a:t>
                      </a:r>
                      <a:endParaRPr lang="en-US" sz="2400">
                        <a:effectLst/>
                      </a:endParaRP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2400" u="none" strike="noStrike" dirty="0">
                          <a:solidFill>
                            <a:srgbClr val="136EC2"/>
                          </a:solidFill>
                          <a:effectLst/>
                          <a:hlinkClick r:id="rId26"/>
                        </a:rPr>
                        <a:t>protected</a:t>
                      </a:r>
                      <a:endParaRPr lang="en-US" sz="2400" dirty="0">
                        <a:effectLst/>
                      </a:endParaRP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2400" u="none" strike="noStrike" dirty="0">
                          <a:solidFill>
                            <a:srgbClr val="136EC2"/>
                          </a:solidFill>
                          <a:effectLst/>
                          <a:hlinkClick r:id="rId27"/>
                        </a:rPr>
                        <a:t>public</a:t>
                      </a:r>
                      <a:endParaRPr lang="en-US" sz="2400" dirty="0">
                        <a:effectLst/>
                      </a:endParaRP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444737">
                <a:tc>
                  <a:txBody>
                    <a:bodyPr/>
                    <a:lstStyle/>
                    <a:p>
                      <a:pPr algn="ctr"/>
                      <a:r>
                        <a:rPr lang="en-US" sz="2400" u="none" strike="noStrike">
                          <a:solidFill>
                            <a:srgbClr val="136EC2"/>
                          </a:solidFill>
                          <a:effectLst/>
                          <a:hlinkClick r:id="rId28"/>
                        </a:rPr>
                        <a:t>return</a:t>
                      </a:r>
                      <a:endParaRPr lang="en-US" sz="2400">
                        <a:effectLst/>
                      </a:endParaRP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2400" u="none" strike="noStrike">
                          <a:solidFill>
                            <a:srgbClr val="136EC2"/>
                          </a:solidFill>
                          <a:effectLst/>
                          <a:hlinkClick r:id="rId29"/>
                        </a:rPr>
                        <a:t>strictfp</a:t>
                      </a:r>
                      <a:endParaRPr lang="en-US" sz="2400">
                        <a:effectLst/>
                      </a:endParaRP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2400" u="none" strike="noStrike">
                          <a:solidFill>
                            <a:srgbClr val="136EC2"/>
                          </a:solidFill>
                          <a:effectLst/>
                          <a:hlinkClick r:id="rId30"/>
                        </a:rPr>
                        <a:t>short</a:t>
                      </a:r>
                      <a:endParaRPr lang="en-US" sz="2400">
                        <a:effectLst/>
                      </a:endParaRP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2400" u="none" strike="noStrike">
                          <a:solidFill>
                            <a:srgbClr val="136EC2"/>
                          </a:solidFill>
                          <a:effectLst/>
                          <a:hlinkClick r:id="rId31"/>
                        </a:rPr>
                        <a:t>static</a:t>
                      </a:r>
                      <a:endParaRPr lang="en-US" sz="2400">
                        <a:effectLst/>
                      </a:endParaRP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2400" u="none" strike="noStrike" dirty="0">
                          <a:solidFill>
                            <a:srgbClr val="136EC2"/>
                          </a:solidFill>
                          <a:effectLst/>
                          <a:hlinkClick r:id="rId32"/>
                        </a:rPr>
                        <a:t>super</a:t>
                      </a:r>
                      <a:endParaRPr lang="en-US" sz="2400" dirty="0">
                        <a:effectLst/>
                      </a:endParaRP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444737">
                <a:tc>
                  <a:txBody>
                    <a:bodyPr/>
                    <a:lstStyle/>
                    <a:p>
                      <a:pPr algn="ctr"/>
                      <a:r>
                        <a:rPr lang="en-US" sz="2400" u="none" strike="noStrike">
                          <a:solidFill>
                            <a:srgbClr val="136EC2"/>
                          </a:solidFill>
                          <a:effectLst/>
                          <a:hlinkClick r:id="rId33"/>
                        </a:rPr>
                        <a:t>switch</a:t>
                      </a:r>
                      <a:endParaRPr lang="en-US" sz="2400">
                        <a:effectLst/>
                      </a:endParaRP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2400" u="none" strike="noStrike">
                          <a:solidFill>
                            <a:srgbClr val="136EC2"/>
                          </a:solidFill>
                          <a:effectLst/>
                          <a:hlinkClick r:id="rId34"/>
                        </a:rPr>
                        <a:t>synchronized</a:t>
                      </a:r>
                      <a:endParaRPr lang="en-US" sz="2400">
                        <a:effectLst/>
                      </a:endParaRP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2400" u="none" strike="noStrike">
                          <a:solidFill>
                            <a:srgbClr val="136EC2"/>
                          </a:solidFill>
                          <a:effectLst/>
                          <a:hlinkClick r:id="rId35"/>
                        </a:rPr>
                        <a:t>this</a:t>
                      </a:r>
                      <a:endParaRPr lang="en-US" sz="2400">
                        <a:effectLst/>
                      </a:endParaRP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2400" u="none" strike="noStrike">
                          <a:solidFill>
                            <a:srgbClr val="136EC2"/>
                          </a:solidFill>
                          <a:effectLst/>
                          <a:hlinkClick r:id="rId36"/>
                        </a:rPr>
                        <a:t>throw</a:t>
                      </a:r>
                      <a:endParaRPr lang="en-US" sz="2400">
                        <a:effectLst/>
                      </a:endParaRP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2400" u="none" strike="noStrike" dirty="0">
                          <a:solidFill>
                            <a:srgbClr val="136EC2"/>
                          </a:solidFill>
                          <a:effectLst/>
                          <a:hlinkClick r:id="rId37"/>
                        </a:rPr>
                        <a:t>throws</a:t>
                      </a:r>
                      <a:endParaRPr lang="en-US" sz="2400" dirty="0">
                        <a:effectLst/>
                      </a:endParaRP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r h="444737">
                <a:tc>
                  <a:txBody>
                    <a:bodyPr/>
                    <a:lstStyle/>
                    <a:p>
                      <a:pPr algn="ctr"/>
                      <a:r>
                        <a:rPr lang="en-US" sz="2400" u="none" strike="noStrike">
                          <a:solidFill>
                            <a:srgbClr val="136EC2"/>
                          </a:solidFill>
                          <a:effectLst/>
                          <a:hlinkClick r:id="rId38"/>
                        </a:rPr>
                        <a:t>transient</a:t>
                      </a:r>
                      <a:endParaRPr lang="en-US" sz="2400">
                        <a:effectLst/>
                      </a:endParaRP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2400">
                          <a:effectLst/>
                        </a:rPr>
                        <a:t>try</a:t>
                      </a: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2400" u="none" strike="noStrike">
                          <a:solidFill>
                            <a:srgbClr val="136EC2"/>
                          </a:solidFill>
                          <a:effectLst/>
                          <a:hlinkClick r:id="rId39"/>
                        </a:rPr>
                        <a:t>void</a:t>
                      </a:r>
                      <a:endParaRPr lang="en-US" sz="2400">
                        <a:effectLst/>
                      </a:endParaRP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2400" u="none" strike="noStrike">
                          <a:solidFill>
                            <a:srgbClr val="136EC2"/>
                          </a:solidFill>
                          <a:effectLst/>
                          <a:hlinkClick r:id="rId40"/>
                        </a:rPr>
                        <a:t>volatile</a:t>
                      </a:r>
                      <a:endParaRPr lang="en-US" sz="2400">
                        <a:effectLst/>
                      </a:endParaRP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c>
                  <a:txBody>
                    <a:bodyPr/>
                    <a:lstStyle/>
                    <a:p>
                      <a:pPr algn="ctr"/>
                      <a:r>
                        <a:rPr lang="en-US" sz="2400" u="none" strike="noStrike" dirty="0">
                          <a:solidFill>
                            <a:srgbClr val="136EC2"/>
                          </a:solidFill>
                          <a:effectLst/>
                          <a:hlinkClick r:id="rId41"/>
                        </a:rPr>
                        <a:t>while</a:t>
                      </a:r>
                      <a:endParaRPr lang="en-US" sz="2400" dirty="0">
                        <a:effectLst/>
                      </a:endParaRPr>
                    </a:p>
                  </a:txBody>
                  <a:tcPr marL="59720" marR="59720" marT="11944" marB="11944" anchor="ctr">
                    <a:lnL w="9525" cap="flat" cmpd="sng" algn="ctr">
                      <a:solidFill>
                        <a:srgbClr val="E6E6E6"/>
                      </a:solidFill>
                      <a:prstDash val="solid"/>
                      <a:round/>
                      <a:headEnd type="none" w="med" len="med"/>
                      <a:tailEnd type="none" w="med" len="med"/>
                    </a:lnL>
                    <a:lnR w="9525" cap="flat" cmpd="sng" algn="ctr">
                      <a:solidFill>
                        <a:srgbClr val="E6E6E6"/>
                      </a:solidFill>
                      <a:prstDash val="solid"/>
                      <a:round/>
                      <a:headEnd type="none" w="med" len="med"/>
                      <a:tailEnd type="none" w="med" len="med"/>
                    </a:lnR>
                    <a:lnT w="9525" cap="flat" cmpd="sng" algn="ctr">
                      <a:solidFill>
                        <a:srgbClr val="E6E6E6"/>
                      </a:solidFill>
                      <a:prstDash val="solid"/>
                      <a:round/>
                      <a:headEnd type="none" w="med" len="med"/>
                      <a:tailEnd type="none" w="med" len="med"/>
                    </a:lnT>
                    <a:lnB w="9525" cap="flat" cmpd="sng" algn="ctr">
                      <a:solidFill>
                        <a:srgbClr val="E6E6E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476043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本章导读</a:t>
            </a:r>
            <a:endParaRPr lang="zh-CN" altLang="en-US" dirty="0"/>
          </a:p>
        </p:txBody>
      </p:sp>
      <p:sp>
        <p:nvSpPr>
          <p:cNvPr id="3" name="内容占位符 2"/>
          <p:cNvSpPr>
            <a:spLocks noGrp="1"/>
          </p:cNvSpPr>
          <p:nvPr>
            <p:ph idx="1"/>
          </p:nvPr>
        </p:nvSpPr>
        <p:spPr>
          <a:xfrm>
            <a:off x="1097280" y="1133857"/>
            <a:ext cx="10058400" cy="5118662"/>
          </a:xfrm>
        </p:spPr>
        <p:txBody>
          <a:bodyPr>
            <a:normAutofit/>
          </a:bodyPr>
          <a:lstStyle/>
          <a:p>
            <a:pPr algn="just">
              <a:spcBef>
                <a:spcPts val="600"/>
              </a:spcBef>
              <a:spcAft>
                <a:spcPts val="600"/>
              </a:spcAft>
              <a:buFont typeface="Wingdings" panose="05000000000000000000" pitchFamily="2" charset="2"/>
              <a:buChar char="p"/>
            </a:pPr>
            <a:r>
              <a:rPr lang="en-US" altLang="zh-CN" sz="2800" dirty="0" smtClean="0">
                <a:latin typeface="+mn-lt"/>
              </a:rPr>
              <a:t>2.1</a:t>
            </a:r>
            <a:r>
              <a:rPr lang="zh-CN" altLang="en-US" sz="2800" dirty="0" smtClean="0">
                <a:latin typeface="+mn-lt"/>
              </a:rPr>
              <a:t>  可读性的重要保障 </a:t>
            </a:r>
            <a:r>
              <a:rPr lang="en-US" altLang="zh-CN" sz="2800" dirty="0" smtClean="0">
                <a:latin typeface="+mn-lt"/>
              </a:rPr>
              <a:t>——</a:t>
            </a:r>
            <a:r>
              <a:rPr lang="zh-CN" altLang="en-US" sz="2800" dirty="0" smtClean="0">
                <a:latin typeface="+mn-lt"/>
              </a:rPr>
              <a:t> 注释 </a:t>
            </a:r>
            <a:r>
              <a:rPr lang="en-US" altLang="zh-CN" sz="2800" dirty="0" smtClean="0">
                <a:latin typeface="+mn-lt"/>
              </a:rPr>
              <a:t>Comment</a:t>
            </a:r>
          </a:p>
          <a:p>
            <a:pPr algn="just">
              <a:spcBef>
                <a:spcPts val="600"/>
              </a:spcBef>
              <a:spcAft>
                <a:spcPts val="600"/>
              </a:spcAft>
              <a:buFont typeface="Wingdings" panose="05000000000000000000" pitchFamily="2" charset="2"/>
              <a:buChar char="p"/>
            </a:pPr>
            <a:r>
              <a:rPr lang="en-US" altLang="zh-CN" sz="2800" dirty="0" smtClean="0">
                <a:latin typeface="+mn-lt"/>
              </a:rPr>
              <a:t>2.2</a:t>
            </a:r>
            <a:r>
              <a:rPr lang="zh-CN" altLang="en-US" sz="2800" dirty="0" smtClean="0">
                <a:latin typeface="+mn-lt"/>
              </a:rPr>
              <a:t>  标识符</a:t>
            </a:r>
            <a:r>
              <a:rPr lang="zh-CN" altLang="en-US" sz="2800" dirty="0">
                <a:latin typeface="+mn-lt"/>
              </a:rPr>
              <a:t>与</a:t>
            </a:r>
            <a:r>
              <a:rPr lang="zh-CN" altLang="en-US" sz="2800" dirty="0" smtClean="0">
                <a:latin typeface="+mn-lt"/>
              </a:rPr>
              <a:t>关键字（</a:t>
            </a:r>
            <a:r>
              <a:rPr lang="en-US" altLang="zh-CN" sz="2800" dirty="0">
                <a:latin typeface="+mn-lt"/>
              </a:rPr>
              <a:t>Identifier</a:t>
            </a:r>
            <a:r>
              <a:rPr lang="zh-CN" altLang="en-US" sz="2800" dirty="0">
                <a:latin typeface="+mn-lt"/>
              </a:rPr>
              <a:t> </a:t>
            </a:r>
            <a:r>
              <a:rPr lang="en-US" altLang="zh-CN" sz="2800" dirty="0">
                <a:latin typeface="+mn-lt"/>
              </a:rPr>
              <a:t>&amp;</a:t>
            </a:r>
            <a:r>
              <a:rPr lang="zh-CN" altLang="en-US" sz="2800" dirty="0">
                <a:latin typeface="+mn-lt"/>
              </a:rPr>
              <a:t> </a:t>
            </a:r>
            <a:r>
              <a:rPr lang="en-US" altLang="zh-CN" sz="2800" dirty="0">
                <a:latin typeface="+mn-lt"/>
              </a:rPr>
              <a:t>Key</a:t>
            </a:r>
            <a:r>
              <a:rPr lang="zh-CN" altLang="en-US" sz="2800" dirty="0">
                <a:latin typeface="+mn-lt"/>
              </a:rPr>
              <a:t> </a:t>
            </a:r>
            <a:r>
              <a:rPr lang="en-US" altLang="zh-CN" sz="2800" dirty="0" smtClean="0">
                <a:latin typeface="+mn-lt"/>
              </a:rPr>
              <a:t>Words</a:t>
            </a:r>
            <a:r>
              <a:rPr lang="zh-CN" altLang="en-US" sz="2800" dirty="0" smtClean="0">
                <a:latin typeface="+mn-lt"/>
              </a:rPr>
              <a:t>） </a:t>
            </a:r>
            <a:endParaRPr lang="zh-CN" altLang="en-US" sz="2800" dirty="0">
              <a:latin typeface="+mn-lt"/>
            </a:endParaRPr>
          </a:p>
          <a:p>
            <a:pPr algn="just">
              <a:spcBef>
                <a:spcPts val="600"/>
              </a:spcBef>
              <a:spcAft>
                <a:spcPts val="600"/>
              </a:spcAft>
              <a:buFont typeface="Wingdings" charset="2"/>
              <a:buChar char="ü"/>
            </a:pPr>
            <a:r>
              <a:rPr lang="en-US" altLang="zh-CN" sz="2800" dirty="0" smtClean="0">
                <a:solidFill>
                  <a:srgbClr val="FF0000"/>
                </a:solidFill>
                <a:latin typeface="+mn-lt"/>
              </a:rPr>
              <a:t>2.3 </a:t>
            </a:r>
            <a:r>
              <a:rPr lang="zh-CN" altLang="en-US" sz="2800" dirty="0" smtClean="0">
                <a:solidFill>
                  <a:srgbClr val="FF0000"/>
                </a:solidFill>
                <a:latin typeface="+mn-lt"/>
              </a:rPr>
              <a:t> </a:t>
            </a:r>
            <a:r>
              <a:rPr lang="en-US" altLang="zh-CN" sz="2800" dirty="0" smtClean="0">
                <a:solidFill>
                  <a:srgbClr val="FF0000"/>
                </a:solidFill>
                <a:latin typeface="+mn-lt"/>
              </a:rPr>
              <a:t>Java</a:t>
            </a:r>
            <a:r>
              <a:rPr lang="zh-CN" altLang="en-US" sz="2800" dirty="0" smtClean="0">
                <a:solidFill>
                  <a:srgbClr val="FF0000"/>
                </a:solidFill>
                <a:latin typeface="+mn-lt"/>
              </a:rPr>
              <a:t>类型系统 （</a:t>
            </a:r>
            <a:r>
              <a:rPr lang="en-US" altLang="zh-CN" sz="2800" dirty="0" smtClean="0">
                <a:solidFill>
                  <a:srgbClr val="FF0000"/>
                </a:solidFill>
                <a:latin typeface="+mn-lt"/>
              </a:rPr>
              <a:t>Data</a:t>
            </a:r>
            <a:r>
              <a:rPr lang="zh-CN" altLang="en-US" sz="2800" dirty="0" smtClean="0">
                <a:solidFill>
                  <a:srgbClr val="FF0000"/>
                </a:solidFill>
                <a:latin typeface="+mn-lt"/>
              </a:rPr>
              <a:t> </a:t>
            </a:r>
            <a:r>
              <a:rPr lang="en-US" altLang="zh-CN" sz="2800" dirty="0" smtClean="0">
                <a:solidFill>
                  <a:srgbClr val="FF0000"/>
                </a:solidFill>
                <a:latin typeface="+mn-lt"/>
              </a:rPr>
              <a:t>Types</a:t>
            </a:r>
            <a:r>
              <a:rPr lang="zh-CN" altLang="en-US" sz="2800" dirty="0" smtClean="0">
                <a:solidFill>
                  <a:srgbClr val="FF0000"/>
                </a:solidFill>
                <a:latin typeface="+mn-lt"/>
              </a:rPr>
              <a:t>）</a:t>
            </a:r>
            <a:endParaRPr lang="en-US" altLang="zh-CN" sz="2800" dirty="0" smtClean="0">
              <a:solidFill>
                <a:srgbClr val="FF0000"/>
              </a:solidFill>
              <a:latin typeface="+mn-lt"/>
            </a:endParaRPr>
          </a:p>
          <a:p>
            <a:pPr algn="just">
              <a:spcBef>
                <a:spcPts val="600"/>
              </a:spcBef>
              <a:spcAft>
                <a:spcPts val="600"/>
              </a:spcAft>
              <a:buFont typeface="Wingdings" panose="05000000000000000000" pitchFamily="2" charset="2"/>
              <a:buChar char="p"/>
            </a:pPr>
            <a:r>
              <a:rPr lang="en-US" altLang="zh-CN" sz="2800" dirty="0" smtClean="0">
                <a:latin typeface="+mn-lt"/>
              </a:rPr>
              <a:t>2.4</a:t>
            </a:r>
            <a:r>
              <a:rPr lang="zh-CN" altLang="en-US" sz="2800" dirty="0" smtClean="0">
                <a:latin typeface="+mn-lt"/>
              </a:rPr>
              <a:t>  数组 （</a:t>
            </a:r>
            <a:r>
              <a:rPr lang="en-US" altLang="zh-CN" sz="2800" dirty="0" smtClean="0">
                <a:latin typeface="+mn-lt"/>
              </a:rPr>
              <a:t>Array</a:t>
            </a:r>
            <a:r>
              <a:rPr lang="zh-CN" altLang="en-US" sz="2800" dirty="0" smtClean="0">
                <a:latin typeface="+mn-lt"/>
              </a:rPr>
              <a:t>）</a:t>
            </a:r>
            <a:endParaRPr lang="zh-CN" altLang="en-US" sz="2800" dirty="0">
              <a:latin typeface="+mn-lt"/>
            </a:endParaRPr>
          </a:p>
          <a:p>
            <a:pPr algn="just">
              <a:spcBef>
                <a:spcPts val="600"/>
              </a:spcBef>
              <a:spcAft>
                <a:spcPts val="600"/>
              </a:spcAft>
              <a:buFont typeface="Wingdings" panose="05000000000000000000" pitchFamily="2" charset="2"/>
              <a:buChar char="p"/>
            </a:pPr>
            <a:r>
              <a:rPr lang="en-US" altLang="zh-CN" sz="2800" dirty="0" smtClean="0">
                <a:latin typeface="+mn-lt"/>
              </a:rPr>
              <a:t>2.5</a:t>
            </a:r>
            <a:r>
              <a:rPr lang="zh-CN" altLang="en-US" sz="2800" dirty="0" smtClean="0">
                <a:latin typeface="+mn-lt"/>
              </a:rPr>
              <a:t>  运算符</a:t>
            </a:r>
            <a:r>
              <a:rPr lang="zh-CN" altLang="en-US" sz="2800" dirty="0">
                <a:latin typeface="+mn-lt"/>
              </a:rPr>
              <a:t>与</a:t>
            </a:r>
            <a:r>
              <a:rPr lang="zh-CN" altLang="en-US" sz="2800" dirty="0" smtClean="0">
                <a:latin typeface="+mn-lt"/>
              </a:rPr>
              <a:t>表达式 （</a:t>
            </a:r>
            <a:r>
              <a:rPr lang="en-US" altLang="zh-CN" sz="2800" dirty="0" smtClean="0">
                <a:latin typeface="+mn-lt"/>
              </a:rPr>
              <a:t>Operators</a:t>
            </a:r>
            <a:r>
              <a:rPr lang="zh-CN" altLang="en-US" sz="2800" dirty="0" smtClean="0">
                <a:latin typeface="+mn-lt"/>
              </a:rPr>
              <a:t> </a:t>
            </a:r>
            <a:r>
              <a:rPr lang="en-US" altLang="zh-CN" sz="2800" dirty="0" smtClean="0">
                <a:latin typeface="+mn-lt"/>
              </a:rPr>
              <a:t>&amp;</a:t>
            </a:r>
            <a:r>
              <a:rPr lang="zh-CN" altLang="en-US" sz="2800" dirty="0" smtClean="0">
                <a:latin typeface="+mn-lt"/>
              </a:rPr>
              <a:t> </a:t>
            </a:r>
            <a:r>
              <a:rPr lang="en-US" altLang="zh-CN" sz="2800" dirty="0" smtClean="0">
                <a:latin typeface="+mn-lt"/>
              </a:rPr>
              <a:t>Expression</a:t>
            </a:r>
            <a:r>
              <a:rPr lang="zh-CN" altLang="en-US" sz="2800" dirty="0" smtClean="0">
                <a:latin typeface="+mn-lt"/>
              </a:rPr>
              <a:t>）</a:t>
            </a:r>
            <a:endParaRPr lang="zh-CN" altLang="en-US" sz="2800" dirty="0">
              <a:latin typeface="+mn-lt"/>
            </a:endParaRPr>
          </a:p>
          <a:p>
            <a:pPr algn="just">
              <a:spcBef>
                <a:spcPts val="600"/>
              </a:spcBef>
              <a:spcAft>
                <a:spcPts val="600"/>
              </a:spcAft>
              <a:buFont typeface="Wingdings" panose="05000000000000000000" pitchFamily="2" charset="2"/>
              <a:buChar char="p"/>
            </a:pPr>
            <a:r>
              <a:rPr lang="en-US" altLang="zh-CN" sz="2800" dirty="0" smtClean="0">
                <a:latin typeface="+mn-lt"/>
              </a:rPr>
              <a:t>2.6</a:t>
            </a:r>
            <a:r>
              <a:rPr lang="zh-CN" altLang="en-US" sz="2800" dirty="0" smtClean="0">
                <a:latin typeface="+mn-lt"/>
              </a:rPr>
              <a:t>  </a:t>
            </a:r>
            <a:r>
              <a:rPr lang="en-US" altLang="zh-CN" sz="2800" dirty="0" smtClean="0">
                <a:latin typeface="+mn-lt"/>
              </a:rPr>
              <a:t>Java</a:t>
            </a:r>
            <a:r>
              <a:rPr lang="zh-CN" altLang="en-US" sz="2800" dirty="0" smtClean="0">
                <a:latin typeface="+mn-lt"/>
              </a:rPr>
              <a:t>控制流 （</a:t>
            </a:r>
            <a:r>
              <a:rPr lang="en-US" altLang="zh-CN" sz="2800" dirty="0" smtClean="0">
                <a:latin typeface="+mn-lt"/>
              </a:rPr>
              <a:t>Control</a:t>
            </a:r>
            <a:r>
              <a:rPr lang="zh-CN" altLang="en-US" sz="2800" dirty="0" smtClean="0">
                <a:latin typeface="+mn-lt"/>
              </a:rPr>
              <a:t> </a:t>
            </a:r>
            <a:r>
              <a:rPr lang="en-US" altLang="zh-CN" sz="2800" dirty="0" smtClean="0">
                <a:latin typeface="+mn-lt"/>
              </a:rPr>
              <a:t>Flow</a:t>
            </a:r>
            <a:r>
              <a:rPr lang="zh-CN" altLang="en-US" sz="2800" dirty="0" smtClean="0">
                <a:latin typeface="+mn-lt"/>
              </a:rPr>
              <a:t>）</a:t>
            </a:r>
            <a:endParaRPr lang="zh-CN" altLang="en-US" sz="2800" dirty="0">
              <a:latin typeface="+mn-lt"/>
            </a:endParaRPr>
          </a:p>
          <a:p>
            <a:pPr algn="just">
              <a:spcBef>
                <a:spcPts val="600"/>
              </a:spcBef>
              <a:spcAft>
                <a:spcPts val="600"/>
              </a:spcAft>
              <a:buFont typeface="Wingdings" panose="05000000000000000000" pitchFamily="2" charset="2"/>
              <a:buChar char="p"/>
            </a:pPr>
            <a:r>
              <a:rPr lang="en-US" altLang="zh-CN" sz="2800" dirty="0" smtClean="0">
                <a:latin typeface="+mn-lt"/>
              </a:rPr>
              <a:t>2.7</a:t>
            </a:r>
            <a:r>
              <a:rPr lang="zh-CN" altLang="en-US" sz="2800" dirty="0" smtClean="0">
                <a:latin typeface="+mn-lt"/>
              </a:rPr>
              <a:t>  数据</a:t>
            </a:r>
            <a:r>
              <a:rPr lang="zh-CN" altLang="en-US" sz="2800" dirty="0">
                <a:latin typeface="+mn-lt"/>
              </a:rPr>
              <a:t>的输入与</a:t>
            </a:r>
            <a:r>
              <a:rPr lang="zh-CN" altLang="en-US" sz="2800" dirty="0" smtClean="0">
                <a:latin typeface="+mn-lt"/>
              </a:rPr>
              <a:t>输出 （</a:t>
            </a:r>
            <a:r>
              <a:rPr lang="en-US" altLang="zh-CN" sz="2800" dirty="0" smtClean="0">
                <a:latin typeface="+mn-lt"/>
              </a:rPr>
              <a:t>Input</a:t>
            </a:r>
            <a:r>
              <a:rPr lang="zh-CN" altLang="en-US" sz="2800" dirty="0" smtClean="0">
                <a:latin typeface="+mn-lt"/>
              </a:rPr>
              <a:t> </a:t>
            </a:r>
            <a:r>
              <a:rPr lang="en-US" altLang="zh-CN" sz="2800" dirty="0" smtClean="0">
                <a:latin typeface="+mn-lt"/>
              </a:rPr>
              <a:t>&amp;</a:t>
            </a:r>
            <a:r>
              <a:rPr lang="zh-CN" altLang="en-US" sz="2800" dirty="0" smtClean="0">
                <a:latin typeface="+mn-lt"/>
              </a:rPr>
              <a:t> </a:t>
            </a:r>
            <a:r>
              <a:rPr lang="en-US" altLang="zh-CN" sz="2800" dirty="0" smtClean="0">
                <a:latin typeface="+mn-lt"/>
              </a:rPr>
              <a:t>Output</a:t>
            </a:r>
            <a:r>
              <a:rPr lang="zh-CN" altLang="en-US" sz="2800" dirty="0" smtClean="0">
                <a:latin typeface="+mn-lt"/>
              </a:rPr>
              <a:t>）</a:t>
            </a:r>
            <a:endParaRPr lang="en-US" altLang="zh-CN" sz="2800" dirty="0" smtClean="0">
              <a:latin typeface="+mn-lt"/>
            </a:endParaRPr>
          </a:p>
          <a:p>
            <a:pPr algn="just">
              <a:spcBef>
                <a:spcPts val="600"/>
              </a:spcBef>
              <a:spcAft>
                <a:spcPts val="600"/>
              </a:spcAft>
              <a:buFont typeface="Wingdings" panose="05000000000000000000" pitchFamily="2" charset="2"/>
              <a:buChar char="p"/>
            </a:pPr>
            <a:r>
              <a:rPr lang="en-US" altLang="zh-CN" sz="2800" dirty="0" smtClean="0">
                <a:latin typeface="+mn-lt"/>
              </a:rPr>
              <a:t>2.8</a:t>
            </a:r>
            <a:r>
              <a:rPr lang="zh-CN" altLang="en-US" sz="2800" dirty="0" smtClean="0">
                <a:latin typeface="+mn-lt"/>
              </a:rPr>
              <a:t>  作业及延伸</a:t>
            </a:r>
            <a:endParaRPr lang="zh-CN" altLang="en-US" sz="2800" dirty="0">
              <a:latin typeface="+mn-lt"/>
            </a:endParaRPr>
          </a:p>
        </p:txBody>
      </p:sp>
    </p:spTree>
    <p:extLst>
      <p:ext uri="{BB962C8B-B14F-4D97-AF65-F5344CB8AC3E}">
        <p14:creationId xmlns:p14="http://schemas.microsoft.com/office/powerpoint/2010/main" val="13780198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229997" y="420624"/>
            <a:ext cx="11830939" cy="5897880"/>
          </a:xfrm>
          <a:prstGeom prst="rect">
            <a:avLst/>
          </a:prstGeom>
        </p:spPr>
      </p:pic>
      <p:sp>
        <p:nvSpPr>
          <p:cNvPr id="2" name="标题 1"/>
          <p:cNvSpPr>
            <a:spLocks noGrp="1"/>
          </p:cNvSpPr>
          <p:nvPr>
            <p:ph type="title"/>
          </p:nvPr>
        </p:nvSpPr>
        <p:spPr/>
        <p:txBody>
          <a:bodyPr>
            <a:normAutofit/>
          </a:bodyPr>
          <a:lstStyle/>
          <a:p>
            <a:r>
              <a:rPr lang="en-US" altLang="zh-CN" dirty="0" smtClean="0">
                <a:latin typeface="+mn-lt"/>
              </a:rPr>
              <a:t>2.3 </a:t>
            </a:r>
            <a:r>
              <a:rPr lang="zh-CN" altLang="en-US" dirty="0" smtClean="0">
                <a:latin typeface="+mn-lt"/>
              </a:rPr>
              <a:t> </a:t>
            </a:r>
            <a:r>
              <a:rPr lang="en-US" altLang="zh-CN" dirty="0" smtClean="0">
                <a:latin typeface="+mn-lt"/>
              </a:rPr>
              <a:t>Java</a:t>
            </a:r>
            <a:r>
              <a:rPr lang="zh-CN" altLang="en-US" dirty="0" smtClean="0">
                <a:latin typeface="+mn-lt"/>
              </a:rPr>
              <a:t>类型系统</a:t>
            </a:r>
            <a:r>
              <a:rPr lang="en-US" altLang="zh-CN" dirty="0" smtClean="0">
                <a:latin typeface="+mn-lt"/>
              </a:rPr>
              <a:t>_</a:t>
            </a:r>
            <a:r>
              <a:rPr lang="zh-CN" altLang="en-US" dirty="0" smtClean="0">
                <a:latin typeface="+mn-lt"/>
              </a:rPr>
              <a:t>思维导图</a:t>
            </a:r>
            <a:endParaRPr lang="zh-CN" altLang="en-US" dirty="0">
              <a:latin typeface="+mn-lt"/>
            </a:endParaRPr>
          </a:p>
        </p:txBody>
      </p:sp>
    </p:spTree>
    <p:extLst>
      <p:ext uri="{BB962C8B-B14F-4D97-AF65-F5344CB8AC3E}">
        <p14:creationId xmlns:p14="http://schemas.microsoft.com/office/powerpoint/2010/main" val="24219210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mn-lt"/>
              </a:rPr>
              <a:t>2.3.1</a:t>
            </a:r>
            <a:r>
              <a:rPr lang="zh-CN" altLang="en-US" dirty="0" smtClean="0">
                <a:latin typeface="+mn-lt"/>
              </a:rPr>
              <a:t> 基本数据类型</a:t>
            </a:r>
            <a:endParaRPr lang="zh-CN" altLang="en-US" dirty="0">
              <a:latin typeface="+mn-lt"/>
            </a:endParaRPr>
          </a:p>
        </p:txBody>
      </p:sp>
      <p:sp>
        <p:nvSpPr>
          <p:cNvPr id="3" name="内容占位符 2"/>
          <p:cNvSpPr>
            <a:spLocks noGrp="1"/>
          </p:cNvSpPr>
          <p:nvPr>
            <p:ph idx="1"/>
          </p:nvPr>
        </p:nvSpPr>
        <p:spPr>
          <a:xfrm>
            <a:off x="1097280" y="1088138"/>
            <a:ext cx="10058400" cy="4780959"/>
          </a:xfrm>
        </p:spPr>
        <p:txBody>
          <a:bodyPr>
            <a:normAutofit fontScale="92500" lnSpcReduction="10000"/>
          </a:bodyPr>
          <a:lstStyle/>
          <a:p>
            <a:pPr marL="514350" indent="-514350">
              <a:spcBef>
                <a:spcPts val="600"/>
              </a:spcBef>
              <a:spcAft>
                <a:spcPts val="600"/>
              </a:spcAft>
              <a:buFont typeface="+mj-lt"/>
              <a:buAutoNum type="arabicPeriod"/>
            </a:pPr>
            <a:r>
              <a:rPr lang="zh-CN" altLang="en-US" sz="3200" dirty="0" smtClean="0">
                <a:latin typeface="+mn-lt"/>
              </a:rPr>
              <a:t>逻</a:t>
            </a:r>
            <a:r>
              <a:rPr lang="zh-CN" altLang="en-US" sz="3200" dirty="0" smtClean="0">
                <a:solidFill>
                  <a:srgbClr val="404040"/>
                </a:solidFill>
                <a:latin typeface="+mn-lt"/>
              </a:rPr>
              <a:t>辑</a:t>
            </a:r>
            <a:r>
              <a:rPr lang="zh-CN" altLang="en-US" sz="3200" dirty="0">
                <a:solidFill>
                  <a:srgbClr val="404040"/>
                </a:solidFill>
                <a:latin typeface="+mn-lt"/>
              </a:rPr>
              <a:t>类型</a:t>
            </a:r>
            <a:r>
              <a:rPr lang="zh-CN" altLang="en-US" sz="3200" dirty="0" smtClean="0">
                <a:solidFill>
                  <a:srgbClr val="404040"/>
                </a:solidFill>
                <a:latin typeface="+mn-lt"/>
              </a:rPr>
              <a:t>：</a:t>
            </a:r>
            <a:r>
              <a:rPr lang="en-US" altLang="zh-CN" sz="3200" dirty="0" err="1" smtClean="0">
                <a:solidFill>
                  <a:srgbClr val="404040"/>
                </a:solidFill>
                <a:latin typeface="+mn-lt"/>
              </a:rPr>
              <a:t>boolean</a:t>
            </a:r>
            <a:endParaRPr lang="en-US" altLang="zh-CN" sz="3200" dirty="0">
              <a:solidFill>
                <a:srgbClr val="404040"/>
              </a:solidFill>
              <a:latin typeface="+mn-lt"/>
            </a:endParaRPr>
          </a:p>
          <a:p>
            <a:pPr marL="806958" lvl="1" indent="-514350">
              <a:spcBef>
                <a:spcPts val="600"/>
              </a:spcBef>
              <a:spcAft>
                <a:spcPts val="600"/>
              </a:spcAft>
            </a:pPr>
            <a:r>
              <a:rPr lang="en-US" altLang="zh-CN" sz="2800" dirty="0">
                <a:solidFill>
                  <a:srgbClr val="404040"/>
                </a:solidFill>
                <a:latin typeface="+mn-lt"/>
              </a:rPr>
              <a:t>true/false</a:t>
            </a:r>
          </a:p>
          <a:p>
            <a:pPr marL="514350" indent="-514350">
              <a:spcBef>
                <a:spcPts val="600"/>
              </a:spcBef>
              <a:spcAft>
                <a:spcPts val="600"/>
              </a:spcAft>
              <a:buFont typeface="+mj-lt"/>
              <a:buAutoNum type="arabicPeriod"/>
            </a:pPr>
            <a:r>
              <a:rPr lang="zh-CN" altLang="en-US" sz="3200" dirty="0" smtClean="0">
                <a:latin typeface="+mn-lt"/>
              </a:rPr>
              <a:t>整数</a:t>
            </a:r>
            <a:r>
              <a:rPr lang="zh-CN" altLang="en-US" sz="3200" dirty="0">
                <a:latin typeface="+mn-lt"/>
              </a:rPr>
              <a:t>类型：</a:t>
            </a:r>
            <a:r>
              <a:rPr lang="en-US" altLang="zh-CN" sz="3200" dirty="0">
                <a:latin typeface="+mn-lt"/>
              </a:rPr>
              <a:t>byte, short, </a:t>
            </a:r>
            <a:r>
              <a:rPr lang="en-US" altLang="zh-CN" sz="3200" dirty="0" err="1">
                <a:latin typeface="+mn-lt"/>
              </a:rPr>
              <a:t>int</a:t>
            </a:r>
            <a:r>
              <a:rPr lang="en-US" altLang="zh-CN" sz="3200" dirty="0">
                <a:latin typeface="+mn-lt"/>
              </a:rPr>
              <a:t>, long</a:t>
            </a:r>
          </a:p>
          <a:p>
            <a:pPr marL="806958" lvl="1" indent="-514350">
              <a:spcBef>
                <a:spcPts val="600"/>
              </a:spcBef>
              <a:spcAft>
                <a:spcPts val="600"/>
              </a:spcAft>
            </a:pPr>
            <a:r>
              <a:rPr lang="en-US" altLang="zh-CN" sz="2800" dirty="0">
                <a:solidFill>
                  <a:srgbClr val="FF0000"/>
                </a:solidFill>
                <a:latin typeface="+mn-lt"/>
              </a:rPr>
              <a:t>Java</a:t>
            </a:r>
            <a:r>
              <a:rPr lang="zh-CN" altLang="en-US" sz="2800" dirty="0">
                <a:solidFill>
                  <a:srgbClr val="FF0000"/>
                </a:solidFill>
                <a:latin typeface="+mn-lt"/>
              </a:rPr>
              <a:t>语言中的整数类型都是带符号的，不存在无符号整数。</a:t>
            </a:r>
            <a:endParaRPr lang="en-US" altLang="zh-CN" sz="2800" dirty="0">
              <a:solidFill>
                <a:srgbClr val="FF0000"/>
              </a:solidFill>
              <a:latin typeface="+mn-lt"/>
            </a:endParaRPr>
          </a:p>
          <a:p>
            <a:pPr marL="806958" lvl="1" indent="-514350">
              <a:spcBef>
                <a:spcPts val="600"/>
              </a:spcBef>
              <a:spcAft>
                <a:spcPts val="600"/>
              </a:spcAft>
            </a:pPr>
            <a:r>
              <a:rPr lang="en-US" altLang="zh-CN" sz="2800" dirty="0">
                <a:latin typeface="+mn-lt"/>
              </a:rPr>
              <a:t>4</a:t>
            </a:r>
            <a:r>
              <a:rPr lang="zh-CN" altLang="en-US" sz="2800" dirty="0">
                <a:latin typeface="+mn-lt"/>
              </a:rPr>
              <a:t>个整型数据类型，所占内存长度分别为</a:t>
            </a:r>
            <a:r>
              <a:rPr lang="en-US" altLang="zh-CN" sz="2800" dirty="0">
                <a:latin typeface="+mn-lt"/>
              </a:rPr>
              <a:t>1</a:t>
            </a:r>
            <a:r>
              <a:rPr lang="zh-CN" altLang="en-US" sz="2800" dirty="0">
                <a:latin typeface="+mn-lt"/>
              </a:rPr>
              <a:t>、</a:t>
            </a:r>
            <a:r>
              <a:rPr lang="en-US" altLang="zh-CN" sz="2800" dirty="0">
                <a:latin typeface="+mn-lt"/>
              </a:rPr>
              <a:t>2</a:t>
            </a:r>
            <a:r>
              <a:rPr lang="zh-CN" altLang="en-US" sz="2800" dirty="0">
                <a:latin typeface="+mn-lt"/>
              </a:rPr>
              <a:t>、</a:t>
            </a:r>
            <a:r>
              <a:rPr lang="en-US" altLang="zh-CN" sz="2800" dirty="0">
                <a:latin typeface="+mn-lt"/>
              </a:rPr>
              <a:t>4</a:t>
            </a:r>
            <a:r>
              <a:rPr lang="zh-CN" altLang="en-US" sz="2800" dirty="0">
                <a:latin typeface="+mn-lt"/>
              </a:rPr>
              <a:t>、</a:t>
            </a:r>
            <a:r>
              <a:rPr lang="en-US" altLang="zh-CN" sz="2800" dirty="0" smtClean="0">
                <a:latin typeface="+mn-lt"/>
              </a:rPr>
              <a:t>8 Byte</a:t>
            </a:r>
            <a:r>
              <a:rPr lang="zh-CN" altLang="en-US" sz="2800" dirty="0">
                <a:latin typeface="+mn-lt"/>
              </a:rPr>
              <a:t>。</a:t>
            </a:r>
            <a:endParaRPr lang="en-US" altLang="zh-CN" sz="2800" dirty="0">
              <a:latin typeface="+mn-lt"/>
            </a:endParaRPr>
          </a:p>
          <a:p>
            <a:pPr marL="514350" indent="-514350">
              <a:spcBef>
                <a:spcPts val="600"/>
              </a:spcBef>
              <a:spcAft>
                <a:spcPts val="600"/>
              </a:spcAft>
              <a:buFont typeface="+mj-lt"/>
              <a:buAutoNum type="arabicPeriod"/>
            </a:pPr>
            <a:r>
              <a:rPr lang="zh-CN" altLang="en-US" sz="3200" dirty="0" smtClean="0">
                <a:latin typeface="+mn-lt"/>
              </a:rPr>
              <a:t>字符</a:t>
            </a:r>
            <a:r>
              <a:rPr lang="zh-CN" altLang="en-US" sz="3200" dirty="0">
                <a:latin typeface="+mn-lt"/>
              </a:rPr>
              <a:t>类型：</a:t>
            </a:r>
            <a:r>
              <a:rPr lang="en-US" altLang="zh-CN" sz="3200" dirty="0" smtClean="0">
                <a:latin typeface="+mn-lt"/>
              </a:rPr>
              <a:t>char</a:t>
            </a:r>
          </a:p>
          <a:p>
            <a:pPr marL="806958" lvl="1" indent="-514350">
              <a:spcBef>
                <a:spcPts val="600"/>
              </a:spcBef>
              <a:spcAft>
                <a:spcPts val="600"/>
              </a:spcAft>
            </a:pPr>
            <a:r>
              <a:rPr lang="en-US" altLang="zh-CN" sz="2800" dirty="0">
                <a:latin typeface="+mn-lt"/>
              </a:rPr>
              <a:t>Java</a:t>
            </a:r>
            <a:r>
              <a:rPr lang="zh-CN" altLang="en-US" sz="2800" dirty="0">
                <a:latin typeface="+mn-lt"/>
              </a:rPr>
              <a:t>语言中的</a:t>
            </a:r>
            <a:r>
              <a:rPr lang="en-US" altLang="zh-CN" sz="2800" dirty="0">
                <a:latin typeface="+mn-lt"/>
              </a:rPr>
              <a:t>char</a:t>
            </a:r>
            <a:r>
              <a:rPr lang="zh-CN" altLang="en-US" sz="2800" dirty="0">
                <a:latin typeface="+mn-lt"/>
              </a:rPr>
              <a:t>类型占</a:t>
            </a:r>
            <a:r>
              <a:rPr lang="en-US" altLang="zh-CN" sz="2800" dirty="0">
                <a:solidFill>
                  <a:srgbClr val="FF0000"/>
                </a:solidFill>
                <a:latin typeface="+mn-lt"/>
              </a:rPr>
              <a:t>2</a:t>
            </a:r>
            <a:r>
              <a:rPr lang="zh-CN" altLang="en-US" sz="2800" dirty="0" smtClean="0">
                <a:solidFill>
                  <a:srgbClr val="FF0000"/>
                </a:solidFill>
                <a:latin typeface="+mn-lt"/>
              </a:rPr>
              <a:t>字节</a:t>
            </a:r>
            <a:r>
              <a:rPr lang="zh-CN" altLang="en-US" sz="2800" dirty="0" smtClean="0">
                <a:latin typeface="+mn-lt"/>
              </a:rPr>
              <a:t>，</a:t>
            </a:r>
            <a:r>
              <a:rPr lang="en-US" altLang="zh-CN" sz="2800" dirty="0" smtClean="0">
                <a:latin typeface="+mn-lt"/>
              </a:rPr>
              <a:t>Unicode</a:t>
            </a:r>
            <a:r>
              <a:rPr lang="zh-CN" altLang="en-US" sz="2800" dirty="0" smtClean="0">
                <a:latin typeface="+mn-lt"/>
              </a:rPr>
              <a:t>字符集</a:t>
            </a:r>
            <a:r>
              <a:rPr lang="en-US" altLang="zh-CN" sz="2800" dirty="0" smtClean="0">
                <a:latin typeface="+mn-lt"/>
              </a:rPr>
              <a:t>BMP</a:t>
            </a:r>
            <a:r>
              <a:rPr lang="zh-CN" altLang="en-US" sz="2800" dirty="0" smtClean="0">
                <a:latin typeface="+mn-lt"/>
              </a:rPr>
              <a:t>平面内所有字符，使用</a:t>
            </a:r>
            <a:r>
              <a:rPr lang="en-US" altLang="zh-CN" sz="2800" dirty="0" smtClean="0">
                <a:latin typeface="+mn-lt"/>
              </a:rPr>
              <a:t>utf-16</a:t>
            </a:r>
            <a:r>
              <a:rPr lang="zh-CN" altLang="en-US" sz="2800" dirty="0">
                <a:latin typeface="+mn-lt"/>
              </a:rPr>
              <a:t>编码方案</a:t>
            </a:r>
            <a:r>
              <a:rPr lang="zh-CN" altLang="en-US" sz="2800" dirty="0" smtClean="0">
                <a:latin typeface="+mn-lt"/>
              </a:rPr>
              <a:t>进行编码。</a:t>
            </a:r>
            <a:endParaRPr lang="en-US" altLang="zh-CN" sz="2800" dirty="0">
              <a:latin typeface="+mn-lt"/>
            </a:endParaRPr>
          </a:p>
          <a:p>
            <a:pPr marL="514350" indent="-514350">
              <a:spcBef>
                <a:spcPts val="600"/>
              </a:spcBef>
              <a:spcAft>
                <a:spcPts val="600"/>
              </a:spcAft>
              <a:buFont typeface="+mj-lt"/>
              <a:buAutoNum type="arabicPeriod"/>
            </a:pPr>
            <a:r>
              <a:rPr lang="zh-CN" altLang="en-US" sz="3200" dirty="0" smtClean="0">
                <a:latin typeface="+mn-lt"/>
              </a:rPr>
              <a:t>浮点</a:t>
            </a:r>
            <a:r>
              <a:rPr lang="zh-CN" altLang="en-US" sz="3200" dirty="0">
                <a:latin typeface="+mn-lt"/>
              </a:rPr>
              <a:t>类型：</a:t>
            </a:r>
            <a:r>
              <a:rPr lang="en-US" altLang="zh-CN" sz="3200" dirty="0">
                <a:latin typeface="+mn-lt"/>
              </a:rPr>
              <a:t>float, </a:t>
            </a:r>
            <a:r>
              <a:rPr lang="en-US" altLang="zh-CN" sz="3200" dirty="0" smtClean="0">
                <a:latin typeface="+mn-lt"/>
              </a:rPr>
              <a:t>double</a:t>
            </a:r>
          </a:p>
          <a:p>
            <a:pPr marL="806958" lvl="1" indent="-514350">
              <a:spcBef>
                <a:spcPts val="600"/>
              </a:spcBef>
              <a:spcAft>
                <a:spcPts val="600"/>
              </a:spcAft>
            </a:pPr>
            <a:r>
              <a:rPr lang="en-US" altLang="zh-CN" sz="2800" dirty="0" smtClean="0">
                <a:latin typeface="+mn-lt"/>
              </a:rPr>
              <a:t>Java</a:t>
            </a:r>
            <a:r>
              <a:rPr lang="zh-CN" altLang="en-US" sz="2800" dirty="0" smtClean="0">
                <a:latin typeface="+mn-lt"/>
              </a:rPr>
              <a:t>语言的浮点类型遵循</a:t>
            </a:r>
            <a:r>
              <a:rPr lang="en-US" altLang="zh-CN" sz="2800" dirty="0" smtClean="0">
                <a:latin typeface="+mn-lt"/>
              </a:rPr>
              <a:t>IEEE754</a:t>
            </a:r>
            <a:r>
              <a:rPr lang="zh-CN" altLang="en-US" sz="2800" dirty="0" smtClean="0">
                <a:latin typeface="+mn-lt"/>
              </a:rPr>
              <a:t>浮点数标准。</a:t>
            </a:r>
            <a:endParaRPr lang="en-US" altLang="zh-CN" sz="2800" dirty="0" smtClean="0">
              <a:latin typeface="+mn-lt"/>
            </a:endParaRPr>
          </a:p>
          <a:p>
            <a:pPr marL="514350" indent="-514350">
              <a:spcAft>
                <a:spcPct val="20000"/>
              </a:spcAft>
              <a:buFont typeface="+mj-lt"/>
              <a:buAutoNum type="arabicPeriod"/>
            </a:pPr>
            <a:endParaRPr lang="en-US" altLang="zh-CN" sz="2400" dirty="0"/>
          </a:p>
          <a:p>
            <a:endParaRPr lang="zh-CN" altLang="en-US" dirty="0"/>
          </a:p>
        </p:txBody>
      </p:sp>
    </p:spTree>
    <p:extLst>
      <p:ext uri="{BB962C8B-B14F-4D97-AF65-F5344CB8AC3E}">
        <p14:creationId xmlns:p14="http://schemas.microsoft.com/office/powerpoint/2010/main" val="1329016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2093" y="98933"/>
            <a:ext cx="10583940" cy="953112"/>
          </a:xfrm>
        </p:spPr>
        <p:txBody>
          <a:bodyPr>
            <a:normAutofit/>
          </a:bodyPr>
          <a:lstStyle/>
          <a:p>
            <a:r>
              <a:rPr kumimoji="1" lang="en-US" altLang="zh-CN" dirty="0" smtClean="0">
                <a:latin typeface="+mn-lt"/>
              </a:rPr>
              <a:t>2.3.1</a:t>
            </a:r>
            <a:r>
              <a:rPr kumimoji="1" lang="zh-CN" altLang="en-US" dirty="0" smtClean="0">
                <a:latin typeface="+mn-lt"/>
              </a:rPr>
              <a:t> 基本数据类型</a:t>
            </a:r>
            <a:r>
              <a:rPr kumimoji="1" lang="en-US" altLang="zh-CN" dirty="0" smtClean="0">
                <a:latin typeface="+mn-lt"/>
              </a:rPr>
              <a:t>——</a:t>
            </a:r>
            <a:r>
              <a:rPr kumimoji="1" lang="zh-CN" altLang="en-US" dirty="0" smtClean="0">
                <a:latin typeface="+mn-lt"/>
              </a:rPr>
              <a:t>整型</a:t>
            </a:r>
            <a:endParaRPr kumimoji="1" lang="zh-CN" altLang="en-US" dirty="0">
              <a:latin typeface="+mn-lt"/>
            </a:endParaRPr>
          </a:p>
        </p:txBody>
      </p:sp>
      <p:sp>
        <p:nvSpPr>
          <p:cNvPr id="3" name="内容占位符 2"/>
          <p:cNvSpPr>
            <a:spLocks noGrp="1"/>
          </p:cNvSpPr>
          <p:nvPr>
            <p:ph idx="1"/>
          </p:nvPr>
        </p:nvSpPr>
        <p:spPr>
          <a:xfrm>
            <a:off x="1097280" y="1106426"/>
            <a:ext cx="10058400" cy="4762671"/>
          </a:xfrm>
        </p:spPr>
        <p:txBody>
          <a:bodyPr>
            <a:normAutofit/>
          </a:bodyPr>
          <a:lstStyle/>
          <a:p>
            <a:pPr>
              <a:buFont typeface="Wingdings" charset="2"/>
              <a:buChar char="l"/>
            </a:pPr>
            <a:r>
              <a:rPr kumimoji="1" lang="zh-CN" altLang="en-US" sz="3200" dirty="0" smtClean="0">
                <a:latin typeface="+mn-lt"/>
              </a:rPr>
              <a:t>为了方便阅读大的整数，</a:t>
            </a:r>
            <a:r>
              <a:rPr kumimoji="1" lang="en-US" altLang="zh-CN" sz="3200" dirty="0" smtClean="0">
                <a:latin typeface="+mn-lt"/>
              </a:rPr>
              <a:t>Java</a:t>
            </a:r>
            <a:r>
              <a:rPr kumimoji="1" lang="zh-CN" altLang="en-US" sz="3200" dirty="0" smtClean="0">
                <a:latin typeface="+mn-lt"/>
              </a:rPr>
              <a:t> </a:t>
            </a:r>
            <a:r>
              <a:rPr kumimoji="1" lang="en-US" altLang="zh-CN" sz="3200" dirty="0" smtClean="0">
                <a:latin typeface="+mn-lt"/>
              </a:rPr>
              <a:t>7</a:t>
            </a:r>
            <a:r>
              <a:rPr kumimoji="1" lang="zh-CN" altLang="en-US" sz="3200" dirty="0" smtClean="0">
                <a:latin typeface="+mn-lt"/>
              </a:rPr>
              <a:t>及以上版本允许使用下划线分隔多个数位：</a:t>
            </a:r>
            <a:endParaRPr kumimoji="1" lang="en-US" altLang="zh-CN" sz="3200" dirty="0" smtClean="0">
              <a:latin typeface="+mn-lt"/>
            </a:endParaRPr>
          </a:p>
        </p:txBody>
      </p:sp>
      <p:pic>
        <p:nvPicPr>
          <p:cNvPr id="4" name="图片 3"/>
          <p:cNvPicPr>
            <a:picLocks noChangeAspect="1"/>
          </p:cNvPicPr>
          <p:nvPr/>
        </p:nvPicPr>
        <p:blipFill>
          <a:blip r:embed="rId2"/>
          <a:stretch>
            <a:fillRect/>
          </a:stretch>
        </p:blipFill>
        <p:spPr>
          <a:xfrm>
            <a:off x="1673085" y="2002123"/>
            <a:ext cx="9067371" cy="4188367"/>
          </a:xfrm>
          <a:prstGeom prst="rect">
            <a:avLst/>
          </a:prstGeom>
        </p:spPr>
      </p:pic>
      <p:sp>
        <p:nvSpPr>
          <p:cNvPr id="5" name="矩形 4"/>
          <p:cNvSpPr/>
          <p:nvPr/>
        </p:nvSpPr>
        <p:spPr>
          <a:xfrm>
            <a:off x="6073682" y="2047841"/>
            <a:ext cx="1991327" cy="494191"/>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99230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mn-lt"/>
              </a:rPr>
              <a:t>2.3.2</a:t>
            </a:r>
            <a:r>
              <a:rPr lang="zh-CN" altLang="en-US" dirty="0" smtClean="0">
                <a:latin typeface="+mn-lt"/>
              </a:rPr>
              <a:t> 基本数据类型的转换</a:t>
            </a:r>
            <a:endParaRPr lang="zh-CN" altLang="en-US" dirty="0">
              <a:latin typeface="+mn-lt"/>
            </a:endParaRPr>
          </a:p>
        </p:txBody>
      </p:sp>
      <p:sp>
        <p:nvSpPr>
          <p:cNvPr id="3" name="内容占位符 2"/>
          <p:cNvSpPr>
            <a:spLocks noGrp="1"/>
          </p:cNvSpPr>
          <p:nvPr>
            <p:ph idx="1"/>
          </p:nvPr>
        </p:nvSpPr>
        <p:spPr>
          <a:xfrm>
            <a:off x="1097280" y="1186963"/>
            <a:ext cx="10360152" cy="4682132"/>
          </a:xfrm>
        </p:spPr>
        <p:txBody>
          <a:bodyPr>
            <a:normAutofit fontScale="92500" lnSpcReduction="10000"/>
          </a:bodyPr>
          <a:lstStyle/>
          <a:p>
            <a:pPr>
              <a:spcBef>
                <a:spcPts val="600"/>
              </a:spcBef>
              <a:spcAft>
                <a:spcPts val="600"/>
              </a:spcAft>
            </a:pPr>
            <a:r>
              <a:rPr lang="en-US" altLang="zh-CN" sz="3600" dirty="0" smtClean="0">
                <a:latin typeface="+mn-lt"/>
              </a:rPr>
              <a:t>Java </a:t>
            </a:r>
            <a:r>
              <a:rPr lang="zh-CN" altLang="en-US" sz="3600" dirty="0" smtClean="0">
                <a:latin typeface="+mn-lt"/>
              </a:rPr>
              <a:t>语言的数据类型精度由低到高的排序为：</a:t>
            </a:r>
            <a:endParaRPr lang="en-US" altLang="zh-CN" sz="3600" dirty="0" smtClean="0">
              <a:latin typeface="+mn-lt"/>
            </a:endParaRPr>
          </a:p>
          <a:p>
            <a:pPr lvl="1" algn="just">
              <a:spcBef>
                <a:spcPts val="600"/>
              </a:spcBef>
              <a:spcAft>
                <a:spcPts val="600"/>
              </a:spcAft>
            </a:pPr>
            <a:r>
              <a:rPr lang="en-US" altLang="zh-CN" sz="3600" dirty="0">
                <a:latin typeface="+mn-lt"/>
              </a:rPr>
              <a:t>byte &lt; short &lt; </a:t>
            </a:r>
            <a:r>
              <a:rPr lang="en-US" altLang="zh-CN" sz="3600" dirty="0" err="1">
                <a:latin typeface="+mn-lt"/>
              </a:rPr>
              <a:t>int</a:t>
            </a:r>
            <a:r>
              <a:rPr lang="en-US" altLang="zh-CN" sz="3600" dirty="0">
                <a:latin typeface="+mn-lt"/>
              </a:rPr>
              <a:t> &lt; long &lt; float &lt; double</a:t>
            </a:r>
          </a:p>
          <a:p>
            <a:pPr lvl="1" algn="just">
              <a:spcBef>
                <a:spcPts val="600"/>
              </a:spcBef>
              <a:spcAft>
                <a:spcPts val="600"/>
              </a:spcAft>
            </a:pPr>
            <a:r>
              <a:rPr lang="en-US" altLang="zh-CN" sz="3600" dirty="0">
                <a:latin typeface="+mn-lt"/>
              </a:rPr>
              <a:t>char &lt; </a:t>
            </a:r>
            <a:r>
              <a:rPr lang="en-US" altLang="zh-CN" sz="3600" dirty="0" err="1">
                <a:latin typeface="+mn-lt"/>
              </a:rPr>
              <a:t>int</a:t>
            </a:r>
            <a:r>
              <a:rPr lang="en-US" altLang="zh-CN" sz="3600" dirty="0">
                <a:latin typeface="+mn-lt"/>
              </a:rPr>
              <a:t> &lt; long &lt; float &lt; double</a:t>
            </a:r>
          </a:p>
          <a:p>
            <a:pPr algn="just">
              <a:spcBef>
                <a:spcPts val="600"/>
              </a:spcBef>
              <a:spcAft>
                <a:spcPts val="600"/>
              </a:spcAft>
              <a:buNone/>
            </a:pPr>
            <a:r>
              <a:rPr lang="zh-CN" altLang="en-US" sz="3600" dirty="0">
                <a:latin typeface="+mn-lt"/>
              </a:rPr>
              <a:t>（</a:t>
            </a:r>
            <a:r>
              <a:rPr lang="en-US" altLang="zh-CN" sz="3600" dirty="0">
                <a:latin typeface="+mn-lt"/>
              </a:rPr>
              <a:t>1</a:t>
            </a:r>
            <a:r>
              <a:rPr lang="zh-CN" altLang="en-US" sz="3600" dirty="0">
                <a:latin typeface="+mn-lt"/>
              </a:rPr>
              <a:t>）自动类型转换</a:t>
            </a:r>
          </a:p>
          <a:p>
            <a:pPr lvl="1" algn="just">
              <a:spcBef>
                <a:spcPts val="600"/>
              </a:spcBef>
              <a:spcAft>
                <a:spcPts val="600"/>
              </a:spcAft>
            </a:pPr>
            <a:r>
              <a:rPr lang="zh-CN" altLang="en-US" sz="3600" dirty="0">
                <a:latin typeface="+mn-lt"/>
              </a:rPr>
              <a:t>当把级别低的变量或者常量的值赋给级别高的变量时</a:t>
            </a:r>
            <a:r>
              <a:rPr lang="zh-CN" altLang="en-US" sz="3600" dirty="0" smtClean="0">
                <a:latin typeface="+mn-lt"/>
              </a:rPr>
              <a:t>，</a:t>
            </a:r>
            <a:endParaRPr lang="en-US" altLang="zh-CN" sz="3600" dirty="0" smtClean="0">
              <a:latin typeface="+mn-lt"/>
            </a:endParaRPr>
          </a:p>
          <a:p>
            <a:pPr marL="201168" lvl="1" indent="0" algn="just">
              <a:spcBef>
                <a:spcPts val="600"/>
              </a:spcBef>
              <a:spcAft>
                <a:spcPts val="600"/>
              </a:spcAft>
              <a:buNone/>
            </a:pPr>
            <a:r>
              <a:rPr lang="zh-CN" altLang="en-US" sz="3600" dirty="0" smtClean="0">
                <a:latin typeface="+mn-lt"/>
              </a:rPr>
              <a:t>  系统</a:t>
            </a:r>
            <a:r>
              <a:rPr lang="zh-CN" altLang="en-US" sz="3600" dirty="0">
                <a:latin typeface="+mn-lt"/>
              </a:rPr>
              <a:t>会自动完成数据类型的转换</a:t>
            </a:r>
          </a:p>
          <a:p>
            <a:pPr lvl="2" algn="just">
              <a:spcBef>
                <a:spcPts val="600"/>
              </a:spcBef>
              <a:spcAft>
                <a:spcPts val="600"/>
              </a:spcAft>
            </a:pPr>
            <a:r>
              <a:rPr lang="en-US" altLang="zh-CN" sz="3600" dirty="0" err="1">
                <a:solidFill>
                  <a:srgbClr val="0070C0"/>
                </a:solidFill>
                <a:latin typeface="+mn-lt"/>
              </a:rPr>
              <a:t>int</a:t>
            </a:r>
            <a:r>
              <a:rPr lang="en-US" altLang="zh-CN" sz="3600" dirty="0">
                <a:latin typeface="+mn-lt"/>
              </a:rPr>
              <a:t> count=5; </a:t>
            </a:r>
            <a:r>
              <a:rPr lang="en-US" altLang="zh-CN" sz="3600" dirty="0">
                <a:solidFill>
                  <a:srgbClr val="0070C0"/>
                </a:solidFill>
                <a:latin typeface="+mn-lt"/>
              </a:rPr>
              <a:t>float</a:t>
            </a:r>
            <a:r>
              <a:rPr lang="en-US" altLang="zh-CN" sz="3600" dirty="0">
                <a:latin typeface="+mn-lt"/>
              </a:rPr>
              <a:t> amount=count;</a:t>
            </a:r>
          </a:p>
          <a:p>
            <a:pPr lvl="2" algn="just">
              <a:spcBef>
                <a:spcPts val="600"/>
              </a:spcBef>
              <a:spcAft>
                <a:spcPts val="600"/>
              </a:spcAft>
            </a:pPr>
            <a:r>
              <a:rPr lang="en-US" altLang="zh-CN" sz="3600" dirty="0">
                <a:solidFill>
                  <a:srgbClr val="0070C0"/>
                </a:solidFill>
                <a:latin typeface="+mn-lt"/>
              </a:rPr>
              <a:t>char </a:t>
            </a:r>
            <a:r>
              <a:rPr lang="en-US" altLang="zh-CN" sz="3600" dirty="0" smtClean="0">
                <a:latin typeface="+mn-lt"/>
              </a:rPr>
              <a:t>c=‘</a:t>
            </a:r>
            <a:r>
              <a:rPr lang="zh-CN" altLang="en-US" sz="3600" dirty="0" smtClean="0">
                <a:latin typeface="+mn-lt"/>
              </a:rPr>
              <a:t>我</a:t>
            </a:r>
            <a:r>
              <a:rPr lang="en-US" altLang="zh-CN" sz="3600" dirty="0" smtClean="0">
                <a:latin typeface="+mn-lt"/>
              </a:rPr>
              <a:t>’;</a:t>
            </a:r>
            <a:r>
              <a:rPr lang="zh-CN" altLang="en-US" sz="3600" dirty="0" smtClean="0">
                <a:latin typeface="+mn-lt"/>
              </a:rPr>
              <a:t> </a:t>
            </a:r>
            <a:r>
              <a:rPr lang="en-US" altLang="zh-CN" sz="3600" dirty="0" err="1" smtClean="0">
                <a:solidFill>
                  <a:srgbClr val="0070C0"/>
                </a:solidFill>
                <a:latin typeface="+mn-lt"/>
              </a:rPr>
              <a:t>int</a:t>
            </a:r>
            <a:r>
              <a:rPr lang="en-US" altLang="zh-CN" sz="3600" dirty="0" smtClean="0">
                <a:solidFill>
                  <a:srgbClr val="0070C0"/>
                </a:solidFill>
                <a:latin typeface="+mn-lt"/>
              </a:rPr>
              <a:t> </a:t>
            </a:r>
            <a:r>
              <a:rPr lang="en-US" altLang="zh-CN" sz="3600" dirty="0">
                <a:latin typeface="+mn-lt"/>
              </a:rPr>
              <a:t>mark=c;</a:t>
            </a:r>
          </a:p>
          <a:p>
            <a:endParaRPr lang="zh-CN" altLang="en-US" dirty="0"/>
          </a:p>
        </p:txBody>
      </p:sp>
    </p:spTree>
    <p:extLst>
      <p:ext uri="{BB962C8B-B14F-4D97-AF65-F5344CB8AC3E}">
        <p14:creationId xmlns:p14="http://schemas.microsoft.com/office/powerpoint/2010/main" val="40291196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mn-lt"/>
              </a:rPr>
              <a:t>2.3.2</a:t>
            </a:r>
            <a:r>
              <a:rPr lang="zh-CN" altLang="en-US" dirty="0" smtClean="0">
                <a:latin typeface="+mn-lt"/>
              </a:rPr>
              <a:t> 基本数据类型的转换</a:t>
            </a:r>
            <a:endParaRPr lang="zh-CN" altLang="en-US" dirty="0">
              <a:latin typeface="+mn-lt"/>
            </a:endParaRPr>
          </a:p>
        </p:txBody>
      </p:sp>
      <p:sp>
        <p:nvSpPr>
          <p:cNvPr id="3" name="内容占位符 2"/>
          <p:cNvSpPr>
            <a:spLocks noGrp="1"/>
          </p:cNvSpPr>
          <p:nvPr>
            <p:ph idx="1"/>
          </p:nvPr>
        </p:nvSpPr>
        <p:spPr>
          <a:xfrm>
            <a:off x="210312" y="1186963"/>
            <a:ext cx="11814048" cy="4682132"/>
          </a:xfrm>
        </p:spPr>
        <p:txBody>
          <a:bodyPr>
            <a:normAutofit lnSpcReduction="10000"/>
          </a:bodyPr>
          <a:lstStyle/>
          <a:p>
            <a:pPr algn="just">
              <a:buNone/>
            </a:pPr>
            <a:r>
              <a:rPr lang="zh-CN" altLang="en-US" sz="2800" dirty="0">
                <a:latin typeface="+mn-lt"/>
              </a:rPr>
              <a:t>（</a:t>
            </a:r>
            <a:r>
              <a:rPr lang="en-US" altLang="zh-CN" sz="2800" dirty="0">
                <a:latin typeface="+mn-lt"/>
              </a:rPr>
              <a:t>2</a:t>
            </a:r>
            <a:r>
              <a:rPr lang="zh-CN" altLang="en-US" sz="2800" dirty="0">
                <a:latin typeface="+mn-lt"/>
              </a:rPr>
              <a:t>）强制类型</a:t>
            </a:r>
            <a:r>
              <a:rPr lang="zh-CN" altLang="en-US" sz="2800" dirty="0" smtClean="0">
                <a:latin typeface="+mn-lt"/>
              </a:rPr>
              <a:t>转换 </a:t>
            </a:r>
            <a:r>
              <a:rPr lang="zh-CN" altLang="en-US" sz="2800" dirty="0">
                <a:latin typeface="+mn-lt"/>
              </a:rPr>
              <a:t>（</a:t>
            </a:r>
            <a:r>
              <a:rPr lang="en-US" altLang="zh-CN" sz="2800" dirty="0" smtClean="0">
                <a:latin typeface="+mn-lt"/>
              </a:rPr>
              <a:t>Cast</a:t>
            </a:r>
            <a:r>
              <a:rPr lang="zh-CN" altLang="en-US" sz="2800" dirty="0" smtClean="0">
                <a:latin typeface="+mn-lt"/>
              </a:rPr>
              <a:t>）</a:t>
            </a:r>
            <a:endParaRPr lang="zh-CN" altLang="en-US" sz="2800" dirty="0">
              <a:latin typeface="+mn-lt"/>
            </a:endParaRPr>
          </a:p>
          <a:p>
            <a:pPr lvl="1" algn="just"/>
            <a:r>
              <a:rPr lang="zh-CN" altLang="en-US" sz="2800" dirty="0">
                <a:latin typeface="+mn-lt"/>
              </a:rPr>
              <a:t>当把级别高的变量或者常量的值赋给级别低的变量时，必须进行强制类型转换</a:t>
            </a:r>
          </a:p>
          <a:p>
            <a:pPr lvl="2" algn="just"/>
            <a:r>
              <a:rPr lang="en-US" altLang="zh-CN" sz="2800" dirty="0" err="1">
                <a:solidFill>
                  <a:srgbClr val="0070C0"/>
                </a:solidFill>
                <a:latin typeface="+mn-lt"/>
              </a:rPr>
              <a:t>int</a:t>
            </a:r>
            <a:r>
              <a:rPr lang="en-US" altLang="zh-CN" sz="2800" dirty="0">
                <a:solidFill>
                  <a:srgbClr val="0070C0"/>
                </a:solidFill>
                <a:latin typeface="+mn-lt"/>
              </a:rPr>
              <a:t> </a:t>
            </a:r>
            <a:r>
              <a:rPr lang="en-US" altLang="zh-CN" sz="2800" dirty="0">
                <a:latin typeface="+mn-lt"/>
              </a:rPr>
              <a:t>value=260; </a:t>
            </a:r>
            <a:r>
              <a:rPr lang="en-US" altLang="zh-CN" sz="2800" dirty="0">
                <a:solidFill>
                  <a:srgbClr val="0070C0"/>
                </a:solidFill>
                <a:latin typeface="+mn-lt"/>
              </a:rPr>
              <a:t>byte</a:t>
            </a:r>
            <a:r>
              <a:rPr lang="en-US" altLang="zh-CN" sz="2800" dirty="0">
                <a:latin typeface="+mn-lt"/>
              </a:rPr>
              <a:t> b=</a:t>
            </a:r>
            <a:r>
              <a:rPr lang="en-US" altLang="zh-CN" sz="2800" dirty="0">
                <a:solidFill>
                  <a:srgbClr val="FF0000"/>
                </a:solidFill>
                <a:latin typeface="+mn-lt"/>
              </a:rPr>
              <a:t>(byte)</a:t>
            </a:r>
            <a:r>
              <a:rPr lang="en-US" altLang="zh-CN" sz="2800" dirty="0">
                <a:latin typeface="+mn-lt"/>
              </a:rPr>
              <a:t>value;</a:t>
            </a:r>
          </a:p>
          <a:p>
            <a:pPr lvl="2" algn="just"/>
            <a:r>
              <a:rPr lang="en-US" altLang="zh-CN" sz="2800" dirty="0" err="1">
                <a:solidFill>
                  <a:srgbClr val="0070C0"/>
                </a:solidFill>
                <a:latin typeface="+mn-lt"/>
              </a:rPr>
              <a:t>int</a:t>
            </a:r>
            <a:r>
              <a:rPr lang="en-US" altLang="zh-CN" sz="2800" dirty="0">
                <a:latin typeface="+mn-lt"/>
              </a:rPr>
              <a:t> x=</a:t>
            </a:r>
            <a:r>
              <a:rPr lang="en-US" altLang="zh-CN" sz="2800" dirty="0">
                <a:solidFill>
                  <a:srgbClr val="FF0000"/>
                </a:solidFill>
                <a:latin typeface="+mn-lt"/>
              </a:rPr>
              <a:t>(</a:t>
            </a:r>
            <a:r>
              <a:rPr lang="en-US" altLang="zh-CN" sz="2800" dirty="0" err="1">
                <a:solidFill>
                  <a:srgbClr val="FF0000"/>
                </a:solidFill>
                <a:latin typeface="+mn-lt"/>
              </a:rPr>
              <a:t>int</a:t>
            </a:r>
            <a:r>
              <a:rPr lang="en-US" altLang="zh-CN" sz="2800" dirty="0">
                <a:solidFill>
                  <a:srgbClr val="FF0000"/>
                </a:solidFill>
                <a:latin typeface="+mn-lt"/>
              </a:rPr>
              <a:t>)</a:t>
            </a:r>
            <a:r>
              <a:rPr lang="en-US" altLang="zh-CN" sz="2800" dirty="0">
                <a:latin typeface="+mn-lt"/>
              </a:rPr>
              <a:t>36.9;</a:t>
            </a:r>
          </a:p>
          <a:p>
            <a:pPr lvl="2" algn="just"/>
            <a:r>
              <a:rPr lang="en-US" altLang="zh-CN" sz="2800" dirty="0" err="1">
                <a:solidFill>
                  <a:srgbClr val="0070C0"/>
                </a:solidFill>
                <a:latin typeface="+mn-lt"/>
              </a:rPr>
              <a:t>int</a:t>
            </a:r>
            <a:r>
              <a:rPr lang="en-US" altLang="zh-CN" sz="2800" dirty="0">
                <a:solidFill>
                  <a:srgbClr val="0000CC"/>
                </a:solidFill>
                <a:latin typeface="+mn-lt"/>
              </a:rPr>
              <a:t> </a:t>
            </a:r>
            <a:r>
              <a:rPr lang="en-US" altLang="zh-CN" sz="2800" dirty="0">
                <a:latin typeface="+mn-lt"/>
              </a:rPr>
              <a:t>n=3; </a:t>
            </a:r>
            <a:r>
              <a:rPr lang="en-US" altLang="zh-CN" sz="2800" dirty="0">
                <a:solidFill>
                  <a:srgbClr val="0070C0"/>
                </a:solidFill>
                <a:latin typeface="+mn-lt"/>
              </a:rPr>
              <a:t>byte</a:t>
            </a:r>
            <a:r>
              <a:rPr lang="en-US" altLang="zh-CN" sz="2800" dirty="0">
                <a:latin typeface="+mn-lt"/>
              </a:rPr>
              <a:t> b=</a:t>
            </a:r>
            <a:r>
              <a:rPr lang="en-US" altLang="zh-CN" sz="2800" dirty="0">
                <a:solidFill>
                  <a:srgbClr val="FF0000"/>
                </a:solidFill>
                <a:latin typeface="+mn-lt"/>
              </a:rPr>
              <a:t>(byte)</a:t>
            </a:r>
            <a:r>
              <a:rPr lang="en-US" altLang="zh-CN" sz="2800" dirty="0">
                <a:latin typeface="+mn-lt"/>
              </a:rPr>
              <a:t>n;</a:t>
            </a:r>
          </a:p>
          <a:p>
            <a:pPr lvl="1" algn="just"/>
            <a:r>
              <a:rPr lang="zh-CN" altLang="en-US" sz="2800" dirty="0">
                <a:latin typeface="+mn-lt"/>
              </a:rPr>
              <a:t>整型常量默认为</a:t>
            </a:r>
            <a:r>
              <a:rPr lang="en-US" altLang="zh-CN" sz="2800" dirty="0" err="1">
                <a:latin typeface="+mn-lt"/>
              </a:rPr>
              <a:t>int</a:t>
            </a:r>
            <a:r>
              <a:rPr lang="zh-CN" altLang="en-US" sz="2800" dirty="0">
                <a:latin typeface="+mn-lt"/>
              </a:rPr>
              <a:t>型，将其赋给比</a:t>
            </a:r>
            <a:r>
              <a:rPr lang="en-US" altLang="zh-CN" sz="2800" dirty="0" err="1">
                <a:latin typeface="+mn-lt"/>
              </a:rPr>
              <a:t>int</a:t>
            </a:r>
            <a:r>
              <a:rPr lang="zh-CN" altLang="en-US" sz="2800" dirty="0">
                <a:latin typeface="+mn-lt"/>
              </a:rPr>
              <a:t>类型级别低的变量时，只要没有超出变量的取值范围，可以不用进行强制转换；否则，必须进行强制转换</a:t>
            </a:r>
          </a:p>
          <a:p>
            <a:pPr lvl="2" algn="just"/>
            <a:r>
              <a:rPr lang="en-US" altLang="zh-CN" sz="2800" dirty="0">
                <a:solidFill>
                  <a:srgbClr val="0070C0"/>
                </a:solidFill>
                <a:latin typeface="+mn-lt"/>
              </a:rPr>
              <a:t>byte</a:t>
            </a:r>
            <a:r>
              <a:rPr lang="en-US" altLang="zh-CN" sz="2800" dirty="0">
                <a:latin typeface="+mn-lt"/>
              </a:rPr>
              <a:t> b=3;</a:t>
            </a:r>
          </a:p>
          <a:p>
            <a:pPr lvl="2" algn="just"/>
            <a:r>
              <a:rPr lang="en-US" altLang="zh-CN" sz="2800" dirty="0">
                <a:solidFill>
                  <a:srgbClr val="0070C0"/>
                </a:solidFill>
                <a:latin typeface="+mn-lt"/>
              </a:rPr>
              <a:t>byte</a:t>
            </a:r>
            <a:r>
              <a:rPr lang="en-US" altLang="zh-CN" sz="2800" dirty="0">
                <a:latin typeface="+mn-lt"/>
              </a:rPr>
              <a:t> a=</a:t>
            </a:r>
            <a:r>
              <a:rPr lang="en-US" altLang="zh-CN" sz="2800" dirty="0">
                <a:solidFill>
                  <a:srgbClr val="FF0000"/>
                </a:solidFill>
                <a:latin typeface="+mn-lt"/>
              </a:rPr>
              <a:t>(byte)</a:t>
            </a:r>
            <a:r>
              <a:rPr lang="en-US" altLang="zh-CN" sz="2800" dirty="0">
                <a:latin typeface="+mn-lt"/>
              </a:rPr>
              <a:t>128</a:t>
            </a:r>
            <a:r>
              <a:rPr lang="en-US" altLang="zh-CN" sz="2800" dirty="0" smtClean="0">
                <a:latin typeface="+mn-lt"/>
              </a:rPr>
              <a:t>;           </a:t>
            </a:r>
            <a:r>
              <a:rPr lang="en-US" altLang="zh-CN" sz="2800" dirty="0" smtClean="0">
                <a:solidFill>
                  <a:srgbClr val="00B050"/>
                </a:solidFill>
                <a:latin typeface="+mn-lt"/>
              </a:rPr>
              <a:t>// a</a:t>
            </a:r>
            <a:r>
              <a:rPr lang="zh-CN" altLang="en-US" sz="2800" dirty="0" smtClean="0">
                <a:solidFill>
                  <a:srgbClr val="00B050"/>
                </a:solidFill>
                <a:latin typeface="+mn-lt"/>
              </a:rPr>
              <a:t>的值为</a:t>
            </a:r>
            <a:r>
              <a:rPr lang="en-US" altLang="zh-CN" sz="2800" dirty="0" smtClean="0">
                <a:solidFill>
                  <a:srgbClr val="00B050"/>
                </a:solidFill>
                <a:latin typeface="+mn-lt"/>
              </a:rPr>
              <a:t>-128</a:t>
            </a:r>
            <a:endParaRPr lang="en-US" altLang="zh-CN" sz="2800" dirty="0">
              <a:solidFill>
                <a:srgbClr val="00B050"/>
              </a:solidFill>
              <a:latin typeface="+mn-lt"/>
            </a:endParaRPr>
          </a:p>
          <a:p>
            <a:pPr lvl="2" algn="just"/>
            <a:r>
              <a:rPr lang="en-US" altLang="zh-CN" sz="2800" dirty="0">
                <a:solidFill>
                  <a:srgbClr val="0070C0"/>
                </a:solidFill>
                <a:latin typeface="+mn-lt"/>
              </a:rPr>
              <a:t>byte</a:t>
            </a:r>
            <a:r>
              <a:rPr lang="en-US" altLang="zh-CN" sz="2800" dirty="0">
                <a:solidFill>
                  <a:srgbClr val="0000CC"/>
                </a:solidFill>
                <a:latin typeface="+mn-lt"/>
              </a:rPr>
              <a:t> </a:t>
            </a:r>
            <a:r>
              <a:rPr lang="en-US" altLang="zh-CN" sz="2800" dirty="0">
                <a:latin typeface="+mn-lt"/>
              </a:rPr>
              <a:t>c=</a:t>
            </a:r>
            <a:r>
              <a:rPr lang="en-US" altLang="zh-CN" sz="2800" dirty="0">
                <a:solidFill>
                  <a:srgbClr val="FF0000"/>
                </a:solidFill>
                <a:latin typeface="+mn-lt"/>
              </a:rPr>
              <a:t>(byte)</a:t>
            </a:r>
            <a:r>
              <a:rPr lang="en-US" altLang="zh-CN" sz="2800" dirty="0">
                <a:latin typeface="+mn-lt"/>
              </a:rPr>
              <a:t>(-129</a:t>
            </a:r>
            <a:r>
              <a:rPr lang="en-US" altLang="zh-CN" sz="2800" dirty="0" smtClean="0">
                <a:latin typeface="+mn-lt"/>
              </a:rPr>
              <a:t>);       </a:t>
            </a:r>
            <a:r>
              <a:rPr lang="en-US" altLang="zh-CN" sz="2800" dirty="0" smtClean="0">
                <a:solidFill>
                  <a:srgbClr val="00B050"/>
                </a:solidFill>
                <a:latin typeface="+mn-lt"/>
              </a:rPr>
              <a:t>// b</a:t>
            </a:r>
            <a:r>
              <a:rPr lang="zh-CN" altLang="en-US" sz="2800" dirty="0" smtClean="0">
                <a:solidFill>
                  <a:srgbClr val="00B050"/>
                </a:solidFill>
                <a:latin typeface="+mn-lt"/>
              </a:rPr>
              <a:t>的值为</a:t>
            </a:r>
            <a:r>
              <a:rPr lang="en-US" altLang="zh-CN" sz="2800" dirty="0" smtClean="0">
                <a:solidFill>
                  <a:srgbClr val="00B050"/>
                </a:solidFill>
                <a:latin typeface="+mn-lt"/>
              </a:rPr>
              <a:t>127</a:t>
            </a:r>
            <a:endParaRPr lang="en-US" altLang="zh-CN" sz="2800" dirty="0">
              <a:solidFill>
                <a:srgbClr val="00B050"/>
              </a:solidFill>
              <a:latin typeface="+mn-lt"/>
            </a:endParaRPr>
          </a:p>
          <a:p>
            <a:endParaRPr lang="zh-CN" altLang="en-US" dirty="0"/>
          </a:p>
        </p:txBody>
      </p:sp>
    </p:spTree>
    <p:extLst>
      <p:ext uri="{BB962C8B-B14F-4D97-AF65-F5344CB8AC3E}">
        <p14:creationId xmlns:p14="http://schemas.microsoft.com/office/powerpoint/2010/main" val="4058456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本章导读</a:t>
            </a:r>
            <a:endParaRPr lang="zh-CN" altLang="en-US" dirty="0"/>
          </a:p>
        </p:txBody>
      </p:sp>
      <p:sp>
        <p:nvSpPr>
          <p:cNvPr id="3" name="内容占位符 2"/>
          <p:cNvSpPr>
            <a:spLocks noGrp="1"/>
          </p:cNvSpPr>
          <p:nvPr>
            <p:ph idx="1"/>
          </p:nvPr>
        </p:nvSpPr>
        <p:spPr>
          <a:xfrm>
            <a:off x="1097280" y="1133857"/>
            <a:ext cx="10058400" cy="5118662"/>
          </a:xfrm>
        </p:spPr>
        <p:txBody>
          <a:bodyPr>
            <a:normAutofit/>
          </a:bodyPr>
          <a:lstStyle/>
          <a:p>
            <a:pPr algn="just">
              <a:spcBef>
                <a:spcPts val="600"/>
              </a:spcBef>
              <a:spcAft>
                <a:spcPts val="600"/>
              </a:spcAft>
              <a:buFont typeface="Wingdings" panose="05000000000000000000" pitchFamily="2" charset="2"/>
              <a:buChar char="p"/>
            </a:pPr>
            <a:r>
              <a:rPr lang="en-US" altLang="zh-CN" sz="2800" dirty="0" smtClean="0">
                <a:latin typeface="+mn-lt"/>
              </a:rPr>
              <a:t>2.1</a:t>
            </a:r>
            <a:r>
              <a:rPr lang="zh-CN" altLang="en-US" sz="2800" dirty="0" smtClean="0">
                <a:latin typeface="+mn-lt"/>
              </a:rPr>
              <a:t>  可读性的重要保障 </a:t>
            </a:r>
            <a:r>
              <a:rPr lang="en-US" altLang="zh-CN" sz="2800" dirty="0" smtClean="0">
                <a:latin typeface="+mn-lt"/>
              </a:rPr>
              <a:t>——</a:t>
            </a:r>
            <a:r>
              <a:rPr lang="zh-CN" altLang="en-US" sz="2800" dirty="0" smtClean="0">
                <a:latin typeface="+mn-lt"/>
              </a:rPr>
              <a:t> 注释 </a:t>
            </a:r>
            <a:r>
              <a:rPr lang="en-US" altLang="zh-CN" sz="2800" dirty="0" smtClean="0">
                <a:latin typeface="+mn-lt"/>
              </a:rPr>
              <a:t>Comment</a:t>
            </a:r>
          </a:p>
          <a:p>
            <a:pPr algn="just">
              <a:spcBef>
                <a:spcPts val="600"/>
              </a:spcBef>
              <a:spcAft>
                <a:spcPts val="600"/>
              </a:spcAft>
              <a:buFont typeface="Wingdings" panose="05000000000000000000" pitchFamily="2" charset="2"/>
              <a:buChar char="p"/>
            </a:pPr>
            <a:r>
              <a:rPr lang="en-US" altLang="zh-CN" sz="2800" dirty="0" smtClean="0">
                <a:latin typeface="+mn-lt"/>
              </a:rPr>
              <a:t>2.2</a:t>
            </a:r>
            <a:r>
              <a:rPr lang="zh-CN" altLang="en-US" sz="2800" dirty="0" smtClean="0">
                <a:latin typeface="+mn-lt"/>
              </a:rPr>
              <a:t>  标识符</a:t>
            </a:r>
            <a:r>
              <a:rPr lang="zh-CN" altLang="en-US" sz="2800" dirty="0">
                <a:latin typeface="+mn-lt"/>
              </a:rPr>
              <a:t>与</a:t>
            </a:r>
            <a:r>
              <a:rPr lang="zh-CN" altLang="en-US" sz="2800" dirty="0" smtClean="0">
                <a:latin typeface="+mn-lt"/>
              </a:rPr>
              <a:t>关键字 （</a:t>
            </a:r>
            <a:r>
              <a:rPr lang="en-US" altLang="zh-CN" sz="2800" dirty="0" smtClean="0">
                <a:latin typeface="+mn-lt"/>
              </a:rPr>
              <a:t>Identifier</a:t>
            </a:r>
            <a:r>
              <a:rPr lang="zh-CN" altLang="en-US" sz="2800" dirty="0" smtClean="0">
                <a:latin typeface="+mn-lt"/>
              </a:rPr>
              <a:t> </a:t>
            </a:r>
            <a:r>
              <a:rPr lang="en-US" altLang="zh-CN" sz="2800" dirty="0" smtClean="0">
                <a:latin typeface="+mn-lt"/>
              </a:rPr>
              <a:t>&amp;</a:t>
            </a:r>
            <a:r>
              <a:rPr lang="zh-CN" altLang="en-US" sz="2800" dirty="0" smtClean="0">
                <a:latin typeface="+mn-lt"/>
              </a:rPr>
              <a:t> </a:t>
            </a:r>
            <a:r>
              <a:rPr lang="en-US" altLang="zh-CN" sz="2800" dirty="0" smtClean="0">
                <a:latin typeface="+mn-lt"/>
              </a:rPr>
              <a:t>Key</a:t>
            </a:r>
            <a:r>
              <a:rPr lang="zh-CN" altLang="en-US" sz="2800" dirty="0" smtClean="0">
                <a:latin typeface="+mn-lt"/>
              </a:rPr>
              <a:t> </a:t>
            </a:r>
            <a:r>
              <a:rPr lang="en-US" altLang="zh-CN" sz="2800" dirty="0" smtClean="0">
                <a:latin typeface="+mn-lt"/>
              </a:rPr>
              <a:t>Words</a:t>
            </a:r>
            <a:r>
              <a:rPr lang="zh-CN" altLang="en-US" sz="2800" dirty="0" smtClean="0">
                <a:latin typeface="+mn-lt"/>
              </a:rPr>
              <a:t>）</a:t>
            </a:r>
            <a:endParaRPr lang="zh-CN" altLang="en-US" sz="2800" dirty="0">
              <a:latin typeface="+mn-lt"/>
            </a:endParaRPr>
          </a:p>
          <a:p>
            <a:pPr algn="just">
              <a:spcBef>
                <a:spcPts val="600"/>
              </a:spcBef>
              <a:spcAft>
                <a:spcPts val="600"/>
              </a:spcAft>
              <a:buFont typeface="Wingdings" panose="05000000000000000000" pitchFamily="2" charset="2"/>
              <a:buChar char="p"/>
            </a:pPr>
            <a:r>
              <a:rPr lang="en-US" altLang="zh-CN" sz="2800" dirty="0" smtClean="0">
                <a:latin typeface="+mn-lt"/>
              </a:rPr>
              <a:t>2.3</a:t>
            </a:r>
            <a:r>
              <a:rPr lang="zh-CN" altLang="en-US" sz="2800" dirty="0" smtClean="0">
                <a:latin typeface="+mn-lt"/>
              </a:rPr>
              <a:t>  </a:t>
            </a:r>
            <a:r>
              <a:rPr lang="en-US" altLang="zh-CN" sz="2800" dirty="0" smtClean="0">
                <a:latin typeface="+mn-lt"/>
              </a:rPr>
              <a:t>Java</a:t>
            </a:r>
            <a:r>
              <a:rPr lang="zh-CN" altLang="en-US" sz="2800" dirty="0" smtClean="0">
                <a:latin typeface="+mn-lt"/>
              </a:rPr>
              <a:t>类型系统（ </a:t>
            </a:r>
            <a:r>
              <a:rPr lang="en-US" altLang="zh-CN" sz="2800" dirty="0" smtClean="0">
                <a:latin typeface="+mn-lt"/>
              </a:rPr>
              <a:t>Data</a:t>
            </a:r>
            <a:r>
              <a:rPr lang="zh-CN" altLang="en-US" sz="2800" dirty="0" smtClean="0">
                <a:latin typeface="+mn-lt"/>
              </a:rPr>
              <a:t> </a:t>
            </a:r>
            <a:r>
              <a:rPr lang="en-US" altLang="zh-CN" sz="2800" dirty="0" smtClean="0">
                <a:latin typeface="+mn-lt"/>
              </a:rPr>
              <a:t>Types</a:t>
            </a:r>
            <a:r>
              <a:rPr lang="zh-CN" altLang="en-US" sz="2800" dirty="0" smtClean="0">
                <a:latin typeface="+mn-lt"/>
              </a:rPr>
              <a:t>）</a:t>
            </a:r>
            <a:endParaRPr lang="en-US" altLang="zh-CN" sz="2800" dirty="0" smtClean="0">
              <a:latin typeface="+mn-lt"/>
            </a:endParaRPr>
          </a:p>
          <a:p>
            <a:pPr algn="just">
              <a:spcBef>
                <a:spcPts val="600"/>
              </a:spcBef>
              <a:spcAft>
                <a:spcPts val="600"/>
              </a:spcAft>
              <a:buFont typeface="Wingdings" charset="2"/>
              <a:buChar char="ü"/>
            </a:pPr>
            <a:r>
              <a:rPr lang="en-US" altLang="zh-CN" sz="2800" dirty="0" smtClean="0">
                <a:solidFill>
                  <a:srgbClr val="FF0000"/>
                </a:solidFill>
                <a:latin typeface="+mn-lt"/>
              </a:rPr>
              <a:t>2.4</a:t>
            </a:r>
            <a:r>
              <a:rPr lang="zh-CN" altLang="en-US" sz="2800" dirty="0" smtClean="0">
                <a:solidFill>
                  <a:srgbClr val="FF0000"/>
                </a:solidFill>
                <a:latin typeface="+mn-lt"/>
              </a:rPr>
              <a:t>  数组 （</a:t>
            </a:r>
            <a:r>
              <a:rPr lang="en-US" altLang="zh-CN" sz="2800" dirty="0" smtClean="0">
                <a:solidFill>
                  <a:srgbClr val="FF0000"/>
                </a:solidFill>
                <a:latin typeface="+mn-lt"/>
              </a:rPr>
              <a:t>Array</a:t>
            </a:r>
            <a:r>
              <a:rPr lang="zh-CN" altLang="en-US" sz="2800" dirty="0" smtClean="0">
                <a:solidFill>
                  <a:srgbClr val="FF0000"/>
                </a:solidFill>
                <a:latin typeface="+mn-lt"/>
              </a:rPr>
              <a:t>）</a:t>
            </a:r>
            <a:endParaRPr lang="zh-CN" altLang="en-US" sz="2800" dirty="0">
              <a:solidFill>
                <a:srgbClr val="FF0000"/>
              </a:solidFill>
              <a:latin typeface="+mn-lt"/>
            </a:endParaRPr>
          </a:p>
          <a:p>
            <a:pPr algn="just">
              <a:spcBef>
                <a:spcPts val="600"/>
              </a:spcBef>
              <a:spcAft>
                <a:spcPts val="600"/>
              </a:spcAft>
              <a:buFont typeface="Wingdings" panose="05000000000000000000" pitchFamily="2" charset="2"/>
              <a:buChar char="p"/>
            </a:pPr>
            <a:r>
              <a:rPr lang="en-US" altLang="zh-CN" sz="2800" dirty="0" smtClean="0">
                <a:latin typeface="+mn-lt"/>
              </a:rPr>
              <a:t>2.5</a:t>
            </a:r>
            <a:r>
              <a:rPr lang="zh-CN" altLang="en-US" sz="2800" dirty="0" smtClean="0">
                <a:latin typeface="+mn-lt"/>
              </a:rPr>
              <a:t>  运算符</a:t>
            </a:r>
            <a:r>
              <a:rPr lang="zh-CN" altLang="en-US" sz="2800" dirty="0">
                <a:latin typeface="+mn-lt"/>
              </a:rPr>
              <a:t>与</a:t>
            </a:r>
            <a:r>
              <a:rPr lang="zh-CN" altLang="en-US" sz="2800" dirty="0" smtClean="0">
                <a:latin typeface="+mn-lt"/>
              </a:rPr>
              <a:t>表达式 （</a:t>
            </a:r>
            <a:r>
              <a:rPr lang="en-US" altLang="zh-CN" sz="2800" dirty="0" smtClean="0">
                <a:latin typeface="+mn-lt"/>
              </a:rPr>
              <a:t>Operators</a:t>
            </a:r>
            <a:r>
              <a:rPr lang="zh-CN" altLang="en-US" sz="2800" dirty="0" smtClean="0">
                <a:latin typeface="+mn-lt"/>
              </a:rPr>
              <a:t> </a:t>
            </a:r>
            <a:r>
              <a:rPr lang="en-US" altLang="zh-CN" sz="2800" dirty="0" smtClean="0">
                <a:latin typeface="+mn-lt"/>
              </a:rPr>
              <a:t>&amp;</a:t>
            </a:r>
            <a:r>
              <a:rPr lang="zh-CN" altLang="en-US" sz="2800" dirty="0" smtClean="0">
                <a:latin typeface="+mn-lt"/>
              </a:rPr>
              <a:t> </a:t>
            </a:r>
            <a:r>
              <a:rPr lang="en-US" altLang="zh-CN" sz="2800" dirty="0" smtClean="0">
                <a:latin typeface="+mn-lt"/>
              </a:rPr>
              <a:t>Expression</a:t>
            </a:r>
            <a:r>
              <a:rPr lang="zh-CN" altLang="en-US" sz="2800" dirty="0" smtClean="0">
                <a:latin typeface="+mn-lt"/>
              </a:rPr>
              <a:t>）</a:t>
            </a:r>
            <a:endParaRPr lang="zh-CN" altLang="en-US" sz="2800" dirty="0">
              <a:latin typeface="+mn-lt"/>
            </a:endParaRPr>
          </a:p>
          <a:p>
            <a:pPr algn="just">
              <a:spcBef>
                <a:spcPts val="600"/>
              </a:spcBef>
              <a:spcAft>
                <a:spcPts val="600"/>
              </a:spcAft>
              <a:buFont typeface="Wingdings" panose="05000000000000000000" pitchFamily="2" charset="2"/>
              <a:buChar char="p"/>
            </a:pPr>
            <a:r>
              <a:rPr lang="en-US" altLang="zh-CN" sz="2800" dirty="0" smtClean="0">
                <a:latin typeface="+mn-lt"/>
              </a:rPr>
              <a:t>2.6</a:t>
            </a:r>
            <a:r>
              <a:rPr lang="zh-CN" altLang="en-US" sz="2800" dirty="0" smtClean="0">
                <a:latin typeface="+mn-lt"/>
              </a:rPr>
              <a:t>  </a:t>
            </a:r>
            <a:r>
              <a:rPr lang="en-US" altLang="zh-CN" sz="2800" dirty="0" smtClean="0">
                <a:latin typeface="+mn-lt"/>
              </a:rPr>
              <a:t>Java</a:t>
            </a:r>
            <a:r>
              <a:rPr lang="zh-CN" altLang="en-US" sz="2800" dirty="0" smtClean="0">
                <a:latin typeface="+mn-lt"/>
              </a:rPr>
              <a:t>控制流 （</a:t>
            </a:r>
            <a:r>
              <a:rPr lang="en-US" altLang="zh-CN" sz="2800" dirty="0" smtClean="0">
                <a:latin typeface="+mn-lt"/>
              </a:rPr>
              <a:t>Control</a:t>
            </a:r>
            <a:r>
              <a:rPr lang="zh-CN" altLang="en-US" sz="2800" dirty="0" smtClean="0">
                <a:latin typeface="+mn-lt"/>
              </a:rPr>
              <a:t> </a:t>
            </a:r>
            <a:r>
              <a:rPr lang="en-US" altLang="zh-CN" sz="2800" dirty="0" smtClean="0">
                <a:latin typeface="+mn-lt"/>
              </a:rPr>
              <a:t>Flow</a:t>
            </a:r>
            <a:r>
              <a:rPr lang="zh-CN" altLang="en-US" sz="2800" dirty="0" smtClean="0">
                <a:latin typeface="+mn-lt"/>
              </a:rPr>
              <a:t>）</a:t>
            </a:r>
            <a:endParaRPr lang="zh-CN" altLang="en-US" sz="2800" dirty="0">
              <a:latin typeface="+mn-lt"/>
            </a:endParaRPr>
          </a:p>
          <a:p>
            <a:pPr algn="just">
              <a:spcBef>
                <a:spcPts val="600"/>
              </a:spcBef>
              <a:spcAft>
                <a:spcPts val="600"/>
              </a:spcAft>
              <a:buFont typeface="Wingdings" panose="05000000000000000000" pitchFamily="2" charset="2"/>
              <a:buChar char="p"/>
            </a:pPr>
            <a:r>
              <a:rPr lang="en-US" altLang="zh-CN" sz="2800" dirty="0" smtClean="0">
                <a:latin typeface="+mn-lt"/>
              </a:rPr>
              <a:t>2.7</a:t>
            </a:r>
            <a:r>
              <a:rPr lang="zh-CN" altLang="en-US" sz="2800" dirty="0" smtClean="0">
                <a:latin typeface="+mn-lt"/>
              </a:rPr>
              <a:t>  数据</a:t>
            </a:r>
            <a:r>
              <a:rPr lang="zh-CN" altLang="en-US" sz="2800" dirty="0">
                <a:latin typeface="+mn-lt"/>
              </a:rPr>
              <a:t>的输入与</a:t>
            </a:r>
            <a:r>
              <a:rPr lang="zh-CN" altLang="en-US" sz="2800" dirty="0" smtClean="0">
                <a:latin typeface="+mn-lt"/>
              </a:rPr>
              <a:t>输出 （</a:t>
            </a:r>
            <a:r>
              <a:rPr lang="en-US" altLang="zh-CN" sz="2800" dirty="0" smtClean="0">
                <a:latin typeface="+mn-lt"/>
              </a:rPr>
              <a:t>Input</a:t>
            </a:r>
            <a:r>
              <a:rPr lang="zh-CN" altLang="en-US" sz="2800" dirty="0" smtClean="0">
                <a:latin typeface="+mn-lt"/>
              </a:rPr>
              <a:t> </a:t>
            </a:r>
            <a:r>
              <a:rPr lang="en-US" altLang="zh-CN" sz="2800" dirty="0" smtClean="0">
                <a:latin typeface="+mn-lt"/>
              </a:rPr>
              <a:t>&amp;</a:t>
            </a:r>
            <a:r>
              <a:rPr lang="zh-CN" altLang="en-US" sz="2800" dirty="0" smtClean="0">
                <a:latin typeface="+mn-lt"/>
              </a:rPr>
              <a:t> </a:t>
            </a:r>
            <a:r>
              <a:rPr lang="en-US" altLang="zh-CN" sz="2800" dirty="0" smtClean="0">
                <a:latin typeface="+mn-lt"/>
              </a:rPr>
              <a:t>Output</a:t>
            </a:r>
            <a:r>
              <a:rPr lang="zh-CN" altLang="en-US" sz="2800" dirty="0" smtClean="0">
                <a:latin typeface="+mn-lt"/>
              </a:rPr>
              <a:t>）</a:t>
            </a:r>
            <a:endParaRPr lang="en-US" altLang="zh-CN" sz="2800" dirty="0" smtClean="0">
              <a:latin typeface="+mn-lt"/>
            </a:endParaRPr>
          </a:p>
          <a:p>
            <a:pPr algn="just">
              <a:spcBef>
                <a:spcPts val="600"/>
              </a:spcBef>
              <a:spcAft>
                <a:spcPts val="600"/>
              </a:spcAft>
              <a:buFont typeface="Wingdings" panose="05000000000000000000" pitchFamily="2" charset="2"/>
              <a:buChar char="p"/>
            </a:pPr>
            <a:r>
              <a:rPr lang="en-US" altLang="zh-CN" sz="2800" dirty="0" smtClean="0">
                <a:latin typeface="+mn-lt"/>
              </a:rPr>
              <a:t>2.8</a:t>
            </a:r>
            <a:r>
              <a:rPr lang="zh-CN" altLang="en-US" sz="2800" dirty="0" smtClean="0">
                <a:latin typeface="+mn-lt"/>
              </a:rPr>
              <a:t>  作业及延伸</a:t>
            </a:r>
            <a:endParaRPr lang="zh-CN" altLang="en-US" sz="2800" dirty="0">
              <a:latin typeface="+mn-lt"/>
            </a:endParaRPr>
          </a:p>
        </p:txBody>
      </p:sp>
    </p:spTree>
    <p:extLst>
      <p:ext uri="{BB962C8B-B14F-4D97-AF65-F5344CB8AC3E}">
        <p14:creationId xmlns:p14="http://schemas.microsoft.com/office/powerpoint/2010/main" val="16775064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mn-lt"/>
              </a:rPr>
              <a:t>2.4</a:t>
            </a:r>
            <a:r>
              <a:rPr lang="zh-CN" altLang="en-US" dirty="0" smtClean="0">
                <a:latin typeface="+mn-lt"/>
              </a:rPr>
              <a:t> 数组 </a:t>
            </a:r>
            <a:r>
              <a:rPr lang="en-US" altLang="zh-CN" dirty="0" smtClean="0">
                <a:latin typeface="+mn-lt"/>
              </a:rPr>
              <a:t>Array</a:t>
            </a:r>
            <a:endParaRPr lang="zh-CN" altLang="en-US" dirty="0">
              <a:latin typeface="+mn-lt"/>
            </a:endParaRPr>
          </a:p>
        </p:txBody>
      </p:sp>
      <p:sp>
        <p:nvSpPr>
          <p:cNvPr id="3" name="内容占位符 2"/>
          <p:cNvSpPr>
            <a:spLocks noGrp="1"/>
          </p:cNvSpPr>
          <p:nvPr>
            <p:ph idx="1"/>
          </p:nvPr>
        </p:nvSpPr>
        <p:spPr/>
        <p:txBody>
          <a:bodyPr>
            <a:normAutofit/>
          </a:bodyPr>
          <a:lstStyle/>
          <a:p>
            <a:pPr algn="just">
              <a:spcAft>
                <a:spcPct val="20000"/>
              </a:spcAft>
              <a:buFont typeface="Wingdings" panose="05000000000000000000" pitchFamily="2" charset="2"/>
              <a:buChar char="l"/>
            </a:pPr>
            <a:r>
              <a:rPr lang="en-US" altLang="zh-CN" sz="3200" dirty="0" smtClean="0">
                <a:latin typeface="+mn-lt"/>
              </a:rPr>
              <a:t>2.4.1</a:t>
            </a:r>
            <a:r>
              <a:rPr lang="zh-CN" altLang="en-US" sz="3200" dirty="0" smtClean="0">
                <a:latin typeface="+mn-lt"/>
              </a:rPr>
              <a:t> 数</a:t>
            </a:r>
            <a:r>
              <a:rPr lang="zh-CN" altLang="en-US" sz="3200" dirty="0">
                <a:latin typeface="+mn-lt"/>
              </a:rPr>
              <a:t>组的声明</a:t>
            </a:r>
          </a:p>
          <a:p>
            <a:pPr algn="just">
              <a:spcAft>
                <a:spcPct val="20000"/>
              </a:spcAft>
              <a:buFont typeface="Wingdings" panose="05000000000000000000" pitchFamily="2" charset="2"/>
              <a:buChar char="l"/>
            </a:pPr>
            <a:r>
              <a:rPr lang="en-US" altLang="zh-CN" sz="3200" dirty="0" smtClean="0">
                <a:latin typeface="+mn-lt"/>
              </a:rPr>
              <a:t>2.4.2</a:t>
            </a:r>
            <a:r>
              <a:rPr lang="zh-CN" altLang="en-US" sz="3200" dirty="0" smtClean="0">
                <a:latin typeface="+mn-lt"/>
              </a:rPr>
              <a:t> 数</a:t>
            </a:r>
            <a:r>
              <a:rPr lang="zh-CN" altLang="en-US" sz="3200" dirty="0">
                <a:latin typeface="+mn-lt"/>
              </a:rPr>
              <a:t>组的创建</a:t>
            </a:r>
          </a:p>
          <a:p>
            <a:pPr algn="just">
              <a:spcAft>
                <a:spcPct val="20000"/>
              </a:spcAft>
              <a:buFont typeface="Wingdings" panose="05000000000000000000" pitchFamily="2" charset="2"/>
              <a:buChar char="l"/>
            </a:pPr>
            <a:r>
              <a:rPr lang="en-US" altLang="zh-CN" sz="3200" dirty="0" smtClean="0">
                <a:latin typeface="+mn-lt"/>
              </a:rPr>
              <a:t>2.4.3</a:t>
            </a:r>
            <a:r>
              <a:rPr lang="zh-CN" altLang="en-US" sz="3200" dirty="0" smtClean="0">
                <a:latin typeface="+mn-lt"/>
              </a:rPr>
              <a:t> 数</a:t>
            </a:r>
            <a:r>
              <a:rPr lang="zh-CN" altLang="en-US" sz="3200" dirty="0">
                <a:latin typeface="+mn-lt"/>
              </a:rPr>
              <a:t>组的初始化</a:t>
            </a:r>
          </a:p>
          <a:p>
            <a:pPr algn="just">
              <a:spcAft>
                <a:spcPct val="20000"/>
              </a:spcAft>
              <a:buFont typeface="Wingdings" panose="05000000000000000000" pitchFamily="2" charset="2"/>
              <a:buChar char="l"/>
            </a:pPr>
            <a:r>
              <a:rPr lang="en-US" altLang="zh-CN" sz="3200" dirty="0" smtClean="0">
                <a:latin typeface="+mn-lt"/>
              </a:rPr>
              <a:t>2.4.4</a:t>
            </a:r>
            <a:r>
              <a:rPr lang="zh-CN" altLang="en-US" sz="3200" dirty="0" smtClean="0">
                <a:latin typeface="+mn-lt"/>
              </a:rPr>
              <a:t> 数</a:t>
            </a:r>
            <a:r>
              <a:rPr lang="zh-CN" altLang="en-US" sz="3200" dirty="0">
                <a:latin typeface="+mn-lt"/>
              </a:rPr>
              <a:t>组的</a:t>
            </a:r>
            <a:r>
              <a:rPr lang="zh-CN" altLang="en-US" sz="3200" dirty="0" smtClean="0">
                <a:latin typeface="+mn-lt"/>
              </a:rPr>
              <a:t>引用</a:t>
            </a:r>
            <a:endParaRPr lang="en-US" altLang="zh-CN" sz="3200" dirty="0" smtClean="0">
              <a:latin typeface="+mn-lt"/>
            </a:endParaRPr>
          </a:p>
          <a:p>
            <a:pPr algn="just">
              <a:spcAft>
                <a:spcPct val="20000"/>
              </a:spcAft>
              <a:buFont typeface="Wingdings" panose="05000000000000000000" pitchFamily="2" charset="2"/>
              <a:buChar char="l"/>
            </a:pPr>
            <a:r>
              <a:rPr lang="en-US" altLang="zh-CN" sz="3200" dirty="0" smtClean="0">
                <a:latin typeface="+mn-lt"/>
              </a:rPr>
              <a:t>2.4.5</a:t>
            </a:r>
            <a:r>
              <a:rPr lang="zh-CN" altLang="en-US" sz="3200" dirty="0" smtClean="0">
                <a:latin typeface="+mn-lt"/>
              </a:rPr>
              <a:t> 数组的注意事项</a:t>
            </a:r>
            <a:endParaRPr lang="zh-CN" altLang="en-US" sz="3200" dirty="0">
              <a:latin typeface="+mn-lt"/>
            </a:endParaRPr>
          </a:p>
        </p:txBody>
      </p:sp>
    </p:spTree>
    <p:extLst>
      <p:ext uri="{BB962C8B-B14F-4D97-AF65-F5344CB8AC3E}">
        <p14:creationId xmlns:p14="http://schemas.microsoft.com/office/powerpoint/2010/main" val="23819438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mn-lt"/>
              </a:rPr>
              <a:t>2.4.1</a:t>
            </a:r>
            <a:r>
              <a:rPr lang="zh-CN" altLang="en-US" dirty="0" smtClean="0">
                <a:latin typeface="+mn-lt"/>
              </a:rPr>
              <a:t> 数组的声明</a:t>
            </a:r>
            <a:endParaRPr lang="zh-CN" altLang="en-US" dirty="0">
              <a:latin typeface="+mn-lt"/>
            </a:endParaRPr>
          </a:p>
        </p:txBody>
      </p:sp>
      <p:sp>
        <p:nvSpPr>
          <p:cNvPr id="3" name="内容占位符 2"/>
          <p:cNvSpPr>
            <a:spLocks noGrp="1"/>
          </p:cNvSpPr>
          <p:nvPr>
            <p:ph idx="1"/>
          </p:nvPr>
        </p:nvSpPr>
        <p:spPr>
          <a:xfrm>
            <a:off x="131977" y="1186963"/>
            <a:ext cx="12060025" cy="4682132"/>
          </a:xfrm>
        </p:spPr>
        <p:txBody>
          <a:bodyPr>
            <a:normAutofit/>
          </a:bodyPr>
          <a:lstStyle/>
          <a:p>
            <a:pPr algn="just">
              <a:spcBef>
                <a:spcPts val="600"/>
              </a:spcBef>
              <a:spcAft>
                <a:spcPts val="600"/>
              </a:spcAft>
              <a:buFont typeface="Wingdings" charset="2"/>
              <a:buChar char="l"/>
            </a:pPr>
            <a:r>
              <a:rPr lang="zh-CN" altLang="en-US" sz="2800" dirty="0">
                <a:latin typeface="+mn-lt"/>
              </a:rPr>
              <a:t>中括号在数组变量</a:t>
            </a:r>
            <a:r>
              <a:rPr lang="zh-CN" altLang="en-US" sz="2800" dirty="0" smtClean="0">
                <a:latin typeface="+mn-lt"/>
              </a:rPr>
              <a:t>之后（照顾</a:t>
            </a:r>
            <a:r>
              <a:rPr lang="en-US" altLang="zh-CN" sz="2800" dirty="0" smtClean="0">
                <a:latin typeface="+mn-lt"/>
              </a:rPr>
              <a:t>c</a:t>
            </a:r>
            <a:r>
              <a:rPr lang="zh-CN" altLang="en-US" sz="2800" dirty="0" smtClean="0">
                <a:latin typeface="+mn-lt"/>
              </a:rPr>
              <a:t>语言程序员）</a:t>
            </a:r>
            <a:endParaRPr lang="zh-CN" altLang="en-US" sz="2800" dirty="0">
              <a:latin typeface="+mn-lt"/>
            </a:endParaRPr>
          </a:p>
          <a:p>
            <a:pPr lvl="1" algn="just">
              <a:spcBef>
                <a:spcPts val="600"/>
              </a:spcBef>
              <a:spcAft>
                <a:spcPts val="600"/>
              </a:spcAft>
            </a:pPr>
            <a:r>
              <a:rPr lang="en-US" altLang="zh-CN" sz="2800" dirty="0" err="1">
                <a:latin typeface="+mn-lt"/>
              </a:rPr>
              <a:t>int</a:t>
            </a:r>
            <a:r>
              <a:rPr lang="en-US" altLang="zh-CN" sz="2800" dirty="0">
                <a:latin typeface="+mn-lt"/>
              </a:rPr>
              <a:t> numbers</a:t>
            </a:r>
            <a:r>
              <a:rPr lang="en-US" altLang="zh-CN" sz="2800" dirty="0">
                <a:solidFill>
                  <a:srgbClr val="FF0000"/>
                </a:solidFill>
                <a:latin typeface="+mn-lt"/>
              </a:rPr>
              <a:t>[ ]</a:t>
            </a:r>
            <a:r>
              <a:rPr lang="en-US" altLang="zh-CN" sz="2800" dirty="0">
                <a:solidFill>
                  <a:schemeClr val="tx1"/>
                </a:solidFill>
                <a:latin typeface="+mn-lt"/>
              </a:rPr>
              <a:t>;</a:t>
            </a:r>
          </a:p>
          <a:p>
            <a:pPr lvl="1" algn="just">
              <a:spcBef>
                <a:spcPts val="600"/>
              </a:spcBef>
              <a:spcAft>
                <a:spcPts val="600"/>
              </a:spcAft>
            </a:pPr>
            <a:r>
              <a:rPr lang="en-US" altLang="zh-CN" sz="2800" dirty="0" err="1">
                <a:latin typeface="+mn-lt"/>
              </a:rPr>
              <a:t>int</a:t>
            </a:r>
            <a:r>
              <a:rPr lang="en-US" altLang="zh-CN" sz="2800" dirty="0">
                <a:latin typeface="+mn-lt"/>
              </a:rPr>
              <a:t> </a:t>
            </a:r>
            <a:r>
              <a:rPr lang="en-US" altLang="zh-CN" sz="2800" dirty="0" err="1">
                <a:latin typeface="+mn-lt"/>
              </a:rPr>
              <a:t>manyNumbers</a:t>
            </a:r>
            <a:r>
              <a:rPr lang="en-US" altLang="zh-CN" sz="2800" dirty="0">
                <a:solidFill>
                  <a:srgbClr val="FF0000"/>
                </a:solidFill>
                <a:latin typeface="+mn-lt"/>
              </a:rPr>
              <a:t>[ ][ ]</a:t>
            </a:r>
            <a:r>
              <a:rPr lang="en-US" altLang="zh-CN" sz="2800" dirty="0">
                <a:latin typeface="+mn-lt"/>
              </a:rPr>
              <a:t>;</a:t>
            </a:r>
          </a:p>
          <a:p>
            <a:pPr algn="just">
              <a:spcBef>
                <a:spcPts val="600"/>
              </a:spcBef>
              <a:spcAft>
                <a:spcPts val="600"/>
              </a:spcAft>
              <a:buFont typeface="Wingdings" charset="2"/>
              <a:buChar char="l"/>
            </a:pPr>
            <a:r>
              <a:rPr lang="zh-CN" altLang="en-US" sz="2800" dirty="0">
                <a:latin typeface="+mn-lt"/>
              </a:rPr>
              <a:t>中括号在数组类型之后</a:t>
            </a:r>
          </a:p>
          <a:p>
            <a:pPr lvl="1" algn="just">
              <a:spcBef>
                <a:spcPts val="600"/>
              </a:spcBef>
              <a:spcAft>
                <a:spcPts val="600"/>
              </a:spcAft>
            </a:pPr>
            <a:r>
              <a:rPr lang="en-US" altLang="zh-CN" sz="2800" dirty="0" err="1">
                <a:solidFill>
                  <a:srgbClr val="FF0000"/>
                </a:solidFill>
                <a:latin typeface="+mn-lt"/>
              </a:rPr>
              <a:t>int</a:t>
            </a:r>
            <a:r>
              <a:rPr lang="en-US" altLang="zh-CN" sz="2800" dirty="0">
                <a:solidFill>
                  <a:srgbClr val="FF0000"/>
                </a:solidFill>
                <a:latin typeface="+mn-lt"/>
              </a:rPr>
              <a:t>[ ]</a:t>
            </a:r>
            <a:r>
              <a:rPr lang="en-US" altLang="zh-CN" sz="2800" dirty="0">
                <a:latin typeface="+mn-lt"/>
              </a:rPr>
              <a:t> numbers;</a:t>
            </a:r>
          </a:p>
          <a:p>
            <a:pPr lvl="1" algn="just">
              <a:spcBef>
                <a:spcPts val="600"/>
              </a:spcBef>
              <a:spcAft>
                <a:spcPts val="600"/>
              </a:spcAft>
            </a:pPr>
            <a:r>
              <a:rPr lang="en-US" altLang="zh-CN" sz="2800" dirty="0" err="1">
                <a:solidFill>
                  <a:srgbClr val="FF0000"/>
                </a:solidFill>
                <a:latin typeface="+mn-lt"/>
              </a:rPr>
              <a:t>int</a:t>
            </a:r>
            <a:r>
              <a:rPr lang="en-US" altLang="zh-CN" sz="2800" dirty="0">
                <a:solidFill>
                  <a:srgbClr val="FF0000"/>
                </a:solidFill>
                <a:latin typeface="+mn-lt"/>
              </a:rPr>
              <a:t>[ ][ ]</a:t>
            </a:r>
            <a:r>
              <a:rPr lang="en-US" altLang="zh-CN" sz="2800" dirty="0">
                <a:latin typeface="+mn-lt"/>
              </a:rPr>
              <a:t> </a:t>
            </a:r>
            <a:r>
              <a:rPr lang="en-US" altLang="zh-CN" sz="2800" dirty="0" err="1">
                <a:latin typeface="+mn-lt"/>
              </a:rPr>
              <a:t>manyNumbers</a:t>
            </a:r>
            <a:r>
              <a:rPr lang="en-US" altLang="zh-CN" sz="2800" dirty="0" smtClean="0">
                <a:latin typeface="+mn-lt"/>
              </a:rPr>
              <a:t>;</a:t>
            </a:r>
          </a:p>
          <a:p>
            <a:pPr algn="just">
              <a:spcBef>
                <a:spcPts val="600"/>
              </a:spcBef>
              <a:spcAft>
                <a:spcPts val="600"/>
              </a:spcAft>
              <a:buFont typeface="Wingdings" charset="2"/>
              <a:buChar char="l"/>
            </a:pPr>
            <a:r>
              <a:rPr lang="zh-CN" altLang="en-US" sz="2800" b="1" dirty="0" smtClean="0">
                <a:latin typeface="+mn-lt"/>
              </a:rPr>
              <a:t>推荐使用后者，即</a:t>
            </a:r>
            <a:r>
              <a:rPr lang="en-US" altLang="zh-CN" sz="2800" b="1" dirty="0" err="1" smtClean="0">
                <a:solidFill>
                  <a:srgbClr val="FF0000"/>
                </a:solidFill>
                <a:latin typeface="+mn-lt"/>
              </a:rPr>
              <a:t>int</a:t>
            </a:r>
            <a:r>
              <a:rPr lang="en-US" altLang="zh-CN" sz="2800" b="1" dirty="0" smtClean="0">
                <a:solidFill>
                  <a:srgbClr val="FF0000"/>
                </a:solidFill>
                <a:latin typeface="+mn-lt"/>
              </a:rPr>
              <a:t>[]</a:t>
            </a:r>
            <a:r>
              <a:rPr lang="zh-CN" altLang="en-US" sz="2800" b="1" dirty="0" smtClean="0">
                <a:latin typeface="+mn-lt"/>
              </a:rPr>
              <a:t>的形式声明数组</a:t>
            </a:r>
            <a:r>
              <a:rPr lang="zh-CN" altLang="en-US" sz="2800" dirty="0" smtClean="0">
                <a:latin typeface="+mn-lt"/>
              </a:rPr>
              <a:t>，直观代表</a:t>
            </a:r>
            <a:r>
              <a:rPr lang="en-US" altLang="zh-CN" sz="2800" dirty="0" err="1" smtClean="0">
                <a:latin typeface="+mn-lt"/>
              </a:rPr>
              <a:t>int</a:t>
            </a:r>
            <a:r>
              <a:rPr lang="zh-CN" altLang="en-US" sz="2800" dirty="0" smtClean="0">
                <a:latin typeface="+mn-lt"/>
              </a:rPr>
              <a:t>类型数组，可读性高。</a:t>
            </a:r>
            <a:endParaRPr lang="en-US" altLang="zh-CN" sz="2800" dirty="0">
              <a:latin typeface="+mn-lt"/>
            </a:endParaRPr>
          </a:p>
          <a:p>
            <a:pPr algn="just">
              <a:spcBef>
                <a:spcPts val="600"/>
              </a:spcBef>
              <a:spcAft>
                <a:spcPts val="600"/>
              </a:spcAft>
              <a:buFont typeface="Wingdings" charset="2"/>
              <a:buChar char="l"/>
            </a:pPr>
            <a:r>
              <a:rPr lang="zh-CN" altLang="en-US" sz="2800" dirty="0">
                <a:latin typeface="+mn-lt"/>
              </a:rPr>
              <a:t>声明数组之后，并没有为数组元素开辟内存空间，要想真正使用数组，必须创建</a:t>
            </a:r>
            <a:r>
              <a:rPr lang="zh-CN" altLang="en-US" sz="2800" dirty="0" smtClean="0">
                <a:latin typeface="+mn-lt"/>
              </a:rPr>
              <a:t>数组。</a:t>
            </a:r>
          </a:p>
        </p:txBody>
      </p:sp>
    </p:spTree>
    <p:extLst>
      <p:ext uri="{BB962C8B-B14F-4D97-AF65-F5344CB8AC3E}">
        <p14:creationId xmlns:p14="http://schemas.microsoft.com/office/powerpoint/2010/main" val="12936810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本章导读</a:t>
            </a:r>
            <a:endParaRPr lang="zh-CN" altLang="en-US" dirty="0"/>
          </a:p>
        </p:txBody>
      </p:sp>
      <p:sp>
        <p:nvSpPr>
          <p:cNvPr id="3" name="内容占位符 2"/>
          <p:cNvSpPr>
            <a:spLocks noGrp="1"/>
          </p:cNvSpPr>
          <p:nvPr>
            <p:ph idx="1"/>
          </p:nvPr>
        </p:nvSpPr>
        <p:spPr>
          <a:xfrm>
            <a:off x="1097280" y="1161290"/>
            <a:ext cx="10058400" cy="5091231"/>
          </a:xfrm>
        </p:spPr>
        <p:txBody>
          <a:bodyPr>
            <a:normAutofit/>
          </a:bodyPr>
          <a:lstStyle/>
          <a:p>
            <a:pPr algn="just">
              <a:spcBef>
                <a:spcPts val="600"/>
              </a:spcBef>
              <a:spcAft>
                <a:spcPts val="600"/>
              </a:spcAft>
              <a:buFont typeface="Wingdings" panose="05000000000000000000" pitchFamily="2" charset="2"/>
              <a:buChar char="p"/>
            </a:pPr>
            <a:r>
              <a:rPr lang="en-US" altLang="zh-CN" sz="2800" dirty="0" smtClean="0">
                <a:latin typeface="+mn-lt"/>
              </a:rPr>
              <a:t>2.1</a:t>
            </a:r>
            <a:r>
              <a:rPr lang="zh-CN" altLang="en-US" sz="2800" dirty="0" smtClean="0">
                <a:latin typeface="+mn-lt"/>
              </a:rPr>
              <a:t>  可读性的重要保障 </a:t>
            </a:r>
            <a:r>
              <a:rPr lang="en-US" altLang="zh-CN" sz="2800" dirty="0" smtClean="0">
                <a:latin typeface="+mn-lt"/>
              </a:rPr>
              <a:t>——</a:t>
            </a:r>
            <a:r>
              <a:rPr lang="zh-CN" altLang="en-US" sz="2800" dirty="0" smtClean="0">
                <a:latin typeface="+mn-lt"/>
              </a:rPr>
              <a:t> 注释 </a:t>
            </a:r>
            <a:r>
              <a:rPr lang="en-US" altLang="zh-CN" sz="2800" dirty="0" smtClean="0">
                <a:latin typeface="+mn-lt"/>
              </a:rPr>
              <a:t>Comment</a:t>
            </a:r>
          </a:p>
          <a:p>
            <a:pPr algn="just">
              <a:spcBef>
                <a:spcPts val="600"/>
              </a:spcBef>
              <a:spcAft>
                <a:spcPts val="600"/>
              </a:spcAft>
              <a:buFont typeface="Wingdings" panose="05000000000000000000" pitchFamily="2" charset="2"/>
              <a:buChar char="p"/>
            </a:pPr>
            <a:r>
              <a:rPr lang="en-US" altLang="zh-CN" sz="2800" dirty="0" smtClean="0">
                <a:latin typeface="+mn-lt"/>
              </a:rPr>
              <a:t>2.2 </a:t>
            </a:r>
            <a:r>
              <a:rPr lang="zh-CN" altLang="en-US" sz="2800" dirty="0" smtClean="0">
                <a:latin typeface="+mn-lt"/>
              </a:rPr>
              <a:t> 标识</a:t>
            </a:r>
            <a:r>
              <a:rPr lang="zh-CN" altLang="en-US" sz="2800" dirty="0">
                <a:latin typeface="+mn-lt"/>
              </a:rPr>
              <a:t>符与</a:t>
            </a:r>
            <a:r>
              <a:rPr lang="zh-CN" altLang="en-US" sz="2800" dirty="0" smtClean="0">
                <a:latin typeface="+mn-lt"/>
              </a:rPr>
              <a:t>关键字（</a:t>
            </a:r>
            <a:r>
              <a:rPr lang="en-US" altLang="zh-CN" sz="2800" dirty="0">
                <a:latin typeface="+mn-lt"/>
              </a:rPr>
              <a:t>Identifier</a:t>
            </a:r>
            <a:r>
              <a:rPr lang="zh-CN" altLang="en-US" sz="2800" dirty="0">
                <a:latin typeface="+mn-lt"/>
              </a:rPr>
              <a:t> </a:t>
            </a:r>
            <a:r>
              <a:rPr lang="en-US" altLang="zh-CN" sz="2800" dirty="0">
                <a:latin typeface="+mn-lt"/>
              </a:rPr>
              <a:t>&amp;</a:t>
            </a:r>
            <a:r>
              <a:rPr lang="zh-CN" altLang="en-US" sz="2800" dirty="0">
                <a:latin typeface="+mn-lt"/>
              </a:rPr>
              <a:t> </a:t>
            </a:r>
            <a:r>
              <a:rPr lang="en-US" altLang="zh-CN" sz="2800" dirty="0">
                <a:latin typeface="+mn-lt"/>
              </a:rPr>
              <a:t>Key</a:t>
            </a:r>
            <a:r>
              <a:rPr lang="zh-CN" altLang="en-US" sz="2800" dirty="0">
                <a:latin typeface="+mn-lt"/>
              </a:rPr>
              <a:t> </a:t>
            </a:r>
            <a:r>
              <a:rPr lang="en-US" altLang="zh-CN" sz="2800" dirty="0">
                <a:latin typeface="+mn-lt"/>
              </a:rPr>
              <a:t>Words</a:t>
            </a:r>
            <a:r>
              <a:rPr lang="zh-CN" altLang="en-US" sz="2800" dirty="0" smtClean="0">
                <a:latin typeface="+mn-lt"/>
              </a:rPr>
              <a:t>）</a:t>
            </a:r>
            <a:endParaRPr lang="zh-CN" altLang="en-US" sz="2800" dirty="0">
              <a:latin typeface="+mn-lt"/>
            </a:endParaRPr>
          </a:p>
          <a:p>
            <a:pPr algn="just">
              <a:spcBef>
                <a:spcPts val="600"/>
              </a:spcBef>
              <a:spcAft>
                <a:spcPts val="600"/>
              </a:spcAft>
              <a:buFont typeface="Wingdings" panose="05000000000000000000" pitchFamily="2" charset="2"/>
              <a:buChar char="p"/>
            </a:pPr>
            <a:r>
              <a:rPr lang="en-US" altLang="zh-CN" sz="2800" dirty="0" smtClean="0">
                <a:latin typeface="+mn-lt"/>
              </a:rPr>
              <a:t>2.3</a:t>
            </a:r>
            <a:r>
              <a:rPr lang="zh-CN" altLang="en-US" sz="2800" dirty="0" smtClean="0">
                <a:latin typeface="+mn-lt"/>
              </a:rPr>
              <a:t>  </a:t>
            </a:r>
            <a:r>
              <a:rPr lang="en-US" altLang="zh-CN" sz="2800" dirty="0" smtClean="0">
                <a:latin typeface="+mn-lt"/>
              </a:rPr>
              <a:t>Java</a:t>
            </a:r>
            <a:r>
              <a:rPr lang="zh-CN" altLang="en-US" sz="2800" dirty="0" smtClean="0">
                <a:latin typeface="+mn-lt"/>
              </a:rPr>
              <a:t>类型系统 （</a:t>
            </a:r>
            <a:r>
              <a:rPr lang="en-US" altLang="zh-CN" sz="2800" dirty="0">
                <a:latin typeface="+mn-lt"/>
              </a:rPr>
              <a:t>Data</a:t>
            </a:r>
            <a:r>
              <a:rPr lang="zh-CN" altLang="en-US" sz="2800" dirty="0">
                <a:latin typeface="+mn-lt"/>
              </a:rPr>
              <a:t> </a:t>
            </a:r>
            <a:r>
              <a:rPr lang="en-US" altLang="zh-CN" sz="2800" dirty="0">
                <a:latin typeface="+mn-lt"/>
              </a:rPr>
              <a:t>Types</a:t>
            </a:r>
            <a:r>
              <a:rPr lang="zh-CN" altLang="en-US" sz="2800" dirty="0" smtClean="0">
                <a:latin typeface="+mn-lt"/>
              </a:rPr>
              <a:t>）</a:t>
            </a:r>
            <a:endParaRPr lang="en-US" altLang="zh-CN" sz="2800" dirty="0" smtClean="0">
              <a:latin typeface="+mn-lt"/>
            </a:endParaRPr>
          </a:p>
          <a:p>
            <a:pPr algn="just">
              <a:spcBef>
                <a:spcPts val="600"/>
              </a:spcBef>
              <a:spcAft>
                <a:spcPts val="600"/>
              </a:spcAft>
              <a:buFont typeface="Wingdings" panose="05000000000000000000" pitchFamily="2" charset="2"/>
              <a:buChar char="p"/>
            </a:pPr>
            <a:r>
              <a:rPr lang="en-US" altLang="zh-CN" sz="2800" dirty="0" smtClean="0">
                <a:latin typeface="+mn-lt"/>
              </a:rPr>
              <a:t>2.4</a:t>
            </a:r>
            <a:r>
              <a:rPr lang="zh-CN" altLang="en-US" sz="2800" dirty="0" smtClean="0">
                <a:latin typeface="+mn-lt"/>
              </a:rPr>
              <a:t>  数组 （</a:t>
            </a:r>
            <a:r>
              <a:rPr lang="en-US" altLang="zh-CN" sz="2800" dirty="0" smtClean="0">
                <a:latin typeface="+mn-lt"/>
              </a:rPr>
              <a:t>Array</a:t>
            </a:r>
            <a:r>
              <a:rPr lang="zh-CN" altLang="en-US" sz="2800" dirty="0" smtClean="0">
                <a:latin typeface="+mn-lt"/>
              </a:rPr>
              <a:t>）</a:t>
            </a:r>
            <a:endParaRPr lang="zh-CN" altLang="en-US" sz="2800" dirty="0">
              <a:latin typeface="+mn-lt"/>
            </a:endParaRPr>
          </a:p>
          <a:p>
            <a:pPr algn="just">
              <a:spcBef>
                <a:spcPts val="600"/>
              </a:spcBef>
              <a:spcAft>
                <a:spcPts val="600"/>
              </a:spcAft>
              <a:buFont typeface="Wingdings" panose="05000000000000000000" pitchFamily="2" charset="2"/>
              <a:buChar char="p"/>
            </a:pPr>
            <a:r>
              <a:rPr lang="en-US" altLang="zh-CN" sz="2800" dirty="0" smtClean="0">
                <a:latin typeface="+mn-lt"/>
              </a:rPr>
              <a:t>2.5</a:t>
            </a:r>
            <a:r>
              <a:rPr lang="zh-CN" altLang="en-US" sz="2800" dirty="0" smtClean="0">
                <a:latin typeface="+mn-lt"/>
              </a:rPr>
              <a:t>  运算符</a:t>
            </a:r>
            <a:r>
              <a:rPr lang="zh-CN" altLang="en-US" sz="2800" dirty="0">
                <a:latin typeface="+mn-lt"/>
              </a:rPr>
              <a:t>与</a:t>
            </a:r>
            <a:r>
              <a:rPr lang="zh-CN" altLang="en-US" sz="2800" dirty="0" smtClean="0">
                <a:latin typeface="+mn-lt"/>
              </a:rPr>
              <a:t>表达式 （</a:t>
            </a:r>
            <a:r>
              <a:rPr lang="en-US" altLang="zh-CN" sz="2800" dirty="0">
                <a:latin typeface="+mn-lt"/>
              </a:rPr>
              <a:t>Operators</a:t>
            </a:r>
            <a:r>
              <a:rPr lang="zh-CN" altLang="en-US" sz="2800" dirty="0">
                <a:latin typeface="+mn-lt"/>
              </a:rPr>
              <a:t> </a:t>
            </a:r>
            <a:r>
              <a:rPr lang="en-US" altLang="zh-CN" sz="2800" dirty="0">
                <a:latin typeface="+mn-lt"/>
              </a:rPr>
              <a:t>&amp;</a:t>
            </a:r>
            <a:r>
              <a:rPr lang="zh-CN" altLang="en-US" sz="2800" dirty="0">
                <a:latin typeface="+mn-lt"/>
              </a:rPr>
              <a:t> </a:t>
            </a:r>
            <a:r>
              <a:rPr lang="en-US" altLang="zh-CN" sz="2800" dirty="0">
                <a:latin typeface="+mn-lt"/>
              </a:rPr>
              <a:t>Expression</a:t>
            </a:r>
            <a:r>
              <a:rPr lang="zh-CN" altLang="en-US" sz="2800" dirty="0" smtClean="0">
                <a:latin typeface="+mn-lt"/>
              </a:rPr>
              <a:t>）</a:t>
            </a:r>
            <a:endParaRPr lang="zh-CN" altLang="en-US" sz="2800" dirty="0">
              <a:latin typeface="+mn-lt"/>
            </a:endParaRPr>
          </a:p>
          <a:p>
            <a:pPr algn="just">
              <a:spcBef>
                <a:spcPts val="600"/>
              </a:spcBef>
              <a:spcAft>
                <a:spcPts val="600"/>
              </a:spcAft>
              <a:buFont typeface="Wingdings" panose="05000000000000000000" pitchFamily="2" charset="2"/>
              <a:buChar char="p"/>
            </a:pPr>
            <a:r>
              <a:rPr lang="en-US" altLang="zh-CN" sz="2800" dirty="0" smtClean="0">
                <a:latin typeface="+mn-lt"/>
              </a:rPr>
              <a:t>2.6</a:t>
            </a:r>
            <a:r>
              <a:rPr lang="zh-CN" altLang="en-US" sz="2800" dirty="0" smtClean="0">
                <a:latin typeface="+mn-lt"/>
              </a:rPr>
              <a:t>  </a:t>
            </a:r>
            <a:r>
              <a:rPr lang="en-US" altLang="zh-CN" sz="2800" dirty="0" smtClean="0">
                <a:latin typeface="+mn-lt"/>
              </a:rPr>
              <a:t>Java</a:t>
            </a:r>
            <a:r>
              <a:rPr lang="zh-CN" altLang="en-US" sz="2800" dirty="0" smtClean="0">
                <a:latin typeface="+mn-lt"/>
              </a:rPr>
              <a:t>控制流（</a:t>
            </a:r>
            <a:r>
              <a:rPr lang="en-US" altLang="zh-CN" sz="2800" dirty="0">
                <a:latin typeface="+mn-lt"/>
              </a:rPr>
              <a:t>Control</a:t>
            </a:r>
            <a:r>
              <a:rPr lang="zh-CN" altLang="en-US" sz="2800" dirty="0">
                <a:latin typeface="+mn-lt"/>
              </a:rPr>
              <a:t> </a:t>
            </a:r>
            <a:r>
              <a:rPr lang="en-US" altLang="zh-CN" sz="2800" dirty="0">
                <a:latin typeface="+mn-lt"/>
              </a:rPr>
              <a:t>Flow</a:t>
            </a:r>
            <a:r>
              <a:rPr lang="zh-CN" altLang="en-US" sz="2800" dirty="0" smtClean="0">
                <a:latin typeface="+mn-lt"/>
              </a:rPr>
              <a:t>）</a:t>
            </a:r>
            <a:endParaRPr lang="zh-CN" altLang="en-US" sz="2800" dirty="0">
              <a:latin typeface="+mn-lt"/>
            </a:endParaRPr>
          </a:p>
          <a:p>
            <a:pPr algn="just">
              <a:spcBef>
                <a:spcPts val="600"/>
              </a:spcBef>
              <a:spcAft>
                <a:spcPts val="600"/>
              </a:spcAft>
              <a:buFont typeface="Wingdings" panose="05000000000000000000" pitchFamily="2" charset="2"/>
              <a:buChar char="p"/>
            </a:pPr>
            <a:r>
              <a:rPr lang="en-US" altLang="zh-CN" sz="2800" dirty="0" smtClean="0">
                <a:latin typeface="+mn-lt"/>
              </a:rPr>
              <a:t>2.7</a:t>
            </a:r>
            <a:r>
              <a:rPr lang="zh-CN" altLang="en-US" sz="2800" dirty="0" smtClean="0">
                <a:latin typeface="+mn-lt"/>
              </a:rPr>
              <a:t>  数据的输入与输出 （</a:t>
            </a:r>
            <a:r>
              <a:rPr lang="en-US" altLang="zh-CN" sz="2800" dirty="0">
                <a:latin typeface="+mn-lt"/>
              </a:rPr>
              <a:t>Input</a:t>
            </a:r>
            <a:r>
              <a:rPr lang="zh-CN" altLang="en-US" sz="2800" dirty="0">
                <a:latin typeface="+mn-lt"/>
              </a:rPr>
              <a:t> </a:t>
            </a:r>
            <a:r>
              <a:rPr lang="en-US" altLang="zh-CN" sz="2800" dirty="0">
                <a:latin typeface="+mn-lt"/>
              </a:rPr>
              <a:t>&amp;</a:t>
            </a:r>
            <a:r>
              <a:rPr lang="zh-CN" altLang="en-US" sz="2800" dirty="0">
                <a:latin typeface="+mn-lt"/>
              </a:rPr>
              <a:t> </a:t>
            </a:r>
            <a:r>
              <a:rPr lang="en-US" altLang="zh-CN" sz="2800" dirty="0" smtClean="0">
                <a:latin typeface="+mn-lt"/>
              </a:rPr>
              <a:t>Output</a:t>
            </a:r>
            <a:r>
              <a:rPr lang="zh-CN" altLang="en-US" sz="2800" dirty="0" smtClean="0">
                <a:latin typeface="+mn-lt"/>
              </a:rPr>
              <a:t>）</a:t>
            </a:r>
            <a:endParaRPr lang="en-US" altLang="zh-CN" sz="2800" dirty="0">
              <a:latin typeface="+mn-lt"/>
            </a:endParaRPr>
          </a:p>
          <a:p>
            <a:pPr algn="just">
              <a:spcBef>
                <a:spcPts val="600"/>
              </a:spcBef>
              <a:spcAft>
                <a:spcPts val="600"/>
              </a:spcAft>
              <a:buFont typeface="Wingdings" panose="05000000000000000000" pitchFamily="2" charset="2"/>
              <a:buChar char="p"/>
            </a:pPr>
            <a:r>
              <a:rPr lang="en-US" altLang="zh-CN" sz="2800" dirty="0" smtClean="0">
                <a:latin typeface="+mn-lt"/>
              </a:rPr>
              <a:t>2.8</a:t>
            </a:r>
            <a:r>
              <a:rPr lang="zh-CN" altLang="en-US" sz="2800" dirty="0" smtClean="0">
                <a:latin typeface="+mn-lt"/>
              </a:rPr>
              <a:t>  作业及延伸</a:t>
            </a:r>
            <a:endParaRPr lang="zh-CN" altLang="en-US" sz="2800" dirty="0">
              <a:latin typeface="+mn-lt"/>
            </a:endParaRPr>
          </a:p>
        </p:txBody>
      </p:sp>
    </p:spTree>
    <p:extLst>
      <p:ext uri="{BB962C8B-B14F-4D97-AF65-F5344CB8AC3E}">
        <p14:creationId xmlns:p14="http://schemas.microsoft.com/office/powerpoint/2010/main" val="30022977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mn-lt"/>
              </a:rPr>
              <a:t>2.4.2</a:t>
            </a:r>
            <a:r>
              <a:rPr lang="zh-CN" altLang="en-US" dirty="0" smtClean="0">
                <a:latin typeface="+mn-lt"/>
              </a:rPr>
              <a:t> 数组的创建</a:t>
            </a:r>
            <a:endParaRPr lang="zh-CN" altLang="en-US" dirty="0">
              <a:latin typeface="+mn-lt"/>
            </a:endParaRPr>
          </a:p>
        </p:txBody>
      </p:sp>
      <p:sp>
        <p:nvSpPr>
          <p:cNvPr id="3" name="内容占位符 2"/>
          <p:cNvSpPr>
            <a:spLocks noGrp="1"/>
          </p:cNvSpPr>
          <p:nvPr>
            <p:ph idx="1"/>
          </p:nvPr>
        </p:nvSpPr>
        <p:spPr/>
        <p:txBody>
          <a:bodyPr>
            <a:normAutofit lnSpcReduction="10000"/>
          </a:bodyPr>
          <a:lstStyle/>
          <a:p>
            <a:pPr algn="just">
              <a:spcBef>
                <a:spcPts val="600"/>
              </a:spcBef>
              <a:spcAft>
                <a:spcPts val="600"/>
              </a:spcAft>
              <a:buFont typeface="Wingdings" panose="05000000000000000000" pitchFamily="2" charset="2"/>
              <a:buChar char="l"/>
            </a:pPr>
            <a:r>
              <a:rPr lang="zh-CN" altLang="en-US" sz="3200" dirty="0">
                <a:latin typeface="+mn-lt"/>
              </a:rPr>
              <a:t>通过</a:t>
            </a:r>
            <a:r>
              <a:rPr lang="en-US" altLang="zh-CN" sz="3200" dirty="0">
                <a:solidFill>
                  <a:srgbClr val="0070C0"/>
                </a:solidFill>
                <a:latin typeface="+mn-lt"/>
              </a:rPr>
              <a:t>new</a:t>
            </a:r>
            <a:r>
              <a:rPr lang="zh-CN" altLang="en-US" sz="3200" dirty="0">
                <a:latin typeface="+mn-lt"/>
              </a:rPr>
              <a:t>运算符创建数组</a:t>
            </a:r>
          </a:p>
          <a:p>
            <a:pPr lvl="1" algn="just">
              <a:spcBef>
                <a:spcPts val="600"/>
              </a:spcBef>
              <a:spcAft>
                <a:spcPts val="600"/>
              </a:spcAft>
            </a:pPr>
            <a:r>
              <a:rPr lang="zh-CN" altLang="en-US" sz="2800" dirty="0">
                <a:solidFill>
                  <a:srgbClr val="FF0000"/>
                </a:solidFill>
                <a:latin typeface="+mn-lt"/>
              </a:rPr>
              <a:t>数组名字</a:t>
            </a:r>
            <a:r>
              <a:rPr lang="en-US" altLang="zh-CN" sz="2800" dirty="0">
                <a:solidFill>
                  <a:srgbClr val="FF0000"/>
                </a:solidFill>
                <a:latin typeface="+mn-lt"/>
              </a:rPr>
              <a:t>=</a:t>
            </a:r>
            <a:r>
              <a:rPr lang="en-US" altLang="zh-CN" sz="2800" dirty="0">
                <a:solidFill>
                  <a:srgbClr val="0070C0"/>
                </a:solidFill>
                <a:latin typeface="+mn-lt"/>
              </a:rPr>
              <a:t>new</a:t>
            </a:r>
            <a:r>
              <a:rPr lang="en-US" altLang="zh-CN" sz="2800" dirty="0">
                <a:solidFill>
                  <a:srgbClr val="CC0099"/>
                </a:solidFill>
                <a:latin typeface="+mn-lt"/>
              </a:rPr>
              <a:t> </a:t>
            </a:r>
            <a:r>
              <a:rPr lang="zh-CN" altLang="en-US" sz="2800" dirty="0">
                <a:solidFill>
                  <a:srgbClr val="FF0000"/>
                </a:solidFill>
                <a:latin typeface="+mn-lt"/>
              </a:rPr>
              <a:t>数组元素的类型</a:t>
            </a:r>
            <a:r>
              <a:rPr lang="en-US" altLang="zh-CN" sz="2800" dirty="0">
                <a:solidFill>
                  <a:srgbClr val="FF0000"/>
                </a:solidFill>
                <a:latin typeface="+mn-lt"/>
              </a:rPr>
              <a:t>[</a:t>
            </a:r>
            <a:r>
              <a:rPr lang="zh-CN" altLang="en-US" sz="2800" dirty="0">
                <a:solidFill>
                  <a:srgbClr val="FF0000"/>
                </a:solidFill>
                <a:latin typeface="+mn-lt"/>
              </a:rPr>
              <a:t>元素个数</a:t>
            </a:r>
            <a:r>
              <a:rPr lang="en-US" altLang="zh-CN" sz="2800" dirty="0">
                <a:solidFill>
                  <a:srgbClr val="FF0000"/>
                </a:solidFill>
                <a:latin typeface="+mn-lt"/>
              </a:rPr>
              <a:t>];</a:t>
            </a:r>
          </a:p>
          <a:p>
            <a:pPr lvl="2" algn="just">
              <a:spcBef>
                <a:spcPts val="600"/>
              </a:spcBef>
              <a:spcAft>
                <a:spcPts val="600"/>
              </a:spcAft>
            </a:pPr>
            <a:r>
              <a:rPr lang="en-US" altLang="zh-CN" sz="2600" dirty="0">
                <a:latin typeface="+mn-lt"/>
              </a:rPr>
              <a:t>float boy[ ]; </a:t>
            </a:r>
            <a:r>
              <a:rPr lang="en-US" altLang="zh-CN" sz="2600" dirty="0">
                <a:solidFill>
                  <a:srgbClr val="FF0000"/>
                </a:solidFill>
                <a:latin typeface="+mn-lt"/>
              </a:rPr>
              <a:t>boy=</a:t>
            </a:r>
            <a:r>
              <a:rPr lang="en-US" altLang="zh-CN" sz="2600" dirty="0">
                <a:solidFill>
                  <a:srgbClr val="0070C0"/>
                </a:solidFill>
                <a:latin typeface="+mn-lt"/>
              </a:rPr>
              <a:t>new</a:t>
            </a:r>
            <a:r>
              <a:rPr lang="en-US" altLang="zh-CN" sz="2600" dirty="0">
                <a:solidFill>
                  <a:srgbClr val="CC0099"/>
                </a:solidFill>
                <a:latin typeface="+mn-lt"/>
              </a:rPr>
              <a:t> </a:t>
            </a:r>
            <a:r>
              <a:rPr lang="en-US" altLang="zh-CN" sz="2600" dirty="0">
                <a:solidFill>
                  <a:srgbClr val="FF0000"/>
                </a:solidFill>
                <a:latin typeface="+mn-lt"/>
              </a:rPr>
              <a:t>float[4];</a:t>
            </a:r>
          </a:p>
          <a:p>
            <a:pPr lvl="2" algn="just">
              <a:spcBef>
                <a:spcPts val="600"/>
              </a:spcBef>
              <a:spcAft>
                <a:spcPts val="600"/>
              </a:spcAft>
            </a:pPr>
            <a:r>
              <a:rPr lang="en-US" altLang="zh-CN" sz="2600" dirty="0">
                <a:latin typeface="+mn-lt"/>
              </a:rPr>
              <a:t>float boy[ ]=</a:t>
            </a:r>
            <a:r>
              <a:rPr lang="en-US" altLang="zh-CN" sz="2600" dirty="0">
                <a:solidFill>
                  <a:srgbClr val="0070C0"/>
                </a:solidFill>
                <a:latin typeface="+mn-lt"/>
              </a:rPr>
              <a:t>new</a:t>
            </a:r>
            <a:r>
              <a:rPr lang="en-US" altLang="zh-CN" sz="2600" dirty="0">
                <a:latin typeface="+mn-lt"/>
              </a:rPr>
              <a:t> float[4];</a:t>
            </a:r>
          </a:p>
          <a:p>
            <a:pPr lvl="2" algn="just">
              <a:spcBef>
                <a:spcPts val="600"/>
              </a:spcBef>
              <a:spcAft>
                <a:spcPts val="600"/>
              </a:spcAft>
            </a:pPr>
            <a:r>
              <a:rPr lang="en-US" altLang="zh-CN" sz="2600" dirty="0" err="1">
                <a:latin typeface="+mn-lt"/>
              </a:rPr>
              <a:t>int</a:t>
            </a:r>
            <a:r>
              <a:rPr lang="en-US" altLang="zh-CN" sz="2600" dirty="0">
                <a:latin typeface="+mn-lt"/>
              </a:rPr>
              <a:t> </a:t>
            </a:r>
            <a:r>
              <a:rPr lang="en-US" altLang="zh-CN" sz="2600" dirty="0" err="1">
                <a:latin typeface="+mn-lt"/>
              </a:rPr>
              <a:t>mytwo</a:t>
            </a:r>
            <a:r>
              <a:rPr lang="en-US" altLang="zh-CN" sz="2600" dirty="0">
                <a:latin typeface="+mn-lt"/>
              </a:rPr>
              <a:t>[ ][ ]; </a:t>
            </a:r>
            <a:r>
              <a:rPr lang="en-US" altLang="zh-CN" sz="2600" dirty="0" err="1">
                <a:solidFill>
                  <a:srgbClr val="FF0000"/>
                </a:solidFill>
                <a:latin typeface="+mn-lt"/>
              </a:rPr>
              <a:t>mytwo</a:t>
            </a:r>
            <a:r>
              <a:rPr lang="en-US" altLang="zh-CN" sz="2600" dirty="0">
                <a:solidFill>
                  <a:srgbClr val="FF0000"/>
                </a:solidFill>
                <a:latin typeface="+mn-lt"/>
              </a:rPr>
              <a:t>=</a:t>
            </a:r>
            <a:r>
              <a:rPr lang="en-US" altLang="zh-CN" sz="2600" dirty="0">
                <a:solidFill>
                  <a:srgbClr val="0070C0"/>
                </a:solidFill>
                <a:latin typeface="+mn-lt"/>
              </a:rPr>
              <a:t>new</a:t>
            </a:r>
            <a:r>
              <a:rPr lang="en-US" altLang="zh-CN" sz="2600" dirty="0">
                <a:solidFill>
                  <a:srgbClr val="CC0099"/>
                </a:solidFill>
                <a:latin typeface="+mn-lt"/>
              </a:rPr>
              <a:t> </a:t>
            </a:r>
            <a:r>
              <a:rPr lang="en-US" altLang="zh-CN" sz="2600" dirty="0" err="1">
                <a:solidFill>
                  <a:srgbClr val="FF0000"/>
                </a:solidFill>
                <a:latin typeface="+mn-lt"/>
              </a:rPr>
              <a:t>int</a:t>
            </a:r>
            <a:r>
              <a:rPr lang="en-US" altLang="zh-CN" sz="2600" dirty="0">
                <a:solidFill>
                  <a:srgbClr val="FF0000"/>
                </a:solidFill>
                <a:latin typeface="+mn-lt"/>
              </a:rPr>
              <a:t>[3][4]</a:t>
            </a:r>
            <a:r>
              <a:rPr lang="en-US" altLang="zh-CN" sz="2600" dirty="0">
                <a:solidFill>
                  <a:srgbClr val="CC0099"/>
                </a:solidFill>
                <a:latin typeface="+mn-lt"/>
              </a:rPr>
              <a:t>;</a:t>
            </a:r>
          </a:p>
          <a:p>
            <a:pPr lvl="2" algn="just">
              <a:spcBef>
                <a:spcPts val="600"/>
              </a:spcBef>
              <a:spcAft>
                <a:spcPts val="600"/>
              </a:spcAft>
            </a:pPr>
            <a:r>
              <a:rPr lang="en-US" altLang="zh-CN" sz="2600" dirty="0" err="1">
                <a:latin typeface="+mn-lt"/>
              </a:rPr>
              <a:t>int</a:t>
            </a:r>
            <a:r>
              <a:rPr lang="en-US" altLang="zh-CN" sz="2600" dirty="0">
                <a:latin typeface="+mn-lt"/>
              </a:rPr>
              <a:t> </a:t>
            </a:r>
            <a:r>
              <a:rPr lang="en-US" altLang="zh-CN" sz="2600" dirty="0" err="1">
                <a:latin typeface="+mn-lt"/>
              </a:rPr>
              <a:t>mytwo</a:t>
            </a:r>
            <a:r>
              <a:rPr lang="en-US" altLang="zh-CN" sz="2600" dirty="0">
                <a:latin typeface="+mn-lt"/>
              </a:rPr>
              <a:t>[ ][ ]=</a:t>
            </a:r>
            <a:r>
              <a:rPr lang="en-US" altLang="zh-CN" sz="2600" dirty="0">
                <a:solidFill>
                  <a:srgbClr val="0070C0"/>
                </a:solidFill>
                <a:latin typeface="+mn-lt"/>
              </a:rPr>
              <a:t>new</a:t>
            </a:r>
            <a:r>
              <a:rPr lang="en-US" altLang="zh-CN" sz="2600" dirty="0">
                <a:latin typeface="+mn-lt"/>
              </a:rPr>
              <a:t> </a:t>
            </a:r>
            <a:r>
              <a:rPr lang="en-US" altLang="zh-CN" sz="2600" dirty="0" err="1">
                <a:latin typeface="+mn-lt"/>
              </a:rPr>
              <a:t>int</a:t>
            </a:r>
            <a:r>
              <a:rPr lang="en-US" altLang="zh-CN" sz="2600" dirty="0">
                <a:latin typeface="+mn-lt"/>
              </a:rPr>
              <a:t>[3][4</a:t>
            </a:r>
            <a:r>
              <a:rPr lang="en-US" altLang="zh-CN" sz="2600" dirty="0" smtClean="0">
                <a:latin typeface="+mn-lt"/>
              </a:rPr>
              <a:t>];</a:t>
            </a:r>
          </a:p>
          <a:p>
            <a:pPr algn="just">
              <a:spcBef>
                <a:spcPts val="600"/>
              </a:spcBef>
              <a:spcAft>
                <a:spcPts val="600"/>
              </a:spcAft>
              <a:buFont typeface="Wingdings" panose="05000000000000000000" pitchFamily="2" charset="2"/>
              <a:buChar char="l"/>
            </a:pPr>
            <a:r>
              <a:rPr lang="zh-CN" altLang="en-US" sz="3200" b="1" dirty="0">
                <a:latin typeface="+mn-lt"/>
              </a:rPr>
              <a:t>数组名字称为数组的引用</a:t>
            </a:r>
            <a:r>
              <a:rPr lang="zh-CN" altLang="en-US" sz="3200" dirty="0">
                <a:latin typeface="+mn-lt"/>
              </a:rPr>
              <a:t>，存放首元素的地址</a:t>
            </a:r>
            <a:endParaRPr lang="en-US" altLang="zh-CN" sz="3200" dirty="0">
              <a:latin typeface="+mn-lt"/>
            </a:endParaRPr>
          </a:p>
          <a:p>
            <a:pPr algn="just">
              <a:spcBef>
                <a:spcPts val="600"/>
              </a:spcBef>
              <a:spcAft>
                <a:spcPts val="600"/>
              </a:spcAft>
              <a:buFont typeface="Wingdings" panose="05000000000000000000" pitchFamily="2" charset="2"/>
              <a:buChar char="l"/>
            </a:pPr>
            <a:r>
              <a:rPr lang="zh-CN" altLang="en-US" sz="3200" dirty="0">
                <a:latin typeface="+mn-lt"/>
              </a:rPr>
              <a:t>创建数组之后，系统会给每个元素一个默认的值</a:t>
            </a:r>
          </a:p>
          <a:p>
            <a:pPr lvl="1" algn="just">
              <a:spcBef>
                <a:spcPts val="600"/>
              </a:spcBef>
              <a:spcAft>
                <a:spcPts val="600"/>
              </a:spcAft>
            </a:pPr>
            <a:r>
              <a:rPr lang="zh-CN" altLang="en-US" sz="2800" dirty="0">
                <a:latin typeface="+mn-lt"/>
              </a:rPr>
              <a:t>例如，整数类型为</a:t>
            </a:r>
            <a:r>
              <a:rPr lang="en-US" altLang="zh-CN" sz="2800" dirty="0">
                <a:latin typeface="+mn-lt"/>
              </a:rPr>
              <a:t>0</a:t>
            </a:r>
            <a:r>
              <a:rPr lang="zh-CN" altLang="en-US" sz="2800" dirty="0">
                <a:latin typeface="+mn-lt"/>
              </a:rPr>
              <a:t>，浮点型为</a:t>
            </a:r>
            <a:r>
              <a:rPr lang="en-US" altLang="zh-CN" sz="2800" dirty="0">
                <a:latin typeface="+mn-lt"/>
              </a:rPr>
              <a:t>0.0</a:t>
            </a:r>
            <a:r>
              <a:rPr lang="zh-CN" altLang="en-US" sz="2800" dirty="0" smtClean="0">
                <a:latin typeface="+mn-lt"/>
              </a:rPr>
              <a:t>，引用类型</a:t>
            </a:r>
            <a:r>
              <a:rPr lang="zh-CN" altLang="en-US" sz="2800" dirty="0">
                <a:latin typeface="+mn-lt"/>
              </a:rPr>
              <a:t>为</a:t>
            </a:r>
            <a:r>
              <a:rPr lang="en-US" altLang="zh-CN" sz="2800" dirty="0">
                <a:latin typeface="+mn-lt"/>
              </a:rPr>
              <a:t>null</a:t>
            </a:r>
          </a:p>
          <a:p>
            <a:endParaRPr lang="zh-CN" altLang="en-US" dirty="0"/>
          </a:p>
        </p:txBody>
      </p:sp>
      <p:sp>
        <p:nvSpPr>
          <p:cNvPr id="4" name="Text Box 4"/>
          <p:cNvSpPr txBox="1">
            <a:spLocks noChangeArrowheads="1"/>
          </p:cNvSpPr>
          <p:nvPr/>
        </p:nvSpPr>
        <p:spPr bwMode="auto">
          <a:xfrm>
            <a:off x="369763" y="2383381"/>
            <a:ext cx="9350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70000"/>
              <a:buFont typeface="Wingdings" panose="05000000000000000000" pitchFamily="2" charset="2"/>
              <a:buChar char="l"/>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l"/>
              <a:defRPr sz="2300" b="1">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SzPct val="75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folHlink"/>
              </a:buClr>
              <a:buSzPct val="80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ClrTx/>
              <a:buSzTx/>
              <a:buFontTx/>
              <a:buNone/>
            </a:pPr>
            <a:r>
              <a:rPr lang="zh-CN" altLang="en-US" sz="2400" dirty="0"/>
              <a:t>等价</a:t>
            </a:r>
          </a:p>
        </p:txBody>
      </p:sp>
      <p:sp>
        <p:nvSpPr>
          <p:cNvPr id="5" name="AutoShape 6"/>
          <p:cNvSpPr>
            <a:spLocks/>
          </p:cNvSpPr>
          <p:nvPr/>
        </p:nvSpPr>
        <p:spPr bwMode="auto">
          <a:xfrm>
            <a:off x="1257177" y="2323851"/>
            <a:ext cx="215900" cy="576263"/>
          </a:xfrm>
          <a:prstGeom prst="leftBrace">
            <a:avLst>
              <a:gd name="adj1" fmla="val 22243"/>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3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70000"/>
              <a:buFont typeface="Wingdings" panose="05000000000000000000" pitchFamily="2" charset="2"/>
              <a:buChar char="l"/>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l"/>
              <a:defRPr sz="2300" b="1">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SzPct val="75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folHlink"/>
              </a:buClr>
              <a:buSzPct val="80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ClrTx/>
              <a:buSzTx/>
              <a:buFontTx/>
              <a:buNone/>
            </a:pPr>
            <a:endParaRPr lang="zh-CN" altLang="zh-CN" sz="1600" b="0">
              <a:ea typeface="宋体" panose="02010600030101010101" pitchFamily="2" charset="-122"/>
            </a:endParaRPr>
          </a:p>
        </p:txBody>
      </p:sp>
      <p:sp>
        <p:nvSpPr>
          <p:cNvPr id="6" name="Text Box 4"/>
          <p:cNvSpPr txBox="1">
            <a:spLocks noChangeArrowheads="1"/>
          </p:cNvSpPr>
          <p:nvPr/>
        </p:nvSpPr>
        <p:spPr bwMode="auto">
          <a:xfrm>
            <a:off x="369763" y="3354931"/>
            <a:ext cx="9350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70000"/>
              <a:buFont typeface="Wingdings" panose="05000000000000000000" pitchFamily="2" charset="2"/>
              <a:buChar char="l"/>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l"/>
              <a:defRPr sz="2300" b="1">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SzPct val="75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folHlink"/>
              </a:buClr>
              <a:buSzPct val="80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ClrTx/>
              <a:buSzTx/>
              <a:buFontTx/>
              <a:buNone/>
            </a:pPr>
            <a:r>
              <a:rPr lang="zh-CN" altLang="en-US" sz="2400" dirty="0"/>
              <a:t>等价</a:t>
            </a:r>
          </a:p>
        </p:txBody>
      </p:sp>
      <p:sp>
        <p:nvSpPr>
          <p:cNvPr id="7" name="AutoShape 6"/>
          <p:cNvSpPr>
            <a:spLocks/>
          </p:cNvSpPr>
          <p:nvPr/>
        </p:nvSpPr>
        <p:spPr bwMode="auto">
          <a:xfrm>
            <a:off x="1257177" y="3295400"/>
            <a:ext cx="215900" cy="576263"/>
          </a:xfrm>
          <a:prstGeom prst="leftBrace">
            <a:avLst>
              <a:gd name="adj1" fmla="val 22243"/>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l"/>
              <a:defRPr sz="3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70000"/>
              <a:buFont typeface="Wingdings" panose="05000000000000000000" pitchFamily="2" charset="2"/>
              <a:buChar char="l"/>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l"/>
              <a:defRPr sz="2300" b="1">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SzPct val="75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folHlink"/>
              </a:buClr>
              <a:buSzPct val="80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ClrTx/>
              <a:buSzTx/>
              <a:buFontTx/>
              <a:buNone/>
            </a:pPr>
            <a:endParaRPr lang="zh-CN" altLang="zh-CN" sz="1600" b="0">
              <a:ea typeface="宋体" panose="02010600030101010101" pitchFamily="2" charset="-122"/>
            </a:endParaRPr>
          </a:p>
        </p:txBody>
      </p:sp>
    </p:spTree>
    <p:extLst>
      <p:ext uri="{BB962C8B-B14F-4D97-AF65-F5344CB8AC3E}">
        <p14:creationId xmlns:p14="http://schemas.microsoft.com/office/powerpoint/2010/main" val="221186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strVal val="#ppt_h"/>
                                          </p:val>
                                        </p:tav>
                                        <p:tav tm="100000">
                                          <p:val>
                                            <p:strVal val="#ppt_h"/>
                                          </p:val>
                                        </p:tav>
                                      </p:tavLst>
                                    </p:anim>
                                  </p:childTnLst>
                                </p:cTn>
                              </p:par>
                              <p:par>
                                <p:cTn id="19" presetID="17"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mn-lt"/>
              </a:rPr>
              <a:t>2.4.3</a:t>
            </a:r>
            <a:r>
              <a:rPr lang="zh-CN" altLang="en-US" dirty="0" smtClean="0">
                <a:latin typeface="+mn-lt"/>
              </a:rPr>
              <a:t> 数组的初始化</a:t>
            </a:r>
            <a:endParaRPr lang="zh-CN" altLang="en-US" dirty="0">
              <a:latin typeface="+mn-lt"/>
            </a:endParaRPr>
          </a:p>
        </p:txBody>
      </p:sp>
      <p:sp>
        <p:nvSpPr>
          <p:cNvPr id="3" name="内容占位符 2"/>
          <p:cNvSpPr>
            <a:spLocks noGrp="1"/>
          </p:cNvSpPr>
          <p:nvPr>
            <p:ph idx="1"/>
          </p:nvPr>
        </p:nvSpPr>
        <p:spPr>
          <a:xfrm>
            <a:off x="1097280" y="1078992"/>
            <a:ext cx="10058400" cy="5010912"/>
          </a:xfrm>
        </p:spPr>
        <p:txBody>
          <a:bodyPr>
            <a:normAutofit/>
          </a:bodyPr>
          <a:lstStyle/>
          <a:p>
            <a:pPr>
              <a:spcBef>
                <a:spcPts val="600"/>
              </a:spcBef>
              <a:spcAft>
                <a:spcPts val="600"/>
              </a:spcAft>
            </a:pPr>
            <a:r>
              <a:rPr lang="zh-CN" altLang="en-US" sz="3200" dirty="0">
                <a:latin typeface="+mn-lt"/>
              </a:rPr>
              <a:t>在声明数组的同时给数组的元素赋初值</a:t>
            </a:r>
          </a:p>
          <a:p>
            <a:pPr lvl="1">
              <a:spcBef>
                <a:spcPts val="600"/>
              </a:spcBef>
              <a:spcAft>
                <a:spcPts val="600"/>
              </a:spcAft>
            </a:pPr>
            <a:r>
              <a:rPr lang="en-US" altLang="zh-CN" sz="2800" dirty="0">
                <a:solidFill>
                  <a:srgbClr val="0070C0"/>
                </a:solidFill>
                <a:latin typeface="+mn-lt"/>
              </a:rPr>
              <a:t>float</a:t>
            </a:r>
            <a:r>
              <a:rPr lang="en-US" altLang="zh-CN" sz="2800" dirty="0">
                <a:latin typeface="+mn-lt"/>
              </a:rPr>
              <a:t>[ ] boy={21.3f,23.89f,2.0f,23f,668.8f};</a:t>
            </a:r>
          </a:p>
          <a:p>
            <a:pPr>
              <a:spcBef>
                <a:spcPts val="600"/>
              </a:spcBef>
              <a:spcAft>
                <a:spcPts val="600"/>
              </a:spcAft>
            </a:pPr>
            <a:r>
              <a:rPr lang="zh-CN" altLang="en-US" sz="2800" dirty="0">
                <a:latin typeface="+mn-lt"/>
              </a:rPr>
              <a:t>上述语句相当于</a:t>
            </a:r>
          </a:p>
          <a:p>
            <a:pPr lvl="1">
              <a:spcBef>
                <a:spcPts val="600"/>
              </a:spcBef>
              <a:spcAft>
                <a:spcPts val="600"/>
              </a:spcAft>
            </a:pPr>
            <a:r>
              <a:rPr lang="en-US" altLang="zh-CN" sz="2800" dirty="0">
                <a:latin typeface="+mn-lt"/>
              </a:rPr>
              <a:t>float[ ] boy=</a:t>
            </a:r>
            <a:r>
              <a:rPr lang="en-US" altLang="zh-CN" sz="2800" dirty="0">
                <a:solidFill>
                  <a:srgbClr val="0070C0"/>
                </a:solidFill>
                <a:latin typeface="+mn-lt"/>
              </a:rPr>
              <a:t>new</a:t>
            </a:r>
            <a:r>
              <a:rPr lang="en-US" altLang="zh-CN" sz="2800" dirty="0">
                <a:latin typeface="+mn-lt"/>
              </a:rPr>
              <a:t> float[5];</a:t>
            </a:r>
          </a:p>
          <a:p>
            <a:pPr lvl="1">
              <a:spcBef>
                <a:spcPts val="600"/>
              </a:spcBef>
              <a:spcAft>
                <a:spcPts val="600"/>
              </a:spcAft>
            </a:pPr>
            <a:r>
              <a:rPr lang="en-US" altLang="zh-CN" sz="2800" dirty="0">
                <a:latin typeface="+mn-lt"/>
              </a:rPr>
              <a:t>boy[0]=21.3f;</a:t>
            </a:r>
          </a:p>
          <a:p>
            <a:pPr lvl="1">
              <a:spcBef>
                <a:spcPts val="600"/>
              </a:spcBef>
              <a:spcAft>
                <a:spcPts val="600"/>
              </a:spcAft>
            </a:pPr>
            <a:r>
              <a:rPr lang="en-US" altLang="zh-CN" sz="2800" dirty="0">
                <a:latin typeface="+mn-lt"/>
              </a:rPr>
              <a:t>boy[1]=23.89f;</a:t>
            </a:r>
          </a:p>
          <a:p>
            <a:pPr lvl="1">
              <a:spcBef>
                <a:spcPts val="600"/>
              </a:spcBef>
              <a:spcAft>
                <a:spcPts val="600"/>
              </a:spcAft>
            </a:pPr>
            <a:r>
              <a:rPr lang="en-US" altLang="zh-CN" sz="2800" dirty="0">
                <a:latin typeface="+mn-lt"/>
              </a:rPr>
              <a:t>boy[2]=2.0f;</a:t>
            </a:r>
          </a:p>
          <a:p>
            <a:pPr lvl="1">
              <a:spcBef>
                <a:spcPts val="600"/>
              </a:spcBef>
              <a:spcAft>
                <a:spcPts val="600"/>
              </a:spcAft>
            </a:pPr>
            <a:r>
              <a:rPr lang="en-US" altLang="zh-CN" sz="2800" dirty="0">
                <a:latin typeface="+mn-lt"/>
              </a:rPr>
              <a:t>boy[3]=23f;</a:t>
            </a:r>
          </a:p>
          <a:p>
            <a:pPr lvl="1">
              <a:spcBef>
                <a:spcPts val="600"/>
              </a:spcBef>
              <a:spcAft>
                <a:spcPts val="600"/>
              </a:spcAft>
            </a:pPr>
            <a:r>
              <a:rPr lang="en-US" altLang="zh-CN" sz="2800" dirty="0">
                <a:latin typeface="+mn-lt"/>
              </a:rPr>
              <a:t>boy[4]=668.8f;</a:t>
            </a:r>
          </a:p>
          <a:p>
            <a:endParaRPr lang="zh-CN" altLang="en-US" dirty="0"/>
          </a:p>
        </p:txBody>
      </p:sp>
    </p:spTree>
    <p:extLst>
      <p:ext uri="{BB962C8B-B14F-4D97-AF65-F5344CB8AC3E}">
        <p14:creationId xmlns:p14="http://schemas.microsoft.com/office/powerpoint/2010/main" val="32948820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mn-lt"/>
              </a:rPr>
              <a:t>2.4.4</a:t>
            </a:r>
            <a:r>
              <a:rPr lang="zh-CN" altLang="en-US" dirty="0" smtClean="0">
                <a:latin typeface="+mn-lt"/>
              </a:rPr>
              <a:t> 数</a:t>
            </a:r>
            <a:r>
              <a:rPr lang="zh-CN" altLang="en-US" dirty="0">
                <a:latin typeface="+mn-lt"/>
              </a:rPr>
              <a:t>组的</a:t>
            </a:r>
            <a:r>
              <a:rPr lang="zh-CN" altLang="en-US" dirty="0" smtClean="0">
                <a:latin typeface="+mn-lt"/>
              </a:rPr>
              <a:t>引用</a:t>
            </a:r>
            <a:endParaRPr lang="zh-CN" altLang="en-US" dirty="0">
              <a:latin typeface="+mn-lt"/>
            </a:endParaRPr>
          </a:p>
        </p:txBody>
      </p:sp>
      <p:sp>
        <p:nvSpPr>
          <p:cNvPr id="3" name="内容占位符 2"/>
          <p:cNvSpPr>
            <a:spLocks noGrp="1"/>
          </p:cNvSpPr>
          <p:nvPr>
            <p:ph idx="1"/>
          </p:nvPr>
        </p:nvSpPr>
        <p:spPr>
          <a:xfrm>
            <a:off x="896112" y="1186963"/>
            <a:ext cx="10259568" cy="4682132"/>
          </a:xfrm>
        </p:spPr>
        <p:txBody>
          <a:bodyPr>
            <a:normAutofit/>
          </a:bodyPr>
          <a:lstStyle/>
          <a:p>
            <a:pPr algn="just">
              <a:buFont typeface="Wingdings" charset="2"/>
              <a:buChar char="l"/>
            </a:pPr>
            <a:r>
              <a:rPr lang="zh-CN" altLang="en-US" sz="3200" dirty="0">
                <a:latin typeface="+mn-lt"/>
              </a:rPr>
              <a:t>数组属于引用型变量，两</a:t>
            </a:r>
            <a:r>
              <a:rPr lang="zh-CN" altLang="en-US" sz="3200" dirty="0" smtClean="0">
                <a:latin typeface="+mn-lt"/>
              </a:rPr>
              <a:t>个数组</a:t>
            </a:r>
            <a:r>
              <a:rPr lang="zh-CN" altLang="en-US" sz="3200" dirty="0">
                <a:latin typeface="+mn-lt"/>
              </a:rPr>
              <a:t>如果具有相同的引用，它们就有完全相同的元素</a:t>
            </a:r>
          </a:p>
          <a:p>
            <a:pPr algn="just">
              <a:buFont typeface="Wingdings" charset="2"/>
              <a:buChar char="l"/>
            </a:pPr>
            <a:r>
              <a:rPr lang="zh-CN" altLang="en-US" sz="3200" dirty="0">
                <a:latin typeface="+mn-lt"/>
              </a:rPr>
              <a:t>例如</a:t>
            </a:r>
          </a:p>
          <a:p>
            <a:pPr lvl="1" algn="just"/>
            <a:r>
              <a:rPr lang="en-US" altLang="zh-CN" sz="2800" dirty="0" err="1">
                <a:solidFill>
                  <a:srgbClr val="0070C0"/>
                </a:solidFill>
                <a:latin typeface="+mn-lt"/>
              </a:rPr>
              <a:t>int</a:t>
            </a:r>
            <a:r>
              <a:rPr lang="en-US" altLang="zh-CN" sz="2800" dirty="0">
                <a:solidFill>
                  <a:srgbClr val="0070C0"/>
                </a:solidFill>
                <a:latin typeface="+mn-lt"/>
              </a:rPr>
              <a:t> [ ] a={1, 2, 3},b={4, 5};</a:t>
            </a:r>
          </a:p>
          <a:p>
            <a:pPr lvl="1" algn="just"/>
            <a:r>
              <a:rPr lang="zh-CN" altLang="en-US" sz="2800" dirty="0">
                <a:latin typeface="+mn-lt"/>
              </a:rPr>
              <a:t>如果有赋值语句</a:t>
            </a:r>
            <a:r>
              <a:rPr lang="en-US" altLang="zh-CN" sz="2800" dirty="0">
                <a:latin typeface="+mn-lt"/>
              </a:rPr>
              <a:t>a=b; </a:t>
            </a:r>
            <a:r>
              <a:rPr lang="zh-CN" altLang="en-US" sz="2800" dirty="0" smtClean="0">
                <a:latin typeface="+mn-lt"/>
              </a:rPr>
              <a:t>则数组</a:t>
            </a:r>
            <a:r>
              <a:rPr lang="en-US" altLang="zh-CN" sz="2800" dirty="0" smtClean="0">
                <a:latin typeface="+mn-lt"/>
              </a:rPr>
              <a:t>a</a:t>
            </a:r>
            <a:r>
              <a:rPr lang="zh-CN" altLang="en-US" sz="2800" dirty="0" smtClean="0">
                <a:latin typeface="+mn-lt"/>
              </a:rPr>
              <a:t>会指向数组</a:t>
            </a:r>
            <a:r>
              <a:rPr lang="en-US" altLang="zh-CN" sz="2800" dirty="0" smtClean="0">
                <a:latin typeface="+mn-lt"/>
              </a:rPr>
              <a:t>b</a:t>
            </a:r>
            <a:r>
              <a:rPr lang="zh-CN" altLang="en-US" sz="2800" dirty="0" smtClean="0">
                <a:latin typeface="+mn-lt"/>
              </a:rPr>
              <a:t>的内存，</a:t>
            </a:r>
            <a:r>
              <a:rPr lang="zh-CN" altLang="en-US" sz="2800" dirty="0">
                <a:latin typeface="+mn-lt"/>
              </a:rPr>
              <a:t>使得</a:t>
            </a:r>
            <a:r>
              <a:rPr lang="en-US" altLang="zh-CN" sz="2800" dirty="0">
                <a:latin typeface="+mn-lt"/>
              </a:rPr>
              <a:t>a</a:t>
            </a:r>
            <a:r>
              <a:rPr lang="zh-CN" altLang="en-US" sz="2800" dirty="0">
                <a:latin typeface="+mn-lt"/>
              </a:rPr>
              <a:t>的元素与</a:t>
            </a:r>
            <a:r>
              <a:rPr lang="en-US" altLang="zh-CN" sz="2800" dirty="0">
                <a:latin typeface="+mn-lt"/>
              </a:rPr>
              <a:t>b</a:t>
            </a:r>
            <a:r>
              <a:rPr lang="zh-CN" altLang="en-US" sz="2800" dirty="0">
                <a:latin typeface="+mn-lt"/>
              </a:rPr>
              <a:t>的元素相同，即</a:t>
            </a:r>
            <a:r>
              <a:rPr lang="en-US" altLang="zh-CN" sz="2800" dirty="0">
                <a:latin typeface="+mn-lt"/>
              </a:rPr>
              <a:t>a[0], a[1]</a:t>
            </a:r>
            <a:r>
              <a:rPr lang="zh-CN" altLang="en-US" sz="2800" dirty="0">
                <a:latin typeface="+mn-lt"/>
              </a:rPr>
              <a:t>就是</a:t>
            </a:r>
            <a:r>
              <a:rPr lang="en-US" altLang="zh-CN" sz="2800" dirty="0">
                <a:latin typeface="+mn-lt"/>
              </a:rPr>
              <a:t>b[0], b[1</a:t>
            </a:r>
            <a:r>
              <a:rPr lang="en-US" altLang="zh-CN" sz="2800" dirty="0" smtClean="0">
                <a:latin typeface="+mn-lt"/>
              </a:rPr>
              <a:t>]</a:t>
            </a:r>
            <a:r>
              <a:rPr lang="zh-CN" altLang="en-US" sz="2800" dirty="0" smtClean="0">
                <a:latin typeface="+mn-lt"/>
              </a:rPr>
              <a:t>；而</a:t>
            </a:r>
            <a:r>
              <a:rPr lang="zh-CN" altLang="en-US" sz="2800" dirty="0">
                <a:latin typeface="+mn-lt"/>
              </a:rPr>
              <a:t>最初分配给</a:t>
            </a:r>
            <a:r>
              <a:rPr lang="en-US" altLang="zh-CN" sz="2800" dirty="0">
                <a:latin typeface="+mn-lt"/>
              </a:rPr>
              <a:t>a</a:t>
            </a:r>
            <a:r>
              <a:rPr lang="zh-CN" altLang="en-US" sz="2800" dirty="0">
                <a:latin typeface="+mn-lt"/>
              </a:rPr>
              <a:t>的三个</a:t>
            </a:r>
            <a:r>
              <a:rPr lang="zh-CN" altLang="en-US" sz="2800" dirty="0" smtClean="0">
                <a:latin typeface="+mn-lt"/>
              </a:rPr>
              <a:t>元素的内存会被</a:t>
            </a:r>
            <a:r>
              <a:rPr lang="en-US" altLang="zh-CN" sz="2800" dirty="0" smtClean="0">
                <a:latin typeface="+mn-lt"/>
              </a:rPr>
              <a:t>GC</a:t>
            </a:r>
            <a:r>
              <a:rPr lang="zh-CN" altLang="en-US" sz="2800" dirty="0" smtClean="0">
                <a:latin typeface="+mn-lt"/>
              </a:rPr>
              <a:t>回收。</a:t>
            </a:r>
            <a:endParaRPr lang="en-US" altLang="zh-CN" sz="2800" dirty="0" smtClean="0">
              <a:latin typeface="+mn-lt"/>
            </a:endParaRPr>
          </a:p>
          <a:p>
            <a:pPr lvl="1" algn="just"/>
            <a:r>
              <a:rPr lang="zh-CN" altLang="en-US" sz="2800" dirty="0" smtClean="0">
                <a:latin typeface="+mn-lt"/>
              </a:rPr>
              <a:t>如果</a:t>
            </a:r>
            <a:r>
              <a:rPr lang="zh-CN" altLang="en-US" sz="2800" dirty="0">
                <a:latin typeface="+mn-lt"/>
              </a:rPr>
              <a:t>有赋值语句</a:t>
            </a:r>
            <a:r>
              <a:rPr lang="en-US" altLang="zh-CN" sz="2800" dirty="0">
                <a:latin typeface="+mn-lt"/>
              </a:rPr>
              <a:t>b=a; </a:t>
            </a:r>
            <a:r>
              <a:rPr lang="zh-CN" altLang="en-US" sz="2800" dirty="0">
                <a:latin typeface="+mn-lt"/>
              </a:rPr>
              <a:t>则</a:t>
            </a:r>
            <a:r>
              <a:rPr lang="en-US" altLang="zh-CN" sz="2800" dirty="0">
                <a:latin typeface="+mn-lt"/>
              </a:rPr>
              <a:t>b[0], b[1], b[2]</a:t>
            </a:r>
            <a:r>
              <a:rPr lang="zh-CN" altLang="en-US" sz="2800" dirty="0">
                <a:latin typeface="+mn-lt"/>
              </a:rPr>
              <a:t>就是</a:t>
            </a:r>
            <a:r>
              <a:rPr lang="en-US" altLang="zh-CN" sz="2800" dirty="0">
                <a:latin typeface="+mn-lt"/>
              </a:rPr>
              <a:t>a[0], a[1], a[2]</a:t>
            </a:r>
            <a:r>
              <a:rPr lang="zh-CN" altLang="en-US" sz="2800" dirty="0">
                <a:latin typeface="+mn-lt"/>
              </a:rPr>
              <a:t>，而最初分配给</a:t>
            </a:r>
            <a:r>
              <a:rPr lang="en-US" altLang="zh-CN" sz="2800" dirty="0">
                <a:latin typeface="+mn-lt"/>
              </a:rPr>
              <a:t>b</a:t>
            </a:r>
            <a:r>
              <a:rPr lang="zh-CN" altLang="en-US" sz="2800" dirty="0">
                <a:latin typeface="+mn-lt"/>
              </a:rPr>
              <a:t>的两个元素已不</a:t>
            </a:r>
            <a:r>
              <a:rPr lang="zh-CN" altLang="en-US" sz="2800" dirty="0" smtClean="0">
                <a:latin typeface="+mn-lt"/>
              </a:rPr>
              <a:t>存在</a:t>
            </a:r>
            <a:endParaRPr lang="zh-CN" altLang="en-US" sz="2800" dirty="0">
              <a:latin typeface="+mn-lt"/>
            </a:endParaRPr>
          </a:p>
        </p:txBody>
      </p:sp>
    </p:spTree>
    <p:extLst>
      <p:ext uri="{BB962C8B-B14F-4D97-AF65-F5344CB8AC3E}">
        <p14:creationId xmlns:p14="http://schemas.microsoft.com/office/powerpoint/2010/main" val="24421362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mn-lt"/>
              </a:rPr>
              <a:t>2.4.5</a:t>
            </a:r>
            <a:r>
              <a:rPr lang="zh-CN" altLang="en-US" dirty="0" smtClean="0">
                <a:latin typeface="+mn-lt"/>
              </a:rPr>
              <a:t> 数组的注意事项</a:t>
            </a:r>
            <a:endParaRPr lang="zh-CN" altLang="en-US" dirty="0">
              <a:latin typeface="+mn-lt"/>
            </a:endParaRPr>
          </a:p>
        </p:txBody>
      </p:sp>
      <p:sp>
        <p:nvSpPr>
          <p:cNvPr id="3" name="内容占位符 2"/>
          <p:cNvSpPr>
            <a:spLocks noGrp="1"/>
          </p:cNvSpPr>
          <p:nvPr>
            <p:ph idx="1"/>
          </p:nvPr>
        </p:nvSpPr>
        <p:spPr>
          <a:xfrm>
            <a:off x="1097280" y="1051562"/>
            <a:ext cx="10058400" cy="4817535"/>
          </a:xfrm>
        </p:spPr>
        <p:txBody>
          <a:bodyPr>
            <a:noAutofit/>
          </a:bodyPr>
          <a:lstStyle/>
          <a:p>
            <a:pPr algn="just">
              <a:spcBef>
                <a:spcPts val="300"/>
              </a:spcBef>
              <a:spcAft>
                <a:spcPts val="600"/>
              </a:spcAft>
              <a:buNone/>
            </a:pPr>
            <a:r>
              <a:rPr lang="zh-CN" altLang="en-US" sz="2800" dirty="0">
                <a:latin typeface="+mn-lt"/>
              </a:rPr>
              <a:t>（</a:t>
            </a:r>
            <a:r>
              <a:rPr lang="en-US" altLang="zh-CN" sz="2800" dirty="0">
                <a:latin typeface="+mn-lt"/>
              </a:rPr>
              <a:t>1</a:t>
            </a:r>
            <a:r>
              <a:rPr lang="zh-CN" altLang="en-US" sz="2800" dirty="0">
                <a:latin typeface="+mn-lt"/>
              </a:rPr>
              <a:t>）</a:t>
            </a:r>
            <a:r>
              <a:rPr lang="en-US" altLang="zh-CN" sz="2800" dirty="0">
                <a:solidFill>
                  <a:srgbClr val="FF0000"/>
                </a:solidFill>
                <a:latin typeface="+mn-lt"/>
              </a:rPr>
              <a:t>Java</a:t>
            </a:r>
            <a:r>
              <a:rPr lang="zh-CN" altLang="en-US" sz="2800" dirty="0">
                <a:solidFill>
                  <a:srgbClr val="FF0000"/>
                </a:solidFill>
                <a:latin typeface="+mn-lt"/>
              </a:rPr>
              <a:t>允许使用</a:t>
            </a:r>
            <a:r>
              <a:rPr lang="en-US" altLang="zh-CN" sz="2800" dirty="0" err="1">
                <a:solidFill>
                  <a:srgbClr val="FF0000"/>
                </a:solidFill>
                <a:latin typeface="+mn-lt"/>
              </a:rPr>
              <a:t>int</a:t>
            </a:r>
            <a:r>
              <a:rPr lang="zh-CN" altLang="en-US" sz="2800" dirty="0">
                <a:solidFill>
                  <a:srgbClr val="FF0000"/>
                </a:solidFill>
                <a:latin typeface="+mn-lt"/>
              </a:rPr>
              <a:t>类型变量制定数组的大小</a:t>
            </a:r>
          </a:p>
          <a:p>
            <a:pPr lvl="1" algn="just">
              <a:spcBef>
                <a:spcPts val="300"/>
              </a:spcBef>
              <a:spcAft>
                <a:spcPts val="600"/>
              </a:spcAft>
            </a:pPr>
            <a:r>
              <a:rPr lang="en-US" altLang="zh-CN" sz="2400" dirty="0" err="1">
                <a:latin typeface="+mn-lt"/>
              </a:rPr>
              <a:t>int</a:t>
            </a:r>
            <a:r>
              <a:rPr lang="en-US" altLang="zh-CN" sz="2400" dirty="0">
                <a:latin typeface="+mn-lt"/>
              </a:rPr>
              <a:t> size=30; double n[ ]=new double[size]</a:t>
            </a:r>
          </a:p>
          <a:p>
            <a:pPr algn="just">
              <a:spcBef>
                <a:spcPts val="300"/>
              </a:spcBef>
              <a:spcAft>
                <a:spcPts val="600"/>
              </a:spcAft>
              <a:buNone/>
            </a:pPr>
            <a:r>
              <a:rPr lang="zh-CN" altLang="en-US" sz="2800" dirty="0">
                <a:latin typeface="+mn-lt"/>
              </a:rPr>
              <a:t>（</a:t>
            </a:r>
            <a:r>
              <a:rPr lang="en-US" altLang="zh-CN" sz="2800" dirty="0">
                <a:latin typeface="+mn-lt"/>
              </a:rPr>
              <a:t>2</a:t>
            </a:r>
            <a:r>
              <a:rPr lang="zh-CN" altLang="en-US" sz="2800" dirty="0">
                <a:latin typeface="+mn-lt"/>
              </a:rPr>
              <a:t>）</a:t>
            </a:r>
            <a:r>
              <a:rPr lang="en-US" altLang="zh-CN" sz="2800" dirty="0">
                <a:latin typeface="+mn-lt"/>
              </a:rPr>
              <a:t>Java</a:t>
            </a:r>
            <a:r>
              <a:rPr lang="zh-CN" altLang="en-US" sz="2800" dirty="0">
                <a:latin typeface="+mn-lt"/>
              </a:rPr>
              <a:t>不允许在声明数组的中括号内指定数组元素的个数</a:t>
            </a:r>
          </a:p>
          <a:p>
            <a:pPr lvl="1" algn="just">
              <a:spcBef>
                <a:spcPts val="300"/>
              </a:spcBef>
              <a:spcAft>
                <a:spcPts val="600"/>
              </a:spcAft>
            </a:pPr>
            <a:r>
              <a:rPr lang="en-US" altLang="zh-CN" sz="2400" dirty="0" err="1">
                <a:latin typeface="+mn-lt"/>
              </a:rPr>
              <a:t>int</a:t>
            </a:r>
            <a:r>
              <a:rPr lang="en-US" altLang="zh-CN" sz="2400" dirty="0">
                <a:latin typeface="+mn-lt"/>
              </a:rPr>
              <a:t> a[12];</a:t>
            </a:r>
            <a:r>
              <a:rPr lang="zh-CN" altLang="en-US" sz="2400" dirty="0">
                <a:latin typeface="+mn-lt"/>
              </a:rPr>
              <a:t>（</a:t>
            </a:r>
            <a:r>
              <a:rPr lang="zh-CN" altLang="en-US" sz="2400" dirty="0">
                <a:solidFill>
                  <a:srgbClr val="FF0000"/>
                </a:solidFill>
                <a:latin typeface="+mn-lt"/>
              </a:rPr>
              <a:t>错误！</a:t>
            </a:r>
            <a:r>
              <a:rPr lang="zh-CN" altLang="en-US" sz="2400" dirty="0">
                <a:latin typeface="+mn-lt"/>
              </a:rPr>
              <a:t>）</a:t>
            </a:r>
          </a:p>
          <a:p>
            <a:pPr lvl="1" algn="just">
              <a:spcBef>
                <a:spcPts val="300"/>
              </a:spcBef>
              <a:spcAft>
                <a:spcPts val="600"/>
              </a:spcAft>
            </a:pPr>
            <a:r>
              <a:rPr lang="en-US" altLang="zh-CN" sz="2400" dirty="0" err="1">
                <a:latin typeface="+mn-lt"/>
              </a:rPr>
              <a:t>int</a:t>
            </a:r>
            <a:r>
              <a:rPr lang="en-US" altLang="zh-CN" sz="2400" dirty="0">
                <a:latin typeface="+mn-lt"/>
              </a:rPr>
              <a:t>[12] a;</a:t>
            </a:r>
            <a:r>
              <a:rPr lang="zh-CN" altLang="en-US" sz="2400" dirty="0">
                <a:latin typeface="+mn-lt"/>
              </a:rPr>
              <a:t>（</a:t>
            </a:r>
            <a:r>
              <a:rPr lang="zh-CN" altLang="en-US" sz="2400" dirty="0">
                <a:solidFill>
                  <a:srgbClr val="FF0000"/>
                </a:solidFill>
                <a:latin typeface="+mn-lt"/>
              </a:rPr>
              <a:t>错误！</a:t>
            </a:r>
            <a:r>
              <a:rPr lang="zh-CN" altLang="en-US" sz="2400" dirty="0">
                <a:latin typeface="+mn-lt"/>
              </a:rPr>
              <a:t>）</a:t>
            </a:r>
          </a:p>
          <a:p>
            <a:pPr algn="just">
              <a:spcBef>
                <a:spcPts val="300"/>
              </a:spcBef>
              <a:spcAft>
                <a:spcPts val="600"/>
              </a:spcAft>
              <a:buNone/>
            </a:pPr>
            <a:r>
              <a:rPr lang="zh-CN" altLang="en-US" sz="2800" dirty="0">
                <a:latin typeface="+mn-lt"/>
              </a:rPr>
              <a:t>（</a:t>
            </a:r>
            <a:r>
              <a:rPr lang="en-US" altLang="zh-CN" sz="2800" dirty="0">
                <a:latin typeface="+mn-lt"/>
              </a:rPr>
              <a:t>3</a:t>
            </a:r>
            <a:r>
              <a:rPr lang="zh-CN" altLang="en-US" sz="2800" dirty="0">
                <a:latin typeface="+mn-lt"/>
              </a:rPr>
              <a:t>）数组元素的下标</a:t>
            </a:r>
          </a:p>
          <a:p>
            <a:pPr lvl="1" algn="just">
              <a:spcBef>
                <a:spcPts val="300"/>
              </a:spcBef>
              <a:spcAft>
                <a:spcPts val="600"/>
              </a:spcAft>
            </a:pPr>
            <a:r>
              <a:rPr lang="zh-CN" altLang="en-US" sz="2400" dirty="0">
                <a:latin typeface="+mn-lt"/>
              </a:rPr>
              <a:t>数组若有</a:t>
            </a:r>
            <a:r>
              <a:rPr lang="en-US" altLang="zh-CN" sz="2400" dirty="0">
                <a:latin typeface="+mn-lt"/>
              </a:rPr>
              <a:t>7</a:t>
            </a:r>
            <a:r>
              <a:rPr lang="zh-CN" altLang="en-US" sz="2400" dirty="0">
                <a:latin typeface="+mn-lt"/>
              </a:rPr>
              <a:t>个元素，下标从</a:t>
            </a:r>
            <a:r>
              <a:rPr lang="en-US" altLang="zh-CN" sz="2400" dirty="0">
                <a:latin typeface="+mn-lt"/>
              </a:rPr>
              <a:t>0</a:t>
            </a:r>
            <a:r>
              <a:rPr lang="zh-CN" altLang="en-US" sz="2400" dirty="0">
                <a:latin typeface="+mn-lt"/>
              </a:rPr>
              <a:t>开始，到</a:t>
            </a:r>
            <a:r>
              <a:rPr lang="en-US" altLang="zh-CN" sz="2400" dirty="0">
                <a:latin typeface="+mn-lt"/>
              </a:rPr>
              <a:t>6</a:t>
            </a:r>
            <a:r>
              <a:rPr lang="zh-CN" altLang="en-US" sz="2400" dirty="0" smtClean="0">
                <a:latin typeface="+mn-lt"/>
              </a:rPr>
              <a:t>为止</a:t>
            </a:r>
            <a:endParaRPr lang="en-US" altLang="zh-CN" sz="2400" dirty="0" smtClean="0">
              <a:latin typeface="+mn-lt"/>
            </a:endParaRPr>
          </a:p>
          <a:p>
            <a:pPr algn="just">
              <a:spcBef>
                <a:spcPts val="300"/>
              </a:spcBef>
              <a:spcAft>
                <a:spcPts val="600"/>
              </a:spcAft>
              <a:buNone/>
            </a:pPr>
            <a:r>
              <a:rPr lang="zh-CN" altLang="en-US" sz="2800" dirty="0">
                <a:latin typeface="+mn-lt"/>
              </a:rPr>
              <a:t>（</a:t>
            </a:r>
            <a:r>
              <a:rPr lang="en-US" altLang="zh-CN" sz="2800" dirty="0">
                <a:latin typeface="+mn-lt"/>
              </a:rPr>
              <a:t>4</a:t>
            </a:r>
            <a:r>
              <a:rPr lang="zh-CN" altLang="en-US" sz="2800" dirty="0">
                <a:latin typeface="+mn-lt"/>
              </a:rPr>
              <a:t>）</a:t>
            </a:r>
            <a:r>
              <a:rPr lang="en-US" altLang="zh-CN" sz="2800" dirty="0">
                <a:latin typeface="+mn-lt"/>
              </a:rPr>
              <a:t>length</a:t>
            </a:r>
            <a:r>
              <a:rPr lang="zh-CN" altLang="en-US" sz="2800" dirty="0">
                <a:latin typeface="+mn-lt"/>
              </a:rPr>
              <a:t>的使用</a:t>
            </a:r>
          </a:p>
          <a:p>
            <a:pPr lvl="1" algn="just">
              <a:spcBef>
                <a:spcPts val="300"/>
              </a:spcBef>
              <a:spcAft>
                <a:spcPts val="600"/>
              </a:spcAft>
            </a:pPr>
            <a:r>
              <a:rPr lang="zh-CN" altLang="en-US" sz="2400" dirty="0">
                <a:latin typeface="+mn-lt"/>
              </a:rPr>
              <a:t>对于一维数组，数组名字</a:t>
            </a:r>
            <a:r>
              <a:rPr lang="en-US" altLang="zh-CN" sz="2400" dirty="0">
                <a:latin typeface="+mn-lt"/>
              </a:rPr>
              <a:t>.length</a:t>
            </a:r>
            <a:r>
              <a:rPr lang="zh-CN" altLang="en-US" sz="2400" dirty="0">
                <a:latin typeface="+mn-lt"/>
              </a:rPr>
              <a:t>的值是指数组中元素的个数</a:t>
            </a:r>
          </a:p>
          <a:p>
            <a:pPr lvl="1" algn="just">
              <a:spcBef>
                <a:spcPts val="300"/>
              </a:spcBef>
              <a:spcAft>
                <a:spcPts val="600"/>
              </a:spcAft>
            </a:pPr>
            <a:r>
              <a:rPr lang="zh-CN" altLang="en-US" sz="2400" dirty="0">
                <a:latin typeface="+mn-lt"/>
              </a:rPr>
              <a:t>对于二维数组，数组名字</a:t>
            </a:r>
            <a:r>
              <a:rPr lang="en-US" altLang="zh-CN" sz="2400" dirty="0">
                <a:latin typeface="+mn-lt"/>
              </a:rPr>
              <a:t>.length</a:t>
            </a:r>
            <a:r>
              <a:rPr lang="zh-CN" altLang="en-US" sz="2400" dirty="0">
                <a:latin typeface="+mn-lt"/>
              </a:rPr>
              <a:t>是指它含有的一维数组的个数</a:t>
            </a:r>
          </a:p>
          <a:p>
            <a:pPr algn="just">
              <a:spcBef>
                <a:spcPts val="300"/>
              </a:spcBef>
              <a:spcAft>
                <a:spcPts val="600"/>
              </a:spcAft>
              <a:buNone/>
            </a:pPr>
            <a:r>
              <a:rPr lang="zh-CN" altLang="en-US" sz="2800" dirty="0">
                <a:latin typeface="+mn-lt"/>
              </a:rPr>
              <a:t>（</a:t>
            </a:r>
            <a:r>
              <a:rPr lang="en-US" altLang="zh-CN" sz="2800" dirty="0">
                <a:latin typeface="+mn-lt"/>
              </a:rPr>
              <a:t>5</a:t>
            </a:r>
            <a:r>
              <a:rPr lang="zh-CN" altLang="en-US" sz="2800" dirty="0">
                <a:latin typeface="+mn-lt"/>
              </a:rPr>
              <a:t>）在</a:t>
            </a:r>
            <a:r>
              <a:rPr lang="en-US" altLang="zh-CN" sz="2800" dirty="0">
                <a:latin typeface="+mn-lt"/>
              </a:rPr>
              <a:t>Java</a:t>
            </a:r>
            <a:r>
              <a:rPr lang="zh-CN" altLang="en-US" sz="2800" dirty="0">
                <a:latin typeface="+mn-lt"/>
              </a:rPr>
              <a:t>中，二维数组中的每个一维数组的长度可以不同</a:t>
            </a:r>
          </a:p>
          <a:p>
            <a:pPr lvl="1" algn="just">
              <a:spcBef>
                <a:spcPts val="600"/>
              </a:spcBef>
              <a:spcAft>
                <a:spcPts val="600"/>
              </a:spcAft>
            </a:pPr>
            <a:endParaRPr lang="zh-CN" altLang="en-US" sz="2400" dirty="0"/>
          </a:p>
          <a:p>
            <a:pPr>
              <a:spcBef>
                <a:spcPts val="600"/>
              </a:spcBef>
              <a:spcAft>
                <a:spcPts val="600"/>
              </a:spcAft>
            </a:pPr>
            <a:endParaRPr lang="zh-CN" altLang="en-US" sz="2400" dirty="0"/>
          </a:p>
        </p:txBody>
      </p:sp>
    </p:spTree>
    <p:extLst>
      <p:ext uri="{BB962C8B-B14F-4D97-AF65-F5344CB8AC3E}">
        <p14:creationId xmlns:p14="http://schemas.microsoft.com/office/powerpoint/2010/main" val="1758197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本章导读</a:t>
            </a:r>
            <a:endParaRPr lang="zh-CN" altLang="en-US" dirty="0"/>
          </a:p>
        </p:txBody>
      </p:sp>
      <p:sp>
        <p:nvSpPr>
          <p:cNvPr id="3" name="内容占位符 2"/>
          <p:cNvSpPr>
            <a:spLocks noGrp="1"/>
          </p:cNvSpPr>
          <p:nvPr>
            <p:ph idx="1"/>
          </p:nvPr>
        </p:nvSpPr>
        <p:spPr>
          <a:xfrm>
            <a:off x="1097280" y="1152145"/>
            <a:ext cx="10058400" cy="5100374"/>
          </a:xfrm>
        </p:spPr>
        <p:txBody>
          <a:bodyPr>
            <a:normAutofit/>
          </a:bodyPr>
          <a:lstStyle/>
          <a:p>
            <a:pPr algn="just">
              <a:spcBef>
                <a:spcPts val="600"/>
              </a:spcBef>
              <a:spcAft>
                <a:spcPts val="600"/>
              </a:spcAft>
              <a:buFont typeface="Wingdings" panose="05000000000000000000" pitchFamily="2" charset="2"/>
              <a:buChar char="p"/>
            </a:pPr>
            <a:r>
              <a:rPr lang="en-US" altLang="zh-CN" sz="2800" dirty="0" smtClean="0">
                <a:latin typeface="+mn-lt"/>
              </a:rPr>
              <a:t>2.1</a:t>
            </a:r>
            <a:r>
              <a:rPr lang="zh-CN" altLang="en-US" sz="2800" dirty="0" smtClean="0">
                <a:latin typeface="+mn-lt"/>
              </a:rPr>
              <a:t> 可读性的重要保障 </a:t>
            </a:r>
            <a:r>
              <a:rPr lang="en-US" altLang="zh-CN" sz="2800" dirty="0" smtClean="0">
                <a:latin typeface="+mn-lt"/>
              </a:rPr>
              <a:t>——</a:t>
            </a:r>
            <a:r>
              <a:rPr lang="zh-CN" altLang="en-US" sz="2800" dirty="0" smtClean="0">
                <a:latin typeface="+mn-lt"/>
              </a:rPr>
              <a:t> 注释 </a:t>
            </a:r>
            <a:r>
              <a:rPr lang="en-US" altLang="zh-CN" sz="2800" dirty="0" smtClean="0">
                <a:latin typeface="+mn-lt"/>
              </a:rPr>
              <a:t>Comment</a:t>
            </a:r>
          </a:p>
          <a:p>
            <a:pPr algn="just">
              <a:spcBef>
                <a:spcPts val="600"/>
              </a:spcBef>
              <a:spcAft>
                <a:spcPts val="600"/>
              </a:spcAft>
              <a:buFont typeface="Wingdings" panose="05000000000000000000" pitchFamily="2" charset="2"/>
              <a:buChar char="p"/>
            </a:pPr>
            <a:r>
              <a:rPr lang="en-US" altLang="zh-CN" sz="2800" dirty="0" smtClean="0">
                <a:latin typeface="+mn-lt"/>
              </a:rPr>
              <a:t>2.2</a:t>
            </a:r>
            <a:r>
              <a:rPr lang="zh-CN" altLang="en-US" sz="2800" dirty="0" smtClean="0">
                <a:latin typeface="+mn-lt"/>
              </a:rPr>
              <a:t> 标识</a:t>
            </a:r>
            <a:r>
              <a:rPr lang="zh-CN" altLang="en-US" sz="2800" dirty="0">
                <a:latin typeface="+mn-lt"/>
              </a:rPr>
              <a:t>符与</a:t>
            </a:r>
            <a:r>
              <a:rPr lang="zh-CN" altLang="en-US" sz="2800" dirty="0" smtClean="0">
                <a:latin typeface="+mn-lt"/>
              </a:rPr>
              <a:t>关键字 （</a:t>
            </a:r>
            <a:r>
              <a:rPr lang="en-US" altLang="zh-CN" sz="2800" dirty="0" smtClean="0">
                <a:latin typeface="+mn-lt"/>
              </a:rPr>
              <a:t>Identifier</a:t>
            </a:r>
            <a:r>
              <a:rPr lang="zh-CN" altLang="en-US" sz="2800" dirty="0" smtClean="0">
                <a:latin typeface="+mn-lt"/>
              </a:rPr>
              <a:t> </a:t>
            </a:r>
            <a:r>
              <a:rPr lang="en-US" altLang="zh-CN" sz="2800" dirty="0" smtClean="0">
                <a:latin typeface="+mn-lt"/>
              </a:rPr>
              <a:t>&amp;</a:t>
            </a:r>
            <a:r>
              <a:rPr lang="zh-CN" altLang="en-US" sz="2800" dirty="0" smtClean="0">
                <a:latin typeface="+mn-lt"/>
              </a:rPr>
              <a:t> </a:t>
            </a:r>
            <a:r>
              <a:rPr lang="en-US" altLang="zh-CN" sz="2800" dirty="0" smtClean="0">
                <a:latin typeface="+mn-lt"/>
              </a:rPr>
              <a:t>Key</a:t>
            </a:r>
            <a:r>
              <a:rPr lang="zh-CN" altLang="en-US" sz="2800" dirty="0" smtClean="0">
                <a:latin typeface="+mn-lt"/>
              </a:rPr>
              <a:t> </a:t>
            </a:r>
            <a:r>
              <a:rPr lang="en-US" altLang="zh-CN" sz="2800" dirty="0" smtClean="0">
                <a:latin typeface="+mn-lt"/>
              </a:rPr>
              <a:t>Words</a:t>
            </a:r>
            <a:r>
              <a:rPr lang="zh-CN" altLang="en-US" sz="2800" dirty="0" smtClean="0">
                <a:latin typeface="+mn-lt"/>
              </a:rPr>
              <a:t>）</a:t>
            </a:r>
            <a:endParaRPr lang="zh-CN" altLang="en-US" sz="2800" dirty="0">
              <a:latin typeface="+mn-lt"/>
            </a:endParaRPr>
          </a:p>
          <a:p>
            <a:pPr algn="just">
              <a:spcBef>
                <a:spcPts val="600"/>
              </a:spcBef>
              <a:spcAft>
                <a:spcPts val="600"/>
              </a:spcAft>
              <a:buFont typeface="Wingdings" panose="05000000000000000000" pitchFamily="2" charset="2"/>
              <a:buChar char="p"/>
            </a:pPr>
            <a:r>
              <a:rPr lang="en-US" altLang="zh-CN" sz="2800" dirty="0" smtClean="0">
                <a:latin typeface="+mn-lt"/>
              </a:rPr>
              <a:t>2.3</a:t>
            </a:r>
            <a:r>
              <a:rPr lang="zh-CN" altLang="en-US" sz="2800" dirty="0" smtClean="0">
                <a:latin typeface="+mn-lt"/>
              </a:rPr>
              <a:t> </a:t>
            </a:r>
            <a:r>
              <a:rPr lang="en-US" altLang="zh-CN" sz="2800" dirty="0" smtClean="0">
                <a:latin typeface="+mn-lt"/>
              </a:rPr>
              <a:t>Java</a:t>
            </a:r>
            <a:r>
              <a:rPr lang="zh-CN" altLang="en-US" sz="2800" dirty="0" smtClean="0">
                <a:latin typeface="+mn-lt"/>
              </a:rPr>
              <a:t>类型系统 （</a:t>
            </a:r>
            <a:r>
              <a:rPr lang="en-US" altLang="zh-CN" sz="2800" dirty="0" smtClean="0">
                <a:latin typeface="+mn-lt"/>
              </a:rPr>
              <a:t>Data</a:t>
            </a:r>
            <a:r>
              <a:rPr lang="zh-CN" altLang="en-US" sz="2800" dirty="0" smtClean="0">
                <a:latin typeface="+mn-lt"/>
              </a:rPr>
              <a:t> </a:t>
            </a:r>
            <a:r>
              <a:rPr lang="en-US" altLang="zh-CN" sz="2800" dirty="0" smtClean="0">
                <a:latin typeface="+mn-lt"/>
              </a:rPr>
              <a:t>Types</a:t>
            </a:r>
            <a:r>
              <a:rPr lang="zh-CN" altLang="en-US" sz="2800" dirty="0" smtClean="0">
                <a:latin typeface="+mn-lt"/>
              </a:rPr>
              <a:t>）</a:t>
            </a:r>
            <a:endParaRPr lang="en-US" altLang="zh-CN" sz="2800" dirty="0" smtClean="0">
              <a:latin typeface="+mn-lt"/>
            </a:endParaRPr>
          </a:p>
          <a:p>
            <a:pPr algn="just">
              <a:spcBef>
                <a:spcPts val="600"/>
              </a:spcBef>
              <a:spcAft>
                <a:spcPts val="600"/>
              </a:spcAft>
              <a:buFont typeface="Wingdings" panose="05000000000000000000" pitchFamily="2" charset="2"/>
              <a:buChar char="p"/>
            </a:pPr>
            <a:r>
              <a:rPr lang="en-US" altLang="zh-CN" sz="2800" dirty="0" smtClean="0">
                <a:latin typeface="+mn-lt"/>
              </a:rPr>
              <a:t>2.4</a:t>
            </a:r>
            <a:r>
              <a:rPr lang="zh-CN" altLang="en-US" sz="2800" dirty="0" smtClean="0">
                <a:latin typeface="+mn-lt"/>
              </a:rPr>
              <a:t> 数组 （</a:t>
            </a:r>
            <a:r>
              <a:rPr lang="en-US" altLang="zh-CN" sz="2800" dirty="0" smtClean="0">
                <a:latin typeface="+mn-lt"/>
              </a:rPr>
              <a:t>Array</a:t>
            </a:r>
            <a:r>
              <a:rPr lang="zh-CN" altLang="en-US" sz="2800" dirty="0" smtClean="0">
                <a:latin typeface="+mn-lt"/>
              </a:rPr>
              <a:t>）</a:t>
            </a:r>
            <a:endParaRPr lang="zh-CN" altLang="en-US" sz="2800" dirty="0">
              <a:latin typeface="+mn-lt"/>
            </a:endParaRPr>
          </a:p>
          <a:p>
            <a:pPr algn="just">
              <a:spcBef>
                <a:spcPts val="600"/>
              </a:spcBef>
              <a:spcAft>
                <a:spcPts val="600"/>
              </a:spcAft>
              <a:buFont typeface="Wingdings" charset="2"/>
              <a:buChar char="ü"/>
            </a:pPr>
            <a:r>
              <a:rPr lang="en-US" altLang="zh-CN" sz="2800" dirty="0" smtClean="0">
                <a:solidFill>
                  <a:srgbClr val="FF0000"/>
                </a:solidFill>
                <a:latin typeface="+mn-lt"/>
              </a:rPr>
              <a:t>2.5</a:t>
            </a:r>
            <a:r>
              <a:rPr lang="zh-CN" altLang="en-US" sz="2800" dirty="0" smtClean="0">
                <a:solidFill>
                  <a:srgbClr val="FF0000"/>
                </a:solidFill>
                <a:latin typeface="+mn-lt"/>
              </a:rPr>
              <a:t> 运算</a:t>
            </a:r>
            <a:r>
              <a:rPr lang="zh-CN" altLang="en-US" sz="2800" dirty="0">
                <a:solidFill>
                  <a:srgbClr val="FF0000"/>
                </a:solidFill>
                <a:latin typeface="+mn-lt"/>
              </a:rPr>
              <a:t>符与</a:t>
            </a:r>
            <a:r>
              <a:rPr lang="zh-CN" altLang="en-US" sz="2800" dirty="0" smtClean="0">
                <a:solidFill>
                  <a:srgbClr val="FF0000"/>
                </a:solidFill>
                <a:latin typeface="+mn-lt"/>
              </a:rPr>
              <a:t>表达式（ </a:t>
            </a:r>
            <a:r>
              <a:rPr lang="en-US" altLang="zh-CN" sz="2800" dirty="0" smtClean="0">
                <a:solidFill>
                  <a:srgbClr val="FF0000"/>
                </a:solidFill>
                <a:latin typeface="+mn-lt"/>
              </a:rPr>
              <a:t>Operators</a:t>
            </a:r>
            <a:r>
              <a:rPr lang="zh-CN" altLang="en-US" sz="2800" dirty="0" smtClean="0">
                <a:solidFill>
                  <a:srgbClr val="FF0000"/>
                </a:solidFill>
                <a:latin typeface="+mn-lt"/>
              </a:rPr>
              <a:t> </a:t>
            </a:r>
            <a:r>
              <a:rPr lang="en-US" altLang="zh-CN" sz="2800" dirty="0" smtClean="0">
                <a:solidFill>
                  <a:srgbClr val="FF0000"/>
                </a:solidFill>
                <a:latin typeface="+mn-lt"/>
              </a:rPr>
              <a:t>&amp;</a:t>
            </a:r>
            <a:r>
              <a:rPr lang="zh-CN" altLang="en-US" sz="2800" dirty="0" smtClean="0">
                <a:solidFill>
                  <a:srgbClr val="FF0000"/>
                </a:solidFill>
                <a:latin typeface="+mn-lt"/>
              </a:rPr>
              <a:t> </a:t>
            </a:r>
            <a:r>
              <a:rPr lang="en-US" altLang="zh-CN" sz="2800" dirty="0" smtClean="0">
                <a:solidFill>
                  <a:srgbClr val="FF0000"/>
                </a:solidFill>
                <a:latin typeface="+mn-lt"/>
              </a:rPr>
              <a:t>Expression</a:t>
            </a:r>
            <a:r>
              <a:rPr lang="zh-CN" altLang="en-US" sz="2800" dirty="0" smtClean="0">
                <a:solidFill>
                  <a:srgbClr val="FF0000"/>
                </a:solidFill>
                <a:latin typeface="+mn-lt"/>
              </a:rPr>
              <a:t>）</a:t>
            </a:r>
            <a:endParaRPr lang="zh-CN" altLang="en-US" sz="2800" dirty="0">
              <a:solidFill>
                <a:srgbClr val="FF0000"/>
              </a:solidFill>
              <a:latin typeface="+mn-lt"/>
            </a:endParaRPr>
          </a:p>
          <a:p>
            <a:pPr algn="just">
              <a:spcBef>
                <a:spcPts val="600"/>
              </a:spcBef>
              <a:spcAft>
                <a:spcPts val="600"/>
              </a:spcAft>
              <a:buFont typeface="Wingdings" panose="05000000000000000000" pitchFamily="2" charset="2"/>
              <a:buChar char="p"/>
            </a:pPr>
            <a:r>
              <a:rPr lang="en-US" altLang="zh-CN" sz="2800" dirty="0" smtClean="0">
                <a:latin typeface="+mn-lt"/>
              </a:rPr>
              <a:t>2.6</a:t>
            </a:r>
            <a:r>
              <a:rPr lang="zh-CN" altLang="en-US" sz="2800" dirty="0" smtClean="0">
                <a:latin typeface="+mn-lt"/>
              </a:rPr>
              <a:t> </a:t>
            </a:r>
            <a:r>
              <a:rPr lang="en-US" altLang="zh-CN" sz="2800" dirty="0" smtClean="0">
                <a:latin typeface="+mn-lt"/>
              </a:rPr>
              <a:t>Java</a:t>
            </a:r>
            <a:r>
              <a:rPr lang="zh-CN" altLang="en-US" sz="2800" dirty="0" smtClean="0">
                <a:latin typeface="+mn-lt"/>
              </a:rPr>
              <a:t>控制流 （</a:t>
            </a:r>
            <a:r>
              <a:rPr lang="en-US" altLang="zh-CN" sz="2800" dirty="0" smtClean="0">
                <a:latin typeface="+mn-lt"/>
              </a:rPr>
              <a:t>Control</a:t>
            </a:r>
            <a:r>
              <a:rPr lang="zh-CN" altLang="en-US" sz="2800" dirty="0" smtClean="0">
                <a:latin typeface="+mn-lt"/>
              </a:rPr>
              <a:t> </a:t>
            </a:r>
            <a:r>
              <a:rPr lang="en-US" altLang="zh-CN" sz="2800" dirty="0" smtClean="0">
                <a:latin typeface="+mn-lt"/>
              </a:rPr>
              <a:t>Flow</a:t>
            </a:r>
            <a:r>
              <a:rPr lang="zh-CN" altLang="en-US" sz="2800" dirty="0" smtClean="0">
                <a:latin typeface="+mn-lt"/>
              </a:rPr>
              <a:t>）</a:t>
            </a:r>
            <a:endParaRPr lang="zh-CN" altLang="en-US" sz="2800" dirty="0">
              <a:latin typeface="+mn-lt"/>
            </a:endParaRPr>
          </a:p>
          <a:p>
            <a:pPr algn="just">
              <a:spcBef>
                <a:spcPts val="600"/>
              </a:spcBef>
              <a:spcAft>
                <a:spcPts val="600"/>
              </a:spcAft>
              <a:buFont typeface="Wingdings" panose="05000000000000000000" pitchFamily="2" charset="2"/>
              <a:buChar char="p"/>
            </a:pPr>
            <a:r>
              <a:rPr lang="en-US" altLang="zh-CN" sz="2800" dirty="0" smtClean="0">
                <a:latin typeface="+mn-lt"/>
              </a:rPr>
              <a:t>2.7</a:t>
            </a:r>
            <a:r>
              <a:rPr lang="zh-CN" altLang="en-US" sz="2800" dirty="0" smtClean="0">
                <a:latin typeface="+mn-lt"/>
              </a:rPr>
              <a:t> 数据</a:t>
            </a:r>
            <a:r>
              <a:rPr lang="zh-CN" altLang="en-US" sz="2800" dirty="0">
                <a:latin typeface="+mn-lt"/>
              </a:rPr>
              <a:t>的输入与</a:t>
            </a:r>
            <a:r>
              <a:rPr lang="zh-CN" altLang="en-US" sz="2800" dirty="0" smtClean="0">
                <a:latin typeface="+mn-lt"/>
              </a:rPr>
              <a:t>输出 （</a:t>
            </a:r>
            <a:r>
              <a:rPr lang="en-US" altLang="zh-CN" sz="2800" dirty="0" smtClean="0">
                <a:latin typeface="+mn-lt"/>
              </a:rPr>
              <a:t>Input</a:t>
            </a:r>
            <a:r>
              <a:rPr lang="zh-CN" altLang="en-US" sz="2800" dirty="0" smtClean="0">
                <a:latin typeface="+mn-lt"/>
              </a:rPr>
              <a:t> </a:t>
            </a:r>
            <a:r>
              <a:rPr lang="en-US" altLang="zh-CN" sz="2800" dirty="0" smtClean="0">
                <a:latin typeface="+mn-lt"/>
              </a:rPr>
              <a:t>&amp;</a:t>
            </a:r>
            <a:r>
              <a:rPr lang="zh-CN" altLang="en-US" sz="2800" dirty="0" smtClean="0">
                <a:latin typeface="+mn-lt"/>
              </a:rPr>
              <a:t> </a:t>
            </a:r>
            <a:r>
              <a:rPr lang="en-US" altLang="zh-CN" sz="2800" dirty="0" smtClean="0">
                <a:latin typeface="+mn-lt"/>
              </a:rPr>
              <a:t>Output</a:t>
            </a:r>
            <a:r>
              <a:rPr lang="zh-CN" altLang="en-US" sz="2800" dirty="0" smtClean="0">
                <a:latin typeface="+mn-lt"/>
              </a:rPr>
              <a:t>）</a:t>
            </a:r>
            <a:endParaRPr lang="en-US" altLang="zh-CN" sz="2800" dirty="0" smtClean="0">
              <a:latin typeface="+mn-lt"/>
            </a:endParaRPr>
          </a:p>
          <a:p>
            <a:pPr algn="just">
              <a:spcBef>
                <a:spcPts val="600"/>
              </a:spcBef>
              <a:spcAft>
                <a:spcPts val="600"/>
              </a:spcAft>
              <a:buFont typeface="Wingdings" panose="05000000000000000000" pitchFamily="2" charset="2"/>
              <a:buChar char="p"/>
            </a:pPr>
            <a:r>
              <a:rPr lang="en-US" altLang="zh-CN" sz="2800" dirty="0" smtClean="0">
                <a:latin typeface="+mn-lt"/>
              </a:rPr>
              <a:t>2.8</a:t>
            </a:r>
            <a:r>
              <a:rPr lang="zh-CN" altLang="en-US" sz="2800" dirty="0" smtClean="0">
                <a:latin typeface="+mn-lt"/>
              </a:rPr>
              <a:t> 作业及延伸</a:t>
            </a:r>
            <a:endParaRPr lang="zh-CN" altLang="en-US" sz="2800" dirty="0">
              <a:latin typeface="+mn-lt"/>
            </a:endParaRPr>
          </a:p>
        </p:txBody>
      </p:sp>
    </p:spTree>
    <p:extLst>
      <p:ext uri="{BB962C8B-B14F-4D97-AF65-F5344CB8AC3E}">
        <p14:creationId xmlns:p14="http://schemas.microsoft.com/office/powerpoint/2010/main" val="2074128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内容占位符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
            <a:ext cx="12192000" cy="68197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标题 1"/>
          <p:cNvSpPr>
            <a:spLocks noGrp="1"/>
          </p:cNvSpPr>
          <p:nvPr>
            <p:ph type="title"/>
          </p:nvPr>
        </p:nvSpPr>
        <p:spPr>
          <a:xfrm>
            <a:off x="100585" y="98933"/>
            <a:ext cx="11059908" cy="953112"/>
          </a:xfrm>
        </p:spPr>
        <p:txBody>
          <a:bodyPr>
            <a:noAutofit/>
          </a:bodyPr>
          <a:lstStyle/>
          <a:p>
            <a:r>
              <a:rPr lang="en-US" altLang="zh-CN" sz="3600" dirty="0" smtClean="0">
                <a:latin typeface="+mn-lt"/>
              </a:rPr>
              <a:t>2.5</a:t>
            </a:r>
            <a:r>
              <a:rPr lang="zh-CN" altLang="en-US" sz="3600" dirty="0" smtClean="0">
                <a:latin typeface="+mn-lt"/>
              </a:rPr>
              <a:t> 运算符</a:t>
            </a:r>
            <a:r>
              <a:rPr lang="en-US" altLang="zh-CN" sz="3600" dirty="0" smtClean="0">
                <a:latin typeface="+mn-lt"/>
              </a:rPr>
              <a:t>&amp;</a:t>
            </a:r>
            <a:r>
              <a:rPr lang="zh-CN" altLang="en-US" sz="3600" dirty="0" smtClean="0">
                <a:latin typeface="+mn-lt"/>
              </a:rPr>
              <a:t>表达式</a:t>
            </a:r>
            <a:endParaRPr lang="zh-CN" altLang="en-US" sz="3600" dirty="0">
              <a:latin typeface="+mn-lt"/>
            </a:endParaRPr>
          </a:p>
        </p:txBody>
      </p:sp>
    </p:spTree>
    <p:extLst>
      <p:ext uri="{BB962C8B-B14F-4D97-AF65-F5344CB8AC3E}">
        <p14:creationId xmlns:p14="http://schemas.microsoft.com/office/powerpoint/2010/main" val="4161805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654" y="153797"/>
            <a:ext cx="10913604" cy="953112"/>
          </a:xfrm>
        </p:spPr>
        <p:txBody>
          <a:bodyPr>
            <a:normAutofit fontScale="90000"/>
          </a:bodyPr>
          <a:lstStyle/>
          <a:p>
            <a:r>
              <a:rPr lang="en-US" altLang="zh-CN" dirty="0" smtClean="0">
                <a:latin typeface="+mn-lt"/>
              </a:rPr>
              <a:t>2.5.1</a:t>
            </a:r>
            <a:r>
              <a:rPr lang="zh-CN" altLang="en-US" dirty="0" smtClean="0">
                <a:latin typeface="+mn-lt"/>
              </a:rPr>
              <a:t> 运算符与表达式注意事项</a:t>
            </a:r>
            <a:r>
              <a:rPr lang="en-US" altLang="zh-CN" dirty="0" smtClean="0">
                <a:latin typeface="+mn-lt"/>
              </a:rPr>
              <a:t>_%</a:t>
            </a:r>
            <a:r>
              <a:rPr lang="zh-CN" altLang="en-US" dirty="0" smtClean="0">
                <a:latin typeface="+mn-lt"/>
              </a:rPr>
              <a:t>，</a:t>
            </a:r>
            <a:r>
              <a:rPr lang="en-US" altLang="zh-CN" dirty="0" smtClean="0">
                <a:latin typeface="+mn-lt"/>
              </a:rPr>
              <a:t>++</a:t>
            </a:r>
            <a:r>
              <a:rPr lang="zh-CN" altLang="en-US" dirty="0" smtClean="0">
                <a:latin typeface="+mn-lt"/>
              </a:rPr>
              <a:t>，</a:t>
            </a:r>
            <a:r>
              <a:rPr lang="en-US" altLang="zh-CN" dirty="0" smtClean="0">
                <a:latin typeface="+mn-lt"/>
              </a:rPr>
              <a:t>--</a:t>
            </a:r>
            <a:endParaRPr lang="zh-CN" altLang="en-US" dirty="0">
              <a:latin typeface="+mn-lt"/>
            </a:endParaRPr>
          </a:p>
        </p:txBody>
      </p:sp>
      <p:sp>
        <p:nvSpPr>
          <p:cNvPr id="3" name="内容占位符 2"/>
          <p:cNvSpPr>
            <a:spLocks noGrp="1"/>
          </p:cNvSpPr>
          <p:nvPr>
            <p:ph idx="1"/>
          </p:nvPr>
        </p:nvSpPr>
        <p:spPr/>
        <p:txBody>
          <a:bodyPr>
            <a:normAutofit/>
          </a:bodyPr>
          <a:lstStyle/>
          <a:p>
            <a:pPr algn="just">
              <a:buFont typeface="Wingdings" charset="2"/>
              <a:buChar char="l"/>
            </a:pPr>
            <a:r>
              <a:rPr lang="zh-CN" altLang="en-US" sz="2800" dirty="0" smtClean="0">
                <a:latin typeface="+mn-lt"/>
              </a:rPr>
              <a:t>求</a:t>
            </a:r>
            <a:r>
              <a:rPr lang="zh-CN" altLang="en-US" sz="2800" dirty="0">
                <a:latin typeface="+mn-lt"/>
              </a:rPr>
              <a:t>余运算符 </a:t>
            </a:r>
            <a:r>
              <a:rPr lang="zh-CN" altLang="en-US" sz="2800" dirty="0">
                <a:solidFill>
                  <a:srgbClr val="0070C0"/>
                </a:solidFill>
                <a:latin typeface="+mn-lt"/>
              </a:rPr>
              <a:t>％</a:t>
            </a:r>
          </a:p>
          <a:p>
            <a:pPr lvl="1" algn="just"/>
            <a:r>
              <a:rPr lang="en-US" altLang="zh-CN" sz="2800" dirty="0">
                <a:solidFill>
                  <a:srgbClr val="FF0000"/>
                </a:solidFill>
                <a:latin typeface="+mn-lt"/>
              </a:rPr>
              <a:t>%</a:t>
            </a:r>
            <a:r>
              <a:rPr lang="zh-CN" altLang="en-US" sz="2800" dirty="0">
                <a:solidFill>
                  <a:srgbClr val="FF0000"/>
                </a:solidFill>
                <a:latin typeface="+mn-lt"/>
              </a:rPr>
              <a:t>两侧必须为整数，所以它只适用于整型和字符型</a:t>
            </a:r>
          </a:p>
          <a:p>
            <a:pPr lvl="1" algn="just"/>
            <a:r>
              <a:rPr lang="en-US" altLang="zh-CN" sz="2800" dirty="0" smtClean="0">
                <a:latin typeface="+mn-lt"/>
              </a:rPr>
              <a:t>7%4</a:t>
            </a:r>
            <a:r>
              <a:rPr lang="zh-CN" altLang="en-US" sz="2800" dirty="0" smtClean="0">
                <a:latin typeface="+mn-lt"/>
              </a:rPr>
              <a:t>，</a:t>
            </a:r>
            <a:r>
              <a:rPr lang="en-US" altLang="zh-CN" sz="2800" dirty="0" smtClean="0">
                <a:latin typeface="+mn-lt"/>
              </a:rPr>
              <a:t>120%</a:t>
            </a:r>
            <a:r>
              <a:rPr lang="en-US" altLang="zh-CN" sz="2800" dirty="0" smtClean="0">
                <a:solidFill>
                  <a:srgbClr val="FF0000"/>
                </a:solidFill>
                <a:latin typeface="+mn-lt"/>
              </a:rPr>
              <a:t>’a’</a:t>
            </a:r>
          </a:p>
          <a:p>
            <a:pPr algn="just">
              <a:buFont typeface="Wingdings" panose="05000000000000000000" pitchFamily="2" charset="2"/>
              <a:buChar char="l"/>
            </a:pPr>
            <a:r>
              <a:rPr lang="zh-CN" altLang="zh-CN" sz="2800" dirty="0">
                <a:latin typeface="+mn-lt"/>
              </a:rPr>
              <a:t>自增</a:t>
            </a:r>
            <a:r>
              <a:rPr lang="en-US" altLang="zh-CN" sz="2800" dirty="0">
                <a:latin typeface="+mn-lt"/>
              </a:rPr>
              <a:t>(++)</a:t>
            </a:r>
            <a:r>
              <a:rPr lang="zh-CN" altLang="zh-CN" sz="2800" dirty="0">
                <a:latin typeface="+mn-lt"/>
              </a:rPr>
              <a:t>、自减</a:t>
            </a:r>
            <a:r>
              <a:rPr lang="en-US" altLang="zh-CN" sz="2800" dirty="0">
                <a:latin typeface="+mn-lt"/>
              </a:rPr>
              <a:t>(--)</a:t>
            </a:r>
            <a:r>
              <a:rPr lang="zh-CN" altLang="zh-CN" sz="2800" dirty="0">
                <a:latin typeface="+mn-lt"/>
              </a:rPr>
              <a:t>运算符</a:t>
            </a:r>
            <a:endParaRPr lang="zh-CN" altLang="en-US" sz="2800" dirty="0">
              <a:latin typeface="+mn-lt"/>
            </a:endParaRPr>
          </a:p>
          <a:p>
            <a:pPr lvl="1" algn="just"/>
            <a:r>
              <a:rPr lang="en-US" altLang="zh-CN" sz="2800" dirty="0">
                <a:latin typeface="+mn-lt"/>
              </a:rPr>
              <a:t>++x,--x</a:t>
            </a:r>
            <a:r>
              <a:rPr lang="zh-CN" altLang="en-US" sz="2800" dirty="0">
                <a:latin typeface="+mn-lt"/>
              </a:rPr>
              <a:t>表示在使用</a:t>
            </a:r>
            <a:r>
              <a:rPr lang="en-US" altLang="zh-CN" sz="2800" dirty="0">
                <a:latin typeface="+mn-lt"/>
              </a:rPr>
              <a:t>x</a:t>
            </a:r>
            <a:r>
              <a:rPr lang="zh-CN" altLang="en-US" sz="2800" dirty="0">
                <a:latin typeface="+mn-lt"/>
              </a:rPr>
              <a:t>之前，先使</a:t>
            </a:r>
            <a:r>
              <a:rPr lang="en-US" altLang="zh-CN" sz="2800" dirty="0">
                <a:latin typeface="+mn-lt"/>
              </a:rPr>
              <a:t>x</a:t>
            </a:r>
            <a:r>
              <a:rPr lang="zh-CN" altLang="en-US" sz="2800" dirty="0">
                <a:latin typeface="+mn-lt"/>
              </a:rPr>
              <a:t>的值加</a:t>
            </a:r>
            <a:r>
              <a:rPr lang="en-US" altLang="zh-CN" sz="2800" dirty="0">
                <a:latin typeface="+mn-lt"/>
              </a:rPr>
              <a:t>/</a:t>
            </a:r>
            <a:r>
              <a:rPr lang="zh-CN" altLang="en-US" sz="2800" dirty="0">
                <a:latin typeface="+mn-lt"/>
              </a:rPr>
              <a:t>减</a:t>
            </a:r>
            <a:r>
              <a:rPr lang="en-US" altLang="zh-CN" sz="2800" dirty="0">
                <a:latin typeface="+mn-lt"/>
              </a:rPr>
              <a:t>1</a:t>
            </a:r>
          </a:p>
          <a:p>
            <a:pPr lvl="1" algn="just"/>
            <a:r>
              <a:rPr lang="en-US" altLang="zh-CN" sz="2800" dirty="0">
                <a:latin typeface="+mn-lt"/>
              </a:rPr>
              <a:t>x++,x--</a:t>
            </a:r>
            <a:r>
              <a:rPr lang="zh-CN" altLang="en-US" sz="2800" dirty="0">
                <a:latin typeface="+mn-lt"/>
              </a:rPr>
              <a:t>表示在使用</a:t>
            </a:r>
            <a:r>
              <a:rPr lang="en-US" altLang="zh-CN" sz="2800" dirty="0">
                <a:latin typeface="+mn-lt"/>
              </a:rPr>
              <a:t>x</a:t>
            </a:r>
            <a:r>
              <a:rPr lang="zh-CN" altLang="en-US" sz="2800" dirty="0">
                <a:latin typeface="+mn-lt"/>
              </a:rPr>
              <a:t>之后，再使</a:t>
            </a:r>
            <a:r>
              <a:rPr lang="en-US" altLang="zh-CN" sz="2800" dirty="0">
                <a:latin typeface="+mn-lt"/>
              </a:rPr>
              <a:t>x</a:t>
            </a:r>
            <a:r>
              <a:rPr lang="zh-CN" altLang="en-US" sz="2800" dirty="0">
                <a:latin typeface="+mn-lt"/>
              </a:rPr>
              <a:t>的值加</a:t>
            </a:r>
            <a:r>
              <a:rPr lang="en-US" altLang="zh-CN" sz="2800" dirty="0">
                <a:latin typeface="+mn-lt"/>
              </a:rPr>
              <a:t>/</a:t>
            </a:r>
            <a:r>
              <a:rPr lang="zh-CN" altLang="en-US" sz="2800" dirty="0">
                <a:latin typeface="+mn-lt"/>
              </a:rPr>
              <a:t>减</a:t>
            </a:r>
            <a:r>
              <a:rPr lang="en-US" altLang="zh-CN" sz="2800" dirty="0">
                <a:latin typeface="+mn-lt"/>
              </a:rPr>
              <a:t>1</a:t>
            </a:r>
          </a:p>
          <a:p>
            <a:pPr lvl="1" algn="just"/>
            <a:endParaRPr lang="en-US" altLang="zh-CN" sz="2800" dirty="0" smtClean="0">
              <a:solidFill>
                <a:srgbClr val="FF0000"/>
              </a:solidFill>
              <a:latin typeface="+mn-lt"/>
            </a:endParaRPr>
          </a:p>
          <a:p>
            <a:endParaRPr lang="zh-CN" altLang="en-US" sz="2400" dirty="0"/>
          </a:p>
        </p:txBody>
      </p:sp>
      <p:grpSp>
        <p:nvGrpSpPr>
          <p:cNvPr id="4" name="组合 14"/>
          <p:cNvGrpSpPr/>
          <p:nvPr/>
        </p:nvGrpSpPr>
        <p:grpSpPr>
          <a:xfrm>
            <a:off x="1536112" y="4197110"/>
            <a:ext cx="5989637" cy="1133475"/>
            <a:chOff x="1462088" y="2781300"/>
            <a:chExt cx="5989637" cy="1133475"/>
          </a:xfrm>
        </p:grpSpPr>
        <p:grpSp>
          <p:nvGrpSpPr>
            <p:cNvPr id="5" name="Group 4"/>
            <p:cNvGrpSpPr>
              <a:grpSpLocks/>
            </p:cNvGrpSpPr>
            <p:nvPr/>
          </p:nvGrpSpPr>
          <p:grpSpPr bwMode="auto">
            <a:xfrm>
              <a:off x="1462088" y="2794002"/>
              <a:ext cx="3505200" cy="1087438"/>
              <a:chOff x="2544" y="3072"/>
              <a:chExt cx="2208" cy="685"/>
            </a:xfrm>
          </p:grpSpPr>
          <p:sp>
            <p:nvSpPr>
              <p:cNvPr id="10" name="Rectangle 5"/>
              <p:cNvSpPr>
                <a:spLocks noChangeArrowheads="1"/>
              </p:cNvSpPr>
              <p:nvPr/>
            </p:nvSpPr>
            <p:spPr bwMode="auto">
              <a:xfrm>
                <a:off x="2544" y="3072"/>
                <a:ext cx="2208" cy="349"/>
              </a:xfrm>
              <a:prstGeom prst="rect">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70000"/>
                  <a:buFont typeface="Wingdings" panose="05000000000000000000" pitchFamily="2" charset="2"/>
                  <a:buChar char="l"/>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l"/>
                  <a:defRPr sz="2300" b="1">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SzPct val="75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folHlink"/>
                  </a:buClr>
                  <a:buSzPct val="80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9pPr>
              </a:lstStyle>
              <a:p>
                <a:pPr eaLnBrk="1" hangingPunct="1">
                  <a:spcBef>
                    <a:spcPct val="50000"/>
                  </a:spcBef>
                  <a:buClrTx/>
                  <a:buSzTx/>
                  <a:buFontTx/>
                  <a:buNone/>
                </a:pPr>
                <a:r>
                  <a:rPr kumimoji="1" lang="zh-CN" altLang="en-US" dirty="0">
                    <a:solidFill>
                      <a:srgbClr val="0070C0"/>
                    </a:solidFill>
                    <a:latin typeface="黑体" panose="02010609060101010101" pitchFamily="49" charset="-122"/>
                  </a:rPr>
                  <a:t>如</a:t>
                </a:r>
                <a:r>
                  <a:rPr kumimoji="1" lang="en-US" altLang="zh-CN" dirty="0">
                    <a:solidFill>
                      <a:srgbClr val="0070C0"/>
                    </a:solidFill>
                    <a:latin typeface="黑体" panose="02010609060101010101" pitchFamily="49" charset="-122"/>
                  </a:rPr>
                  <a:t>: </a:t>
                </a:r>
                <a:r>
                  <a:rPr kumimoji="1" lang="en-US" altLang="zh-CN" dirty="0">
                    <a:solidFill>
                      <a:schemeClr val="tx2"/>
                    </a:solidFill>
                  </a:rPr>
                  <a:t>a=5</a:t>
                </a:r>
                <a:r>
                  <a:rPr kumimoji="1" lang="zh-CN" altLang="en-US" dirty="0">
                    <a:solidFill>
                      <a:schemeClr val="tx2"/>
                    </a:solidFill>
                  </a:rPr>
                  <a:t>；</a:t>
                </a:r>
                <a:r>
                  <a:rPr kumimoji="1" lang="en-US" altLang="zh-CN" dirty="0">
                    <a:solidFill>
                      <a:schemeClr val="tx2"/>
                    </a:solidFill>
                  </a:rPr>
                  <a:t>b=++a;</a:t>
                </a:r>
              </a:p>
            </p:txBody>
          </p:sp>
          <p:sp>
            <p:nvSpPr>
              <p:cNvPr id="11" name="Rectangle 6"/>
              <p:cNvSpPr>
                <a:spLocks noChangeArrowheads="1"/>
              </p:cNvSpPr>
              <p:nvPr/>
            </p:nvSpPr>
            <p:spPr bwMode="auto">
              <a:xfrm>
                <a:off x="2544" y="3408"/>
                <a:ext cx="2208" cy="349"/>
              </a:xfrm>
              <a:prstGeom prst="rect">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70000"/>
                  <a:buFont typeface="Wingdings" panose="05000000000000000000" pitchFamily="2" charset="2"/>
                  <a:buChar char="l"/>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l"/>
                  <a:defRPr sz="2300" b="1">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SzPct val="75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folHlink"/>
                  </a:buClr>
                  <a:buSzPct val="80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9pPr>
              </a:lstStyle>
              <a:p>
                <a:pPr eaLnBrk="1" hangingPunct="1">
                  <a:spcBef>
                    <a:spcPct val="50000"/>
                  </a:spcBef>
                  <a:buClrTx/>
                  <a:buSzTx/>
                  <a:buFontTx/>
                  <a:buNone/>
                </a:pPr>
                <a:r>
                  <a:rPr kumimoji="1" lang="en-US" altLang="zh-CN" sz="2800" b="0" dirty="0">
                    <a:solidFill>
                      <a:srgbClr val="4002CA"/>
                    </a:solidFill>
                    <a:latin typeface="宋体" panose="02010600030101010101" pitchFamily="2" charset="-122"/>
                    <a:ea typeface="宋体" panose="02010600030101010101" pitchFamily="2" charset="-122"/>
                  </a:rPr>
                  <a:t>   </a:t>
                </a:r>
                <a:r>
                  <a:rPr kumimoji="1" lang="en-US" altLang="zh-CN" sz="2800" dirty="0">
                    <a:solidFill>
                      <a:srgbClr val="4002CA"/>
                    </a:solidFill>
                    <a:latin typeface="宋体" panose="02010600030101010101" pitchFamily="2" charset="-122"/>
                    <a:ea typeface="宋体" panose="02010600030101010101" pitchFamily="2" charset="-122"/>
                  </a:rPr>
                  <a:t> </a:t>
                </a:r>
                <a:r>
                  <a:rPr kumimoji="1" lang="en-US" altLang="zh-CN" dirty="0">
                    <a:solidFill>
                      <a:schemeClr val="tx2"/>
                    </a:solidFill>
                  </a:rPr>
                  <a:t>a=5</a:t>
                </a:r>
                <a:r>
                  <a:rPr kumimoji="1" lang="zh-CN" altLang="en-US" dirty="0">
                    <a:solidFill>
                      <a:schemeClr val="tx2"/>
                    </a:solidFill>
                  </a:rPr>
                  <a:t>；</a:t>
                </a:r>
                <a:r>
                  <a:rPr kumimoji="1" lang="en-US" altLang="zh-CN" dirty="0">
                    <a:solidFill>
                      <a:schemeClr val="tx2"/>
                    </a:solidFill>
                  </a:rPr>
                  <a:t>b=a++;</a:t>
                </a:r>
              </a:p>
            </p:txBody>
          </p:sp>
        </p:grpSp>
        <p:sp>
          <p:nvSpPr>
            <p:cNvPr id="6" name="Line 7"/>
            <p:cNvSpPr>
              <a:spLocks noChangeShapeType="1"/>
            </p:cNvSpPr>
            <p:nvPr/>
          </p:nvSpPr>
          <p:spPr bwMode="auto">
            <a:xfrm>
              <a:off x="4846638" y="3081338"/>
              <a:ext cx="576262"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Text Box 8"/>
            <p:cNvSpPr txBox="1">
              <a:spLocks noChangeArrowheads="1"/>
            </p:cNvSpPr>
            <p:nvPr/>
          </p:nvSpPr>
          <p:spPr bwMode="auto">
            <a:xfrm>
              <a:off x="5181600" y="2781300"/>
              <a:ext cx="22574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70000"/>
                <a:buFont typeface="Wingdings" panose="05000000000000000000" pitchFamily="2" charset="2"/>
                <a:buChar char="l"/>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l"/>
                <a:defRPr sz="2300" b="1">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SzPct val="75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folHlink"/>
                </a:buClr>
                <a:buSzPct val="80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ClrTx/>
                <a:buSzTx/>
                <a:buFontTx/>
                <a:buNone/>
              </a:pPr>
              <a:r>
                <a:rPr lang="en-US" altLang="zh-CN">
                  <a:ea typeface="宋体" panose="02010600030101010101" pitchFamily="2" charset="-122"/>
                </a:rPr>
                <a:t>a=6,b=6;</a:t>
              </a:r>
            </a:p>
          </p:txBody>
        </p:sp>
        <p:sp>
          <p:nvSpPr>
            <p:cNvPr id="8" name="Text Box 9"/>
            <p:cNvSpPr txBox="1">
              <a:spLocks noChangeArrowheads="1"/>
            </p:cNvSpPr>
            <p:nvPr/>
          </p:nvSpPr>
          <p:spPr bwMode="auto">
            <a:xfrm>
              <a:off x="5194300" y="3365500"/>
              <a:ext cx="22574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l"/>
                <a:defRPr sz="3000" b="1">
                  <a:solidFill>
                    <a:schemeClr val="tx1"/>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70000"/>
                <a:buFont typeface="Wingdings" panose="05000000000000000000" pitchFamily="2" charset="2"/>
                <a:buChar char="l"/>
                <a:defRPr sz="2600" b="1">
                  <a:solidFill>
                    <a:schemeClr val="tx1"/>
                  </a:solidFill>
                  <a:latin typeface="Arial" panose="020B0604020202020204" pitchFamily="34" charset="0"/>
                  <a:ea typeface="黑体" panose="02010609060101010101" pitchFamily="49" charset="-122"/>
                </a:defRPr>
              </a:lvl2pPr>
              <a:lvl3pPr marL="1143000" indent="-228600">
                <a:spcBef>
                  <a:spcPct val="20000"/>
                </a:spcBef>
                <a:buClr>
                  <a:schemeClr val="accent1"/>
                </a:buClr>
                <a:buSzPct val="70000"/>
                <a:buFont typeface="Wingdings" panose="05000000000000000000" pitchFamily="2" charset="2"/>
                <a:buChar char="l"/>
                <a:defRPr sz="2300" b="1">
                  <a:solidFill>
                    <a:schemeClr val="tx1"/>
                  </a:solidFill>
                  <a:latin typeface="Arial" panose="020B0604020202020204" pitchFamily="34" charset="0"/>
                  <a:ea typeface="黑体" panose="02010609060101010101" pitchFamily="49" charset="-122"/>
                </a:defRPr>
              </a:lvl3pPr>
              <a:lvl4pPr marL="1600200" indent="-228600">
                <a:spcBef>
                  <a:spcPct val="20000"/>
                </a:spcBef>
                <a:buClr>
                  <a:schemeClr val="tx2"/>
                </a:buClr>
                <a:buSzPct val="75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4pPr>
              <a:lvl5pPr marL="2057400" indent="-228600">
                <a:spcBef>
                  <a:spcPct val="20000"/>
                </a:spcBef>
                <a:buClr>
                  <a:schemeClr val="folHlink"/>
                </a:buClr>
                <a:buSzPct val="80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b="1">
                  <a:solidFill>
                    <a:schemeClr val="tx1"/>
                  </a:solidFill>
                  <a:latin typeface="Arial" panose="020B0604020202020204" pitchFamily="34" charset="0"/>
                  <a:ea typeface="黑体" panose="02010609060101010101" pitchFamily="49" charset="-122"/>
                </a:defRPr>
              </a:lvl9pPr>
            </a:lstStyle>
            <a:p>
              <a:pPr algn="ctr" eaLnBrk="1" hangingPunct="1">
                <a:spcBef>
                  <a:spcPct val="50000"/>
                </a:spcBef>
                <a:buClrTx/>
                <a:buSzTx/>
                <a:buFontTx/>
                <a:buNone/>
              </a:pPr>
              <a:r>
                <a:rPr lang="en-US" altLang="zh-CN" dirty="0">
                  <a:ea typeface="宋体" panose="02010600030101010101" pitchFamily="2" charset="-122"/>
                </a:rPr>
                <a:t>a=6,b=5;</a:t>
              </a:r>
            </a:p>
          </p:txBody>
        </p:sp>
        <p:sp>
          <p:nvSpPr>
            <p:cNvPr id="9" name="Line 10"/>
            <p:cNvSpPr>
              <a:spLocks noChangeShapeType="1"/>
            </p:cNvSpPr>
            <p:nvPr/>
          </p:nvSpPr>
          <p:spPr bwMode="auto">
            <a:xfrm>
              <a:off x="4846638" y="3665538"/>
              <a:ext cx="576262"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229766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latin typeface="+mn-lt"/>
              </a:rPr>
              <a:t>2.5.1</a:t>
            </a:r>
            <a:r>
              <a:rPr lang="zh-CN" altLang="en-US" sz="4000" dirty="0" smtClean="0">
                <a:latin typeface="+mn-lt"/>
              </a:rPr>
              <a:t> 运算</a:t>
            </a:r>
            <a:r>
              <a:rPr lang="zh-CN" altLang="en-US" sz="4000" dirty="0">
                <a:latin typeface="+mn-lt"/>
              </a:rPr>
              <a:t>符与表达式注意</a:t>
            </a:r>
            <a:r>
              <a:rPr lang="zh-CN" altLang="en-US" sz="4000" dirty="0" smtClean="0">
                <a:latin typeface="+mn-lt"/>
              </a:rPr>
              <a:t>事项</a:t>
            </a:r>
            <a:r>
              <a:rPr lang="en-US" altLang="zh-CN" sz="4000" dirty="0">
                <a:latin typeface="+mn-lt"/>
              </a:rPr>
              <a:t>_</a:t>
            </a:r>
            <a:r>
              <a:rPr lang="en-US" altLang="zh-CN" sz="4000" dirty="0" smtClean="0">
                <a:latin typeface="+mn-lt"/>
              </a:rPr>
              <a:t>&amp;&amp;</a:t>
            </a:r>
            <a:r>
              <a:rPr lang="zh-CN" altLang="en-US" sz="4000" dirty="0" smtClean="0">
                <a:latin typeface="+mn-lt"/>
              </a:rPr>
              <a:t>，</a:t>
            </a:r>
            <a:r>
              <a:rPr lang="en-US" altLang="zh-CN" sz="4000" dirty="0" smtClean="0">
                <a:latin typeface="+mn-lt"/>
              </a:rPr>
              <a:t>||</a:t>
            </a:r>
            <a:endParaRPr lang="zh-CN" altLang="en-US" sz="4000" dirty="0">
              <a:latin typeface="+mn-lt"/>
            </a:endParaRPr>
          </a:p>
        </p:txBody>
      </p:sp>
      <p:sp>
        <p:nvSpPr>
          <p:cNvPr id="3" name="内容占位符 2"/>
          <p:cNvSpPr>
            <a:spLocks noGrp="1"/>
          </p:cNvSpPr>
          <p:nvPr>
            <p:ph idx="1"/>
          </p:nvPr>
        </p:nvSpPr>
        <p:spPr>
          <a:xfrm>
            <a:off x="512064" y="1186963"/>
            <a:ext cx="11173968" cy="4682132"/>
          </a:xfrm>
        </p:spPr>
        <p:txBody>
          <a:bodyPr>
            <a:normAutofit/>
          </a:bodyPr>
          <a:lstStyle/>
          <a:p>
            <a:pPr algn="just"/>
            <a:r>
              <a:rPr lang="en-US" altLang="zh-CN" sz="3600" dirty="0">
                <a:latin typeface="+mn-lt"/>
              </a:rPr>
              <a:t>&amp;&amp;</a:t>
            </a:r>
            <a:r>
              <a:rPr lang="zh-CN" altLang="en-US" sz="3600" dirty="0">
                <a:latin typeface="+mn-lt"/>
              </a:rPr>
              <a:t>又称为</a:t>
            </a:r>
            <a:r>
              <a:rPr lang="zh-CN" altLang="en-US" sz="3600" dirty="0">
                <a:solidFill>
                  <a:srgbClr val="FF0000"/>
                </a:solidFill>
                <a:latin typeface="+mn-lt"/>
              </a:rPr>
              <a:t>短路与</a:t>
            </a:r>
          </a:p>
          <a:p>
            <a:pPr lvl="1" algn="just"/>
            <a:r>
              <a:rPr lang="zh-CN" altLang="en-US" sz="3200" dirty="0">
                <a:latin typeface="+mn-lt"/>
              </a:rPr>
              <a:t>当运算符左边的表达式为真时，再对右边的表达式求值判断</a:t>
            </a:r>
          </a:p>
          <a:p>
            <a:pPr lvl="1" algn="just"/>
            <a:r>
              <a:rPr lang="zh-CN" altLang="en-US" sz="3200" b="1" dirty="0">
                <a:latin typeface="+mn-lt"/>
              </a:rPr>
              <a:t>当运算符左边的表达式为假时，就不再计算右边的表达式</a:t>
            </a:r>
          </a:p>
          <a:p>
            <a:pPr algn="just"/>
            <a:r>
              <a:rPr lang="en-US" altLang="zh-CN" sz="3600" dirty="0">
                <a:latin typeface="+mn-lt"/>
              </a:rPr>
              <a:t>||</a:t>
            </a:r>
            <a:r>
              <a:rPr lang="zh-CN" altLang="en-US" sz="3600" dirty="0">
                <a:latin typeface="+mn-lt"/>
              </a:rPr>
              <a:t>又称为</a:t>
            </a:r>
            <a:r>
              <a:rPr lang="zh-CN" altLang="en-US" sz="3600" dirty="0">
                <a:solidFill>
                  <a:srgbClr val="FF0000"/>
                </a:solidFill>
                <a:latin typeface="+mn-lt"/>
              </a:rPr>
              <a:t>短路或</a:t>
            </a:r>
          </a:p>
          <a:p>
            <a:pPr lvl="1" algn="just"/>
            <a:r>
              <a:rPr lang="zh-CN" altLang="en-US" sz="3200" b="1" dirty="0">
                <a:latin typeface="+mn-lt"/>
              </a:rPr>
              <a:t>当运算符左边的表达式为真时，不再计算右边的表达式</a:t>
            </a:r>
          </a:p>
          <a:p>
            <a:pPr lvl="1" algn="just"/>
            <a:r>
              <a:rPr lang="zh-CN" altLang="en-US" sz="3200" dirty="0">
                <a:latin typeface="+mn-lt"/>
              </a:rPr>
              <a:t>当运算符左边的表达式为假时，再对右边的表达式求值判断</a:t>
            </a:r>
          </a:p>
          <a:p>
            <a:endParaRPr lang="zh-CN" altLang="en-US" dirty="0"/>
          </a:p>
        </p:txBody>
      </p:sp>
    </p:spTree>
    <p:extLst>
      <p:ext uri="{BB962C8B-B14F-4D97-AF65-F5344CB8AC3E}">
        <p14:creationId xmlns:p14="http://schemas.microsoft.com/office/powerpoint/2010/main" val="4072738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1792" y="98933"/>
            <a:ext cx="11119104" cy="953112"/>
          </a:xfrm>
        </p:spPr>
        <p:txBody>
          <a:bodyPr>
            <a:normAutofit fontScale="90000"/>
          </a:bodyPr>
          <a:lstStyle/>
          <a:p>
            <a:r>
              <a:rPr lang="en-US" altLang="zh-CN" dirty="0" smtClean="0">
                <a:latin typeface="+mn-lt"/>
              </a:rPr>
              <a:t>2.5.1</a:t>
            </a:r>
            <a:r>
              <a:rPr lang="zh-CN" altLang="en-US" dirty="0" smtClean="0">
                <a:latin typeface="+mn-lt"/>
              </a:rPr>
              <a:t> 运算</a:t>
            </a:r>
            <a:r>
              <a:rPr lang="zh-CN" altLang="en-US" dirty="0">
                <a:latin typeface="+mn-lt"/>
              </a:rPr>
              <a:t>符与表达式注意</a:t>
            </a:r>
            <a:r>
              <a:rPr lang="zh-CN" altLang="en-US" dirty="0" smtClean="0">
                <a:latin typeface="+mn-lt"/>
              </a:rPr>
              <a:t>事项</a:t>
            </a:r>
            <a:r>
              <a:rPr lang="en-US" altLang="zh-CN" dirty="0">
                <a:latin typeface="+mn-lt"/>
              </a:rPr>
              <a:t>_</a:t>
            </a:r>
            <a:r>
              <a:rPr lang="en-US" altLang="zh-CN" dirty="0" smtClean="0">
                <a:latin typeface="+mn-lt"/>
              </a:rPr>
              <a:t>&amp;</a:t>
            </a:r>
            <a:r>
              <a:rPr lang="zh-CN" altLang="en-US" dirty="0" smtClean="0">
                <a:latin typeface="+mn-lt"/>
              </a:rPr>
              <a:t>，</a:t>
            </a:r>
            <a:r>
              <a:rPr lang="en-US" altLang="zh-CN" dirty="0" smtClean="0">
                <a:latin typeface="+mn-lt"/>
              </a:rPr>
              <a:t>|</a:t>
            </a:r>
            <a:r>
              <a:rPr lang="zh-CN" altLang="en-US" dirty="0" smtClean="0">
                <a:latin typeface="+mn-lt"/>
              </a:rPr>
              <a:t>，</a:t>
            </a:r>
            <a:r>
              <a:rPr lang="en-US" altLang="zh-CN" dirty="0" smtClean="0">
                <a:latin typeface="+mn-lt"/>
              </a:rPr>
              <a:t>^</a:t>
            </a:r>
            <a:r>
              <a:rPr lang="zh-CN" altLang="en-US" dirty="0" smtClean="0">
                <a:latin typeface="+mn-lt"/>
              </a:rPr>
              <a:t>，</a:t>
            </a:r>
            <a:r>
              <a:rPr lang="en-US" altLang="zh-CN" dirty="0" smtClean="0">
                <a:latin typeface="+mn-lt"/>
              </a:rPr>
              <a:t>~</a:t>
            </a:r>
            <a:endParaRPr kumimoji="1" lang="zh-CN" altLang="en-US" dirty="0">
              <a:latin typeface="+mn-lt"/>
            </a:endParaRPr>
          </a:p>
        </p:txBody>
      </p:sp>
      <p:sp>
        <p:nvSpPr>
          <p:cNvPr id="3" name="内容占位符 2"/>
          <p:cNvSpPr>
            <a:spLocks noGrp="1"/>
          </p:cNvSpPr>
          <p:nvPr>
            <p:ph idx="1"/>
          </p:nvPr>
        </p:nvSpPr>
        <p:spPr>
          <a:xfrm>
            <a:off x="530352" y="1069849"/>
            <a:ext cx="11475720" cy="4799247"/>
          </a:xfrm>
        </p:spPr>
        <p:txBody>
          <a:bodyPr>
            <a:normAutofit/>
          </a:bodyPr>
          <a:lstStyle/>
          <a:p>
            <a:pPr algn="just">
              <a:spcAft>
                <a:spcPct val="20000"/>
              </a:spcAft>
              <a:buFont typeface="Wingdings" charset="2"/>
              <a:buChar char="l"/>
            </a:pPr>
            <a:r>
              <a:rPr lang="zh-CN" altLang="en-US" sz="3200" dirty="0">
                <a:latin typeface="+mn-lt"/>
              </a:rPr>
              <a:t>位运算的操作仅限于整数类型，并且以二进制形式按每一位进行运算</a:t>
            </a:r>
          </a:p>
          <a:p>
            <a:pPr algn="just">
              <a:spcAft>
                <a:spcPct val="20000"/>
              </a:spcAft>
              <a:buFont typeface="Wingdings" charset="2"/>
              <a:buChar char="l"/>
            </a:pPr>
            <a:r>
              <a:rPr lang="zh-CN" altLang="en-US" sz="3200" dirty="0">
                <a:latin typeface="+mn-lt"/>
              </a:rPr>
              <a:t>位运算的结果是</a:t>
            </a:r>
            <a:r>
              <a:rPr lang="en-US" altLang="zh-CN" sz="3200" dirty="0" err="1">
                <a:latin typeface="+mn-lt"/>
              </a:rPr>
              <a:t>int</a:t>
            </a:r>
            <a:r>
              <a:rPr lang="zh-CN" altLang="en-US" sz="3200" dirty="0">
                <a:latin typeface="+mn-lt"/>
              </a:rPr>
              <a:t>型或</a:t>
            </a:r>
            <a:r>
              <a:rPr lang="en-US" altLang="zh-CN" sz="3200" dirty="0">
                <a:latin typeface="+mn-lt"/>
              </a:rPr>
              <a:t>long</a:t>
            </a:r>
            <a:r>
              <a:rPr lang="zh-CN" altLang="en-US" sz="3200" dirty="0">
                <a:latin typeface="+mn-lt"/>
              </a:rPr>
              <a:t>型</a:t>
            </a:r>
          </a:p>
          <a:p>
            <a:pPr lvl="1" algn="just">
              <a:spcAft>
                <a:spcPct val="20000"/>
              </a:spcAft>
            </a:pPr>
            <a:r>
              <a:rPr lang="zh-CN" altLang="en-US" sz="2800" dirty="0">
                <a:latin typeface="+mn-lt"/>
              </a:rPr>
              <a:t>例如，两个</a:t>
            </a:r>
            <a:r>
              <a:rPr lang="en-US" altLang="zh-CN" sz="2800" dirty="0">
                <a:latin typeface="+mn-lt"/>
              </a:rPr>
              <a:t>short</a:t>
            </a:r>
            <a:r>
              <a:rPr lang="zh-CN" altLang="en-US" sz="2800" dirty="0">
                <a:latin typeface="+mn-lt"/>
              </a:rPr>
              <a:t>型变量进行位运算，其结果是</a:t>
            </a:r>
            <a:r>
              <a:rPr lang="en-US" altLang="zh-CN" sz="2800" dirty="0" err="1">
                <a:latin typeface="+mn-lt"/>
              </a:rPr>
              <a:t>int</a:t>
            </a:r>
            <a:r>
              <a:rPr lang="zh-CN" altLang="en-US" sz="2800" dirty="0" smtClean="0">
                <a:latin typeface="+mn-lt"/>
              </a:rPr>
              <a:t>型</a:t>
            </a:r>
            <a:endParaRPr lang="en-US" altLang="zh-CN" sz="2800" dirty="0">
              <a:latin typeface="+mn-lt"/>
            </a:endParaRPr>
          </a:p>
          <a:p>
            <a:pPr lvl="1" algn="just">
              <a:spcAft>
                <a:spcPct val="20000"/>
              </a:spcAft>
            </a:pPr>
            <a:r>
              <a:rPr lang="zh-CN" altLang="en-US" sz="2800" dirty="0" smtClean="0">
                <a:latin typeface="+mn-lt"/>
              </a:rPr>
              <a:t>以</a:t>
            </a:r>
            <a:r>
              <a:rPr lang="zh-CN" altLang="en-US" sz="2800" dirty="0" smtClean="0">
                <a:solidFill>
                  <a:srgbClr val="FF0000"/>
                </a:solidFill>
                <a:latin typeface="+mn-lt"/>
              </a:rPr>
              <a:t>与</a:t>
            </a:r>
            <a:r>
              <a:rPr lang="zh-CN" altLang="en-US" sz="2800" dirty="0">
                <a:latin typeface="+mn-lt"/>
              </a:rPr>
              <a:t>运算符（</a:t>
            </a:r>
            <a:r>
              <a:rPr lang="en-US" altLang="zh-CN" sz="2800" dirty="0">
                <a:solidFill>
                  <a:srgbClr val="FF0000"/>
                </a:solidFill>
                <a:latin typeface="+mn-lt"/>
              </a:rPr>
              <a:t>&amp;</a:t>
            </a:r>
            <a:r>
              <a:rPr lang="zh-CN" altLang="en-US" sz="2800" dirty="0" smtClean="0">
                <a:latin typeface="+mn-lt"/>
              </a:rPr>
              <a:t>）为例</a:t>
            </a:r>
            <a:endParaRPr lang="en-US" altLang="zh-CN" sz="2800" dirty="0" smtClean="0">
              <a:latin typeface="+mn-lt"/>
            </a:endParaRPr>
          </a:p>
          <a:p>
            <a:pPr lvl="2" algn="just">
              <a:spcAft>
                <a:spcPct val="20000"/>
              </a:spcAft>
            </a:pPr>
            <a:r>
              <a:rPr lang="zh-CN" altLang="en-US" sz="2400" dirty="0" smtClean="0">
                <a:latin typeface="+mn-lt"/>
              </a:rPr>
              <a:t>如果</a:t>
            </a:r>
            <a:r>
              <a:rPr lang="en-US" altLang="zh-CN" sz="2400" dirty="0">
                <a:latin typeface="+mn-lt"/>
              </a:rPr>
              <a:t>a</a:t>
            </a:r>
            <a:r>
              <a:rPr lang="zh-CN" altLang="en-US" sz="2400" dirty="0">
                <a:latin typeface="+mn-lt"/>
              </a:rPr>
              <a:t>、</a:t>
            </a:r>
            <a:r>
              <a:rPr lang="en-US" altLang="zh-CN" sz="2400" dirty="0">
                <a:latin typeface="+mn-lt"/>
              </a:rPr>
              <a:t>b</a:t>
            </a:r>
            <a:r>
              <a:rPr lang="zh-CN" altLang="en-US" sz="2400" dirty="0">
                <a:latin typeface="+mn-lt"/>
              </a:rPr>
              <a:t>两个数据对应位都是</a:t>
            </a:r>
            <a:r>
              <a:rPr lang="en-US" altLang="zh-CN" sz="2400" dirty="0">
                <a:latin typeface="+mn-lt"/>
              </a:rPr>
              <a:t>1</a:t>
            </a:r>
            <a:r>
              <a:rPr lang="zh-CN" altLang="en-US" sz="2400" dirty="0">
                <a:latin typeface="+mn-lt"/>
              </a:rPr>
              <a:t>，则运算结果</a:t>
            </a:r>
            <a:r>
              <a:rPr lang="en-US" altLang="zh-CN" sz="2400" dirty="0">
                <a:latin typeface="+mn-lt"/>
              </a:rPr>
              <a:t>c</a:t>
            </a:r>
            <a:r>
              <a:rPr lang="zh-CN" altLang="en-US" sz="2400" dirty="0">
                <a:latin typeface="+mn-lt"/>
              </a:rPr>
              <a:t>的相应位是</a:t>
            </a:r>
            <a:r>
              <a:rPr lang="en-US" altLang="zh-CN" sz="2400" dirty="0">
                <a:latin typeface="+mn-lt"/>
              </a:rPr>
              <a:t>1</a:t>
            </a:r>
            <a:r>
              <a:rPr lang="zh-CN" altLang="en-US" sz="2400" dirty="0">
                <a:latin typeface="+mn-lt"/>
              </a:rPr>
              <a:t>，否则是</a:t>
            </a:r>
            <a:r>
              <a:rPr lang="en-US" altLang="zh-CN" sz="2400" dirty="0">
                <a:latin typeface="+mn-lt"/>
              </a:rPr>
              <a:t>0</a:t>
            </a:r>
          </a:p>
          <a:p>
            <a:pPr marL="839788" lvl="1" indent="-495300" algn="just">
              <a:spcAft>
                <a:spcPct val="20000"/>
              </a:spcAft>
              <a:buNone/>
            </a:pPr>
            <a:r>
              <a:rPr lang="en-US" altLang="zh-CN" sz="2800" dirty="0">
                <a:latin typeface="+mn-lt"/>
              </a:rPr>
              <a:t>    a</a:t>
            </a:r>
            <a:r>
              <a:rPr lang="zh-CN" altLang="en-US" sz="2800" dirty="0">
                <a:latin typeface="+mn-lt"/>
              </a:rPr>
              <a:t>：</a:t>
            </a:r>
            <a:r>
              <a:rPr lang="en-US" altLang="zh-CN" sz="2800" dirty="0">
                <a:latin typeface="+mn-lt"/>
              </a:rPr>
              <a:t>00000000  00000000  00000000 000001</a:t>
            </a:r>
            <a:r>
              <a:rPr lang="en-US" altLang="zh-CN" sz="2800" dirty="0">
                <a:solidFill>
                  <a:srgbClr val="008000"/>
                </a:solidFill>
                <a:latin typeface="+mn-lt"/>
              </a:rPr>
              <a:t>11</a:t>
            </a:r>
          </a:p>
          <a:p>
            <a:pPr marL="839788" lvl="1" indent="-495300" algn="just">
              <a:spcAft>
                <a:spcPct val="20000"/>
              </a:spcAft>
              <a:buNone/>
            </a:pPr>
            <a:r>
              <a:rPr lang="en-US" altLang="zh-CN" sz="2800" dirty="0">
                <a:latin typeface="+mn-lt"/>
              </a:rPr>
              <a:t>    </a:t>
            </a:r>
            <a:r>
              <a:rPr lang="en-US" altLang="zh-CN" sz="2800" dirty="0" smtClean="0">
                <a:latin typeface="+mn-lt"/>
              </a:rPr>
              <a:t>b</a:t>
            </a:r>
            <a:r>
              <a:rPr lang="zh-CN" altLang="en-US" sz="2800" dirty="0" smtClean="0">
                <a:latin typeface="+mn-lt"/>
              </a:rPr>
              <a:t>：</a:t>
            </a:r>
            <a:r>
              <a:rPr lang="en-US" altLang="zh-CN" sz="2800" dirty="0">
                <a:latin typeface="+mn-lt"/>
              </a:rPr>
              <a:t>10000001  10100101  11110011 101010</a:t>
            </a:r>
            <a:r>
              <a:rPr lang="en-US" altLang="zh-CN" sz="2800" dirty="0">
                <a:solidFill>
                  <a:srgbClr val="008000"/>
                </a:solidFill>
                <a:latin typeface="+mn-lt"/>
              </a:rPr>
              <a:t>11</a:t>
            </a:r>
          </a:p>
          <a:p>
            <a:pPr marL="839788" lvl="1" indent="-495300" algn="just">
              <a:spcAft>
                <a:spcPct val="20000"/>
              </a:spcAft>
              <a:buNone/>
            </a:pPr>
            <a:r>
              <a:rPr lang="en-US" altLang="zh-CN" sz="2800" dirty="0">
                <a:latin typeface="+mn-lt"/>
              </a:rPr>
              <a:t>    </a:t>
            </a:r>
            <a:r>
              <a:rPr lang="en-US" altLang="zh-CN" sz="2800" dirty="0" smtClean="0">
                <a:latin typeface="+mn-lt"/>
              </a:rPr>
              <a:t>c</a:t>
            </a:r>
            <a:r>
              <a:rPr lang="zh-CN" altLang="en-US" sz="2800" dirty="0" smtClean="0">
                <a:latin typeface="+mn-lt"/>
              </a:rPr>
              <a:t>：</a:t>
            </a:r>
            <a:r>
              <a:rPr lang="en-US" altLang="zh-CN" sz="2800" dirty="0">
                <a:latin typeface="+mn-lt"/>
              </a:rPr>
              <a:t>00000000  00000000  00000000 000000</a:t>
            </a:r>
            <a:r>
              <a:rPr lang="en-US" altLang="zh-CN" sz="2800" dirty="0">
                <a:solidFill>
                  <a:srgbClr val="008000"/>
                </a:solidFill>
                <a:latin typeface="+mn-lt"/>
              </a:rPr>
              <a:t>11</a:t>
            </a:r>
          </a:p>
          <a:p>
            <a:pPr lvl="1" algn="just">
              <a:spcAft>
                <a:spcPct val="20000"/>
              </a:spcAft>
            </a:pPr>
            <a:endParaRPr lang="zh-CN" altLang="en-US" sz="2800" dirty="0">
              <a:latin typeface="+mn-lt"/>
            </a:endParaRPr>
          </a:p>
          <a:p>
            <a:endParaRPr kumimoji="1" lang="zh-CN" altLang="en-US" dirty="0">
              <a:latin typeface="+mn-lt"/>
            </a:endParaRPr>
          </a:p>
        </p:txBody>
      </p:sp>
      <p:sp>
        <p:nvSpPr>
          <p:cNvPr id="4" name="Line 6"/>
          <p:cNvSpPr>
            <a:spLocks noChangeShapeType="1"/>
          </p:cNvSpPr>
          <p:nvPr/>
        </p:nvSpPr>
        <p:spPr bwMode="auto">
          <a:xfrm flipV="1">
            <a:off x="1599404" y="5148351"/>
            <a:ext cx="6986813" cy="10206"/>
          </a:xfrm>
          <a:prstGeom prst="line">
            <a:avLst/>
          </a:prstGeom>
          <a:noFill/>
          <a:ln w="28575">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 name="文本框 4"/>
          <p:cNvSpPr txBox="1"/>
          <p:nvPr/>
        </p:nvSpPr>
        <p:spPr>
          <a:xfrm>
            <a:off x="844548" y="4695034"/>
            <a:ext cx="364202" cy="369332"/>
          </a:xfrm>
          <a:prstGeom prst="rect">
            <a:avLst/>
          </a:prstGeom>
          <a:noFill/>
        </p:spPr>
        <p:txBody>
          <a:bodyPr wrap="none" rtlCol="0">
            <a:spAutoFit/>
          </a:bodyPr>
          <a:lstStyle/>
          <a:p>
            <a:r>
              <a:rPr kumimoji="1" lang="en-US" altLang="zh-CN" dirty="0">
                <a:solidFill>
                  <a:srgbClr val="FF0000"/>
                </a:solidFill>
              </a:rPr>
              <a:t>&amp;</a:t>
            </a:r>
            <a:endParaRPr kumimoji="1" lang="zh-CN" altLang="en-US" dirty="0">
              <a:solidFill>
                <a:srgbClr val="FF0000"/>
              </a:solidFill>
            </a:endParaRPr>
          </a:p>
        </p:txBody>
      </p:sp>
    </p:spTree>
    <p:extLst>
      <p:ext uri="{BB962C8B-B14F-4D97-AF65-F5344CB8AC3E}">
        <p14:creationId xmlns:p14="http://schemas.microsoft.com/office/powerpoint/2010/main" val="157706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p:spPr>
        <p:txBody>
          <a:bodyPr/>
          <a:lstStyle>
            <a:lvl1pPr>
              <a:defRPr sz="3000" b="1">
                <a:solidFill>
                  <a:schemeClr val="tx1"/>
                </a:solidFill>
                <a:latin typeface="Arial" charset="0"/>
                <a:ea typeface="黑体" pitchFamily="2" charset="-122"/>
              </a:defRPr>
            </a:lvl1pPr>
            <a:lvl2pPr marL="742950" indent="-285750">
              <a:defRPr sz="2600" b="1">
                <a:solidFill>
                  <a:schemeClr val="tx1"/>
                </a:solidFill>
                <a:latin typeface="Arial" charset="0"/>
                <a:ea typeface="黑体" pitchFamily="2" charset="-122"/>
              </a:defRPr>
            </a:lvl2pPr>
            <a:lvl3pPr marL="1143000" indent="-228600">
              <a:defRPr sz="2300" b="1">
                <a:solidFill>
                  <a:schemeClr val="tx1"/>
                </a:solidFill>
                <a:latin typeface="Arial" charset="0"/>
                <a:ea typeface="黑体" pitchFamily="2" charset="-122"/>
              </a:defRPr>
            </a:lvl3pPr>
            <a:lvl4pPr marL="1600200" indent="-228600">
              <a:defRPr sz="2000" b="1">
                <a:solidFill>
                  <a:schemeClr val="tx1"/>
                </a:solidFill>
                <a:latin typeface="Arial" charset="0"/>
                <a:ea typeface="黑体" pitchFamily="2" charset="-122"/>
              </a:defRPr>
            </a:lvl4pPr>
            <a:lvl5pPr marL="2057400" indent="-228600">
              <a:defRPr sz="2000" b="1">
                <a:solidFill>
                  <a:schemeClr val="tx1"/>
                </a:solidFill>
                <a:latin typeface="Arial" charset="0"/>
                <a:ea typeface="黑体" pitchFamily="2" charset="-122"/>
              </a:defRPr>
            </a:lvl5pPr>
            <a:lvl6pPr marL="2514600" indent="-228600" eaLnBrk="0" hangingPunct="0">
              <a:defRPr sz="2000" b="1">
                <a:solidFill>
                  <a:schemeClr val="tx1"/>
                </a:solidFill>
                <a:latin typeface="Arial" charset="0"/>
                <a:ea typeface="黑体" pitchFamily="2" charset="-122"/>
              </a:defRPr>
            </a:lvl6pPr>
            <a:lvl7pPr marL="2971800" indent="-228600" eaLnBrk="0" hangingPunct="0">
              <a:defRPr sz="2000" b="1">
                <a:solidFill>
                  <a:schemeClr val="tx1"/>
                </a:solidFill>
                <a:latin typeface="Arial" charset="0"/>
                <a:ea typeface="黑体" pitchFamily="2" charset="-122"/>
              </a:defRPr>
            </a:lvl7pPr>
            <a:lvl8pPr marL="3429000" indent="-228600" eaLnBrk="0" hangingPunct="0">
              <a:defRPr sz="2000" b="1">
                <a:solidFill>
                  <a:schemeClr val="tx1"/>
                </a:solidFill>
                <a:latin typeface="Arial" charset="0"/>
                <a:ea typeface="黑体" pitchFamily="2" charset="-122"/>
              </a:defRPr>
            </a:lvl8pPr>
            <a:lvl9pPr marL="3886200" indent="-228600" eaLnBrk="0" hangingPunct="0">
              <a:defRPr sz="2000" b="1">
                <a:solidFill>
                  <a:schemeClr val="tx1"/>
                </a:solidFill>
                <a:latin typeface="Arial" charset="0"/>
                <a:ea typeface="黑体" pitchFamily="2" charset="-122"/>
              </a:defRPr>
            </a:lvl9pPr>
          </a:lstStyle>
          <a:p>
            <a:fld id="{6C6E24B9-6DB5-4EE6-B6BC-D853FC902843}" type="slidenum">
              <a:rPr lang="en-US" altLang="zh-CN" sz="1000" b="0">
                <a:solidFill>
                  <a:srgbClr val="000000"/>
                </a:solidFill>
                <a:ea typeface="宋体" charset="-122"/>
              </a:rPr>
              <a:pPr/>
              <a:t>29</a:t>
            </a:fld>
            <a:endParaRPr lang="en-US" altLang="zh-CN" sz="1000" b="0">
              <a:solidFill>
                <a:srgbClr val="000000"/>
              </a:solidFill>
              <a:ea typeface="宋体" charset="-122"/>
            </a:endParaRPr>
          </a:p>
        </p:txBody>
      </p:sp>
      <p:sp>
        <p:nvSpPr>
          <p:cNvPr id="48131" name="Rectangle 2"/>
          <p:cNvSpPr>
            <a:spLocks noGrp="1" noChangeArrowheads="1"/>
          </p:cNvSpPr>
          <p:nvPr>
            <p:ph type="title"/>
          </p:nvPr>
        </p:nvSpPr>
        <p:spPr>
          <a:xfrm>
            <a:off x="101600" y="65090"/>
            <a:ext cx="10058400" cy="858837"/>
          </a:xfrm>
        </p:spPr>
        <p:txBody>
          <a:bodyPr/>
          <a:lstStyle/>
          <a:p>
            <a:pPr eaLnBrk="1" hangingPunct="1"/>
            <a:r>
              <a:rPr lang="zh-CN" altLang="en-US" dirty="0" smtClean="0"/>
              <a:t>   位</a:t>
            </a:r>
            <a:r>
              <a:rPr lang="zh-CN" altLang="en-US" dirty="0" smtClean="0"/>
              <a:t>运算符和位运算表达式</a:t>
            </a:r>
          </a:p>
        </p:txBody>
      </p:sp>
      <p:sp>
        <p:nvSpPr>
          <p:cNvPr id="510979" name="Rectangle 3"/>
          <p:cNvSpPr>
            <a:spLocks noGrp="1" noChangeArrowheads="1"/>
          </p:cNvSpPr>
          <p:nvPr>
            <p:ph type="body" idx="1"/>
          </p:nvPr>
        </p:nvSpPr>
        <p:spPr>
          <a:xfrm>
            <a:off x="465668" y="908050"/>
            <a:ext cx="10430933" cy="5276850"/>
          </a:xfrm>
        </p:spPr>
        <p:txBody>
          <a:bodyPr/>
          <a:lstStyle/>
          <a:p>
            <a:pPr algn="just" eaLnBrk="1" hangingPunct="1">
              <a:lnSpc>
                <a:spcPct val="90000"/>
              </a:lnSpc>
              <a:buFont typeface="Wingdings" pitchFamily="2" charset="2"/>
              <a:buNone/>
            </a:pPr>
            <a:r>
              <a:rPr lang="en-US" altLang="zh-CN" dirty="0"/>
              <a:t> </a:t>
            </a:r>
            <a:r>
              <a:rPr lang="en-US" altLang="zh-CN" dirty="0" smtClean="0"/>
              <a:t> </a:t>
            </a:r>
            <a:r>
              <a:rPr lang="zh-CN" altLang="en-US" sz="3200" dirty="0" smtClean="0">
                <a:solidFill>
                  <a:srgbClr val="0000CC"/>
                </a:solidFill>
              </a:rPr>
              <a:t>左移</a:t>
            </a:r>
            <a:r>
              <a:rPr lang="zh-CN" altLang="en-US" sz="3200" dirty="0" smtClean="0">
                <a:solidFill>
                  <a:srgbClr val="0000CC"/>
                </a:solidFill>
              </a:rPr>
              <a:t>位</a:t>
            </a:r>
            <a:r>
              <a:rPr lang="zh-CN" altLang="en-US" sz="3200" dirty="0" smtClean="0"/>
              <a:t>运算符（</a:t>
            </a:r>
            <a:r>
              <a:rPr lang="en-US" altLang="zh-CN" sz="3200" dirty="0" smtClean="0"/>
              <a:t>&lt;&lt;</a:t>
            </a:r>
            <a:r>
              <a:rPr lang="zh-CN" altLang="en-US" sz="3200" dirty="0" smtClean="0"/>
              <a:t>）</a:t>
            </a:r>
          </a:p>
          <a:p>
            <a:pPr lvl="1" algn="just" eaLnBrk="1" hangingPunct="1">
              <a:lnSpc>
                <a:spcPct val="90000"/>
              </a:lnSpc>
            </a:pPr>
            <a:r>
              <a:rPr lang="zh-CN" altLang="en-US" sz="2800" dirty="0" smtClean="0"/>
              <a:t>位左移运算符左面的操作元称为</a:t>
            </a:r>
            <a:r>
              <a:rPr lang="zh-CN" altLang="en-US" sz="2800" dirty="0" smtClean="0">
                <a:solidFill>
                  <a:srgbClr val="CC0099"/>
                </a:solidFill>
              </a:rPr>
              <a:t>被移位数</a:t>
            </a:r>
            <a:r>
              <a:rPr lang="zh-CN" altLang="en-US" sz="2800" dirty="0" smtClean="0"/>
              <a:t>，右面的操作元称为</a:t>
            </a:r>
            <a:r>
              <a:rPr lang="zh-CN" altLang="en-US" sz="2800" dirty="0" smtClean="0">
                <a:solidFill>
                  <a:srgbClr val="CC0099"/>
                </a:solidFill>
              </a:rPr>
              <a:t>移位量</a:t>
            </a:r>
          </a:p>
          <a:p>
            <a:pPr lvl="1" algn="just" eaLnBrk="1" hangingPunct="1">
              <a:lnSpc>
                <a:spcPct val="90000"/>
              </a:lnSpc>
            </a:pPr>
            <a:r>
              <a:rPr lang="zh-CN" altLang="en-US" dirty="0" smtClean="0"/>
              <a:t>通过位左移运算符移位时，右边的空位补</a:t>
            </a:r>
            <a:r>
              <a:rPr lang="en-US" altLang="zh-CN" dirty="0" smtClean="0"/>
              <a:t>0</a:t>
            </a:r>
          </a:p>
          <a:p>
            <a:pPr lvl="2" algn="just" eaLnBrk="1" hangingPunct="1">
              <a:lnSpc>
                <a:spcPct val="90000"/>
              </a:lnSpc>
            </a:pPr>
            <a:r>
              <a:rPr lang="en-US" altLang="zh-CN" dirty="0" err="1" smtClean="0"/>
              <a:t>int</a:t>
            </a:r>
            <a:r>
              <a:rPr lang="en-US" altLang="zh-CN" dirty="0" smtClean="0"/>
              <a:t> a=7; a&lt;&lt;2</a:t>
            </a:r>
            <a:r>
              <a:rPr lang="zh-CN" altLang="en-US" dirty="0" smtClean="0"/>
              <a:t>是多少？</a:t>
            </a:r>
          </a:p>
          <a:p>
            <a:pPr lvl="2" algn="just" eaLnBrk="1" hangingPunct="1">
              <a:lnSpc>
                <a:spcPct val="90000"/>
              </a:lnSpc>
            </a:pPr>
            <a:r>
              <a:rPr lang="en-US" altLang="zh-CN" dirty="0" smtClean="0">
                <a:solidFill>
                  <a:srgbClr val="CC0099"/>
                </a:solidFill>
              </a:rPr>
              <a:t>00</a:t>
            </a:r>
            <a:r>
              <a:rPr lang="en-US" altLang="zh-CN" dirty="0" smtClean="0"/>
              <a:t>000000  00000000  00000000  00000111</a:t>
            </a:r>
            <a:r>
              <a:rPr lang="zh-CN" altLang="en-US" dirty="0" smtClean="0"/>
              <a:t>（</a:t>
            </a:r>
            <a:r>
              <a:rPr lang="en-US" altLang="zh-CN" dirty="0" smtClean="0"/>
              <a:t>7</a:t>
            </a:r>
            <a:r>
              <a:rPr lang="zh-CN" altLang="en-US" dirty="0" smtClean="0"/>
              <a:t>）</a:t>
            </a:r>
          </a:p>
          <a:p>
            <a:pPr lvl="2" algn="just" eaLnBrk="1" hangingPunct="1">
              <a:lnSpc>
                <a:spcPct val="90000"/>
              </a:lnSpc>
              <a:buFont typeface="Wingdings" pitchFamily="2" charset="2"/>
              <a:buNone/>
            </a:pPr>
            <a:r>
              <a:rPr lang="zh-CN" altLang="en-US" dirty="0" smtClean="0"/>
              <a:t>位左移</a:t>
            </a:r>
          </a:p>
          <a:p>
            <a:pPr lvl="2" algn="just" eaLnBrk="1" hangingPunct="1">
              <a:lnSpc>
                <a:spcPct val="90000"/>
              </a:lnSpc>
            </a:pPr>
            <a:r>
              <a:rPr lang="en-US" altLang="zh-CN" dirty="0" smtClean="0"/>
              <a:t>00000000  00000000  00000000  000111</a:t>
            </a:r>
            <a:r>
              <a:rPr lang="en-US" altLang="zh-CN" dirty="0" smtClean="0">
                <a:solidFill>
                  <a:srgbClr val="008000"/>
                </a:solidFill>
              </a:rPr>
              <a:t>00</a:t>
            </a:r>
            <a:r>
              <a:rPr lang="zh-CN" altLang="en-US" dirty="0" smtClean="0"/>
              <a:t>（</a:t>
            </a:r>
            <a:r>
              <a:rPr lang="en-US" altLang="zh-CN" dirty="0" smtClean="0"/>
              <a:t>28</a:t>
            </a:r>
            <a:r>
              <a:rPr lang="zh-CN" altLang="en-US" dirty="0" smtClean="0"/>
              <a:t>）</a:t>
            </a:r>
          </a:p>
          <a:p>
            <a:pPr lvl="1" algn="just" eaLnBrk="1" hangingPunct="1">
              <a:lnSpc>
                <a:spcPct val="90000"/>
              </a:lnSpc>
            </a:pPr>
            <a:r>
              <a:rPr lang="zh-CN" altLang="en-US" dirty="0" smtClean="0"/>
              <a:t>在进行</a:t>
            </a:r>
            <a:r>
              <a:rPr lang="en-US" altLang="zh-CN" dirty="0" smtClean="0"/>
              <a:t>a&lt;&lt;n</a:t>
            </a:r>
            <a:r>
              <a:rPr lang="zh-CN" altLang="en-US" dirty="0" smtClean="0"/>
              <a:t>运算时，</a:t>
            </a:r>
          </a:p>
          <a:p>
            <a:pPr lvl="2" algn="just" eaLnBrk="1" hangingPunct="1">
              <a:lnSpc>
                <a:spcPct val="90000"/>
              </a:lnSpc>
            </a:pPr>
            <a:r>
              <a:rPr lang="zh-CN" altLang="en-US" dirty="0" smtClean="0"/>
              <a:t>对于</a:t>
            </a:r>
            <a:r>
              <a:rPr lang="en-US" altLang="zh-CN" dirty="0" smtClean="0"/>
              <a:t>byte</a:t>
            </a:r>
            <a:r>
              <a:rPr lang="zh-CN" altLang="en-US" dirty="0" smtClean="0"/>
              <a:t>、</a:t>
            </a:r>
            <a:r>
              <a:rPr lang="en-US" altLang="zh-CN" dirty="0" smtClean="0"/>
              <a:t>short</a:t>
            </a:r>
            <a:r>
              <a:rPr lang="zh-CN" altLang="en-US" dirty="0" smtClean="0"/>
              <a:t>、或</a:t>
            </a:r>
            <a:r>
              <a:rPr lang="en-US" altLang="zh-CN" dirty="0" err="1" smtClean="0"/>
              <a:t>int</a:t>
            </a:r>
            <a:r>
              <a:rPr lang="zh-CN" altLang="en-US" dirty="0" smtClean="0"/>
              <a:t>类型数据，系统先计算</a:t>
            </a:r>
            <a:r>
              <a:rPr lang="en-US" altLang="zh-CN" dirty="0" smtClean="0"/>
              <a:t>n%32</a:t>
            </a:r>
            <a:r>
              <a:rPr lang="zh-CN" altLang="en-US" dirty="0" smtClean="0"/>
              <a:t>的结果</a:t>
            </a:r>
            <a:r>
              <a:rPr lang="en-US" altLang="zh-CN" dirty="0" smtClean="0"/>
              <a:t>m</a:t>
            </a:r>
            <a:r>
              <a:rPr lang="zh-CN" altLang="en-US" dirty="0" smtClean="0"/>
              <a:t>，然后再进行移位</a:t>
            </a:r>
          </a:p>
          <a:p>
            <a:pPr lvl="2" algn="just" eaLnBrk="1" hangingPunct="1">
              <a:lnSpc>
                <a:spcPct val="90000"/>
              </a:lnSpc>
            </a:pPr>
            <a:r>
              <a:rPr lang="zh-CN" altLang="en-US" dirty="0" smtClean="0"/>
              <a:t>对于</a:t>
            </a:r>
            <a:r>
              <a:rPr lang="en-US" altLang="zh-CN" dirty="0" smtClean="0"/>
              <a:t>long</a:t>
            </a:r>
            <a:r>
              <a:rPr lang="zh-CN" altLang="en-US" dirty="0" smtClean="0"/>
              <a:t>类型数据，系统先计算</a:t>
            </a:r>
            <a:r>
              <a:rPr lang="en-US" altLang="zh-CN" dirty="0" smtClean="0"/>
              <a:t>n%64</a:t>
            </a:r>
            <a:r>
              <a:rPr lang="zh-CN" altLang="en-US" dirty="0" smtClean="0"/>
              <a:t>的结果</a:t>
            </a:r>
            <a:r>
              <a:rPr lang="en-US" altLang="zh-CN" dirty="0" smtClean="0"/>
              <a:t>m</a:t>
            </a:r>
            <a:r>
              <a:rPr lang="zh-CN" altLang="en-US" dirty="0" smtClean="0"/>
              <a:t>，然后再进行移位</a:t>
            </a:r>
          </a:p>
        </p:txBody>
      </p:sp>
    </p:spTree>
    <p:extLst>
      <p:ext uri="{BB962C8B-B14F-4D97-AF65-F5344CB8AC3E}">
        <p14:creationId xmlns:p14="http://schemas.microsoft.com/office/powerpoint/2010/main" val="127227925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09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09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09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09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09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0979">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0979">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10979">
                                            <p:txEl>
                                              <p:pRg st="7" end="7"/>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10979">
                                            <p:txEl>
                                              <p:pRg st="8" end="8"/>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1097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7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本章导读</a:t>
            </a:r>
            <a:endParaRPr lang="zh-CN" altLang="en-US" dirty="0"/>
          </a:p>
        </p:txBody>
      </p:sp>
      <p:sp>
        <p:nvSpPr>
          <p:cNvPr id="3" name="内容占位符 2"/>
          <p:cNvSpPr>
            <a:spLocks noGrp="1"/>
          </p:cNvSpPr>
          <p:nvPr>
            <p:ph idx="1"/>
          </p:nvPr>
        </p:nvSpPr>
        <p:spPr>
          <a:xfrm>
            <a:off x="1097280" y="1161290"/>
            <a:ext cx="10058400" cy="5091231"/>
          </a:xfrm>
        </p:spPr>
        <p:txBody>
          <a:bodyPr>
            <a:normAutofit/>
          </a:bodyPr>
          <a:lstStyle/>
          <a:p>
            <a:pPr algn="just">
              <a:spcBef>
                <a:spcPts val="600"/>
              </a:spcBef>
              <a:spcAft>
                <a:spcPts val="600"/>
              </a:spcAft>
              <a:buFont typeface="Wingdings" charset="2"/>
              <a:buChar char="ü"/>
            </a:pPr>
            <a:r>
              <a:rPr lang="en-US" altLang="zh-CN" sz="2800" dirty="0" smtClean="0">
                <a:solidFill>
                  <a:srgbClr val="FF0000"/>
                </a:solidFill>
                <a:latin typeface="+mn-lt"/>
              </a:rPr>
              <a:t>2.1</a:t>
            </a:r>
            <a:r>
              <a:rPr lang="zh-CN" altLang="en-US" sz="2800" dirty="0" smtClean="0">
                <a:solidFill>
                  <a:srgbClr val="FF0000"/>
                </a:solidFill>
                <a:latin typeface="+mn-lt"/>
              </a:rPr>
              <a:t> 可读性的重要保障 </a:t>
            </a:r>
            <a:r>
              <a:rPr lang="en-US" altLang="zh-CN" sz="2800" dirty="0" smtClean="0">
                <a:solidFill>
                  <a:srgbClr val="FF0000"/>
                </a:solidFill>
                <a:latin typeface="+mn-lt"/>
              </a:rPr>
              <a:t>——</a:t>
            </a:r>
            <a:r>
              <a:rPr lang="zh-CN" altLang="en-US" sz="2800" dirty="0" smtClean="0">
                <a:solidFill>
                  <a:srgbClr val="FF0000"/>
                </a:solidFill>
                <a:latin typeface="+mn-lt"/>
              </a:rPr>
              <a:t> 注释 </a:t>
            </a:r>
            <a:r>
              <a:rPr lang="en-US" altLang="zh-CN" sz="2800" dirty="0" smtClean="0">
                <a:solidFill>
                  <a:srgbClr val="FF0000"/>
                </a:solidFill>
                <a:latin typeface="+mn-lt"/>
              </a:rPr>
              <a:t>Comment</a:t>
            </a:r>
          </a:p>
          <a:p>
            <a:pPr algn="just">
              <a:spcBef>
                <a:spcPts val="600"/>
              </a:spcBef>
              <a:spcAft>
                <a:spcPts val="600"/>
              </a:spcAft>
              <a:buFont typeface="Wingdings" panose="05000000000000000000" pitchFamily="2" charset="2"/>
              <a:buChar char="p"/>
            </a:pPr>
            <a:r>
              <a:rPr lang="en-US" altLang="zh-CN" sz="2800" dirty="0">
                <a:latin typeface="+mn-lt"/>
              </a:rPr>
              <a:t>2.2  </a:t>
            </a:r>
            <a:r>
              <a:rPr lang="zh-CN" altLang="en-US" sz="2800" dirty="0">
                <a:latin typeface="+mn-lt"/>
              </a:rPr>
              <a:t>标识符与关键字（</a:t>
            </a:r>
            <a:r>
              <a:rPr lang="en-US" altLang="zh-CN" sz="2800" dirty="0">
                <a:latin typeface="+mn-lt"/>
              </a:rPr>
              <a:t>Identifier &amp; Key Words</a:t>
            </a:r>
            <a:r>
              <a:rPr lang="zh-CN" altLang="en-US" sz="2800" dirty="0">
                <a:latin typeface="+mn-lt"/>
              </a:rPr>
              <a:t>）</a:t>
            </a:r>
          </a:p>
          <a:p>
            <a:pPr algn="just">
              <a:spcBef>
                <a:spcPts val="600"/>
              </a:spcBef>
              <a:spcAft>
                <a:spcPts val="600"/>
              </a:spcAft>
              <a:buFont typeface="Wingdings" panose="05000000000000000000" pitchFamily="2" charset="2"/>
              <a:buChar char="p"/>
            </a:pPr>
            <a:r>
              <a:rPr lang="en-US" altLang="zh-CN" sz="2800" dirty="0">
                <a:latin typeface="+mn-lt"/>
              </a:rPr>
              <a:t>2.3  Java</a:t>
            </a:r>
            <a:r>
              <a:rPr lang="zh-CN" altLang="en-US" sz="2800" dirty="0">
                <a:latin typeface="+mn-lt"/>
              </a:rPr>
              <a:t>类型系统 （</a:t>
            </a:r>
            <a:r>
              <a:rPr lang="en-US" altLang="zh-CN" sz="2800" dirty="0">
                <a:latin typeface="+mn-lt"/>
              </a:rPr>
              <a:t>Data Types</a:t>
            </a:r>
            <a:r>
              <a:rPr lang="zh-CN" altLang="en-US" sz="2800" dirty="0">
                <a:latin typeface="+mn-lt"/>
              </a:rPr>
              <a:t>）</a:t>
            </a:r>
          </a:p>
          <a:p>
            <a:pPr algn="just">
              <a:spcBef>
                <a:spcPts val="600"/>
              </a:spcBef>
              <a:spcAft>
                <a:spcPts val="600"/>
              </a:spcAft>
              <a:buFont typeface="Wingdings" panose="05000000000000000000" pitchFamily="2" charset="2"/>
              <a:buChar char="p"/>
            </a:pPr>
            <a:r>
              <a:rPr lang="en-US" altLang="zh-CN" sz="2800" dirty="0">
                <a:latin typeface="+mn-lt"/>
              </a:rPr>
              <a:t>2.4  </a:t>
            </a:r>
            <a:r>
              <a:rPr lang="zh-CN" altLang="en-US" sz="2800" dirty="0">
                <a:latin typeface="+mn-lt"/>
              </a:rPr>
              <a:t>数组 （</a:t>
            </a:r>
            <a:r>
              <a:rPr lang="en-US" altLang="zh-CN" sz="2800" dirty="0">
                <a:latin typeface="+mn-lt"/>
              </a:rPr>
              <a:t>Array</a:t>
            </a:r>
            <a:r>
              <a:rPr lang="zh-CN" altLang="en-US" sz="2800" dirty="0">
                <a:latin typeface="+mn-lt"/>
              </a:rPr>
              <a:t>）</a:t>
            </a:r>
          </a:p>
          <a:p>
            <a:pPr algn="just">
              <a:spcBef>
                <a:spcPts val="600"/>
              </a:spcBef>
              <a:spcAft>
                <a:spcPts val="600"/>
              </a:spcAft>
              <a:buFont typeface="Wingdings" panose="05000000000000000000" pitchFamily="2" charset="2"/>
              <a:buChar char="p"/>
            </a:pPr>
            <a:r>
              <a:rPr lang="en-US" altLang="zh-CN" sz="2800" dirty="0">
                <a:latin typeface="+mn-lt"/>
              </a:rPr>
              <a:t>2.5  </a:t>
            </a:r>
            <a:r>
              <a:rPr lang="zh-CN" altLang="en-US" sz="2800" dirty="0">
                <a:latin typeface="+mn-lt"/>
              </a:rPr>
              <a:t>运算符与表达式 （</a:t>
            </a:r>
            <a:r>
              <a:rPr lang="en-US" altLang="zh-CN" sz="2800" dirty="0">
                <a:latin typeface="+mn-lt"/>
              </a:rPr>
              <a:t>Operators &amp; Expression</a:t>
            </a:r>
            <a:r>
              <a:rPr lang="zh-CN" altLang="en-US" sz="2800" dirty="0">
                <a:latin typeface="+mn-lt"/>
              </a:rPr>
              <a:t>）</a:t>
            </a:r>
          </a:p>
          <a:p>
            <a:pPr algn="just">
              <a:spcBef>
                <a:spcPts val="600"/>
              </a:spcBef>
              <a:spcAft>
                <a:spcPts val="600"/>
              </a:spcAft>
              <a:buFont typeface="Wingdings" panose="05000000000000000000" pitchFamily="2" charset="2"/>
              <a:buChar char="p"/>
            </a:pPr>
            <a:r>
              <a:rPr lang="en-US" altLang="zh-CN" sz="2800" dirty="0">
                <a:latin typeface="+mn-lt"/>
              </a:rPr>
              <a:t>2.6  Java</a:t>
            </a:r>
            <a:r>
              <a:rPr lang="zh-CN" altLang="en-US" sz="2800" dirty="0">
                <a:latin typeface="+mn-lt"/>
              </a:rPr>
              <a:t>控制流（</a:t>
            </a:r>
            <a:r>
              <a:rPr lang="en-US" altLang="zh-CN" sz="2800" dirty="0">
                <a:latin typeface="+mn-lt"/>
              </a:rPr>
              <a:t>Control Flow</a:t>
            </a:r>
            <a:r>
              <a:rPr lang="zh-CN" altLang="en-US" sz="2800" dirty="0">
                <a:latin typeface="+mn-lt"/>
              </a:rPr>
              <a:t>）</a:t>
            </a:r>
          </a:p>
          <a:p>
            <a:pPr algn="just">
              <a:spcBef>
                <a:spcPts val="600"/>
              </a:spcBef>
              <a:spcAft>
                <a:spcPts val="600"/>
              </a:spcAft>
              <a:buFont typeface="Wingdings" panose="05000000000000000000" pitchFamily="2" charset="2"/>
              <a:buChar char="p"/>
            </a:pPr>
            <a:r>
              <a:rPr lang="en-US" altLang="zh-CN" sz="2800" dirty="0">
                <a:latin typeface="+mn-lt"/>
              </a:rPr>
              <a:t>2.7  </a:t>
            </a:r>
            <a:r>
              <a:rPr lang="zh-CN" altLang="en-US" sz="2800" dirty="0">
                <a:latin typeface="+mn-lt"/>
              </a:rPr>
              <a:t>数据的输入与输出 （</a:t>
            </a:r>
            <a:r>
              <a:rPr lang="en-US" altLang="zh-CN" sz="2800" dirty="0">
                <a:latin typeface="+mn-lt"/>
              </a:rPr>
              <a:t>Input &amp; Output</a:t>
            </a:r>
            <a:r>
              <a:rPr lang="zh-CN" altLang="en-US" sz="2800" dirty="0">
                <a:latin typeface="+mn-lt"/>
              </a:rPr>
              <a:t>）</a:t>
            </a:r>
          </a:p>
          <a:p>
            <a:pPr algn="just">
              <a:spcBef>
                <a:spcPts val="600"/>
              </a:spcBef>
              <a:spcAft>
                <a:spcPts val="600"/>
              </a:spcAft>
              <a:buFont typeface="Wingdings" panose="05000000000000000000" pitchFamily="2" charset="2"/>
              <a:buChar char="p"/>
            </a:pPr>
            <a:r>
              <a:rPr lang="en-US" altLang="zh-CN" sz="2800" dirty="0">
                <a:latin typeface="+mn-lt"/>
              </a:rPr>
              <a:t>2.8  </a:t>
            </a:r>
            <a:r>
              <a:rPr lang="zh-CN" altLang="en-US" sz="2800" dirty="0">
                <a:latin typeface="+mn-lt"/>
              </a:rPr>
              <a:t>作业及延伸</a:t>
            </a:r>
          </a:p>
        </p:txBody>
      </p:sp>
    </p:spTree>
    <p:extLst>
      <p:ext uri="{BB962C8B-B14F-4D97-AF65-F5344CB8AC3E}">
        <p14:creationId xmlns:p14="http://schemas.microsoft.com/office/powerpoint/2010/main" val="4772226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p:spPr>
        <p:txBody>
          <a:bodyPr/>
          <a:lstStyle>
            <a:lvl1pPr>
              <a:defRPr sz="3000" b="1">
                <a:solidFill>
                  <a:schemeClr val="tx1"/>
                </a:solidFill>
                <a:latin typeface="Arial" charset="0"/>
                <a:ea typeface="黑体" pitchFamily="2" charset="-122"/>
              </a:defRPr>
            </a:lvl1pPr>
            <a:lvl2pPr marL="742950" indent="-285750">
              <a:defRPr sz="2600" b="1">
                <a:solidFill>
                  <a:schemeClr val="tx1"/>
                </a:solidFill>
                <a:latin typeface="Arial" charset="0"/>
                <a:ea typeface="黑体" pitchFamily="2" charset="-122"/>
              </a:defRPr>
            </a:lvl2pPr>
            <a:lvl3pPr marL="1143000" indent="-228600">
              <a:defRPr sz="2300" b="1">
                <a:solidFill>
                  <a:schemeClr val="tx1"/>
                </a:solidFill>
                <a:latin typeface="Arial" charset="0"/>
                <a:ea typeface="黑体" pitchFamily="2" charset="-122"/>
              </a:defRPr>
            </a:lvl3pPr>
            <a:lvl4pPr marL="1600200" indent="-228600">
              <a:defRPr sz="2000" b="1">
                <a:solidFill>
                  <a:schemeClr val="tx1"/>
                </a:solidFill>
                <a:latin typeface="Arial" charset="0"/>
                <a:ea typeface="黑体" pitchFamily="2" charset="-122"/>
              </a:defRPr>
            </a:lvl4pPr>
            <a:lvl5pPr marL="2057400" indent="-228600">
              <a:defRPr sz="2000" b="1">
                <a:solidFill>
                  <a:schemeClr val="tx1"/>
                </a:solidFill>
                <a:latin typeface="Arial" charset="0"/>
                <a:ea typeface="黑体" pitchFamily="2" charset="-122"/>
              </a:defRPr>
            </a:lvl5pPr>
            <a:lvl6pPr marL="2514600" indent="-228600" eaLnBrk="0" hangingPunct="0">
              <a:defRPr sz="2000" b="1">
                <a:solidFill>
                  <a:schemeClr val="tx1"/>
                </a:solidFill>
                <a:latin typeface="Arial" charset="0"/>
                <a:ea typeface="黑体" pitchFamily="2" charset="-122"/>
              </a:defRPr>
            </a:lvl6pPr>
            <a:lvl7pPr marL="2971800" indent="-228600" eaLnBrk="0" hangingPunct="0">
              <a:defRPr sz="2000" b="1">
                <a:solidFill>
                  <a:schemeClr val="tx1"/>
                </a:solidFill>
                <a:latin typeface="Arial" charset="0"/>
                <a:ea typeface="黑体" pitchFamily="2" charset="-122"/>
              </a:defRPr>
            </a:lvl7pPr>
            <a:lvl8pPr marL="3429000" indent="-228600" eaLnBrk="0" hangingPunct="0">
              <a:defRPr sz="2000" b="1">
                <a:solidFill>
                  <a:schemeClr val="tx1"/>
                </a:solidFill>
                <a:latin typeface="Arial" charset="0"/>
                <a:ea typeface="黑体" pitchFamily="2" charset="-122"/>
              </a:defRPr>
            </a:lvl8pPr>
            <a:lvl9pPr marL="3886200" indent="-228600" eaLnBrk="0" hangingPunct="0">
              <a:defRPr sz="2000" b="1">
                <a:solidFill>
                  <a:schemeClr val="tx1"/>
                </a:solidFill>
                <a:latin typeface="Arial" charset="0"/>
                <a:ea typeface="黑体" pitchFamily="2" charset="-122"/>
              </a:defRPr>
            </a:lvl9pPr>
          </a:lstStyle>
          <a:p>
            <a:fld id="{702AF415-27FD-4547-99A9-856DB5C23649}" type="slidenum">
              <a:rPr lang="en-US" altLang="zh-CN" sz="1000" b="0">
                <a:solidFill>
                  <a:srgbClr val="000000"/>
                </a:solidFill>
                <a:ea typeface="宋体" charset="-122"/>
              </a:rPr>
              <a:pPr/>
              <a:t>30</a:t>
            </a:fld>
            <a:endParaRPr lang="en-US" altLang="zh-CN" sz="1000" b="0">
              <a:solidFill>
                <a:srgbClr val="000000"/>
              </a:solidFill>
              <a:ea typeface="宋体" charset="-122"/>
            </a:endParaRPr>
          </a:p>
        </p:txBody>
      </p:sp>
      <p:sp>
        <p:nvSpPr>
          <p:cNvPr id="49155" name="Rectangle 2"/>
          <p:cNvSpPr>
            <a:spLocks noGrp="1" noChangeArrowheads="1"/>
          </p:cNvSpPr>
          <p:nvPr>
            <p:ph type="title"/>
          </p:nvPr>
        </p:nvSpPr>
        <p:spPr>
          <a:xfrm>
            <a:off x="127000" y="122242"/>
            <a:ext cx="10058400" cy="858837"/>
          </a:xfrm>
        </p:spPr>
        <p:txBody>
          <a:bodyPr/>
          <a:lstStyle/>
          <a:p>
            <a:pPr eaLnBrk="1" hangingPunct="1"/>
            <a:r>
              <a:rPr lang="zh-CN" altLang="en-US" dirty="0"/>
              <a:t> </a:t>
            </a:r>
            <a:r>
              <a:rPr lang="zh-CN" altLang="en-US" dirty="0" smtClean="0"/>
              <a:t>  位</a:t>
            </a:r>
            <a:r>
              <a:rPr lang="zh-CN" altLang="en-US" dirty="0" smtClean="0"/>
              <a:t>运算符和位运算表达式</a:t>
            </a:r>
          </a:p>
        </p:txBody>
      </p:sp>
      <p:sp>
        <p:nvSpPr>
          <p:cNvPr id="512003" name="Rectangle 3"/>
          <p:cNvSpPr>
            <a:spLocks noGrp="1" noChangeArrowheads="1"/>
          </p:cNvSpPr>
          <p:nvPr>
            <p:ph type="body" idx="1"/>
          </p:nvPr>
        </p:nvSpPr>
        <p:spPr>
          <a:xfrm>
            <a:off x="465668" y="1196976"/>
            <a:ext cx="10430933" cy="4987925"/>
          </a:xfrm>
        </p:spPr>
        <p:txBody>
          <a:bodyPr/>
          <a:lstStyle/>
          <a:p>
            <a:pPr algn="just" eaLnBrk="1" hangingPunct="1">
              <a:buFont typeface="Wingdings" pitchFamily="2" charset="2"/>
              <a:buNone/>
            </a:pPr>
            <a:r>
              <a:rPr lang="en-US" altLang="zh-CN" dirty="0"/>
              <a:t> </a:t>
            </a:r>
            <a:r>
              <a:rPr lang="en-US" altLang="zh-CN" dirty="0" smtClean="0"/>
              <a:t> </a:t>
            </a:r>
            <a:r>
              <a:rPr lang="zh-CN" altLang="en-US" sz="3200" dirty="0" smtClean="0">
                <a:solidFill>
                  <a:srgbClr val="0000CC"/>
                </a:solidFill>
              </a:rPr>
              <a:t>左移</a:t>
            </a:r>
            <a:r>
              <a:rPr lang="zh-CN" altLang="en-US" sz="3200" dirty="0" smtClean="0">
                <a:solidFill>
                  <a:srgbClr val="0000CC"/>
                </a:solidFill>
              </a:rPr>
              <a:t>位</a:t>
            </a:r>
            <a:r>
              <a:rPr lang="zh-CN" altLang="en-US" sz="3200" dirty="0" smtClean="0"/>
              <a:t>运算符（</a:t>
            </a:r>
            <a:r>
              <a:rPr lang="en-US" altLang="zh-CN" sz="3200" dirty="0" smtClean="0"/>
              <a:t>&lt;&lt;</a:t>
            </a:r>
            <a:r>
              <a:rPr lang="zh-CN" altLang="en-US" sz="3200" dirty="0" smtClean="0"/>
              <a:t>）</a:t>
            </a:r>
          </a:p>
          <a:p>
            <a:pPr lvl="1" algn="just" eaLnBrk="1" hangingPunct="1"/>
            <a:r>
              <a:rPr lang="zh-CN" altLang="en-US" dirty="0" smtClean="0"/>
              <a:t>对于</a:t>
            </a:r>
            <a:r>
              <a:rPr lang="en-US" altLang="zh-CN" dirty="0" smtClean="0"/>
              <a:t>byte</a:t>
            </a:r>
            <a:r>
              <a:rPr lang="zh-CN" altLang="en-US" dirty="0" smtClean="0"/>
              <a:t>或</a:t>
            </a:r>
            <a:r>
              <a:rPr lang="en-US" altLang="zh-CN" dirty="0" smtClean="0"/>
              <a:t>short</a:t>
            </a:r>
            <a:r>
              <a:rPr lang="zh-CN" altLang="en-US" dirty="0" smtClean="0"/>
              <a:t>类型数据，运算结果是</a:t>
            </a:r>
            <a:r>
              <a:rPr lang="en-US" altLang="zh-CN" dirty="0" err="1" smtClean="0"/>
              <a:t>int</a:t>
            </a:r>
            <a:r>
              <a:rPr lang="zh-CN" altLang="en-US" dirty="0" smtClean="0"/>
              <a:t>型，运算时，首先将数据升级为</a:t>
            </a:r>
            <a:r>
              <a:rPr lang="en-US" altLang="zh-CN" dirty="0" err="1" smtClean="0"/>
              <a:t>int</a:t>
            </a:r>
            <a:r>
              <a:rPr lang="zh-CN" altLang="en-US" dirty="0" smtClean="0"/>
              <a:t>型（对于正数，将高位用</a:t>
            </a:r>
            <a:r>
              <a:rPr lang="en-US" altLang="zh-CN" dirty="0" smtClean="0"/>
              <a:t>0</a:t>
            </a:r>
            <a:r>
              <a:rPr lang="zh-CN" altLang="en-US" dirty="0" smtClean="0"/>
              <a:t>填充，负数用</a:t>
            </a:r>
            <a:r>
              <a:rPr lang="en-US" altLang="zh-CN" dirty="0" smtClean="0"/>
              <a:t>1</a:t>
            </a:r>
            <a:r>
              <a:rPr lang="zh-CN" altLang="en-US" dirty="0" smtClean="0"/>
              <a:t>填充），然后再进行移位运算</a:t>
            </a:r>
          </a:p>
          <a:p>
            <a:pPr lvl="2" algn="just" eaLnBrk="1" hangingPunct="1"/>
            <a:r>
              <a:rPr lang="en-US" altLang="zh-CN" dirty="0" smtClean="0"/>
              <a:t>byte a=-8; a&lt;&lt;1</a:t>
            </a:r>
            <a:r>
              <a:rPr lang="zh-CN" altLang="en-US" dirty="0" smtClean="0"/>
              <a:t>是多少？</a:t>
            </a:r>
          </a:p>
          <a:p>
            <a:pPr lvl="2" algn="just" eaLnBrk="1" hangingPunct="1"/>
            <a:r>
              <a:rPr lang="en-US" altLang="zh-CN" dirty="0" smtClean="0"/>
              <a:t>a</a:t>
            </a:r>
            <a:r>
              <a:rPr lang="zh-CN" altLang="en-US" dirty="0" smtClean="0"/>
              <a:t>为</a:t>
            </a:r>
            <a:r>
              <a:rPr lang="en-US" altLang="zh-CN" dirty="0" smtClean="0"/>
              <a:t>11111000</a:t>
            </a:r>
            <a:r>
              <a:rPr lang="zh-CN" altLang="en-US" dirty="0" smtClean="0"/>
              <a:t>，升级为</a:t>
            </a:r>
            <a:r>
              <a:rPr lang="en-US" altLang="zh-CN" dirty="0" err="1" smtClean="0"/>
              <a:t>int</a:t>
            </a:r>
            <a:r>
              <a:rPr lang="zh-CN" altLang="en-US" dirty="0" smtClean="0"/>
              <a:t>型</a:t>
            </a:r>
          </a:p>
          <a:p>
            <a:pPr lvl="2" algn="just" eaLnBrk="1" hangingPunct="1">
              <a:buFont typeface="Wingdings" pitchFamily="2" charset="2"/>
              <a:buNone/>
            </a:pPr>
            <a:r>
              <a:rPr lang="en-US" altLang="zh-CN" dirty="0" smtClean="0">
                <a:solidFill>
                  <a:srgbClr val="CC0099"/>
                </a:solidFill>
              </a:rPr>
              <a:t>1</a:t>
            </a:r>
            <a:r>
              <a:rPr lang="en-US" altLang="zh-CN" dirty="0" smtClean="0"/>
              <a:t>1111111  11111111  11111111  11111000</a:t>
            </a:r>
          </a:p>
          <a:p>
            <a:pPr lvl="2" algn="just" eaLnBrk="1" hangingPunct="1"/>
            <a:r>
              <a:rPr lang="zh-CN" altLang="en-US" dirty="0" smtClean="0"/>
              <a:t>位左移</a:t>
            </a:r>
          </a:p>
          <a:p>
            <a:pPr lvl="2" algn="just" eaLnBrk="1" hangingPunct="1">
              <a:buFont typeface="Wingdings" pitchFamily="2" charset="2"/>
              <a:buNone/>
            </a:pPr>
            <a:r>
              <a:rPr lang="en-US" altLang="zh-CN" dirty="0" smtClean="0"/>
              <a:t>11111111  11111111  11111111  1111000</a:t>
            </a:r>
            <a:r>
              <a:rPr lang="en-US" altLang="zh-CN" dirty="0" smtClean="0">
                <a:solidFill>
                  <a:srgbClr val="CC0099"/>
                </a:solidFill>
              </a:rPr>
              <a:t>0</a:t>
            </a:r>
          </a:p>
        </p:txBody>
      </p:sp>
    </p:spTree>
    <p:extLst>
      <p:ext uri="{BB962C8B-B14F-4D97-AF65-F5344CB8AC3E}">
        <p14:creationId xmlns:p14="http://schemas.microsoft.com/office/powerpoint/2010/main" val="174879106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0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00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00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20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p:spPr>
        <p:txBody>
          <a:bodyPr/>
          <a:lstStyle>
            <a:lvl1pPr>
              <a:defRPr sz="3000" b="1">
                <a:solidFill>
                  <a:schemeClr val="tx1"/>
                </a:solidFill>
                <a:latin typeface="Arial" charset="0"/>
                <a:ea typeface="黑体" pitchFamily="2" charset="-122"/>
              </a:defRPr>
            </a:lvl1pPr>
            <a:lvl2pPr marL="742950" indent="-285750">
              <a:defRPr sz="2600" b="1">
                <a:solidFill>
                  <a:schemeClr val="tx1"/>
                </a:solidFill>
                <a:latin typeface="Arial" charset="0"/>
                <a:ea typeface="黑体" pitchFamily="2" charset="-122"/>
              </a:defRPr>
            </a:lvl2pPr>
            <a:lvl3pPr marL="1143000" indent="-228600">
              <a:defRPr sz="2300" b="1">
                <a:solidFill>
                  <a:schemeClr val="tx1"/>
                </a:solidFill>
                <a:latin typeface="Arial" charset="0"/>
                <a:ea typeface="黑体" pitchFamily="2" charset="-122"/>
              </a:defRPr>
            </a:lvl3pPr>
            <a:lvl4pPr marL="1600200" indent="-228600">
              <a:defRPr sz="2000" b="1">
                <a:solidFill>
                  <a:schemeClr val="tx1"/>
                </a:solidFill>
                <a:latin typeface="Arial" charset="0"/>
                <a:ea typeface="黑体" pitchFamily="2" charset="-122"/>
              </a:defRPr>
            </a:lvl4pPr>
            <a:lvl5pPr marL="2057400" indent="-228600">
              <a:defRPr sz="2000" b="1">
                <a:solidFill>
                  <a:schemeClr val="tx1"/>
                </a:solidFill>
                <a:latin typeface="Arial" charset="0"/>
                <a:ea typeface="黑体" pitchFamily="2" charset="-122"/>
              </a:defRPr>
            </a:lvl5pPr>
            <a:lvl6pPr marL="2514600" indent="-228600" eaLnBrk="0" hangingPunct="0">
              <a:defRPr sz="2000" b="1">
                <a:solidFill>
                  <a:schemeClr val="tx1"/>
                </a:solidFill>
                <a:latin typeface="Arial" charset="0"/>
                <a:ea typeface="黑体" pitchFamily="2" charset="-122"/>
              </a:defRPr>
            </a:lvl6pPr>
            <a:lvl7pPr marL="2971800" indent="-228600" eaLnBrk="0" hangingPunct="0">
              <a:defRPr sz="2000" b="1">
                <a:solidFill>
                  <a:schemeClr val="tx1"/>
                </a:solidFill>
                <a:latin typeface="Arial" charset="0"/>
                <a:ea typeface="黑体" pitchFamily="2" charset="-122"/>
              </a:defRPr>
            </a:lvl7pPr>
            <a:lvl8pPr marL="3429000" indent="-228600" eaLnBrk="0" hangingPunct="0">
              <a:defRPr sz="2000" b="1">
                <a:solidFill>
                  <a:schemeClr val="tx1"/>
                </a:solidFill>
                <a:latin typeface="Arial" charset="0"/>
                <a:ea typeface="黑体" pitchFamily="2" charset="-122"/>
              </a:defRPr>
            </a:lvl8pPr>
            <a:lvl9pPr marL="3886200" indent="-228600" eaLnBrk="0" hangingPunct="0">
              <a:defRPr sz="2000" b="1">
                <a:solidFill>
                  <a:schemeClr val="tx1"/>
                </a:solidFill>
                <a:latin typeface="Arial" charset="0"/>
                <a:ea typeface="黑体" pitchFamily="2" charset="-122"/>
              </a:defRPr>
            </a:lvl9pPr>
          </a:lstStyle>
          <a:p>
            <a:fld id="{5CCE61BB-3050-40DC-BE2D-6026FD65E41C}" type="slidenum">
              <a:rPr lang="en-US" altLang="zh-CN" sz="1000" b="0">
                <a:solidFill>
                  <a:srgbClr val="000000"/>
                </a:solidFill>
                <a:ea typeface="宋体" charset="-122"/>
              </a:rPr>
              <a:pPr/>
              <a:t>31</a:t>
            </a:fld>
            <a:endParaRPr lang="en-US" altLang="zh-CN" sz="1000" b="0">
              <a:solidFill>
                <a:srgbClr val="000000"/>
              </a:solidFill>
              <a:ea typeface="宋体" charset="-122"/>
            </a:endParaRPr>
          </a:p>
        </p:txBody>
      </p:sp>
      <p:sp>
        <p:nvSpPr>
          <p:cNvPr id="50179" name="Rectangle 2"/>
          <p:cNvSpPr>
            <a:spLocks noGrp="1" noChangeArrowheads="1"/>
          </p:cNvSpPr>
          <p:nvPr>
            <p:ph type="title"/>
          </p:nvPr>
        </p:nvSpPr>
        <p:spPr>
          <a:xfrm>
            <a:off x="101600" y="65090"/>
            <a:ext cx="10058400" cy="858837"/>
          </a:xfrm>
        </p:spPr>
        <p:txBody>
          <a:bodyPr/>
          <a:lstStyle/>
          <a:p>
            <a:pPr eaLnBrk="1" hangingPunct="1"/>
            <a:r>
              <a:rPr lang="zh-CN" altLang="en-US" dirty="0"/>
              <a:t> </a:t>
            </a:r>
            <a:r>
              <a:rPr lang="zh-CN" altLang="en-US" dirty="0" smtClean="0"/>
              <a:t>  位</a:t>
            </a:r>
            <a:r>
              <a:rPr lang="zh-CN" altLang="en-US" dirty="0" smtClean="0"/>
              <a:t>运算符和位运算表达式</a:t>
            </a:r>
          </a:p>
        </p:txBody>
      </p:sp>
      <p:sp>
        <p:nvSpPr>
          <p:cNvPr id="513027" name="Rectangle 3"/>
          <p:cNvSpPr>
            <a:spLocks noGrp="1" noChangeArrowheads="1"/>
          </p:cNvSpPr>
          <p:nvPr>
            <p:ph type="body" idx="1"/>
          </p:nvPr>
        </p:nvSpPr>
        <p:spPr>
          <a:xfrm>
            <a:off x="465667" y="908050"/>
            <a:ext cx="10335684" cy="5276850"/>
          </a:xfrm>
        </p:spPr>
        <p:txBody>
          <a:bodyPr/>
          <a:lstStyle/>
          <a:p>
            <a:pPr algn="just" eaLnBrk="1" hangingPunct="1">
              <a:buFont typeface="Wingdings" pitchFamily="2" charset="2"/>
              <a:buNone/>
            </a:pPr>
            <a:r>
              <a:rPr lang="en-US" altLang="zh-CN" dirty="0"/>
              <a:t> </a:t>
            </a:r>
            <a:r>
              <a:rPr lang="en-US" altLang="zh-CN" dirty="0" smtClean="0"/>
              <a:t> </a:t>
            </a:r>
            <a:r>
              <a:rPr lang="zh-CN" altLang="en-US" sz="3200" dirty="0" smtClean="0">
                <a:solidFill>
                  <a:srgbClr val="0000CC"/>
                </a:solidFill>
              </a:rPr>
              <a:t>右移</a:t>
            </a:r>
            <a:r>
              <a:rPr lang="zh-CN" altLang="en-US" sz="3200" dirty="0" smtClean="0">
                <a:solidFill>
                  <a:srgbClr val="0000CC"/>
                </a:solidFill>
              </a:rPr>
              <a:t>位</a:t>
            </a:r>
            <a:r>
              <a:rPr lang="zh-CN" altLang="en-US" sz="3200" dirty="0" smtClean="0"/>
              <a:t>运算符（</a:t>
            </a:r>
            <a:r>
              <a:rPr lang="en-US" altLang="zh-CN" sz="3200" dirty="0" smtClean="0"/>
              <a:t>&gt;&gt;</a:t>
            </a:r>
            <a:r>
              <a:rPr lang="zh-CN" altLang="en-US" sz="3200" dirty="0" smtClean="0"/>
              <a:t>）</a:t>
            </a:r>
          </a:p>
          <a:p>
            <a:pPr lvl="1" algn="just" eaLnBrk="1" hangingPunct="1"/>
            <a:r>
              <a:rPr lang="zh-CN" altLang="en-US" sz="2800" dirty="0" smtClean="0"/>
              <a:t>位右移运算符左面的操作元称为</a:t>
            </a:r>
            <a:r>
              <a:rPr lang="zh-CN" altLang="en-US" sz="2800" dirty="0" smtClean="0">
                <a:solidFill>
                  <a:srgbClr val="CC0099"/>
                </a:solidFill>
              </a:rPr>
              <a:t>被移位数</a:t>
            </a:r>
            <a:r>
              <a:rPr lang="zh-CN" altLang="en-US" sz="2800" dirty="0" smtClean="0"/>
              <a:t>，右面的操作元称为</a:t>
            </a:r>
            <a:r>
              <a:rPr lang="zh-CN" altLang="en-US" sz="2800" dirty="0" smtClean="0">
                <a:solidFill>
                  <a:srgbClr val="CC0099"/>
                </a:solidFill>
              </a:rPr>
              <a:t>移位量</a:t>
            </a:r>
          </a:p>
          <a:p>
            <a:pPr lvl="1" algn="just" eaLnBrk="1" hangingPunct="1"/>
            <a:r>
              <a:rPr lang="zh-CN" altLang="en-US" dirty="0" smtClean="0"/>
              <a:t>通过位右移运算符移位时，左边的空位补</a:t>
            </a:r>
            <a:r>
              <a:rPr lang="en-US" altLang="zh-CN" dirty="0" smtClean="0"/>
              <a:t>0</a:t>
            </a:r>
            <a:r>
              <a:rPr lang="zh-CN" altLang="en-US" dirty="0" smtClean="0"/>
              <a:t>或</a:t>
            </a:r>
            <a:r>
              <a:rPr lang="en-US" altLang="zh-CN" dirty="0" smtClean="0"/>
              <a:t>1</a:t>
            </a:r>
            <a:r>
              <a:rPr lang="zh-CN" altLang="en-US" dirty="0" smtClean="0"/>
              <a:t>，被移位数是正数时补</a:t>
            </a:r>
            <a:r>
              <a:rPr lang="en-US" altLang="zh-CN" dirty="0" smtClean="0"/>
              <a:t>0</a:t>
            </a:r>
            <a:r>
              <a:rPr lang="zh-CN" altLang="en-US" dirty="0" smtClean="0"/>
              <a:t>，是负数时补</a:t>
            </a:r>
            <a:r>
              <a:rPr lang="en-US" altLang="zh-CN" dirty="0" smtClean="0"/>
              <a:t>1</a:t>
            </a:r>
          </a:p>
          <a:p>
            <a:pPr lvl="2" algn="just" eaLnBrk="1" hangingPunct="1"/>
            <a:r>
              <a:rPr lang="en-US" altLang="zh-CN" dirty="0" err="1" smtClean="0"/>
              <a:t>int</a:t>
            </a:r>
            <a:r>
              <a:rPr lang="en-US" altLang="zh-CN" dirty="0" smtClean="0"/>
              <a:t> a=-8; a&gt;&gt;2</a:t>
            </a:r>
            <a:r>
              <a:rPr lang="zh-CN" altLang="en-US" dirty="0" smtClean="0"/>
              <a:t>是多少？</a:t>
            </a:r>
          </a:p>
          <a:p>
            <a:pPr lvl="2" algn="just" eaLnBrk="1" hangingPunct="1"/>
            <a:r>
              <a:rPr lang="en-US" altLang="zh-CN" dirty="0" smtClean="0"/>
              <a:t>11111111  11111111  11111111  111110</a:t>
            </a:r>
            <a:r>
              <a:rPr lang="en-US" altLang="zh-CN" dirty="0" smtClean="0">
                <a:solidFill>
                  <a:srgbClr val="CC0099"/>
                </a:solidFill>
              </a:rPr>
              <a:t>00</a:t>
            </a:r>
            <a:r>
              <a:rPr lang="zh-CN" altLang="en-US" dirty="0" smtClean="0"/>
              <a:t>（</a:t>
            </a:r>
            <a:r>
              <a:rPr lang="en-US" altLang="zh-CN" dirty="0" smtClean="0"/>
              <a:t>a</a:t>
            </a:r>
            <a:r>
              <a:rPr lang="zh-CN" altLang="en-US" dirty="0" smtClean="0"/>
              <a:t>）</a:t>
            </a:r>
          </a:p>
          <a:p>
            <a:pPr lvl="2" algn="just" eaLnBrk="1" hangingPunct="1"/>
            <a:r>
              <a:rPr lang="zh-CN" altLang="en-US" dirty="0" smtClean="0"/>
              <a:t>位右移</a:t>
            </a:r>
          </a:p>
          <a:p>
            <a:pPr lvl="2" algn="just" eaLnBrk="1" hangingPunct="1"/>
            <a:r>
              <a:rPr lang="en-US" altLang="zh-CN" dirty="0" smtClean="0">
                <a:solidFill>
                  <a:srgbClr val="CC0099"/>
                </a:solidFill>
              </a:rPr>
              <a:t>11</a:t>
            </a:r>
            <a:r>
              <a:rPr lang="en-US" altLang="zh-CN" dirty="0" smtClean="0"/>
              <a:t>111111  11111111  11111111  11111110</a:t>
            </a:r>
          </a:p>
        </p:txBody>
      </p:sp>
    </p:spTree>
    <p:extLst>
      <p:ext uri="{BB962C8B-B14F-4D97-AF65-F5344CB8AC3E}">
        <p14:creationId xmlns:p14="http://schemas.microsoft.com/office/powerpoint/2010/main" val="21352330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30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30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30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30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302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3027">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30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latin typeface="+mn-lt"/>
              </a:rPr>
              <a:t>2.5.1</a:t>
            </a:r>
            <a:r>
              <a:rPr lang="zh-CN" altLang="en-US" dirty="0" smtClean="0">
                <a:latin typeface="+mn-lt"/>
              </a:rPr>
              <a:t> 运算</a:t>
            </a:r>
            <a:r>
              <a:rPr lang="zh-CN" altLang="en-US" dirty="0">
                <a:latin typeface="+mn-lt"/>
              </a:rPr>
              <a:t>符与表达式</a:t>
            </a:r>
            <a:r>
              <a:rPr lang="zh-CN" altLang="en-US" dirty="0" smtClean="0">
                <a:latin typeface="+mn-lt"/>
              </a:rPr>
              <a:t>注意</a:t>
            </a:r>
            <a:r>
              <a:rPr lang="en-US" altLang="zh-CN" dirty="0" smtClean="0">
                <a:latin typeface="+mn-lt"/>
              </a:rPr>
              <a:t>_</a:t>
            </a:r>
            <a:r>
              <a:rPr lang="en-US" altLang="zh-CN" dirty="0" err="1" smtClean="0">
                <a:latin typeface="+mn-lt"/>
              </a:rPr>
              <a:t>instanceof</a:t>
            </a:r>
            <a:endParaRPr kumimoji="1" lang="zh-CN" altLang="en-US" dirty="0">
              <a:latin typeface="+mn-lt"/>
            </a:endParaRPr>
          </a:p>
        </p:txBody>
      </p:sp>
      <p:sp>
        <p:nvSpPr>
          <p:cNvPr id="3" name="内容占位符 2"/>
          <p:cNvSpPr>
            <a:spLocks noGrp="1"/>
          </p:cNvSpPr>
          <p:nvPr>
            <p:ph idx="1"/>
          </p:nvPr>
        </p:nvSpPr>
        <p:spPr>
          <a:xfrm>
            <a:off x="594360" y="1141243"/>
            <a:ext cx="11338560" cy="4682132"/>
          </a:xfrm>
        </p:spPr>
        <p:txBody>
          <a:bodyPr>
            <a:normAutofit/>
          </a:bodyPr>
          <a:lstStyle/>
          <a:p>
            <a:pPr algn="just">
              <a:spcAft>
                <a:spcPct val="20000"/>
              </a:spcAft>
              <a:buFont typeface="Wingdings" charset="2"/>
              <a:buChar char="l"/>
            </a:pPr>
            <a:r>
              <a:rPr lang="en-US" altLang="zh-CN" sz="2800" dirty="0" err="1">
                <a:solidFill>
                  <a:srgbClr val="FF0000"/>
                </a:solidFill>
                <a:latin typeface="+mn-lt"/>
              </a:rPr>
              <a:t>instanceof</a:t>
            </a:r>
            <a:r>
              <a:rPr lang="zh-CN" altLang="en-US" sz="2800" dirty="0">
                <a:solidFill>
                  <a:srgbClr val="FF0000"/>
                </a:solidFill>
                <a:latin typeface="+mn-lt"/>
              </a:rPr>
              <a:t>运算符</a:t>
            </a:r>
            <a:r>
              <a:rPr lang="zh-CN" altLang="en-US" sz="2800" dirty="0">
                <a:latin typeface="+mn-lt"/>
              </a:rPr>
              <a:t>左面的操作元是一个对象，右面的操作元是一个类</a:t>
            </a:r>
          </a:p>
          <a:p>
            <a:pPr algn="just">
              <a:spcAft>
                <a:spcPct val="20000"/>
              </a:spcAft>
              <a:buFont typeface="Wingdings" charset="2"/>
              <a:buChar char="l"/>
            </a:pPr>
            <a:r>
              <a:rPr lang="zh-CN" altLang="en-US" sz="2800" dirty="0">
                <a:latin typeface="+mn-lt"/>
              </a:rPr>
              <a:t>当左面的对象是右面的类创建的对象</a:t>
            </a:r>
            <a:r>
              <a:rPr lang="zh-CN" altLang="en-US" sz="2800" dirty="0" smtClean="0">
                <a:latin typeface="+mn-lt"/>
              </a:rPr>
              <a:t>时，运算</a:t>
            </a:r>
            <a:r>
              <a:rPr lang="zh-CN" altLang="en-US" sz="2800" dirty="0">
                <a:latin typeface="+mn-lt"/>
              </a:rPr>
              <a:t>结果为</a:t>
            </a:r>
            <a:r>
              <a:rPr lang="en-US" altLang="zh-CN" sz="2800" dirty="0">
                <a:latin typeface="+mn-lt"/>
              </a:rPr>
              <a:t>true</a:t>
            </a:r>
            <a:r>
              <a:rPr lang="zh-CN" altLang="en-US" sz="2800" dirty="0">
                <a:latin typeface="+mn-lt"/>
              </a:rPr>
              <a:t>，否则为</a:t>
            </a:r>
            <a:r>
              <a:rPr lang="en-US" altLang="zh-CN" sz="2800" dirty="0">
                <a:latin typeface="+mn-lt"/>
              </a:rPr>
              <a:t>false</a:t>
            </a:r>
          </a:p>
          <a:p>
            <a:pPr>
              <a:buFont typeface="Wingdings" charset="2"/>
              <a:buChar char="l"/>
            </a:pPr>
            <a:endParaRPr kumimoji="1" lang="zh-CN" altLang="en-US" sz="2400" dirty="0"/>
          </a:p>
        </p:txBody>
      </p:sp>
      <p:pic>
        <p:nvPicPr>
          <p:cNvPr id="4" name="图片 3"/>
          <p:cNvPicPr>
            <a:picLocks noChangeAspect="1"/>
          </p:cNvPicPr>
          <p:nvPr/>
        </p:nvPicPr>
        <p:blipFill>
          <a:blip r:embed="rId2"/>
          <a:stretch>
            <a:fillRect/>
          </a:stretch>
        </p:blipFill>
        <p:spPr>
          <a:xfrm>
            <a:off x="1316083" y="2234402"/>
            <a:ext cx="9677904" cy="3928654"/>
          </a:xfrm>
          <a:prstGeom prst="rect">
            <a:avLst/>
          </a:prstGeom>
        </p:spPr>
      </p:pic>
    </p:spTree>
    <p:extLst>
      <p:ext uri="{BB962C8B-B14F-4D97-AF65-F5344CB8AC3E}">
        <p14:creationId xmlns:p14="http://schemas.microsoft.com/office/powerpoint/2010/main" val="673424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48640" y="864798"/>
            <a:ext cx="11036808" cy="5993202"/>
          </a:xfrm>
          <a:prstGeom prst="rect">
            <a:avLst/>
          </a:prstGeom>
          <a:ln>
            <a:noFill/>
          </a:ln>
          <a:effectLst>
            <a:outerShdw blurRad="292100" dist="139700" dir="2700000" algn="tl" rotWithShape="0">
              <a:srgbClr val="333333">
                <a:alpha val="65000"/>
              </a:srgbClr>
            </a:outerShdw>
          </a:effectLst>
        </p:spPr>
      </p:pic>
      <p:sp>
        <p:nvSpPr>
          <p:cNvPr id="2" name="标题 1"/>
          <p:cNvSpPr>
            <a:spLocks noGrp="1"/>
          </p:cNvSpPr>
          <p:nvPr>
            <p:ph type="title"/>
          </p:nvPr>
        </p:nvSpPr>
        <p:spPr/>
        <p:txBody>
          <a:bodyPr>
            <a:normAutofit/>
          </a:bodyPr>
          <a:lstStyle/>
          <a:p>
            <a:r>
              <a:rPr lang="en-US" altLang="zh-CN" dirty="0" smtClean="0">
                <a:latin typeface="+mn-lt"/>
              </a:rPr>
              <a:t>2.5.2</a:t>
            </a:r>
            <a:r>
              <a:rPr lang="zh-CN" altLang="en-US" dirty="0" smtClean="0">
                <a:latin typeface="+mn-lt"/>
              </a:rPr>
              <a:t> </a:t>
            </a:r>
            <a:r>
              <a:rPr lang="en-US" altLang="zh-CN" dirty="0" smtClean="0">
                <a:latin typeface="+mn-lt"/>
              </a:rPr>
              <a:t>Java</a:t>
            </a:r>
            <a:r>
              <a:rPr lang="zh-CN" altLang="en-US" dirty="0" smtClean="0">
                <a:latin typeface="+mn-lt"/>
              </a:rPr>
              <a:t>运算符优先级</a:t>
            </a:r>
            <a:endParaRPr lang="zh-CN" altLang="en-US" dirty="0">
              <a:latin typeface="+mn-lt"/>
            </a:endParaRPr>
          </a:p>
        </p:txBody>
      </p:sp>
    </p:spTree>
    <p:extLst>
      <p:ext uri="{BB962C8B-B14F-4D97-AF65-F5344CB8AC3E}">
        <p14:creationId xmlns:p14="http://schemas.microsoft.com/office/powerpoint/2010/main" val="4026944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本章导读</a:t>
            </a:r>
            <a:endParaRPr lang="zh-CN" altLang="en-US" dirty="0"/>
          </a:p>
        </p:txBody>
      </p:sp>
      <p:sp>
        <p:nvSpPr>
          <p:cNvPr id="3" name="内容占位符 2"/>
          <p:cNvSpPr>
            <a:spLocks noGrp="1"/>
          </p:cNvSpPr>
          <p:nvPr>
            <p:ph idx="1"/>
          </p:nvPr>
        </p:nvSpPr>
        <p:spPr>
          <a:xfrm>
            <a:off x="1097280" y="1124713"/>
            <a:ext cx="10058400" cy="5127806"/>
          </a:xfrm>
        </p:spPr>
        <p:txBody>
          <a:bodyPr>
            <a:normAutofit/>
          </a:bodyPr>
          <a:lstStyle/>
          <a:p>
            <a:pPr algn="just">
              <a:spcBef>
                <a:spcPct val="0"/>
              </a:spcBef>
              <a:spcAft>
                <a:spcPct val="20000"/>
              </a:spcAft>
              <a:buFont typeface="Wingdings" panose="05000000000000000000" pitchFamily="2" charset="2"/>
              <a:buChar char="p"/>
            </a:pPr>
            <a:r>
              <a:rPr lang="en-US" altLang="zh-CN" sz="3200" dirty="0" smtClean="0">
                <a:latin typeface="+mn-lt"/>
              </a:rPr>
              <a:t>2.1</a:t>
            </a:r>
            <a:r>
              <a:rPr lang="zh-CN" altLang="en-US" sz="3200" dirty="0" smtClean="0">
                <a:latin typeface="+mn-lt"/>
              </a:rPr>
              <a:t>  可读性的重要保障 </a:t>
            </a:r>
            <a:r>
              <a:rPr lang="en-US" altLang="zh-CN" sz="3200" dirty="0" smtClean="0">
                <a:latin typeface="+mn-lt"/>
              </a:rPr>
              <a:t>——</a:t>
            </a:r>
            <a:r>
              <a:rPr lang="zh-CN" altLang="en-US" sz="3200" dirty="0" smtClean="0">
                <a:latin typeface="+mn-lt"/>
              </a:rPr>
              <a:t> 注释 </a:t>
            </a:r>
            <a:r>
              <a:rPr lang="en-US" altLang="zh-CN" sz="3200" dirty="0" smtClean="0">
                <a:latin typeface="+mn-lt"/>
              </a:rPr>
              <a:t>Comment</a:t>
            </a:r>
          </a:p>
          <a:p>
            <a:pPr algn="just">
              <a:spcBef>
                <a:spcPct val="0"/>
              </a:spcBef>
              <a:spcAft>
                <a:spcPct val="20000"/>
              </a:spcAft>
              <a:buFont typeface="Wingdings" panose="05000000000000000000" pitchFamily="2" charset="2"/>
              <a:buChar char="p"/>
            </a:pPr>
            <a:r>
              <a:rPr lang="en-US" altLang="zh-CN" sz="3200" dirty="0" smtClean="0">
                <a:latin typeface="+mn-lt"/>
              </a:rPr>
              <a:t>2.2</a:t>
            </a:r>
            <a:r>
              <a:rPr lang="zh-CN" altLang="en-US" sz="3200" dirty="0" smtClean="0">
                <a:latin typeface="+mn-lt"/>
              </a:rPr>
              <a:t>  标识符</a:t>
            </a:r>
            <a:r>
              <a:rPr lang="zh-CN" altLang="en-US" sz="3200" dirty="0">
                <a:latin typeface="+mn-lt"/>
              </a:rPr>
              <a:t>与</a:t>
            </a:r>
            <a:r>
              <a:rPr lang="zh-CN" altLang="en-US" sz="3200" dirty="0" smtClean="0">
                <a:latin typeface="+mn-lt"/>
              </a:rPr>
              <a:t>关键字（ </a:t>
            </a:r>
            <a:r>
              <a:rPr lang="en-US" altLang="zh-CN" sz="3200" dirty="0" smtClean="0">
                <a:latin typeface="+mn-lt"/>
              </a:rPr>
              <a:t>Identifier</a:t>
            </a:r>
            <a:r>
              <a:rPr lang="zh-CN" altLang="en-US" sz="3200" dirty="0" smtClean="0">
                <a:latin typeface="+mn-lt"/>
              </a:rPr>
              <a:t> </a:t>
            </a:r>
            <a:r>
              <a:rPr lang="en-US" altLang="zh-CN" sz="3200" dirty="0" smtClean="0">
                <a:latin typeface="+mn-lt"/>
              </a:rPr>
              <a:t>&amp;</a:t>
            </a:r>
            <a:r>
              <a:rPr lang="zh-CN" altLang="en-US" sz="3200" dirty="0" smtClean="0">
                <a:latin typeface="+mn-lt"/>
              </a:rPr>
              <a:t> </a:t>
            </a:r>
            <a:r>
              <a:rPr lang="en-US" altLang="zh-CN" sz="3200" dirty="0" smtClean="0">
                <a:latin typeface="+mn-lt"/>
              </a:rPr>
              <a:t>Key</a:t>
            </a:r>
            <a:r>
              <a:rPr lang="zh-CN" altLang="en-US" sz="3200" dirty="0" smtClean="0">
                <a:latin typeface="+mn-lt"/>
              </a:rPr>
              <a:t> </a:t>
            </a:r>
            <a:r>
              <a:rPr lang="en-US" altLang="zh-CN" sz="3200" dirty="0" smtClean="0">
                <a:latin typeface="+mn-lt"/>
              </a:rPr>
              <a:t>Words</a:t>
            </a:r>
            <a:r>
              <a:rPr lang="zh-CN" altLang="en-US" sz="3200" dirty="0" smtClean="0">
                <a:latin typeface="+mn-lt"/>
              </a:rPr>
              <a:t>）</a:t>
            </a:r>
            <a:endParaRPr lang="en-US" altLang="zh-CN" sz="3200" dirty="0" smtClean="0">
              <a:latin typeface="+mn-lt"/>
            </a:endParaRPr>
          </a:p>
          <a:p>
            <a:pPr algn="just">
              <a:spcBef>
                <a:spcPct val="0"/>
              </a:spcBef>
              <a:spcAft>
                <a:spcPct val="20000"/>
              </a:spcAft>
              <a:buFont typeface="Wingdings" panose="05000000000000000000" pitchFamily="2" charset="2"/>
              <a:buChar char="p"/>
            </a:pPr>
            <a:r>
              <a:rPr lang="en-US" altLang="zh-CN" sz="3200" dirty="0" smtClean="0">
                <a:latin typeface="+mn-lt"/>
              </a:rPr>
              <a:t>2.3</a:t>
            </a:r>
            <a:r>
              <a:rPr lang="zh-CN" altLang="en-US" sz="3200" dirty="0" smtClean="0">
                <a:latin typeface="+mn-lt"/>
              </a:rPr>
              <a:t>  </a:t>
            </a:r>
            <a:r>
              <a:rPr lang="en-US" altLang="zh-CN" sz="3200" dirty="0" smtClean="0">
                <a:latin typeface="+mn-lt"/>
              </a:rPr>
              <a:t>Java</a:t>
            </a:r>
            <a:r>
              <a:rPr lang="zh-CN" altLang="en-US" sz="3200" dirty="0" smtClean="0">
                <a:latin typeface="+mn-lt"/>
              </a:rPr>
              <a:t>类型系统 （</a:t>
            </a:r>
            <a:r>
              <a:rPr lang="en-US" altLang="zh-CN" sz="3200" dirty="0" smtClean="0">
                <a:latin typeface="+mn-lt"/>
              </a:rPr>
              <a:t>Data</a:t>
            </a:r>
            <a:r>
              <a:rPr lang="zh-CN" altLang="en-US" sz="3200" dirty="0" smtClean="0">
                <a:latin typeface="+mn-lt"/>
              </a:rPr>
              <a:t> </a:t>
            </a:r>
            <a:r>
              <a:rPr lang="en-US" altLang="zh-CN" sz="3200" dirty="0" smtClean="0">
                <a:latin typeface="+mn-lt"/>
              </a:rPr>
              <a:t>Types</a:t>
            </a:r>
            <a:r>
              <a:rPr lang="zh-CN" altLang="en-US" sz="3200" dirty="0" smtClean="0">
                <a:latin typeface="+mn-lt"/>
              </a:rPr>
              <a:t>）</a:t>
            </a:r>
            <a:endParaRPr lang="en-US" altLang="zh-CN" sz="3200" dirty="0" smtClean="0">
              <a:latin typeface="+mn-lt"/>
            </a:endParaRPr>
          </a:p>
          <a:p>
            <a:pPr algn="just">
              <a:spcBef>
                <a:spcPct val="0"/>
              </a:spcBef>
              <a:spcAft>
                <a:spcPct val="20000"/>
              </a:spcAft>
              <a:buFont typeface="Wingdings" panose="05000000000000000000" pitchFamily="2" charset="2"/>
              <a:buChar char="p"/>
            </a:pPr>
            <a:r>
              <a:rPr lang="en-US" altLang="zh-CN" sz="3200" dirty="0" smtClean="0">
                <a:latin typeface="+mn-lt"/>
              </a:rPr>
              <a:t>2.4</a:t>
            </a:r>
            <a:r>
              <a:rPr lang="zh-CN" altLang="en-US" sz="3200" dirty="0" smtClean="0">
                <a:latin typeface="+mn-lt"/>
              </a:rPr>
              <a:t>  数组 （</a:t>
            </a:r>
            <a:r>
              <a:rPr lang="en-US" altLang="zh-CN" sz="3200" dirty="0" smtClean="0">
                <a:latin typeface="+mn-lt"/>
              </a:rPr>
              <a:t>Array</a:t>
            </a:r>
            <a:r>
              <a:rPr lang="zh-CN" altLang="en-US" sz="3200" dirty="0" smtClean="0">
                <a:latin typeface="+mn-lt"/>
              </a:rPr>
              <a:t>）</a:t>
            </a:r>
            <a:endParaRPr lang="zh-CN" altLang="en-US" sz="3200" dirty="0">
              <a:latin typeface="+mn-lt"/>
            </a:endParaRPr>
          </a:p>
          <a:p>
            <a:pPr algn="just">
              <a:spcBef>
                <a:spcPct val="0"/>
              </a:spcBef>
              <a:spcAft>
                <a:spcPct val="20000"/>
              </a:spcAft>
              <a:buFont typeface="Wingdings" panose="05000000000000000000" pitchFamily="2" charset="2"/>
              <a:buChar char="p"/>
            </a:pPr>
            <a:r>
              <a:rPr lang="en-US" altLang="zh-CN" sz="3200" dirty="0" smtClean="0">
                <a:latin typeface="+mn-lt"/>
              </a:rPr>
              <a:t>2.5</a:t>
            </a:r>
            <a:r>
              <a:rPr lang="zh-CN" altLang="en-US" sz="3200" dirty="0" smtClean="0">
                <a:latin typeface="+mn-lt"/>
              </a:rPr>
              <a:t>  运算符</a:t>
            </a:r>
            <a:r>
              <a:rPr lang="zh-CN" altLang="en-US" sz="3200" dirty="0">
                <a:latin typeface="+mn-lt"/>
              </a:rPr>
              <a:t>与</a:t>
            </a:r>
            <a:r>
              <a:rPr lang="zh-CN" altLang="en-US" sz="3200" dirty="0" smtClean="0">
                <a:latin typeface="+mn-lt"/>
              </a:rPr>
              <a:t>表达式 （</a:t>
            </a:r>
            <a:r>
              <a:rPr lang="en-US" altLang="zh-CN" sz="3200" dirty="0" smtClean="0">
                <a:latin typeface="+mn-lt"/>
              </a:rPr>
              <a:t>Operators</a:t>
            </a:r>
            <a:r>
              <a:rPr lang="zh-CN" altLang="en-US" sz="3200" dirty="0" smtClean="0">
                <a:latin typeface="+mn-lt"/>
              </a:rPr>
              <a:t> </a:t>
            </a:r>
            <a:r>
              <a:rPr lang="en-US" altLang="zh-CN" sz="3200" dirty="0" smtClean="0">
                <a:latin typeface="+mn-lt"/>
              </a:rPr>
              <a:t>&amp;</a:t>
            </a:r>
            <a:r>
              <a:rPr lang="zh-CN" altLang="en-US" sz="3200" dirty="0" smtClean="0">
                <a:latin typeface="+mn-lt"/>
              </a:rPr>
              <a:t> </a:t>
            </a:r>
            <a:r>
              <a:rPr lang="en-US" altLang="zh-CN" sz="3200" dirty="0" smtClean="0">
                <a:latin typeface="+mn-lt"/>
              </a:rPr>
              <a:t>Expression</a:t>
            </a:r>
            <a:r>
              <a:rPr lang="zh-CN" altLang="en-US" sz="3200" dirty="0" smtClean="0">
                <a:latin typeface="+mn-lt"/>
              </a:rPr>
              <a:t>）</a:t>
            </a:r>
            <a:endParaRPr lang="zh-CN" altLang="en-US" sz="3200" dirty="0">
              <a:latin typeface="+mn-lt"/>
            </a:endParaRPr>
          </a:p>
          <a:p>
            <a:pPr algn="just">
              <a:spcBef>
                <a:spcPct val="0"/>
              </a:spcBef>
              <a:spcAft>
                <a:spcPct val="20000"/>
              </a:spcAft>
              <a:buFont typeface="Wingdings" charset="2"/>
              <a:buChar char="ü"/>
            </a:pPr>
            <a:r>
              <a:rPr lang="en-US" altLang="zh-CN" sz="3200" dirty="0" smtClean="0">
                <a:solidFill>
                  <a:srgbClr val="FF0000"/>
                </a:solidFill>
                <a:latin typeface="+mn-lt"/>
              </a:rPr>
              <a:t>2.6</a:t>
            </a:r>
            <a:r>
              <a:rPr lang="zh-CN" altLang="en-US" sz="3200" dirty="0" smtClean="0">
                <a:solidFill>
                  <a:srgbClr val="FF0000"/>
                </a:solidFill>
                <a:latin typeface="+mn-lt"/>
              </a:rPr>
              <a:t>  </a:t>
            </a:r>
            <a:r>
              <a:rPr lang="en-US" altLang="zh-CN" sz="3200" dirty="0" smtClean="0">
                <a:solidFill>
                  <a:srgbClr val="FF0000"/>
                </a:solidFill>
                <a:latin typeface="+mn-lt"/>
              </a:rPr>
              <a:t>Java</a:t>
            </a:r>
            <a:r>
              <a:rPr lang="zh-CN" altLang="en-US" sz="3200" dirty="0" smtClean="0">
                <a:solidFill>
                  <a:srgbClr val="FF0000"/>
                </a:solidFill>
                <a:latin typeface="+mn-lt"/>
              </a:rPr>
              <a:t>控制流（ </a:t>
            </a:r>
            <a:r>
              <a:rPr lang="en-US" altLang="zh-CN" sz="3200" dirty="0" smtClean="0">
                <a:solidFill>
                  <a:srgbClr val="FF0000"/>
                </a:solidFill>
                <a:latin typeface="+mn-lt"/>
              </a:rPr>
              <a:t>Control</a:t>
            </a:r>
            <a:r>
              <a:rPr lang="zh-CN" altLang="en-US" sz="3200" dirty="0" smtClean="0">
                <a:solidFill>
                  <a:srgbClr val="FF0000"/>
                </a:solidFill>
                <a:latin typeface="+mn-lt"/>
              </a:rPr>
              <a:t> </a:t>
            </a:r>
            <a:r>
              <a:rPr lang="en-US" altLang="zh-CN" sz="3200" dirty="0" smtClean="0">
                <a:solidFill>
                  <a:srgbClr val="FF0000"/>
                </a:solidFill>
                <a:latin typeface="+mn-lt"/>
              </a:rPr>
              <a:t>Flow</a:t>
            </a:r>
            <a:r>
              <a:rPr lang="zh-CN" altLang="en-US" sz="3200" dirty="0" smtClean="0">
                <a:solidFill>
                  <a:srgbClr val="FF0000"/>
                </a:solidFill>
                <a:latin typeface="+mn-lt"/>
              </a:rPr>
              <a:t>）</a:t>
            </a:r>
            <a:endParaRPr lang="zh-CN" altLang="en-US" sz="3200" dirty="0">
              <a:solidFill>
                <a:srgbClr val="FF0000"/>
              </a:solidFill>
              <a:latin typeface="+mn-lt"/>
            </a:endParaRPr>
          </a:p>
          <a:p>
            <a:pPr algn="just">
              <a:spcBef>
                <a:spcPct val="0"/>
              </a:spcBef>
              <a:spcAft>
                <a:spcPct val="20000"/>
              </a:spcAft>
              <a:buFont typeface="Wingdings" panose="05000000000000000000" pitchFamily="2" charset="2"/>
              <a:buChar char="p"/>
            </a:pPr>
            <a:r>
              <a:rPr lang="en-US" altLang="zh-CN" sz="3200" dirty="0" smtClean="0">
                <a:latin typeface="+mn-lt"/>
              </a:rPr>
              <a:t>2.7</a:t>
            </a:r>
            <a:r>
              <a:rPr lang="zh-CN" altLang="en-US" sz="3200" dirty="0" smtClean="0">
                <a:latin typeface="+mn-lt"/>
              </a:rPr>
              <a:t>  数据</a:t>
            </a:r>
            <a:r>
              <a:rPr lang="zh-CN" altLang="en-US" sz="3200" dirty="0">
                <a:latin typeface="+mn-lt"/>
              </a:rPr>
              <a:t>的输入与</a:t>
            </a:r>
            <a:r>
              <a:rPr lang="zh-CN" altLang="en-US" sz="3200" dirty="0" smtClean="0">
                <a:latin typeface="+mn-lt"/>
              </a:rPr>
              <a:t>输出 （</a:t>
            </a:r>
            <a:r>
              <a:rPr lang="en-US" altLang="zh-CN" sz="3200" dirty="0" smtClean="0">
                <a:latin typeface="+mn-lt"/>
              </a:rPr>
              <a:t>Input</a:t>
            </a:r>
            <a:r>
              <a:rPr lang="zh-CN" altLang="en-US" sz="3200" dirty="0" smtClean="0">
                <a:latin typeface="+mn-lt"/>
              </a:rPr>
              <a:t> </a:t>
            </a:r>
            <a:r>
              <a:rPr lang="en-US" altLang="zh-CN" sz="3200" dirty="0" smtClean="0">
                <a:latin typeface="+mn-lt"/>
              </a:rPr>
              <a:t>&amp;</a:t>
            </a:r>
            <a:r>
              <a:rPr lang="zh-CN" altLang="en-US" sz="3200" dirty="0" smtClean="0">
                <a:latin typeface="+mn-lt"/>
              </a:rPr>
              <a:t> </a:t>
            </a:r>
            <a:r>
              <a:rPr lang="en-US" altLang="zh-CN" sz="3200" dirty="0" smtClean="0">
                <a:latin typeface="+mn-lt"/>
              </a:rPr>
              <a:t>Output</a:t>
            </a:r>
            <a:r>
              <a:rPr lang="zh-CN" altLang="en-US" sz="3200" dirty="0" smtClean="0">
                <a:latin typeface="+mn-lt"/>
              </a:rPr>
              <a:t>）</a:t>
            </a:r>
            <a:endParaRPr lang="en-US" altLang="zh-CN" sz="3200" dirty="0" smtClean="0">
              <a:latin typeface="+mn-lt"/>
            </a:endParaRPr>
          </a:p>
          <a:p>
            <a:pPr algn="just">
              <a:spcBef>
                <a:spcPct val="0"/>
              </a:spcBef>
              <a:spcAft>
                <a:spcPct val="20000"/>
              </a:spcAft>
              <a:buFont typeface="Wingdings" panose="05000000000000000000" pitchFamily="2" charset="2"/>
              <a:buChar char="p"/>
            </a:pPr>
            <a:r>
              <a:rPr lang="en-US" altLang="zh-CN" sz="3200" dirty="0" smtClean="0">
                <a:latin typeface="+mn-lt"/>
              </a:rPr>
              <a:t>2.8</a:t>
            </a:r>
            <a:r>
              <a:rPr lang="zh-CN" altLang="en-US" sz="3200" dirty="0" smtClean="0">
                <a:latin typeface="+mn-lt"/>
              </a:rPr>
              <a:t> 作业及延伸</a:t>
            </a:r>
            <a:endParaRPr lang="zh-CN" altLang="en-US" sz="3200" dirty="0">
              <a:latin typeface="+mn-lt"/>
            </a:endParaRPr>
          </a:p>
        </p:txBody>
      </p:sp>
    </p:spTree>
    <p:extLst>
      <p:ext uri="{BB962C8B-B14F-4D97-AF65-F5344CB8AC3E}">
        <p14:creationId xmlns:p14="http://schemas.microsoft.com/office/powerpoint/2010/main" val="18192426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8912" y="98933"/>
            <a:ext cx="11210544" cy="953112"/>
          </a:xfrm>
        </p:spPr>
        <p:txBody>
          <a:bodyPr>
            <a:normAutofit/>
          </a:bodyPr>
          <a:lstStyle/>
          <a:p>
            <a:r>
              <a:rPr kumimoji="1" lang="en-US" altLang="zh-CN" dirty="0" smtClean="0">
                <a:latin typeface="+mn-lt"/>
              </a:rPr>
              <a:t>2.6.1</a:t>
            </a:r>
            <a:r>
              <a:rPr kumimoji="1" lang="zh-CN" altLang="en-US" dirty="0" smtClean="0">
                <a:latin typeface="+mn-lt"/>
              </a:rPr>
              <a:t> 分支语句（</a:t>
            </a:r>
            <a:r>
              <a:rPr kumimoji="1" lang="en-US" altLang="zh-CN" dirty="0" smtClean="0">
                <a:latin typeface="+mn-lt"/>
              </a:rPr>
              <a:t>Conditional</a:t>
            </a:r>
            <a:r>
              <a:rPr kumimoji="1" lang="zh-CN" altLang="en-US" dirty="0" smtClean="0">
                <a:latin typeface="+mn-lt"/>
              </a:rPr>
              <a:t> </a:t>
            </a:r>
            <a:r>
              <a:rPr kumimoji="1" lang="en-US" altLang="zh-CN" dirty="0" smtClean="0">
                <a:latin typeface="+mn-lt"/>
              </a:rPr>
              <a:t>Statements</a:t>
            </a:r>
            <a:r>
              <a:rPr kumimoji="1" lang="zh-CN" altLang="en-US" dirty="0" smtClean="0">
                <a:latin typeface="+mn-lt"/>
              </a:rPr>
              <a:t>）</a:t>
            </a:r>
            <a:endParaRPr kumimoji="1" lang="zh-CN" altLang="en-US" dirty="0">
              <a:latin typeface="+mn-lt"/>
            </a:endParaRPr>
          </a:p>
        </p:txBody>
      </p:sp>
      <p:sp>
        <p:nvSpPr>
          <p:cNvPr id="3" name="内容占位符 2"/>
          <p:cNvSpPr>
            <a:spLocks noGrp="1"/>
          </p:cNvSpPr>
          <p:nvPr>
            <p:ph idx="1"/>
          </p:nvPr>
        </p:nvSpPr>
        <p:spPr/>
        <p:txBody>
          <a:bodyPr>
            <a:normAutofit/>
          </a:bodyPr>
          <a:lstStyle/>
          <a:p>
            <a:pPr algn="just">
              <a:spcBef>
                <a:spcPct val="50000"/>
              </a:spcBef>
              <a:spcAft>
                <a:spcPct val="50000"/>
              </a:spcAft>
              <a:buFont typeface="Wingdings" charset="2"/>
              <a:buChar char="l"/>
            </a:pPr>
            <a:r>
              <a:rPr lang="en-US" altLang="zh-CN" sz="3600" dirty="0">
                <a:latin typeface="+mn-lt"/>
              </a:rPr>
              <a:t>if </a:t>
            </a:r>
            <a:r>
              <a:rPr lang="zh-CN" altLang="en-US" sz="3600" dirty="0">
                <a:latin typeface="+mn-lt"/>
              </a:rPr>
              <a:t>语句</a:t>
            </a:r>
          </a:p>
          <a:p>
            <a:pPr algn="just">
              <a:spcBef>
                <a:spcPct val="50000"/>
              </a:spcBef>
              <a:spcAft>
                <a:spcPct val="50000"/>
              </a:spcAft>
              <a:buFont typeface="Wingdings" charset="2"/>
              <a:buChar char="l"/>
            </a:pPr>
            <a:r>
              <a:rPr lang="en-US" altLang="zh-CN" sz="3600" dirty="0">
                <a:latin typeface="+mn-lt"/>
              </a:rPr>
              <a:t>if-else </a:t>
            </a:r>
            <a:r>
              <a:rPr lang="zh-CN" altLang="en-US" sz="3600" dirty="0">
                <a:latin typeface="+mn-lt"/>
              </a:rPr>
              <a:t>语句</a:t>
            </a:r>
          </a:p>
          <a:p>
            <a:pPr algn="just">
              <a:spcBef>
                <a:spcPct val="50000"/>
              </a:spcBef>
              <a:spcAft>
                <a:spcPct val="50000"/>
              </a:spcAft>
              <a:buFont typeface="Wingdings" charset="2"/>
              <a:buChar char="l"/>
            </a:pPr>
            <a:r>
              <a:rPr lang="en-US" altLang="zh-CN" sz="3600" dirty="0">
                <a:latin typeface="+mn-lt"/>
              </a:rPr>
              <a:t>if else-if</a:t>
            </a:r>
            <a:r>
              <a:rPr lang="zh-CN" altLang="en-US" sz="3600" dirty="0">
                <a:latin typeface="+mn-lt"/>
              </a:rPr>
              <a:t>语句</a:t>
            </a:r>
          </a:p>
          <a:p>
            <a:pPr algn="just">
              <a:spcBef>
                <a:spcPct val="50000"/>
              </a:spcBef>
              <a:spcAft>
                <a:spcPct val="50000"/>
              </a:spcAft>
              <a:buFont typeface="Wingdings" charset="2"/>
              <a:buChar char="l"/>
            </a:pPr>
            <a:r>
              <a:rPr lang="en-US" altLang="zh-CN" sz="3600" dirty="0">
                <a:latin typeface="+mn-lt"/>
              </a:rPr>
              <a:t>switch-case</a:t>
            </a:r>
            <a:r>
              <a:rPr lang="zh-CN" altLang="en-US" sz="3600" dirty="0" smtClean="0">
                <a:latin typeface="+mn-lt"/>
              </a:rPr>
              <a:t>语句</a:t>
            </a:r>
            <a:endParaRPr lang="zh-CN" altLang="en-US" sz="3600" dirty="0">
              <a:latin typeface="+mn-lt"/>
            </a:endParaRPr>
          </a:p>
        </p:txBody>
      </p:sp>
    </p:spTree>
    <p:extLst>
      <p:ext uri="{BB962C8B-B14F-4D97-AF65-F5344CB8AC3E}">
        <p14:creationId xmlns:p14="http://schemas.microsoft.com/office/powerpoint/2010/main" val="2587584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latin typeface="+mn-lt"/>
              </a:rPr>
              <a:t>我和</a:t>
            </a:r>
            <a:r>
              <a:rPr kumimoji="1" lang="en-US" altLang="zh-CN" dirty="0" smtClean="0">
                <a:latin typeface="+mn-lt"/>
              </a:rPr>
              <a:t>c</a:t>
            </a:r>
            <a:r>
              <a:rPr kumimoji="1" lang="zh-CN" altLang="en-US" dirty="0" smtClean="0">
                <a:latin typeface="+mn-lt"/>
              </a:rPr>
              <a:t>不一样之</a:t>
            </a:r>
            <a:r>
              <a:rPr kumimoji="1" lang="en-US" altLang="zh-CN" dirty="0" smtClean="0">
                <a:latin typeface="+mn-lt"/>
              </a:rPr>
              <a:t>switch</a:t>
            </a:r>
            <a:endParaRPr kumimoji="1" lang="zh-CN" altLang="en-US" dirty="0">
              <a:latin typeface="+mn-lt"/>
            </a:endParaRPr>
          </a:p>
        </p:txBody>
      </p:sp>
      <p:sp>
        <p:nvSpPr>
          <p:cNvPr id="3" name="内容占位符 2"/>
          <p:cNvSpPr>
            <a:spLocks noGrp="1"/>
          </p:cNvSpPr>
          <p:nvPr>
            <p:ph idx="1"/>
          </p:nvPr>
        </p:nvSpPr>
        <p:spPr>
          <a:xfrm>
            <a:off x="246888" y="1132502"/>
            <a:ext cx="5312664" cy="4023360"/>
          </a:xfrm>
        </p:spPr>
        <p:txBody>
          <a:bodyPr>
            <a:normAutofit/>
          </a:bodyPr>
          <a:lstStyle/>
          <a:p>
            <a:pPr algn="just">
              <a:buFont typeface="Wingdings" charset="2"/>
              <a:buChar char="l"/>
            </a:pPr>
            <a:r>
              <a:rPr kumimoji="1" lang="en-US" altLang="zh-CN" sz="3200" dirty="0" smtClean="0">
                <a:latin typeface="+mn-lt"/>
              </a:rPr>
              <a:t>Switch</a:t>
            </a:r>
            <a:r>
              <a:rPr kumimoji="1" lang="zh-CN" altLang="en-US" sz="3200" dirty="0" smtClean="0">
                <a:latin typeface="+mn-lt"/>
              </a:rPr>
              <a:t>语句后的</a:t>
            </a:r>
            <a:r>
              <a:rPr kumimoji="1" lang="en-US" altLang="zh-CN" sz="3200" dirty="0" smtClean="0">
                <a:latin typeface="+mn-lt"/>
              </a:rPr>
              <a:t>expression</a:t>
            </a:r>
            <a:r>
              <a:rPr kumimoji="1" lang="zh-CN" altLang="en-US" sz="3200" dirty="0" smtClean="0">
                <a:latin typeface="+mn-lt"/>
              </a:rPr>
              <a:t>表达式的数据类型只能是</a:t>
            </a:r>
            <a:r>
              <a:rPr kumimoji="1" lang="en-US" altLang="zh-CN" sz="3200" dirty="0" smtClean="0">
                <a:latin typeface="+mn-lt"/>
              </a:rPr>
              <a:t>byte</a:t>
            </a:r>
            <a:r>
              <a:rPr kumimoji="1" lang="zh-CN" altLang="en-US" sz="3200" dirty="0" smtClean="0">
                <a:latin typeface="+mn-lt"/>
              </a:rPr>
              <a:t>，</a:t>
            </a:r>
            <a:r>
              <a:rPr kumimoji="1" lang="en-US" altLang="zh-CN" sz="3200" dirty="0" smtClean="0">
                <a:latin typeface="+mn-lt"/>
              </a:rPr>
              <a:t>short</a:t>
            </a:r>
            <a:r>
              <a:rPr kumimoji="1" lang="zh-CN" altLang="en-US" sz="3200" dirty="0" smtClean="0">
                <a:latin typeface="+mn-lt"/>
              </a:rPr>
              <a:t>，</a:t>
            </a:r>
            <a:r>
              <a:rPr kumimoji="1" lang="en-US" altLang="zh-CN" sz="3200" dirty="0" smtClean="0">
                <a:latin typeface="+mn-lt"/>
              </a:rPr>
              <a:t>char</a:t>
            </a:r>
            <a:r>
              <a:rPr kumimoji="1" lang="zh-CN" altLang="en-US" sz="3200" dirty="0" smtClean="0">
                <a:latin typeface="+mn-lt"/>
              </a:rPr>
              <a:t>，</a:t>
            </a:r>
            <a:r>
              <a:rPr kumimoji="1" lang="en-US" altLang="zh-CN" sz="3200" dirty="0" err="1" smtClean="0">
                <a:latin typeface="+mn-lt"/>
              </a:rPr>
              <a:t>int</a:t>
            </a:r>
            <a:r>
              <a:rPr kumimoji="1" lang="zh-CN" altLang="en-US" sz="3200" dirty="0" smtClean="0">
                <a:latin typeface="+mn-lt"/>
              </a:rPr>
              <a:t>四种整数类型、枚举类型以及</a:t>
            </a:r>
            <a:r>
              <a:rPr kumimoji="1" lang="en-US" altLang="zh-CN" sz="3200" dirty="0" smtClean="0">
                <a:solidFill>
                  <a:srgbClr val="FF0000"/>
                </a:solidFill>
                <a:latin typeface="+mn-lt"/>
              </a:rPr>
              <a:t>Java</a:t>
            </a:r>
            <a:r>
              <a:rPr kumimoji="1" lang="zh-CN" altLang="en-US" sz="3200" dirty="0" smtClean="0">
                <a:solidFill>
                  <a:srgbClr val="FF0000"/>
                </a:solidFill>
                <a:latin typeface="+mn-lt"/>
              </a:rPr>
              <a:t> </a:t>
            </a:r>
            <a:r>
              <a:rPr kumimoji="1" lang="en-US" altLang="zh-CN" sz="3200" dirty="0" smtClean="0">
                <a:solidFill>
                  <a:srgbClr val="FF0000"/>
                </a:solidFill>
                <a:latin typeface="+mn-lt"/>
              </a:rPr>
              <a:t>7</a:t>
            </a:r>
            <a:r>
              <a:rPr kumimoji="1" lang="zh-CN" altLang="en-US" sz="3200" dirty="0" smtClean="0">
                <a:solidFill>
                  <a:srgbClr val="FF0000"/>
                </a:solidFill>
                <a:latin typeface="+mn-lt"/>
              </a:rPr>
              <a:t>才支持的</a:t>
            </a:r>
            <a:r>
              <a:rPr kumimoji="1" lang="en-US" altLang="zh-CN" sz="3200" dirty="0" smtClean="0">
                <a:solidFill>
                  <a:srgbClr val="FF0000"/>
                </a:solidFill>
                <a:latin typeface="+mn-lt"/>
              </a:rPr>
              <a:t>String</a:t>
            </a:r>
            <a:r>
              <a:rPr kumimoji="1" lang="zh-CN" altLang="en-US" sz="3200" dirty="0" smtClean="0">
                <a:latin typeface="+mn-lt"/>
              </a:rPr>
              <a:t>类型。</a:t>
            </a:r>
            <a:endParaRPr kumimoji="1" lang="en-US" altLang="zh-CN" sz="3200" dirty="0" smtClean="0">
              <a:latin typeface="+mn-lt"/>
            </a:endParaRPr>
          </a:p>
        </p:txBody>
      </p:sp>
      <p:pic>
        <p:nvPicPr>
          <p:cNvPr id="5" name="图片 4"/>
          <p:cNvPicPr>
            <a:picLocks noChangeAspect="1"/>
          </p:cNvPicPr>
          <p:nvPr/>
        </p:nvPicPr>
        <p:blipFill>
          <a:blip r:embed="rId2"/>
          <a:stretch>
            <a:fillRect/>
          </a:stretch>
        </p:blipFill>
        <p:spPr>
          <a:xfrm>
            <a:off x="5837212" y="1143000"/>
            <a:ext cx="5647632" cy="5202936"/>
          </a:xfrm>
          <a:prstGeom prst="rect">
            <a:avLst/>
          </a:prstGeom>
        </p:spPr>
      </p:pic>
      <p:sp>
        <p:nvSpPr>
          <p:cNvPr id="6" name="文本框 5"/>
          <p:cNvSpPr txBox="1"/>
          <p:nvPr/>
        </p:nvSpPr>
        <p:spPr>
          <a:xfrm>
            <a:off x="9713270" y="5976604"/>
            <a:ext cx="1771575"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ltLang="zh-CN" dirty="0" err="1" smtClean="0"/>
              <a:t>StringSwitchTest</a:t>
            </a:r>
            <a:endParaRPr lang="zh-CN" altLang="en-US" dirty="0"/>
          </a:p>
        </p:txBody>
      </p:sp>
    </p:spTree>
    <p:extLst>
      <p:ext uri="{BB962C8B-B14F-4D97-AF65-F5344CB8AC3E}">
        <p14:creationId xmlns:p14="http://schemas.microsoft.com/office/powerpoint/2010/main" val="1201133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p:spPr>
        <p:txBody>
          <a:bodyPr/>
          <a:lstStyle>
            <a:lvl1pPr>
              <a:defRPr sz="3000" b="1">
                <a:solidFill>
                  <a:schemeClr val="tx1"/>
                </a:solidFill>
                <a:latin typeface="Arial" charset="0"/>
                <a:ea typeface="黑体" pitchFamily="2" charset="-122"/>
              </a:defRPr>
            </a:lvl1pPr>
            <a:lvl2pPr marL="742950" indent="-285750">
              <a:defRPr sz="2600" b="1">
                <a:solidFill>
                  <a:schemeClr val="tx1"/>
                </a:solidFill>
                <a:latin typeface="Arial" charset="0"/>
                <a:ea typeface="黑体" pitchFamily="2" charset="-122"/>
              </a:defRPr>
            </a:lvl2pPr>
            <a:lvl3pPr marL="1143000" indent="-228600">
              <a:defRPr sz="2300" b="1">
                <a:solidFill>
                  <a:schemeClr val="tx1"/>
                </a:solidFill>
                <a:latin typeface="Arial" charset="0"/>
                <a:ea typeface="黑体" pitchFamily="2" charset="-122"/>
              </a:defRPr>
            </a:lvl3pPr>
            <a:lvl4pPr marL="1600200" indent="-228600">
              <a:defRPr sz="2000" b="1">
                <a:solidFill>
                  <a:schemeClr val="tx1"/>
                </a:solidFill>
                <a:latin typeface="Arial" charset="0"/>
                <a:ea typeface="黑体" pitchFamily="2" charset="-122"/>
              </a:defRPr>
            </a:lvl4pPr>
            <a:lvl5pPr marL="2057400" indent="-228600">
              <a:defRPr sz="2000" b="1">
                <a:solidFill>
                  <a:schemeClr val="tx1"/>
                </a:solidFill>
                <a:latin typeface="Arial" charset="0"/>
                <a:ea typeface="黑体" pitchFamily="2" charset="-122"/>
              </a:defRPr>
            </a:lvl5pPr>
            <a:lvl6pPr marL="2514600" indent="-228600" eaLnBrk="0" hangingPunct="0">
              <a:defRPr sz="2000" b="1">
                <a:solidFill>
                  <a:schemeClr val="tx1"/>
                </a:solidFill>
                <a:latin typeface="Arial" charset="0"/>
                <a:ea typeface="黑体" pitchFamily="2" charset="-122"/>
              </a:defRPr>
            </a:lvl6pPr>
            <a:lvl7pPr marL="2971800" indent="-228600" eaLnBrk="0" hangingPunct="0">
              <a:defRPr sz="2000" b="1">
                <a:solidFill>
                  <a:schemeClr val="tx1"/>
                </a:solidFill>
                <a:latin typeface="Arial" charset="0"/>
                <a:ea typeface="黑体" pitchFamily="2" charset="-122"/>
              </a:defRPr>
            </a:lvl7pPr>
            <a:lvl8pPr marL="3429000" indent="-228600" eaLnBrk="0" hangingPunct="0">
              <a:defRPr sz="2000" b="1">
                <a:solidFill>
                  <a:schemeClr val="tx1"/>
                </a:solidFill>
                <a:latin typeface="Arial" charset="0"/>
                <a:ea typeface="黑体" pitchFamily="2" charset="-122"/>
              </a:defRPr>
            </a:lvl8pPr>
            <a:lvl9pPr marL="3886200" indent="-228600" eaLnBrk="0" hangingPunct="0">
              <a:defRPr sz="2000" b="1">
                <a:solidFill>
                  <a:schemeClr val="tx1"/>
                </a:solidFill>
                <a:latin typeface="Arial" charset="0"/>
                <a:ea typeface="黑体" pitchFamily="2" charset="-122"/>
              </a:defRPr>
            </a:lvl9pPr>
          </a:lstStyle>
          <a:p>
            <a:fld id="{BCDB6B53-6540-4751-BD62-434B631617BA}" type="slidenum">
              <a:rPr lang="en-US" altLang="zh-CN" sz="1000" b="0">
                <a:solidFill>
                  <a:srgbClr val="000000"/>
                </a:solidFill>
                <a:ea typeface="宋体" charset="-122"/>
              </a:rPr>
              <a:pPr/>
              <a:t>37</a:t>
            </a:fld>
            <a:endParaRPr lang="en-US" altLang="zh-CN" sz="1000" b="0">
              <a:solidFill>
                <a:srgbClr val="000000"/>
              </a:solidFill>
              <a:ea typeface="宋体" charset="-122"/>
            </a:endParaRPr>
          </a:p>
        </p:txBody>
      </p:sp>
      <p:sp>
        <p:nvSpPr>
          <p:cNvPr id="61443" name="Rectangle 2"/>
          <p:cNvSpPr>
            <a:spLocks noGrp="1" noChangeArrowheads="1"/>
          </p:cNvSpPr>
          <p:nvPr>
            <p:ph type="title"/>
          </p:nvPr>
        </p:nvSpPr>
        <p:spPr>
          <a:xfrm>
            <a:off x="571500" y="26988"/>
            <a:ext cx="10058400" cy="858837"/>
          </a:xfrm>
        </p:spPr>
        <p:txBody>
          <a:bodyPr/>
          <a:lstStyle/>
          <a:p>
            <a:pPr eaLnBrk="1" hangingPunct="1"/>
            <a:r>
              <a:rPr lang="zh-CN" altLang="en-US" smtClean="0"/>
              <a:t>分支语句练习</a:t>
            </a:r>
          </a:p>
        </p:txBody>
      </p:sp>
      <p:sp>
        <p:nvSpPr>
          <p:cNvPr id="525315" name="Rectangle 3"/>
          <p:cNvSpPr>
            <a:spLocks noGrp="1" noChangeArrowheads="1"/>
          </p:cNvSpPr>
          <p:nvPr>
            <p:ph type="body" idx="1"/>
          </p:nvPr>
        </p:nvSpPr>
        <p:spPr>
          <a:xfrm>
            <a:off x="239186" y="981078"/>
            <a:ext cx="10274300" cy="4994275"/>
          </a:xfrm>
        </p:spPr>
        <p:txBody>
          <a:bodyPr/>
          <a:lstStyle/>
          <a:p>
            <a:pPr algn="just" eaLnBrk="1" hangingPunct="1"/>
            <a:r>
              <a:rPr lang="zh-CN" altLang="en-US" sz="3200" dirty="0" smtClean="0"/>
              <a:t>从键盘上输入一个成绩，输出该成绩对应的等级。其中</a:t>
            </a:r>
          </a:p>
          <a:p>
            <a:pPr lvl="1" algn="just" eaLnBrk="1" hangingPunct="1"/>
            <a:r>
              <a:rPr lang="zh-CN" altLang="en-US" sz="2800" dirty="0" smtClean="0"/>
              <a:t>成绩为</a:t>
            </a:r>
            <a:r>
              <a:rPr lang="en-US" altLang="zh-CN" sz="2800" dirty="0" smtClean="0"/>
              <a:t>[90, 100]</a:t>
            </a:r>
            <a:r>
              <a:rPr lang="zh-CN" altLang="en-US" sz="2800" dirty="0" smtClean="0"/>
              <a:t>时，等级为</a:t>
            </a:r>
            <a:r>
              <a:rPr lang="en-US" altLang="zh-CN" sz="2800" dirty="0" smtClean="0"/>
              <a:t>A</a:t>
            </a:r>
          </a:p>
          <a:p>
            <a:pPr lvl="1" algn="just" eaLnBrk="1" hangingPunct="1"/>
            <a:r>
              <a:rPr lang="zh-CN" altLang="en-US" sz="2800" dirty="0" smtClean="0"/>
              <a:t>成绩为</a:t>
            </a:r>
            <a:r>
              <a:rPr lang="en-US" altLang="zh-CN" sz="2800" dirty="0" smtClean="0"/>
              <a:t>[80, 90)</a:t>
            </a:r>
            <a:r>
              <a:rPr lang="zh-CN" altLang="en-US" sz="2800" dirty="0" smtClean="0"/>
              <a:t>时，等级为</a:t>
            </a:r>
            <a:r>
              <a:rPr lang="en-US" altLang="zh-CN" sz="2800" dirty="0" smtClean="0"/>
              <a:t>B</a:t>
            </a:r>
          </a:p>
          <a:p>
            <a:pPr lvl="1" algn="just" eaLnBrk="1" hangingPunct="1"/>
            <a:r>
              <a:rPr lang="zh-CN" altLang="en-US" sz="2800" dirty="0" smtClean="0"/>
              <a:t>成绩为</a:t>
            </a:r>
            <a:r>
              <a:rPr lang="en-US" altLang="zh-CN" sz="2800" dirty="0" smtClean="0"/>
              <a:t>[70, 80)</a:t>
            </a:r>
            <a:r>
              <a:rPr lang="zh-CN" altLang="en-US" sz="2800" dirty="0" smtClean="0"/>
              <a:t>时，等级为</a:t>
            </a:r>
            <a:r>
              <a:rPr lang="en-US" altLang="zh-CN" sz="2800" dirty="0" smtClean="0"/>
              <a:t>C</a:t>
            </a:r>
          </a:p>
          <a:p>
            <a:pPr lvl="1" algn="just" eaLnBrk="1" hangingPunct="1"/>
            <a:r>
              <a:rPr lang="zh-CN" altLang="en-US" sz="2800" dirty="0" smtClean="0"/>
              <a:t>成绩为</a:t>
            </a:r>
            <a:r>
              <a:rPr lang="en-US" altLang="zh-CN" sz="2800" dirty="0" smtClean="0"/>
              <a:t>[60, 70)</a:t>
            </a:r>
            <a:r>
              <a:rPr lang="zh-CN" altLang="en-US" sz="2800" dirty="0" smtClean="0"/>
              <a:t>时，等级为</a:t>
            </a:r>
            <a:r>
              <a:rPr lang="en-US" altLang="zh-CN" sz="2800" dirty="0" smtClean="0"/>
              <a:t>D</a:t>
            </a:r>
          </a:p>
          <a:p>
            <a:pPr lvl="1" algn="just" eaLnBrk="1" hangingPunct="1"/>
            <a:r>
              <a:rPr lang="zh-CN" altLang="en-US" sz="2800" dirty="0" smtClean="0"/>
              <a:t>成绩为</a:t>
            </a:r>
            <a:r>
              <a:rPr lang="en-US" altLang="zh-CN" sz="2800" dirty="0" smtClean="0"/>
              <a:t>&lt;60</a:t>
            </a:r>
            <a:r>
              <a:rPr lang="zh-CN" altLang="en-US" sz="2800" dirty="0" smtClean="0"/>
              <a:t>时，等级为</a:t>
            </a:r>
            <a:r>
              <a:rPr lang="en-US" altLang="zh-CN" sz="2800" dirty="0" smtClean="0"/>
              <a:t>E</a:t>
            </a:r>
            <a:r>
              <a:rPr lang="zh-CN" altLang="en-US" sz="2800" dirty="0" smtClean="0"/>
              <a:t>。</a:t>
            </a:r>
          </a:p>
          <a:p>
            <a:pPr algn="just" eaLnBrk="1" hangingPunct="1">
              <a:buFont typeface="Wingdings" pitchFamily="2" charset="2"/>
              <a:buNone/>
            </a:pPr>
            <a:r>
              <a:rPr lang="zh-CN" altLang="en-US" dirty="0" smtClean="0">
                <a:solidFill>
                  <a:srgbClr val="CC0099"/>
                </a:solidFill>
              </a:rPr>
              <a:t>（</a:t>
            </a:r>
            <a:r>
              <a:rPr lang="en-US" altLang="zh-CN" dirty="0" smtClean="0">
                <a:solidFill>
                  <a:srgbClr val="CC0099"/>
                </a:solidFill>
              </a:rPr>
              <a:t>1</a:t>
            </a:r>
            <a:r>
              <a:rPr lang="zh-CN" altLang="en-US" dirty="0" smtClean="0">
                <a:solidFill>
                  <a:srgbClr val="CC0099"/>
                </a:solidFill>
              </a:rPr>
              <a:t>）使用</a:t>
            </a:r>
            <a:r>
              <a:rPr lang="en-US" altLang="zh-CN" dirty="0" smtClean="0">
                <a:solidFill>
                  <a:srgbClr val="CC0099"/>
                </a:solidFill>
              </a:rPr>
              <a:t>if-else if</a:t>
            </a:r>
            <a:r>
              <a:rPr lang="zh-CN" altLang="en-US" dirty="0" smtClean="0">
                <a:solidFill>
                  <a:srgbClr val="CC0099"/>
                </a:solidFill>
              </a:rPr>
              <a:t>语句完成上述任务</a:t>
            </a:r>
          </a:p>
          <a:p>
            <a:pPr algn="just" eaLnBrk="1" hangingPunct="1">
              <a:buFont typeface="Wingdings" pitchFamily="2" charset="2"/>
              <a:buNone/>
            </a:pPr>
            <a:r>
              <a:rPr lang="zh-CN" altLang="en-US" dirty="0" smtClean="0">
                <a:solidFill>
                  <a:srgbClr val="CC0099"/>
                </a:solidFill>
              </a:rPr>
              <a:t>（</a:t>
            </a:r>
            <a:r>
              <a:rPr lang="en-US" altLang="zh-CN" dirty="0" smtClean="0">
                <a:solidFill>
                  <a:srgbClr val="CC0099"/>
                </a:solidFill>
              </a:rPr>
              <a:t>2</a:t>
            </a:r>
            <a:r>
              <a:rPr lang="zh-CN" altLang="en-US" dirty="0" smtClean="0">
                <a:solidFill>
                  <a:srgbClr val="CC0099"/>
                </a:solidFill>
              </a:rPr>
              <a:t>）使用</a:t>
            </a:r>
            <a:r>
              <a:rPr lang="en-US" altLang="zh-CN" dirty="0" smtClean="0">
                <a:solidFill>
                  <a:srgbClr val="CC0099"/>
                </a:solidFill>
              </a:rPr>
              <a:t>switch-case</a:t>
            </a:r>
            <a:r>
              <a:rPr lang="zh-CN" altLang="en-US" dirty="0" smtClean="0">
                <a:solidFill>
                  <a:srgbClr val="CC0099"/>
                </a:solidFill>
              </a:rPr>
              <a:t>语句完成上述任务</a:t>
            </a:r>
          </a:p>
        </p:txBody>
      </p:sp>
    </p:spTree>
    <p:extLst>
      <p:ext uri="{BB962C8B-B14F-4D97-AF65-F5344CB8AC3E}">
        <p14:creationId xmlns:p14="http://schemas.microsoft.com/office/powerpoint/2010/main" val="36292114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5315">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25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smtClean="0">
                <a:latin typeface="+mn-lt"/>
              </a:rPr>
              <a:t>2.6.2</a:t>
            </a:r>
            <a:r>
              <a:rPr kumimoji="1" lang="zh-CN" altLang="en-US" dirty="0" smtClean="0">
                <a:latin typeface="+mn-lt"/>
              </a:rPr>
              <a:t> 循环语句</a:t>
            </a:r>
            <a:endParaRPr kumimoji="1" lang="zh-CN" altLang="en-US" dirty="0">
              <a:latin typeface="+mn-lt"/>
            </a:endParaRPr>
          </a:p>
        </p:txBody>
      </p:sp>
      <p:sp>
        <p:nvSpPr>
          <p:cNvPr id="3" name="内容占位符 2"/>
          <p:cNvSpPr>
            <a:spLocks noGrp="1"/>
          </p:cNvSpPr>
          <p:nvPr>
            <p:ph idx="1"/>
          </p:nvPr>
        </p:nvSpPr>
        <p:spPr/>
        <p:txBody>
          <a:bodyPr>
            <a:normAutofit/>
          </a:bodyPr>
          <a:lstStyle/>
          <a:p>
            <a:pPr algn="just">
              <a:spcBef>
                <a:spcPct val="50000"/>
              </a:spcBef>
              <a:spcAft>
                <a:spcPct val="50000"/>
              </a:spcAft>
              <a:buFont typeface="Wingdings" charset="2"/>
              <a:buChar char="l"/>
            </a:pPr>
            <a:r>
              <a:rPr lang="en-US" altLang="en-US" sz="3600" dirty="0" err="1">
                <a:latin typeface="+mn-lt"/>
              </a:rPr>
              <a:t>while语句</a:t>
            </a:r>
            <a:endParaRPr lang="zh-CN" altLang="en-US" sz="3600" dirty="0">
              <a:latin typeface="+mn-lt"/>
            </a:endParaRPr>
          </a:p>
          <a:p>
            <a:pPr algn="just">
              <a:spcBef>
                <a:spcPct val="50000"/>
              </a:spcBef>
              <a:spcAft>
                <a:spcPct val="50000"/>
              </a:spcAft>
              <a:buFont typeface="Wingdings" charset="2"/>
              <a:buChar char="l"/>
            </a:pPr>
            <a:r>
              <a:rPr lang="en-US" altLang="en-US" sz="3600" dirty="0">
                <a:latin typeface="+mn-lt"/>
              </a:rPr>
              <a:t>do…</a:t>
            </a:r>
            <a:r>
              <a:rPr lang="en-US" altLang="en-US" sz="3600" dirty="0" err="1">
                <a:latin typeface="+mn-lt"/>
              </a:rPr>
              <a:t>while语句</a:t>
            </a:r>
            <a:endParaRPr lang="zh-CN" altLang="en-US" sz="3600" dirty="0">
              <a:latin typeface="+mn-lt"/>
            </a:endParaRPr>
          </a:p>
          <a:p>
            <a:pPr algn="just">
              <a:spcBef>
                <a:spcPct val="50000"/>
              </a:spcBef>
              <a:spcAft>
                <a:spcPct val="50000"/>
              </a:spcAft>
              <a:buFont typeface="Wingdings" charset="2"/>
              <a:buChar char="l"/>
            </a:pPr>
            <a:r>
              <a:rPr lang="en-US" altLang="en-US" sz="3600" dirty="0" err="1">
                <a:latin typeface="+mn-lt"/>
              </a:rPr>
              <a:t>for</a:t>
            </a:r>
            <a:r>
              <a:rPr lang="en-US" altLang="en-US" sz="3600" dirty="0" err="1" smtClean="0">
                <a:latin typeface="+mn-lt"/>
              </a:rPr>
              <a:t>语句</a:t>
            </a:r>
            <a:endParaRPr lang="en-US" altLang="en-US" sz="3600" dirty="0" smtClean="0">
              <a:latin typeface="+mn-lt"/>
            </a:endParaRPr>
          </a:p>
          <a:p>
            <a:pPr algn="just">
              <a:spcBef>
                <a:spcPct val="50000"/>
              </a:spcBef>
              <a:spcAft>
                <a:spcPct val="50000"/>
              </a:spcAft>
              <a:buFont typeface="Wingdings" charset="2"/>
              <a:buChar char="l"/>
            </a:pPr>
            <a:r>
              <a:rPr lang="en-US" altLang="zh-CN" sz="3600" dirty="0" err="1" smtClean="0">
                <a:solidFill>
                  <a:srgbClr val="FF0000"/>
                </a:solidFill>
                <a:latin typeface="+mn-lt"/>
              </a:rPr>
              <a:t>foreach</a:t>
            </a:r>
            <a:r>
              <a:rPr lang="zh-CN" altLang="en-US" sz="3600" dirty="0" smtClean="0">
                <a:solidFill>
                  <a:srgbClr val="FF0000"/>
                </a:solidFill>
                <a:latin typeface="+mn-lt"/>
              </a:rPr>
              <a:t>循环</a:t>
            </a:r>
            <a:endParaRPr lang="zh-CN" altLang="en-US" sz="3600" dirty="0">
              <a:solidFill>
                <a:srgbClr val="FF0000"/>
              </a:solidFill>
              <a:latin typeface="+mn-lt"/>
            </a:endParaRPr>
          </a:p>
        </p:txBody>
      </p:sp>
    </p:spTree>
    <p:extLst>
      <p:ext uri="{BB962C8B-B14F-4D97-AF65-F5344CB8AC3E}">
        <p14:creationId xmlns:p14="http://schemas.microsoft.com/office/powerpoint/2010/main" val="147274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latin typeface="+mn-lt"/>
              </a:rPr>
              <a:t>我和</a:t>
            </a:r>
            <a:r>
              <a:rPr kumimoji="1" lang="en-US" altLang="zh-CN" dirty="0" err="1" smtClean="0">
                <a:latin typeface="+mn-lt"/>
              </a:rPr>
              <a:t>c++</a:t>
            </a:r>
            <a:r>
              <a:rPr kumimoji="1" lang="zh-CN" altLang="en-US" dirty="0" smtClean="0">
                <a:latin typeface="+mn-lt"/>
              </a:rPr>
              <a:t>不一样之</a:t>
            </a:r>
            <a:r>
              <a:rPr kumimoji="1" lang="en-US" altLang="zh-CN" dirty="0" err="1" smtClean="0">
                <a:latin typeface="+mn-lt"/>
              </a:rPr>
              <a:t>foreach</a:t>
            </a:r>
            <a:endParaRPr kumimoji="1" lang="zh-CN" altLang="en-US" dirty="0">
              <a:latin typeface="+mn-lt"/>
            </a:endParaRPr>
          </a:p>
        </p:txBody>
      </p:sp>
      <p:sp>
        <p:nvSpPr>
          <p:cNvPr id="3" name="内容占位符 2"/>
          <p:cNvSpPr>
            <a:spLocks noGrp="1"/>
          </p:cNvSpPr>
          <p:nvPr>
            <p:ph idx="1"/>
          </p:nvPr>
        </p:nvSpPr>
        <p:spPr>
          <a:xfrm>
            <a:off x="493095" y="1232683"/>
            <a:ext cx="11466576" cy="4682132"/>
          </a:xfrm>
        </p:spPr>
        <p:txBody>
          <a:bodyPr>
            <a:normAutofit/>
          </a:bodyPr>
          <a:lstStyle/>
          <a:p>
            <a:pPr>
              <a:buFont typeface="Wingdings" charset="2"/>
              <a:buChar char="l"/>
            </a:pPr>
            <a:r>
              <a:rPr kumimoji="1" lang="en-US" altLang="zh-CN" sz="2800" dirty="0" smtClean="0">
                <a:latin typeface="+mn-lt"/>
              </a:rPr>
              <a:t>Java5</a:t>
            </a:r>
            <a:r>
              <a:rPr kumimoji="1" lang="zh-CN" altLang="en-US" sz="2800" dirty="0" smtClean="0">
                <a:latin typeface="+mn-lt"/>
              </a:rPr>
              <a:t>提供了一种更简单的循环方式</a:t>
            </a:r>
            <a:r>
              <a:rPr kumimoji="1" lang="en-US" altLang="zh-CN" sz="2800" dirty="0" smtClean="0">
                <a:latin typeface="+mn-lt"/>
              </a:rPr>
              <a:t>——</a:t>
            </a:r>
            <a:r>
              <a:rPr kumimoji="1" lang="en-US" altLang="zh-CN" sz="2800" dirty="0" err="1" smtClean="0">
                <a:solidFill>
                  <a:srgbClr val="FF0000"/>
                </a:solidFill>
                <a:latin typeface="+mn-lt"/>
              </a:rPr>
              <a:t>foreach</a:t>
            </a:r>
            <a:r>
              <a:rPr kumimoji="1" lang="zh-CN" altLang="en-US" sz="2800" dirty="0" smtClean="0">
                <a:solidFill>
                  <a:srgbClr val="FF0000"/>
                </a:solidFill>
                <a:latin typeface="+mn-lt"/>
              </a:rPr>
              <a:t>循环</a:t>
            </a:r>
            <a:r>
              <a:rPr kumimoji="1" lang="zh-CN" altLang="en-US" sz="2800" dirty="0" smtClean="0">
                <a:latin typeface="+mn-lt"/>
              </a:rPr>
              <a:t>，用以遍历数组和集合。使用</a:t>
            </a:r>
            <a:r>
              <a:rPr kumimoji="1" lang="en-US" altLang="zh-CN" sz="2800" dirty="0" err="1" smtClean="0">
                <a:latin typeface="+mn-lt"/>
              </a:rPr>
              <a:t>foreach</a:t>
            </a:r>
            <a:r>
              <a:rPr kumimoji="1" lang="zh-CN" altLang="en-US" sz="2800" dirty="0" smtClean="0">
                <a:latin typeface="+mn-lt"/>
              </a:rPr>
              <a:t>循环遍历数组和集合元素时，</a:t>
            </a:r>
            <a:r>
              <a:rPr kumimoji="1" lang="zh-CN" altLang="en-US" sz="2800" b="1" dirty="0" smtClean="0">
                <a:latin typeface="+mn-lt"/>
              </a:rPr>
              <a:t>无须获得数组和集合的长度，无须根据索引来访问数组元素和集合元素</a:t>
            </a:r>
            <a:r>
              <a:rPr kumimoji="1" lang="zh-CN" altLang="en-US" sz="2800" dirty="0" smtClean="0">
                <a:latin typeface="+mn-lt"/>
              </a:rPr>
              <a:t>，</a:t>
            </a:r>
            <a:r>
              <a:rPr kumimoji="1" lang="en-US" altLang="zh-CN" sz="2800" dirty="0" err="1" smtClean="0">
                <a:latin typeface="+mn-lt"/>
              </a:rPr>
              <a:t>foreach</a:t>
            </a:r>
            <a:r>
              <a:rPr kumimoji="1" lang="zh-CN" altLang="en-US" sz="2800" dirty="0" smtClean="0">
                <a:latin typeface="+mn-lt"/>
              </a:rPr>
              <a:t>循环自动遍历数组和集合中的每个元素，语法格式如下：</a:t>
            </a:r>
            <a:endParaRPr kumimoji="1" lang="en-US" altLang="zh-CN" sz="2800" dirty="0" smtClean="0">
              <a:latin typeface="+mn-lt"/>
            </a:endParaRPr>
          </a:p>
        </p:txBody>
      </p:sp>
      <p:pic>
        <p:nvPicPr>
          <p:cNvPr id="4" name="图片 3"/>
          <p:cNvPicPr>
            <a:picLocks noChangeAspect="1"/>
          </p:cNvPicPr>
          <p:nvPr/>
        </p:nvPicPr>
        <p:blipFill>
          <a:blip r:embed="rId2"/>
          <a:stretch>
            <a:fillRect/>
          </a:stretch>
        </p:blipFill>
        <p:spPr>
          <a:xfrm>
            <a:off x="6226385" y="2806619"/>
            <a:ext cx="5883319" cy="2490382"/>
          </a:xfrm>
          <a:prstGeom prst="rect">
            <a:avLst/>
          </a:prstGeom>
        </p:spPr>
      </p:pic>
      <p:sp>
        <p:nvSpPr>
          <p:cNvPr id="5" name="Text Box 4"/>
          <p:cNvSpPr txBox="1">
            <a:spLocks noChangeArrowheads="1"/>
          </p:cNvSpPr>
          <p:nvPr/>
        </p:nvSpPr>
        <p:spPr bwMode="auto">
          <a:xfrm>
            <a:off x="137160" y="2806620"/>
            <a:ext cx="6382512" cy="1348061"/>
          </a:xfrm>
          <a:prstGeom prst="rect">
            <a:avLst/>
          </a:prstGeom>
          <a:noFill/>
          <a:ln w="31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600">
                <a:solidFill>
                  <a:schemeClr val="tx1"/>
                </a:solidFill>
                <a:latin typeface="Arial" panose="020B0604020202020204" pitchFamily="34" charset="0"/>
                <a:ea typeface="宋体" panose="02010600030101010101" pitchFamily="2" charset="-122"/>
              </a:defRPr>
            </a:lvl1pPr>
            <a:lvl2pPr marL="742950" indent="-285750" eaLnBrk="0" hangingPunct="0">
              <a:defRPr sz="1600">
                <a:solidFill>
                  <a:schemeClr val="tx1"/>
                </a:solidFill>
                <a:latin typeface="Arial" panose="020B0604020202020204" pitchFamily="34" charset="0"/>
                <a:ea typeface="宋体" panose="02010600030101010101" pitchFamily="2" charset="-122"/>
              </a:defRPr>
            </a:lvl2pPr>
            <a:lvl3pPr marL="1143000" indent="-228600" eaLnBrk="0" hangingPunct="0">
              <a:defRPr sz="1600">
                <a:solidFill>
                  <a:schemeClr val="tx1"/>
                </a:solidFill>
                <a:latin typeface="Arial" panose="020B0604020202020204" pitchFamily="34" charset="0"/>
                <a:ea typeface="宋体" panose="02010600030101010101" pitchFamily="2" charset="-122"/>
              </a:defRPr>
            </a:lvl3pPr>
            <a:lvl4pPr marL="1600200" indent="-228600" eaLnBrk="0" hangingPunct="0">
              <a:defRPr sz="1600">
                <a:solidFill>
                  <a:schemeClr val="tx1"/>
                </a:solidFill>
                <a:latin typeface="Arial" panose="020B0604020202020204" pitchFamily="34" charset="0"/>
                <a:ea typeface="宋体" panose="02010600030101010101" pitchFamily="2" charset="-122"/>
              </a:defRPr>
            </a:lvl4pPr>
            <a:lvl5pPr marL="2057400" indent="-228600" eaLnBrk="0" hangingPunct="0">
              <a:defRPr sz="16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pPr algn="l" eaLnBrk="1" hangingPunct="1">
              <a:spcBef>
                <a:spcPct val="20000"/>
              </a:spcBef>
            </a:pPr>
            <a:r>
              <a:rPr lang="en-US" altLang="zh-CN" sz="2400" b="1" dirty="0" smtClean="0">
                <a:latin typeface="+mn-lt"/>
              </a:rPr>
              <a:t>for(type</a:t>
            </a:r>
            <a:r>
              <a:rPr lang="zh-CN" altLang="en-US" sz="2400" b="1" dirty="0" smtClean="0">
                <a:latin typeface="+mn-lt"/>
              </a:rPr>
              <a:t> </a:t>
            </a:r>
            <a:r>
              <a:rPr lang="en-US" altLang="zh-CN" sz="2400" b="1" dirty="0" err="1" smtClean="0">
                <a:latin typeface="+mn-lt"/>
              </a:rPr>
              <a:t>variablelName</a:t>
            </a:r>
            <a:r>
              <a:rPr lang="zh-CN" altLang="en-US" sz="2400" b="1" dirty="0" smtClean="0">
                <a:latin typeface="+mn-lt"/>
              </a:rPr>
              <a:t> </a:t>
            </a:r>
            <a:r>
              <a:rPr lang="en-US" altLang="zh-CN" sz="2400" b="1" dirty="0" smtClean="0">
                <a:latin typeface="+mn-lt"/>
              </a:rPr>
              <a:t>:</a:t>
            </a:r>
            <a:r>
              <a:rPr lang="zh-CN" altLang="en-US" sz="2400" b="1" dirty="0" smtClean="0">
                <a:latin typeface="+mn-lt"/>
              </a:rPr>
              <a:t> </a:t>
            </a:r>
            <a:r>
              <a:rPr lang="en-US" altLang="zh-CN" sz="2400" b="1" dirty="0" smtClean="0">
                <a:latin typeface="+mn-lt"/>
              </a:rPr>
              <a:t>array</a:t>
            </a:r>
            <a:r>
              <a:rPr lang="zh-CN" altLang="en-US" sz="2400" b="1" dirty="0" smtClean="0">
                <a:latin typeface="+mn-lt"/>
              </a:rPr>
              <a:t> </a:t>
            </a:r>
            <a:r>
              <a:rPr lang="en-US" altLang="zh-CN" sz="2400" b="1" dirty="0" smtClean="0">
                <a:latin typeface="+mn-lt"/>
              </a:rPr>
              <a:t>|</a:t>
            </a:r>
            <a:r>
              <a:rPr lang="zh-CN" altLang="en-US" sz="2400" b="1" dirty="0" smtClean="0">
                <a:latin typeface="+mn-lt"/>
              </a:rPr>
              <a:t> </a:t>
            </a:r>
            <a:r>
              <a:rPr lang="en-US" altLang="zh-CN" sz="2400" b="1" dirty="0" smtClean="0">
                <a:latin typeface="+mn-lt"/>
              </a:rPr>
              <a:t>Collection)</a:t>
            </a:r>
            <a:r>
              <a:rPr lang="zh-CN" altLang="en-US" sz="2400" b="1" dirty="0" smtClean="0">
                <a:latin typeface="+mn-lt"/>
              </a:rPr>
              <a:t> </a:t>
            </a:r>
            <a:r>
              <a:rPr lang="en-US" altLang="zh-CN" sz="2400" b="1" dirty="0" smtClean="0">
                <a:latin typeface="+mn-lt"/>
              </a:rPr>
              <a:t>{	</a:t>
            </a:r>
          </a:p>
          <a:p>
            <a:pPr algn="l" eaLnBrk="1" hangingPunct="1">
              <a:spcBef>
                <a:spcPct val="20000"/>
              </a:spcBef>
            </a:pPr>
            <a:r>
              <a:rPr lang="en-US" altLang="zh-CN" sz="2400" b="1" dirty="0" smtClean="0">
                <a:latin typeface="+mn-lt"/>
              </a:rPr>
              <a:t>	//</a:t>
            </a:r>
            <a:r>
              <a:rPr lang="zh-CN" altLang="en-US" sz="2400" b="1" dirty="0" smtClean="0">
                <a:latin typeface="+mn-lt"/>
              </a:rPr>
              <a:t> </a:t>
            </a:r>
            <a:r>
              <a:rPr lang="en-US" altLang="zh-CN" sz="2400" b="1" dirty="0" smtClean="0">
                <a:latin typeface="+mn-lt"/>
              </a:rPr>
              <a:t>use</a:t>
            </a:r>
            <a:r>
              <a:rPr lang="zh-CN" altLang="en-US" sz="2400" b="1" dirty="0" smtClean="0">
                <a:latin typeface="+mn-lt"/>
              </a:rPr>
              <a:t> </a:t>
            </a:r>
            <a:r>
              <a:rPr lang="en-US" altLang="zh-CN" sz="2400" b="1" dirty="0" err="1" smtClean="0">
                <a:latin typeface="+mn-lt"/>
              </a:rPr>
              <a:t>varivaleName</a:t>
            </a:r>
            <a:r>
              <a:rPr lang="zh-CN" altLang="en-US" sz="2400" b="1" dirty="0" smtClean="0">
                <a:latin typeface="+mn-lt"/>
              </a:rPr>
              <a:t> </a:t>
            </a:r>
            <a:r>
              <a:rPr lang="en-US" altLang="zh-CN" sz="2400" b="1" dirty="0" smtClean="0">
                <a:latin typeface="+mn-lt"/>
              </a:rPr>
              <a:t>address</a:t>
            </a:r>
            <a:r>
              <a:rPr lang="zh-CN" altLang="en-US" sz="2400" b="1" dirty="0" smtClean="0">
                <a:latin typeface="+mn-lt"/>
              </a:rPr>
              <a:t> </a:t>
            </a:r>
            <a:r>
              <a:rPr lang="en-US" altLang="zh-CN" sz="2400" b="1" dirty="0" smtClean="0">
                <a:latin typeface="+mn-lt"/>
              </a:rPr>
              <a:t>each</a:t>
            </a:r>
            <a:r>
              <a:rPr lang="zh-CN" altLang="en-US" sz="2400" b="1" dirty="0" smtClean="0">
                <a:latin typeface="+mn-lt"/>
              </a:rPr>
              <a:t> </a:t>
            </a:r>
            <a:r>
              <a:rPr lang="en-US" altLang="zh-CN" sz="2400" b="1" dirty="0" smtClean="0">
                <a:latin typeface="+mn-lt"/>
              </a:rPr>
              <a:t>element</a:t>
            </a:r>
          </a:p>
          <a:p>
            <a:pPr algn="l" eaLnBrk="1" hangingPunct="1">
              <a:spcBef>
                <a:spcPct val="20000"/>
              </a:spcBef>
            </a:pPr>
            <a:r>
              <a:rPr lang="en-US" altLang="zh-CN" sz="2400" b="1" dirty="0" smtClean="0">
                <a:latin typeface="+mn-lt"/>
              </a:rPr>
              <a:t>}</a:t>
            </a:r>
            <a:endParaRPr lang="en-US" altLang="zh-CN" sz="2400" b="1" dirty="0">
              <a:latin typeface="+mn-lt"/>
            </a:endParaRPr>
          </a:p>
        </p:txBody>
      </p:sp>
      <p:sp>
        <p:nvSpPr>
          <p:cNvPr id="6" name="文本框 5"/>
          <p:cNvSpPr txBox="1"/>
          <p:nvPr/>
        </p:nvSpPr>
        <p:spPr>
          <a:xfrm>
            <a:off x="9608321" y="5102256"/>
            <a:ext cx="1348382"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ltLang="zh-CN" dirty="0" err="1" smtClean="0"/>
              <a:t>ForEachTest</a:t>
            </a:r>
            <a:endParaRPr lang="zh-CN" altLang="en-US" dirty="0"/>
          </a:p>
        </p:txBody>
      </p:sp>
    </p:spTree>
    <p:extLst>
      <p:ext uri="{BB962C8B-B14F-4D97-AF65-F5344CB8AC3E}">
        <p14:creationId xmlns:p14="http://schemas.microsoft.com/office/powerpoint/2010/main" val="170683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6072" y="73152"/>
            <a:ext cx="10305288" cy="914400"/>
          </a:xfrm>
        </p:spPr>
        <p:txBody>
          <a:bodyPr>
            <a:normAutofit/>
          </a:bodyPr>
          <a:lstStyle/>
          <a:p>
            <a:r>
              <a:rPr kumimoji="1" lang="en-US" altLang="zh-CN" dirty="0" smtClean="0">
                <a:latin typeface="+mn-lt"/>
              </a:rPr>
              <a:t>2.1</a:t>
            </a:r>
            <a:r>
              <a:rPr kumimoji="1" lang="zh-CN" altLang="en-US" dirty="0" smtClean="0">
                <a:latin typeface="+mn-lt"/>
              </a:rPr>
              <a:t> 注释（</a:t>
            </a:r>
            <a:r>
              <a:rPr kumimoji="1" lang="en-US" altLang="zh-CN" dirty="0" smtClean="0">
                <a:latin typeface="+mn-lt"/>
              </a:rPr>
              <a:t>Comment</a:t>
            </a:r>
            <a:r>
              <a:rPr kumimoji="1" lang="zh-CN" altLang="en-US" dirty="0" smtClean="0">
                <a:latin typeface="+mn-lt"/>
              </a:rPr>
              <a:t>）</a:t>
            </a:r>
            <a:endParaRPr kumimoji="1" lang="zh-CN" altLang="en-US" dirty="0">
              <a:latin typeface="+mn-lt"/>
            </a:endParaRPr>
          </a:p>
        </p:txBody>
      </p:sp>
      <p:sp>
        <p:nvSpPr>
          <p:cNvPr id="3" name="内容占位符 2"/>
          <p:cNvSpPr>
            <a:spLocks noGrp="1"/>
          </p:cNvSpPr>
          <p:nvPr>
            <p:ph idx="1"/>
          </p:nvPr>
        </p:nvSpPr>
        <p:spPr>
          <a:xfrm>
            <a:off x="391149" y="1093261"/>
            <a:ext cx="11800851" cy="4682132"/>
          </a:xfrm>
        </p:spPr>
        <p:txBody>
          <a:bodyPr>
            <a:normAutofit lnSpcReduction="10000"/>
          </a:bodyPr>
          <a:lstStyle/>
          <a:p>
            <a:pPr>
              <a:buFont typeface="Wingdings" charset="2"/>
              <a:buChar char="l"/>
            </a:pPr>
            <a:r>
              <a:rPr lang="zh-CN" altLang="en-US" sz="3200" dirty="0"/>
              <a:t>单行</a:t>
            </a:r>
            <a:r>
              <a:rPr lang="zh-CN" altLang="en-US" sz="3200" dirty="0" smtClean="0"/>
              <a:t>注释：</a:t>
            </a:r>
            <a:r>
              <a:rPr lang="en-US" altLang="zh-CN" sz="3200" dirty="0" smtClean="0"/>
              <a:t> </a:t>
            </a:r>
            <a:r>
              <a:rPr lang="en-US" altLang="zh-CN" sz="3200" dirty="0" smtClean="0">
                <a:solidFill>
                  <a:srgbClr val="FF0000"/>
                </a:solidFill>
              </a:rPr>
              <a:t>//</a:t>
            </a:r>
            <a:r>
              <a:rPr lang="en-US" altLang="zh-CN" sz="3200" dirty="0" smtClean="0"/>
              <a:t> </a:t>
            </a:r>
            <a:endParaRPr lang="zh-CN" altLang="en-US" sz="3200" dirty="0"/>
          </a:p>
          <a:p>
            <a:pPr lvl="1"/>
            <a:r>
              <a:rPr lang="zh-CN" altLang="en-US" sz="2800" dirty="0"/>
              <a:t>注释用于说明程序开发者的意图，不是语法说明！ </a:t>
            </a:r>
          </a:p>
          <a:p>
            <a:pPr lvl="1"/>
            <a:r>
              <a:rPr lang="zh-CN" altLang="en-US" sz="2800" dirty="0"/>
              <a:t>注释可以提高程序可读性 </a:t>
            </a:r>
            <a:endParaRPr lang="en-US" altLang="zh-CN" sz="2800" dirty="0"/>
          </a:p>
          <a:p>
            <a:pPr lvl="1"/>
            <a:r>
              <a:rPr lang="zh-CN" altLang="en-US" sz="2800" dirty="0" smtClean="0"/>
              <a:t>在</a:t>
            </a:r>
            <a:r>
              <a:rPr lang="zh-CN" altLang="en-US" sz="2800" dirty="0"/>
              <a:t>开发时为代码添加适当的注释是一个良好习惯 </a:t>
            </a:r>
          </a:p>
          <a:p>
            <a:pPr>
              <a:buFont typeface="Wingdings" charset="2"/>
              <a:buChar char="l"/>
            </a:pPr>
            <a:r>
              <a:rPr lang="zh-CN" altLang="en-US" sz="3200" dirty="0"/>
              <a:t>多行</a:t>
            </a:r>
            <a:r>
              <a:rPr lang="zh-CN" altLang="en-US" sz="3200" dirty="0" smtClean="0"/>
              <a:t>注释：</a:t>
            </a:r>
            <a:r>
              <a:rPr lang="en-US" altLang="zh-CN" sz="3200" dirty="0" smtClean="0"/>
              <a:t> </a:t>
            </a:r>
            <a:r>
              <a:rPr lang="en-US" altLang="zh-CN" sz="3200" dirty="0" smtClean="0">
                <a:solidFill>
                  <a:srgbClr val="FF0000"/>
                </a:solidFill>
              </a:rPr>
              <a:t>/* </a:t>
            </a:r>
            <a:r>
              <a:rPr lang="en-US" altLang="zh-CN" sz="3200" dirty="0">
                <a:solidFill>
                  <a:srgbClr val="FF0000"/>
                </a:solidFill>
              </a:rPr>
              <a:t>... */ </a:t>
            </a:r>
            <a:endParaRPr lang="en-US" altLang="zh-CN" sz="3200" dirty="0" smtClean="0">
              <a:solidFill>
                <a:srgbClr val="FF0000"/>
              </a:solidFill>
            </a:endParaRPr>
          </a:p>
          <a:p>
            <a:pPr>
              <a:buFont typeface="Wingdings" charset="2"/>
              <a:buChar char="l"/>
            </a:pPr>
            <a:r>
              <a:rPr lang="zh-CN" altLang="en-US" sz="3200" dirty="0" smtClean="0">
                <a:solidFill>
                  <a:srgbClr val="FF0000"/>
                </a:solidFill>
              </a:rPr>
              <a:t>文档注释：</a:t>
            </a:r>
            <a:r>
              <a:rPr lang="en-US" altLang="zh-CN" sz="3200" dirty="0" smtClean="0">
                <a:solidFill>
                  <a:srgbClr val="FF0000"/>
                </a:solidFill>
              </a:rPr>
              <a:t>/</a:t>
            </a:r>
            <a:r>
              <a:rPr lang="zh-CN" altLang="en-US" sz="3200" dirty="0" smtClean="0">
                <a:solidFill>
                  <a:srgbClr val="FF0000"/>
                </a:solidFill>
              </a:rPr>
              <a:t>** </a:t>
            </a:r>
            <a:r>
              <a:rPr lang="mr-IN" altLang="zh-CN" sz="3200" dirty="0" smtClean="0">
                <a:solidFill>
                  <a:srgbClr val="FF0000"/>
                </a:solidFill>
              </a:rPr>
              <a:t>…</a:t>
            </a:r>
            <a:r>
              <a:rPr lang="zh-CN" altLang="en-US" sz="3200" dirty="0" smtClean="0">
                <a:solidFill>
                  <a:srgbClr val="FF0000"/>
                </a:solidFill>
              </a:rPr>
              <a:t> *</a:t>
            </a:r>
            <a:r>
              <a:rPr lang="en-US" altLang="zh-CN" sz="3200" dirty="0" smtClean="0">
                <a:solidFill>
                  <a:srgbClr val="FF0000"/>
                </a:solidFill>
              </a:rPr>
              <a:t>/</a:t>
            </a:r>
          </a:p>
          <a:p>
            <a:pPr lvl="1"/>
            <a:r>
              <a:rPr lang="en-US" altLang="zh-CN" sz="2400" dirty="0">
                <a:latin typeface="+mn-lt"/>
              </a:rPr>
              <a:t>How to Write Doc Comments for the Javadoc </a:t>
            </a:r>
            <a:r>
              <a:rPr lang="en-US" altLang="zh-CN" sz="2400" dirty="0" smtClean="0">
                <a:latin typeface="+mn-lt"/>
              </a:rPr>
              <a:t>Tool</a:t>
            </a:r>
            <a:r>
              <a:rPr lang="zh-CN" altLang="en-US" sz="2400" dirty="0" smtClean="0">
                <a:latin typeface="+mn-lt"/>
              </a:rPr>
              <a:t>：</a:t>
            </a:r>
            <a:endParaRPr lang="en-US" altLang="zh-CN" sz="2400" dirty="0">
              <a:latin typeface="+mn-lt"/>
            </a:endParaRPr>
          </a:p>
          <a:p>
            <a:pPr lvl="1"/>
            <a:r>
              <a:rPr kumimoji="1" lang="en-US" altLang="zh-CN" sz="2400" dirty="0">
                <a:latin typeface="+mn-lt"/>
                <a:hlinkClick r:id="rId2"/>
              </a:rPr>
              <a:t>http://</a:t>
            </a:r>
            <a:r>
              <a:rPr kumimoji="1" lang="en-US" altLang="zh-CN" sz="2400" dirty="0" smtClean="0">
                <a:latin typeface="+mn-lt"/>
                <a:hlinkClick r:id="rId2"/>
              </a:rPr>
              <a:t>www.oracle.com/technetwork/java/javase/documentation/index-137868.html</a:t>
            </a:r>
            <a:endParaRPr kumimoji="1" lang="en-US" altLang="zh-CN" sz="2400" dirty="0" smtClean="0">
              <a:latin typeface="+mn-lt"/>
            </a:endParaRPr>
          </a:p>
          <a:p>
            <a:pPr lvl="1"/>
            <a:r>
              <a:rPr kumimoji="1" lang="zh-CN" altLang="en-US" sz="2400" dirty="0" smtClean="0">
                <a:latin typeface="+mn-lt"/>
              </a:rPr>
              <a:t>一份不完整的中文翻译：</a:t>
            </a:r>
            <a:endParaRPr kumimoji="1" lang="en-US" altLang="zh-CN" sz="2400" dirty="0" smtClean="0">
              <a:latin typeface="+mn-lt"/>
            </a:endParaRPr>
          </a:p>
          <a:p>
            <a:pPr lvl="1"/>
            <a:r>
              <a:rPr kumimoji="1" lang="en-US" altLang="zh-CN" sz="2400" dirty="0">
                <a:latin typeface="+mn-lt"/>
                <a:hlinkClick r:id="rId3"/>
              </a:rPr>
              <a:t>https://</a:t>
            </a:r>
            <a:r>
              <a:rPr kumimoji="1" lang="en-US" altLang="zh-CN" sz="2400" dirty="0" smtClean="0">
                <a:latin typeface="+mn-lt"/>
                <a:hlinkClick r:id="rId3"/>
              </a:rPr>
              <a:t>www.cnblogs.com/boring09/p/4274893.html</a:t>
            </a:r>
            <a:endParaRPr kumimoji="1" lang="en-US" altLang="zh-CN" sz="2400" dirty="0">
              <a:latin typeface="+mn-lt"/>
            </a:endParaRPr>
          </a:p>
          <a:p>
            <a:endParaRPr kumimoji="1" lang="zh-CN" altLang="en-US" dirty="0"/>
          </a:p>
        </p:txBody>
      </p:sp>
    </p:spTree>
    <p:extLst>
      <p:ext uri="{BB962C8B-B14F-4D97-AF65-F5344CB8AC3E}">
        <p14:creationId xmlns:p14="http://schemas.microsoft.com/office/powerpoint/2010/main" val="6286184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本章导读</a:t>
            </a:r>
            <a:endParaRPr lang="zh-CN" altLang="en-US" dirty="0"/>
          </a:p>
        </p:txBody>
      </p:sp>
      <p:sp>
        <p:nvSpPr>
          <p:cNvPr id="3" name="内容占位符 2"/>
          <p:cNvSpPr>
            <a:spLocks noGrp="1"/>
          </p:cNvSpPr>
          <p:nvPr>
            <p:ph idx="1"/>
          </p:nvPr>
        </p:nvSpPr>
        <p:spPr>
          <a:xfrm>
            <a:off x="1097280" y="1115569"/>
            <a:ext cx="10058400" cy="5136950"/>
          </a:xfrm>
        </p:spPr>
        <p:txBody>
          <a:bodyPr>
            <a:normAutofit/>
          </a:bodyPr>
          <a:lstStyle/>
          <a:p>
            <a:pPr algn="just">
              <a:spcBef>
                <a:spcPct val="0"/>
              </a:spcBef>
              <a:spcAft>
                <a:spcPct val="20000"/>
              </a:spcAft>
              <a:buFont typeface="Wingdings" panose="05000000000000000000" pitchFamily="2" charset="2"/>
              <a:buChar char="p"/>
            </a:pPr>
            <a:r>
              <a:rPr lang="en-US" altLang="zh-CN" sz="3200" dirty="0" smtClean="0">
                <a:latin typeface="+mn-lt"/>
              </a:rPr>
              <a:t>2.1</a:t>
            </a:r>
            <a:r>
              <a:rPr lang="zh-CN" altLang="en-US" sz="3200" dirty="0" smtClean="0">
                <a:latin typeface="+mn-lt"/>
              </a:rPr>
              <a:t>  可读性的重要保障 </a:t>
            </a:r>
            <a:r>
              <a:rPr lang="en-US" altLang="zh-CN" sz="3200" dirty="0" smtClean="0">
                <a:latin typeface="+mn-lt"/>
              </a:rPr>
              <a:t>——</a:t>
            </a:r>
            <a:r>
              <a:rPr lang="zh-CN" altLang="en-US" sz="3200" dirty="0" smtClean="0">
                <a:latin typeface="+mn-lt"/>
              </a:rPr>
              <a:t> 注释 </a:t>
            </a:r>
            <a:r>
              <a:rPr lang="en-US" altLang="zh-CN" sz="3200" dirty="0" smtClean="0">
                <a:latin typeface="+mn-lt"/>
              </a:rPr>
              <a:t>Comment</a:t>
            </a:r>
          </a:p>
          <a:p>
            <a:pPr algn="just">
              <a:spcBef>
                <a:spcPct val="0"/>
              </a:spcBef>
              <a:spcAft>
                <a:spcPct val="20000"/>
              </a:spcAft>
              <a:buFont typeface="Wingdings" panose="05000000000000000000" pitchFamily="2" charset="2"/>
              <a:buChar char="p"/>
            </a:pPr>
            <a:r>
              <a:rPr lang="en-US" altLang="zh-CN" sz="3200" dirty="0" smtClean="0">
                <a:latin typeface="+mn-lt"/>
              </a:rPr>
              <a:t>2.2</a:t>
            </a:r>
            <a:r>
              <a:rPr lang="zh-CN" altLang="en-US" sz="3200" dirty="0" smtClean="0">
                <a:latin typeface="+mn-lt"/>
              </a:rPr>
              <a:t>  标识符</a:t>
            </a:r>
            <a:r>
              <a:rPr lang="zh-CN" altLang="en-US" sz="3200" dirty="0">
                <a:latin typeface="+mn-lt"/>
              </a:rPr>
              <a:t>与</a:t>
            </a:r>
            <a:r>
              <a:rPr lang="zh-CN" altLang="en-US" sz="3200" dirty="0" smtClean="0">
                <a:latin typeface="+mn-lt"/>
              </a:rPr>
              <a:t>关键字（ </a:t>
            </a:r>
            <a:r>
              <a:rPr lang="en-US" altLang="zh-CN" sz="3200" dirty="0" smtClean="0">
                <a:latin typeface="+mn-lt"/>
              </a:rPr>
              <a:t>Identifier</a:t>
            </a:r>
            <a:r>
              <a:rPr lang="zh-CN" altLang="en-US" sz="3200" dirty="0" smtClean="0">
                <a:latin typeface="+mn-lt"/>
              </a:rPr>
              <a:t> </a:t>
            </a:r>
            <a:r>
              <a:rPr lang="en-US" altLang="zh-CN" sz="3200" dirty="0" smtClean="0">
                <a:latin typeface="+mn-lt"/>
              </a:rPr>
              <a:t>&amp;</a:t>
            </a:r>
            <a:r>
              <a:rPr lang="zh-CN" altLang="en-US" sz="3200" dirty="0" smtClean="0">
                <a:latin typeface="+mn-lt"/>
              </a:rPr>
              <a:t> </a:t>
            </a:r>
            <a:r>
              <a:rPr lang="en-US" altLang="zh-CN" sz="3200" dirty="0" smtClean="0">
                <a:latin typeface="+mn-lt"/>
              </a:rPr>
              <a:t>Key</a:t>
            </a:r>
            <a:r>
              <a:rPr lang="zh-CN" altLang="en-US" sz="3200" dirty="0" smtClean="0">
                <a:latin typeface="+mn-lt"/>
              </a:rPr>
              <a:t> </a:t>
            </a:r>
            <a:r>
              <a:rPr lang="en-US" altLang="zh-CN" sz="3200" dirty="0" smtClean="0">
                <a:latin typeface="+mn-lt"/>
              </a:rPr>
              <a:t>Words</a:t>
            </a:r>
            <a:r>
              <a:rPr lang="zh-CN" altLang="en-US" sz="3200" dirty="0" smtClean="0">
                <a:latin typeface="+mn-lt"/>
              </a:rPr>
              <a:t>）</a:t>
            </a:r>
            <a:endParaRPr lang="zh-CN" altLang="en-US" sz="3200" dirty="0">
              <a:latin typeface="+mn-lt"/>
            </a:endParaRPr>
          </a:p>
          <a:p>
            <a:pPr algn="just">
              <a:spcBef>
                <a:spcPct val="0"/>
              </a:spcBef>
              <a:spcAft>
                <a:spcPct val="20000"/>
              </a:spcAft>
              <a:buFont typeface="Wingdings" panose="05000000000000000000" pitchFamily="2" charset="2"/>
              <a:buChar char="p"/>
            </a:pPr>
            <a:r>
              <a:rPr lang="en-US" altLang="zh-CN" sz="3200" dirty="0" smtClean="0">
                <a:latin typeface="+mn-lt"/>
              </a:rPr>
              <a:t>2.3</a:t>
            </a:r>
            <a:r>
              <a:rPr lang="zh-CN" altLang="en-US" sz="3200" dirty="0" smtClean="0">
                <a:latin typeface="+mn-lt"/>
              </a:rPr>
              <a:t>  </a:t>
            </a:r>
            <a:r>
              <a:rPr lang="en-US" altLang="zh-CN" sz="3200" dirty="0" smtClean="0">
                <a:latin typeface="+mn-lt"/>
              </a:rPr>
              <a:t>Java</a:t>
            </a:r>
            <a:r>
              <a:rPr lang="zh-CN" altLang="en-US" sz="3200" dirty="0" smtClean="0">
                <a:latin typeface="+mn-lt"/>
              </a:rPr>
              <a:t>类型系统 （</a:t>
            </a:r>
            <a:r>
              <a:rPr lang="en-US" altLang="zh-CN" sz="3200" dirty="0" smtClean="0">
                <a:latin typeface="+mn-lt"/>
              </a:rPr>
              <a:t>Data</a:t>
            </a:r>
            <a:r>
              <a:rPr lang="zh-CN" altLang="en-US" sz="3200" dirty="0" smtClean="0">
                <a:latin typeface="+mn-lt"/>
              </a:rPr>
              <a:t> </a:t>
            </a:r>
            <a:r>
              <a:rPr lang="en-US" altLang="zh-CN" sz="3200" dirty="0" smtClean="0">
                <a:latin typeface="+mn-lt"/>
              </a:rPr>
              <a:t>Types</a:t>
            </a:r>
            <a:r>
              <a:rPr lang="zh-CN" altLang="en-US" sz="3200" dirty="0" smtClean="0">
                <a:latin typeface="+mn-lt"/>
              </a:rPr>
              <a:t>）</a:t>
            </a:r>
            <a:endParaRPr lang="en-US" altLang="zh-CN" sz="3200" dirty="0" smtClean="0">
              <a:latin typeface="+mn-lt"/>
            </a:endParaRPr>
          </a:p>
          <a:p>
            <a:pPr algn="just">
              <a:spcBef>
                <a:spcPct val="0"/>
              </a:spcBef>
              <a:spcAft>
                <a:spcPct val="20000"/>
              </a:spcAft>
              <a:buFont typeface="Wingdings" panose="05000000000000000000" pitchFamily="2" charset="2"/>
              <a:buChar char="p"/>
            </a:pPr>
            <a:r>
              <a:rPr lang="en-US" altLang="zh-CN" sz="3200" dirty="0" smtClean="0">
                <a:latin typeface="+mn-lt"/>
              </a:rPr>
              <a:t>2.4</a:t>
            </a:r>
            <a:r>
              <a:rPr lang="zh-CN" altLang="en-US" sz="3200" dirty="0" smtClean="0">
                <a:latin typeface="+mn-lt"/>
              </a:rPr>
              <a:t>  数组 （</a:t>
            </a:r>
            <a:r>
              <a:rPr lang="en-US" altLang="zh-CN" sz="3200" dirty="0" smtClean="0">
                <a:latin typeface="+mn-lt"/>
              </a:rPr>
              <a:t>Array</a:t>
            </a:r>
            <a:r>
              <a:rPr lang="zh-CN" altLang="en-US" sz="3200" dirty="0" smtClean="0">
                <a:latin typeface="+mn-lt"/>
              </a:rPr>
              <a:t>）</a:t>
            </a:r>
            <a:endParaRPr lang="zh-CN" altLang="en-US" sz="3200" dirty="0">
              <a:latin typeface="+mn-lt"/>
            </a:endParaRPr>
          </a:p>
          <a:p>
            <a:pPr algn="just">
              <a:spcBef>
                <a:spcPct val="0"/>
              </a:spcBef>
              <a:spcAft>
                <a:spcPct val="20000"/>
              </a:spcAft>
              <a:buFont typeface="Wingdings" panose="05000000000000000000" pitchFamily="2" charset="2"/>
              <a:buChar char="p"/>
            </a:pPr>
            <a:r>
              <a:rPr lang="en-US" altLang="zh-CN" sz="3200" dirty="0" smtClean="0">
                <a:latin typeface="+mn-lt"/>
              </a:rPr>
              <a:t>2.5</a:t>
            </a:r>
            <a:r>
              <a:rPr lang="zh-CN" altLang="en-US" sz="3200" dirty="0" smtClean="0">
                <a:latin typeface="+mn-lt"/>
              </a:rPr>
              <a:t>  运算符</a:t>
            </a:r>
            <a:r>
              <a:rPr lang="zh-CN" altLang="en-US" sz="3200" dirty="0">
                <a:latin typeface="+mn-lt"/>
              </a:rPr>
              <a:t>与</a:t>
            </a:r>
            <a:r>
              <a:rPr lang="zh-CN" altLang="en-US" sz="3200" dirty="0" smtClean="0">
                <a:latin typeface="+mn-lt"/>
              </a:rPr>
              <a:t>表达式 （</a:t>
            </a:r>
            <a:r>
              <a:rPr lang="en-US" altLang="zh-CN" sz="3200" dirty="0" smtClean="0">
                <a:latin typeface="+mn-lt"/>
              </a:rPr>
              <a:t>Operators</a:t>
            </a:r>
            <a:r>
              <a:rPr lang="zh-CN" altLang="en-US" sz="3200" dirty="0" smtClean="0">
                <a:latin typeface="+mn-lt"/>
              </a:rPr>
              <a:t> </a:t>
            </a:r>
            <a:r>
              <a:rPr lang="en-US" altLang="zh-CN" sz="3200" dirty="0" smtClean="0">
                <a:latin typeface="+mn-lt"/>
              </a:rPr>
              <a:t>&amp;</a:t>
            </a:r>
            <a:r>
              <a:rPr lang="zh-CN" altLang="en-US" sz="3200" dirty="0" smtClean="0">
                <a:latin typeface="+mn-lt"/>
              </a:rPr>
              <a:t> </a:t>
            </a:r>
            <a:r>
              <a:rPr lang="en-US" altLang="zh-CN" sz="3200" dirty="0" smtClean="0">
                <a:latin typeface="+mn-lt"/>
              </a:rPr>
              <a:t>Expression</a:t>
            </a:r>
            <a:r>
              <a:rPr lang="zh-CN" altLang="en-US" sz="3200" dirty="0" smtClean="0">
                <a:latin typeface="+mn-lt"/>
              </a:rPr>
              <a:t>）</a:t>
            </a:r>
            <a:endParaRPr lang="zh-CN" altLang="en-US" sz="3200" dirty="0">
              <a:latin typeface="+mn-lt"/>
            </a:endParaRPr>
          </a:p>
          <a:p>
            <a:pPr algn="just">
              <a:spcBef>
                <a:spcPct val="0"/>
              </a:spcBef>
              <a:spcAft>
                <a:spcPct val="20000"/>
              </a:spcAft>
              <a:buFont typeface="Wingdings" panose="05000000000000000000" pitchFamily="2" charset="2"/>
              <a:buChar char="p"/>
            </a:pPr>
            <a:r>
              <a:rPr lang="en-US" altLang="zh-CN" sz="3200" dirty="0" smtClean="0">
                <a:latin typeface="+mn-lt"/>
              </a:rPr>
              <a:t>2.6</a:t>
            </a:r>
            <a:r>
              <a:rPr lang="zh-CN" altLang="en-US" sz="3200" dirty="0" smtClean="0">
                <a:latin typeface="+mn-lt"/>
              </a:rPr>
              <a:t>  </a:t>
            </a:r>
            <a:r>
              <a:rPr lang="en-US" altLang="zh-CN" sz="3200" dirty="0" smtClean="0">
                <a:latin typeface="+mn-lt"/>
              </a:rPr>
              <a:t>Java</a:t>
            </a:r>
            <a:r>
              <a:rPr lang="zh-CN" altLang="en-US" sz="3200" dirty="0" smtClean="0">
                <a:latin typeface="+mn-lt"/>
              </a:rPr>
              <a:t>控制流 （</a:t>
            </a:r>
            <a:r>
              <a:rPr lang="en-US" altLang="zh-CN" sz="3200" dirty="0" smtClean="0">
                <a:latin typeface="+mn-lt"/>
              </a:rPr>
              <a:t>Control</a:t>
            </a:r>
            <a:r>
              <a:rPr lang="zh-CN" altLang="en-US" sz="3200" dirty="0" smtClean="0">
                <a:latin typeface="+mn-lt"/>
              </a:rPr>
              <a:t> </a:t>
            </a:r>
            <a:r>
              <a:rPr lang="en-US" altLang="zh-CN" sz="3200" dirty="0" smtClean="0">
                <a:latin typeface="+mn-lt"/>
              </a:rPr>
              <a:t>Flow</a:t>
            </a:r>
            <a:r>
              <a:rPr lang="zh-CN" altLang="en-US" sz="3200" dirty="0" smtClean="0">
                <a:latin typeface="+mn-lt"/>
              </a:rPr>
              <a:t>）</a:t>
            </a:r>
            <a:endParaRPr lang="zh-CN" altLang="en-US" sz="3200" dirty="0">
              <a:latin typeface="+mn-lt"/>
            </a:endParaRPr>
          </a:p>
          <a:p>
            <a:pPr algn="just">
              <a:spcBef>
                <a:spcPct val="0"/>
              </a:spcBef>
              <a:spcAft>
                <a:spcPct val="20000"/>
              </a:spcAft>
              <a:buFont typeface="Wingdings" charset="2"/>
              <a:buChar char="ü"/>
            </a:pPr>
            <a:r>
              <a:rPr lang="en-US" altLang="zh-CN" sz="3200" dirty="0" smtClean="0">
                <a:solidFill>
                  <a:srgbClr val="FF0000"/>
                </a:solidFill>
                <a:latin typeface="+mn-lt"/>
              </a:rPr>
              <a:t>2.7</a:t>
            </a:r>
            <a:r>
              <a:rPr lang="zh-CN" altLang="en-US" sz="3200" dirty="0" smtClean="0">
                <a:solidFill>
                  <a:srgbClr val="FF0000"/>
                </a:solidFill>
                <a:latin typeface="+mn-lt"/>
              </a:rPr>
              <a:t>  数据</a:t>
            </a:r>
            <a:r>
              <a:rPr lang="zh-CN" altLang="en-US" sz="3200" dirty="0">
                <a:solidFill>
                  <a:srgbClr val="FF0000"/>
                </a:solidFill>
                <a:latin typeface="+mn-lt"/>
              </a:rPr>
              <a:t>的输入与</a:t>
            </a:r>
            <a:r>
              <a:rPr lang="zh-CN" altLang="en-US" sz="3200" dirty="0" smtClean="0">
                <a:solidFill>
                  <a:srgbClr val="FF0000"/>
                </a:solidFill>
                <a:latin typeface="+mn-lt"/>
              </a:rPr>
              <a:t>输出 （</a:t>
            </a:r>
            <a:r>
              <a:rPr lang="en-US" altLang="zh-CN" sz="3200" dirty="0" smtClean="0">
                <a:solidFill>
                  <a:srgbClr val="FF0000"/>
                </a:solidFill>
                <a:latin typeface="+mn-lt"/>
              </a:rPr>
              <a:t>Input</a:t>
            </a:r>
            <a:r>
              <a:rPr lang="zh-CN" altLang="en-US" sz="3200" dirty="0" smtClean="0">
                <a:solidFill>
                  <a:srgbClr val="FF0000"/>
                </a:solidFill>
                <a:latin typeface="+mn-lt"/>
              </a:rPr>
              <a:t> </a:t>
            </a:r>
            <a:r>
              <a:rPr lang="en-US" altLang="zh-CN" sz="3200" dirty="0" smtClean="0">
                <a:solidFill>
                  <a:srgbClr val="FF0000"/>
                </a:solidFill>
                <a:latin typeface="+mn-lt"/>
              </a:rPr>
              <a:t>&amp;</a:t>
            </a:r>
            <a:r>
              <a:rPr lang="zh-CN" altLang="en-US" sz="3200" dirty="0" smtClean="0">
                <a:solidFill>
                  <a:srgbClr val="FF0000"/>
                </a:solidFill>
                <a:latin typeface="+mn-lt"/>
              </a:rPr>
              <a:t> </a:t>
            </a:r>
            <a:r>
              <a:rPr lang="en-US" altLang="zh-CN" sz="3200" dirty="0" smtClean="0">
                <a:solidFill>
                  <a:srgbClr val="FF0000"/>
                </a:solidFill>
                <a:latin typeface="+mn-lt"/>
              </a:rPr>
              <a:t>Output</a:t>
            </a:r>
            <a:r>
              <a:rPr lang="zh-CN" altLang="en-US" sz="3200" dirty="0" smtClean="0">
                <a:solidFill>
                  <a:srgbClr val="FF0000"/>
                </a:solidFill>
                <a:latin typeface="+mn-lt"/>
              </a:rPr>
              <a:t>）</a:t>
            </a:r>
            <a:endParaRPr lang="en-US" altLang="zh-CN" sz="3200" dirty="0" smtClean="0">
              <a:solidFill>
                <a:srgbClr val="FF0000"/>
              </a:solidFill>
              <a:latin typeface="+mn-lt"/>
            </a:endParaRPr>
          </a:p>
          <a:p>
            <a:pPr algn="just">
              <a:spcBef>
                <a:spcPct val="0"/>
              </a:spcBef>
              <a:spcAft>
                <a:spcPct val="20000"/>
              </a:spcAft>
              <a:buFont typeface="Wingdings" panose="05000000000000000000" pitchFamily="2" charset="2"/>
              <a:buChar char="p"/>
            </a:pPr>
            <a:r>
              <a:rPr lang="en-US" altLang="zh-CN" sz="3200" dirty="0" smtClean="0">
                <a:latin typeface="+mn-lt"/>
              </a:rPr>
              <a:t>2.8</a:t>
            </a:r>
            <a:r>
              <a:rPr lang="zh-CN" altLang="en-US" sz="3200" dirty="0" smtClean="0">
                <a:latin typeface="+mn-lt"/>
              </a:rPr>
              <a:t>  作业及延伸</a:t>
            </a:r>
            <a:endParaRPr lang="zh-CN" altLang="en-US" sz="3200" dirty="0">
              <a:latin typeface="+mn-lt"/>
            </a:endParaRPr>
          </a:p>
        </p:txBody>
      </p:sp>
    </p:spTree>
    <p:extLst>
      <p:ext uri="{BB962C8B-B14F-4D97-AF65-F5344CB8AC3E}">
        <p14:creationId xmlns:p14="http://schemas.microsoft.com/office/powerpoint/2010/main" val="11379058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smtClean="0">
                <a:latin typeface="+mn-lt"/>
              </a:rPr>
              <a:t>2.7.1</a:t>
            </a:r>
            <a:r>
              <a:rPr kumimoji="1" lang="zh-CN" altLang="en-US" dirty="0" smtClean="0">
                <a:latin typeface="+mn-lt"/>
              </a:rPr>
              <a:t> 标准输出（</a:t>
            </a:r>
            <a:r>
              <a:rPr kumimoji="1" lang="en-US" altLang="zh-CN" dirty="0">
                <a:latin typeface="+mn-lt"/>
              </a:rPr>
              <a:t>Standard</a:t>
            </a:r>
            <a:r>
              <a:rPr kumimoji="1" lang="zh-CN" altLang="en-US" dirty="0">
                <a:latin typeface="+mn-lt"/>
              </a:rPr>
              <a:t> </a:t>
            </a:r>
            <a:r>
              <a:rPr kumimoji="1" lang="en-US" altLang="zh-CN" dirty="0" smtClean="0">
                <a:latin typeface="+mn-lt"/>
              </a:rPr>
              <a:t>Output</a:t>
            </a:r>
            <a:r>
              <a:rPr kumimoji="1" lang="zh-CN" altLang="en-US" dirty="0" smtClean="0">
                <a:latin typeface="+mn-lt"/>
              </a:rPr>
              <a:t>）</a:t>
            </a:r>
            <a:endParaRPr kumimoji="1" lang="zh-CN" altLang="en-US" dirty="0">
              <a:latin typeface="+mn-lt"/>
            </a:endParaRPr>
          </a:p>
        </p:txBody>
      </p:sp>
      <p:sp>
        <p:nvSpPr>
          <p:cNvPr id="3" name="内容占位符 2"/>
          <p:cNvSpPr>
            <a:spLocks noGrp="1"/>
          </p:cNvSpPr>
          <p:nvPr>
            <p:ph idx="1"/>
          </p:nvPr>
        </p:nvSpPr>
        <p:spPr>
          <a:xfrm>
            <a:off x="1097280" y="1088138"/>
            <a:ext cx="10597896" cy="4780959"/>
          </a:xfrm>
        </p:spPr>
        <p:txBody>
          <a:bodyPr>
            <a:normAutofit/>
          </a:bodyPr>
          <a:lstStyle/>
          <a:p>
            <a:pPr>
              <a:buFont typeface="Wingdings" charset="2"/>
              <a:buChar char="l"/>
            </a:pPr>
            <a:r>
              <a:rPr lang="zh-CN" altLang="en-US" sz="3200" dirty="0">
                <a:latin typeface="+mn-lt"/>
              </a:rPr>
              <a:t>标准输出流（</a:t>
            </a:r>
            <a:r>
              <a:rPr lang="en-US" altLang="zh-CN" sz="3200" dirty="0" err="1">
                <a:latin typeface="+mn-lt"/>
              </a:rPr>
              <a:t>System.out</a:t>
            </a:r>
            <a:r>
              <a:rPr lang="zh-CN" altLang="en-US" sz="3200" dirty="0">
                <a:latin typeface="+mn-lt"/>
              </a:rPr>
              <a:t>）中</a:t>
            </a:r>
            <a:r>
              <a:rPr lang="zh-CN" altLang="en-US" sz="3200" dirty="0" smtClean="0">
                <a:latin typeface="+mn-lt"/>
              </a:rPr>
              <a:t>为我们</a:t>
            </a:r>
            <a:r>
              <a:rPr lang="zh-CN" altLang="en-US" sz="3200" dirty="0">
                <a:latin typeface="+mn-lt"/>
              </a:rPr>
              <a:t>提供了</a:t>
            </a:r>
            <a:r>
              <a:rPr lang="en-US" altLang="zh-CN" sz="3200" dirty="0">
                <a:latin typeface="+mn-lt"/>
              </a:rPr>
              <a:t>3</a:t>
            </a:r>
            <a:r>
              <a:rPr lang="zh-CN" altLang="en-US" sz="3200" dirty="0">
                <a:latin typeface="+mn-lt"/>
              </a:rPr>
              <a:t>种输出方法：</a:t>
            </a:r>
          </a:p>
          <a:p>
            <a:pPr marL="749808" lvl="1" indent="-457200">
              <a:buFont typeface="+mj-ea"/>
              <a:buAutoNum type="circleNumDbPlain"/>
            </a:pPr>
            <a:r>
              <a:rPr lang="en-US" altLang="zh-CN" sz="2800" dirty="0" smtClean="0">
                <a:latin typeface="+mn-lt"/>
              </a:rPr>
              <a:t>print</a:t>
            </a:r>
            <a:r>
              <a:rPr lang="zh-CN" altLang="en-US" sz="2800" dirty="0" smtClean="0">
                <a:latin typeface="+mn-lt"/>
              </a:rPr>
              <a:t>：</a:t>
            </a:r>
            <a:r>
              <a:rPr lang="zh-CN" altLang="en-US" sz="2800" dirty="0">
                <a:latin typeface="+mn-lt"/>
              </a:rPr>
              <a:t>实现</a:t>
            </a:r>
            <a:r>
              <a:rPr lang="zh-CN" altLang="en-US" sz="2800" dirty="0">
                <a:solidFill>
                  <a:srgbClr val="FF0000"/>
                </a:solidFill>
                <a:latin typeface="+mn-lt"/>
              </a:rPr>
              <a:t>不换行</a:t>
            </a:r>
            <a:r>
              <a:rPr lang="zh-CN" altLang="en-US" sz="2800" dirty="0">
                <a:latin typeface="+mn-lt"/>
              </a:rPr>
              <a:t>输出</a:t>
            </a:r>
            <a:r>
              <a:rPr lang="zh-CN" altLang="en-US" sz="2800" dirty="0" smtClean="0">
                <a:latin typeface="+mn-lt"/>
              </a:rPr>
              <a:t>。</a:t>
            </a:r>
            <a:endParaRPr lang="en-US" altLang="zh-CN" sz="2800" dirty="0" smtClean="0">
              <a:latin typeface="+mn-lt"/>
            </a:endParaRPr>
          </a:p>
          <a:p>
            <a:pPr marL="749808" lvl="1" indent="-457200">
              <a:buFont typeface="+mj-ea"/>
              <a:buAutoNum type="circleNumDbPlain"/>
            </a:pPr>
            <a:r>
              <a:rPr lang="en-US" altLang="zh-CN" sz="2800" dirty="0" err="1" smtClean="0">
                <a:latin typeface="+mn-lt"/>
              </a:rPr>
              <a:t>println</a:t>
            </a:r>
            <a:r>
              <a:rPr lang="zh-CN" altLang="en-US" sz="2800" dirty="0" smtClean="0">
                <a:latin typeface="+mn-lt"/>
              </a:rPr>
              <a:t>：</a:t>
            </a:r>
            <a:r>
              <a:rPr lang="zh-CN" altLang="en-US" sz="2800" dirty="0">
                <a:latin typeface="+mn-lt"/>
              </a:rPr>
              <a:t>输出数据后</a:t>
            </a:r>
            <a:r>
              <a:rPr lang="zh-CN" altLang="en-US" sz="2800" dirty="0">
                <a:solidFill>
                  <a:srgbClr val="FF0000"/>
                </a:solidFill>
                <a:latin typeface="+mn-lt"/>
              </a:rPr>
              <a:t>换行</a:t>
            </a:r>
            <a:r>
              <a:rPr lang="zh-CN" altLang="en-US" sz="2800" dirty="0" smtClean="0">
                <a:latin typeface="+mn-lt"/>
              </a:rPr>
              <a:t>。</a:t>
            </a:r>
            <a:endParaRPr lang="zh-CN" altLang="en-US" sz="2800" dirty="0">
              <a:latin typeface="+mn-lt"/>
            </a:endParaRPr>
          </a:p>
          <a:p>
            <a:pPr marL="749808" lvl="1" indent="-457200">
              <a:buFont typeface="+mj-ea"/>
              <a:buAutoNum type="circleNumDbPlain"/>
            </a:pPr>
            <a:r>
              <a:rPr lang="en-US" altLang="zh-CN" sz="2800" dirty="0" err="1" smtClean="0">
                <a:solidFill>
                  <a:srgbClr val="FF0000"/>
                </a:solidFill>
                <a:latin typeface="+mn-lt"/>
              </a:rPr>
              <a:t>printf</a:t>
            </a:r>
            <a:r>
              <a:rPr lang="zh-CN" altLang="en-US" sz="2800" dirty="0" smtClean="0">
                <a:latin typeface="+mn-lt"/>
              </a:rPr>
              <a:t> ：熟悉的函数名！是的没错！</a:t>
            </a:r>
            <a:r>
              <a:rPr lang="en-US" altLang="zh-CN" sz="2800" dirty="0" smtClean="0">
                <a:latin typeface="+mn-lt"/>
              </a:rPr>
              <a:t>Java</a:t>
            </a:r>
            <a:r>
              <a:rPr lang="zh-CN" altLang="en-US" sz="2800" dirty="0" smtClean="0">
                <a:latin typeface="+mn-lt"/>
              </a:rPr>
              <a:t>特意为</a:t>
            </a:r>
            <a:r>
              <a:rPr lang="en-US" altLang="zh-CN" sz="2800" dirty="0" smtClean="0">
                <a:latin typeface="+mn-lt"/>
              </a:rPr>
              <a:t>c</a:t>
            </a:r>
            <a:r>
              <a:rPr lang="zh-CN" altLang="en-US" sz="2800" dirty="0" smtClean="0">
                <a:latin typeface="+mn-lt"/>
              </a:rPr>
              <a:t>语言程序员保留了</a:t>
            </a:r>
            <a:r>
              <a:rPr lang="en-US" altLang="zh-CN" sz="2800" dirty="0" err="1" smtClean="0">
                <a:latin typeface="+mn-lt"/>
              </a:rPr>
              <a:t>printf</a:t>
            </a:r>
            <a:r>
              <a:rPr lang="zh-CN" altLang="en-US" sz="2800" dirty="0" smtClean="0">
                <a:latin typeface="+mn-lt"/>
              </a:rPr>
              <a:t>的标准输出，二者几乎一致。常用格式控制符如下：</a:t>
            </a:r>
            <a:endParaRPr lang="en-US" altLang="zh-CN" sz="2800" dirty="0" smtClean="0">
              <a:latin typeface="+mn-lt"/>
            </a:endParaRPr>
          </a:p>
          <a:p>
            <a:pPr marL="749808" lvl="1" indent="-457200">
              <a:buFont typeface="+mj-ea"/>
              <a:buAutoNum type="circleNumDbPlain"/>
            </a:pPr>
            <a:endParaRPr kumimoji="1" lang="zh-CN" altLang="en-US" sz="2000" dirty="0"/>
          </a:p>
        </p:txBody>
      </p:sp>
      <p:graphicFrame>
        <p:nvGraphicFramePr>
          <p:cNvPr id="4" name="表格 3"/>
          <p:cNvGraphicFramePr>
            <a:graphicFrameLocks noGrp="1"/>
          </p:cNvGraphicFramePr>
          <p:nvPr>
            <p:extLst>
              <p:ext uri="{D42A27DB-BD31-4B8C-83A1-F6EECF244321}">
                <p14:modId xmlns:p14="http://schemas.microsoft.com/office/powerpoint/2010/main" val="524296183"/>
              </p:ext>
            </p:extLst>
          </p:nvPr>
        </p:nvGraphicFramePr>
        <p:xfrm>
          <a:off x="2561917" y="3404956"/>
          <a:ext cx="6170606" cy="2743200"/>
        </p:xfrm>
        <a:graphic>
          <a:graphicData uri="http://schemas.openxmlformats.org/drawingml/2006/table">
            <a:tbl>
              <a:tblPr firstRow="1" bandRow="1">
                <a:tableStyleId>{5C22544A-7EE6-4342-B048-85BDC9FD1C3A}</a:tableStyleId>
              </a:tblPr>
              <a:tblGrid>
                <a:gridCol w="3085303"/>
                <a:gridCol w="3085303"/>
              </a:tblGrid>
              <a:tr h="409391">
                <a:tc>
                  <a:txBody>
                    <a:bodyPr/>
                    <a:lstStyle/>
                    <a:p>
                      <a:r>
                        <a:rPr lang="zh-CN" altLang="en-US" sz="2400" b="1" dirty="0" smtClean="0"/>
                        <a:t>格式控制符</a:t>
                      </a:r>
                      <a:endParaRPr lang="zh-CN" altLang="en-US" sz="2400" b="1" dirty="0"/>
                    </a:p>
                  </a:txBody>
                  <a:tcPr/>
                </a:tc>
                <a:tc>
                  <a:txBody>
                    <a:bodyPr/>
                    <a:lstStyle/>
                    <a:p>
                      <a:r>
                        <a:rPr lang="zh-CN" altLang="en-US" sz="2400" b="1" dirty="0" smtClean="0"/>
                        <a:t>含义</a:t>
                      </a:r>
                      <a:endParaRPr lang="zh-CN" altLang="en-US" sz="2400" b="1" dirty="0"/>
                    </a:p>
                  </a:txBody>
                  <a:tcPr/>
                </a:tc>
              </a:tr>
              <a:tr h="409391">
                <a:tc>
                  <a:txBody>
                    <a:bodyPr/>
                    <a:lstStyle/>
                    <a:p>
                      <a:r>
                        <a:rPr lang="en-US" altLang="zh-CN" sz="2400" b="1" dirty="0" smtClean="0"/>
                        <a:t>%d</a:t>
                      </a:r>
                      <a:endParaRPr lang="zh-CN" altLang="en-US" sz="2400" b="1" dirty="0"/>
                    </a:p>
                  </a:txBody>
                  <a:tcPr/>
                </a:tc>
                <a:tc>
                  <a:txBody>
                    <a:bodyPr/>
                    <a:lstStyle/>
                    <a:p>
                      <a:r>
                        <a:rPr lang="zh-CN" altLang="en-US" sz="2400" b="1" dirty="0" smtClean="0"/>
                        <a:t>十进制数</a:t>
                      </a:r>
                      <a:endParaRPr lang="en-US" altLang="zh-CN" sz="2400" b="1" dirty="0" smtClean="0"/>
                    </a:p>
                  </a:txBody>
                  <a:tcPr/>
                </a:tc>
              </a:tr>
              <a:tr h="409391">
                <a:tc>
                  <a:txBody>
                    <a:bodyPr/>
                    <a:lstStyle/>
                    <a:p>
                      <a:r>
                        <a:rPr lang="en-US" altLang="zh-CN" sz="2400" b="1" dirty="0" smtClean="0"/>
                        <a:t>%x</a:t>
                      </a:r>
                      <a:endParaRPr lang="zh-CN" altLang="en-US" sz="2400" b="1" dirty="0"/>
                    </a:p>
                  </a:txBody>
                  <a:tcPr/>
                </a:tc>
                <a:tc>
                  <a:txBody>
                    <a:bodyPr/>
                    <a:lstStyle/>
                    <a:p>
                      <a:r>
                        <a:rPr lang="zh-CN" altLang="en-US" sz="2400" b="1" dirty="0" smtClean="0"/>
                        <a:t>十六进制数</a:t>
                      </a:r>
                      <a:endParaRPr lang="zh-CN" altLang="en-US" sz="2400" b="1" dirty="0"/>
                    </a:p>
                  </a:txBody>
                  <a:tcPr/>
                </a:tc>
              </a:tr>
              <a:tr h="409391">
                <a:tc>
                  <a:txBody>
                    <a:bodyPr/>
                    <a:lstStyle/>
                    <a:p>
                      <a:r>
                        <a:rPr lang="en-US" altLang="zh-CN" sz="2400" b="1" dirty="0" smtClean="0"/>
                        <a:t>%c</a:t>
                      </a:r>
                      <a:endParaRPr lang="zh-CN" altLang="en-US" sz="2400" b="1" dirty="0"/>
                    </a:p>
                  </a:txBody>
                  <a:tcPr/>
                </a:tc>
                <a:tc>
                  <a:txBody>
                    <a:bodyPr/>
                    <a:lstStyle/>
                    <a:p>
                      <a:r>
                        <a:rPr lang="zh-CN" altLang="en-US" sz="2400" b="1" dirty="0" smtClean="0"/>
                        <a:t>单个字符</a:t>
                      </a:r>
                      <a:endParaRPr lang="zh-CN" altLang="en-US" sz="2400" b="1" dirty="0"/>
                    </a:p>
                  </a:txBody>
                  <a:tcPr/>
                </a:tc>
              </a:tr>
              <a:tr h="409391">
                <a:tc>
                  <a:txBody>
                    <a:bodyPr/>
                    <a:lstStyle/>
                    <a:p>
                      <a:r>
                        <a:rPr lang="en-US" altLang="zh-CN" sz="2400" b="1" dirty="0" smtClean="0"/>
                        <a:t>%f</a:t>
                      </a:r>
                      <a:endParaRPr lang="zh-CN" altLang="en-US" sz="2400" b="1" dirty="0"/>
                    </a:p>
                  </a:txBody>
                  <a:tcPr/>
                </a:tc>
                <a:tc>
                  <a:txBody>
                    <a:bodyPr/>
                    <a:lstStyle/>
                    <a:p>
                      <a:r>
                        <a:rPr lang="zh-CN" altLang="en-US" sz="2400" b="1" dirty="0" smtClean="0"/>
                        <a:t>浮点数（</a:t>
                      </a:r>
                      <a:r>
                        <a:rPr lang="en-US" altLang="zh-CN" sz="2400" b="1" dirty="0" err="1" smtClean="0"/>
                        <a:t>float|double</a:t>
                      </a:r>
                      <a:r>
                        <a:rPr lang="zh-CN" altLang="en-US" sz="2400" b="1" dirty="0" smtClean="0"/>
                        <a:t>）</a:t>
                      </a:r>
                      <a:endParaRPr lang="en-US" altLang="zh-CN" sz="2400" b="1" dirty="0" smtClean="0"/>
                    </a:p>
                  </a:txBody>
                  <a:tcPr/>
                </a:tc>
              </a:tr>
              <a:tr h="409391">
                <a:tc>
                  <a:txBody>
                    <a:bodyPr/>
                    <a:lstStyle/>
                    <a:p>
                      <a:r>
                        <a:rPr lang="en-US" altLang="zh-CN" sz="2400" b="1" dirty="0" smtClean="0"/>
                        <a:t>%s</a:t>
                      </a:r>
                      <a:endParaRPr lang="zh-CN" altLang="en-US" sz="2400" b="1" dirty="0"/>
                    </a:p>
                  </a:txBody>
                  <a:tcPr/>
                </a:tc>
                <a:tc>
                  <a:txBody>
                    <a:bodyPr/>
                    <a:lstStyle/>
                    <a:p>
                      <a:r>
                        <a:rPr lang="zh-CN" altLang="en-US" sz="2400" b="1" dirty="0" smtClean="0"/>
                        <a:t>字符串</a:t>
                      </a:r>
                      <a:endParaRPr lang="en-US" altLang="zh-CN" sz="2400" b="1" dirty="0" smtClean="0"/>
                    </a:p>
                  </a:txBody>
                  <a:tcPr/>
                </a:tc>
              </a:tr>
            </a:tbl>
          </a:graphicData>
        </a:graphic>
      </p:graphicFrame>
    </p:spTree>
    <p:extLst>
      <p:ext uri="{BB962C8B-B14F-4D97-AF65-F5344CB8AC3E}">
        <p14:creationId xmlns:p14="http://schemas.microsoft.com/office/powerpoint/2010/main" val="2004221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smtClean="0">
                <a:latin typeface="+mn-lt"/>
              </a:rPr>
              <a:t>2.7.2</a:t>
            </a:r>
            <a:r>
              <a:rPr kumimoji="1" lang="zh-CN" altLang="en-US" dirty="0" smtClean="0">
                <a:latin typeface="+mn-lt"/>
              </a:rPr>
              <a:t> 标准输入（</a:t>
            </a:r>
            <a:r>
              <a:rPr kumimoji="1" lang="en-US" altLang="zh-CN" dirty="0">
                <a:latin typeface="+mn-lt"/>
              </a:rPr>
              <a:t>Standard</a:t>
            </a:r>
            <a:r>
              <a:rPr kumimoji="1" lang="zh-CN" altLang="en-US" dirty="0">
                <a:latin typeface="+mn-lt"/>
              </a:rPr>
              <a:t> </a:t>
            </a:r>
            <a:r>
              <a:rPr kumimoji="1" lang="en-US" altLang="zh-CN" dirty="0">
                <a:latin typeface="+mn-lt"/>
              </a:rPr>
              <a:t>Input</a:t>
            </a:r>
            <a:r>
              <a:rPr kumimoji="1" lang="zh-CN" altLang="en-US" dirty="0" smtClean="0">
                <a:latin typeface="+mn-lt"/>
              </a:rPr>
              <a:t>）</a:t>
            </a:r>
            <a:endParaRPr kumimoji="1" lang="zh-CN" altLang="en-US" dirty="0">
              <a:latin typeface="+mn-lt"/>
            </a:endParaRPr>
          </a:p>
        </p:txBody>
      </p:sp>
      <p:sp>
        <p:nvSpPr>
          <p:cNvPr id="3" name="内容占位符 2"/>
          <p:cNvSpPr>
            <a:spLocks noGrp="1"/>
          </p:cNvSpPr>
          <p:nvPr>
            <p:ph idx="1"/>
          </p:nvPr>
        </p:nvSpPr>
        <p:spPr>
          <a:xfrm>
            <a:off x="237744" y="1069850"/>
            <a:ext cx="11622024" cy="5257799"/>
          </a:xfrm>
        </p:spPr>
        <p:txBody>
          <a:bodyPr>
            <a:noAutofit/>
          </a:bodyPr>
          <a:lstStyle/>
          <a:p>
            <a:pPr>
              <a:spcBef>
                <a:spcPts val="600"/>
              </a:spcBef>
              <a:spcAft>
                <a:spcPts val="600"/>
              </a:spcAft>
              <a:buFont typeface="Wingdings" charset="2"/>
              <a:buChar char="l"/>
            </a:pPr>
            <a:r>
              <a:rPr kumimoji="1" lang="en-US" altLang="zh-CN" sz="2800" dirty="0" smtClean="0">
                <a:solidFill>
                  <a:srgbClr val="FF0000"/>
                </a:solidFill>
                <a:latin typeface="+mn-lt"/>
              </a:rPr>
              <a:t>Scanner</a:t>
            </a:r>
            <a:r>
              <a:rPr kumimoji="1" lang="zh-CN" altLang="en-US" sz="2800" dirty="0" smtClean="0">
                <a:latin typeface="+mn-lt"/>
              </a:rPr>
              <a:t>类可以很</a:t>
            </a:r>
            <a:r>
              <a:rPr kumimoji="1" lang="zh-CN" altLang="en-US" sz="2800" dirty="0" smtClean="0">
                <a:latin typeface="+mn-lt"/>
              </a:rPr>
              <a:t>方便地获取</a:t>
            </a:r>
            <a:r>
              <a:rPr kumimoji="1" lang="zh-CN" altLang="en-US" sz="2800" dirty="0" smtClean="0">
                <a:latin typeface="+mn-lt"/>
              </a:rPr>
              <a:t>用户的键盘输入，</a:t>
            </a:r>
            <a:r>
              <a:rPr kumimoji="1" lang="en-US" altLang="zh-CN" sz="2800" dirty="0" smtClean="0">
                <a:latin typeface="+mn-lt"/>
              </a:rPr>
              <a:t>Scanner</a:t>
            </a:r>
            <a:r>
              <a:rPr kumimoji="1" lang="zh-CN" altLang="en-US" sz="2800" dirty="0" smtClean="0">
                <a:latin typeface="+mn-lt"/>
              </a:rPr>
              <a:t>是一个</a:t>
            </a:r>
            <a:r>
              <a:rPr kumimoji="1" lang="zh-CN" altLang="en-US" sz="2800" dirty="0" smtClean="0">
                <a:solidFill>
                  <a:srgbClr val="FF0000"/>
                </a:solidFill>
                <a:latin typeface="+mn-lt"/>
              </a:rPr>
              <a:t>基于正则表达式的文本扫描器</a:t>
            </a:r>
            <a:r>
              <a:rPr kumimoji="1" lang="zh-CN" altLang="en-US" sz="2800" dirty="0" smtClean="0">
                <a:latin typeface="+mn-lt"/>
              </a:rPr>
              <a:t>，它可以从文件、输入流、字符串中解析出基本类型值和字符串值。</a:t>
            </a:r>
            <a:endParaRPr kumimoji="1" lang="en-US" altLang="zh-CN" sz="2800" dirty="0" smtClean="0">
              <a:latin typeface="+mn-lt"/>
            </a:endParaRPr>
          </a:p>
          <a:p>
            <a:pPr>
              <a:spcBef>
                <a:spcPts val="600"/>
              </a:spcBef>
              <a:spcAft>
                <a:spcPts val="600"/>
              </a:spcAft>
              <a:buFont typeface="Wingdings" charset="2"/>
              <a:buChar char="l"/>
            </a:pPr>
            <a:r>
              <a:rPr kumimoji="1" lang="en-US" altLang="zh-CN" sz="2800" dirty="0" smtClean="0">
                <a:latin typeface="+mn-lt"/>
              </a:rPr>
              <a:t>Scanner</a:t>
            </a:r>
            <a:r>
              <a:rPr kumimoji="1" lang="zh-CN" altLang="en-US" sz="2800" dirty="0" smtClean="0">
                <a:latin typeface="+mn-lt"/>
              </a:rPr>
              <a:t>类提供了多个构造器，不同的构造器可以接受</a:t>
            </a:r>
            <a:r>
              <a:rPr kumimoji="1" lang="zh-CN" altLang="en-US" sz="2800" dirty="0" smtClean="0">
                <a:solidFill>
                  <a:srgbClr val="FF0000"/>
                </a:solidFill>
                <a:latin typeface="+mn-lt"/>
              </a:rPr>
              <a:t>文件、输入流、字符串作为数据源</a:t>
            </a:r>
            <a:r>
              <a:rPr kumimoji="1" lang="zh-CN" altLang="en-US" sz="2800" dirty="0" smtClean="0">
                <a:latin typeface="+mn-lt"/>
              </a:rPr>
              <a:t>，用以从文件、输入流、字符串中解析数据。</a:t>
            </a:r>
            <a:endParaRPr kumimoji="1" lang="en-US" altLang="zh-CN" sz="2800" dirty="0" smtClean="0">
              <a:latin typeface="+mn-lt"/>
            </a:endParaRPr>
          </a:p>
          <a:p>
            <a:pPr>
              <a:spcBef>
                <a:spcPts val="600"/>
              </a:spcBef>
              <a:spcAft>
                <a:spcPts val="600"/>
              </a:spcAft>
              <a:buFont typeface="Wingdings" charset="2"/>
              <a:buChar char="l"/>
            </a:pPr>
            <a:r>
              <a:rPr kumimoji="1" lang="zh-CN" altLang="en-US" sz="2800" dirty="0" smtClean="0">
                <a:latin typeface="+mn-lt"/>
              </a:rPr>
              <a:t>此处，我们学习使用</a:t>
            </a:r>
            <a:r>
              <a:rPr kumimoji="1" lang="zh-CN" altLang="en-US" sz="2800" dirty="0" smtClean="0">
                <a:solidFill>
                  <a:srgbClr val="FF0000"/>
                </a:solidFill>
                <a:latin typeface="+mn-lt"/>
              </a:rPr>
              <a:t>标准输入流（键盘输入）</a:t>
            </a:r>
            <a:r>
              <a:rPr kumimoji="1" lang="zh-CN" altLang="en-US" sz="2800" dirty="0" smtClean="0">
                <a:latin typeface="+mn-lt"/>
              </a:rPr>
              <a:t>作为输入源的</a:t>
            </a:r>
            <a:r>
              <a:rPr kumimoji="1" lang="en-US" altLang="zh-CN" sz="2800" dirty="0" smtClean="0">
                <a:latin typeface="+mn-lt"/>
              </a:rPr>
              <a:t>Scanner</a:t>
            </a:r>
            <a:r>
              <a:rPr kumimoji="1" lang="zh-CN" altLang="en-US" sz="2800" dirty="0" smtClean="0">
                <a:latin typeface="+mn-lt"/>
              </a:rPr>
              <a:t>：</a:t>
            </a:r>
            <a:endParaRPr kumimoji="1" lang="en-US" altLang="zh-CN" sz="2800" dirty="0" smtClean="0">
              <a:latin typeface="+mn-lt"/>
            </a:endParaRPr>
          </a:p>
          <a:p>
            <a:pPr lvl="1">
              <a:spcBef>
                <a:spcPts val="600"/>
              </a:spcBef>
              <a:spcAft>
                <a:spcPts val="600"/>
              </a:spcAft>
            </a:pPr>
            <a:r>
              <a:rPr kumimoji="1" lang="en-US" altLang="zh-CN" sz="2400" b="1" dirty="0" smtClean="0">
                <a:latin typeface="+mn-lt"/>
              </a:rPr>
              <a:t>Scanner</a:t>
            </a:r>
            <a:r>
              <a:rPr kumimoji="1" lang="zh-CN" altLang="en-US" sz="2400" b="1" dirty="0" smtClean="0">
                <a:latin typeface="+mn-lt"/>
              </a:rPr>
              <a:t> </a:t>
            </a:r>
            <a:r>
              <a:rPr kumimoji="1" lang="en-US" altLang="zh-CN" sz="2400" b="1" dirty="0" err="1" smtClean="0">
                <a:latin typeface="+mn-lt"/>
              </a:rPr>
              <a:t>sc</a:t>
            </a:r>
            <a:r>
              <a:rPr kumimoji="1" lang="zh-CN" altLang="en-US" sz="2400" b="1" dirty="0" smtClean="0">
                <a:latin typeface="+mn-lt"/>
              </a:rPr>
              <a:t> </a:t>
            </a:r>
            <a:r>
              <a:rPr kumimoji="1" lang="en-US" altLang="zh-CN" sz="2400" b="1" dirty="0" smtClean="0">
                <a:latin typeface="+mn-lt"/>
              </a:rPr>
              <a:t>=</a:t>
            </a:r>
            <a:r>
              <a:rPr kumimoji="1" lang="zh-CN" altLang="en-US" sz="2400" b="1" dirty="0" smtClean="0">
                <a:latin typeface="+mn-lt"/>
              </a:rPr>
              <a:t> </a:t>
            </a:r>
            <a:r>
              <a:rPr kumimoji="1" lang="en-US" altLang="zh-CN" sz="2400" b="1" dirty="0" smtClean="0">
                <a:latin typeface="+mn-lt"/>
              </a:rPr>
              <a:t>new</a:t>
            </a:r>
            <a:r>
              <a:rPr kumimoji="1" lang="zh-CN" altLang="en-US" sz="2400" b="1" dirty="0" smtClean="0">
                <a:latin typeface="+mn-lt"/>
              </a:rPr>
              <a:t> </a:t>
            </a:r>
            <a:r>
              <a:rPr kumimoji="1" lang="en-US" altLang="zh-CN" sz="2400" b="1" dirty="0" smtClean="0">
                <a:latin typeface="+mn-lt"/>
              </a:rPr>
              <a:t>Scanner(</a:t>
            </a:r>
            <a:r>
              <a:rPr kumimoji="1" lang="en-US" altLang="zh-CN" sz="2400" b="1" dirty="0" err="1" smtClean="0">
                <a:latin typeface="+mn-lt"/>
              </a:rPr>
              <a:t>System.in</a:t>
            </a:r>
            <a:r>
              <a:rPr kumimoji="1" lang="en-US" altLang="zh-CN" sz="2400" b="1" dirty="0" smtClean="0">
                <a:latin typeface="+mn-lt"/>
              </a:rPr>
              <a:t>);</a:t>
            </a:r>
            <a:r>
              <a:rPr kumimoji="1" lang="zh-CN" altLang="en-US" sz="2400" b="1" dirty="0" smtClean="0">
                <a:latin typeface="+mn-lt"/>
              </a:rPr>
              <a:t> </a:t>
            </a:r>
            <a:endParaRPr kumimoji="1" lang="en-US" altLang="zh-CN" sz="2400" b="1" dirty="0" smtClean="0">
              <a:latin typeface="+mn-lt"/>
            </a:endParaRPr>
          </a:p>
          <a:p>
            <a:pPr>
              <a:spcBef>
                <a:spcPts val="600"/>
              </a:spcBef>
              <a:spcAft>
                <a:spcPts val="600"/>
              </a:spcAft>
              <a:buFont typeface="Wingdings" charset="2"/>
              <a:buChar char="l"/>
            </a:pPr>
            <a:r>
              <a:rPr kumimoji="1" lang="en-US" altLang="zh-CN" sz="2800" dirty="0" smtClean="0">
                <a:latin typeface="+mn-lt"/>
              </a:rPr>
              <a:t>Scanner</a:t>
            </a:r>
            <a:r>
              <a:rPr kumimoji="1" lang="zh-CN" altLang="en-US" sz="2800" dirty="0" smtClean="0">
                <a:latin typeface="+mn-lt"/>
              </a:rPr>
              <a:t>主要提供了两个方法来扫描输入：</a:t>
            </a:r>
            <a:endParaRPr kumimoji="1" lang="en-US" altLang="zh-CN" sz="2800" dirty="0" smtClean="0">
              <a:latin typeface="+mn-lt"/>
            </a:endParaRPr>
          </a:p>
          <a:p>
            <a:pPr lvl="1">
              <a:spcBef>
                <a:spcPts val="600"/>
              </a:spcBef>
              <a:spcAft>
                <a:spcPts val="600"/>
              </a:spcAft>
            </a:pPr>
            <a:r>
              <a:rPr kumimoji="1" lang="en-US" altLang="zh-CN" sz="2400" dirty="0" err="1" smtClean="0">
                <a:solidFill>
                  <a:srgbClr val="FF0000"/>
                </a:solidFill>
                <a:latin typeface="+mn-lt"/>
              </a:rPr>
              <a:t>hasNextXxx</a:t>
            </a:r>
            <a:r>
              <a:rPr kumimoji="1" lang="en-US" altLang="zh-CN" sz="2400" dirty="0" smtClean="0">
                <a:solidFill>
                  <a:srgbClr val="FF0000"/>
                </a:solidFill>
                <a:latin typeface="+mn-lt"/>
              </a:rPr>
              <a:t>():</a:t>
            </a:r>
            <a:r>
              <a:rPr kumimoji="1" lang="zh-CN" altLang="en-US" sz="2400" dirty="0" smtClean="0">
                <a:latin typeface="+mn-lt"/>
              </a:rPr>
              <a:t>判断是否还有下一个输入项</a:t>
            </a:r>
            <a:endParaRPr kumimoji="1" lang="en-US" altLang="zh-CN" sz="2400" dirty="0" smtClean="0">
              <a:latin typeface="+mn-lt"/>
            </a:endParaRPr>
          </a:p>
          <a:p>
            <a:pPr lvl="1">
              <a:spcBef>
                <a:spcPts val="600"/>
              </a:spcBef>
              <a:spcAft>
                <a:spcPts val="600"/>
              </a:spcAft>
            </a:pPr>
            <a:r>
              <a:rPr kumimoji="1" lang="en-US" altLang="zh-CN" sz="2400" dirty="0" err="1" smtClean="0">
                <a:solidFill>
                  <a:srgbClr val="FF0000"/>
                </a:solidFill>
                <a:latin typeface="+mn-lt"/>
              </a:rPr>
              <a:t>nextXxx</a:t>
            </a:r>
            <a:r>
              <a:rPr kumimoji="1" lang="en-US" altLang="zh-CN" sz="2400" dirty="0" smtClean="0">
                <a:solidFill>
                  <a:srgbClr val="FF0000"/>
                </a:solidFill>
                <a:latin typeface="+mn-lt"/>
              </a:rPr>
              <a:t>():</a:t>
            </a:r>
            <a:r>
              <a:rPr kumimoji="1" lang="zh-CN" altLang="en-US" sz="2400" dirty="0" smtClean="0">
                <a:latin typeface="+mn-lt"/>
              </a:rPr>
              <a:t>获取下一个输入项</a:t>
            </a:r>
            <a:endParaRPr kumimoji="1" lang="en-US" altLang="zh-CN" sz="2400" dirty="0" smtClean="0">
              <a:latin typeface="+mn-lt"/>
            </a:endParaRPr>
          </a:p>
          <a:p>
            <a:pPr lvl="1">
              <a:spcBef>
                <a:spcPts val="600"/>
              </a:spcBef>
              <a:spcAft>
                <a:spcPts val="600"/>
              </a:spcAft>
            </a:pPr>
            <a:r>
              <a:rPr kumimoji="1" lang="zh-CN" altLang="en-US" sz="2400" dirty="0" smtClean="0">
                <a:latin typeface="+mn-lt"/>
              </a:rPr>
              <a:t>上述的</a:t>
            </a:r>
            <a:r>
              <a:rPr kumimoji="1" lang="en-US" altLang="zh-CN" sz="2400" dirty="0" smtClean="0">
                <a:latin typeface="+mn-lt"/>
              </a:rPr>
              <a:t>Xxx</a:t>
            </a:r>
            <a:r>
              <a:rPr kumimoji="1" lang="zh-CN" altLang="en-US" sz="2400" dirty="0" smtClean="0">
                <a:latin typeface="+mn-lt"/>
              </a:rPr>
              <a:t>可以是</a:t>
            </a:r>
            <a:r>
              <a:rPr kumimoji="1" lang="en-US" altLang="zh-CN" sz="2400" dirty="0" err="1" smtClean="0">
                <a:latin typeface="+mn-lt"/>
              </a:rPr>
              <a:t>Int</a:t>
            </a:r>
            <a:r>
              <a:rPr kumimoji="1" lang="zh-CN" altLang="en-US" sz="2400" dirty="0" smtClean="0">
                <a:latin typeface="+mn-lt"/>
              </a:rPr>
              <a:t>、</a:t>
            </a:r>
            <a:r>
              <a:rPr kumimoji="1" lang="en-US" altLang="zh-CN" sz="2400" dirty="0" smtClean="0">
                <a:latin typeface="+mn-lt"/>
              </a:rPr>
              <a:t>Long</a:t>
            </a:r>
            <a:r>
              <a:rPr kumimoji="1" lang="zh-CN" altLang="en-US" sz="2400" dirty="0" smtClean="0">
                <a:latin typeface="+mn-lt"/>
              </a:rPr>
              <a:t>等代表基本数据类型的字符串。</a:t>
            </a:r>
            <a:endParaRPr kumimoji="1" lang="en-US" altLang="zh-CN" sz="2400" dirty="0" smtClean="0">
              <a:latin typeface="+mn-lt"/>
            </a:endParaRPr>
          </a:p>
        </p:txBody>
      </p:sp>
    </p:spTree>
    <p:extLst>
      <p:ext uri="{BB962C8B-B14F-4D97-AF65-F5344CB8AC3E}">
        <p14:creationId xmlns:p14="http://schemas.microsoft.com/office/powerpoint/2010/main" val="20077225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smtClean="0">
                <a:latin typeface="+mn-lt"/>
              </a:rPr>
              <a:t>2.7.2</a:t>
            </a:r>
            <a:r>
              <a:rPr kumimoji="1" lang="zh-CN" altLang="en-US" dirty="0" smtClean="0">
                <a:latin typeface="+mn-lt"/>
              </a:rPr>
              <a:t> 标准输入</a:t>
            </a:r>
            <a:r>
              <a:rPr kumimoji="1" lang="en-US" altLang="zh-CN" sz="4000" dirty="0">
                <a:latin typeface="+mn-lt"/>
              </a:rPr>
              <a:t>_</a:t>
            </a:r>
            <a:r>
              <a:rPr kumimoji="1" lang="zh-CN" altLang="en-US" sz="4000" dirty="0" smtClean="0">
                <a:latin typeface="+mn-lt"/>
              </a:rPr>
              <a:t>初次见面，</a:t>
            </a:r>
            <a:r>
              <a:rPr kumimoji="1" lang="en-US" altLang="zh-CN" sz="4000" dirty="0" smtClean="0">
                <a:latin typeface="+mn-lt"/>
              </a:rPr>
              <a:t>Scanner</a:t>
            </a:r>
            <a:r>
              <a:rPr kumimoji="1" lang="zh-CN" altLang="en-US" sz="4000" dirty="0" smtClean="0">
                <a:latin typeface="+mn-lt"/>
              </a:rPr>
              <a:t>类</a:t>
            </a:r>
            <a:endParaRPr kumimoji="1" lang="zh-CN" altLang="en-US" sz="4000" dirty="0">
              <a:latin typeface="+mn-lt"/>
            </a:endParaRPr>
          </a:p>
        </p:txBody>
      </p:sp>
      <p:sp>
        <p:nvSpPr>
          <p:cNvPr id="3" name="内容占位符 2"/>
          <p:cNvSpPr>
            <a:spLocks noGrp="1"/>
          </p:cNvSpPr>
          <p:nvPr>
            <p:ph idx="1"/>
          </p:nvPr>
        </p:nvSpPr>
        <p:spPr>
          <a:xfrm>
            <a:off x="813816" y="1186963"/>
            <a:ext cx="10707624" cy="4682132"/>
          </a:xfrm>
        </p:spPr>
        <p:txBody>
          <a:bodyPr>
            <a:normAutofit/>
          </a:bodyPr>
          <a:lstStyle/>
          <a:p>
            <a:pPr>
              <a:buFont typeface="Wingdings" charset="2"/>
              <a:buChar char="l"/>
            </a:pPr>
            <a:r>
              <a:rPr kumimoji="1" lang="zh-CN" altLang="en-US" sz="3600" dirty="0" smtClean="0">
                <a:latin typeface="+mn-lt"/>
              </a:rPr>
              <a:t>使用</a:t>
            </a:r>
            <a:r>
              <a:rPr kumimoji="1" lang="en-US" altLang="zh-CN" sz="3600" dirty="0" smtClean="0">
                <a:latin typeface="+mn-lt"/>
              </a:rPr>
              <a:t>Scanner</a:t>
            </a:r>
            <a:r>
              <a:rPr kumimoji="1" lang="zh-CN" altLang="en-US" sz="3600" dirty="0" smtClean="0">
                <a:latin typeface="+mn-lt"/>
              </a:rPr>
              <a:t>类获取键盘输入，需要首先引入该类：</a:t>
            </a:r>
            <a:endParaRPr kumimoji="1" lang="en-US" altLang="zh-CN" sz="3200" dirty="0" smtClean="0">
              <a:latin typeface="+mn-lt"/>
            </a:endParaRPr>
          </a:p>
          <a:p>
            <a:pPr lvl="1">
              <a:buFont typeface="Wingdings" charset="2"/>
              <a:buChar char="l"/>
            </a:pPr>
            <a:r>
              <a:rPr kumimoji="1" lang="en-US" altLang="zh-CN" sz="3200" b="1" dirty="0">
                <a:latin typeface="+mn-lt"/>
              </a:rPr>
              <a:t>i</a:t>
            </a:r>
            <a:r>
              <a:rPr kumimoji="1" lang="en-US" altLang="zh-CN" sz="3200" b="1" dirty="0" smtClean="0">
                <a:latin typeface="+mn-lt"/>
              </a:rPr>
              <a:t>mport</a:t>
            </a:r>
            <a:r>
              <a:rPr kumimoji="1" lang="zh-CN" altLang="en-US" sz="3200" b="1" dirty="0" smtClean="0">
                <a:latin typeface="+mn-lt"/>
              </a:rPr>
              <a:t> </a:t>
            </a:r>
            <a:r>
              <a:rPr kumimoji="1" lang="en-US" altLang="zh-CN" sz="3200" b="1" dirty="0" err="1" smtClean="0">
                <a:latin typeface="+mn-lt"/>
              </a:rPr>
              <a:t>java.util.Scanner</a:t>
            </a:r>
            <a:r>
              <a:rPr kumimoji="1" lang="en-US" altLang="zh-CN" sz="3200" b="1" dirty="0" smtClean="0">
                <a:latin typeface="+mn-lt"/>
              </a:rPr>
              <a:t>;</a:t>
            </a:r>
            <a:endParaRPr kumimoji="1" lang="en-US" altLang="zh-CN" sz="3600" b="1" dirty="0" smtClean="0">
              <a:latin typeface="+mn-lt"/>
            </a:endParaRPr>
          </a:p>
        </p:txBody>
      </p:sp>
      <p:pic>
        <p:nvPicPr>
          <p:cNvPr id="4" name="图片 3"/>
          <p:cNvPicPr>
            <a:picLocks noChangeAspect="1"/>
          </p:cNvPicPr>
          <p:nvPr/>
        </p:nvPicPr>
        <p:blipFill>
          <a:blip r:embed="rId2"/>
          <a:stretch>
            <a:fillRect/>
          </a:stretch>
        </p:blipFill>
        <p:spPr>
          <a:xfrm>
            <a:off x="1682496" y="2197870"/>
            <a:ext cx="8918656" cy="4541258"/>
          </a:xfrm>
          <a:prstGeom prst="rect">
            <a:avLst/>
          </a:prstGeom>
        </p:spPr>
      </p:pic>
      <p:sp>
        <p:nvSpPr>
          <p:cNvPr id="5" name="文本框 4"/>
          <p:cNvSpPr txBox="1"/>
          <p:nvPr/>
        </p:nvSpPr>
        <p:spPr>
          <a:xfrm>
            <a:off x="9210944" y="5750113"/>
            <a:ext cx="2258888"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ltLang="zh-CN" dirty="0" err="1" smtClean="0"/>
              <a:t>ScannerKeyBoardTest</a:t>
            </a:r>
            <a:endParaRPr lang="zh-CN" altLang="en-US" dirty="0"/>
          </a:p>
        </p:txBody>
      </p:sp>
    </p:spTree>
    <p:extLst>
      <p:ext uri="{BB962C8B-B14F-4D97-AF65-F5344CB8AC3E}">
        <p14:creationId xmlns:p14="http://schemas.microsoft.com/office/powerpoint/2010/main" val="4681903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本章导读</a:t>
            </a:r>
            <a:endParaRPr lang="zh-CN" altLang="en-US" dirty="0"/>
          </a:p>
        </p:txBody>
      </p:sp>
      <p:sp>
        <p:nvSpPr>
          <p:cNvPr id="3" name="内容占位符 2"/>
          <p:cNvSpPr>
            <a:spLocks noGrp="1"/>
          </p:cNvSpPr>
          <p:nvPr>
            <p:ph idx="1"/>
          </p:nvPr>
        </p:nvSpPr>
        <p:spPr>
          <a:xfrm>
            <a:off x="1097280" y="1143001"/>
            <a:ext cx="10058400" cy="5109518"/>
          </a:xfrm>
        </p:spPr>
        <p:txBody>
          <a:bodyPr>
            <a:normAutofit/>
          </a:bodyPr>
          <a:lstStyle/>
          <a:p>
            <a:pPr algn="just">
              <a:spcBef>
                <a:spcPts val="600"/>
              </a:spcBef>
              <a:spcAft>
                <a:spcPts val="600"/>
              </a:spcAft>
              <a:buFont typeface="Wingdings" panose="05000000000000000000" pitchFamily="2" charset="2"/>
              <a:buChar char="p"/>
            </a:pPr>
            <a:r>
              <a:rPr lang="en-US" altLang="zh-CN" sz="3200" dirty="0" smtClean="0">
                <a:latin typeface="+mn-lt"/>
              </a:rPr>
              <a:t>2.1 </a:t>
            </a:r>
            <a:r>
              <a:rPr lang="zh-CN" altLang="en-US" sz="3200" dirty="0" smtClean="0">
                <a:latin typeface="+mn-lt"/>
              </a:rPr>
              <a:t> 可读性的重要保障 </a:t>
            </a:r>
            <a:r>
              <a:rPr lang="en-US" altLang="zh-CN" sz="3200" dirty="0" smtClean="0">
                <a:latin typeface="+mn-lt"/>
              </a:rPr>
              <a:t>——</a:t>
            </a:r>
            <a:r>
              <a:rPr lang="zh-CN" altLang="en-US" sz="3200" dirty="0" smtClean="0">
                <a:latin typeface="+mn-lt"/>
              </a:rPr>
              <a:t> 注释 </a:t>
            </a:r>
            <a:r>
              <a:rPr lang="en-US" altLang="zh-CN" sz="3200" dirty="0" smtClean="0">
                <a:latin typeface="+mn-lt"/>
              </a:rPr>
              <a:t>Comment</a:t>
            </a:r>
          </a:p>
          <a:p>
            <a:pPr algn="just">
              <a:spcBef>
                <a:spcPts val="600"/>
              </a:spcBef>
              <a:spcAft>
                <a:spcPts val="600"/>
              </a:spcAft>
              <a:buFont typeface="Wingdings" panose="05000000000000000000" pitchFamily="2" charset="2"/>
              <a:buChar char="p"/>
            </a:pPr>
            <a:r>
              <a:rPr lang="en-US" altLang="zh-CN" sz="3200" dirty="0" smtClean="0">
                <a:latin typeface="+mn-lt"/>
              </a:rPr>
              <a:t>2.2</a:t>
            </a:r>
            <a:r>
              <a:rPr lang="zh-CN" altLang="en-US" sz="3200" dirty="0" smtClean="0">
                <a:latin typeface="+mn-lt"/>
              </a:rPr>
              <a:t>  标识符</a:t>
            </a:r>
            <a:r>
              <a:rPr lang="zh-CN" altLang="en-US" sz="3200" dirty="0">
                <a:latin typeface="+mn-lt"/>
              </a:rPr>
              <a:t>与</a:t>
            </a:r>
            <a:r>
              <a:rPr lang="zh-CN" altLang="en-US" sz="3200" dirty="0" smtClean="0">
                <a:latin typeface="+mn-lt"/>
              </a:rPr>
              <a:t>关键字 （</a:t>
            </a:r>
            <a:r>
              <a:rPr lang="en-US" altLang="zh-CN" sz="3200" dirty="0" smtClean="0">
                <a:latin typeface="+mn-lt"/>
              </a:rPr>
              <a:t>Identifier</a:t>
            </a:r>
            <a:r>
              <a:rPr lang="zh-CN" altLang="en-US" sz="3200" dirty="0" smtClean="0">
                <a:latin typeface="+mn-lt"/>
              </a:rPr>
              <a:t> </a:t>
            </a:r>
            <a:r>
              <a:rPr lang="en-US" altLang="zh-CN" sz="3200" dirty="0" smtClean="0">
                <a:latin typeface="+mn-lt"/>
              </a:rPr>
              <a:t>&amp;</a:t>
            </a:r>
            <a:r>
              <a:rPr lang="zh-CN" altLang="en-US" sz="3200" dirty="0" smtClean="0">
                <a:latin typeface="+mn-lt"/>
              </a:rPr>
              <a:t> </a:t>
            </a:r>
            <a:r>
              <a:rPr lang="en-US" altLang="zh-CN" sz="3200" dirty="0" smtClean="0">
                <a:latin typeface="+mn-lt"/>
              </a:rPr>
              <a:t>Key</a:t>
            </a:r>
            <a:r>
              <a:rPr lang="zh-CN" altLang="en-US" sz="3200" dirty="0" smtClean="0">
                <a:latin typeface="+mn-lt"/>
              </a:rPr>
              <a:t> </a:t>
            </a:r>
            <a:r>
              <a:rPr lang="en-US" altLang="zh-CN" sz="3200" dirty="0" smtClean="0">
                <a:latin typeface="+mn-lt"/>
              </a:rPr>
              <a:t>Words</a:t>
            </a:r>
            <a:r>
              <a:rPr lang="zh-CN" altLang="en-US" sz="3200" dirty="0" smtClean="0">
                <a:latin typeface="+mn-lt"/>
              </a:rPr>
              <a:t>）</a:t>
            </a:r>
            <a:endParaRPr lang="zh-CN" altLang="en-US" sz="3200" dirty="0">
              <a:latin typeface="+mn-lt"/>
            </a:endParaRPr>
          </a:p>
          <a:p>
            <a:pPr algn="just">
              <a:spcBef>
                <a:spcPts val="600"/>
              </a:spcBef>
              <a:spcAft>
                <a:spcPts val="600"/>
              </a:spcAft>
              <a:buFont typeface="Wingdings" panose="05000000000000000000" pitchFamily="2" charset="2"/>
              <a:buChar char="p"/>
            </a:pPr>
            <a:r>
              <a:rPr lang="en-US" altLang="zh-CN" sz="3200" dirty="0" smtClean="0">
                <a:latin typeface="+mn-lt"/>
              </a:rPr>
              <a:t>2.3</a:t>
            </a:r>
            <a:r>
              <a:rPr lang="zh-CN" altLang="en-US" sz="3200" dirty="0" smtClean="0">
                <a:latin typeface="+mn-lt"/>
              </a:rPr>
              <a:t>  </a:t>
            </a:r>
            <a:r>
              <a:rPr lang="en-US" altLang="zh-CN" sz="3200" dirty="0" smtClean="0">
                <a:latin typeface="+mn-lt"/>
              </a:rPr>
              <a:t>Java</a:t>
            </a:r>
            <a:r>
              <a:rPr lang="zh-CN" altLang="en-US" sz="3200" dirty="0" smtClean="0">
                <a:latin typeface="+mn-lt"/>
              </a:rPr>
              <a:t>类型系统 （</a:t>
            </a:r>
            <a:r>
              <a:rPr lang="en-US" altLang="zh-CN" sz="3200" dirty="0" smtClean="0">
                <a:latin typeface="+mn-lt"/>
              </a:rPr>
              <a:t>Data</a:t>
            </a:r>
            <a:r>
              <a:rPr lang="zh-CN" altLang="en-US" sz="3200" dirty="0" smtClean="0">
                <a:latin typeface="+mn-lt"/>
              </a:rPr>
              <a:t> </a:t>
            </a:r>
            <a:r>
              <a:rPr lang="en-US" altLang="zh-CN" sz="3200" dirty="0" smtClean="0">
                <a:latin typeface="+mn-lt"/>
              </a:rPr>
              <a:t>Types</a:t>
            </a:r>
            <a:r>
              <a:rPr lang="zh-CN" altLang="en-US" sz="3200" dirty="0" smtClean="0">
                <a:latin typeface="+mn-lt"/>
              </a:rPr>
              <a:t>）</a:t>
            </a:r>
            <a:endParaRPr lang="en-US" altLang="zh-CN" sz="3200" dirty="0" smtClean="0">
              <a:latin typeface="+mn-lt"/>
            </a:endParaRPr>
          </a:p>
          <a:p>
            <a:pPr algn="just">
              <a:spcBef>
                <a:spcPts val="600"/>
              </a:spcBef>
              <a:spcAft>
                <a:spcPts val="600"/>
              </a:spcAft>
              <a:buFont typeface="Wingdings" panose="05000000000000000000" pitchFamily="2" charset="2"/>
              <a:buChar char="p"/>
            </a:pPr>
            <a:r>
              <a:rPr lang="en-US" altLang="zh-CN" sz="3200" dirty="0" smtClean="0">
                <a:latin typeface="+mn-lt"/>
              </a:rPr>
              <a:t>2.4</a:t>
            </a:r>
            <a:r>
              <a:rPr lang="zh-CN" altLang="en-US" sz="3200" dirty="0" smtClean="0">
                <a:latin typeface="+mn-lt"/>
              </a:rPr>
              <a:t>  数组（ </a:t>
            </a:r>
            <a:r>
              <a:rPr lang="en-US" altLang="zh-CN" sz="3200" dirty="0" smtClean="0">
                <a:latin typeface="+mn-lt"/>
              </a:rPr>
              <a:t>Array</a:t>
            </a:r>
            <a:r>
              <a:rPr lang="zh-CN" altLang="en-US" sz="3200" dirty="0" smtClean="0">
                <a:latin typeface="+mn-lt"/>
              </a:rPr>
              <a:t>）</a:t>
            </a:r>
            <a:endParaRPr lang="zh-CN" altLang="en-US" sz="3200" dirty="0">
              <a:latin typeface="+mn-lt"/>
            </a:endParaRPr>
          </a:p>
          <a:p>
            <a:pPr algn="just">
              <a:spcBef>
                <a:spcPts val="600"/>
              </a:spcBef>
              <a:spcAft>
                <a:spcPts val="600"/>
              </a:spcAft>
              <a:buFont typeface="Wingdings" panose="05000000000000000000" pitchFamily="2" charset="2"/>
              <a:buChar char="p"/>
            </a:pPr>
            <a:r>
              <a:rPr lang="en-US" altLang="zh-CN" sz="3200" dirty="0" smtClean="0">
                <a:latin typeface="+mn-lt"/>
              </a:rPr>
              <a:t>2.5</a:t>
            </a:r>
            <a:r>
              <a:rPr lang="zh-CN" altLang="en-US" sz="3200" dirty="0" smtClean="0">
                <a:latin typeface="+mn-lt"/>
              </a:rPr>
              <a:t>  运算符</a:t>
            </a:r>
            <a:r>
              <a:rPr lang="zh-CN" altLang="en-US" sz="3200" dirty="0">
                <a:latin typeface="+mn-lt"/>
              </a:rPr>
              <a:t>与</a:t>
            </a:r>
            <a:r>
              <a:rPr lang="zh-CN" altLang="en-US" sz="3200" dirty="0" smtClean="0">
                <a:latin typeface="+mn-lt"/>
              </a:rPr>
              <a:t>表达式（ </a:t>
            </a:r>
            <a:r>
              <a:rPr lang="en-US" altLang="zh-CN" sz="3200" dirty="0" smtClean="0">
                <a:latin typeface="+mn-lt"/>
              </a:rPr>
              <a:t>Operators</a:t>
            </a:r>
            <a:r>
              <a:rPr lang="zh-CN" altLang="en-US" sz="3200" dirty="0" smtClean="0">
                <a:latin typeface="+mn-lt"/>
              </a:rPr>
              <a:t> </a:t>
            </a:r>
            <a:r>
              <a:rPr lang="en-US" altLang="zh-CN" sz="3200" dirty="0" smtClean="0">
                <a:latin typeface="+mn-lt"/>
              </a:rPr>
              <a:t>&amp;</a:t>
            </a:r>
            <a:r>
              <a:rPr lang="zh-CN" altLang="en-US" sz="3200" dirty="0" smtClean="0">
                <a:latin typeface="+mn-lt"/>
              </a:rPr>
              <a:t> </a:t>
            </a:r>
            <a:r>
              <a:rPr lang="en-US" altLang="zh-CN" sz="3200" dirty="0" smtClean="0">
                <a:latin typeface="+mn-lt"/>
              </a:rPr>
              <a:t>Expression</a:t>
            </a:r>
            <a:r>
              <a:rPr lang="zh-CN" altLang="en-US" sz="3200" dirty="0" smtClean="0">
                <a:latin typeface="+mn-lt"/>
              </a:rPr>
              <a:t>）</a:t>
            </a:r>
            <a:endParaRPr lang="zh-CN" altLang="en-US" sz="3200" dirty="0">
              <a:latin typeface="+mn-lt"/>
            </a:endParaRPr>
          </a:p>
          <a:p>
            <a:pPr algn="just">
              <a:spcBef>
                <a:spcPts val="600"/>
              </a:spcBef>
              <a:spcAft>
                <a:spcPts val="600"/>
              </a:spcAft>
              <a:buFont typeface="Wingdings" panose="05000000000000000000" pitchFamily="2" charset="2"/>
              <a:buChar char="p"/>
            </a:pPr>
            <a:r>
              <a:rPr lang="en-US" altLang="zh-CN" sz="3200" dirty="0" smtClean="0">
                <a:latin typeface="+mn-lt"/>
              </a:rPr>
              <a:t>2.6</a:t>
            </a:r>
            <a:r>
              <a:rPr lang="zh-CN" altLang="en-US" sz="3200" dirty="0" smtClean="0">
                <a:latin typeface="+mn-lt"/>
              </a:rPr>
              <a:t>  </a:t>
            </a:r>
            <a:r>
              <a:rPr lang="en-US" altLang="zh-CN" sz="3200" dirty="0" smtClean="0">
                <a:latin typeface="+mn-lt"/>
              </a:rPr>
              <a:t>Java</a:t>
            </a:r>
            <a:r>
              <a:rPr lang="zh-CN" altLang="en-US" sz="3200" dirty="0" smtClean="0">
                <a:latin typeface="+mn-lt"/>
              </a:rPr>
              <a:t>控制流 （</a:t>
            </a:r>
            <a:r>
              <a:rPr lang="en-US" altLang="zh-CN" sz="3200" dirty="0" smtClean="0">
                <a:latin typeface="+mn-lt"/>
              </a:rPr>
              <a:t>Control</a:t>
            </a:r>
            <a:r>
              <a:rPr lang="zh-CN" altLang="en-US" sz="3200" dirty="0" smtClean="0">
                <a:latin typeface="+mn-lt"/>
              </a:rPr>
              <a:t> </a:t>
            </a:r>
            <a:r>
              <a:rPr lang="en-US" altLang="zh-CN" sz="3200" dirty="0" smtClean="0">
                <a:latin typeface="+mn-lt"/>
              </a:rPr>
              <a:t>Flow</a:t>
            </a:r>
            <a:r>
              <a:rPr lang="zh-CN" altLang="en-US" sz="3200" dirty="0" smtClean="0">
                <a:latin typeface="+mn-lt"/>
              </a:rPr>
              <a:t>）</a:t>
            </a:r>
            <a:endParaRPr lang="zh-CN" altLang="en-US" sz="3200" dirty="0">
              <a:latin typeface="+mn-lt"/>
            </a:endParaRPr>
          </a:p>
          <a:p>
            <a:pPr algn="just">
              <a:spcBef>
                <a:spcPts val="600"/>
              </a:spcBef>
              <a:spcAft>
                <a:spcPts val="600"/>
              </a:spcAft>
              <a:buFont typeface="Wingdings" panose="05000000000000000000" pitchFamily="2" charset="2"/>
              <a:buChar char="p"/>
            </a:pPr>
            <a:r>
              <a:rPr lang="en-US" altLang="zh-CN" sz="3200" dirty="0" smtClean="0">
                <a:latin typeface="+mn-lt"/>
              </a:rPr>
              <a:t>2.7</a:t>
            </a:r>
            <a:r>
              <a:rPr lang="zh-CN" altLang="en-US" sz="3200" dirty="0" smtClean="0">
                <a:latin typeface="+mn-lt"/>
              </a:rPr>
              <a:t>  数据</a:t>
            </a:r>
            <a:r>
              <a:rPr lang="zh-CN" altLang="en-US" sz="3200" dirty="0">
                <a:latin typeface="+mn-lt"/>
              </a:rPr>
              <a:t>的输入与</a:t>
            </a:r>
            <a:r>
              <a:rPr lang="zh-CN" altLang="en-US" sz="3200" dirty="0" smtClean="0">
                <a:latin typeface="+mn-lt"/>
              </a:rPr>
              <a:t>输出（ </a:t>
            </a:r>
            <a:r>
              <a:rPr lang="en-US" altLang="zh-CN" sz="3200" dirty="0" smtClean="0">
                <a:latin typeface="+mn-lt"/>
              </a:rPr>
              <a:t>Input</a:t>
            </a:r>
            <a:r>
              <a:rPr lang="zh-CN" altLang="en-US" sz="3200" dirty="0" smtClean="0">
                <a:latin typeface="+mn-lt"/>
              </a:rPr>
              <a:t> </a:t>
            </a:r>
            <a:r>
              <a:rPr lang="en-US" altLang="zh-CN" sz="3200" dirty="0" smtClean="0">
                <a:latin typeface="+mn-lt"/>
              </a:rPr>
              <a:t>&amp;</a:t>
            </a:r>
            <a:r>
              <a:rPr lang="zh-CN" altLang="en-US" sz="3200" dirty="0" smtClean="0">
                <a:latin typeface="+mn-lt"/>
              </a:rPr>
              <a:t> </a:t>
            </a:r>
            <a:r>
              <a:rPr lang="en-US" altLang="zh-CN" sz="3200" dirty="0" smtClean="0">
                <a:latin typeface="+mn-lt"/>
              </a:rPr>
              <a:t>Output</a:t>
            </a:r>
            <a:r>
              <a:rPr lang="zh-CN" altLang="en-US" sz="3200" dirty="0" smtClean="0">
                <a:latin typeface="+mn-lt"/>
              </a:rPr>
              <a:t>）</a:t>
            </a:r>
            <a:endParaRPr lang="en-US" altLang="zh-CN" sz="3200" dirty="0" smtClean="0">
              <a:latin typeface="+mn-lt"/>
            </a:endParaRPr>
          </a:p>
          <a:p>
            <a:pPr algn="just">
              <a:spcBef>
                <a:spcPts val="600"/>
              </a:spcBef>
              <a:spcAft>
                <a:spcPts val="600"/>
              </a:spcAft>
              <a:buFont typeface="Wingdings" charset="2"/>
              <a:buChar char="ü"/>
            </a:pPr>
            <a:r>
              <a:rPr lang="en-US" altLang="zh-CN" sz="3200" dirty="0" smtClean="0">
                <a:solidFill>
                  <a:srgbClr val="FF0000"/>
                </a:solidFill>
                <a:latin typeface="+mn-lt"/>
              </a:rPr>
              <a:t>2.8</a:t>
            </a:r>
            <a:r>
              <a:rPr lang="zh-CN" altLang="en-US" sz="3200" dirty="0" smtClean="0">
                <a:solidFill>
                  <a:srgbClr val="FF0000"/>
                </a:solidFill>
                <a:latin typeface="+mn-lt"/>
              </a:rPr>
              <a:t>  作业及延伸</a:t>
            </a:r>
            <a:endParaRPr lang="zh-CN" altLang="en-US" sz="3200" dirty="0">
              <a:solidFill>
                <a:srgbClr val="FF0000"/>
              </a:solidFill>
              <a:latin typeface="+mn-lt"/>
            </a:endParaRPr>
          </a:p>
        </p:txBody>
      </p:sp>
    </p:spTree>
    <p:extLst>
      <p:ext uri="{BB962C8B-B14F-4D97-AF65-F5344CB8AC3E}">
        <p14:creationId xmlns:p14="http://schemas.microsoft.com/office/powerpoint/2010/main" val="19707771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t>作业</a:t>
            </a:r>
            <a:endParaRPr kumimoji="1" lang="zh-CN" altLang="en-US" dirty="0"/>
          </a:p>
        </p:txBody>
      </p:sp>
      <p:sp>
        <p:nvSpPr>
          <p:cNvPr id="3" name="内容占位符 2"/>
          <p:cNvSpPr>
            <a:spLocks noGrp="1"/>
          </p:cNvSpPr>
          <p:nvPr>
            <p:ph idx="1"/>
          </p:nvPr>
        </p:nvSpPr>
        <p:spPr>
          <a:xfrm>
            <a:off x="1097280" y="1186963"/>
            <a:ext cx="10268712" cy="4682132"/>
          </a:xfrm>
        </p:spPr>
        <p:txBody>
          <a:bodyPr>
            <a:normAutofit/>
          </a:bodyPr>
          <a:lstStyle/>
          <a:p>
            <a:pPr algn="just"/>
            <a:r>
              <a:rPr kumimoji="1" lang="en-US" altLang="zh-CN" sz="3200" dirty="0" smtClean="0">
                <a:latin typeface="+mn-lt"/>
              </a:rPr>
              <a:t>1.</a:t>
            </a:r>
            <a:r>
              <a:rPr kumimoji="1" lang="zh-CN" altLang="en-US" sz="3200" dirty="0">
                <a:latin typeface="+mn-lt"/>
              </a:rPr>
              <a:t> </a:t>
            </a:r>
            <a:r>
              <a:rPr kumimoji="1" lang="zh-CN" altLang="en-US" sz="3200" dirty="0" smtClean="0">
                <a:latin typeface="+mn-lt"/>
              </a:rPr>
              <a:t>本章介绍了</a:t>
            </a:r>
            <a:r>
              <a:rPr kumimoji="1" lang="en-US" altLang="zh-CN" sz="3200" dirty="0" smtClean="0">
                <a:latin typeface="+mn-lt"/>
              </a:rPr>
              <a:t>Java</a:t>
            </a:r>
            <a:r>
              <a:rPr kumimoji="1" lang="zh-CN" altLang="en-US" sz="3200" dirty="0" smtClean="0">
                <a:latin typeface="+mn-lt"/>
              </a:rPr>
              <a:t>的文档注释，需要同学们根据提供的链接对</a:t>
            </a:r>
            <a:r>
              <a:rPr kumimoji="1" lang="zh-CN" altLang="en-US" sz="3200" dirty="0" smtClean="0">
                <a:solidFill>
                  <a:srgbClr val="FF0000"/>
                </a:solidFill>
                <a:latin typeface="+mn-lt"/>
              </a:rPr>
              <a:t>文档注释以及</a:t>
            </a:r>
            <a:r>
              <a:rPr kumimoji="1" lang="en-US" altLang="zh-CN" sz="3200" dirty="0" err="1" smtClean="0">
                <a:solidFill>
                  <a:srgbClr val="FF0000"/>
                </a:solidFill>
                <a:latin typeface="+mn-lt"/>
              </a:rPr>
              <a:t>javadoc</a:t>
            </a:r>
            <a:r>
              <a:rPr kumimoji="1" lang="zh-CN" altLang="en-US" sz="3200" dirty="0" smtClean="0">
                <a:solidFill>
                  <a:srgbClr val="FF0000"/>
                </a:solidFill>
                <a:latin typeface="+mn-lt"/>
              </a:rPr>
              <a:t>命令的使用</a:t>
            </a:r>
            <a:r>
              <a:rPr kumimoji="1" lang="zh-CN" altLang="en-US" sz="3200" dirty="0" smtClean="0">
                <a:latin typeface="+mn-lt"/>
              </a:rPr>
              <a:t>进一步自学，要求对附件中提供的示例程序，独立运行</a:t>
            </a:r>
            <a:r>
              <a:rPr kumimoji="1" lang="en-US" altLang="zh-CN" sz="3200" dirty="0" err="1" smtClean="0">
                <a:latin typeface="+mn-lt"/>
              </a:rPr>
              <a:t>javadoc</a:t>
            </a:r>
            <a:r>
              <a:rPr kumimoji="1" lang="zh-CN" altLang="en-US" sz="3200" dirty="0" smtClean="0">
                <a:latin typeface="+mn-lt"/>
              </a:rPr>
              <a:t>命令得到完整的文档注释，压缩提交。（今后的实验，会要求提交文档注释的生成网页）</a:t>
            </a:r>
            <a:endParaRPr kumimoji="1" lang="en-US" altLang="zh-CN" sz="3200" dirty="0" smtClean="0">
              <a:latin typeface="+mn-lt"/>
            </a:endParaRPr>
          </a:p>
          <a:p>
            <a:pPr algn="just"/>
            <a:r>
              <a:rPr kumimoji="1" lang="en-US" altLang="zh-CN" sz="3200" dirty="0" smtClean="0">
                <a:latin typeface="+mn-lt"/>
              </a:rPr>
              <a:t>2.</a:t>
            </a:r>
            <a:r>
              <a:rPr kumimoji="1" lang="zh-CN" altLang="en-US" sz="3200" dirty="0">
                <a:latin typeface="+mn-lt"/>
              </a:rPr>
              <a:t> </a:t>
            </a:r>
            <a:r>
              <a:rPr kumimoji="1" lang="zh-CN" altLang="en-US" sz="3200" dirty="0" smtClean="0">
                <a:latin typeface="+mn-lt"/>
              </a:rPr>
              <a:t>本章提供了</a:t>
            </a:r>
            <a:r>
              <a:rPr kumimoji="1" lang="en-US" altLang="zh-CN" sz="3200" dirty="0" smtClean="0">
                <a:latin typeface="+mn-lt"/>
              </a:rPr>
              <a:t>XX</a:t>
            </a:r>
            <a:r>
              <a:rPr kumimoji="1" lang="zh-CN" altLang="en-US" sz="3200" dirty="0" smtClean="0">
                <a:latin typeface="+mn-lt"/>
              </a:rPr>
              <a:t>个</a:t>
            </a:r>
            <a:r>
              <a:rPr kumimoji="1" lang="en-US" altLang="zh-CN" sz="3200" dirty="0" smtClean="0">
                <a:latin typeface="+mn-lt"/>
              </a:rPr>
              <a:t>c</a:t>
            </a:r>
            <a:r>
              <a:rPr kumimoji="1" lang="zh-CN" altLang="en-US" sz="3200" dirty="0" smtClean="0">
                <a:latin typeface="+mn-lt"/>
              </a:rPr>
              <a:t>语言的小程序，包括冒泡排序、水仙花数、完数、回文串等，要求同学们将这些程序，使用</a:t>
            </a:r>
            <a:r>
              <a:rPr kumimoji="1" lang="en-US" altLang="zh-CN" sz="3200" dirty="0" smtClean="0">
                <a:latin typeface="+mn-lt"/>
              </a:rPr>
              <a:t>Java</a:t>
            </a:r>
            <a:r>
              <a:rPr kumimoji="1" lang="zh-CN" altLang="en-US" sz="3200" dirty="0" smtClean="0">
                <a:latin typeface="+mn-lt"/>
              </a:rPr>
              <a:t>语言进行改写，要求提交！</a:t>
            </a:r>
            <a:endParaRPr kumimoji="1" lang="en-US" altLang="zh-CN" sz="3200" dirty="0" smtClean="0">
              <a:latin typeface="+mn-lt"/>
            </a:endParaRPr>
          </a:p>
        </p:txBody>
      </p:sp>
    </p:spTree>
    <p:extLst>
      <p:ext uri="{BB962C8B-B14F-4D97-AF65-F5344CB8AC3E}">
        <p14:creationId xmlns:p14="http://schemas.microsoft.com/office/powerpoint/2010/main" val="21164654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t>作业</a:t>
            </a:r>
            <a:endParaRPr kumimoji="1" lang="zh-CN" altLang="en-US" dirty="0"/>
          </a:p>
        </p:txBody>
      </p:sp>
      <p:sp>
        <p:nvSpPr>
          <p:cNvPr id="3" name="内容占位符 2"/>
          <p:cNvSpPr>
            <a:spLocks noGrp="1"/>
          </p:cNvSpPr>
          <p:nvPr>
            <p:ph idx="1"/>
          </p:nvPr>
        </p:nvSpPr>
        <p:spPr>
          <a:xfrm>
            <a:off x="713232" y="1051560"/>
            <a:ext cx="10442448" cy="5367528"/>
          </a:xfrm>
        </p:spPr>
        <p:txBody>
          <a:bodyPr>
            <a:normAutofit/>
          </a:bodyPr>
          <a:lstStyle/>
          <a:p>
            <a:pPr>
              <a:spcBef>
                <a:spcPts val="600"/>
              </a:spcBef>
              <a:spcAft>
                <a:spcPts val="600"/>
              </a:spcAft>
            </a:pPr>
            <a:r>
              <a:rPr kumimoji="1" lang="en-US" altLang="zh-CN" sz="2800" dirty="0">
                <a:latin typeface="+mn-lt"/>
              </a:rPr>
              <a:t>3</a:t>
            </a:r>
            <a:r>
              <a:rPr kumimoji="1" lang="en-US" altLang="zh-CN" sz="2800" dirty="0" smtClean="0">
                <a:latin typeface="+mn-lt"/>
              </a:rPr>
              <a:t>.</a:t>
            </a:r>
            <a:r>
              <a:rPr kumimoji="1" lang="zh-CN" altLang="en-US" sz="2800" dirty="0" smtClean="0">
                <a:latin typeface="+mn-lt"/>
              </a:rPr>
              <a:t>  </a:t>
            </a:r>
            <a:r>
              <a:rPr kumimoji="1" lang="zh-CN" altLang="en-US" sz="2800" dirty="0">
                <a:latin typeface="+mn-lt"/>
              </a:rPr>
              <a:t>本章的示例程序多次使用了</a:t>
            </a:r>
            <a:r>
              <a:rPr kumimoji="1" lang="en-US" altLang="zh-CN" sz="2800" dirty="0" err="1">
                <a:latin typeface="+mn-lt"/>
              </a:rPr>
              <a:t>System.out.println</a:t>
            </a:r>
            <a:r>
              <a:rPr kumimoji="1" lang="en-US" altLang="zh-CN" sz="2800" dirty="0">
                <a:latin typeface="+mn-lt"/>
              </a:rPr>
              <a:t>()</a:t>
            </a:r>
            <a:r>
              <a:rPr kumimoji="1" lang="zh-CN" altLang="en-US" sz="2800" dirty="0">
                <a:latin typeface="+mn-lt"/>
              </a:rPr>
              <a:t>方法，很方便地输出了程序的运行结果，问题来了！“</a:t>
            </a:r>
            <a:r>
              <a:rPr kumimoji="1" lang="en-US" altLang="zh-CN" sz="2800" dirty="0">
                <a:solidFill>
                  <a:srgbClr val="FF0000"/>
                </a:solidFill>
                <a:latin typeface="+mn-lt"/>
              </a:rPr>
              <a:t>+</a:t>
            </a:r>
            <a:r>
              <a:rPr kumimoji="1" lang="zh-CN" altLang="en-US" sz="2800" dirty="0">
                <a:latin typeface="+mn-lt"/>
              </a:rPr>
              <a:t>”这个运算符，我们在</a:t>
            </a:r>
            <a:r>
              <a:rPr kumimoji="1" lang="en-US" altLang="zh-CN" sz="2800" dirty="0" err="1">
                <a:latin typeface="+mn-lt"/>
              </a:rPr>
              <a:t>System.out.println</a:t>
            </a:r>
            <a:r>
              <a:rPr kumimoji="1" lang="zh-CN" altLang="en-US" sz="2800" dirty="0">
                <a:latin typeface="+mn-lt"/>
              </a:rPr>
              <a:t>中也见过很多次了，如何理解？（请同学们编写示例程序回答以下问题</a:t>
            </a:r>
            <a:r>
              <a:rPr kumimoji="1" lang="zh-CN" altLang="en-US" sz="2800" dirty="0" smtClean="0">
                <a:latin typeface="+mn-lt"/>
              </a:rPr>
              <a:t>）</a:t>
            </a:r>
            <a:endParaRPr kumimoji="1" lang="en-US" altLang="zh-CN" sz="2800" dirty="0" smtClean="0">
              <a:latin typeface="+mn-lt"/>
            </a:endParaRPr>
          </a:p>
          <a:p>
            <a:pPr lvl="1">
              <a:spcBef>
                <a:spcPts val="600"/>
              </a:spcBef>
              <a:spcAft>
                <a:spcPts val="600"/>
              </a:spcAft>
            </a:pPr>
            <a:r>
              <a:rPr kumimoji="1" lang="zh-CN" altLang="en-US" sz="2400" dirty="0" smtClean="0">
                <a:latin typeface="+mn-lt"/>
              </a:rPr>
              <a:t>“</a:t>
            </a:r>
            <a:r>
              <a:rPr kumimoji="1" lang="en-US" altLang="zh-CN" sz="2400" dirty="0" smtClean="0">
                <a:latin typeface="+mn-lt"/>
              </a:rPr>
              <a:t>+</a:t>
            </a:r>
            <a:r>
              <a:rPr kumimoji="1" lang="zh-CN" altLang="en-US" sz="2400" dirty="0" smtClean="0">
                <a:latin typeface="+mn-lt"/>
              </a:rPr>
              <a:t>”运算符左右两边都是字符串的时候，返回什么类型？左右的原字符串是否有变化？</a:t>
            </a:r>
            <a:endParaRPr kumimoji="1" lang="en-US" altLang="zh-CN" sz="2400" dirty="0" smtClean="0">
              <a:latin typeface="+mn-lt"/>
            </a:endParaRPr>
          </a:p>
          <a:p>
            <a:pPr lvl="1">
              <a:spcBef>
                <a:spcPts val="600"/>
              </a:spcBef>
              <a:spcAft>
                <a:spcPts val="600"/>
              </a:spcAft>
            </a:pPr>
            <a:r>
              <a:rPr kumimoji="1" lang="zh-CN" altLang="en-US" sz="2400" dirty="0" smtClean="0">
                <a:latin typeface="+mn-lt"/>
              </a:rPr>
              <a:t>“</a:t>
            </a:r>
            <a:r>
              <a:rPr kumimoji="1" lang="en-US" altLang="zh-CN" sz="2400" dirty="0" smtClean="0">
                <a:latin typeface="+mn-lt"/>
              </a:rPr>
              <a:t>+</a:t>
            </a:r>
            <a:r>
              <a:rPr kumimoji="1" lang="zh-CN" altLang="en-US" sz="2400" dirty="0" smtClean="0">
                <a:latin typeface="+mn-lt"/>
              </a:rPr>
              <a:t>”运算符</a:t>
            </a:r>
            <a:r>
              <a:rPr kumimoji="1" lang="zh-CN" altLang="en-US" sz="2400" dirty="0" smtClean="0">
                <a:latin typeface="+mn-lt"/>
              </a:rPr>
              <a:t>左边是字符串</a:t>
            </a:r>
            <a:r>
              <a:rPr kumimoji="1" lang="zh-CN" altLang="en-US" sz="2400" dirty="0" smtClean="0">
                <a:latin typeface="+mn-lt"/>
              </a:rPr>
              <a:t>，</a:t>
            </a:r>
            <a:r>
              <a:rPr kumimoji="1" lang="zh-CN" altLang="en-US" sz="2400" dirty="0" smtClean="0">
                <a:latin typeface="+mn-lt"/>
              </a:rPr>
              <a:t>右边是基本</a:t>
            </a:r>
            <a:r>
              <a:rPr kumimoji="1" lang="zh-CN" altLang="en-US" sz="2400" dirty="0" smtClean="0">
                <a:latin typeface="+mn-lt"/>
              </a:rPr>
              <a:t>类型（例如整型），返回什么类型？猜测内部可能的操作！</a:t>
            </a:r>
            <a:endParaRPr kumimoji="1" lang="en-US" altLang="zh-CN" sz="2400" dirty="0" smtClean="0">
              <a:latin typeface="+mn-lt"/>
            </a:endParaRPr>
          </a:p>
          <a:p>
            <a:pPr lvl="1">
              <a:spcBef>
                <a:spcPts val="600"/>
              </a:spcBef>
              <a:spcAft>
                <a:spcPts val="600"/>
              </a:spcAft>
            </a:pPr>
            <a:r>
              <a:rPr kumimoji="1" lang="zh-CN" altLang="en-US" sz="2400" dirty="0" smtClean="0">
                <a:latin typeface="+mn-lt"/>
              </a:rPr>
              <a:t>解释如下程序的运行结果，要求提交文字解说。</a:t>
            </a:r>
            <a:endParaRPr kumimoji="1" lang="en-US" altLang="zh-CN" sz="2400" dirty="0">
              <a:latin typeface="+mn-lt"/>
            </a:endParaRPr>
          </a:p>
        </p:txBody>
      </p:sp>
      <p:pic>
        <p:nvPicPr>
          <p:cNvPr id="4" name="图片 3"/>
          <p:cNvPicPr>
            <a:picLocks noChangeAspect="1"/>
          </p:cNvPicPr>
          <p:nvPr/>
        </p:nvPicPr>
        <p:blipFill>
          <a:blip r:embed="rId2"/>
          <a:stretch>
            <a:fillRect/>
          </a:stretch>
        </p:blipFill>
        <p:spPr>
          <a:xfrm>
            <a:off x="2761055" y="4723216"/>
            <a:ext cx="6446211" cy="1915328"/>
          </a:xfrm>
          <a:prstGeom prst="rect">
            <a:avLst/>
          </a:prstGeom>
        </p:spPr>
      </p:pic>
    </p:spTree>
    <p:extLst>
      <p:ext uri="{BB962C8B-B14F-4D97-AF65-F5344CB8AC3E}">
        <p14:creationId xmlns:p14="http://schemas.microsoft.com/office/powerpoint/2010/main" val="5691322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t>延伸</a:t>
            </a:r>
            <a:r>
              <a:rPr kumimoji="1" lang="en-US" altLang="zh-CN" dirty="0"/>
              <a:t>_</a:t>
            </a:r>
            <a:r>
              <a:rPr kumimoji="1" lang="en-US" altLang="zh-CN" dirty="0" smtClean="0"/>
              <a:t>Java</a:t>
            </a:r>
            <a:r>
              <a:rPr kumimoji="1" lang="zh-CN" altLang="en-US" dirty="0" smtClean="0"/>
              <a:t>语言规范</a:t>
            </a:r>
            <a:endParaRPr kumimoji="1" lang="zh-CN" altLang="en-US" dirty="0"/>
          </a:p>
        </p:txBody>
      </p:sp>
      <p:sp>
        <p:nvSpPr>
          <p:cNvPr id="3" name="内容占位符 2"/>
          <p:cNvSpPr>
            <a:spLocks noGrp="1"/>
          </p:cNvSpPr>
          <p:nvPr>
            <p:ph idx="1"/>
          </p:nvPr>
        </p:nvSpPr>
        <p:spPr/>
        <p:txBody>
          <a:bodyPr/>
          <a:lstStyle/>
          <a:p>
            <a:pPr>
              <a:spcBef>
                <a:spcPts val="600"/>
              </a:spcBef>
              <a:spcAft>
                <a:spcPts val="600"/>
              </a:spcAft>
              <a:buFont typeface="Wingdings" charset="2"/>
              <a:buChar char="l"/>
            </a:pPr>
            <a:r>
              <a:rPr kumimoji="1" lang="zh-CN" altLang="en-US" sz="2800" dirty="0" smtClean="0">
                <a:latin typeface="+mn-lt"/>
              </a:rPr>
              <a:t>可以从以下网址获取最新的</a:t>
            </a:r>
            <a:r>
              <a:rPr kumimoji="1" lang="en-US" altLang="zh-CN" sz="2800" dirty="0" smtClean="0">
                <a:latin typeface="+mn-lt"/>
              </a:rPr>
              <a:t>Java</a:t>
            </a:r>
            <a:r>
              <a:rPr kumimoji="1" lang="zh-CN" altLang="en-US" sz="2800" dirty="0" smtClean="0">
                <a:latin typeface="+mn-lt"/>
              </a:rPr>
              <a:t>语言规范：</a:t>
            </a:r>
            <a:endParaRPr kumimoji="1" lang="en-US" altLang="zh-CN" sz="2800" dirty="0" smtClean="0">
              <a:latin typeface="+mn-lt"/>
            </a:endParaRPr>
          </a:p>
          <a:p>
            <a:pPr>
              <a:spcBef>
                <a:spcPts val="600"/>
              </a:spcBef>
              <a:spcAft>
                <a:spcPts val="600"/>
              </a:spcAft>
              <a:buFont typeface="Wingdings" charset="2"/>
              <a:buChar char="l"/>
            </a:pPr>
            <a:r>
              <a:rPr kumimoji="1" lang="en-US" altLang="zh-CN" sz="2800" dirty="0">
                <a:latin typeface="+mn-lt"/>
                <a:hlinkClick r:id="rId2"/>
              </a:rPr>
              <a:t>https://docs.oracle.com/javase/specs</a:t>
            </a:r>
            <a:r>
              <a:rPr kumimoji="1" lang="en-US" altLang="zh-CN" sz="2800" dirty="0" smtClean="0">
                <a:latin typeface="+mn-lt"/>
                <a:hlinkClick r:id="rId2"/>
              </a:rPr>
              <a:t>/</a:t>
            </a:r>
            <a:endParaRPr kumimoji="1" lang="en-US" altLang="zh-CN" sz="2800" dirty="0" smtClean="0">
              <a:latin typeface="+mn-lt"/>
            </a:endParaRPr>
          </a:p>
          <a:p>
            <a:pPr>
              <a:spcBef>
                <a:spcPts val="600"/>
              </a:spcBef>
              <a:spcAft>
                <a:spcPts val="600"/>
              </a:spcAft>
              <a:buFont typeface="Wingdings" charset="2"/>
              <a:buChar char="l"/>
            </a:pPr>
            <a:r>
              <a:rPr kumimoji="1" lang="zh-CN" altLang="en-US" sz="2800" dirty="0" smtClean="0">
                <a:latin typeface="+mn-lt"/>
              </a:rPr>
              <a:t>（本课程仅要求学习</a:t>
            </a:r>
            <a:r>
              <a:rPr kumimoji="1" lang="en-US" altLang="zh-CN" sz="2800" dirty="0" smtClean="0">
                <a:latin typeface="+mn-lt"/>
              </a:rPr>
              <a:t>java</a:t>
            </a:r>
            <a:r>
              <a:rPr kumimoji="1" lang="zh-CN" altLang="en-US" sz="2800" dirty="0" smtClean="0">
                <a:latin typeface="+mn-lt"/>
              </a:rPr>
              <a:t> </a:t>
            </a:r>
            <a:r>
              <a:rPr kumimoji="1" lang="en-US" altLang="zh-CN" sz="2800" dirty="0" smtClean="0">
                <a:latin typeface="+mn-lt"/>
              </a:rPr>
              <a:t>SE8</a:t>
            </a:r>
            <a:r>
              <a:rPr kumimoji="1" lang="zh-CN" altLang="en-US" sz="2800" dirty="0" smtClean="0">
                <a:latin typeface="+mn-lt"/>
              </a:rPr>
              <a:t>）</a:t>
            </a:r>
            <a:endParaRPr kumimoji="1" lang="en-US" altLang="zh-CN" sz="2800" dirty="0" smtClean="0">
              <a:latin typeface="+mn-lt"/>
            </a:endParaRPr>
          </a:p>
          <a:p>
            <a:endParaRPr kumimoji="1" lang="en-US" altLang="zh-CN" dirty="0"/>
          </a:p>
          <a:p>
            <a:endParaRPr kumimoji="1" lang="zh-CN" altLang="en-US" dirty="0"/>
          </a:p>
        </p:txBody>
      </p:sp>
      <p:pic>
        <p:nvPicPr>
          <p:cNvPr id="4" name="图片 3"/>
          <p:cNvPicPr>
            <a:picLocks noChangeAspect="1"/>
          </p:cNvPicPr>
          <p:nvPr/>
        </p:nvPicPr>
        <p:blipFill>
          <a:blip r:embed="rId3"/>
          <a:stretch>
            <a:fillRect/>
          </a:stretch>
        </p:blipFill>
        <p:spPr>
          <a:xfrm>
            <a:off x="2403693" y="2759936"/>
            <a:ext cx="3503331" cy="40463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图片 4"/>
          <p:cNvPicPr>
            <a:picLocks noChangeAspect="1"/>
          </p:cNvPicPr>
          <p:nvPr/>
        </p:nvPicPr>
        <p:blipFill>
          <a:blip r:embed="rId4"/>
          <a:stretch>
            <a:fillRect/>
          </a:stretch>
        </p:blipFill>
        <p:spPr>
          <a:xfrm>
            <a:off x="8062154" y="225311"/>
            <a:ext cx="3934775" cy="62802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303167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t>延伸</a:t>
            </a:r>
            <a:r>
              <a:rPr kumimoji="1" lang="en-US" altLang="zh-CN" dirty="0"/>
              <a:t>_</a:t>
            </a:r>
            <a:r>
              <a:rPr kumimoji="1" lang="zh-CN" altLang="en-US" dirty="0" smtClean="0"/>
              <a:t>浮点数</a:t>
            </a:r>
            <a:endParaRPr kumimoji="1" lang="zh-CN" altLang="en-US" dirty="0"/>
          </a:p>
        </p:txBody>
      </p:sp>
      <p:sp>
        <p:nvSpPr>
          <p:cNvPr id="3" name="内容占位符 2"/>
          <p:cNvSpPr>
            <a:spLocks noGrp="1"/>
          </p:cNvSpPr>
          <p:nvPr>
            <p:ph idx="1"/>
          </p:nvPr>
        </p:nvSpPr>
        <p:spPr>
          <a:xfrm>
            <a:off x="649224" y="1186963"/>
            <a:ext cx="11009376" cy="4682132"/>
          </a:xfrm>
        </p:spPr>
        <p:txBody>
          <a:bodyPr>
            <a:normAutofit/>
          </a:bodyPr>
          <a:lstStyle/>
          <a:p>
            <a:pPr lvl="0" algn="just">
              <a:buFont typeface="Wingdings" charset="2"/>
              <a:buChar char="l"/>
            </a:pPr>
            <a:r>
              <a:rPr kumimoji="1" lang="zh-CN" altLang="en-US" sz="3200" dirty="0">
                <a:latin typeface="+mn-lt"/>
              </a:rPr>
              <a:t>请运行以下代码，你看到了什么样的输出？是否意外？利用所学知识能否解释以下现象？</a:t>
            </a:r>
          </a:p>
          <a:p>
            <a:pPr algn="just">
              <a:buFont typeface="Wingdings" charset="2"/>
              <a:buChar char="l"/>
            </a:pPr>
            <a:r>
              <a:rPr kumimoji="1" lang="zh-CN" altLang="en-US" sz="3200" dirty="0" smtClean="0">
                <a:latin typeface="+mn-lt"/>
              </a:rPr>
              <a:t>可以通过</a:t>
            </a:r>
            <a:r>
              <a:rPr kumimoji="1" lang="en-US" altLang="zh-CN" sz="3200" dirty="0" err="1" smtClean="0">
                <a:latin typeface="+mn-lt"/>
              </a:rPr>
              <a:t>JShell</a:t>
            </a:r>
            <a:r>
              <a:rPr kumimoji="1" lang="zh-CN" altLang="en-US" sz="3200" dirty="0" smtClean="0">
                <a:latin typeface="+mn-lt"/>
              </a:rPr>
              <a:t>直接进行测试</a:t>
            </a:r>
            <a:endParaRPr kumimoji="1" lang="zh-CN" altLang="en-US" sz="3200" dirty="0">
              <a:latin typeface="+mn-lt"/>
            </a:endParaRPr>
          </a:p>
        </p:txBody>
      </p:sp>
      <p:pic>
        <p:nvPicPr>
          <p:cNvPr id="4" name="图片 3"/>
          <p:cNvPicPr>
            <a:picLocks noChangeAspect="1"/>
          </p:cNvPicPr>
          <p:nvPr/>
        </p:nvPicPr>
        <p:blipFill>
          <a:blip r:embed="rId2"/>
          <a:stretch>
            <a:fillRect/>
          </a:stretch>
        </p:blipFill>
        <p:spPr>
          <a:xfrm>
            <a:off x="1249426" y="2889838"/>
            <a:ext cx="9996017" cy="2724578"/>
          </a:xfrm>
          <a:prstGeom prst="rect">
            <a:avLst/>
          </a:prstGeom>
        </p:spPr>
      </p:pic>
      <p:sp>
        <p:nvSpPr>
          <p:cNvPr id="5" name="文本框 4"/>
          <p:cNvSpPr txBox="1"/>
          <p:nvPr/>
        </p:nvSpPr>
        <p:spPr>
          <a:xfrm>
            <a:off x="9996494" y="5245084"/>
            <a:ext cx="1245790"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ltLang="zh-CN" dirty="0" err="1" smtClean="0"/>
              <a:t>TestDouble</a:t>
            </a:r>
            <a:endParaRPr lang="zh-CN" altLang="en-US" dirty="0"/>
          </a:p>
        </p:txBody>
      </p:sp>
    </p:spTree>
    <p:extLst>
      <p:ext uri="{BB962C8B-B14F-4D97-AF65-F5344CB8AC3E}">
        <p14:creationId xmlns:p14="http://schemas.microsoft.com/office/powerpoint/2010/main" val="13283801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t>延伸</a:t>
            </a:r>
            <a:r>
              <a:rPr kumimoji="1" lang="en-US" altLang="zh-CN" dirty="0"/>
              <a:t>_</a:t>
            </a:r>
            <a:r>
              <a:rPr kumimoji="1" lang="zh-CN" altLang="en-US" dirty="0" smtClean="0"/>
              <a:t>浮点数</a:t>
            </a:r>
            <a:endParaRPr kumimoji="1" lang="zh-CN" altLang="en-US" dirty="0"/>
          </a:p>
        </p:txBody>
      </p:sp>
      <p:sp>
        <p:nvSpPr>
          <p:cNvPr id="3" name="内容占位符 2"/>
          <p:cNvSpPr>
            <a:spLocks noGrp="1"/>
          </p:cNvSpPr>
          <p:nvPr>
            <p:ph idx="1"/>
          </p:nvPr>
        </p:nvSpPr>
        <p:spPr/>
        <p:txBody>
          <a:bodyPr>
            <a:normAutofit/>
          </a:bodyPr>
          <a:lstStyle/>
          <a:p>
            <a:pPr>
              <a:buFont typeface="Wingdings" charset="2"/>
              <a:buChar char="l"/>
            </a:pPr>
            <a:r>
              <a:rPr kumimoji="1" lang="zh-CN" altLang="en-US" sz="2400" dirty="0" smtClean="0"/>
              <a:t>运行结果：</a:t>
            </a:r>
            <a:endParaRPr kumimoji="1" lang="en-US" altLang="zh-CN" sz="2400" dirty="0" smtClean="0"/>
          </a:p>
          <a:p>
            <a:pPr>
              <a:buFont typeface="Wingdings" charset="2"/>
              <a:buChar char="l"/>
            </a:pPr>
            <a:endParaRPr kumimoji="1" lang="en-US" altLang="zh-CN" sz="2400" dirty="0"/>
          </a:p>
          <a:p>
            <a:pPr>
              <a:buFont typeface="Wingdings" charset="2"/>
              <a:buChar char="l"/>
            </a:pPr>
            <a:endParaRPr kumimoji="1" lang="en-US" altLang="zh-CN" sz="2400" dirty="0" smtClean="0"/>
          </a:p>
          <a:p>
            <a:pPr>
              <a:buFont typeface="Wingdings" charset="2"/>
              <a:buChar char="l"/>
            </a:pPr>
            <a:endParaRPr kumimoji="1" lang="en-US" altLang="zh-CN" sz="2400" dirty="0"/>
          </a:p>
          <a:p>
            <a:pPr>
              <a:buFont typeface="Wingdings" charset="2"/>
              <a:buChar char="l"/>
            </a:pPr>
            <a:endParaRPr kumimoji="1" lang="en-US" altLang="zh-CN" sz="2400" dirty="0" smtClean="0"/>
          </a:p>
          <a:p>
            <a:pPr>
              <a:buFont typeface="Wingdings" charset="2"/>
              <a:buChar char="l"/>
            </a:pPr>
            <a:endParaRPr kumimoji="1" lang="en-US" altLang="zh-CN" sz="2400" dirty="0" smtClean="0"/>
          </a:p>
          <a:p>
            <a:pPr>
              <a:buFont typeface="Wingdings" charset="2"/>
              <a:buChar char="l"/>
            </a:pPr>
            <a:r>
              <a:rPr kumimoji="1" lang="zh-CN" altLang="en-US" sz="2400" dirty="0" smtClean="0"/>
              <a:t>初步结论：</a:t>
            </a:r>
            <a:endParaRPr kumimoji="1" lang="en-US" altLang="zh-CN" sz="2400" dirty="0" smtClean="0"/>
          </a:p>
          <a:p>
            <a:pPr>
              <a:buFont typeface="Wingdings" charset="2"/>
              <a:buChar char="l"/>
            </a:pPr>
            <a:r>
              <a:rPr kumimoji="1" lang="zh-CN" altLang="en-US" sz="2400" dirty="0" smtClean="0"/>
              <a:t>使用</a:t>
            </a:r>
            <a:r>
              <a:rPr kumimoji="1" lang="en-US" altLang="zh-CN" sz="2400" dirty="0" smtClean="0"/>
              <a:t>double</a:t>
            </a:r>
            <a:r>
              <a:rPr kumimoji="1" lang="zh-CN" altLang="en-US" sz="2400" dirty="0" smtClean="0"/>
              <a:t>类型的数值进行计算，其结果是不精确的！</a:t>
            </a:r>
            <a:endParaRPr kumimoji="1" lang="zh-CN" altLang="en-US" sz="2400" dirty="0"/>
          </a:p>
        </p:txBody>
      </p:sp>
      <p:pic>
        <p:nvPicPr>
          <p:cNvPr id="4" name="图片 3"/>
          <p:cNvPicPr>
            <a:picLocks noChangeAspect="1"/>
          </p:cNvPicPr>
          <p:nvPr/>
        </p:nvPicPr>
        <p:blipFill>
          <a:blip r:embed="rId2"/>
          <a:stretch>
            <a:fillRect/>
          </a:stretch>
        </p:blipFill>
        <p:spPr>
          <a:xfrm>
            <a:off x="3030735" y="1230872"/>
            <a:ext cx="4239247" cy="3327409"/>
          </a:xfrm>
          <a:prstGeom prst="rect">
            <a:avLst/>
          </a:prstGeom>
        </p:spPr>
      </p:pic>
      <p:sp>
        <p:nvSpPr>
          <p:cNvPr id="7" name="形状 6"/>
          <p:cNvSpPr/>
          <p:nvPr/>
        </p:nvSpPr>
        <p:spPr>
          <a:xfrm rot="10324161">
            <a:off x="8310567" y="3138820"/>
            <a:ext cx="3720245" cy="2594407"/>
          </a:xfrm>
          <a:prstGeom prst="swooshArrow">
            <a:avLst>
              <a:gd name="adj1" fmla="val 16310"/>
              <a:gd name="adj2" fmla="val 3137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 name="矩形 8"/>
          <p:cNvSpPr/>
          <p:nvPr/>
        </p:nvSpPr>
        <p:spPr>
          <a:xfrm>
            <a:off x="7717337" y="2894576"/>
            <a:ext cx="3211219" cy="7078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lvl="0"/>
            <a:r>
              <a:rPr lang="zh-CN" altLang="en-US" sz="2000" dirty="0"/>
              <a:t>这个问题与浮点数在计算机内部的表示方法有关系</a:t>
            </a:r>
          </a:p>
        </p:txBody>
      </p:sp>
    </p:spTree>
    <p:extLst>
      <p:ext uri="{BB962C8B-B14F-4D97-AF65-F5344CB8AC3E}">
        <p14:creationId xmlns:p14="http://schemas.microsoft.com/office/powerpoint/2010/main" val="2055843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latin typeface="+mn-lt"/>
              </a:rPr>
              <a:t>文档注释（</a:t>
            </a:r>
            <a:r>
              <a:rPr kumimoji="1" lang="en-US" altLang="zh-CN" dirty="0">
                <a:latin typeface="+mn-lt"/>
              </a:rPr>
              <a:t>Documentation</a:t>
            </a:r>
            <a:r>
              <a:rPr kumimoji="1" lang="zh-CN" altLang="en-US" dirty="0">
                <a:latin typeface="+mn-lt"/>
              </a:rPr>
              <a:t> </a:t>
            </a:r>
            <a:r>
              <a:rPr kumimoji="1" lang="en-US" altLang="zh-CN" dirty="0" smtClean="0">
                <a:latin typeface="+mn-lt"/>
              </a:rPr>
              <a:t>Comment</a:t>
            </a:r>
            <a:r>
              <a:rPr kumimoji="1" lang="zh-CN" altLang="en-US" dirty="0" smtClean="0">
                <a:latin typeface="+mn-lt"/>
              </a:rPr>
              <a:t>）</a:t>
            </a:r>
            <a:endParaRPr kumimoji="1" lang="zh-CN" altLang="en-US" dirty="0">
              <a:latin typeface="+mn-lt"/>
            </a:endParaRPr>
          </a:p>
        </p:txBody>
      </p:sp>
      <p:sp>
        <p:nvSpPr>
          <p:cNvPr id="3" name="内容占位符 2"/>
          <p:cNvSpPr>
            <a:spLocks noGrp="1"/>
          </p:cNvSpPr>
          <p:nvPr>
            <p:ph idx="1"/>
          </p:nvPr>
        </p:nvSpPr>
        <p:spPr>
          <a:xfrm>
            <a:off x="1097280" y="1024130"/>
            <a:ext cx="10058400" cy="4844967"/>
          </a:xfrm>
        </p:spPr>
        <p:txBody>
          <a:bodyPr>
            <a:normAutofit/>
          </a:bodyPr>
          <a:lstStyle/>
          <a:p>
            <a:pPr algn="just">
              <a:buFont typeface="Wingdings" charset="2"/>
              <a:buChar char="l"/>
            </a:pPr>
            <a:r>
              <a:rPr lang="zh-CN" altLang="en-US" sz="3200" dirty="0">
                <a:latin typeface="+mn-lt"/>
              </a:rPr>
              <a:t>为了</a:t>
            </a:r>
            <a:r>
              <a:rPr lang="zh-CN" altLang="en-US" sz="3200" dirty="0" smtClean="0">
                <a:latin typeface="+mn-lt"/>
              </a:rPr>
              <a:t>减轻</a:t>
            </a:r>
            <a:r>
              <a:rPr lang="en-US" altLang="zh-CN" sz="3200" dirty="0" smtClean="0">
                <a:latin typeface="+mn-lt"/>
              </a:rPr>
              <a:t>Java</a:t>
            </a:r>
            <a:r>
              <a:rPr lang="zh-CN" altLang="en-US" sz="3200" dirty="0" smtClean="0">
                <a:latin typeface="+mn-lt"/>
              </a:rPr>
              <a:t>程序员</a:t>
            </a:r>
            <a:r>
              <a:rPr lang="zh-CN" altLang="en-US" sz="3200" dirty="0">
                <a:latin typeface="+mn-lt"/>
              </a:rPr>
              <a:t>人工编写文档的工作量，实现从代码中</a:t>
            </a:r>
            <a:r>
              <a:rPr lang="zh-CN" altLang="en-US" sz="3200" dirty="0" smtClean="0">
                <a:latin typeface="+mn-lt"/>
              </a:rPr>
              <a:t>自动</a:t>
            </a:r>
            <a:r>
              <a:rPr lang="zh-CN" altLang="en-US" sz="3200" dirty="0">
                <a:latin typeface="+mn-lt"/>
              </a:rPr>
              <a:t>地抽取注释</a:t>
            </a:r>
            <a:r>
              <a:rPr lang="zh-CN" altLang="en-US" sz="3200" dirty="0" smtClean="0">
                <a:latin typeface="+mn-lt"/>
              </a:rPr>
              <a:t>，</a:t>
            </a:r>
            <a:r>
              <a:rPr lang="en-US" altLang="zh-CN" sz="3200" dirty="0" smtClean="0">
                <a:latin typeface="+mn-lt"/>
              </a:rPr>
              <a:t>Java</a:t>
            </a:r>
            <a:r>
              <a:rPr lang="zh-CN" altLang="en-US" sz="3200" dirty="0" smtClean="0">
                <a:latin typeface="+mn-lt"/>
              </a:rPr>
              <a:t>中</a:t>
            </a:r>
            <a:r>
              <a:rPr lang="zh-CN" altLang="en-US" sz="3200" dirty="0">
                <a:latin typeface="+mn-lt"/>
              </a:rPr>
              <a:t>定义了一</a:t>
            </a:r>
            <a:r>
              <a:rPr lang="zh-CN" altLang="en-US" sz="3200" dirty="0" smtClean="0">
                <a:latin typeface="+mn-lt"/>
              </a:rPr>
              <a:t>种</a:t>
            </a:r>
            <a:r>
              <a:rPr lang="zh-CN" altLang="en-US" sz="3200" dirty="0" smtClean="0">
                <a:solidFill>
                  <a:srgbClr val="FF0000"/>
                </a:solidFill>
                <a:latin typeface="+mn-lt"/>
              </a:rPr>
              <a:t>文档注释</a:t>
            </a:r>
            <a:r>
              <a:rPr lang="zh-CN" altLang="en-US" sz="3200" dirty="0">
                <a:latin typeface="+mn-lt"/>
              </a:rPr>
              <a:t>方式，内置了</a:t>
            </a:r>
            <a:r>
              <a:rPr lang="zh-CN" altLang="en-US" sz="3200" dirty="0" smtClean="0">
                <a:latin typeface="+mn-lt"/>
              </a:rPr>
              <a:t>一些</a:t>
            </a:r>
            <a:r>
              <a:rPr lang="zh-CN" altLang="en-US" sz="3200" dirty="0">
                <a:latin typeface="+mn-lt"/>
              </a:rPr>
              <a:t>标准的以“ </a:t>
            </a:r>
            <a:r>
              <a:rPr lang="en-US" altLang="zh-CN" sz="3200" dirty="0" smtClean="0">
                <a:solidFill>
                  <a:srgbClr val="FF0000"/>
                </a:solidFill>
                <a:latin typeface="+mn-lt"/>
              </a:rPr>
              <a:t>@</a:t>
            </a:r>
            <a:r>
              <a:rPr lang="en-US" altLang="zh-CN" sz="3200" dirty="0" smtClean="0">
                <a:latin typeface="+mn-lt"/>
              </a:rPr>
              <a:t> </a:t>
            </a:r>
            <a:r>
              <a:rPr lang="zh-CN" altLang="en-US" sz="3200" dirty="0" smtClean="0">
                <a:latin typeface="+mn-lt"/>
              </a:rPr>
              <a:t>”</a:t>
            </a:r>
            <a:r>
              <a:rPr lang="zh-CN" altLang="en-US" sz="3200" dirty="0">
                <a:latin typeface="+mn-lt"/>
              </a:rPr>
              <a:t>开头的关键字： </a:t>
            </a:r>
          </a:p>
          <a:p>
            <a:endParaRPr kumimoji="1" lang="zh-CN" altLang="en-US" dirty="0"/>
          </a:p>
        </p:txBody>
      </p:sp>
      <p:pic>
        <p:nvPicPr>
          <p:cNvPr id="4" name="图片 3"/>
          <p:cNvPicPr>
            <a:picLocks noChangeAspect="1"/>
          </p:cNvPicPr>
          <p:nvPr/>
        </p:nvPicPr>
        <p:blipFill>
          <a:blip r:embed="rId2"/>
          <a:stretch>
            <a:fillRect/>
          </a:stretch>
        </p:blipFill>
        <p:spPr>
          <a:xfrm>
            <a:off x="2322577" y="2434445"/>
            <a:ext cx="7398025" cy="3801763"/>
          </a:xfrm>
          <a:prstGeom prst="rect">
            <a:avLst/>
          </a:prstGeom>
        </p:spPr>
      </p:pic>
      <p:sp>
        <p:nvSpPr>
          <p:cNvPr id="5" name="文本框 4"/>
          <p:cNvSpPr txBox="1"/>
          <p:nvPr/>
        </p:nvSpPr>
        <p:spPr>
          <a:xfrm>
            <a:off x="8769761" y="5866874"/>
            <a:ext cx="950838"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ltLang="zh-CN" dirty="0" err="1" smtClean="0"/>
              <a:t>DocTest</a:t>
            </a:r>
            <a:endParaRPr lang="zh-CN" altLang="en-US" dirty="0"/>
          </a:p>
        </p:txBody>
      </p:sp>
    </p:spTree>
    <p:extLst>
      <p:ext uri="{BB962C8B-B14F-4D97-AF65-F5344CB8AC3E}">
        <p14:creationId xmlns:p14="http://schemas.microsoft.com/office/powerpoint/2010/main" val="8167061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latin typeface="+mn-lt"/>
              </a:rPr>
              <a:t>延伸</a:t>
            </a:r>
            <a:r>
              <a:rPr kumimoji="1" lang="en-US" altLang="zh-CN" dirty="0">
                <a:latin typeface="+mn-lt"/>
              </a:rPr>
              <a:t>_</a:t>
            </a:r>
            <a:r>
              <a:rPr lang="en-US" altLang="zh-CN" dirty="0" err="1" smtClean="0">
                <a:latin typeface="+mn-lt"/>
              </a:rPr>
              <a:t>Kahan</a:t>
            </a:r>
            <a:r>
              <a:rPr lang="zh-CN" altLang="en-US" dirty="0" smtClean="0">
                <a:latin typeface="+mn-lt"/>
              </a:rPr>
              <a:t> </a:t>
            </a:r>
            <a:r>
              <a:rPr lang="en-US" altLang="zh-CN" dirty="0" smtClean="0">
                <a:latin typeface="+mn-lt"/>
              </a:rPr>
              <a:t>and</a:t>
            </a:r>
            <a:r>
              <a:rPr lang="zh-CN" altLang="en-US" dirty="0" smtClean="0">
                <a:latin typeface="+mn-lt"/>
              </a:rPr>
              <a:t> </a:t>
            </a:r>
            <a:r>
              <a:rPr lang="en-US" altLang="zh-CN" dirty="0" smtClean="0">
                <a:latin typeface="+mn-lt"/>
              </a:rPr>
              <a:t>his</a:t>
            </a:r>
            <a:r>
              <a:rPr lang="zh-CN" altLang="en-US" dirty="0" smtClean="0">
                <a:latin typeface="+mn-lt"/>
              </a:rPr>
              <a:t> </a:t>
            </a:r>
            <a:r>
              <a:rPr lang="en-US" altLang="zh-CN" dirty="0" smtClean="0">
                <a:latin typeface="+mn-lt"/>
              </a:rPr>
              <a:t>TURING</a:t>
            </a:r>
            <a:r>
              <a:rPr lang="zh-CN" altLang="en-US" dirty="0" smtClean="0">
                <a:latin typeface="+mn-lt"/>
              </a:rPr>
              <a:t> </a:t>
            </a:r>
            <a:r>
              <a:rPr lang="en-US" altLang="zh-CN" dirty="0" smtClean="0">
                <a:latin typeface="+mn-lt"/>
              </a:rPr>
              <a:t>Award</a:t>
            </a:r>
            <a:endParaRPr kumimoji="1" lang="zh-CN" altLang="en-US" dirty="0">
              <a:latin typeface="+mn-lt"/>
            </a:endParaRPr>
          </a:p>
        </p:txBody>
      </p:sp>
      <p:sp>
        <p:nvSpPr>
          <p:cNvPr id="3" name="内容占位符 2"/>
          <p:cNvSpPr>
            <a:spLocks noGrp="1"/>
          </p:cNvSpPr>
          <p:nvPr>
            <p:ph idx="1"/>
          </p:nvPr>
        </p:nvSpPr>
        <p:spPr>
          <a:xfrm>
            <a:off x="738601" y="1120354"/>
            <a:ext cx="6040939" cy="4023360"/>
          </a:xfrm>
        </p:spPr>
        <p:txBody>
          <a:bodyPr>
            <a:normAutofit/>
          </a:bodyPr>
          <a:lstStyle/>
          <a:p>
            <a:pPr algn="just">
              <a:buFont typeface="Wingdings" charset="2"/>
              <a:buChar char="l"/>
            </a:pPr>
            <a:r>
              <a:rPr lang="zh-CN" altLang="en-US" sz="2800" dirty="0" smtClean="0">
                <a:latin typeface="+mn-lt"/>
              </a:rPr>
              <a:t>授</a:t>
            </a:r>
            <a:r>
              <a:rPr lang="zh-CN" altLang="en-US" sz="2800" dirty="0">
                <a:latin typeface="+mn-lt"/>
              </a:rPr>
              <a:t> 予 </a:t>
            </a:r>
            <a:r>
              <a:rPr lang="en-US" altLang="zh-CN" sz="2800" dirty="0">
                <a:latin typeface="+mn-lt"/>
              </a:rPr>
              <a:t>William (</a:t>
            </a:r>
            <a:r>
              <a:rPr lang="en-US" altLang="zh-CN" sz="2800" dirty="0" err="1">
                <a:latin typeface="+mn-lt"/>
              </a:rPr>
              <a:t>Velvel</a:t>
            </a:r>
            <a:r>
              <a:rPr lang="en-US" altLang="zh-CN" sz="2800" dirty="0">
                <a:latin typeface="+mn-lt"/>
              </a:rPr>
              <a:t>)  </a:t>
            </a:r>
            <a:r>
              <a:rPr lang="en-US" altLang="zh-CN" sz="2800" dirty="0" err="1" smtClean="0">
                <a:latin typeface="+mn-lt"/>
              </a:rPr>
              <a:t>Kahan</a:t>
            </a:r>
            <a:r>
              <a:rPr lang="zh-CN" altLang="en-US" sz="2800" dirty="0" smtClean="0">
                <a:latin typeface="+mn-lt"/>
              </a:rPr>
              <a:t>图</a:t>
            </a:r>
            <a:r>
              <a:rPr lang="zh-CN" altLang="en-US" sz="2800" dirty="0">
                <a:latin typeface="+mn-lt"/>
              </a:rPr>
              <a:t> 灵 奖 以 表 彰 其 </a:t>
            </a:r>
            <a:r>
              <a:rPr lang="zh-CN" altLang="en-US" sz="2800" dirty="0" smtClean="0">
                <a:latin typeface="+mn-lt"/>
              </a:rPr>
              <a:t>在</a:t>
            </a:r>
            <a:r>
              <a:rPr lang="zh-CN" altLang="en-US" sz="2800" dirty="0">
                <a:latin typeface="+mn-lt"/>
              </a:rPr>
              <a:t>数值分析领域基础性的贡献。</a:t>
            </a:r>
            <a:r>
              <a:rPr lang="en-US" altLang="zh-CN" sz="2800" dirty="0">
                <a:latin typeface="+mn-lt"/>
              </a:rPr>
              <a:t>William </a:t>
            </a:r>
            <a:r>
              <a:rPr lang="en-US" altLang="zh-CN" sz="2800" dirty="0" err="1">
                <a:latin typeface="+mn-lt"/>
              </a:rPr>
              <a:t>Kahan</a:t>
            </a:r>
            <a:r>
              <a:rPr lang="zh-CN" altLang="en-US" sz="2800" dirty="0">
                <a:latin typeface="+mn-lt"/>
              </a:rPr>
              <a:t>是关于浮点运算方面最重要的科学家之一。</a:t>
            </a:r>
            <a:r>
              <a:rPr lang="en-US" altLang="zh-CN" sz="2800" dirty="0" err="1">
                <a:latin typeface="+mn-lt"/>
              </a:rPr>
              <a:t>Kahan</a:t>
            </a:r>
            <a:r>
              <a:rPr lang="zh-CN" altLang="en-US" sz="2800" dirty="0">
                <a:latin typeface="+mn-lt"/>
              </a:rPr>
              <a:t>一直致力于“使得这个世界在数值计算方面更加安全”</a:t>
            </a:r>
            <a:endParaRPr kumimoji="1" lang="zh-CN" altLang="en-US" sz="2800" dirty="0">
              <a:latin typeface="+mn-lt"/>
            </a:endParaRPr>
          </a:p>
        </p:txBody>
      </p:sp>
      <p:pic>
        <p:nvPicPr>
          <p:cNvPr id="4" name="图片 3"/>
          <p:cNvPicPr>
            <a:picLocks noChangeAspect="1"/>
          </p:cNvPicPr>
          <p:nvPr/>
        </p:nvPicPr>
        <p:blipFill>
          <a:blip r:embed="rId3"/>
          <a:stretch>
            <a:fillRect/>
          </a:stretch>
        </p:blipFill>
        <p:spPr>
          <a:xfrm>
            <a:off x="7118753" y="1083777"/>
            <a:ext cx="4698836" cy="34063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图片 4"/>
          <p:cNvPicPr>
            <a:picLocks noChangeAspect="1"/>
          </p:cNvPicPr>
          <p:nvPr/>
        </p:nvPicPr>
        <p:blipFill>
          <a:blip r:embed="rId4"/>
          <a:stretch>
            <a:fillRect/>
          </a:stretch>
        </p:blipFill>
        <p:spPr>
          <a:xfrm>
            <a:off x="4446049" y="3478236"/>
            <a:ext cx="3289300" cy="3111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矩形 5"/>
          <p:cNvSpPr/>
          <p:nvPr/>
        </p:nvSpPr>
        <p:spPr>
          <a:xfrm>
            <a:off x="427801" y="3593342"/>
            <a:ext cx="3927987"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dirty="0">
                <a:solidFill>
                  <a:srgbClr val="454545"/>
                </a:solidFill>
                <a:latin typeface="PingFang SC" charset="-122"/>
              </a:rPr>
              <a:t>For his fundamental contributions to numerical analysis. One of the foremost experts on floating-point computations. </a:t>
            </a:r>
            <a:r>
              <a:rPr lang="en-US" altLang="zh-CN" dirty="0" err="1">
                <a:solidFill>
                  <a:srgbClr val="454545"/>
                </a:solidFill>
                <a:latin typeface="PingFang SC" charset="-122"/>
              </a:rPr>
              <a:t>Kahan</a:t>
            </a:r>
            <a:r>
              <a:rPr lang="en-US" altLang="zh-CN" dirty="0">
                <a:solidFill>
                  <a:srgbClr val="454545"/>
                </a:solidFill>
                <a:latin typeface="PingFang SC" charset="-122"/>
              </a:rPr>
              <a:t> has dedicated himself to "making the world safe for numerical computations."</a:t>
            </a:r>
            <a:endParaRPr lang="zh-CN" altLang="en-US" dirty="0"/>
          </a:p>
        </p:txBody>
      </p:sp>
    </p:spTree>
    <p:extLst>
      <p:ext uri="{BB962C8B-B14F-4D97-AF65-F5344CB8AC3E}">
        <p14:creationId xmlns:p14="http://schemas.microsoft.com/office/powerpoint/2010/main" val="7188024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t>延伸</a:t>
            </a:r>
            <a:r>
              <a:rPr kumimoji="1" lang="en-US" altLang="zh-CN" dirty="0"/>
              <a:t>_</a:t>
            </a:r>
            <a:r>
              <a:rPr kumimoji="1" lang="en-US" altLang="zh-CN" dirty="0" smtClean="0"/>
              <a:t>IEEE754</a:t>
            </a:r>
            <a:endParaRPr kumimoji="1" lang="zh-CN" altLang="en-US" dirty="0"/>
          </a:p>
        </p:txBody>
      </p:sp>
      <p:sp>
        <p:nvSpPr>
          <p:cNvPr id="3" name="内容占位符 2"/>
          <p:cNvSpPr>
            <a:spLocks noGrp="1"/>
          </p:cNvSpPr>
          <p:nvPr>
            <p:ph idx="1"/>
          </p:nvPr>
        </p:nvSpPr>
        <p:spPr>
          <a:xfrm>
            <a:off x="841248" y="1251086"/>
            <a:ext cx="4992624" cy="4023360"/>
          </a:xfrm>
        </p:spPr>
        <p:txBody>
          <a:bodyPr>
            <a:normAutofit/>
          </a:bodyPr>
          <a:lstStyle/>
          <a:p>
            <a:pPr algn="just">
              <a:buFont typeface="Wingdings" charset="2"/>
              <a:buChar char="l"/>
            </a:pPr>
            <a:r>
              <a:rPr lang="en-US" altLang="zh-CN" sz="2800" b="1" dirty="0" smtClean="0">
                <a:latin typeface="+mn-lt"/>
              </a:rPr>
              <a:t>IEEE </a:t>
            </a:r>
            <a:r>
              <a:rPr lang="en-US" altLang="zh-CN" sz="2800" b="1" dirty="0">
                <a:latin typeface="+mn-lt"/>
              </a:rPr>
              <a:t>754 </a:t>
            </a:r>
            <a:r>
              <a:rPr lang="zh-CN" altLang="en-US" sz="2800" b="1" dirty="0">
                <a:latin typeface="+mn-lt"/>
              </a:rPr>
              <a:t>标准</a:t>
            </a:r>
            <a:r>
              <a:rPr lang="zh-CN" altLang="en-US" sz="2800" dirty="0">
                <a:latin typeface="+mn-lt"/>
              </a:rPr>
              <a:t>是</a:t>
            </a:r>
            <a:r>
              <a:rPr lang="en-US" altLang="zh-CN" sz="2800" b="1" dirty="0">
                <a:latin typeface="+mn-lt"/>
              </a:rPr>
              <a:t>IEEE</a:t>
            </a:r>
            <a:r>
              <a:rPr lang="zh-CN" altLang="en-US" sz="2800" b="1" dirty="0">
                <a:latin typeface="+mn-lt"/>
              </a:rPr>
              <a:t>二进位浮点数算术标准</a:t>
            </a:r>
            <a:r>
              <a:rPr lang="zh-CN" altLang="en-US" sz="2800" dirty="0">
                <a:latin typeface="+mn-lt"/>
              </a:rPr>
              <a:t>（</a:t>
            </a:r>
            <a:r>
              <a:rPr lang="en-US" altLang="zh-CN" sz="2800" dirty="0">
                <a:latin typeface="+mn-lt"/>
              </a:rPr>
              <a:t>IEEE Standard for Floating-Point Arithmetic</a:t>
            </a:r>
            <a:r>
              <a:rPr lang="zh-CN" altLang="en-US" sz="2800" dirty="0">
                <a:latin typeface="+mn-lt"/>
              </a:rPr>
              <a:t>）的标准</a:t>
            </a:r>
            <a:r>
              <a:rPr lang="zh-CN" altLang="en-US" sz="2800" dirty="0" smtClean="0">
                <a:latin typeface="+mn-lt"/>
              </a:rPr>
              <a:t>编号，</a:t>
            </a:r>
            <a:r>
              <a:rPr lang="en-US" altLang="zh-CN" sz="2800" dirty="0">
                <a:latin typeface="+mn-lt"/>
              </a:rPr>
              <a:t>IEEE 754 </a:t>
            </a:r>
            <a:r>
              <a:rPr lang="zh-CN" altLang="en-US" sz="2800" dirty="0">
                <a:latin typeface="+mn-lt"/>
              </a:rPr>
              <a:t>标准规定了计算机程序设计环境中的二进制和十进制的浮点数自述的交换、算术格式以及</a:t>
            </a:r>
            <a:r>
              <a:rPr lang="zh-CN" altLang="en-US" sz="2800" dirty="0" smtClean="0">
                <a:latin typeface="+mn-lt"/>
              </a:rPr>
              <a:t>方法。</a:t>
            </a:r>
            <a:endParaRPr kumimoji="1" lang="zh-CN" altLang="en-US" sz="2800" dirty="0">
              <a:latin typeface="+mn-lt"/>
            </a:endParaRPr>
          </a:p>
        </p:txBody>
      </p:sp>
      <p:pic>
        <p:nvPicPr>
          <p:cNvPr id="5" name="图片 4"/>
          <p:cNvPicPr>
            <a:picLocks noChangeAspect="1"/>
          </p:cNvPicPr>
          <p:nvPr/>
        </p:nvPicPr>
        <p:blipFill>
          <a:blip r:embed="rId2"/>
          <a:stretch>
            <a:fillRect/>
          </a:stretch>
        </p:blipFill>
        <p:spPr>
          <a:xfrm>
            <a:off x="6367113" y="286603"/>
            <a:ext cx="4163236" cy="59523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19315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t>延伸</a:t>
            </a:r>
            <a:r>
              <a:rPr kumimoji="1" lang="en-US" altLang="zh-CN" dirty="0"/>
              <a:t>_</a:t>
            </a:r>
            <a:r>
              <a:rPr kumimoji="1" lang="zh-CN" altLang="en-US" dirty="0" smtClean="0"/>
              <a:t>精度损失！还有招</a:t>
            </a:r>
            <a:endParaRPr kumimoji="1" lang="zh-CN" altLang="en-US" dirty="0"/>
          </a:p>
        </p:txBody>
      </p:sp>
      <p:sp>
        <p:nvSpPr>
          <p:cNvPr id="3" name="内容占位符 2"/>
          <p:cNvSpPr>
            <a:spLocks noGrp="1"/>
          </p:cNvSpPr>
          <p:nvPr>
            <p:ph idx="1"/>
          </p:nvPr>
        </p:nvSpPr>
        <p:spPr/>
        <p:txBody>
          <a:bodyPr>
            <a:normAutofit/>
          </a:bodyPr>
          <a:lstStyle/>
          <a:p>
            <a:pPr>
              <a:buFont typeface="Wingdings" charset="2"/>
              <a:buChar char="l"/>
            </a:pPr>
            <a:r>
              <a:rPr kumimoji="1" lang="zh-CN" altLang="en-US" sz="3200" dirty="0" smtClean="0">
                <a:latin typeface="+mn-lt"/>
              </a:rPr>
              <a:t>使用</a:t>
            </a:r>
            <a:r>
              <a:rPr kumimoji="1" lang="en-US" altLang="zh-CN" sz="3200" dirty="0" err="1" smtClean="0">
                <a:solidFill>
                  <a:srgbClr val="FF0000"/>
                </a:solidFill>
                <a:latin typeface="+mn-lt"/>
              </a:rPr>
              <a:t>BigDecimal</a:t>
            </a:r>
            <a:r>
              <a:rPr kumimoji="1" lang="zh-CN" altLang="en-US" sz="3200" dirty="0" smtClean="0">
                <a:latin typeface="+mn-lt"/>
              </a:rPr>
              <a:t>类来精确表示数值类型！</a:t>
            </a:r>
            <a:endParaRPr kumimoji="1" lang="en-US" altLang="zh-CN" sz="3200" dirty="0" smtClean="0">
              <a:latin typeface="+mn-lt"/>
            </a:endParaRPr>
          </a:p>
          <a:p>
            <a:pPr>
              <a:buFont typeface="Wingdings" charset="2"/>
              <a:buChar char="l"/>
            </a:pPr>
            <a:r>
              <a:rPr kumimoji="1" lang="zh-CN" altLang="en-US" sz="3200" dirty="0" smtClean="0">
                <a:latin typeface="+mn-lt"/>
              </a:rPr>
              <a:t>请同学们查阅</a:t>
            </a:r>
            <a:r>
              <a:rPr kumimoji="1" lang="en-US" altLang="zh-CN" sz="3200" dirty="0" smtClean="0">
                <a:latin typeface="+mn-lt"/>
              </a:rPr>
              <a:t>Java</a:t>
            </a:r>
            <a:r>
              <a:rPr kumimoji="1" lang="zh-CN" altLang="en-US" sz="3200" dirty="0" smtClean="0">
                <a:latin typeface="+mn-lt"/>
              </a:rPr>
              <a:t> </a:t>
            </a:r>
            <a:r>
              <a:rPr kumimoji="1" lang="en-US" altLang="zh-CN" sz="3200" dirty="0" smtClean="0">
                <a:latin typeface="+mn-lt"/>
              </a:rPr>
              <a:t>API</a:t>
            </a:r>
            <a:r>
              <a:rPr kumimoji="1" lang="zh-CN" altLang="en-US" sz="3200" dirty="0" smtClean="0">
                <a:latin typeface="+mn-lt"/>
              </a:rPr>
              <a:t> 或者 上网查找资料，编写示例程序，正确运行刚刚错误的算式！</a:t>
            </a:r>
            <a:endParaRPr kumimoji="1" lang="zh-CN" altLang="en-US" sz="3200" dirty="0">
              <a:latin typeface="+mn-lt"/>
            </a:endParaRPr>
          </a:p>
        </p:txBody>
      </p:sp>
      <p:pic>
        <p:nvPicPr>
          <p:cNvPr id="4" name="图片 3"/>
          <p:cNvPicPr>
            <a:picLocks noChangeAspect="1"/>
          </p:cNvPicPr>
          <p:nvPr/>
        </p:nvPicPr>
        <p:blipFill>
          <a:blip r:embed="rId2"/>
          <a:stretch>
            <a:fillRect/>
          </a:stretch>
        </p:blipFill>
        <p:spPr>
          <a:xfrm>
            <a:off x="3721608" y="2806872"/>
            <a:ext cx="4910328" cy="3854145"/>
          </a:xfrm>
          <a:prstGeom prst="rect">
            <a:avLst/>
          </a:prstGeom>
        </p:spPr>
      </p:pic>
    </p:spTree>
    <p:extLst>
      <p:ext uri="{BB962C8B-B14F-4D97-AF65-F5344CB8AC3E}">
        <p14:creationId xmlns:p14="http://schemas.microsoft.com/office/powerpoint/2010/main" val="740000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smtClean="0"/>
              <a:t>文档注释</a:t>
            </a:r>
            <a:endParaRPr kumimoji="1" lang="zh-CN" altLang="en-US" dirty="0"/>
          </a:p>
        </p:txBody>
      </p:sp>
      <p:sp>
        <p:nvSpPr>
          <p:cNvPr id="3" name="内容占位符 2"/>
          <p:cNvSpPr>
            <a:spLocks noGrp="1"/>
          </p:cNvSpPr>
          <p:nvPr>
            <p:ph idx="1"/>
          </p:nvPr>
        </p:nvSpPr>
        <p:spPr/>
        <p:txBody>
          <a:bodyPr>
            <a:normAutofit/>
          </a:bodyPr>
          <a:lstStyle/>
          <a:p>
            <a:pPr>
              <a:buFont typeface="Wingdings" charset="2"/>
              <a:buChar char="l"/>
            </a:pPr>
            <a:r>
              <a:rPr lang="zh-CN" altLang="en-US" sz="3200" dirty="0" smtClean="0">
                <a:latin typeface="+mn-lt"/>
              </a:rPr>
              <a:t>使用</a:t>
            </a:r>
            <a:r>
              <a:rPr lang="en-US" altLang="zh-CN" sz="3200" dirty="0" smtClean="0">
                <a:solidFill>
                  <a:srgbClr val="FF0000"/>
                </a:solidFill>
                <a:latin typeface="+mn-lt"/>
              </a:rPr>
              <a:t>Javadoc</a:t>
            </a:r>
            <a:r>
              <a:rPr lang="zh-CN" altLang="en-US" sz="3200" dirty="0" smtClean="0">
                <a:latin typeface="+mn-lt"/>
              </a:rPr>
              <a:t>程序可以从</a:t>
            </a:r>
            <a:r>
              <a:rPr lang="zh-CN" altLang="en-US" sz="3200" dirty="0">
                <a:latin typeface="+mn-lt"/>
              </a:rPr>
              <a:t>代码中抽取上述注释内容</a:t>
            </a:r>
            <a:r>
              <a:rPr lang="zh-CN" altLang="en-US" sz="3200" dirty="0" smtClean="0">
                <a:latin typeface="+mn-lt"/>
              </a:rPr>
              <a:t>，并创建出</a:t>
            </a:r>
            <a:r>
              <a:rPr lang="en-US" altLang="zh-CN" sz="3200" dirty="0" smtClean="0">
                <a:latin typeface="+mn-lt"/>
              </a:rPr>
              <a:t>HTML</a:t>
            </a:r>
            <a:r>
              <a:rPr lang="zh-CN" altLang="en-US" sz="3200" dirty="0" smtClean="0">
                <a:latin typeface="+mn-lt"/>
              </a:rPr>
              <a:t>格式</a:t>
            </a:r>
            <a:r>
              <a:rPr lang="zh-CN" altLang="en-US" sz="3200" dirty="0">
                <a:latin typeface="+mn-lt"/>
              </a:rPr>
              <a:t>的程序文档。 </a:t>
            </a:r>
          </a:p>
          <a:p>
            <a:r>
              <a:rPr kumimoji="1" lang="en-US" altLang="zh-CN" sz="3200" dirty="0" smtClean="0">
                <a:latin typeface="+mn-lt"/>
                <a:ea typeface="Source Code Pro for Powerline" charset="0"/>
                <a:cs typeface="Source Code Pro for Powerline" charset="0"/>
              </a:rPr>
              <a:t>         </a:t>
            </a:r>
            <a:r>
              <a:rPr kumimoji="1" lang="en-US" altLang="zh-CN" sz="3200" dirty="0" smtClean="0">
                <a:solidFill>
                  <a:srgbClr val="0000FF"/>
                </a:solidFill>
                <a:latin typeface="+mn-lt"/>
                <a:ea typeface="Source Code Pro for Powerline" charset="0"/>
                <a:cs typeface="Source Code Pro for Powerline" charset="0"/>
              </a:rPr>
              <a:t>$</a:t>
            </a:r>
            <a:r>
              <a:rPr kumimoji="1" lang="en-US" altLang="zh-CN" sz="3200" dirty="0" err="1" smtClean="0">
                <a:solidFill>
                  <a:srgbClr val="0000FF"/>
                </a:solidFill>
                <a:latin typeface="+mn-lt"/>
                <a:ea typeface="Source Code Pro for Powerline" charset="0"/>
                <a:cs typeface="Source Code Pro for Powerline" charset="0"/>
              </a:rPr>
              <a:t>javadoc</a:t>
            </a:r>
            <a:r>
              <a:rPr kumimoji="1" lang="zh-CN" altLang="en-US" sz="3200" dirty="0" smtClean="0">
                <a:solidFill>
                  <a:srgbClr val="0000FF"/>
                </a:solidFill>
                <a:latin typeface="+mn-lt"/>
                <a:ea typeface="Source Code Pro for Powerline" charset="0"/>
                <a:cs typeface="Source Code Pro for Powerline" charset="0"/>
              </a:rPr>
              <a:t> </a:t>
            </a:r>
            <a:r>
              <a:rPr kumimoji="1" lang="en-US" altLang="zh-CN" sz="3200" dirty="0" err="1" smtClean="0">
                <a:solidFill>
                  <a:srgbClr val="0000FF"/>
                </a:solidFill>
                <a:latin typeface="+mn-lt"/>
                <a:ea typeface="Source Code Pro for Powerline" charset="0"/>
                <a:cs typeface="Source Code Pro for Powerline" charset="0"/>
              </a:rPr>
              <a:t>DocTest.java</a:t>
            </a:r>
            <a:r>
              <a:rPr kumimoji="1" lang="zh-CN" altLang="en-US" sz="3200" dirty="0" smtClean="0">
                <a:solidFill>
                  <a:srgbClr val="0000FF"/>
                </a:solidFill>
                <a:latin typeface="+mn-lt"/>
                <a:ea typeface="Source Code Pro for Powerline" charset="0"/>
                <a:cs typeface="Source Code Pro for Powerline" charset="0"/>
              </a:rPr>
              <a:t> </a:t>
            </a:r>
            <a:r>
              <a:rPr kumimoji="1" lang="en-US" altLang="zh-CN" sz="3200" dirty="0" smtClean="0">
                <a:solidFill>
                  <a:srgbClr val="0000FF"/>
                </a:solidFill>
                <a:latin typeface="+mn-lt"/>
                <a:ea typeface="Source Code Pro for Powerline" charset="0"/>
                <a:cs typeface="Source Code Pro for Powerline" charset="0"/>
              </a:rPr>
              <a:t>-d</a:t>
            </a:r>
            <a:r>
              <a:rPr kumimoji="1" lang="zh-CN" altLang="en-US" sz="3200" dirty="0" smtClean="0">
                <a:solidFill>
                  <a:srgbClr val="0000FF"/>
                </a:solidFill>
                <a:latin typeface="+mn-lt"/>
                <a:ea typeface="Source Code Pro for Powerline" charset="0"/>
                <a:cs typeface="Source Code Pro for Powerline" charset="0"/>
              </a:rPr>
              <a:t> </a:t>
            </a:r>
            <a:r>
              <a:rPr kumimoji="1" lang="en-US" altLang="zh-CN" sz="3200" dirty="0" smtClean="0">
                <a:solidFill>
                  <a:srgbClr val="0000FF"/>
                </a:solidFill>
                <a:latin typeface="+mn-lt"/>
                <a:ea typeface="Source Code Pro for Powerline" charset="0"/>
                <a:cs typeface="Source Code Pro for Powerline" charset="0"/>
              </a:rPr>
              <a:t>doc</a:t>
            </a:r>
            <a:endParaRPr kumimoji="1" lang="zh-CN" altLang="en-US" sz="3200" dirty="0">
              <a:solidFill>
                <a:srgbClr val="0000FF"/>
              </a:solidFill>
              <a:latin typeface="+mn-lt"/>
              <a:ea typeface="Source Code Pro for Powerline" charset="0"/>
              <a:cs typeface="Source Code Pro for Powerline" charset="0"/>
            </a:endParaRPr>
          </a:p>
        </p:txBody>
      </p:sp>
      <p:pic>
        <p:nvPicPr>
          <p:cNvPr id="5" name="图片 4"/>
          <p:cNvPicPr>
            <a:picLocks noChangeAspect="1"/>
          </p:cNvPicPr>
          <p:nvPr/>
        </p:nvPicPr>
        <p:blipFill>
          <a:blip r:embed="rId2"/>
          <a:stretch>
            <a:fillRect/>
          </a:stretch>
        </p:blipFill>
        <p:spPr>
          <a:xfrm>
            <a:off x="4023419" y="2878440"/>
            <a:ext cx="3917092" cy="40039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图片 5"/>
          <p:cNvPicPr>
            <a:picLocks noChangeAspect="1"/>
          </p:cNvPicPr>
          <p:nvPr/>
        </p:nvPicPr>
        <p:blipFill>
          <a:blip r:embed="rId3"/>
          <a:stretch>
            <a:fillRect/>
          </a:stretch>
        </p:blipFill>
        <p:spPr>
          <a:xfrm>
            <a:off x="8105968" y="1728216"/>
            <a:ext cx="4014005" cy="44256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图片 6"/>
          <p:cNvPicPr>
            <a:picLocks noChangeAspect="1"/>
          </p:cNvPicPr>
          <p:nvPr/>
        </p:nvPicPr>
        <p:blipFill>
          <a:blip r:embed="rId4"/>
          <a:stretch>
            <a:fillRect/>
          </a:stretch>
        </p:blipFill>
        <p:spPr>
          <a:xfrm>
            <a:off x="524615" y="2878438"/>
            <a:ext cx="3291571" cy="32754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39719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本章导读</a:t>
            </a:r>
            <a:endParaRPr lang="zh-CN" altLang="en-US" dirty="0"/>
          </a:p>
        </p:txBody>
      </p:sp>
      <p:sp>
        <p:nvSpPr>
          <p:cNvPr id="3" name="内容占位符 2"/>
          <p:cNvSpPr>
            <a:spLocks noGrp="1"/>
          </p:cNvSpPr>
          <p:nvPr>
            <p:ph idx="1"/>
          </p:nvPr>
        </p:nvSpPr>
        <p:spPr>
          <a:xfrm>
            <a:off x="1097280" y="1207009"/>
            <a:ext cx="10058400" cy="5045510"/>
          </a:xfrm>
        </p:spPr>
        <p:txBody>
          <a:bodyPr>
            <a:normAutofit/>
          </a:bodyPr>
          <a:lstStyle/>
          <a:p>
            <a:pPr algn="just">
              <a:spcBef>
                <a:spcPct val="0"/>
              </a:spcBef>
              <a:spcAft>
                <a:spcPct val="20000"/>
              </a:spcAft>
              <a:buFont typeface="Wingdings" panose="05000000000000000000" pitchFamily="2" charset="2"/>
              <a:buChar char="p"/>
            </a:pPr>
            <a:r>
              <a:rPr lang="en-US" altLang="zh-CN" sz="3200" dirty="0" smtClean="0">
                <a:latin typeface="+mn-lt"/>
              </a:rPr>
              <a:t>2.1</a:t>
            </a:r>
            <a:r>
              <a:rPr lang="zh-CN" altLang="en-US" sz="3200" dirty="0" smtClean="0">
                <a:latin typeface="+mn-lt"/>
              </a:rPr>
              <a:t> 可读性的重要保障 </a:t>
            </a:r>
            <a:r>
              <a:rPr lang="en-US" altLang="zh-CN" sz="3200" dirty="0" smtClean="0">
                <a:latin typeface="+mn-lt"/>
              </a:rPr>
              <a:t>——</a:t>
            </a:r>
            <a:r>
              <a:rPr lang="zh-CN" altLang="en-US" sz="3200" dirty="0" smtClean="0">
                <a:latin typeface="+mn-lt"/>
              </a:rPr>
              <a:t> 注释 </a:t>
            </a:r>
            <a:r>
              <a:rPr lang="en-US" altLang="zh-CN" sz="3200" dirty="0" smtClean="0">
                <a:latin typeface="+mn-lt"/>
              </a:rPr>
              <a:t>Comment</a:t>
            </a:r>
          </a:p>
          <a:p>
            <a:pPr algn="just">
              <a:spcBef>
                <a:spcPct val="0"/>
              </a:spcBef>
              <a:spcAft>
                <a:spcPct val="20000"/>
              </a:spcAft>
              <a:buFont typeface="Wingdings" charset="2"/>
              <a:buChar char="ü"/>
            </a:pPr>
            <a:r>
              <a:rPr lang="en-US" altLang="zh-CN" sz="3200" dirty="0" smtClean="0">
                <a:solidFill>
                  <a:srgbClr val="FF0000"/>
                </a:solidFill>
                <a:latin typeface="+mn-lt"/>
              </a:rPr>
              <a:t>2.2</a:t>
            </a:r>
            <a:r>
              <a:rPr lang="zh-CN" altLang="en-US" sz="3200" dirty="0" smtClean="0">
                <a:solidFill>
                  <a:srgbClr val="FF0000"/>
                </a:solidFill>
                <a:latin typeface="+mn-lt"/>
              </a:rPr>
              <a:t> 标识符与关键字（ </a:t>
            </a:r>
            <a:r>
              <a:rPr lang="en-US" altLang="zh-CN" sz="3200" dirty="0" smtClean="0">
                <a:solidFill>
                  <a:srgbClr val="FF0000"/>
                </a:solidFill>
                <a:latin typeface="+mn-lt"/>
              </a:rPr>
              <a:t>Identifier</a:t>
            </a:r>
            <a:r>
              <a:rPr lang="zh-CN" altLang="en-US" sz="3200" dirty="0" smtClean="0">
                <a:solidFill>
                  <a:srgbClr val="FF0000"/>
                </a:solidFill>
                <a:latin typeface="+mn-lt"/>
              </a:rPr>
              <a:t> </a:t>
            </a:r>
            <a:r>
              <a:rPr lang="en-US" altLang="zh-CN" sz="3200" dirty="0" smtClean="0">
                <a:solidFill>
                  <a:srgbClr val="FF0000"/>
                </a:solidFill>
                <a:latin typeface="+mn-lt"/>
              </a:rPr>
              <a:t>&amp;</a:t>
            </a:r>
            <a:r>
              <a:rPr lang="zh-CN" altLang="en-US" sz="3200" dirty="0" smtClean="0">
                <a:solidFill>
                  <a:srgbClr val="FF0000"/>
                </a:solidFill>
                <a:latin typeface="+mn-lt"/>
              </a:rPr>
              <a:t> </a:t>
            </a:r>
            <a:r>
              <a:rPr lang="en-US" altLang="zh-CN" sz="3200" dirty="0" smtClean="0">
                <a:solidFill>
                  <a:srgbClr val="FF0000"/>
                </a:solidFill>
                <a:latin typeface="+mn-lt"/>
              </a:rPr>
              <a:t>Key</a:t>
            </a:r>
            <a:r>
              <a:rPr lang="zh-CN" altLang="en-US" sz="3200" dirty="0" smtClean="0">
                <a:solidFill>
                  <a:srgbClr val="FF0000"/>
                </a:solidFill>
                <a:latin typeface="+mn-lt"/>
              </a:rPr>
              <a:t> </a:t>
            </a:r>
            <a:r>
              <a:rPr lang="en-US" altLang="zh-CN" sz="3200" dirty="0" smtClean="0">
                <a:solidFill>
                  <a:srgbClr val="FF0000"/>
                </a:solidFill>
                <a:latin typeface="+mn-lt"/>
              </a:rPr>
              <a:t>Words</a:t>
            </a:r>
            <a:r>
              <a:rPr lang="zh-CN" altLang="en-US" sz="3200" dirty="0" smtClean="0">
                <a:solidFill>
                  <a:srgbClr val="FF0000"/>
                </a:solidFill>
                <a:latin typeface="+mn-lt"/>
              </a:rPr>
              <a:t>）</a:t>
            </a:r>
          </a:p>
          <a:p>
            <a:pPr algn="just">
              <a:spcBef>
                <a:spcPct val="0"/>
              </a:spcBef>
              <a:spcAft>
                <a:spcPct val="20000"/>
              </a:spcAft>
              <a:buFont typeface="Wingdings" panose="05000000000000000000" pitchFamily="2" charset="2"/>
              <a:buChar char="p"/>
            </a:pPr>
            <a:r>
              <a:rPr lang="en-US" altLang="zh-CN" sz="3200" dirty="0" smtClean="0">
                <a:latin typeface="+mn-lt"/>
              </a:rPr>
              <a:t>2.3</a:t>
            </a:r>
            <a:r>
              <a:rPr lang="zh-CN" altLang="en-US" sz="3200" dirty="0" smtClean="0">
                <a:latin typeface="+mn-lt"/>
              </a:rPr>
              <a:t> </a:t>
            </a:r>
            <a:r>
              <a:rPr lang="en-US" altLang="zh-CN" sz="3200" dirty="0" smtClean="0">
                <a:latin typeface="+mn-lt"/>
              </a:rPr>
              <a:t>Java</a:t>
            </a:r>
            <a:r>
              <a:rPr lang="zh-CN" altLang="en-US" sz="3200" dirty="0" smtClean="0">
                <a:latin typeface="+mn-lt"/>
              </a:rPr>
              <a:t>类型系统 （</a:t>
            </a:r>
            <a:r>
              <a:rPr lang="en-US" altLang="zh-CN" sz="3200" dirty="0" smtClean="0">
                <a:latin typeface="+mn-lt"/>
              </a:rPr>
              <a:t>Data</a:t>
            </a:r>
            <a:r>
              <a:rPr lang="zh-CN" altLang="en-US" sz="3200" dirty="0" smtClean="0">
                <a:latin typeface="+mn-lt"/>
              </a:rPr>
              <a:t> </a:t>
            </a:r>
            <a:r>
              <a:rPr lang="en-US" altLang="zh-CN" sz="3200" dirty="0" smtClean="0">
                <a:latin typeface="+mn-lt"/>
              </a:rPr>
              <a:t>Types</a:t>
            </a:r>
            <a:r>
              <a:rPr lang="zh-CN" altLang="en-US" sz="3200" dirty="0" smtClean="0">
                <a:latin typeface="+mn-lt"/>
              </a:rPr>
              <a:t>）</a:t>
            </a:r>
            <a:endParaRPr lang="en-US" altLang="zh-CN" sz="3200" dirty="0" smtClean="0">
              <a:latin typeface="+mn-lt"/>
            </a:endParaRPr>
          </a:p>
          <a:p>
            <a:pPr algn="just">
              <a:spcBef>
                <a:spcPct val="0"/>
              </a:spcBef>
              <a:spcAft>
                <a:spcPct val="20000"/>
              </a:spcAft>
              <a:buFont typeface="Wingdings" panose="05000000000000000000" pitchFamily="2" charset="2"/>
              <a:buChar char="p"/>
            </a:pPr>
            <a:r>
              <a:rPr lang="en-US" altLang="zh-CN" sz="3200" dirty="0" smtClean="0">
                <a:latin typeface="+mn-lt"/>
              </a:rPr>
              <a:t>2.4</a:t>
            </a:r>
            <a:r>
              <a:rPr lang="zh-CN" altLang="en-US" sz="3200" dirty="0" smtClean="0">
                <a:latin typeface="+mn-lt"/>
              </a:rPr>
              <a:t> 数组 （</a:t>
            </a:r>
            <a:r>
              <a:rPr lang="en-US" altLang="zh-CN" sz="3200" dirty="0" smtClean="0">
                <a:latin typeface="+mn-lt"/>
              </a:rPr>
              <a:t>Array</a:t>
            </a:r>
            <a:r>
              <a:rPr lang="zh-CN" altLang="en-US" sz="3200" dirty="0" smtClean="0">
                <a:latin typeface="+mn-lt"/>
              </a:rPr>
              <a:t>）</a:t>
            </a:r>
            <a:endParaRPr lang="zh-CN" altLang="en-US" sz="3200" dirty="0">
              <a:latin typeface="+mn-lt"/>
            </a:endParaRPr>
          </a:p>
          <a:p>
            <a:pPr algn="just">
              <a:spcBef>
                <a:spcPct val="0"/>
              </a:spcBef>
              <a:spcAft>
                <a:spcPct val="20000"/>
              </a:spcAft>
              <a:buFont typeface="Wingdings" panose="05000000000000000000" pitchFamily="2" charset="2"/>
              <a:buChar char="p"/>
            </a:pPr>
            <a:r>
              <a:rPr lang="en-US" altLang="zh-CN" sz="3200" dirty="0" smtClean="0">
                <a:latin typeface="+mn-lt"/>
              </a:rPr>
              <a:t>2.5</a:t>
            </a:r>
            <a:r>
              <a:rPr lang="zh-CN" altLang="en-US" sz="3200" dirty="0" smtClean="0">
                <a:latin typeface="+mn-lt"/>
              </a:rPr>
              <a:t> 运算</a:t>
            </a:r>
            <a:r>
              <a:rPr lang="zh-CN" altLang="en-US" sz="3200" dirty="0">
                <a:latin typeface="+mn-lt"/>
              </a:rPr>
              <a:t>符与</a:t>
            </a:r>
            <a:r>
              <a:rPr lang="zh-CN" altLang="en-US" sz="3200" dirty="0" smtClean="0">
                <a:latin typeface="+mn-lt"/>
              </a:rPr>
              <a:t>表达式 （</a:t>
            </a:r>
            <a:r>
              <a:rPr lang="en-US" altLang="zh-CN" sz="3200" dirty="0" smtClean="0">
                <a:latin typeface="+mn-lt"/>
              </a:rPr>
              <a:t>Operators</a:t>
            </a:r>
            <a:r>
              <a:rPr lang="zh-CN" altLang="en-US" sz="3200" dirty="0" smtClean="0">
                <a:latin typeface="+mn-lt"/>
              </a:rPr>
              <a:t> </a:t>
            </a:r>
            <a:r>
              <a:rPr lang="en-US" altLang="zh-CN" sz="3200" dirty="0" smtClean="0">
                <a:latin typeface="+mn-lt"/>
              </a:rPr>
              <a:t>&amp;</a:t>
            </a:r>
            <a:r>
              <a:rPr lang="zh-CN" altLang="en-US" sz="3200" dirty="0" smtClean="0">
                <a:latin typeface="+mn-lt"/>
              </a:rPr>
              <a:t> </a:t>
            </a:r>
            <a:r>
              <a:rPr lang="en-US" altLang="zh-CN" sz="3200" dirty="0" smtClean="0">
                <a:latin typeface="+mn-lt"/>
              </a:rPr>
              <a:t>Expression</a:t>
            </a:r>
            <a:r>
              <a:rPr lang="zh-CN" altLang="en-US" sz="3200" dirty="0" smtClean="0">
                <a:latin typeface="+mn-lt"/>
              </a:rPr>
              <a:t>）</a:t>
            </a:r>
            <a:endParaRPr lang="zh-CN" altLang="en-US" sz="3200" dirty="0">
              <a:latin typeface="+mn-lt"/>
            </a:endParaRPr>
          </a:p>
          <a:p>
            <a:pPr algn="just">
              <a:spcBef>
                <a:spcPct val="0"/>
              </a:spcBef>
              <a:spcAft>
                <a:spcPct val="20000"/>
              </a:spcAft>
              <a:buFont typeface="Wingdings" panose="05000000000000000000" pitchFamily="2" charset="2"/>
              <a:buChar char="p"/>
            </a:pPr>
            <a:r>
              <a:rPr lang="en-US" altLang="zh-CN" sz="3200" dirty="0" smtClean="0">
                <a:latin typeface="+mn-lt"/>
              </a:rPr>
              <a:t>2.6</a:t>
            </a:r>
            <a:r>
              <a:rPr lang="zh-CN" altLang="en-US" sz="3200" dirty="0" smtClean="0">
                <a:latin typeface="+mn-lt"/>
              </a:rPr>
              <a:t> </a:t>
            </a:r>
            <a:r>
              <a:rPr lang="en-US" altLang="zh-CN" sz="3200" dirty="0" smtClean="0">
                <a:latin typeface="+mn-lt"/>
              </a:rPr>
              <a:t>Java</a:t>
            </a:r>
            <a:r>
              <a:rPr lang="zh-CN" altLang="en-US" sz="3200" dirty="0" smtClean="0">
                <a:latin typeface="+mn-lt"/>
              </a:rPr>
              <a:t>控制流 （</a:t>
            </a:r>
            <a:r>
              <a:rPr lang="en-US" altLang="zh-CN" sz="3200" dirty="0" smtClean="0">
                <a:latin typeface="+mn-lt"/>
              </a:rPr>
              <a:t>Control</a:t>
            </a:r>
            <a:r>
              <a:rPr lang="zh-CN" altLang="en-US" sz="3200" dirty="0" smtClean="0">
                <a:latin typeface="+mn-lt"/>
              </a:rPr>
              <a:t> </a:t>
            </a:r>
            <a:r>
              <a:rPr lang="en-US" altLang="zh-CN" sz="3200" dirty="0" smtClean="0">
                <a:latin typeface="+mn-lt"/>
              </a:rPr>
              <a:t>Flow</a:t>
            </a:r>
            <a:r>
              <a:rPr lang="zh-CN" altLang="en-US" sz="3200" dirty="0" smtClean="0">
                <a:latin typeface="+mn-lt"/>
              </a:rPr>
              <a:t>）</a:t>
            </a:r>
            <a:endParaRPr lang="zh-CN" altLang="en-US" sz="3200" dirty="0">
              <a:latin typeface="+mn-lt"/>
            </a:endParaRPr>
          </a:p>
          <a:p>
            <a:pPr algn="just">
              <a:spcBef>
                <a:spcPct val="0"/>
              </a:spcBef>
              <a:spcAft>
                <a:spcPct val="20000"/>
              </a:spcAft>
              <a:buFont typeface="Wingdings" panose="05000000000000000000" pitchFamily="2" charset="2"/>
              <a:buChar char="p"/>
            </a:pPr>
            <a:r>
              <a:rPr lang="en-US" altLang="zh-CN" sz="3200" dirty="0" smtClean="0">
                <a:latin typeface="+mn-lt"/>
              </a:rPr>
              <a:t>2.7</a:t>
            </a:r>
            <a:r>
              <a:rPr lang="zh-CN" altLang="en-US" sz="3200" dirty="0" smtClean="0">
                <a:latin typeface="+mn-lt"/>
              </a:rPr>
              <a:t> 数据</a:t>
            </a:r>
            <a:r>
              <a:rPr lang="zh-CN" altLang="en-US" sz="3200" dirty="0">
                <a:latin typeface="+mn-lt"/>
              </a:rPr>
              <a:t>的输入与</a:t>
            </a:r>
            <a:r>
              <a:rPr lang="zh-CN" altLang="en-US" sz="3200" dirty="0" smtClean="0">
                <a:latin typeface="+mn-lt"/>
              </a:rPr>
              <a:t>输出 （</a:t>
            </a:r>
            <a:r>
              <a:rPr lang="en-US" altLang="zh-CN" sz="3200" dirty="0" smtClean="0">
                <a:latin typeface="+mn-lt"/>
              </a:rPr>
              <a:t>Input</a:t>
            </a:r>
            <a:r>
              <a:rPr lang="zh-CN" altLang="en-US" sz="3200" dirty="0" smtClean="0">
                <a:latin typeface="+mn-lt"/>
              </a:rPr>
              <a:t> </a:t>
            </a:r>
            <a:r>
              <a:rPr lang="en-US" altLang="zh-CN" sz="3200" dirty="0" smtClean="0">
                <a:latin typeface="+mn-lt"/>
              </a:rPr>
              <a:t>&amp;</a:t>
            </a:r>
            <a:r>
              <a:rPr lang="zh-CN" altLang="en-US" sz="3200" dirty="0" smtClean="0">
                <a:latin typeface="+mn-lt"/>
              </a:rPr>
              <a:t> </a:t>
            </a:r>
            <a:r>
              <a:rPr lang="en-US" altLang="zh-CN" sz="3200" dirty="0" smtClean="0">
                <a:latin typeface="+mn-lt"/>
              </a:rPr>
              <a:t>Output</a:t>
            </a:r>
            <a:r>
              <a:rPr lang="zh-CN" altLang="en-US" sz="3200" dirty="0" smtClean="0">
                <a:latin typeface="+mn-lt"/>
              </a:rPr>
              <a:t>）</a:t>
            </a:r>
            <a:endParaRPr lang="en-US" altLang="zh-CN" sz="3200" dirty="0" smtClean="0">
              <a:latin typeface="+mn-lt"/>
            </a:endParaRPr>
          </a:p>
          <a:p>
            <a:pPr algn="just">
              <a:spcBef>
                <a:spcPct val="0"/>
              </a:spcBef>
              <a:spcAft>
                <a:spcPct val="20000"/>
              </a:spcAft>
              <a:buFont typeface="Wingdings" panose="05000000000000000000" pitchFamily="2" charset="2"/>
              <a:buChar char="p"/>
            </a:pPr>
            <a:r>
              <a:rPr lang="en-US" altLang="zh-CN" sz="3200" dirty="0" smtClean="0">
                <a:latin typeface="+mn-lt"/>
              </a:rPr>
              <a:t>2.8</a:t>
            </a:r>
            <a:r>
              <a:rPr lang="zh-CN" altLang="en-US" sz="3200" dirty="0" smtClean="0">
                <a:latin typeface="+mn-lt"/>
              </a:rPr>
              <a:t> 作业及延伸</a:t>
            </a:r>
            <a:endParaRPr lang="zh-CN" altLang="en-US" sz="3200" dirty="0">
              <a:latin typeface="+mn-lt"/>
            </a:endParaRPr>
          </a:p>
        </p:txBody>
      </p:sp>
    </p:spTree>
    <p:extLst>
      <p:ext uri="{BB962C8B-B14F-4D97-AF65-F5344CB8AC3E}">
        <p14:creationId xmlns:p14="http://schemas.microsoft.com/office/powerpoint/2010/main" val="18476358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6153" y="98933"/>
            <a:ext cx="9944340" cy="953112"/>
          </a:xfrm>
        </p:spPr>
        <p:txBody>
          <a:bodyPr>
            <a:normAutofit/>
          </a:bodyPr>
          <a:lstStyle/>
          <a:p>
            <a:r>
              <a:rPr lang="en-US" altLang="zh-CN" dirty="0" smtClean="0">
                <a:latin typeface="+mn-lt"/>
              </a:rPr>
              <a:t>2.2 </a:t>
            </a:r>
            <a:r>
              <a:rPr lang="zh-CN" altLang="en-US" dirty="0" smtClean="0">
                <a:latin typeface="+mn-lt"/>
              </a:rPr>
              <a:t> 标识符与关键字</a:t>
            </a:r>
            <a:r>
              <a:rPr lang="en-US" altLang="zh-CN" dirty="0" smtClean="0">
                <a:latin typeface="+mn-lt"/>
              </a:rPr>
              <a:t>_</a:t>
            </a:r>
            <a:r>
              <a:rPr lang="zh-CN" altLang="en-US" sz="3200" dirty="0" smtClean="0">
                <a:latin typeface="+mn-lt"/>
              </a:rPr>
              <a:t>标识符</a:t>
            </a:r>
            <a:endParaRPr lang="zh-CN" altLang="en-US" sz="3200" dirty="0">
              <a:latin typeface="+mn-lt"/>
            </a:endParaRPr>
          </a:p>
        </p:txBody>
      </p:sp>
      <p:sp>
        <p:nvSpPr>
          <p:cNvPr id="3" name="内容占位符 2"/>
          <p:cNvSpPr>
            <a:spLocks noGrp="1"/>
          </p:cNvSpPr>
          <p:nvPr>
            <p:ph idx="1"/>
          </p:nvPr>
        </p:nvSpPr>
        <p:spPr>
          <a:xfrm>
            <a:off x="374904" y="1121792"/>
            <a:ext cx="11539728" cy="5024485"/>
          </a:xfrm>
        </p:spPr>
        <p:txBody>
          <a:bodyPr/>
          <a:lstStyle/>
          <a:p>
            <a:pPr algn="just">
              <a:spcBef>
                <a:spcPts val="600"/>
              </a:spcBef>
              <a:spcAft>
                <a:spcPts val="600"/>
              </a:spcAft>
              <a:buFont typeface="Wingdings" panose="05000000000000000000" pitchFamily="2" charset="2"/>
              <a:buChar char="l"/>
            </a:pPr>
            <a:r>
              <a:rPr lang="zh-CN" altLang="en-US" sz="3200" dirty="0">
                <a:latin typeface="+mn-lt"/>
              </a:rPr>
              <a:t>用来标识类名、变量名、方法名、类型名、数组名、文件名的有效字符序列称为</a:t>
            </a:r>
            <a:r>
              <a:rPr lang="zh-CN" altLang="en-US" sz="3200" dirty="0">
                <a:solidFill>
                  <a:srgbClr val="FF0000"/>
                </a:solidFill>
                <a:latin typeface="+mn-lt"/>
              </a:rPr>
              <a:t>标识符</a:t>
            </a:r>
            <a:r>
              <a:rPr lang="zh-CN" altLang="en-US" sz="3200" dirty="0">
                <a:latin typeface="+mn-lt"/>
              </a:rPr>
              <a:t>。</a:t>
            </a:r>
          </a:p>
          <a:p>
            <a:pPr algn="just">
              <a:spcBef>
                <a:spcPts val="600"/>
              </a:spcBef>
              <a:spcAft>
                <a:spcPts val="600"/>
              </a:spcAft>
              <a:buFont typeface="Wingdings" panose="05000000000000000000" pitchFamily="2" charset="2"/>
              <a:buChar char="l"/>
            </a:pPr>
            <a:r>
              <a:rPr lang="en-US" altLang="zh-CN" sz="3200" dirty="0">
                <a:latin typeface="+mn-lt"/>
              </a:rPr>
              <a:t>Java</a:t>
            </a:r>
            <a:r>
              <a:rPr lang="zh-CN" altLang="en-US" sz="3200" dirty="0">
                <a:latin typeface="+mn-lt"/>
              </a:rPr>
              <a:t>语言规定，标识符由</a:t>
            </a:r>
            <a:r>
              <a:rPr lang="zh-CN" altLang="en-US" sz="3200" b="1" dirty="0">
                <a:solidFill>
                  <a:srgbClr val="0000FF"/>
                </a:solidFill>
                <a:latin typeface="+mn-lt"/>
              </a:rPr>
              <a:t>字母</a:t>
            </a:r>
            <a:r>
              <a:rPr lang="zh-CN" altLang="en-US" sz="3200" b="1" dirty="0">
                <a:latin typeface="+mn-lt"/>
              </a:rPr>
              <a:t>、</a:t>
            </a:r>
            <a:r>
              <a:rPr lang="zh-CN" altLang="en-US" sz="3200" b="1" dirty="0">
                <a:solidFill>
                  <a:srgbClr val="0000FF"/>
                </a:solidFill>
                <a:latin typeface="+mn-lt"/>
              </a:rPr>
              <a:t>下划线</a:t>
            </a:r>
            <a:r>
              <a:rPr lang="zh-CN" altLang="en-US" sz="3200" b="1" dirty="0">
                <a:latin typeface="+mn-lt"/>
              </a:rPr>
              <a:t>、</a:t>
            </a:r>
            <a:r>
              <a:rPr lang="zh-CN" altLang="en-US" sz="3200" b="1" dirty="0">
                <a:solidFill>
                  <a:srgbClr val="0000FF"/>
                </a:solidFill>
                <a:latin typeface="+mn-lt"/>
              </a:rPr>
              <a:t>美元符号</a:t>
            </a:r>
            <a:r>
              <a:rPr lang="zh-CN" altLang="en-US" sz="3200" b="1" dirty="0">
                <a:latin typeface="+mn-lt"/>
              </a:rPr>
              <a:t>和</a:t>
            </a:r>
            <a:r>
              <a:rPr lang="zh-CN" altLang="en-US" sz="3200" b="1" dirty="0">
                <a:solidFill>
                  <a:srgbClr val="0000FF"/>
                </a:solidFill>
                <a:latin typeface="+mn-lt"/>
              </a:rPr>
              <a:t>数字</a:t>
            </a:r>
            <a:r>
              <a:rPr lang="zh-CN" altLang="en-US" sz="3200" dirty="0">
                <a:latin typeface="+mn-lt"/>
              </a:rPr>
              <a:t>组成，并且</a:t>
            </a:r>
            <a:r>
              <a:rPr lang="zh-CN" altLang="en-US" sz="3200" dirty="0">
                <a:solidFill>
                  <a:srgbClr val="0000FF"/>
                </a:solidFill>
                <a:latin typeface="+mn-lt"/>
              </a:rPr>
              <a:t>第一个字符不能是数字</a:t>
            </a:r>
            <a:r>
              <a:rPr lang="zh-CN" altLang="en-US" sz="3200" dirty="0">
                <a:latin typeface="+mn-lt"/>
              </a:rPr>
              <a:t>。</a:t>
            </a:r>
          </a:p>
          <a:p>
            <a:pPr lvl="1" algn="just">
              <a:spcBef>
                <a:spcPts val="600"/>
              </a:spcBef>
              <a:spcAft>
                <a:spcPts val="600"/>
              </a:spcAft>
              <a:buFont typeface="Wingdings" panose="05000000000000000000" pitchFamily="2" charset="2"/>
              <a:buChar char="l"/>
            </a:pPr>
            <a:r>
              <a:rPr lang="zh-CN" altLang="en-US" sz="2800" dirty="0">
                <a:latin typeface="+mn-lt"/>
              </a:rPr>
              <a:t>标识符中的字母是指</a:t>
            </a:r>
            <a:r>
              <a:rPr lang="en-US" altLang="zh-CN" sz="2800" dirty="0">
                <a:latin typeface="+mn-lt"/>
              </a:rPr>
              <a:t>Unicode</a:t>
            </a:r>
            <a:r>
              <a:rPr lang="zh-CN" altLang="en-US" sz="2800" dirty="0" smtClean="0">
                <a:latin typeface="+mn-lt"/>
              </a:rPr>
              <a:t>字符集中</a:t>
            </a:r>
            <a:r>
              <a:rPr lang="zh-CN" altLang="en-US" sz="2800" dirty="0">
                <a:latin typeface="+mn-lt"/>
              </a:rPr>
              <a:t>的任何字符，不仅包括通常的拉丁字母</a:t>
            </a:r>
            <a:r>
              <a:rPr lang="en-US" altLang="zh-CN" sz="2800" dirty="0">
                <a:latin typeface="+mn-lt"/>
              </a:rPr>
              <a:t>a</a:t>
            </a:r>
            <a:r>
              <a:rPr lang="zh-CN" altLang="en-US" sz="2800" dirty="0">
                <a:latin typeface="+mn-lt"/>
              </a:rPr>
              <a:t>、</a:t>
            </a:r>
            <a:r>
              <a:rPr lang="en-US" altLang="zh-CN" sz="2800" dirty="0">
                <a:latin typeface="+mn-lt"/>
              </a:rPr>
              <a:t>b</a:t>
            </a:r>
            <a:r>
              <a:rPr lang="zh-CN" altLang="en-US" sz="2800" dirty="0">
                <a:latin typeface="+mn-lt"/>
              </a:rPr>
              <a:t>、</a:t>
            </a:r>
            <a:r>
              <a:rPr lang="en-US" altLang="zh-CN" sz="2800" dirty="0">
                <a:latin typeface="+mn-lt"/>
              </a:rPr>
              <a:t>c</a:t>
            </a:r>
            <a:r>
              <a:rPr lang="zh-CN" altLang="en-US" sz="2800" dirty="0">
                <a:latin typeface="+mn-lt"/>
              </a:rPr>
              <a:t>等，也包括汉字，日文片假名、平假名，朝鲜文以及其他语言中的</a:t>
            </a:r>
            <a:r>
              <a:rPr lang="zh-CN" altLang="en-US" sz="2800" dirty="0" smtClean="0">
                <a:latin typeface="+mn-lt"/>
              </a:rPr>
              <a:t>文字。</a:t>
            </a:r>
            <a:endParaRPr lang="zh-CN" altLang="en-US" sz="2800" dirty="0">
              <a:latin typeface="+mn-lt"/>
            </a:endParaRPr>
          </a:p>
          <a:p>
            <a:pPr algn="just">
              <a:spcBef>
                <a:spcPts val="600"/>
              </a:spcBef>
              <a:spcAft>
                <a:spcPts val="600"/>
              </a:spcAft>
              <a:buFont typeface="Wingdings" panose="05000000000000000000" pitchFamily="2" charset="2"/>
              <a:buChar char="l"/>
            </a:pPr>
            <a:r>
              <a:rPr lang="zh-CN" altLang="en-US" sz="3200" dirty="0">
                <a:latin typeface="+mn-lt"/>
              </a:rPr>
              <a:t>标识符中的字母是</a:t>
            </a:r>
            <a:r>
              <a:rPr lang="zh-CN" altLang="en-US" sz="3200" dirty="0">
                <a:solidFill>
                  <a:srgbClr val="0000FF"/>
                </a:solidFill>
                <a:latin typeface="+mn-lt"/>
              </a:rPr>
              <a:t>区分大小写</a:t>
            </a:r>
            <a:r>
              <a:rPr lang="zh-CN" altLang="en-US" sz="3200" dirty="0" smtClean="0">
                <a:latin typeface="+mn-lt"/>
              </a:rPr>
              <a:t>的。</a:t>
            </a:r>
            <a:endParaRPr lang="en-US" altLang="zh-CN" sz="3200" dirty="0" smtClean="0">
              <a:latin typeface="+mn-lt"/>
            </a:endParaRPr>
          </a:p>
          <a:p>
            <a:pPr algn="just">
              <a:spcBef>
                <a:spcPts val="600"/>
              </a:spcBef>
              <a:spcAft>
                <a:spcPts val="600"/>
              </a:spcAft>
              <a:buFont typeface="Wingdings" panose="05000000000000000000" pitchFamily="2" charset="2"/>
              <a:buChar char="l"/>
            </a:pPr>
            <a:r>
              <a:rPr lang="zh-CN" altLang="en-US" sz="3200" dirty="0" smtClean="0">
                <a:latin typeface="+mn-lt"/>
              </a:rPr>
              <a:t>标识符名称应尽量做到“</a:t>
            </a:r>
            <a:r>
              <a:rPr lang="zh-CN" altLang="en-US" sz="3200" dirty="0" smtClean="0">
                <a:solidFill>
                  <a:srgbClr val="FF0000"/>
                </a:solidFill>
                <a:latin typeface="+mn-lt"/>
              </a:rPr>
              <a:t>望名知义</a:t>
            </a:r>
            <a:r>
              <a:rPr lang="zh-CN" altLang="en-US" sz="3200" dirty="0" smtClean="0">
                <a:latin typeface="+mn-lt"/>
              </a:rPr>
              <a:t>”。</a:t>
            </a:r>
            <a:endParaRPr lang="zh-CN" altLang="en-US" sz="3200" dirty="0">
              <a:latin typeface="+mn-lt"/>
            </a:endParaRPr>
          </a:p>
        </p:txBody>
      </p:sp>
    </p:spTree>
    <p:extLst>
      <p:ext uri="{BB962C8B-B14F-4D97-AF65-F5344CB8AC3E}">
        <p14:creationId xmlns:p14="http://schemas.microsoft.com/office/powerpoint/2010/main" val="21665326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569" y="98933"/>
            <a:ext cx="10896820" cy="953112"/>
          </a:xfrm>
        </p:spPr>
        <p:txBody>
          <a:bodyPr>
            <a:normAutofit/>
          </a:bodyPr>
          <a:lstStyle/>
          <a:p>
            <a:r>
              <a:rPr lang="en-US" altLang="zh-CN" sz="4400" dirty="0" smtClean="0">
                <a:solidFill>
                  <a:schemeClr val="tx1"/>
                </a:solidFill>
                <a:latin typeface="+mn-lt"/>
              </a:rPr>
              <a:t>2.2</a:t>
            </a:r>
            <a:r>
              <a:rPr lang="zh-CN" altLang="en-US" sz="4400" dirty="0" smtClean="0">
                <a:solidFill>
                  <a:schemeClr val="tx1"/>
                </a:solidFill>
                <a:latin typeface="+mn-lt"/>
              </a:rPr>
              <a:t> 标识符与关键字</a:t>
            </a:r>
            <a:r>
              <a:rPr lang="en-US" altLang="zh-CN" sz="4400" dirty="0">
                <a:solidFill>
                  <a:schemeClr val="tx1"/>
                </a:solidFill>
                <a:latin typeface="+mn-lt"/>
              </a:rPr>
              <a:t>_</a:t>
            </a:r>
            <a:r>
              <a:rPr lang="zh-CN" altLang="en-US" sz="3200" dirty="0" smtClean="0">
                <a:solidFill>
                  <a:schemeClr val="tx1"/>
                </a:solidFill>
                <a:latin typeface="+mn-lt"/>
              </a:rPr>
              <a:t>驼峰命名法</a:t>
            </a:r>
            <a:r>
              <a:rPr lang="zh-CN" altLang="en-US" sz="3200" dirty="0">
                <a:latin typeface="+mn-lt"/>
              </a:rPr>
              <a:t>（</a:t>
            </a:r>
            <a:r>
              <a:rPr lang="en-US" altLang="zh-CN" sz="3200" dirty="0">
                <a:latin typeface="+mn-lt"/>
              </a:rPr>
              <a:t>Camel-Case</a:t>
            </a:r>
            <a:r>
              <a:rPr lang="zh-CN" altLang="en-US" sz="3200" dirty="0" smtClean="0">
                <a:latin typeface="+mn-lt"/>
              </a:rPr>
              <a:t>）</a:t>
            </a:r>
            <a:endParaRPr lang="zh-CN" altLang="en-US" sz="3200" dirty="0">
              <a:latin typeface="+mn-lt"/>
            </a:endParaRPr>
          </a:p>
        </p:txBody>
      </p:sp>
      <p:sp>
        <p:nvSpPr>
          <p:cNvPr id="3" name="内容占位符 2"/>
          <p:cNvSpPr>
            <a:spLocks noGrp="1"/>
          </p:cNvSpPr>
          <p:nvPr>
            <p:ph idx="1"/>
          </p:nvPr>
        </p:nvSpPr>
        <p:spPr>
          <a:xfrm>
            <a:off x="301752" y="1115570"/>
            <a:ext cx="11594592" cy="4753527"/>
          </a:xfrm>
        </p:spPr>
        <p:txBody>
          <a:bodyPr>
            <a:noAutofit/>
          </a:bodyPr>
          <a:lstStyle/>
          <a:p>
            <a:pPr algn="just">
              <a:spcBef>
                <a:spcPts val="600"/>
              </a:spcBef>
              <a:spcAft>
                <a:spcPts val="600"/>
              </a:spcAft>
              <a:buFont typeface="Wingdings" panose="05000000000000000000" pitchFamily="2" charset="2"/>
              <a:buChar char="l"/>
            </a:pPr>
            <a:r>
              <a:rPr lang="zh-CN" altLang="en-US" sz="3200" dirty="0" smtClean="0">
                <a:latin typeface="+mn-lt"/>
              </a:rPr>
              <a:t>驼峰命名法是</a:t>
            </a:r>
            <a:r>
              <a:rPr lang="en-US" altLang="zh-CN" sz="3200" dirty="0" smtClean="0">
                <a:latin typeface="+mn-lt"/>
              </a:rPr>
              <a:t>Java</a:t>
            </a:r>
            <a:r>
              <a:rPr lang="zh-CN" altLang="en-US" sz="3200" dirty="0" smtClean="0">
                <a:latin typeface="+mn-lt"/>
              </a:rPr>
              <a:t>程序中的惯例，</a:t>
            </a:r>
            <a:r>
              <a:rPr lang="en-US" altLang="zh-CN" sz="3200" dirty="0" smtClean="0">
                <a:latin typeface="+mn-lt"/>
              </a:rPr>
              <a:t>JDK</a:t>
            </a:r>
            <a:r>
              <a:rPr lang="zh-CN" altLang="en-US" sz="3200" dirty="0" smtClean="0">
                <a:latin typeface="+mn-lt"/>
              </a:rPr>
              <a:t>的源码就是采用这一命名方式。</a:t>
            </a:r>
            <a:endParaRPr lang="en-US" altLang="zh-CN" sz="3200" dirty="0" smtClean="0">
              <a:latin typeface="+mn-lt"/>
            </a:endParaRPr>
          </a:p>
          <a:p>
            <a:pPr algn="just">
              <a:spcBef>
                <a:spcPts val="600"/>
              </a:spcBef>
              <a:spcAft>
                <a:spcPts val="600"/>
              </a:spcAft>
              <a:buFont typeface="Wingdings" panose="05000000000000000000" pitchFamily="2" charset="2"/>
              <a:buChar char="l"/>
            </a:pPr>
            <a:r>
              <a:rPr lang="zh-CN" altLang="en-US" sz="3200" dirty="0">
                <a:solidFill>
                  <a:srgbClr val="0000FF"/>
                </a:solidFill>
                <a:latin typeface="+mn-lt"/>
              </a:rPr>
              <a:t>变量名、方法名</a:t>
            </a:r>
            <a:r>
              <a:rPr lang="zh-CN" altLang="en-US" sz="3200" dirty="0">
                <a:latin typeface="+mn-lt"/>
              </a:rPr>
              <a:t>等标识符基本都惯例使用驼峰</a:t>
            </a:r>
            <a:r>
              <a:rPr lang="zh-CN" altLang="en-US" sz="3200" dirty="0" smtClean="0">
                <a:latin typeface="+mn-lt"/>
              </a:rPr>
              <a:t>命名法。</a:t>
            </a:r>
            <a:endParaRPr lang="en-US" altLang="zh-CN" sz="3200" dirty="0" smtClean="0">
              <a:latin typeface="+mn-lt"/>
            </a:endParaRPr>
          </a:p>
          <a:p>
            <a:pPr lvl="1" algn="just">
              <a:spcBef>
                <a:spcPts val="600"/>
              </a:spcBef>
              <a:spcAft>
                <a:spcPts val="600"/>
              </a:spcAft>
              <a:buFont typeface="Wingdings" panose="05000000000000000000" pitchFamily="2" charset="2"/>
              <a:buChar char="l"/>
            </a:pPr>
            <a:r>
              <a:rPr lang="zh-CN" altLang="en-US" sz="2800" dirty="0" smtClean="0">
                <a:latin typeface="+mn-lt"/>
              </a:rPr>
              <a:t>是指当</a:t>
            </a:r>
            <a:r>
              <a:rPr lang="zh-CN" altLang="en-US" sz="2800" dirty="0">
                <a:latin typeface="+mn-lt"/>
              </a:rPr>
              <a:t>变量名</a:t>
            </a:r>
            <a:r>
              <a:rPr lang="zh-CN" altLang="en-US" sz="2800" dirty="0" smtClean="0">
                <a:latin typeface="+mn-lt"/>
              </a:rPr>
              <a:t>或方法名由</a:t>
            </a:r>
            <a:r>
              <a:rPr lang="zh-CN" altLang="en-US" sz="2800" dirty="0">
                <a:latin typeface="+mn-lt"/>
              </a:rPr>
              <a:t>一个或多个</a:t>
            </a:r>
            <a:r>
              <a:rPr lang="zh-CN" altLang="en-US" sz="2800" dirty="0" smtClean="0">
                <a:latin typeface="+mn-lt"/>
              </a:rPr>
              <a:t>单词组成时</a:t>
            </a:r>
            <a:r>
              <a:rPr lang="zh-CN" altLang="en-US" sz="2800" b="1" dirty="0" smtClean="0">
                <a:latin typeface="+mn-lt"/>
              </a:rPr>
              <a:t>，</a:t>
            </a:r>
            <a:r>
              <a:rPr lang="zh-CN" altLang="en-US" sz="2800" b="1" dirty="0">
                <a:latin typeface="+mn-lt"/>
              </a:rPr>
              <a:t>第一个</a:t>
            </a:r>
            <a:r>
              <a:rPr lang="zh-CN" altLang="en-US" sz="2800" b="1" dirty="0" smtClean="0">
                <a:latin typeface="+mn-lt"/>
              </a:rPr>
              <a:t>单词为小写字母；从第二</a:t>
            </a:r>
            <a:r>
              <a:rPr lang="zh-CN" altLang="en-US" sz="2800" b="1" dirty="0">
                <a:latin typeface="+mn-lt"/>
              </a:rPr>
              <a:t>个</a:t>
            </a:r>
            <a:r>
              <a:rPr lang="zh-CN" altLang="en-US" sz="2800" b="1" dirty="0" smtClean="0">
                <a:latin typeface="+mn-lt"/>
              </a:rPr>
              <a:t>单词开始首</a:t>
            </a:r>
            <a:r>
              <a:rPr lang="zh-CN" altLang="en-US" sz="2800" b="1" dirty="0">
                <a:latin typeface="+mn-lt"/>
              </a:rPr>
              <a:t>字母</a:t>
            </a:r>
            <a:r>
              <a:rPr lang="zh-CN" altLang="en-US" sz="2800" b="1" dirty="0" smtClean="0">
                <a:latin typeface="+mn-lt"/>
              </a:rPr>
              <a:t>大写，</a:t>
            </a:r>
            <a:r>
              <a:rPr lang="zh-CN" altLang="en-US" sz="2800" dirty="0" smtClean="0">
                <a:latin typeface="+mn-lt"/>
              </a:rPr>
              <a:t>例如</a:t>
            </a:r>
            <a:r>
              <a:rPr lang="zh-CN" altLang="en-US" sz="2800" dirty="0">
                <a:latin typeface="+mn-lt"/>
              </a:rPr>
              <a:t>：</a:t>
            </a:r>
            <a:r>
              <a:rPr lang="en-US" altLang="zh-CN" sz="2800" dirty="0" err="1">
                <a:latin typeface="+mn-lt"/>
              </a:rPr>
              <a:t>myFirstName</a:t>
            </a:r>
            <a:r>
              <a:rPr lang="zh-CN" altLang="en-US" sz="2800" dirty="0" smtClean="0">
                <a:latin typeface="+mn-lt"/>
              </a:rPr>
              <a:t>、</a:t>
            </a:r>
            <a:r>
              <a:rPr lang="en-US" altLang="zh-CN" sz="2800" dirty="0" err="1" smtClean="0">
                <a:latin typeface="+mn-lt"/>
              </a:rPr>
              <a:t>myLastName</a:t>
            </a:r>
            <a:r>
              <a:rPr lang="zh-CN" altLang="en-US" sz="2800" dirty="0" smtClean="0">
                <a:latin typeface="+mn-lt"/>
              </a:rPr>
              <a:t>，变量</a:t>
            </a:r>
            <a:r>
              <a:rPr lang="zh-CN" altLang="en-US" sz="2800" dirty="0">
                <a:latin typeface="+mn-lt"/>
              </a:rPr>
              <a:t>名看上去就像骆驼峰一样此起彼伏，故得名</a:t>
            </a:r>
            <a:r>
              <a:rPr lang="zh-CN" altLang="en-US" sz="2800" dirty="0" smtClean="0">
                <a:latin typeface="+mn-lt"/>
              </a:rPr>
              <a:t>。</a:t>
            </a:r>
            <a:endParaRPr lang="en-US" altLang="zh-CN" sz="2800" dirty="0" smtClean="0">
              <a:latin typeface="+mn-lt"/>
            </a:endParaRPr>
          </a:p>
          <a:p>
            <a:pPr algn="just">
              <a:spcBef>
                <a:spcPts val="600"/>
              </a:spcBef>
              <a:spcAft>
                <a:spcPts val="600"/>
              </a:spcAft>
              <a:buFont typeface="Wingdings" panose="05000000000000000000" pitchFamily="2" charset="2"/>
              <a:buChar char="l"/>
            </a:pPr>
            <a:r>
              <a:rPr lang="en-US" altLang="zh-CN" sz="3200" dirty="0" smtClean="0">
                <a:latin typeface="+mn-lt"/>
              </a:rPr>
              <a:t>Java</a:t>
            </a:r>
            <a:r>
              <a:rPr lang="zh-CN" altLang="en-US" sz="3200" dirty="0" smtClean="0">
                <a:latin typeface="+mn-lt"/>
              </a:rPr>
              <a:t>中的</a:t>
            </a:r>
            <a:r>
              <a:rPr lang="zh-CN" altLang="en-US" sz="3200" dirty="0" smtClean="0">
                <a:solidFill>
                  <a:srgbClr val="0000FF"/>
                </a:solidFill>
                <a:latin typeface="+mn-lt"/>
              </a:rPr>
              <a:t>类名</a:t>
            </a:r>
            <a:r>
              <a:rPr lang="zh-CN" altLang="en-US" sz="3200" dirty="0" smtClean="0">
                <a:latin typeface="+mn-lt"/>
              </a:rPr>
              <a:t>较为特殊，与标准驼峰命名法相比，要求每一个单词的首字母大写，例如</a:t>
            </a:r>
            <a:r>
              <a:rPr lang="en-US" altLang="zh-CN" sz="3200" dirty="0" err="1" smtClean="0">
                <a:latin typeface="+mn-lt"/>
              </a:rPr>
              <a:t>ArrayList</a:t>
            </a:r>
            <a:r>
              <a:rPr lang="zh-CN" altLang="en-US" sz="3200" dirty="0" smtClean="0">
                <a:latin typeface="+mn-lt"/>
              </a:rPr>
              <a:t>，</a:t>
            </a:r>
            <a:r>
              <a:rPr lang="en-US" altLang="zh-CN" sz="3200" dirty="0" err="1" smtClean="0">
                <a:latin typeface="+mn-lt"/>
              </a:rPr>
              <a:t>LinkedList</a:t>
            </a:r>
            <a:r>
              <a:rPr lang="zh-CN" altLang="en-US" sz="3200" dirty="0" smtClean="0">
                <a:latin typeface="+mn-lt"/>
              </a:rPr>
              <a:t>。</a:t>
            </a:r>
            <a:endParaRPr lang="zh-CN" altLang="en-US" sz="3200" dirty="0">
              <a:latin typeface="+mn-lt"/>
            </a:endParaRPr>
          </a:p>
        </p:txBody>
      </p:sp>
    </p:spTree>
    <p:extLst>
      <p:ext uri="{BB962C8B-B14F-4D97-AF65-F5344CB8AC3E}">
        <p14:creationId xmlns:p14="http://schemas.microsoft.com/office/powerpoint/2010/main" val="2942561903"/>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海风偏好">
      <a:majorFont>
        <a:latin typeface="Times New Roman"/>
        <a:ea typeface="微软雅黑"/>
        <a:cs typeface=""/>
      </a:majorFont>
      <a:minorFont>
        <a:latin typeface="Times New Roman"/>
        <a:ea typeface="微软雅黑"/>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D26EA377-59BD-4C9C-9D94-EE8416EE4C79}"/>
    </a:ext>
  </a:extLst>
</a:theme>
</file>

<file path=ppt/theme/theme2.xml><?xml version="1.0" encoding="utf-8"?>
<a:theme xmlns:a="http://schemas.openxmlformats.org/drawingml/2006/main" name="Network">
  <a:themeElements>
    <a:clrScheme name="Network 12">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0000CC"/>
      </a:hlink>
      <a:folHlink>
        <a:srgbClr val="0000CC"/>
      </a:folHlink>
    </a:clrScheme>
    <a:fontScheme name="Network">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rgbClr val="FF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6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rgbClr val="FF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6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
      <a:clrScheme name="Network 11">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0000FF"/>
        </a:hlink>
        <a:folHlink>
          <a:srgbClr val="0000FF"/>
        </a:folHlink>
      </a:clrScheme>
      <a:clrMap bg1="lt1" tx1="dk1" bg2="lt2" tx2="dk2" accent1="accent1" accent2="accent2" accent3="accent3" accent4="accent4" accent5="accent5" accent6="accent6" hlink="hlink" folHlink="folHlink"/>
    </a:extraClrScheme>
    <a:extraClrScheme>
      <a:clrScheme name="Network 12">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0000CC"/>
        </a:hlink>
        <a:folHlink>
          <a:srgbClr val="0000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Network">
  <a:themeElements>
    <a:clrScheme name="Network 12">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0000CC"/>
      </a:hlink>
      <a:folHlink>
        <a:srgbClr val="0000CC"/>
      </a:folHlink>
    </a:clrScheme>
    <a:fontScheme name="Network">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rgbClr val="FF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6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rgbClr val="FF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6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
      <a:clrScheme name="Network 11">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0000FF"/>
        </a:hlink>
        <a:folHlink>
          <a:srgbClr val="0000FF"/>
        </a:folHlink>
      </a:clrScheme>
      <a:clrMap bg1="lt1" tx1="dk1" bg2="lt2" tx2="dk2" accent1="accent1" accent2="accent2" accent3="accent3" accent4="accent4" accent5="accent5" accent6="accent6" hlink="hlink" folHlink="folHlink"/>
    </a:extraClrScheme>
    <a:extraClrScheme>
      <a:clrScheme name="Network 12">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0000CC"/>
        </a:hlink>
        <a:folHlink>
          <a:srgbClr val="0000C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7694</TotalTime>
  <Words>3584</Words>
  <Application>Microsoft Office PowerPoint</Application>
  <PresentationFormat>自定义</PresentationFormat>
  <Paragraphs>414</Paragraphs>
  <Slides>52</Slides>
  <Notes>2</Notes>
  <HiddenSlides>0</HiddenSlides>
  <MMClips>0</MMClips>
  <ScaleCrop>false</ScaleCrop>
  <HeadingPairs>
    <vt:vector size="4" baseType="variant">
      <vt:variant>
        <vt:lpstr>主题</vt:lpstr>
      </vt:variant>
      <vt:variant>
        <vt:i4>3</vt:i4>
      </vt:variant>
      <vt:variant>
        <vt:lpstr>幻灯片标题</vt:lpstr>
      </vt:variant>
      <vt:variant>
        <vt:i4>52</vt:i4>
      </vt:variant>
    </vt:vector>
  </HeadingPairs>
  <TitlesOfParts>
    <vt:vector size="55" baseType="lpstr">
      <vt:lpstr>回顾</vt:lpstr>
      <vt:lpstr>Network</vt:lpstr>
      <vt:lpstr>1_Network</vt:lpstr>
      <vt:lpstr>第2章 Java语言基础 </vt:lpstr>
      <vt:lpstr>本章导读</vt:lpstr>
      <vt:lpstr>本章导读</vt:lpstr>
      <vt:lpstr>2.1 注释（Comment）</vt:lpstr>
      <vt:lpstr>文档注释（Documentation Comment）</vt:lpstr>
      <vt:lpstr>文档注释</vt:lpstr>
      <vt:lpstr>本章导读</vt:lpstr>
      <vt:lpstr>2.2  标识符与关键字_标识符</vt:lpstr>
      <vt:lpstr>2.2 标识符与关键字_驼峰命名法（Camel-Case）</vt:lpstr>
      <vt:lpstr> 2.2 标识符与关键字        _关键字/保留字 Key / Reserved Words</vt:lpstr>
      <vt:lpstr>本章导读</vt:lpstr>
      <vt:lpstr>2.3  Java类型系统_思维导图</vt:lpstr>
      <vt:lpstr>2.3.1 基本数据类型</vt:lpstr>
      <vt:lpstr>2.3.1 基本数据类型——整型</vt:lpstr>
      <vt:lpstr>2.3.2 基本数据类型的转换</vt:lpstr>
      <vt:lpstr>2.3.2 基本数据类型的转换</vt:lpstr>
      <vt:lpstr>本章导读</vt:lpstr>
      <vt:lpstr>2.4 数组 Array</vt:lpstr>
      <vt:lpstr>2.4.1 数组的声明</vt:lpstr>
      <vt:lpstr>2.4.2 数组的创建</vt:lpstr>
      <vt:lpstr>2.4.3 数组的初始化</vt:lpstr>
      <vt:lpstr>2.4.4 数组的引用</vt:lpstr>
      <vt:lpstr>2.4.5 数组的注意事项</vt:lpstr>
      <vt:lpstr>本章导读</vt:lpstr>
      <vt:lpstr>2.5 运算符&amp;表达式</vt:lpstr>
      <vt:lpstr>2.5.1 运算符与表达式注意事项_%，++，--</vt:lpstr>
      <vt:lpstr>2.5.1 运算符与表达式注意事项_&amp;&amp;，||</vt:lpstr>
      <vt:lpstr>2.5.1 运算符与表达式注意事项_&amp;，|，^，~</vt:lpstr>
      <vt:lpstr>   位运算符和位运算表达式</vt:lpstr>
      <vt:lpstr>   位运算符和位运算表达式</vt:lpstr>
      <vt:lpstr>   位运算符和位运算表达式</vt:lpstr>
      <vt:lpstr>2.5.1 运算符与表达式注意_instanceof</vt:lpstr>
      <vt:lpstr>2.5.2 Java运算符优先级</vt:lpstr>
      <vt:lpstr>本章导读</vt:lpstr>
      <vt:lpstr>2.6.1 分支语句（Conditional Statements）</vt:lpstr>
      <vt:lpstr>我和c不一样之switch</vt:lpstr>
      <vt:lpstr>分支语句练习</vt:lpstr>
      <vt:lpstr>2.6.2 循环语句</vt:lpstr>
      <vt:lpstr>我和c++不一样之foreach</vt:lpstr>
      <vt:lpstr>本章导读</vt:lpstr>
      <vt:lpstr>2.7.1 标准输出（Standard Output）</vt:lpstr>
      <vt:lpstr>2.7.2 标准输入（Standard Input）</vt:lpstr>
      <vt:lpstr>2.7.2 标准输入_初次见面，Scanner类</vt:lpstr>
      <vt:lpstr>本章导读</vt:lpstr>
      <vt:lpstr>作业</vt:lpstr>
      <vt:lpstr>作业</vt:lpstr>
      <vt:lpstr>延伸_Java语言规范</vt:lpstr>
      <vt:lpstr>延伸_浮点数</vt:lpstr>
      <vt:lpstr>延伸_浮点数</vt:lpstr>
      <vt:lpstr>延伸_Kahan and his TURING Award</vt:lpstr>
      <vt:lpstr>延伸_IEEE754</vt:lpstr>
      <vt:lpstr>延伸_精度损失！还有招</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Java语言基础</dc:title>
  <dc:creator>孙海锋</dc:creator>
  <cp:lastModifiedBy>admin</cp:lastModifiedBy>
  <cp:revision>103</cp:revision>
  <cp:lastPrinted>2017-12-18T03:51:05Z</cp:lastPrinted>
  <dcterms:created xsi:type="dcterms:W3CDTF">2017-07-30T21:26:15Z</dcterms:created>
  <dcterms:modified xsi:type="dcterms:W3CDTF">2018-03-07T02:33:08Z</dcterms:modified>
</cp:coreProperties>
</file>