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68"/>
  </p:notesMasterIdLst>
  <p:sldIdLst>
    <p:sldId id="256" r:id="rId4"/>
    <p:sldId id="257" r:id="rId5"/>
    <p:sldId id="259" r:id="rId6"/>
    <p:sldId id="264" r:id="rId7"/>
    <p:sldId id="329" r:id="rId8"/>
    <p:sldId id="265" r:id="rId9"/>
    <p:sldId id="269" r:id="rId10"/>
    <p:sldId id="266" r:id="rId11"/>
    <p:sldId id="267" r:id="rId12"/>
    <p:sldId id="323" r:id="rId13"/>
    <p:sldId id="260" r:id="rId14"/>
    <p:sldId id="313" r:id="rId15"/>
    <p:sldId id="312" r:id="rId16"/>
    <p:sldId id="316" r:id="rId17"/>
    <p:sldId id="320" r:id="rId18"/>
    <p:sldId id="321" r:id="rId19"/>
    <p:sldId id="322" r:id="rId20"/>
    <p:sldId id="318" r:id="rId21"/>
    <p:sldId id="299" r:id="rId22"/>
    <p:sldId id="268" r:id="rId23"/>
    <p:sldId id="270" r:id="rId24"/>
    <p:sldId id="261" r:id="rId25"/>
    <p:sldId id="271" r:id="rId26"/>
    <p:sldId id="272" r:id="rId27"/>
    <p:sldId id="300" r:id="rId28"/>
    <p:sldId id="301" r:id="rId29"/>
    <p:sldId id="306" r:id="rId30"/>
    <p:sldId id="303" r:id="rId31"/>
    <p:sldId id="305" r:id="rId32"/>
    <p:sldId id="307" r:id="rId33"/>
    <p:sldId id="273" r:id="rId34"/>
    <p:sldId id="324" r:id="rId35"/>
    <p:sldId id="325" r:id="rId36"/>
    <p:sldId id="326" r:id="rId37"/>
    <p:sldId id="327" r:id="rId38"/>
    <p:sldId id="328" r:id="rId39"/>
    <p:sldId id="274" r:id="rId40"/>
    <p:sldId id="262" r:id="rId41"/>
    <p:sldId id="275" r:id="rId42"/>
    <p:sldId id="302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63" r:id="rId51"/>
    <p:sldId id="258" r:id="rId52"/>
    <p:sldId id="283" r:id="rId53"/>
    <p:sldId id="284" r:id="rId54"/>
    <p:sldId id="285" r:id="rId55"/>
    <p:sldId id="286" r:id="rId56"/>
    <p:sldId id="287" r:id="rId57"/>
    <p:sldId id="288" r:id="rId58"/>
    <p:sldId id="293" r:id="rId59"/>
    <p:sldId id="309" r:id="rId60"/>
    <p:sldId id="310" r:id="rId61"/>
    <p:sldId id="291" r:id="rId62"/>
    <p:sldId id="289" r:id="rId63"/>
    <p:sldId id="308" r:id="rId64"/>
    <p:sldId id="292" r:id="rId65"/>
    <p:sldId id="294" r:id="rId66"/>
    <p:sldId id="295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 autoAdjust="0"/>
    <p:restoredTop sz="97314" autoAdjust="0"/>
  </p:normalViewPr>
  <p:slideViewPr>
    <p:cSldViewPr snapToGrid="0">
      <p:cViewPr varScale="1">
        <p:scale>
          <a:sx n="81" d="100"/>
          <a:sy n="81" d="100"/>
        </p:scale>
        <p:origin x="-44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5E5E-D5D4-41F1-BAD1-CE48AFC5DD5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E2D4-1A5D-4852-B361-07377163C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1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66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45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4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6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2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5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9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7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4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76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2D4-1A5D-4852-B361-07377163C33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3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70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04B7F-EC04-40A5-8F5E-E533A7ABE3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682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E5EF-A8F8-47B4-9EE4-16AC15D0FE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4288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13A42-74A4-4AD3-9201-C0C5FB62D9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1717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1C9FB-F8A3-40A6-9D87-F8727043CD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5766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B2C2-5DDB-4AF9-A6F1-EBBD4E10CD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3058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1811C-79DB-4719-B6D4-1D7EAB397C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7214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03B5-6723-4BF8-ABBE-06070EF831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0708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600D8-6315-4AB7-8530-53658B4D96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3991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0DB29-F8D6-4FD8-BEC4-ED7F0A0AAC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4832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A115-817B-449F-9792-207DEB32B9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303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125-1888-4B02-9CB0-FEFBA39C5C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5789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2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983567" y="64008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04B7F-EC04-40A5-8F5E-E533A7ABE3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1107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E5EF-A8F8-47B4-9EE4-16AC15D0FE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4419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13A42-74A4-4AD3-9201-C0C5FB62D92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38698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7667" y="1773238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1C9FB-F8A3-40A6-9D87-F8727043CD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55941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B2C2-5DDB-4AF9-A6F1-EBBD4E10CD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02700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1811C-79DB-4719-B6D4-1D7EAB397C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110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03B5-6723-4BF8-ABBE-06070EF831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3316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600D8-6315-4AB7-8530-53658B4D96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82013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0DB29-F8D6-4FD8-BEC4-ED7F0A0AAC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15065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A115-817B-449F-9792-207DEB32B9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1194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21751" y="122238"/>
            <a:ext cx="2770716" cy="6062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108951" cy="6062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125-1888-4B02-9CB0-FEFBA39C5C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732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ontrol" Target="../activeX/activeX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control" Target="../activeX/activeX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1" y="123710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黑体" pitchFamily="49" charset="-122"/>
          <a:ea typeface="黑体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b="1" kern="1200">
          <a:solidFill>
            <a:schemeClr val="tx1">
              <a:lumMod val="75000"/>
              <a:lumOff val="25000"/>
            </a:schemeClr>
          </a:solidFill>
          <a:latin typeface="黑体" pitchFamily="49" charset="-122"/>
          <a:ea typeface="黑体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黑体" pitchFamily="49" charset="-122"/>
          <a:ea typeface="黑体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黑体" pitchFamily="49" charset="-122"/>
          <a:ea typeface="黑体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1" kern="1200">
          <a:solidFill>
            <a:schemeClr val="tx1">
              <a:lumMod val="75000"/>
              <a:lumOff val="25000"/>
            </a:schemeClr>
          </a:solidFill>
          <a:latin typeface="黑体" pitchFamily="49" charset="-122"/>
          <a:ea typeface="黑体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40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65EA96A-7AFD-49AD-B7EF-97A710101B26}" type="slidenum">
              <a:rPr lang="en-US" altLang="zh-CN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04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029" name="ShockwaveFlash1" r:id="rId14" imgW="960407" imgH="647619"/>
        </mc:Choice>
        <mc:Fallback>
          <p:control name="ShockwaveFlash1" r:id="rId14" imgW="960407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753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9"/>
            <a:ext cx="100584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773238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9300" y="651668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65EA96A-7AFD-49AD-B7EF-97A710101B26}" type="slidenum">
              <a:rPr lang="en-US" altLang="zh-CN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53" name="ShockwaveFlash1" r:id="rId14" imgW="960407" imgH="647619"/>
        </mc:Choice>
        <mc:Fallback>
          <p:control name="ShockwaveFlash1" r:id="rId14" imgW="960407" imgH="64761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01400" y="6173788"/>
                  <a:ext cx="9604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4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BfuJava/2016Java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free_wind22/article/details/50967723" TargetMode="External"/><Relationship Id="rId2" Type="http://schemas.openxmlformats.org/officeDocument/2006/relationships/hyperlink" Target="https://www.cnblogs.com/IcanFixIt/p/7199108.html?utm_source=itdadao&amp;utm_medium=referra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hanwu/How-To-Ask-Questions-The-Smart-Way/blob/master/README-zh_CN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第</a:t>
            </a:r>
            <a:r>
              <a:rPr lang="en-US" altLang="zh-CN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章 </a:t>
            </a:r>
            <a:r>
              <a:rPr lang="en-US" altLang="zh-CN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Java</a:t>
            </a:r>
            <a:r>
              <a:rPr lang="zh-CN" altLang="en-US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语言</a:t>
            </a:r>
            <a:r>
              <a:rPr lang="zh-CN" altLang="en-US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韩  慧</a:t>
            </a:r>
          </a:p>
          <a:p>
            <a:pPr algn="ctr"/>
            <a:r>
              <a:rPr lang="en-US" altLang="zh-CN" b="1" cap="none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hanhuie@126.com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676" y="16678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讲义制作：海风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参考北理金旭亮老师的</a:t>
            </a:r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kumimoji="1"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课件</a:t>
            </a:r>
            <a:endParaRPr kumimoji="1"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66861"/>
            <a:ext cx="10058400" cy="86728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课程注意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讲义介绍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688" y="1257905"/>
            <a:ext cx="10601131" cy="466392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本</a:t>
            </a:r>
            <a:r>
              <a:rPr lang="zh-CN" altLang="en-US" sz="3200" dirty="0" smtClean="0">
                <a:latin typeface="+mn-lt"/>
              </a:rPr>
              <a:t>课程讲义的示例程序放在了“码云”（国产</a:t>
            </a:r>
            <a:r>
              <a:rPr lang="en-US" altLang="zh-CN" sz="3200" dirty="0" err="1" smtClean="0">
                <a:latin typeface="+mn-lt"/>
              </a:rPr>
              <a:t>github</a:t>
            </a:r>
            <a:r>
              <a:rPr lang="zh-CN" altLang="en-US" sz="3200" dirty="0" smtClean="0">
                <a:latin typeface="+mn-lt"/>
              </a:rPr>
              <a:t>）</a:t>
            </a:r>
            <a:endParaRPr lang="en-US" altLang="zh-CN" sz="3200" dirty="0" smtClean="0">
              <a:latin typeface="+mn-lt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+mn-lt"/>
                <a:hlinkClick r:id="rId3"/>
              </a:rPr>
              <a:t>https://</a:t>
            </a:r>
            <a:r>
              <a:rPr lang="en-US" altLang="zh-CN" sz="3200" dirty="0" smtClean="0">
                <a:latin typeface="+mn-lt"/>
                <a:hlinkClick r:id="rId3"/>
              </a:rPr>
              <a:t>gitee.com/BfuJava/2016JavaExample</a:t>
            </a:r>
            <a:endParaRPr lang="en-US" altLang="zh-CN" sz="3200" dirty="0" smtClean="0">
              <a:latin typeface="+mn-lt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+mn-lt"/>
              </a:rPr>
              <a:t>示例程序依据章节，进行了包的划分</a:t>
            </a:r>
            <a:endParaRPr lang="en-US" altLang="zh-CN" sz="3200" dirty="0" smtClean="0">
              <a:latin typeface="+mn-lt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+mn-lt"/>
              </a:rPr>
              <a:t>讲义中的程序截图右下角都有     的标记，表示了各自章节中源码的文件名或者包名。</a:t>
            </a:r>
            <a:endParaRPr lang="en-US" altLang="zh-CN" sz="3200" dirty="0" smtClean="0">
              <a:latin typeface="+mn-lt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+mn-lt"/>
              </a:rPr>
              <a:t>为了方便同学们运行学习示例程序，项目可直接导入</a:t>
            </a:r>
            <a:r>
              <a:rPr lang="en-US" altLang="zh-CN" sz="3200" dirty="0" err="1" smtClean="0">
                <a:latin typeface="+mn-lt"/>
              </a:rPr>
              <a:t>IntelliJ</a:t>
            </a:r>
            <a:r>
              <a:rPr lang="en-US" altLang="zh-CN" sz="3200" dirty="0" smtClean="0">
                <a:latin typeface="+mn-lt"/>
              </a:rPr>
              <a:t> IDEA</a:t>
            </a:r>
            <a:r>
              <a:rPr lang="zh-CN" altLang="en-US" sz="3200" dirty="0" smtClean="0">
                <a:latin typeface="+mn-lt"/>
              </a:rPr>
              <a:t>。</a:t>
            </a:r>
            <a:endParaRPr lang="en-US" altLang="zh-CN" sz="32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0485" y="3571203"/>
            <a:ext cx="56611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0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508" y="243062"/>
            <a:ext cx="10058400" cy="81285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6395" y="1421191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课程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注意事项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1.2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的前世今生</a:t>
            </a:r>
            <a:endParaRPr lang="zh-CN" altLang="en-US" sz="36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1.3 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1.4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1.5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程序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开发</a:t>
            </a:r>
            <a:endParaRPr lang="en-US" altLang="zh-CN" sz="3600" dirty="0" smtClean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1.6 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作业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及延伸</a:t>
            </a:r>
          </a:p>
          <a:p>
            <a:pPr algn="just">
              <a:buFont typeface="Wingdings" panose="05000000000000000000" pitchFamily="2" charset="2"/>
              <a:buChar char="p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6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793" y="191278"/>
            <a:ext cx="11538859" cy="1045028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+mn-lt"/>
              </a:rPr>
              <a:t>1.2</a:t>
            </a:r>
            <a:r>
              <a:rPr kumimoji="1" lang="zh-CN" altLang="en-US" dirty="0" smtClean="0">
                <a:latin typeface="+mn-lt"/>
              </a:rPr>
              <a:t>  </a:t>
            </a:r>
            <a:r>
              <a:rPr kumimoji="1" lang="en-US" altLang="zh-CN" dirty="0" smtClean="0">
                <a:latin typeface="+mn-lt"/>
              </a:rPr>
              <a:t>Java</a:t>
            </a:r>
            <a:r>
              <a:rPr kumimoji="1" lang="zh-CN" altLang="en-US" dirty="0" smtClean="0">
                <a:latin typeface="+mn-lt"/>
              </a:rPr>
              <a:t>的前世今生一切还要从</a:t>
            </a:r>
            <a:r>
              <a:rPr kumimoji="1" lang="en-US" altLang="zh-CN" dirty="0" smtClean="0">
                <a:latin typeface="+mn-lt"/>
              </a:rPr>
              <a:t>“C”</a:t>
            </a:r>
            <a:r>
              <a:rPr kumimoji="1" lang="zh-CN" altLang="en-US" dirty="0" smtClean="0">
                <a:latin typeface="+mn-lt"/>
              </a:rPr>
              <a:t>说起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115" y="1382486"/>
            <a:ext cx="11168743" cy="4486608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l"/>
            </a:pPr>
            <a:r>
              <a:rPr lang="zh-CN" altLang="en-US" sz="3600" dirty="0" smtClean="0">
                <a:latin typeface="+mn-lt"/>
              </a:rPr>
              <a:t>名门望族之“</a:t>
            </a:r>
            <a:r>
              <a:rPr lang="en-US" altLang="zh-CN" sz="3600" dirty="0" smtClean="0">
                <a:latin typeface="+mn-lt"/>
              </a:rPr>
              <a:t>C</a:t>
            </a:r>
            <a:r>
              <a:rPr lang="zh-CN" altLang="en-US" sz="3600" dirty="0" smtClean="0">
                <a:latin typeface="+mn-lt"/>
              </a:rPr>
              <a:t>”</a:t>
            </a:r>
            <a:endParaRPr lang="en-US" altLang="zh-CN" sz="3600" dirty="0" smtClean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lang="zh-CN" altLang="en-US" sz="3600" dirty="0" smtClean="0">
                <a:latin typeface="+mn-lt"/>
              </a:rPr>
              <a:t>开发</a:t>
            </a:r>
            <a:r>
              <a:rPr lang="zh-CN" altLang="en-US" sz="3600" dirty="0">
                <a:latin typeface="+mn-lt"/>
              </a:rPr>
              <a:t>了 </a:t>
            </a:r>
            <a:r>
              <a:rPr lang="en-US" altLang="zh-CN" sz="3600" dirty="0">
                <a:latin typeface="+mn-lt"/>
              </a:rPr>
              <a:t>Unix </a:t>
            </a:r>
            <a:r>
              <a:rPr lang="zh-CN" altLang="en-US" sz="3600" dirty="0" smtClean="0">
                <a:latin typeface="+mn-lt"/>
              </a:rPr>
              <a:t>操作系统的 </a:t>
            </a:r>
            <a:r>
              <a:rPr lang="en-US" altLang="zh-CN" sz="3600" dirty="0" smtClean="0">
                <a:latin typeface="+mn-lt"/>
              </a:rPr>
              <a:t>C</a:t>
            </a:r>
            <a:r>
              <a:rPr lang="zh-CN" altLang="en-US" sz="3600" dirty="0" smtClean="0">
                <a:latin typeface="+mn-lt"/>
              </a:rPr>
              <a:t>语言</a:t>
            </a:r>
            <a:r>
              <a:rPr lang="en-US" altLang="zh-CN" sz="3600" dirty="0" smtClean="0">
                <a:latin typeface="+mn-lt"/>
              </a:rPr>
              <a:t> </a:t>
            </a:r>
            <a:r>
              <a:rPr lang="zh-CN" altLang="en-US" sz="3600" dirty="0">
                <a:latin typeface="+mn-lt"/>
              </a:rPr>
              <a:t>可谓是一门影响深远的编程语言，以它为源头，</a:t>
            </a:r>
            <a:r>
              <a:rPr lang="zh-CN" altLang="en-US" sz="3600" dirty="0" smtClean="0">
                <a:latin typeface="+mn-lt"/>
              </a:rPr>
              <a:t>诞生</a:t>
            </a:r>
            <a:r>
              <a:rPr lang="zh-CN" altLang="en-US" sz="3600" dirty="0">
                <a:latin typeface="+mn-lt"/>
              </a:rPr>
              <a:t>了“一堆的”编程语言，这些语言都拥有类似于 </a:t>
            </a:r>
            <a:r>
              <a:rPr lang="en-US" altLang="zh-CN" sz="3600" dirty="0">
                <a:latin typeface="+mn-lt"/>
              </a:rPr>
              <a:t>C </a:t>
            </a:r>
            <a:r>
              <a:rPr lang="zh-CN" altLang="en-US" sz="3600" dirty="0">
                <a:latin typeface="+mn-lt"/>
              </a:rPr>
              <a:t>的语法</a:t>
            </a:r>
            <a:r>
              <a:rPr lang="zh-CN" altLang="en-US" sz="3600" dirty="0" smtClean="0">
                <a:latin typeface="+mn-lt"/>
              </a:rPr>
              <a:t>，</a:t>
            </a:r>
            <a:r>
              <a:rPr lang="zh-CN" altLang="en-US" sz="3600" dirty="0">
                <a:latin typeface="+mn-lt"/>
              </a:rPr>
              <a:t>我们通常将这类语言称为“类</a:t>
            </a:r>
            <a:r>
              <a:rPr lang="en-US" altLang="zh-CN" sz="3600" dirty="0" smtClean="0">
                <a:latin typeface="+mn-lt"/>
              </a:rPr>
              <a:t>C</a:t>
            </a:r>
            <a:r>
              <a:rPr lang="zh-CN" altLang="en-US" sz="3600" dirty="0" smtClean="0">
                <a:latin typeface="+mn-lt"/>
              </a:rPr>
              <a:t>风格</a:t>
            </a:r>
            <a:r>
              <a:rPr lang="zh-CN" altLang="en-US" sz="3600" dirty="0">
                <a:latin typeface="+mn-lt"/>
              </a:rPr>
              <a:t>”的编程语言。 </a:t>
            </a:r>
          </a:p>
          <a:p>
            <a:pPr algn="just">
              <a:buFont typeface="Wingdings" charset="2"/>
              <a:buChar char="l"/>
            </a:pPr>
            <a:r>
              <a:rPr lang="zh-CN" altLang="en-US" sz="3600" dirty="0" smtClean="0">
                <a:latin typeface="+mn-lt"/>
              </a:rPr>
              <a:t>一</a:t>
            </a:r>
            <a:r>
              <a:rPr lang="zh-CN" altLang="en-US" sz="3600" dirty="0">
                <a:latin typeface="+mn-lt"/>
              </a:rPr>
              <a:t>个不完整的列表如下： </a:t>
            </a:r>
          </a:p>
          <a:p>
            <a:pPr lvl="1" algn="just"/>
            <a:r>
              <a:rPr lang="en-US" altLang="zh-CN" sz="3600" dirty="0">
                <a:latin typeface="+mn-lt"/>
              </a:rPr>
              <a:t>C++ </a:t>
            </a:r>
            <a:r>
              <a:rPr lang="zh-CN" altLang="en-US" sz="3600" dirty="0">
                <a:latin typeface="+mn-lt"/>
              </a:rPr>
              <a:t>、 </a:t>
            </a:r>
            <a:r>
              <a:rPr lang="en-US" altLang="zh-CN" sz="3600" dirty="0">
                <a:latin typeface="+mn-lt"/>
              </a:rPr>
              <a:t>Java </a:t>
            </a:r>
            <a:r>
              <a:rPr lang="zh-CN" altLang="en-US" sz="3600" dirty="0">
                <a:latin typeface="+mn-lt"/>
              </a:rPr>
              <a:t>、 </a:t>
            </a:r>
            <a:r>
              <a:rPr lang="en-US" altLang="zh-CN" sz="3600" dirty="0">
                <a:latin typeface="+mn-lt"/>
              </a:rPr>
              <a:t>JavaScript </a:t>
            </a:r>
            <a:r>
              <a:rPr lang="zh-CN" altLang="en-US" sz="3600" dirty="0">
                <a:latin typeface="+mn-lt"/>
              </a:rPr>
              <a:t>、 </a:t>
            </a:r>
            <a:r>
              <a:rPr lang="en-US" altLang="zh-CN" sz="3600" dirty="0">
                <a:latin typeface="+mn-lt"/>
              </a:rPr>
              <a:t>PHP </a:t>
            </a:r>
            <a:r>
              <a:rPr lang="zh-CN" altLang="en-US" sz="3600" dirty="0">
                <a:latin typeface="+mn-lt"/>
              </a:rPr>
              <a:t>、 </a:t>
            </a:r>
            <a:r>
              <a:rPr lang="en-US" altLang="zh-CN" sz="3600" dirty="0">
                <a:latin typeface="+mn-lt"/>
              </a:rPr>
              <a:t>C#…… </a:t>
            </a:r>
            <a:endParaRPr lang="zh-CN" altLang="en-US" sz="3600" dirty="0">
              <a:latin typeface="+mn-lt"/>
            </a:endParaRPr>
          </a:p>
          <a:p>
            <a:endParaRPr kumimoji="1"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24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03" y="74644"/>
            <a:ext cx="2860916" cy="23492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539" y="166861"/>
            <a:ext cx="10058400" cy="1450757"/>
          </a:xfrm>
        </p:spPr>
        <p:txBody>
          <a:bodyPr/>
          <a:lstStyle/>
          <a:p>
            <a:r>
              <a:rPr kumimoji="1" lang="en-US" altLang="zh-CN" dirty="0" smtClean="0">
                <a:latin typeface="+mn-lt"/>
              </a:rPr>
              <a:t>Green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Project—— Oak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880" y="1254679"/>
            <a:ext cx="10058400" cy="485687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>
                <a:latin typeface="+mn-lt"/>
              </a:rPr>
              <a:t>1991</a:t>
            </a:r>
            <a:r>
              <a:rPr lang="zh-CN" altLang="en-US" sz="2800" dirty="0">
                <a:latin typeface="+mn-lt"/>
              </a:rPr>
              <a:t>年</a:t>
            </a:r>
            <a:r>
              <a:rPr lang="en-US" altLang="zh-CN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月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altLang="zh-CN" sz="2800" dirty="0" smtClean="0">
                <a:latin typeface="+mn-lt"/>
              </a:rPr>
              <a:t>James Gosling</a:t>
            </a:r>
          </a:p>
          <a:p>
            <a:pPr>
              <a:buFont typeface="Wingdings" charset="2"/>
              <a:buChar char="l"/>
            </a:pPr>
            <a:r>
              <a:rPr lang="zh-CN" altLang="en-US" sz="2800" dirty="0" smtClean="0">
                <a:latin typeface="+mn-lt"/>
              </a:rPr>
              <a:t>计划</a:t>
            </a:r>
            <a:r>
              <a:rPr lang="zh-CN" altLang="en-US" sz="2800" dirty="0">
                <a:latin typeface="+mn-lt"/>
              </a:rPr>
              <a:t>的目的是开发一种能够在各种消费性</a:t>
            </a:r>
            <a:r>
              <a:rPr lang="zh-CN" altLang="en-US" sz="2800" dirty="0" smtClean="0">
                <a:latin typeface="+mn-lt"/>
              </a:rPr>
              <a:t>电子                                产品</a:t>
            </a:r>
            <a:r>
              <a:rPr lang="zh-CN" altLang="en-US" sz="2800" dirty="0">
                <a:latin typeface="+mn-lt"/>
              </a:rPr>
              <a:t>（如机顶盒、冰箱、收音机等）上运行的程序架构</a:t>
            </a:r>
            <a:r>
              <a:rPr lang="zh-CN" altLang="en-US" sz="2800" dirty="0" smtClean="0">
                <a:latin typeface="+mn-lt"/>
              </a:rPr>
              <a:t>。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charset="2"/>
              <a:buChar char="l"/>
            </a:pPr>
            <a:r>
              <a:rPr lang="zh-CN" altLang="en-US" sz="2800" dirty="0">
                <a:latin typeface="+mn-lt"/>
              </a:rPr>
              <a:t>工作小组使用的是内嵌类型平台，可以用的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资源极其有限</a:t>
            </a:r>
            <a:r>
              <a:rPr lang="zh-CN" altLang="en-US" sz="2800" dirty="0">
                <a:latin typeface="+mn-lt"/>
              </a:rPr>
              <a:t>。很多成员发现</a:t>
            </a:r>
            <a:r>
              <a:rPr lang="en-US" altLang="zh-CN" sz="2800" dirty="0">
                <a:latin typeface="+mn-lt"/>
              </a:rPr>
              <a:t>C </a:t>
            </a:r>
            <a:r>
              <a:rPr lang="zh-CN" altLang="en-US" sz="2800" dirty="0">
                <a:latin typeface="+mn-lt"/>
              </a:rPr>
              <a:t>太复杂以至很多开发者经常错误使用。他们发现</a:t>
            </a:r>
            <a:r>
              <a:rPr lang="en-US" altLang="zh-CN" sz="2800" dirty="0">
                <a:latin typeface="+mn-lt"/>
              </a:rPr>
              <a:t>C </a:t>
            </a:r>
            <a:r>
              <a:rPr lang="zh-CN" altLang="en-US" sz="2800" dirty="0" smtClean="0">
                <a:latin typeface="+mn-lt"/>
              </a:rPr>
              <a:t>有如下缺点：</a:t>
            </a:r>
            <a:endParaRPr lang="en-US" altLang="zh-CN" sz="2800" dirty="0" smtClean="0">
              <a:latin typeface="+mn-lt"/>
            </a:endParaRPr>
          </a:p>
          <a:p>
            <a:pPr lvl="1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缺少垃圾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回收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系统</a:t>
            </a:r>
            <a:endParaRPr lang="en-US" altLang="zh-CN" sz="2400" dirty="0" smtClean="0">
              <a:solidFill>
                <a:srgbClr val="FF0000"/>
              </a:solidFill>
              <a:latin typeface="+mn-lt"/>
            </a:endParaRPr>
          </a:p>
          <a:p>
            <a:pPr lvl="1">
              <a:buFont typeface="Wingdings" charset="2"/>
              <a:buChar char="l"/>
            </a:pPr>
            <a:r>
              <a:rPr lang="zh-CN" altLang="en-US" sz="2400" dirty="0" smtClean="0">
                <a:latin typeface="+mn-lt"/>
              </a:rPr>
              <a:t>分布</a:t>
            </a:r>
            <a:r>
              <a:rPr lang="zh-CN" altLang="en-US" sz="2400" dirty="0">
                <a:latin typeface="+mn-lt"/>
              </a:rPr>
              <a:t>程序</a:t>
            </a:r>
            <a:r>
              <a:rPr lang="zh-CN" altLang="en-US" sz="2400" dirty="0" smtClean="0">
                <a:latin typeface="+mn-lt"/>
              </a:rPr>
              <a:t>设计困难</a:t>
            </a:r>
            <a:endParaRPr lang="en-US" altLang="zh-CN" sz="2400" dirty="0" smtClean="0">
              <a:latin typeface="+mn-lt"/>
            </a:endParaRPr>
          </a:p>
          <a:p>
            <a:pPr lvl="1">
              <a:buFont typeface="Wingdings" charset="2"/>
              <a:buChar char="l"/>
            </a:pPr>
            <a:r>
              <a:rPr lang="zh-CN" altLang="en-US" sz="2400" dirty="0" smtClean="0">
                <a:latin typeface="+mn-lt"/>
              </a:rPr>
              <a:t>缺少多</a:t>
            </a:r>
            <a:r>
              <a:rPr lang="zh-CN" altLang="en-US" sz="2400" dirty="0">
                <a:latin typeface="+mn-lt"/>
              </a:rPr>
              <a:t>线程</a:t>
            </a:r>
            <a:r>
              <a:rPr lang="zh-CN" altLang="en-US" sz="2400" dirty="0" smtClean="0">
                <a:latin typeface="+mn-lt"/>
              </a:rPr>
              <a:t>功能</a:t>
            </a:r>
            <a:endParaRPr lang="en-US" altLang="zh-CN" sz="2400" dirty="0">
              <a:latin typeface="+mn-lt"/>
            </a:endParaRPr>
          </a:p>
          <a:p>
            <a:pPr lvl="1"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语言编译出来的可执行文件极其难以移植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443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Oak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&amp;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Java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&amp;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JVM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509" y="1442963"/>
            <a:ext cx="10058400" cy="450231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l"/>
            </a:pPr>
            <a:r>
              <a:rPr lang="zh-CN" altLang="en-US" sz="3600" dirty="0">
                <a:latin typeface="+mn-lt"/>
              </a:rPr>
              <a:t>那怎么办呢</a:t>
            </a:r>
            <a:r>
              <a:rPr lang="en-US" altLang="zh-CN" sz="3600" dirty="0">
                <a:latin typeface="+mn-lt"/>
              </a:rPr>
              <a:t>? </a:t>
            </a:r>
          </a:p>
          <a:p>
            <a:pPr algn="just"/>
            <a:r>
              <a:rPr lang="en-US" altLang="zh-CN" sz="3600" b="1" dirty="0">
                <a:latin typeface="+mn-lt"/>
              </a:rPr>
              <a:t>There’s no problem in Computer Science that can’t be solved by adding another layer of abstraction to </a:t>
            </a:r>
            <a:r>
              <a:rPr lang="en-US" altLang="zh-CN" sz="3600" b="1" dirty="0" smtClean="0">
                <a:latin typeface="+mn-lt"/>
              </a:rPr>
              <a:t>it. </a:t>
            </a:r>
            <a:endParaRPr lang="en-US" altLang="zh-CN" sz="3600" b="1" dirty="0">
              <a:latin typeface="+mn-lt"/>
            </a:endParaRPr>
          </a:p>
          <a:p>
            <a:pPr algn="just"/>
            <a:r>
              <a:rPr lang="en-US" altLang="zh-CN" sz="3600" dirty="0" smtClean="0">
                <a:latin typeface="+mn-lt"/>
              </a:rPr>
              <a:t>                                                      — </a:t>
            </a:r>
            <a:r>
              <a:rPr lang="en-US" altLang="zh-CN" sz="3600" dirty="0">
                <a:latin typeface="+mn-lt"/>
              </a:rPr>
              <a:t>a famous </a:t>
            </a:r>
            <a:r>
              <a:rPr lang="en-US" altLang="zh-CN" sz="3600" dirty="0" smtClean="0">
                <a:latin typeface="+mn-lt"/>
              </a:rPr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75782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Oak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&amp;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Java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&amp;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JVM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2" y="1436914"/>
            <a:ext cx="9894183" cy="4911132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charset="2"/>
              <a:buChar char="l"/>
            </a:pPr>
            <a:r>
              <a:rPr lang="zh-CN" altLang="en-US" sz="3200" dirty="0" smtClean="0">
                <a:latin typeface="+mn-lt"/>
              </a:rPr>
              <a:t>为了</a:t>
            </a:r>
            <a:r>
              <a:rPr lang="zh-CN" altLang="en-US" sz="3200" dirty="0">
                <a:latin typeface="+mn-lt"/>
              </a:rPr>
              <a:t>解决上述问题，尤其是</a:t>
            </a:r>
            <a:r>
              <a:rPr lang="en-US" altLang="zh-CN" sz="3200" dirty="0">
                <a:latin typeface="+mn-lt"/>
              </a:rPr>
              <a:t>C</a:t>
            </a:r>
            <a:r>
              <a:rPr lang="zh-CN" altLang="en-US" sz="3200" dirty="0">
                <a:latin typeface="+mn-lt"/>
              </a:rPr>
              <a:t>难以移植的</a:t>
            </a:r>
            <a:r>
              <a:rPr lang="zh-CN" altLang="en-US" sz="3200" dirty="0" smtClean="0">
                <a:latin typeface="+mn-lt"/>
              </a:rPr>
              <a:t>问题，团队开发了一门新的语言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</a:rPr>
              <a:t>Oak</a:t>
            </a:r>
            <a:r>
              <a:rPr lang="zh-CN" altLang="en-US" sz="3200" dirty="0" smtClean="0">
                <a:latin typeface="+mn-lt"/>
              </a:rPr>
              <a:t>（</a:t>
            </a:r>
            <a:r>
              <a:rPr lang="en-US" altLang="zh-CN" sz="3200" dirty="0" smtClean="0">
                <a:latin typeface="+mn-lt"/>
              </a:rPr>
              <a:t>Java</a:t>
            </a:r>
            <a:r>
              <a:rPr lang="zh-CN" altLang="en-US" sz="3200" dirty="0" smtClean="0">
                <a:latin typeface="+mn-lt"/>
              </a:rPr>
              <a:t>语言的前身），其解决方案正是引入一层抽象，也就是著名的</a:t>
            </a:r>
            <a:r>
              <a:rPr lang="en-US" altLang="zh-CN" sz="3200" dirty="0" smtClean="0">
                <a:latin typeface="+mn-lt"/>
              </a:rPr>
              <a:t>JVM</a:t>
            </a:r>
            <a:r>
              <a:rPr lang="zh-CN" altLang="en-US" sz="3200" dirty="0" smtClean="0">
                <a:latin typeface="+mn-lt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</a:rPr>
              <a:t>JVM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</a:rPr>
              <a:t>屏蔽了底层平台的差异，向上给程序员提供了一个一致的虚拟机！</a:t>
            </a:r>
            <a:endParaRPr lang="en-US" altLang="zh-CN" sz="3200" dirty="0" smtClean="0">
              <a:solidFill>
                <a:srgbClr val="FF0000"/>
              </a:solidFill>
              <a:latin typeface="+mn-lt"/>
            </a:endParaRPr>
          </a:p>
          <a:p>
            <a:pPr algn="just">
              <a:spcAft>
                <a:spcPts val="1200"/>
              </a:spcAft>
              <a:buFont typeface="Wingdings" charset="2"/>
              <a:buChar char="l"/>
            </a:pPr>
            <a:r>
              <a:rPr lang="zh-CN" altLang="en-US" sz="3200" dirty="0">
                <a:latin typeface="+mn-lt"/>
              </a:rPr>
              <a:t>由于</a:t>
            </a:r>
            <a:r>
              <a:rPr lang="en-US" altLang="zh-CN" sz="3200" dirty="0">
                <a:latin typeface="+mn-lt"/>
              </a:rPr>
              <a:t>Oak</a:t>
            </a:r>
            <a:r>
              <a:rPr lang="zh-CN" altLang="en-US" sz="3200" dirty="0">
                <a:latin typeface="+mn-lt"/>
              </a:rPr>
              <a:t>已被一家显卡制造商注册，因此团队找到了一个新名字</a:t>
            </a:r>
            <a:r>
              <a:rPr lang="en-US" altLang="zh-CN" sz="3200" dirty="0">
                <a:latin typeface="+mn-lt"/>
              </a:rPr>
              <a:t>——Java</a:t>
            </a:r>
            <a:r>
              <a:rPr lang="zh-CN" altLang="en-US" sz="3200" dirty="0">
                <a:latin typeface="+mn-lt"/>
              </a:rPr>
              <a:t>，灵感来源于</a:t>
            </a:r>
            <a:r>
              <a:rPr lang="zh-CN" altLang="en-US" sz="3200" dirty="0" smtClean="0">
                <a:latin typeface="+mn-lt"/>
              </a:rPr>
              <a:t>咖啡。</a:t>
            </a:r>
            <a:endParaRPr lang="en-US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33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</a:rPr>
              <a:t>光有</a:t>
            </a:r>
            <a:r>
              <a:rPr kumimoji="1" lang="en-US" altLang="zh-CN" dirty="0" smtClean="0">
                <a:latin typeface="+mn-lt"/>
              </a:rPr>
              <a:t>JVM</a:t>
            </a:r>
            <a:r>
              <a:rPr kumimoji="1" lang="zh-CN" altLang="en-US" dirty="0" smtClean="0">
                <a:latin typeface="+mn-lt"/>
              </a:rPr>
              <a:t>够了吗？</a:t>
            </a:r>
            <a:r>
              <a:rPr kumimoji="1" lang="en-US" altLang="zh-CN" dirty="0" smtClean="0">
                <a:latin typeface="+mn-lt"/>
              </a:rPr>
              <a:t/>
            </a:r>
            <a:br>
              <a:rPr kumimoji="1" lang="en-US" altLang="zh-CN" dirty="0" smtClean="0">
                <a:latin typeface="+mn-lt"/>
              </a:rPr>
            </a:b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28057"/>
            <a:ext cx="10354491" cy="4541037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l"/>
            </a:pPr>
            <a:r>
              <a:rPr kumimoji="1" lang="zh-CN" altLang="en-US" sz="3200" dirty="0" smtClean="0">
                <a:latin typeface="+mn-lt"/>
              </a:rPr>
              <a:t>虽然有了</a:t>
            </a:r>
            <a:r>
              <a:rPr kumimoji="1" lang="en-US" altLang="zh-CN" sz="3200" dirty="0" smtClean="0">
                <a:latin typeface="+mn-lt"/>
              </a:rPr>
              <a:t>JVM</a:t>
            </a:r>
            <a:r>
              <a:rPr kumimoji="1" lang="zh-CN" altLang="en-US" sz="3200" dirty="0" smtClean="0">
                <a:latin typeface="+mn-lt"/>
              </a:rPr>
              <a:t>为程序员屏蔽了底层的硬件差异，为程序员提供了一致的</a:t>
            </a:r>
            <a:r>
              <a:rPr kumimoji="1" lang="en-US" altLang="zh-CN" sz="3200" dirty="0" smtClean="0">
                <a:latin typeface="+mn-lt"/>
              </a:rPr>
              <a:t>Java</a:t>
            </a:r>
            <a:r>
              <a:rPr kumimoji="1" lang="zh-CN" altLang="en-US" sz="3200" dirty="0" smtClean="0">
                <a:latin typeface="+mn-lt"/>
              </a:rPr>
              <a:t>虚拟机来运行程序，但总觉得还少了点什么？</a:t>
            </a:r>
            <a:endParaRPr kumimoji="1" lang="en-US" altLang="zh-CN" sz="3200" dirty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kumimoji="1" lang="zh-CN" altLang="en-US" sz="3200" dirty="0" smtClean="0">
                <a:latin typeface="+mn-lt"/>
              </a:rPr>
              <a:t>类比</a:t>
            </a:r>
            <a:r>
              <a:rPr kumimoji="1" lang="en-US" altLang="zh-CN" sz="3200" dirty="0" smtClean="0">
                <a:latin typeface="+mn-lt"/>
              </a:rPr>
              <a:t>C</a:t>
            </a:r>
            <a:r>
              <a:rPr kumimoji="1" lang="zh-CN" altLang="en-US" sz="3200" dirty="0" smtClean="0">
                <a:latin typeface="+mn-lt"/>
              </a:rPr>
              <a:t>语言，很自然的问题！我们有了一个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+mn-lt"/>
              </a:rPr>
              <a:t>全新的</a:t>
            </a:r>
            <a:r>
              <a:rPr kumimoji="1" lang="zh-CN" altLang="en-US" sz="3200" dirty="0" smtClean="0">
                <a:latin typeface="+mn-lt"/>
              </a:rPr>
              <a:t>一致的运行平台，这意味着这个平台上我们缺乏程序运行所需要的基本执行环境！也就是所谓的</a:t>
            </a:r>
            <a:r>
              <a:rPr kumimoji="1" lang="en-US" altLang="zh-CN" sz="3200" dirty="0" smtClean="0">
                <a:latin typeface="+mn-lt"/>
              </a:rPr>
              <a:t>runtime</a:t>
            </a:r>
            <a:r>
              <a:rPr kumimoji="1" lang="zh-CN" altLang="en-US" sz="3200" dirty="0" smtClean="0">
                <a:latin typeface="+mn-lt"/>
              </a:rPr>
              <a:t>！</a:t>
            </a:r>
            <a:endParaRPr kumimoji="1" lang="en-US" altLang="zh-CN" sz="3200" dirty="0" smtClean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kumimoji="1" lang="zh-CN" altLang="en-US" sz="3200" dirty="0" smtClean="0">
                <a:latin typeface="+mn-lt"/>
              </a:rPr>
              <a:t>于是乎，我们就有了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+mn-lt"/>
              </a:rPr>
              <a:t>JRE</a:t>
            </a:r>
            <a:r>
              <a:rPr kumimoji="1" lang="zh-CN" altLang="en-US" sz="3200" dirty="0" smtClean="0">
                <a:latin typeface="+mn-lt"/>
              </a:rPr>
              <a:t>，</a:t>
            </a:r>
            <a:r>
              <a:rPr lang="en-US" altLang="zh-CN" sz="3200" dirty="0">
                <a:latin typeface="+mn-lt"/>
              </a:rPr>
              <a:t>Java Runtime </a:t>
            </a:r>
            <a:r>
              <a:rPr lang="en-US" altLang="zh-CN" sz="3200" dirty="0" smtClean="0">
                <a:latin typeface="+mn-lt"/>
              </a:rPr>
              <a:t>Environment</a:t>
            </a:r>
            <a:r>
              <a:rPr lang="zh-CN" altLang="en-US" sz="3200" dirty="0" smtClean="0">
                <a:latin typeface="+mn-lt"/>
              </a:rPr>
              <a:t>，</a:t>
            </a:r>
            <a:r>
              <a:rPr lang="zh-CN" altLang="en-US" sz="3200" dirty="0">
                <a:latin typeface="+mn-lt"/>
              </a:rPr>
              <a:t>运行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程序所必须的环境的集合，包含</a:t>
            </a:r>
            <a:r>
              <a:rPr lang="en-US" altLang="zh-CN" sz="3200" dirty="0">
                <a:latin typeface="+mn-lt"/>
              </a:rPr>
              <a:t>JVM</a:t>
            </a:r>
            <a:r>
              <a:rPr lang="zh-CN" altLang="en-US" sz="3200" dirty="0">
                <a:latin typeface="+mn-lt"/>
              </a:rPr>
              <a:t>标准实现及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核心类库。</a:t>
            </a:r>
            <a:endParaRPr kumimoji="1"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2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</a:rPr>
              <a:t>有了</a:t>
            </a:r>
            <a:r>
              <a:rPr kumimoji="1" lang="en-US" altLang="zh-CN" dirty="0" smtClean="0">
                <a:latin typeface="+mn-lt"/>
              </a:rPr>
              <a:t>JRE</a:t>
            </a:r>
            <a:r>
              <a:rPr kumimoji="1" lang="zh-CN" altLang="en-US" dirty="0" smtClean="0">
                <a:latin typeface="+mn-lt"/>
              </a:rPr>
              <a:t>，这次总够了吧？</a:t>
            </a:r>
            <a:r>
              <a:rPr kumimoji="1" lang="en-US" altLang="zh-CN" dirty="0" smtClean="0">
                <a:latin typeface="+mn-lt"/>
              </a:rPr>
              <a:t/>
            </a:r>
            <a:br>
              <a:rPr kumimoji="1" lang="en-US" altLang="zh-CN" dirty="0" smtClean="0">
                <a:latin typeface="+mn-lt"/>
              </a:rPr>
            </a:b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49833"/>
            <a:ext cx="10354491" cy="451926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l"/>
            </a:pPr>
            <a:r>
              <a:rPr kumimoji="1" lang="zh-CN" altLang="en-US" sz="3200" dirty="0" smtClean="0">
                <a:latin typeface="+mn-lt"/>
              </a:rPr>
              <a:t>有了</a:t>
            </a:r>
            <a:r>
              <a:rPr kumimoji="1" lang="en-US" altLang="zh-CN" sz="3200" dirty="0" smtClean="0">
                <a:latin typeface="+mn-lt"/>
              </a:rPr>
              <a:t>JRE</a:t>
            </a:r>
            <a:r>
              <a:rPr kumimoji="1" lang="zh-CN" altLang="en-US" sz="3200" dirty="0" smtClean="0">
                <a:latin typeface="+mn-lt"/>
              </a:rPr>
              <a:t>我们写的</a:t>
            </a:r>
            <a:r>
              <a:rPr kumimoji="1" lang="en-US" altLang="zh-CN" sz="3200" dirty="0" smtClean="0">
                <a:latin typeface="+mn-lt"/>
              </a:rPr>
              <a:t>Java</a:t>
            </a:r>
            <a:r>
              <a:rPr kumimoji="1" lang="zh-CN" altLang="en-US" sz="3200" dirty="0" smtClean="0">
                <a:latin typeface="+mn-lt"/>
              </a:rPr>
              <a:t>程序就能在</a:t>
            </a:r>
            <a:r>
              <a:rPr kumimoji="1" lang="en-US" altLang="zh-CN" sz="3200" dirty="0" smtClean="0">
                <a:latin typeface="+mn-lt"/>
              </a:rPr>
              <a:t>JRE</a:t>
            </a:r>
            <a:r>
              <a:rPr kumimoji="1" lang="zh-CN" altLang="en-US" sz="3200" dirty="0" smtClean="0">
                <a:latin typeface="+mn-lt"/>
              </a:rPr>
              <a:t>上正常的运行了！是不是非常激动！但再仔细思考一下，是不是有了</a:t>
            </a:r>
            <a:r>
              <a:rPr kumimoji="1" lang="en-US" altLang="zh-CN" sz="3200" dirty="0" smtClean="0">
                <a:latin typeface="+mn-lt"/>
              </a:rPr>
              <a:t>JRE</a:t>
            </a:r>
            <a:r>
              <a:rPr kumimoji="1" lang="zh-CN" altLang="en-US" sz="3200" dirty="0" smtClean="0">
                <a:latin typeface="+mn-lt"/>
              </a:rPr>
              <a:t>就足够了呢？</a:t>
            </a:r>
            <a:endParaRPr kumimoji="1" lang="en-US" altLang="zh-CN" sz="3200" dirty="0" smtClean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kumimoji="1" lang="zh-CN" altLang="en-US" sz="3200" dirty="0" smtClean="0">
                <a:latin typeface="+mn-lt"/>
              </a:rPr>
              <a:t>还是刚刚的问题！这可是个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+mn-lt"/>
              </a:rPr>
              <a:t>全新的</a:t>
            </a:r>
            <a:r>
              <a:rPr kumimoji="1" lang="zh-CN" altLang="en-US" sz="3200" dirty="0" smtClean="0">
                <a:latin typeface="+mn-lt"/>
              </a:rPr>
              <a:t>运行平台，没有像</a:t>
            </a:r>
            <a:r>
              <a:rPr kumimoji="1" lang="en-US" altLang="zh-CN" sz="3200" dirty="0" err="1" smtClean="0">
                <a:latin typeface="+mn-lt"/>
              </a:rPr>
              <a:t>gcc</a:t>
            </a:r>
            <a:r>
              <a:rPr kumimoji="1" lang="zh-CN" altLang="en-US" sz="3200" dirty="0" smtClean="0">
                <a:latin typeface="+mn-lt"/>
              </a:rPr>
              <a:t>这样成熟的工具为我们编译</a:t>
            </a:r>
            <a:r>
              <a:rPr kumimoji="1" lang="en-US" altLang="zh-CN" sz="3200" dirty="0" smtClean="0">
                <a:latin typeface="+mn-lt"/>
              </a:rPr>
              <a:t>C</a:t>
            </a:r>
            <a:r>
              <a:rPr kumimoji="1" lang="zh-CN" altLang="en-US" sz="3200" dirty="0" smtClean="0">
                <a:latin typeface="+mn-lt"/>
              </a:rPr>
              <a:t>代码，源程序可没有办法直接在</a:t>
            </a:r>
            <a:r>
              <a:rPr kumimoji="1" lang="en-US" altLang="zh-CN" sz="3200" dirty="0" smtClean="0">
                <a:latin typeface="+mn-lt"/>
              </a:rPr>
              <a:t>JRE</a:t>
            </a:r>
            <a:r>
              <a:rPr kumimoji="1" lang="zh-CN" altLang="en-US" sz="3200" dirty="0" smtClean="0">
                <a:latin typeface="+mn-lt"/>
              </a:rPr>
              <a:t>上运行</a:t>
            </a:r>
            <a:r>
              <a:rPr kumimoji="1" lang="en-US" altLang="zh-CN" sz="3200" dirty="0" smtClean="0">
                <a:latin typeface="+mn-lt"/>
              </a:rPr>
              <a:t>~</a:t>
            </a:r>
          </a:p>
          <a:p>
            <a:pPr algn="just">
              <a:buFont typeface="Wingdings" charset="2"/>
              <a:buChar char="l"/>
            </a:pPr>
            <a:r>
              <a:rPr kumimoji="1" lang="zh-CN" altLang="en-US" sz="3200" dirty="0" smtClean="0">
                <a:latin typeface="+mn-lt"/>
              </a:rPr>
              <a:t>自然而然，我们有了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+mn-lt"/>
              </a:rPr>
              <a:t>JDK</a:t>
            </a:r>
            <a:r>
              <a:rPr kumimoji="1" lang="zh-CN" altLang="en-US" sz="3200" dirty="0" smtClean="0">
                <a:latin typeface="+mn-lt"/>
              </a:rPr>
              <a:t>，</a:t>
            </a:r>
            <a:r>
              <a:rPr lang="en-US" altLang="zh-CN" sz="3200" dirty="0">
                <a:latin typeface="+mn-lt"/>
              </a:rPr>
              <a:t>Java Development </a:t>
            </a:r>
            <a:r>
              <a:rPr lang="en-US" altLang="zh-CN" sz="3200" dirty="0" smtClean="0">
                <a:latin typeface="+mn-lt"/>
              </a:rPr>
              <a:t>Kit</a:t>
            </a:r>
            <a:r>
              <a:rPr lang="zh-CN" altLang="en-US" sz="3200" dirty="0" smtClean="0">
                <a:latin typeface="+mn-lt"/>
              </a:rPr>
              <a:t>，</a:t>
            </a:r>
            <a:r>
              <a:rPr lang="zh-CN" altLang="en-US" sz="3200" dirty="0">
                <a:latin typeface="+mn-lt"/>
              </a:rPr>
              <a:t>包括</a:t>
            </a:r>
            <a:r>
              <a:rPr lang="en-US" altLang="zh-CN" sz="3200" dirty="0" smtClean="0">
                <a:latin typeface="+mn-lt"/>
              </a:rPr>
              <a:t>JRE</a:t>
            </a:r>
            <a:r>
              <a:rPr lang="zh-CN" altLang="en-US" sz="3200" dirty="0" smtClean="0">
                <a:latin typeface="+mn-lt"/>
              </a:rPr>
              <a:t>、编译器、一些软件开发工具</a:t>
            </a:r>
            <a:r>
              <a:rPr lang="zh-CN" altLang="en-US" sz="3200" dirty="0">
                <a:latin typeface="+mn-lt"/>
              </a:rPr>
              <a:t>例如</a:t>
            </a:r>
            <a:r>
              <a:rPr lang="en-US" altLang="zh-CN" sz="3200" dirty="0" err="1" smtClean="0">
                <a:latin typeface="+mn-lt"/>
              </a:rPr>
              <a:t>javadoc</a:t>
            </a:r>
            <a:r>
              <a:rPr lang="zh-CN" altLang="en-US" sz="3200" dirty="0" smtClean="0">
                <a:latin typeface="+mn-lt"/>
              </a:rPr>
              <a:t>。</a:t>
            </a:r>
            <a:endParaRPr kumimoji="1" lang="en-US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351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017415" y="1654614"/>
            <a:ext cx="3352800" cy="3352800"/>
            <a:chOff x="384" y="816"/>
            <a:chExt cx="2112" cy="2112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104" y="1536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JVM</a:t>
              </a:r>
              <a:endParaRPr lang="en-US" altLang="zh-CN" dirty="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768" y="1200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84" y="816"/>
              <a:ext cx="2112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sz="1600" dirty="0"/>
            </a:p>
          </p:txBody>
        </p:sp>
      </p:grpSp>
      <p:sp>
        <p:nvSpPr>
          <p:cNvPr id="8" name="AutoShape 10"/>
          <p:cNvSpPr>
            <a:spLocks/>
          </p:cNvSpPr>
          <p:nvPr/>
        </p:nvSpPr>
        <p:spPr bwMode="auto">
          <a:xfrm>
            <a:off x="4979815" y="4183172"/>
            <a:ext cx="4495800" cy="1076288"/>
          </a:xfrm>
          <a:prstGeom prst="borderCallout2">
            <a:avLst>
              <a:gd name="adj1" fmla="val 35178"/>
              <a:gd name="adj2" fmla="val 392"/>
              <a:gd name="adj3" fmla="val 36173"/>
              <a:gd name="adj4" fmla="val -17358"/>
              <a:gd name="adj5" fmla="val -53899"/>
              <a:gd name="adj6" fmla="val -34157"/>
            </a:avLst>
          </a:prstGeom>
          <a:solidFill>
            <a:srgbClr val="E7FF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2800" b="1" dirty="0" smtClean="0">
                <a:ea typeface="黑体" pitchFamily="49" charset="-122"/>
              </a:rPr>
              <a:t>JRE</a:t>
            </a:r>
            <a:r>
              <a:rPr lang="zh-CN" altLang="en-US" sz="2800" b="1" dirty="0" smtClean="0">
                <a:ea typeface="黑体" pitchFamily="49" charset="-122"/>
              </a:rPr>
              <a:t>包括</a:t>
            </a:r>
            <a:r>
              <a:rPr lang="en-US" altLang="zh-CN" sz="2800" b="1" dirty="0" smtClean="0">
                <a:ea typeface="黑体" pitchFamily="49" charset="-122"/>
              </a:rPr>
              <a:t>JVM</a:t>
            </a:r>
            <a:r>
              <a:rPr lang="zh-CN" altLang="en-US" sz="2800" b="1" dirty="0" smtClean="0">
                <a:ea typeface="黑体" pitchFamily="49" charset="-122"/>
              </a:rPr>
              <a:t>，</a:t>
            </a:r>
            <a:r>
              <a:rPr lang="en-US" altLang="zh-CN" sz="2800" b="1" dirty="0" smtClean="0">
                <a:ea typeface="黑体" pitchFamily="49" charset="-122"/>
              </a:rPr>
              <a:t>java</a:t>
            </a:r>
            <a:r>
              <a:rPr lang="zh-CN" altLang="en-US" sz="2800" b="1" dirty="0" smtClean="0">
                <a:ea typeface="黑体" pitchFamily="49" charset="-122"/>
              </a:rPr>
              <a:t>的核心类库及其支持文件。</a:t>
            </a:r>
            <a:endParaRPr lang="en-US" altLang="zh-CN" sz="2800" b="1" dirty="0">
              <a:ea typeface="黑体" pitchFamily="49" charset="-122"/>
            </a:endParaRPr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6499119" y="1635188"/>
            <a:ext cx="4495800" cy="1835800"/>
          </a:xfrm>
          <a:prstGeom prst="borderCallout2">
            <a:avLst>
              <a:gd name="adj1" fmla="val 24491"/>
              <a:gd name="adj2" fmla="val 131"/>
              <a:gd name="adj3" fmla="val 24491"/>
              <a:gd name="adj4" fmla="val -20515"/>
              <a:gd name="adj5" fmla="val 88805"/>
              <a:gd name="adj6" fmla="val -57073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2800" b="1" dirty="0" smtClean="0">
                <a:ea typeface="黑体" pitchFamily="49" charset="-122"/>
              </a:rPr>
              <a:t>JDK</a:t>
            </a:r>
            <a:r>
              <a:rPr lang="zh-CN" altLang="en-US" sz="2800" b="1" dirty="0" smtClean="0">
                <a:ea typeface="黑体" pitchFamily="49" charset="-122"/>
              </a:rPr>
              <a:t>包括</a:t>
            </a:r>
            <a:r>
              <a:rPr lang="en-US" altLang="zh-CN" sz="2800" b="1" dirty="0" smtClean="0">
                <a:ea typeface="黑体" pitchFamily="49" charset="-122"/>
              </a:rPr>
              <a:t>JRE</a:t>
            </a:r>
            <a:r>
              <a:rPr lang="zh-CN" altLang="en-US" sz="2800" b="1" dirty="0" smtClean="0">
                <a:ea typeface="黑体" pitchFamily="49" charset="-122"/>
              </a:rPr>
              <a:t>，编译器，解释器，其他工具例如</a:t>
            </a:r>
            <a:r>
              <a:rPr lang="en-US" altLang="zh-CN" sz="2800" b="1" dirty="0" err="1" smtClean="0">
                <a:ea typeface="黑体" pitchFamily="49" charset="-122"/>
              </a:rPr>
              <a:t>javadoc</a:t>
            </a:r>
            <a:r>
              <a:rPr lang="zh-CN" altLang="en-US" sz="2800" b="1" dirty="0" smtClean="0">
                <a:ea typeface="黑体" pitchFamily="49" charset="-122"/>
              </a:rPr>
              <a:t>，所有的</a:t>
            </a:r>
            <a:r>
              <a:rPr lang="en-US" altLang="zh-CN" sz="2800" b="1" dirty="0" smtClean="0">
                <a:ea typeface="黑体" pitchFamily="49" charset="-122"/>
              </a:rPr>
              <a:t>API</a:t>
            </a:r>
            <a:r>
              <a:rPr lang="zh-CN" altLang="en-US" sz="2800" b="1" dirty="0" smtClean="0">
                <a:ea typeface="黑体" pitchFamily="49" charset="-122"/>
              </a:rPr>
              <a:t>及其相关文件。</a:t>
            </a:r>
            <a:endParaRPr lang="en-US" altLang="zh-CN" sz="2800" b="1" dirty="0">
              <a:ea typeface="黑体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5891" y="24048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JRE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09123" y="18128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认识</a:t>
            </a:r>
            <a:r>
              <a:rPr lang="en-US" altLang="zh-CN" dirty="0" smtClean="0">
                <a:latin typeface="+mn-lt"/>
              </a:rPr>
              <a:t>Java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C </a:t>
            </a:r>
            <a:r>
              <a:rPr lang="zh-CN" altLang="en-US" dirty="0" smtClean="0">
                <a:latin typeface="+mn-lt"/>
              </a:rPr>
              <a:t></a:t>
            </a:r>
            <a:r>
              <a:rPr lang="en-US" altLang="zh-CN" dirty="0" smtClean="0">
                <a:latin typeface="+mn-lt"/>
              </a:rPr>
              <a:t>Java </a:t>
            </a:r>
            <a:r>
              <a:rPr lang="zh-CN" altLang="en-US" dirty="0" smtClean="0">
                <a:latin typeface="+mn-lt"/>
              </a:rPr>
              <a:t></a:t>
            </a:r>
            <a:r>
              <a:rPr lang="en-US" altLang="zh-CN" dirty="0" smtClean="0">
                <a:latin typeface="+mn-lt"/>
              </a:rPr>
              <a:t>C #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51857"/>
            <a:ext cx="10058400" cy="4617237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l"/>
            </a:pPr>
            <a:r>
              <a:rPr lang="en-US" altLang="zh-CN" sz="3200" dirty="0">
                <a:latin typeface="+mn-lt"/>
              </a:rPr>
              <a:t>Oak</a:t>
            </a:r>
            <a:r>
              <a:rPr lang="zh-CN" altLang="en-US" sz="3200" dirty="0">
                <a:latin typeface="+mn-lt"/>
              </a:rPr>
              <a:t>当时在消费品市场上并不算成功，但随着</a:t>
            </a:r>
            <a:r>
              <a:rPr lang="en-US" altLang="zh-CN" sz="3200" dirty="0">
                <a:latin typeface="+mn-lt"/>
              </a:rPr>
              <a:t>1995</a:t>
            </a:r>
            <a:r>
              <a:rPr lang="zh-CN" altLang="en-US" sz="3200" dirty="0">
                <a:latin typeface="+mn-lt"/>
              </a:rPr>
              <a:t>年互联网潮流的兴起，</a:t>
            </a:r>
            <a:r>
              <a:rPr lang="en-US" altLang="zh-CN" sz="3200" dirty="0">
                <a:latin typeface="+mn-lt"/>
              </a:rPr>
              <a:t>Oak</a:t>
            </a:r>
            <a:r>
              <a:rPr lang="zh-CN" altLang="en-US" sz="3200" dirty="0">
                <a:latin typeface="+mn-lt"/>
              </a:rPr>
              <a:t>迅速找到了最适合自己发展的市场定位并蜕变成为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语言</a:t>
            </a:r>
            <a:r>
              <a:rPr lang="zh-CN" altLang="en-US" sz="3200" dirty="0" smtClean="0">
                <a:latin typeface="+mn-lt"/>
              </a:rPr>
              <a:t>。</a:t>
            </a:r>
            <a:r>
              <a:rPr lang="en-US" altLang="zh-CN" sz="3200" dirty="0" smtClean="0">
                <a:latin typeface="+mn-lt"/>
              </a:rPr>
              <a:t>Internet</a:t>
            </a:r>
            <a:r>
              <a:rPr lang="zh-CN" altLang="en-US" sz="3200" dirty="0" smtClean="0">
                <a:latin typeface="+mn-lt"/>
              </a:rPr>
              <a:t>在</a:t>
            </a:r>
            <a:r>
              <a:rPr lang="zh-CN" altLang="en-US" sz="3200" dirty="0">
                <a:latin typeface="+mn-lt"/>
              </a:rPr>
              <a:t>现代信息系统中的地位</a:t>
            </a:r>
            <a:r>
              <a:rPr lang="zh-CN" altLang="en-US" sz="3200" dirty="0" smtClean="0">
                <a:latin typeface="+mn-lt"/>
              </a:rPr>
              <a:t>使</a:t>
            </a:r>
            <a:r>
              <a:rPr lang="en-US" altLang="zh-CN" sz="3200" dirty="0" smtClean="0">
                <a:latin typeface="+mn-lt"/>
              </a:rPr>
              <a:t>Java</a:t>
            </a:r>
            <a:r>
              <a:rPr lang="zh-CN" altLang="en-US" sz="3200" dirty="0" smtClean="0">
                <a:latin typeface="+mn-lt"/>
              </a:rPr>
              <a:t>成为</a:t>
            </a:r>
            <a:r>
              <a:rPr lang="zh-CN" altLang="en-US" sz="3200" dirty="0">
                <a:latin typeface="+mn-lt"/>
              </a:rPr>
              <a:t>了</a:t>
            </a:r>
            <a:r>
              <a:rPr lang="zh-CN" altLang="en-US" sz="3200" dirty="0">
                <a:solidFill>
                  <a:srgbClr val="FF0000"/>
                </a:solidFill>
                <a:latin typeface="+mn-lt"/>
              </a:rPr>
              <a:t>互联网时代的核心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</a:rPr>
              <a:t>语言之一</a:t>
            </a:r>
            <a:r>
              <a:rPr lang="zh-CN" altLang="en-US" sz="3200" dirty="0">
                <a:latin typeface="+mn-lt"/>
              </a:rPr>
              <a:t>。 </a:t>
            </a:r>
          </a:p>
          <a:p>
            <a:pPr algn="just">
              <a:buFont typeface="Wingdings" charset="2"/>
              <a:buChar char="l"/>
            </a:pPr>
            <a:r>
              <a:rPr lang="zh-CN" altLang="en-US" sz="3200" dirty="0" smtClean="0">
                <a:latin typeface="+mn-lt"/>
              </a:rPr>
              <a:t>微软</a:t>
            </a:r>
            <a:r>
              <a:rPr lang="zh-CN" altLang="en-US" sz="3200" dirty="0">
                <a:latin typeface="+mn-lt"/>
              </a:rPr>
              <a:t>很“眼红</a:t>
            </a:r>
            <a:r>
              <a:rPr lang="zh-CN" altLang="en-US" sz="3200" dirty="0" smtClean="0">
                <a:latin typeface="+mn-lt"/>
              </a:rPr>
              <a:t>”</a:t>
            </a:r>
            <a:r>
              <a:rPr lang="en-US" altLang="zh-CN" sz="3200" dirty="0" smtClean="0">
                <a:latin typeface="+mn-lt"/>
              </a:rPr>
              <a:t>Java</a:t>
            </a:r>
            <a:r>
              <a:rPr lang="zh-CN" altLang="en-US" sz="3200" dirty="0" smtClean="0">
                <a:latin typeface="+mn-lt"/>
              </a:rPr>
              <a:t>的成功，下</a:t>
            </a:r>
            <a:r>
              <a:rPr lang="zh-CN" altLang="en-US" sz="3200" dirty="0">
                <a:latin typeface="+mn-lt"/>
              </a:rPr>
              <a:t>大力气聘请牛人，于 </a:t>
            </a:r>
            <a:r>
              <a:rPr lang="en-US" altLang="zh-CN" sz="3200" dirty="0" smtClean="0">
                <a:latin typeface="+mn-lt"/>
              </a:rPr>
              <a:t>2002 </a:t>
            </a:r>
            <a:r>
              <a:rPr lang="zh-CN" altLang="en-US" sz="3200" dirty="0" smtClean="0">
                <a:latin typeface="+mn-lt"/>
              </a:rPr>
              <a:t>年推出</a:t>
            </a:r>
            <a:r>
              <a:rPr lang="zh-CN" altLang="en-US" sz="3200" dirty="0">
                <a:latin typeface="+mn-lt"/>
              </a:rPr>
              <a:t>了 </a:t>
            </a:r>
            <a:r>
              <a:rPr lang="en-US" altLang="zh-CN" sz="3200" dirty="0" smtClean="0">
                <a:latin typeface="+mn-lt"/>
              </a:rPr>
              <a:t>C</a:t>
            </a:r>
            <a:r>
              <a:rPr lang="en-US" altLang="zh-CN" sz="3200" dirty="0">
                <a:latin typeface="+mn-lt"/>
              </a:rPr>
              <a:t># </a:t>
            </a:r>
            <a:r>
              <a:rPr lang="zh-CN" altLang="en-US" sz="3200" dirty="0" smtClean="0">
                <a:latin typeface="+mn-lt"/>
              </a:rPr>
              <a:t>编程</a:t>
            </a:r>
            <a:r>
              <a:rPr lang="zh-CN" altLang="en-US" sz="3200" dirty="0">
                <a:latin typeface="+mn-lt"/>
              </a:rPr>
              <a:t>语言和 </a:t>
            </a:r>
            <a:r>
              <a:rPr lang="en-US" altLang="zh-CN" sz="3200" dirty="0" smtClean="0">
                <a:latin typeface="+mn-lt"/>
              </a:rPr>
              <a:t>. NET </a:t>
            </a:r>
            <a:r>
              <a:rPr lang="zh-CN" altLang="en-US" sz="3200" dirty="0" smtClean="0">
                <a:latin typeface="+mn-lt"/>
              </a:rPr>
              <a:t>平台</a:t>
            </a:r>
            <a:r>
              <a:rPr lang="zh-CN" altLang="en-US" sz="3200" dirty="0">
                <a:latin typeface="+mn-lt"/>
              </a:rPr>
              <a:t>，两虎相争十数年，总体来说</a:t>
            </a:r>
            <a:r>
              <a:rPr lang="zh-CN" altLang="en-US" sz="3200" dirty="0" smtClean="0">
                <a:latin typeface="+mn-lt"/>
              </a:rPr>
              <a:t>，</a:t>
            </a:r>
            <a:r>
              <a:rPr lang="en-US" altLang="zh-CN" sz="3200" dirty="0" smtClean="0">
                <a:latin typeface="+mn-lt"/>
              </a:rPr>
              <a:t>Java </a:t>
            </a:r>
            <a:r>
              <a:rPr lang="zh-CN" altLang="en-US" sz="3200" dirty="0" smtClean="0">
                <a:latin typeface="+mn-lt"/>
              </a:rPr>
              <a:t>以</a:t>
            </a:r>
            <a:r>
              <a:rPr lang="zh-CN" altLang="en-US" sz="3200" dirty="0">
                <a:latin typeface="+mn-lt"/>
              </a:rPr>
              <a:t>其开放的特点占优势，但 </a:t>
            </a:r>
            <a:r>
              <a:rPr lang="en-US" altLang="zh-CN" sz="3200" dirty="0" smtClean="0">
                <a:latin typeface="+mn-lt"/>
              </a:rPr>
              <a:t>C</a:t>
            </a:r>
            <a:r>
              <a:rPr lang="en-US" altLang="zh-CN" sz="3200" dirty="0">
                <a:latin typeface="+mn-lt"/>
              </a:rPr>
              <a:t># </a:t>
            </a:r>
            <a:r>
              <a:rPr lang="zh-CN" altLang="en-US" sz="3200" dirty="0" smtClean="0">
                <a:latin typeface="+mn-lt"/>
              </a:rPr>
              <a:t>也</a:t>
            </a:r>
            <a:r>
              <a:rPr lang="zh-CN" altLang="en-US" sz="3200" dirty="0">
                <a:latin typeface="+mn-lt"/>
              </a:rPr>
              <a:t>打下了自己的江山，两者</a:t>
            </a:r>
            <a:r>
              <a:rPr lang="zh-CN" altLang="en-US" sz="3200" dirty="0" smtClean="0">
                <a:latin typeface="+mn-lt"/>
              </a:rPr>
              <a:t>各安</a:t>
            </a:r>
            <a:r>
              <a:rPr lang="zh-CN" altLang="en-US" sz="3200" dirty="0">
                <a:latin typeface="+mn-lt"/>
              </a:rPr>
              <a:t>其位，都是当前使用最</a:t>
            </a:r>
            <a:r>
              <a:rPr lang="zh-CN" altLang="en-US" sz="3200" dirty="0" smtClean="0">
                <a:latin typeface="+mn-lt"/>
              </a:rPr>
              <a:t>广泛的</a:t>
            </a:r>
            <a:r>
              <a:rPr lang="zh-CN" altLang="en-US" sz="3200" dirty="0">
                <a:latin typeface="+mn-lt"/>
              </a:rPr>
              <a:t>几种</a:t>
            </a:r>
            <a:r>
              <a:rPr lang="zh-CN" altLang="en-US" sz="3200" dirty="0" smtClean="0">
                <a:latin typeface="+mn-lt"/>
              </a:rPr>
              <a:t>面向对象的编程语言</a:t>
            </a:r>
            <a:r>
              <a:rPr lang="zh-CN" altLang="en-US" sz="3200" dirty="0">
                <a:latin typeface="+mn-lt"/>
              </a:rPr>
              <a:t>之一。 </a:t>
            </a:r>
          </a:p>
        </p:txBody>
      </p:sp>
    </p:spTree>
    <p:extLst>
      <p:ext uri="{BB962C8B-B14F-4D97-AF65-F5344CB8AC3E}">
        <p14:creationId xmlns:p14="http://schemas.microsoft.com/office/powerpoint/2010/main" val="20178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937" y="1366763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  课程</a:t>
            </a:r>
            <a:r>
              <a:rPr lang="zh-CN" altLang="en-US" sz="3600" b="1" dirty="0">
                <a:latin typeface="+mn-lt"/>
                <a:ea typeface="微软雅黑" panose="020B0503020204020204" pitchFamily="34" charset="-122"/>
              </a:rPr>
              <a:t>注意事项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1.2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的前世今生</a:t>
            </a:r>
            <a:endParaRPr lang="zh-CN" altLang="en-US" sz="3600" b="1" dirty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1.3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b="1" dirty="0">
                <a:latin typeface="+mn-lt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1.4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b="1" dirty="0">
                <a:latin typeface="+mn-lt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1.5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b="1" dirty="0">
                <a:latin typeface="+mn-lt"/>
                <a:ea typeface="微软雅黑" panose="020B0503020204020204" pitchFamily="34" charset="-122"/>
              </a:rPr>
              <a:t>程序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开发</a:t>
            </a:r>
            <a:endParaRPr lang="en-US" altLang="zh-CN" sz="3600" b="1" dirty="0" smtClean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</a:rPr>
              <a:t>1.6</a:t>
            </a:r>
            <a:r>
              <a:rPr lang="zh-CN" altLang="en-US" sz="3600" b="1" dirty="0" smtClean="0">
                <a:latin typeface="+mn-lt"/>
                <a:ea typeface="微软雅黑" panose="020B0503020204020204" pitchFamily="34" charset="-122"/>
              </a:rPr>
              <a:t>  作业及延伸</a:t>
            </a:r>
            <a:endParaRPr lang="zh-CN" altLang="en-US" sz="3600" b="1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9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Java </a:t>
            </a:r>
            <a:r>
              <a:rPr lang="zh-CN" altLang="en-US" dirty="0" smtClean="0">
                <a:latin typeface="+mn-lt"/>
              </a:rPr>
              <a:t>“户口信息”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02195"/>
            <a:ext cx="10058400" cy="4466903"/>
          </a:xfrm>
        </p:spPr>
        <p:txBody>
          <a:bodyPr>
            <a:normAutofit/>
          </a:bodyPr>
          <a:lstStyle/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+mn-lt"/>
              </a:rPr>
              <a:t>Java</a:t>
            </a:r>
            <a:r>
              <a:rPr lang="zh-CN" altLang="en-US" sz="3000" dirty="0">
                <a:latin typeface="+mn-lt"/>
              </a:rPr>
              <a:t>诞生于</a:t>
            </a:r>
            <a:r>
              <a:rPr lang="en-US" altLang="zh-CN" sz="3000" dirty="0">
                <a:latin typeface="+mn-lt"/>
              </a:rPr>
              <a:t>1995</a:t>
            </a:r>
            <a:r>
              <a:rPr lang="zh-CN" altLang="en-US" sz="3000" dirty="0">
                <a:latin typeface="+mn-lt"/>
              </a:rPr>
              <a:t>年，是</a:t>
            </a:r>
            <a:r>
              <a:rPr lang="en-US" altLang="zh-CN" sz="3000" dirty="0">
                <a:latin typeface="+mn-lt"/>
              </a:rPr>
              <a:t>Sun</a:t>
            </a:r>
            <a:r>
              <a:rPr lang="zh-CN" altLang="en-US" sz="3000" dirty="0">
                <a:latin typeface="+mn-lt"/>
              </a:rPr>
              <a:t>公司组织开发的一种</a:t>
            </a:r>
            <a:r>
              <a:rPr lang="zh-CN" altLang="en-US" sz="3000" dirty="0" smtClean="0">
                <a:latin typeface="+mn-lt"/>
              </a:rPr>
              <a:t>编程语言。</a:t>
            </a:r>
            <a:endParaRPr lang="en-US" altLang="zh-CN" sz="3000" dirty="0" smtClean="0">
              <a:latin typeface="+mn-lt"/>
            </a:endParaRP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 smtClean="0">
                <a:latin typeface="+mn-lt"/>
              </a:rPr>
              <a:t>2009</a:t>
            </a:r>
            <a:r>
              <a:rPr lang="zh-CN" altLang="en-US" sz="3000" dirty="0" smtClean="0">
                <a:latin typeface="+mn-lt"/>
              </a:rPr>
              <a:t>年，由于</a:t>
            </a:r>
            <a:r>
              <a:rPr lang="en-US" altLang="zh-CN" sz="3000" dirty="0" smtClean="0">
                <a:latin typeface="+mn-lt"/>
              </a:rPr>
              <a:t>Sun</a:t>
            </a:r>
            <a:r>
              <a:rPr lang="zh-CN" altLang="en-US" sz="3000" dirty="0" smtClean="0">
                <a:latin typeface="+mn-lt"/>
              </a:rPr>
              <a:t>公司被</a:t>
            </a:r>
            <a:r>
              <a:rPr lang="en-US" altLang="zh-CN" sz="3000" dirty="0" smtClean="0">
                <a:latin typeface="+mn-lt"/>
              </a:rPr>
              <a:t>Oracle</a:t>
            </a:r>
            <a:r>
              <a:rPr lang="zh-CN" altLang="en-US" sz="3000" dirty="0" smtClean="0">
                <a:latin typeface="+mn-lt"/>
              </a:rPr>
              <a:t>收购，</a:t>
            </a:r>
            <a:r>
              <a:rPr lang="en-US" altLang="zh-CN" sz="3000" dirty="0" smtClean="0">
                <a:latin typeface="+mn-lt"/>
              </a:rPr>
              <a:t>Java </a:t>
            </a:r>
            <a:r>
              <a:rPr lang="zh-CN" altLang="en-US" sz="3000" dirty="0" smtClean="0">
                <a:latin typeface="+mn-lt"/>
              </a:rPr>
              <a:t>的版权目前归属于</a:t>
            </a:r>
            <a:r>
              <a:rPr lang="en-US" altLang="zh-CN" sz="3000" dirty="0" smtClean="0">
                <a:latin typeface="+mn-lt"/>
              </a:rPr>
              <a:t>Oracle</a:t>
            </a:r>
            <a:r>
              <a:rPr lang="zh-CN" altLang="en-US" sz="3000" dirty="0" smtClean="0">
                <a:latin typeface="+mn-lt"/>
              </a:rPr>
              <a:t>。</a:t>
            </a:r>
            <a:endParaRPr lang="zh-CN" altLang="en-US" sz="3000" dirty="0">
              <a:latin typeface="+mn-lt"/>
            </a:endParaRP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+mn-lt"/>
              </a:rPr>
              <a:t>主要贡献者是</a:t>
            </a:r>
            <a:r>
              <a:rPr lang="en-US" altLang="zh-CN" sz="3000" dirty="0">
                <a:solidFill>
                  <a:srgbClr val="FF0000"/>
                </a:solidFill>
                <a:latin typeface="+mn-lt"/>
              </a:rPr>
              <a:t>James </a:t>
            </a:r>
            <a:r>
              <a:rPr lang="en-US" altLang="zh-CN" sz="3000" dirty="0" smtClean="0">
                <a:solidFill>
                  <a:srgbClr val="FF0000"/>
                </a:solidFill>
                <a:latin typeface="+mn-lt"/>
              </a:rPr>
              <a:t>Gosling</a:t>
            </a:r>
            <a:r>
              <a:rPr lang="en-US" altLang="zh-CN" sz="3000" dirty="0">
                <a:latin typeface="+mn-lt"/>
              </a:rPr>
              <a:t>——Java</a:t>
            </a:r>
            <a:r>
              <a:rPr lang="zh-CN" altLang="en-US" sz="3000" dirty="0">
                <a:latin typeface="+mn-lt"/>
              </a:rPr>
              <a:t>之父</a:t>
            </a:r>
            <a:endParaRPr lang="en-US" altLang="zh-CN" sz="3000" dirty="0">
              <a:latin typeface="+mn-lt"/>
            </a:endParaRP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+mn-lt"/>
              </a:rPr>
              <a:t>开发</a:t>
            </a:r>
            <a:r>
              <a:rPr lang="en-US" altLang="zh-CN" sz="3000" dirty="0">
                <a:latin typeface="+mn-lt"/>
              </a:rPr>
              <a:t>Java</a:t>
            </a:r>
            <a:r>
              <a:rPr lang="zh-CN" altLang="en-US" sz="3000" dirty="0">
                <a:latin typeface="+mn-lt"/>
              </a:rPr>
              <a:t>语言的动力源于</a:t>
            </a:r>
            <a:r>
              <a:rPr lang="zh-CN" altLang="en-US" sz="3000" b="1" dirty="0">
                <a:solidFill>
                  <a:srgbClr val="FF0000"/>
                </a:solidFill>
                <a:latin typeface="+mn-lt"/>
              </a:rPr>
              <a:t>独立于平台的需要</a:t>
            </a:r>
            <a:r>
              <a:rPr lang="zh-CN" altLang="en-US" sz="3000" dirty="0">
                <a:latin typeface="+mn-lt"/>
              </a:rPr>
              <a:t>：正确运行于各种操作系统、适应各种</a:t>
            </a:r>
            <a:r>
              <a:rPr lang="en-US" altLang="zh-CN" sz="3000" dirty="0">
                <a:latin typeface="+mn-lt"/>
              </a:rPr>
              <a:t>CPU</a:t>
            </a:r>
            <a:r>
              <a:rPr lang="zh-CN" altLang="en-US" sz="3000" dirty="0">
                <a:latin typeface="+mn-lt"/>
              </a:rPr>
              <a:t>芯片</a:t>
            </a: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000" dirty="0">
                <a:latin typeface="+mn-lt"/>
              </a:rPr>
              <a:t>Java</a:t>
            </a:r>
            <a:r>
              <a:rPr lang="zh-CN" altLang="en-US" sz="3000" dirty="0">
                <a:latin typeface="+mn-lt"/>
              </a:rPr>
              <a:t>，曾用名：</a:t>
            </a:r>
            <a:r>
              <a:rPr lang="en-US" altLang="zh-CN" sz="3000" dirty="0">
                <a:latin typeface="+mn-lt"/>
              </a:rPr>
              <a:t>oak</a:t>
            </a:r>
            <a:r>
              <a:rPr lang="zh-CN" altLang="en-US" sz="3000" dirty="0">
                <a:latin typeface="+mn-lt"/>
              </a:rPr>
              <a:t>；现用名：</a:t>
            </a:r>
            <a:r>
              <a:rPr lang="en-US" altLang="zh-CN" sz="3000" dirty="0">
                <a:latin typeface="+mn-lt"/>
              </a:rPr>
              <a:t>Java</a:t>
            </a:r>
            <a:r>
              <a:rPr lang="zh-CN" altLang="en-US" sz="3000" dirty="0">
                <a:latin typeface="+mn-lt"/>
              </a:rPr>
              <a:t>，寓意是为世人端上一杯热咖啡。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94" y="178229"/>
            <a:ext cx="1754188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6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Java </a:t>
            </a:r>
            <a:r>
              <a:rPr lang="zh-CN" altLang="en-US" dirty="0" smtClean="0">
                <a:latin typeface="+mn-lt"/>
              </a:rPr>
              <a:t>进化史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84514"/>
            <a:ext cx="10058400" cy="50673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1995</a:t>
            </a:r>
            <a:r>
              <a:rPr lang="zh-CN" altLang="en-US" sz="2400" dirty="0">
                <a:latin typeface="+mn-lt"/>
              </a:rPr>
              <a:t>年</a:t>
            </a:r>
            <a:r>
              <a:rPr lang="en-US" altLang="zh-CN" sz="2400" dirty="0">
                <a:latin typeface="+mn-lt"/>
              </a:rPr>
              <a:t>Java</a:t>
            </a:r>
            <a:r>
              <a:rPr lang="zh-CN" altLang="en-US" sz="2400" dirty="0">
                <a:latin typeface="+mn-lt"/>
              </a:rPr>
              <a:t>语言面世。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1998</a:t>
            </a:r>
            <a:r>
              <a:rPr lang="zh-CN" altLang="en-US" sz="2400" dirty="0">
                <a:latin typeface="+mn-lt"/>
              </a:rPr>
              <a:t>年发布</a:t>
            </a:r>
            <a:r>
              <a:rPr lang="en-US" altLang="zh-CN" sz="2400" dirty="0">
                <a:latin typeface="+mn-lt"/>
              </a:rPr>
              <a:t>JDK 1.2</a:t>
            </a:r>
            <a:r>
              <a:rPr lang="zh-CN" altLang="en-US" sz="2400" dirty="0">
                <a:latin typeface="+mn-lt"/>
              </a:rPr>
              <a:t>，随之将</a:t>
            </a:r>
            <a:r>
              <a:rPr lang="en-US" altLang="zh-CN" sz="2400" dirty="0">
                <a:latin typeface="+mn-lt"/>
              </a:rPr>
              <a:t>Java </a:t>
            </a:r>
            <a:r>
              <a:rPr lang="zh-CN" altLang="en-US" sz="2400" dirty="0">
                <a:latin typeface="+mn-lt"/>
              </a:rPr>
              <a:t>分为</a:t>
            </a:r>
            <a:r>
              <a:rPr lang="en-US" altLang="zh-CN" sz="2400" dirty="0">
                <a:latin typeface="+mn-lt"/>
              </a:rPr>
              <a:t>J2SE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J2EE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dirty="0">
                <a:latin typeface="+mn-lt"/>
              </a:rPr>
              <a:t>J2ME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2002</a:t>
            </a:r>
            <a:r>
              <a:rPr lang="zh-CN" altLang="en-US" sz="2400" dirty="0">
                <a:latin typeface="+mn-lt"/>
              </a:rPr>
              <a:t>年发布</a:t>
            </a:r>
            <a:r>
              <a:rPr lang="en-US" altLang="zh-CN" sz="2400" dirty="0">
                <a:latin typeface="+mn-lt"/>
              </a:rPr>
              <a:t>JDK </a:t>
            </a:r>
            <a:r>
              <a:rPr lang="en-US" altLang="zh-CN" sz="2400" dirty="0" smtClean="0">
                <a:latin typeface="+mn-lt"/>
              </a:rPr>
              <a:t>1.4</a:t>
            </a:r>
            <a:r>
              <a:rPr lang="zh-CN" altLang="en-US" sz="2400" dirty="0" smtClean="0">
                <a:latin typeface="+mn-lt"/>
              </a:rPr>
              <a:t>，主要引入了</a:t>
            </a:r>
            <a:r>
              <a:rPr lang="en-US" altLang="zh-CN" sz="2400" dirty="0" smtClean="0">
                <a:latin typeface="+mn-lt"/>
              </a:rPr>
              <a:t>NIO</a:t>
            </a:r>
            <a:r>
              <a:rPr lang="zh-CN" altLang="en-US" sz="2400" dirty="0" smtClean="0">
                <a:latin typeface="+mn-lt"/>
              </a:rPr>
              <a:t>，对输入输出进行了改进。</a:t>
            </a:r>
            <a:endParaRPr lang="zh-CN" altLang="en-US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2004</a:t>
            </a:r>
            <a:r>
              <a:rPr lang="zh-CN" altLang="en-US" sz="2400" dirty="0">
                <a:latin typeface="+mn-lt"/>
              </a:rPr>
              <a:t>年发布</a:t>
            </a:r>
            <a:r>
              <a:rPr lang="en-US" altLang="zh-CN" sz="2400" dirty="0">
                <a:latin typeface="+mn-lt"/>
              </a:rPr>
              <a:t>JDK 1.5</a:t>
            </a:r>
            <a:r>
              <a:rPr lang="zh-CN" altLang="en-US" sz="2400" dirty="0">
                <a:latin typeface="+mn-lt"/>
              </a:rPr>
              <a:t>，引入大量新特性：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泛型、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Annotation</a:t>
            </a:r>
            <a:r>
              <a:rPr lang="zh-CN" altLang="en-US" sz="2400" dirty="0">
                <a:latin typeface="+mn-lt"/>
              </a:rPr>
              <a:t>等。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2006</a:t>
            </a:r>
            <a:r>
              <a:rPr lang="zh-CN" altLang="en-US" sz="2400" dirty="0">
                <a:latin typeface="+mn-lt"/>
              </a:rPr>
              <a:t>年</a:t>
            </a:r>
            <a:r>
              <a:rPr lang="en-US" altLang="zh-CN" sz="2400" dirty="0">
                <a:latin typeface="+mn-lt"/>
              </a:rPr>
              <a:t>12</a:t>
            </a:r>
            <a:r>
              <a:rPr lang="zh-CN" altLang="en-US" sz="2400" dirty="0">
                <a:latin typeface="+mn-lt"/>
              </a:rPr>
              <a:t>月，</a:t>
            </a:r>
            <a:r>
              <a:rPr lang="en-US" altLang="zh-CN" sz="2400" dirty="0">
                <a:latin typeface="+mn-lt"/>
              </a:rPr>
              <a:t>Sun</a:t>
            </a:r>
            <a:r>
              <a:rPr lang="zh-CN" altLang="en-US" sz="2400" dirty="0">
                <a:latin typeface="+mn-lt"/>
              </a:rPr>
              <a:t>发布了</a:t>
            </a:r>
            <a:r>
              <a:rPr lang="en-US" altLang="zh-CN" sz="2400" dirty="0">
                <a:latin typeface="+mn-lt"/>
              </a:rPr>
              <a:t>JDK 1.6</a:t>
            </a:r>
            <a:r>
              <a:rPr lang="zh-CN" altLang="en-US" sz="2400" dirty="0" smtClean="0">
                <a:latin typeface="+mn-lt"/>
              </a:rPr>
              <a:t>。</a:t>
            </a:r>
            <a:r>
              <a:rPr lang="zh-CN" altLang="en-US" sz="2400" dirty="0">
                <a:latin typeface="+mn-lt"/>
              </a:rPr>
              <a:t>取消</a:t>
            </a:r>
            <a:r>
              <a:rPr lang="zh-CN" altLang="en-US" sz="2400" dirty="0" smtClean="0">
                <a:latin typeface="+mn-lt"/>
              </a:rPr>
              <a:t>了</a:t>
            </a:r>
            <a:r>
              <a:rPr lang="en-US" altLang="zh-CN" sz="2400" dirty="0" smtClean="0">
                <a:latin typeface="+mn-lt"/>
              </a:rPr>
              <a:t>J2SE</a:t>
            </a:r>
            <a:r>
              <a:rPr lang="zh-CN" altLang="en-US" sz="2400" dirty="0" smtClean="0">
                <a:latin typeface="+mn-lt"/>
              </a:rPr>
              <a:t>、</a:t>
            </a:r>
            <a:r>
              <a:rPr lang="en-US" altLang="zh-CN" sz="2400" dirty="0" smtClean="0">
                <a:latin typeface="+mn-lt"/>
              </a:rPr>
              <a:t>J2EE</a:t>
            </a:r>
            <a:r>
              <a:rPr lang="zh-CN" altLang="en-US" sz="2400" dirty="0" smtClean="0">
                <a:latin typeface="+mn-lt"/>
              </a:rPr>
              <a:t>、</a:t>
            </a:r>
            <a:r>
              <a:rPr lang="en-US" altLang="zh-CN" sz="2400" dirty="0" smtClean="0">
                <a:latin typeface="+mn-lt"/>
              </a:rPr>
              <a:t>J2ME</a:t>
            </a:r>
            <a:r>
              <a:rPr lang="zh-CN" altLang="en-US" sz="2400" dirty="0" smtClean="0">
                <a:latin typeface="+mn-lt"/>
              </a:rPr>
              <a:t>的命名方式，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改用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Java SE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Java EE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Java ME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的命名方式</a:t>
            </a:r>
            <a:r>
              <a:rPr lang="zh-CN" altLang="en-US" sz="2400" dirty="0" smtClean="0">
                <a:latin typeface="+mn-lt"/>
              </a:rPr>
              <a:t>。</a:t>
            </a:r>
            <a:endParaRPr lang="zh-CN" altLang="en-US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2011</a:t>
            </a:r>
            <a:r>
              <a:rPr lang="zh-CN" altLang="en-US" sz="2400" dirty="0">
                <a:latin typeface="+mn-lt"/>
              </a:rPr>
              <a:t>年</a:t>
            </a:r>
            <a:r>
              <a:rPr lang="en-US" altLang="zh-CN" sz="2400" dirty="0">
                <a:latin typeface="+mn-lt"/>
              </a:rPr>
              <a:t>7</a:t>
            </a:r>
            <a:r>
              <a:rPr lang="zh-CN" altLang="en-US" sz="2400" dirty="0">
                <a:latin typeface="+mn-lt"/>
              </a:rPr>
              <a:t>月，</a:t>
            </a:r>
            <a:r>
              <a:rPr lang="en-US" altLang="zh-CN" sz="2400" dirty="0">
                <a:latin typeface="+mn-lt"/>
              </a:rPr>
              <a:t>Oracle</a:t>
            </a:r>
            <a:r>
              <a:rPr lang="zh-CN" altLang="en-US" sz="2400" dirty="0">
                <a:latin typeface="+mn-lt"/>
              </a:rPr>
              <a:t>发布了</a:t>
            </a:r>
            <a:r>
              <a:rPr lang="en-US" altLang="zh-CN" sz="2400" dirty="0">
                <a:latin typeface="+mn-lt"/>
              </a:rPr>
              <a:t>Java </a:t>
            </a:r>
            <a:r>
              <a:rPr lang="en-US" altLang="zh-CN" sz="2400" dirty="0" smtClean="0">
                <a:latin typeface="+mn-lt"/>
              </a:rPr>
              <a:t>7</a:t>
            </a:r>
            <a:r>
              <a:rPr lang="zh-CN" altLang="en-US" sz="2400" dirty="0" smtClean="0">
                <a:latin typeface="+mn-lt"/>
              </a:rPr>
              <a:t>，对原有</a:t>
            </a:r>
            <a:r>
              <a:rPr lang="en-US" altLang="zh-CN" sz="2400" dirty="0" smtClean="0">
                <a:latin typeface="+mn-lt"/>
              </a:rPr>
              <a:t>NIO</a:t>
            </a:r>
            <a:r>
              <a:rPr lang="zh-CN" altLang="en-US" sz="2400" dirty="0" smtClean="0">
                <a:latin typeface="+mn-lt"/>
              </a:rPr>
              <a:t>进行了重大改造。</a:t>
            </a:r>
            <a:endParaRPr lang="zh-CN" altLang="en-US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2014</a:t>
            </a:r>
            <a:r>
              <a:rPr lang="zh-CN" altLang="en-US" sz="2400" dirty="0">
                <a:latin typeface="+mn-lt"/>
              </a:rPr>
              <a:t>年</a:t>
            </a:r>
            <a:r>
              <a:rPr lang="en-US" altLang="zh-CN" sz="2400" dirty="0">
                <a:latin typeface="+mn-lt"/>
              </a:rPr>
              <a:t>3</a:t>
            </a:r>
            <a:r>
              <a:rPr lang="zh-CN" altLang="en-US" sz="2400" dirty="0">
                <a:latin typeface="+mn-lt"/>
              </a:rPr>
              <a:t>月，</a:t>
            </a:r>
            <a:r>
              <a:rPr lang="en-US" altLang="zh-CN" sz="2400" dirty="0">
                <a:latin typeface="+mn-lt"/>
              </a:rPr>
              <a:t>Oracle</a:t>
            </a:r>
            <a:r>
              <a:rPr lang="zh-CN" altLang="en-US" sz="2400" dirty="0">
                <a:latin typeface="+mn-lt"/>
              </a:rPr>
              <a:t>发布了</a:t>
            </a:r>
            <a:r>
              <a:rPr lang="en-US" altLang="zh-CN" sz="2400" dirty="0">
                <a:latin typeface="+mn-lt"/>
              </a:rPr>
              <a:t>Java </a:t>
            </a:r>
            <a:r>
              <a:rPr lang="en-US" altLang="zh-CN" sz="2400" dirty="0" smtClean="0">
                <a:latin typeface="+mn-lt"/>
              </a:rPr>
              <a:t>8</a:t>
            </a:r>
            <a:r>
              <a:rPr lang="zh-CN" altLang="en-US" sz="2400" dirty="0" smtClean="0">
                <a:latin typeface="+mn-lt"/>
              </a:rPr>
              <a:t>，引入备受关注的新特性：</a:t>
            </a:r>
            <a:r>
              <a:rPr lang="en-US" altLang="zh-CN" sz="2400" dirty="0" smtClean="0">
                <a:latin typeface="+mn-lt"/>
              </a:rPr>
              <a:t>lambda</a:t>
            </a:r>
            <a:r>
              <a:rPr lang="zh-CN" altLang="en-US" sz="2400" dirty="0" smtClean="0">
                <a:latin typeface="+mn-lt"/>
              </a:rPr>
              <a:t>表达式。</a:t>
            </a:r>
            <a:endParaRPr lang="en-US" altLang="zh-CN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</a:rPr>
              <a:t>2017</a:t>
            </a:r>
            <a:r>
              <a:rPr lang="zh-CN" altLang="en-US" sz="2400" dirty="0" smtClean="0">
                <a:latin typeface="+mn-lt"/>
              </a:rPr>
              <a:t>年</a:t>
            </a:r>
            <a:r>
              <a:rPr lang="en-US" altLang="zh-CN" sz="2400" dirty="0" smtClean="0">
                <a:latin typeface="+mn-lt"/>
              </a:rPr>
              <a:t>9</a:t>
            </a:r>
            <a:r>
              <a:rPr lang="zh-CN" altLang="en-US" sz="2400" dirty="0" smtClean="0">
                <a:latin typeface="+mn-lt"/>
              </a:rPr>
              <a:t>月，</a:t>
            </a:r>
            <a:r>
              <a:rPr lang="en-US" altLang="zh-CN" sz="2400" dirty="0" smtClean="0">
                <a:latin typeface="+mn-lt"/>
              </a:rPr>
              <a:t>Oracle</a:t>
            </a:r>
            <a:r>
              <a:rPr lang="zh-CN" altLang="en-US" sz="2400" dirty="0" smtClean="0">
                <a:latin typeface="+mn-lt"/>
              </a:rPr>
              <a:t>发布了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9</a:t>
            </a:r>
            <a:r>
              <a:rPr lang="zh-CN" altLang="en-US" sz="2400" dirty="0" smtClean="0">
                <a:latin typeface="+mn-lt"/>
              </a:rPr>
              <a:t>，引入两大重磅特性：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JShell</a:t>
            </a:r>
            <a:r>
              <a:rPr lang="zh-CN" altLang="en-US" sz="2400" dirty="0" smtClean="0">
                <a:latin typeface="+mn-lt"/>
              </a:rPr>
              <a:t>与模块化。</a:t>
            </a:r>
            <a:endParaRPr lang="en-US" altLang="zh-CN" sz="2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</a:rPr>
              <a:t>……</a:t>
            </a:r>
            <a:endParaRPr lang="zh-CN" altLang="en-US" sz="24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99518"/>
            <a:ext cx="10058400" cy="88905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508" y="1399419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课程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的前世今生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作业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及延伸</a:t>
            </a:r>
          </a:p>
          <a:p>
            <a:pPr algn="just">
              <a:buFont typeface="Wingdings" panose="05000000000000000000" pitchFamily="2" charset="2"/>
              <a:buChar char="p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的特征之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平台无关性（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</a:rPr>
              <a:t>）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051" y="1290561"/>
            <a:ext cx="10058400" cy="467480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最大的优势就是能够在所有计算机上运行，不受操作系统和硬件影响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一旦写成，处处可用（</a:t>
            </a:r>
            <a:r>
              <a:rPr lang="en-US" altLang="zh-CN" sz="3200" dirty="0">
                <a:latin typeface="+mn-lt"/>
              </a:rPr>
              <a:t>Write once, </a:t>
            </a:r>
            <a:r>
              <a:rPr lang="en-US" altLang="zh-CN" sz="3200" dirty="0" smtClean="0">
                <a:latin typeface="+mn-lt"/>
              </a:rPr>
              <a:t>Run </a:t>
            </a:r>
            <a:r>
              <a:rPr lang="en-US" altLang="zh-CN" sz="3200" dirty="0">
                <a:latin typeface="+mn-lt"/>
              </a:rPr>
              <a:t>anywhere</a:t>
            </a:r>
            <a:r>
              <a:rPr lang="zh-CN" altLang="en-US" sz="3200" dirty="0">
                <a:latin typeface="+mn-lt"/>
              </a:rPr>
              <a:t>）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平台无关性的有力支撑：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程序运行</a:t>
            </a:r>
            <a:r>
              <a:rPr lang="zh-CN" altLang="en-US" sz="3200" dirty="0" smtClean="0">
                <a:latin typeface="+mn-lt"/>
              </a:rPr>
              <a:t>平台</a:t>
            </a:r>
            <a:r>
              <a:rPr lang="en-US" altLang="zh-CN" sz="3200" dirty="0" smtClean="0">
                <a:latin typeface="+mn-lt"/>
              </a:rPr>
              <a:t>/JRE</a:t>
            </a:r>
            <a:r>
              <a:rPr lang="zh-CN" altLang="en-US" sz="3200" dirty="0" smtClean="0">
                <a:latin typeface="+mn-lt"/>
              </a:rPr>
              <a:t>，</a:t>
            </a:r>
            <a:r>
              <a:rPr lang="zh-CN" altLang="en-US" sz="3200" dirty="0">
                <a:latin typeface="+mn-lt"/>
              </a:rPr>
              <a:t>包括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虚拟机（</a:t>
            </a:r>
            <a:r>
              <a:rPr lang="en-US" altLang="zh-CN" sz="3200" dirty="0">
                <a:latin typeface="+mn-lt"/>
              </a:rPr>
              <a:t>Java Virtual Machine</a:t>
            </a:r>
            <a:r>
              <a:rPr lang="zh-CN" altLang="en-US" sz="3200" dirty="0">
                <a:latin typeface="+mn-lt"/>
              </a:rPr>
              <a:t>，</a:t>
            </a:r>
            <a:r>
              <a:rPr lang="en-US" altLang="zh-CN" sz="3200" dirty="0">
                <a:latin typeface="+mn-lt"/>
              </a:rPr>
              <a:t>JVM</a:t>
            </a:r>
            <a:r>
              <a:rPr lang="zh-CN" altLang="en-US" sz="3200" dirty="0">
                <a:latin typeface="+mn-lt"/>
              </a:rPr>
              <a:t>）、类库和一些核心文件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编译器把源程序翻译成与具体机器指令无关的 “字节码”，由</a:t>
            </a:r>
            <a:r>
              <a:rPr lang="en-US" altLang="zh-CN" sz="3200" dirty="0">
                <a:latin typeface="+mn-lt"/>
              </a:rPr>
              <a:t>JVM</a:t>
            </a:r>
            <a:r>
              <a:rPr lang="zh-CN" altLang="en-US" sz="3200" dirty="0">
                <a:latin typeface="+mn-lt"/>
              </a:rPr>
              <a:t>中的解释器翻译成</a:t>
            </a:r>
            <a:r>
              <a:rPr lang="zh-CN" altLang="en-US" sz="3200" dirty="0" smtClean="0">
                <a:latin typeface="+mn-lt"/>
              </a:rPr>
              <a:t>机器码</a:t>
            </a:r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09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的特征之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平台无关性（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</a:rPr>
              <a:t>）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218593" y="1724880"/>
            <a:ext cx="8067675" cy="3446165"/>
            <a:chOff x="2218593" y="2146911"/>
            <a:chExt cx="8067675" cy="3446165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8419368" y="2146911"/>
              <a:ext cx="1866900" cy="9144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计算机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70981" y="237551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源文件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271481" y="2375511"/>
              <a:ext cx="1652587" cy="4508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Arial" charset="0"/>
                  <a:ea typeface="黑体" pitchFamily="2" charset="-122"/>
                </a:rPr>
                <a:t>可执行代码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290281" y="237551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目标码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528281" y="2181836"/>
              <a:ext cx="6635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519006" y="2181836"/>
              <a:ext cx="685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 smtClean="0">
                  <a:ea typeface="黑体" panose="02010609060101010101" pitchFamily="49" charset="-122"/>
                </a:rPr>
                <a:t>链接</a:t>
              </a:r>
              <a:endParaRPr lang="zh-CN" altLang="en-US" sz="1800" b="1" dirty="0">
                <a:ea typeface="黑体" panose="02010609060101010101" pitchFamily="49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862156" y="2199298"/>
              <a:ext cx="685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运行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452081" y="260411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433281" y="260411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924068" y="2604111"/>
              <a:ext cx="481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218593" y="446466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源文件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237893" y="446466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字节码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448906" y="4259873"/>
              <a:ext cx="6635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219093" y="4269398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解释执行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8333643" y="4226536"/>
              <a:ext cx="1866900" cy="9144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JVM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399693" y="469326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380893" y="4693261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45868" y="3045436"/>
              <a:ext cx="29690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ea typeface="黑体" panose="02010609060101010101" pitchFamily="49" charset="-122"/>
                </a:rPr>
                <a:t>传统语言的运行机制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469668" y="5131411"/>
              <a:ext cx="29722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语言的运行机制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9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0136" y="134204"/>
            <a:ext cx="10058400" cy="910826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+mn-lt"/>
              </a:rPr>
              <a:t>传统语言的运行</a:t>
            </a:r>
            <a:r>
              <a:rPr kumimoji="1" lang="en-US" altLang="zh-CN" sz="3600" dirty="0">
                <a:latin typeface="+mn-lt"/>
              </a:rPr>
              <a:t>-</a:t>
            </a:r>
            <a:r>
              <a:rPr kumimoji="1" lang="zh-CN" altLang="en-US" sz="3600" dirty="0" smtClean="0">
                <a:latin typeface="+mn-lt"/>
              </a:rPr>
              <a:t>以</a:t>
            </a:r>
            <a:r>
              <a:rPr kumimoji="1" lang="en-US" altLang="zh-CN" sz="3600" dirty="0" smtClean="0">
                <a:latin typeface="+mn-lt"/>
              </a:rPr>
              <a:t>C</a:t>
            </a:r>
            <a:r>
              <a:rPr kumimoji="1" lang="zh-CN" altLang="en-US" sz="3600" dirty="0" smtClean="0">
                <a:latin typeface="+mn-lt"/>
              </a:rPr>
              <a:t>语言程序为例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1856900" y="1461135"/>
            <a:ext cx="8015287" cy="1360190"/>
            <a:chOff x="2270981" y="2146911"/>
            <a:chExt cx="8015287" cy="136019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419368" y="2146911"/>
              <a:ext cx="1866900" cy="9144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计算机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70981" y="237551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源文件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271481" y="2375511"/>
              <a:ext cx="1652587" cy="4508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Arial" charset="0"/>
                  <a:ea typeface="黑体" pitchFamily="2" charset="-122"/>
                </a:rPr>
                <a:t>可执行代码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90281" y="237551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目标码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528281" y="2181836"/>
              <a:ext cx="6635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519006" y="2181836"/>
              <a:ext cx="685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 smtClean="0">
                  <a:ea typeface="黑体" panose="02010609060101010101" pitchFamily="49" charset="-122"/>
                </a:rPr>
                <a:t>链接</a:t>
              </a:r>
              <a:endParaRPr lang="zh-CN" altLang="en-US" sz="1800" b="1" dirty="0">
                <a:ea typeface="黑体" panose="02010609060101010101" pitchFamily="49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862156" y="2199298"/>
              <a:ext cx="685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运行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452081" y="260411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433281" y="260411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924068" y="2604111"/>
              <a:ext cx="481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45868" y="3045436"/>
              <a:ext cx="29690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ea typeface="黑体" panose="02010609060101010101" pitchFamily="49" charset="-122"/>
                </a:rPr>
                <a:t>传统语言的运行机制</a:t>
              </a: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70847"/>
            <a:ext cx="4000104" cy="15372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80" y="2816859"/>
            <a:ext cx="4191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编译</a:t>
            </a:r>
            <a:r>
              <a:rPr lang="zh-CN" altLang="en-US" dirty="0" smtClean="0">
                <a:latin typeface="Wingdings" charset="2"/>
              </a:rPr>
              <a:t>汇编链接</a:t>
            </a:r>
            <a:r>
              <a:rPr lang="en-US" altLang="zh-CN" dirty="0" smtClean="0">
                <a:latin typeface="Wingdings" charset="2"/>
              </a:rPr>
              <a:t/>
            </a:r>
            <a:br>
              <a:rPr lang="en-US" altLang="zh-CN" dirty="0" smtClean="0">
                <a:latin typeface="Wingdings" charset="2"/>
              </a:rPr>
            </a:br>
            <a:r>
              <a:rPr kumimoji="1" lang="en-US" altLang="zh-CN" sz="4000" dirty="0"/>
              <a:t>Mac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OS</a:t>
            </a:r>
            <a:r>
              <a:rPr kumimoji="1" lang="zh-CN" altLang="en-US" sz="4000" dirty="0"/>
              <a:t>下使用</a:t>
            </a:r>
            <a:r>
              <a:rPr kumimoji="1" lang="en-US" altLang="zh-CN" sz="4000" dirty="0" err="1"/>
              <a:t>gcc</a:t>
            </a:r>
            <a:r>
              <a:rPr kumimoji="1" lang="zh-CN" altLang="en-US" sz="4000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使用如下命令对源程序进行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编译</a:t>
            </a:r>
            <a:r>
              <a:rPr kumimoji="1" lang="zh-CN" altLang="en-US" dirty="0" smtClean="0"/>
              <a:t>，生成汇编代码文件：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main.s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使用如下命令对汇编代码文件进行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汇编</a:t>
            </a:r>
            <a:r>
              <a:rPr kumimoji="1" lang="zh-CN" altLang="en-US" dirty="0" smtClean="0"/>
              <a:t>，生成可重定位目标文件：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main.o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使用如下命令将两个可执行文件</a:t>
            </a:r>
            <a:r>
              <a:rPr kumimoji="1" lang="zh-CN" altLang="en-US" dirty="0" smtClean="0">
                <a:solidFill>
                  <a:srgbClr val="FF0000"/>
                </a:solidFill>
              </a:rPr>
              <a:t>链接</a:t>
            </a:r>
            <a:r>
              <a:rPr kumimoji="1" lang="zh-CN" altLang="en-US" dirty="0" smtClean="0"/>
              <a:t>起来，生成可执行文件：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runDemo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编译</a:t>
            </a:r>
            <a:r>
              <a:rPr lang="zh-CN" altLang="en-US" dirty="0" smtClean="0">
                <a:latin typeface="Wingdings" charset="2"/>
              </a:rPr>
              <a:t>汇编链接</a:t>
            </a:r>
            <a:r>
              <a:rPr lang="en-US" altLang="zh-CN" dirty="0" smtClean="0">
                <a:latin typeface="Wingdings" charset="2"/>
              </a:rPr>
              <a:t/>
            </a:r>
            <a:br>
              <a:rPr lang="en-US" altLang="zh-CN" dirty="0" smtClean="0">
                <a:latin typeface="Wingdings" charset="2"/>
              </a:rPr>
            </a:br>
            <a:r>
              <a:rPr kumimoji="1" lang="en-US" altLang="zh-CN" sz="4000" dirty="0"/>
              <a:t>Mac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OS</a:t>
            </a:r>
            <a:r>
              <a:rPr kumimoji="1" lang="zh-CN" altLang="en-US" sz="4000" dirty="0"/>
              <a:t>下使用</a:t>
            </a:r>
            <a:r>
              <a:rPr kumimoji="1" lang="en-US" altLang="zh-CN" sz="4000" dirty="0" err="1"/>
              <a:t>gcc</a:t>
            </a:r>
            <a:r>
              <a:rPr kumimoji="1" lang="zh-CN" altLang="en-US" sz="4000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使用如下命令对源程序进行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编译</a:t>
            </a:r>
            <a:r>
              <a:rPr kumimoji="1" lang="zh-CN" altLang="en-US" dirty="0" smtClean="0"/>
              <a:t>，生成汇编代码文件：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main.s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使用如下命令对汇编代码文件进行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汇编</a:t>
            </a:r>
            <a:r>
              <a:rPr kumimoji="1" lang="zh-CN" altLang="en-US" dirty="0" smtClean="0"/>
              <a:t>，生成可重定位目标文件：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main.o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使用如下命令将两个可执行文件</a:t>
            </a:r>
            <a:r>
              <a:rPr kumimoji="1" lang="zh-CN" altLang="en-US" dirty="0" smtClean="0">
                <a:solidFill>
                  <a:srgbClr val="FF0000"/>
                </a:solidFill>
              </a:rPr>
              <a:t>链接</a:t>
            </a:r>
            <a:r>
              <a:rPr kumimoji="1" lang="zh-CN" altLang="en-US" dirty="0" smtClean="0"/>
              <a:t>起来，生成可执行文件：</a:t>
            </a: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add.o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main.o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runDemo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469661" y="2401994"/>
            <a:ext cx="759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Java</a:t>
            </a:r>
            <a:r>
              <a:rPr kumimoji="1" lang="zh-CN" altLang="en-US" dirty="0" smtClean="0">
                <a:latin typeface="+mn-lt"/>
              </a:rPr>
              <a:t>语言的运行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24" name="组 23"/>
          <p:cNvGrpSpPr/>
          <p:nvPr/>
        </p:nvGrpSpPr>
        <p:grpSpPr>
          <a:xfrm>
            <a:off x="2135504" y="1737361"/>
            <a:ext cx="7981951" cy="1366540"/>
            <a:chOff x="2218593" y="4226536"/>
            <a:chExt cx="7981950" cy="136654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18593" y="446466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源文件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237893" y="4464661"/>
              <a:ext cx="1143000" cy="4572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>
                  <a:latin typeface="Arial" charset="0"/>
                  <a:ea typeface="黑体" pitchFamily="2" charset="-122"/>
                </a:rPr>
                <a:t>字节码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448906" y="4259873"/>
              <a:ext cx="6635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219093" y="4269398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>
                  <a:ea typeface="黑体" panose="02010609060101010101" pitchFamily="49" charset="-122"/>
                </a:rPr>
                <a:t>解释执行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8333643" y="4226536"/>
              <a:ext cx="1866900" cy="9144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JVM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399693" y="4693261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380893" y="4693261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469667" y="5131411"/>
              <a:ext cx="29722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语言的运行机制</a:t>
              </a: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5" y="3663307"/>
            <a:ext cx="4368800" cy="1651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987" y="3415657"/>
            <a:ext cx="5753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Write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Once,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Run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Everywhere </a:t>
            </a:r>
            <a:r>
              <a:rPr lang="en-US" altLang="zh-CN" dirty="0" smtClean="0">
                <a:latin typeface="Wingdings" charset="2"/>
              </a:rPr>
              <a:t/>
            </a:r>
            <a:br>
              <a:rPr lang="en-US" altLang="zh-CN" dirty="0" smtClean="0">
                <a:latin typeface="Wingdings" charset="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上编译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源程序，得到字节码文件，在</a:t>
            </a:r>
            <a:r>
              <a:rPr kumimoji="1" lang="en-US" altLang="zh-CN" sz="2400" dirty="0" err="1" smtClean="0"/>
              <a:t>jvm</a:t>
            </a:r>
            <a:r>
              <a:rPr kumimoji="1" lang="zh-CN" altLang="en-US" sz="2400" dirty="0" smtClean="0"/>
              <a:t>上解释执行：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endParaRPr kumimoji="1" lang="en-US" altLang="zh-CN" sz="2400" dirty="0"/>
          </a:p>
          <a:p>
            <a:pPr>
              <a:buFont typeface="Wingdings" charset="2"/>
              <a:buChar char="l"/>
            </a:pP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endParaRPr kumimoji="1" lang="en-US" altLang="zh-CN" sz="2400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0633" b="1850"/>
          <a:stretch/>
        </p:blipFill>
        <p:spPr>
          <a:xfrm>
            <a:off x="1339770" y="2497016"/>
            <a:ext cx="6286500" cy="11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937" y="1442963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课程</a:t>
            </a:r>
            <a:r>
              <a:rPr lang="zh-CN" altLang="en-US" sz="3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注意事项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1.2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的前世今生</a:t>
            </a:r>
            <a:endParaRPr lang="zh-CN" altLang="en-US" sz="3600" dirty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1.3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1.4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1.5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程序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开发</a:t>
            </a:r>
            <a:endParaRPr lang="en-US" altLang="zh-CN" sz="3600" dirty="0" smtClean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1.6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作业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及延伸</a:t>
            </a:r>
          </a:p>
          <a:p>
            <a:pPr algn="just">
              <a:buFont typeface="Wingdings" panose="05000000000000000000" pitchFamily="2" charset="2"/>
              <a:buChar char="p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1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</a:rPr>
              <a:t>Write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Once,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Run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Everywhere </a:t>
            </a:r>
            <a:r>
              <a:rPr lang="en-US" altLang="zh-CN" dirty="0" smtClean="0">
                <a:latin typeface="Wingdings" charset="2"/>
              </a:rPr>
              <a:t/>
            </a:r>
            <a:br>
              <a:rPr lang="en-US" altLang="zh-CN" dirty="0" smtClean="0">
                <a:latin typeface="Wingdings" charset="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623" y="1421192"/>
            <a:ext cx="10058400" cy="402336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上编译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源程序，得到字节码文件，在</a:t>
            </a:r>
            <a:r>
              <a:rPr kumimoji="1" lang="en-US" altLang="zh-CN" sz="2400" dirty="0" err="1" smtClean="0"/>
              <a:t>jvm</a:t>
            </a:r>
            <a:r>
              <a:rPr kumimoji="1" lang="zh-CN" altLang="en-US" sz="2400" dirty="0" smtClean="0"/>
              <a:t>上解释执行：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endParaRPr kumimoji="1" lang="en-US" altLang="zh-CN" sz="2400" dirty="0"/>
          </a:p>
          <a:p>
            <a:pPr>
              <a:buFont typeface="Wingdings" charset="2"/>
              <a:buChar char="l"/>
            </a:pP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将编译得到的字节码文件直接在</a:t>
            </a:r>
            <a:r>
              <a:rPr kumimoji="1" lang="en-US" altLang="zh-CN" sz="2400" dirty="0" smtClean="0"/>
              <a:t>Win10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的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笔记本上运行：</a:t>
            </a:r>
            <a:endParaRPr kumimoji="1" lang="en-US" altLang="zh-CN" sz="2400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0633" b="1850"/>
          <a:stretch/>
        </p:blipFill>
        <p:spPr>
          <a:xfrm>
            <a:off x="1339770" y="1930173"/>
            <a:ext cx="6286500" cy="1133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871" r="57147" b="36923"/>
          <a:stretch/>
        </p:blipFill>
        <p:spPr>
          <a:xfrm>
            <a:off x="7745665" y="1930173"/>
            <a:ext cx="4323243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的特征之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</a:rPr>
              <a:t>面向对象</a:t>
            </a:r>
            <a:r>
              <a:rPr lang="en-US" altLang="zh-CN" dirty="0" smtClean="0">
                <a:solidFill>
                  <a:srgbClr val="0000FF"/>
                </a:solidFill>
              </a:rPr>
              <a:t/>
            </a:r>
            <a:br>
              <a:rPr lang="en-US" altLang="zh-CN" dirty="0" smtClean="0">
                <a:solidFill>
                  <a:srgbClr val="0000FF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052" y="1388534"/>
            <a:ext cx="10058400" cy="402336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dirty="0">
                <a:solidFill>
                  <a:srgbClr val="CC0099"/>
                </a:solidFill>
                <a:hlinkClick r:id="" action="ppaction://noaction"/>
              </a:rPr>
              <a:t>封装</a:t>
            </a:r>
            <a:endParaRPr lang="zh-CN" altLang="en-US" sz="2800" dirty="0">
              <a:solidFill>
                <a:srgbClr val="CC0099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zh-CN" altLang="en-US" sz="2800" dirty="0"/>
              <a:t>将数据（属性）和对数据的操作（功能）封装在一起</a:t>
            </a:r>
          </a:p>
          <a:p>
            <a:pPr lvl="1" algn="just">
              <a:spcBef>
                <a:spcPct val="0"/>
              </a:spcBef>
            </a:pPr>
            <a:r>
              <a:rPr lang="zh-CN" altLang="en-US" sz="2800" dirty="0"/>
              <a:t>成员变量，成员方法，类</a:t>
            </a:r>
          </a:p>
          <a:p>
            <a:pPr algn="just">
              <a:spcBef>
                <a:spcPct val="0"/>
              </a:spcBef>
            </a:pPr>
            <a:r>
              <a:rPr lang="zh-CN" altLang="en-US" sz="2800" dirty="0">
                <a:solidFill>
                  <a:srgbClr val="CC0099"/>
                </a:solidFill>
                <a:hlinkClick r:id="" action="ppaction://noaction"/>
              </a:rPr>
              <a:t>继承</a:t>
            </a:r>
            <a:endParaRPr lang="zh-CN" altLang="en-US" sz="2800" dirty="0">
              <a:solidFill>
                <a:srgbClr val="CC0099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zh-CN" altLang="en-US" sz="2800" dirty="0"/>
              <a:t>子类可以继承父类的属性和功能，同时又可以增加子类独有的属性和功能</a:t>
            </a:r>
          </a:p>
          <a:p>
            <a:pPr algn="just">
              <a:spcBef>
                <a:spcPct val="0"/>
              </a:spcBef>
            </a:pPr>
            <a:r>
              <a:rPr lang="zh-CN" altLang="en-US" sz="2800" dirty="0">
                <a:solidFill>
                  <a:srgbClr val="CC0099"/>
                </a:solidFill>
                <a:hlinkClick r:id="" action="ppaction://noaction"/>
              </a:rPr>
              <a:t>多态</a:t>
            </a:r>
            <a:endParaRPr lang="zh-CN" altLang="en-US" sz="2800" dirty="0">
              <a:solidFill>
                <a:srgbClr val="CC0099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zh-CN" altLang="en-US" sz="2800" dirty="0"/>
              <a:t>多个操作具有相同的名字，但是接受的消息类型必须不同</a:t>
            </a:r>
          </a:p>
          <a:p>
            <a:pPr lvl="1" algn="just">
              <a:spcBef>
                <a:spcPct val="0"/>
              </a:spcBef>
            </a:pPr>
            <a:r>
              <a:rPr lang="zh-CN" altLang="en-US" sz="2800" dirty="0"/>
              <a:t>同一个操作被不同类型的对象调用时产生不同的</a:t>
            </a:r>
            <a:r>
              <a:rPr lang="zh-CN" altLang="en-US" sz="2800" dirty="0" smtClean="0"/>
              <a:t>行为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40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8E8225C-01DF-48DF-83FC-4542E959DDC7}" type="slidenum">
              <a:rPr lang="en-US" altLang="zh-CN" sz="1000" smtClean="0">
                <a:solidFill>
                  <a:srgbClr val="000000"/>
                </a:solidFill>
              </a:rPr>
              <a:pPr/>
              <a:t>32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类的基本结构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3268" y="908050"/>
            <a:ext cx="10608733" cy="57610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00CC"/>
                </a:solidFill>
              </a:rPr>
              <a:t>class </a:t>
            </a:r>
            <a:r>
              <a:rPr lang="zh-CN" altLang="en-US" sz="2600" smtClean="0"/>
              <a:t>机动车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     </a:t>
            </a:r>
            <a:r>
              <a:rPr lang="en-US" altLang="zh-CN" sz="2600" smtClean="0">
                <a:solidFill>
                  <a:srgbClr val="CC0099"/>
                </a:solidFill>
              </a:rPr>
              <a:t>int speed;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99"/>
                </a:solidFill>
              </a:rPr>
              <a:t>     float height;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99"/>
                </a:solidFill>
              </a:rPr>
              <a:t>     float weight;</a:t>
            </a:r>
            <a:endParaRPr lang="en-US" altLang="zh-CN" sz="260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8000"/>
                </a:solidFill>
              </a:rPr>
              <a:t>     void changSpeed(int newSpeed)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8000"/>
                </a:solidFill>
              </a:rPr>
              <a:t>     {    speed=newSpeed; 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8000"/>
                </a:solidFill>
              </a:rPr>
              <a:t>     float getWeight()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8000"/>
                </a:solidFill>
              </a:rPr>
              <a:t>     {    return weight;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8000"/>
                </a:solidFill>
              </a:rPr>
              <a:t>     float getHeight()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8000"/>
                </a:solidFill>
              </a:rPr>
              <a:t>     {    return height;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}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1583267" y="908055"/>
            <a:ext cx="3263900" cy="5762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46821" name="AutoShape 5"/>
          <p:cNvSpPr>
            <a:spLocks/>
          </p:cNvSpPr>
          <p:nvPr/>
        </p:nvSpPr>
        <p:spPr bwMode="auto">
          <a:xfrm>
            <a:off x="9072036" y="1773238"/>
            <a:ext cx="575733" cy="3527425"/>
          </a:xfrm>
          <a:prstGeom prst="rightBrace">
            <a:avLst>
              <a:gd name="adj1" fmla="val 68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46822" name="AutoShape 6"/>
          <p:cNvSpPr>
            <a:spLocks/>
          </p:cNvSpPr>
          <p:nvPr/>
        </p:nvSpPr>
        <p:spPr bwMode="auto">
          <a:xfrm>
            <a:off x="1775885" y="1844675"/>
            <a:ext cx="480483" cy="1008063"/>
          </a:xfrm>
          <a:prstGeom prst="leftBrace">
            <a:avLst>
              <a:gd name="adj1" fmla="val 2331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46823" name="AutoShape 7"/>
          <p:cNvSpPr>
            <a:spLocks/>
          </p:cNvSpPr>
          <p:nvPr/>
        </p:nvSpPr>
        <p:spPr bwMode="auto">
          <a:xfrm>
            <a:off x="1775885" y="3068638"/>
            <a:ext cx="429683" cy="2305050"/>
          </a:xfrm>
          <a:prstGeom prst="leftBrace">
            <a:avLst>
              <a:gd name="adj1" fmla="val 5960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46824" name="AutoShape 8"/>
          <p:cNvSpPr>
            <a:spLocks noChangeArrowheads="1"/>
          </p:cNvSpPr>
          <p:nvPr/>
        </p:nvSpPr>
        <p:spPr bwMode="auto">
          <a:xfrm>
            <a:off x="5808133" y="908050"/>
            <a:ext cx="2017184" cy="503238"/>
          </a:xfrm>
          <a:prstGeom prst="wedgeRectCallout">
            <a:avLst>
              <a:gd name="adj1" fmla="val -99949"/>
              <a:gd name="adj2" fmla="val -157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smtClean="0">
                <a:solidFill>
                  <a:srgbClr val="000000"/>
                </a:solidFill>
              </a:rPr>
              <a:t>类声明</a:t>
            </a:r>
          </a:p>
        </p:txBody>
      </p:sp>
      <p:sp>
        <p:nvSpPr>
          <p:cNvPr id="546825" name="AutoShape 9"/>
          <p:cNvSpPr>
            <a:spLocks noChangeArrowheads="1"/>
          </p:cNvSpPr>
          <p:nvPr/>
        </p:nvSpPr>
        <p:spPr bwMode="auto">
          <a:xfrm>
            <a:off x="9935633" y="2420945"/>
            <a:ext cx="2017184" cy="503237"/>
          </a:xfrm>
          <a:prstGeom prst="wedgeRectCallout">
            <a:avLst>
              <a:gd name="adj1" fmla="val -65319"/>
              <a:gd name="adj2" fmla="val 137380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smtClean="0">
                <a:solidFill>
                  <a:srgbClr val="000000"/>
                </a:solidFill>
              </a:rPr>
              <a:t>类体</a:t>
            </a:r>
          </a:p>
        </p:txBody>
      </p:sp>
      <p:sp>
        <p:nvSpPr>
          <p:cNvPr id="546826" name="AutoShape 10"/>
          <p:cNvSpPr>
            <a:spLocks noChangeArrowheads="1"/>
          </p:cNvSpPr>
          <p:nvPr/>
        </p:nvSpPr>
        <p:spPr bwMode="auto">
          <a:xfrm>
            <a:off x="624417" y="1484314"/>
            <a:ext cx="719667" cy="1368425"/>
          </a:xfrm>
          <a:prstGeom prst="wedgeRectCallout">
            <a:avLst>
              <a:gd name="adj1" fmla="val 119704"/>
              <a:gd name="adj2" fmla="val 19375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成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员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变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量</a:t>
            </a:r>
          </a:p>
        </p:txBody>
      </p:sp>
      <p:sp>
        <p:nvSpPr>
          <p:cNvPr id="546827" name="AutoShape 11"/>
          <p:cNvSpPr>
            <a:spLocks noChangeArrowheads="1"/>
          </p:cNvSpPr>
          <p:nvPr/>
        </p:nvSpPr>
        <p:spPr bwMode="auto">
          <a:xfrm>
            <a:off x="527053" y="3573467"/>
            <a:ext cx="719667" cy="1368425"/>
          </a:xfrm>
          <a:prstGeom prst="wedgeRectCallout">
            <a:avLst>
              <a:gd name="adj1" fmla="val 117352"/>
              <a:gd name="adj2" fmla="val -6264"/>
            </a:avLst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成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员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00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1918460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animBg="1"/>
      <p:bldP spid="546821" grpId="0" animBg="1"/>
      <p:bldP spid="546822" grpId="0" animBg="1"/>
      <p:bldP spid="546823" grpId="0" animBg="1"/>
      <p:bldP spid="546824" grpId="0" animBg="1"/>
      <p:bldP spid="546825" grpId="0" animBg="1"/>
      <p:bldP spid="546826" grpId="0" animBg="1"/>
      <p:bldP spid="5468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FAE3AC8-09B7-4F9B-999D-42CE4EA8A547}" type="slidenum">
              <a:rPr lang="en-US" altLang="zh-CN" sz="1000" smtClean="0">
                <a:solidFill>
                  <a:srgbClr val="000000"/>
                </a:solidFill>
              </a:rPr>
              <a:pPr/>
              <a:t>33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-30163"/>
            <a:ext cx="100584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类继承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33" y="836613"/>
            <a:ext cx="11042651" cy="561657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class A  </a:t>
            </a:r>
            <a:r>
              <a:rPr lang="en-US" altLang="zh-CN" sz="2600" smtClean="0">
                <a:solidFill>
                  <a:srgbClr val="008000"/>
                </a:solidFill>
              </a:rPr>
              <a:t>//</a:t>
            </a:r>
            <a:r>
              <a:rPr lang="zh-CN" altLang="en-US" sz="2600" smtClean="0">
                <a:solidFill>
                  <a:srgbClr val="008000"/>
                </a:solidFill>
              </a:rPr>
              <a:t>父类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      int first=100; </a:t>
            </a:r>
            <a:r>
              <a:rPr lang="en-US" altLang="zh-CN" sz="2600" smtClean="0">
                <a:solidFill>
                  <a:srgbClr val="008000"/>
                </a:solidFill>
              </a:rPr>
              <a:t>//first</a:t>
            </a:r>
            <a:r>
              <a:rPr lang="zh-CN" altLang="en-US" sz="2600" smtClean="0">
                <a:solidFill>
                  <a:srgbClr val="008000"/>
                </a:solidFill>
              </a:rPr>
              <a:t>也是</a:t>
            </a:r>
            <a:r>
              <a:rPr lang="en-US" altLang="zh-CN" sz="2600" smtClean="0">
                <a:solidFill>
                  <a:srgbClr val="008000"/>
                </a:solidFill>
              </a:rPr>
              <a:t>B</a:t>
            </a:r>
            <a:r>
              <a:rPr lang="zh-CN" altLang="en-US" sz="2600" smtClean="0">
                <a:solidFill>
                  <a:srgbClr val="008000"/>
                </a:solidFill>
              </a:rPr>
              <a:t>的成员变量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smtClean="0"/>
              <a:t>      </a:t>
            </a:r>
            <a:r>
              <a:rPr lang="en-US" altLang="zh-CN" sz="2600" smtClean="0"/>
              <a:t>int add(int x, int y) </a:t>
            </a:r>
            <a:r>
              <a:rPr lang="en-US" altLang="zh-CN" sz="2600" smtClean="0">
                <a:solidFill>
                  <a:srgbClr val="008000"/>
                </a:solidFill>
              </a:rPr>
              <a:t>//add</a:t>
            </a:r>
            <a:r>
              <a:rPr lang="zh-CN" altLang="en-US" sz="2600" smtClean="0">
                <a:solidFill>
                  <a:srgbClr val="008000"/>
                </a:solidFill>
              </a:rPr>
              <a:t>也是</a:t>
            </a:r>
            <a:r>
              <a:rPr lang="en-US" altLang="zh-CN" sz="2600" smtClean="0">
                <a:solidFill>
                  <a:srgbClr val="008000"/>
                </a:solidFill>
              </a:rPr>
              <a:t>B</a:t>
            </a:r>
            <a:r>
              <a:rPr lang="zh-CN" altLang="en-US" sz="2600" smtClean="0">
                <a:solidFill>
                  <a:srgbClr val="008000"/>
                </a:solidFill>
              </a:rPr>
              <a:t>的成员方法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smtClean="0"/>
              <a:t>      </a:t>
            </a:r>
            <a:r>
              <a:rPr lang="en-US" altLang="zh-CN" sz="2600" smtClean="0"/>
              <a:t>{    return x+y; 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}</a:t>
            </a:r>
          </a:p>
          <a:p>
            <a:pPr algn="just" eaLnBrk="1" hangingPunct="1">
              <a:spcBef>
                <a:spcPct val="0"/>
              </a:spcBef>
            </a:pPr>
            <a:endParaRPr lang="en-US" altLang="zh-CN" sz="2600" smtClean="0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class B </a:t>
            </a:r>
            <a:r>
              <a:rPr lang="en-US" altLang="zh-CN" sz="2600" smtClean="0">
                <a:solidFill>
                  <a:srgbClr val="0000CC"/>
                </a:solidFill>
              </a:rPr>
              <a:t>extends</a:t>
            </a:r>
            <a:r>
              <a:rPr lang="en-US" altLang="zh-CN" sz="2600" smtClean="0"/>
              <a:t> A  </a:t>
            </a:r>
            <a:r>
              <a:rPr lang="en-US" altLang="zh-CN" sz="2600" smtClean="0">
                <a:solidFill>
                  <a:srgbClr val="008000"/>
                </a:solidFill>
              </a:rPr>
              <a:t>//B</a:t>
            </a:r>
            <a:r>
              <a:rPr lang="zh-CN" altLang="en-US" sz="2600" smtClean="0">
                <a:solidFill>
                  <a:srgbClr val="008000"/>
                </a:solidFill>
              </a:rPr>
              <a:t>是</a:t>
            </a:r>
            <a:r>
              <a:rPr lang="en-US" altLang="zh-CN" sz="2600" smtClean="0">
                <a:solidFill>
                  <a:srgbClr val="008000"/>
                </a:solidFill>
              </a:rPr>
              <a:t>A</a:t>
            </a:r>
            <a:r>
              <a:rPr lang="zh-CN" altLang="en-US" sz="2600" smtClean="0">
                <a:solidFill>
                  <a:srgbClr val="008000"/>
                </a:solidFill>
              </a:rPr>
              <a:t>的子类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      int second=200; </a:t>
            </a:r>
            <a:r>
              <a:rPr lang="en-US" altLang="zh-CN" sz="2600" smtClean="0">
                <a:solidFill>
                  <a:srgbClr val="008000"/>
                </a:solidFill>
              </a:rPr>
              <a:t>//second</a:t>
            </a:r>
            <a:r>
              <a:rPr lang="zh-CN" altLang="en-US" sz="2600" smtClean="0">
                <a:solidFill>
                  <a:srgbClr val="008000"/>
                </a:solidFill>
              </a:rPr>
              <a:t>是</a:t>
            </a:r>
            <a:r>
              <a:rPr lang="en-US" altLang="zh-CN" sz="2600" smtClean="0">
                <a:solidFill>
                  <a:srgbClr val="008000"/>
                </a:solidFill>
              </a:rPr>
              <a:t>B</a:t>
            </a:r>
            <a:r>
              <a:rPr lang="zh-CN" altLang="en-US" sz="2600" smtClean="0">
                <a:solidFill>
                  <a:srgbClr val="008000"/>
                </a:solidFill>
              </a:rPr>
              <a:t>独有的成员变量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smtClean="0"/>
              <a:t>      </a:t>
            </a:r>
            <a:r>
              <a:rPr lang="en-US" altLang="zh-CN" sz="2600" smtClean="0"/>
              <a:t>int mult(int x, int y) </a:t>
            </a:r>
            <a:r>
              <a:rPr lang="en-US" altLang="zh-CN" sz="2600" smtClean="0">
                <a:solidFill>
                  <a:srgbClr val="008000"/>
                </a:solidFill>
              </a:rPr>
              <a:t>//mult</a:t>
            </a:r>
            <a:r>
              <a:rPr lang="zh-CN" altLang="en-US" sz="2600" smtClean="0">
                <a:solidFill>
                  <a:srgbClr val="008000"/>
                </a:solidFill>
              </a:rPr>
              <a:t>是</a:t>
            </a:r>
            <a:r>
              <a:rPr lang="en-US" altLang="zh-CN" sz="2600" smtClean="0">
                <a:solidFill>
                  <a:srgbClr val="008000"/>
                </a:solidFill>
              </a:rPr>
              <a:t>B</a:t>
            </a:r>
            <a:r>
              <a:rPr lang="zh-CN" altLang="en-US" sz="2600" smtClean="0">
                <a:solidFill>
                  <a:srgbClr val="008000"/>
                </a:solidFill>
              </a:rPr>
              <a:t>独有的成员变量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smtClean="0"/>
              <a:t>      </a:t>
            </a:r>
            <a:r>
              <a:rPr lang="en-US" altLang="zh-CN" sz="2600" smtClean="0"/>
              <a:t>{    return x*y; 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41354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重载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719667" y="981075"/>
            <a:ext cx="10972800" cy="52038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altLang="zh-CN" smtClean="0"/>
              <a:t>class People{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double </a:t>
            </a:r>
            <a:r>
              <a:rPr lang="en-US" altLang="zh-CN" smtClean="0">
                <a:solidFill>
                  <a:srgbClr val="0000CC"/>
                </a:solidFill>
              </a:rPr>
              <a:t>getArea</a:t>
            </a:r>
            <a:r>
              <a:rPr lang="en-US" altLang="zh-CN" smtClean="0"/>
              <a:t>(double x,int y){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      return x*y;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}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int </a:t>
            </a:r>
            <a:r>
              <a:rPr lang="en-US" altLang="zh-CN" smtClean="0">
                <a:solidFill>
                  <a:srgbClr val="0000CC"/>
                </a:solidFill>
              </a:rPr>
              <a:t>getArea</a:t>
            </a:r>
            <a:r>
              <a:rPr lang="en-US" altLang="zh-CN" smtClean="0"/>
              <a:t>(int x,double y){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      return (int)(x*y);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}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double </a:t>
            </a:r>
            <a:r>
              <a:rPr lang="en-US" altLang="zh-CN" smtClean="0">
                <a:solidFill>
                  <a:srgbClr val="0000CC"/>
                </a:solidFill>
              </a:rPr>
              <a:t>getArea</a:t>
            </a:r>
            <a:r>
              <a:rPr lang="en-US" altLang="zh-CN" smtClean="0"/>
              <a:t>(float x,float y,float z){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      return(x*x+y*y+z*z)*2.0;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    }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961D589-8685-4BF8-973F-0BE7C8506147}" type="slidenum">
              <a:rPr lang="en-US" altLang="zh-CN" sz="1000" smtClean="0">
                <a:solidFill>
                  <a:srgbClr val="000000"/>
                </a:solidFill>
              </a:rPr>
              <a:pPr/>
              <a:t>34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83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92EFDC2-490E-4AF2-80FD-AC88D51E5E22}" type="slidenum">
              <a:rPr lang="en-US" altLang="zh-CN" sz="1000" smtClean="0">
                <a:solidFill>
                  <a:srgbClr val="000000"/>
                </a:solidFill>
              </a:rPr>
              <a:pPr/>
              <a:t>35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667" y="333375"/>
            <a:ext cx="10972800" cy="58515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class A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99"/>
                </a:solidFill>
              </a:rPr>
              <a:t>   </a:t>
            </a:r>
            <a:r>
              <a:rPr lang="en-US" altLang="zh-CN" smtClean="0"/>
              <a:t>public int f(int x, int y)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{  return x+y; 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class B </a:t>
            </a:r>
            <a:r>
              <a:rPr lang="en-US" altLang="zh-CN" smtClean="0">
                <a:solidFill>
                  <a:srgbClr val="0000CC"/>
                </a:solidFill>
              </a:rPr>
              <a:t>extends </a:t>
            </a:r>
            <a:r>
              <a:rPr lang="en-US" altLang="zh-CN" smtClean="0"/>
              <a:t>A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99"/>
                </a:solidFill>
              </a:rPr>
              <a:t>   </a:t>
            </a:r>
            <a:r>
              <a:rPr lang="en-US" altLang="zh-CN" smtClean="0"/>
              <a:t>public int f(byte x, int y)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{  return x*y; 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59459" name="Line 3"/>
          <p:cNvSpPr>
            <a:spLocks noChangeShapeType="1"/>
          </p:cNvSpPr>
          <p:nvPr/>
        </p:nvSpPr>
        <p:spPr bwMode="auto">
          <a:xfrm>
            <a:off x="1200152" y="1738313"/>
            <a:ext cx="52789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59460" name="Line 4"/>
          <p:cNvSpPr>
            <a:spLocks noChangeShapeType="1"/>
          </p:cNvSpPr>
          <p:nvPr/>
        </p:nvSpPr>
        <p:spPr bwMode="auto">
          <a:xfrm>
            <a:off x="1295402" y="4005263"/>
            <a:ext cx="55689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7344833" y="2060578"/>
            <a:ext cx="4032251" cy="461963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黑体" pitchFamily="2" charset="-122"/>
              </a:rPr>
              <a:t>重载</a:t>
            </a:r>
          </a:p>
        </p:txBody>
      </p:sp>
      <p:sp>
        <p:nvSpPr>
          <p:cNvPr id="659462" name="Line 6"/>
          <p:cNvSpPr>
            <a:spLocks noChangeShapeType="1"/>
          </p:cNvSpPr>
          <p:nvPr/>
        </p:nvSpPr>
        <p:spPr bwMode="auto">
          <a:xfrm>
            <a:off x="5712886" y="1773238"/>
            <a:ext cx="1534583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59463" name="Line 7"/>
          <p:cNvSpPr>
            <a:spLocks noChangeShapeType="1"/>
          </p:cNvSpPr>
          <p:nvPr/>
        </p:nvSpPr>
        <p:spPr bwMode="auto">
          <a:xfrm flipV="1">
            <a:off x="6191251" y="2349500"/>
            <a:ext cx="1056216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814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animBg="1"/>
      <p:bldP spid="659460" grpId="0" animBg="1"/>
      <p:bldP spid="659461" grpId="0" animBg="1"/>
      <p:bldP spid="659462" grpId="0" animBg="1"/>
      <p:bldP spid="6594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3CD77E5-355E-4128-AF36-E1539622ECCD}" type="slidenum">
              <a:rPr lang="en-US" altLang="zh-CN" sz="1000" smtClean="0">
                <a:solidFill>
                  <a:srgbClr val="000000"/>
                </a:solidFill>
              </a:rPr>
              <a:pPr/>
              <a:t>36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06363"/>
            <a:ext cx="10058400" cy="858838"/>
          </a:xfrm>
        </p:spPr>
        <p:txBody>
          <a:bodyPr/>
          <a:lstStyle/>
          <a:p>
            <a:pPr eaLnBrk="1" hangingPunct="1"/>
            <a:r>
              <a:rPr lang="zh-CN" altLang="en-US" smtClean="0"/>
              <a:t>重写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968" y="868366"/>
            <a:ext cx="11626851" cy="572928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class SlowAdder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int x=10;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CC0099"/>
                </a:solidFill>
              </a:rPr>
              <a:t>void increase(int addend)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CC0099"/>
                </a:solidFill>
              </a:rPr>
              <a:t>    {  x+=addend; 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class QuickAdder </a:t>
            </a:r>
            <a:r>
              <a:rPr lang="en-US" altLang="zh-CN" smtClean="0">
                <a:solidFill>
                  <a:srgbClr val="0000CC"/>
                </a:solidFill>
              </a:rPr>
              <a:t>extends </a:t>
            </a:r>
            <a:r>
              <a:rPr lang="en-US" altLang="zh-CN" smtClean="0"/>
              <a:t>SlowAdder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int x=100;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CC0099"/>
                </a:solidFill>
              </a:rPr>
              <a:t>void increase(int addend) 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 smtClean="0">
                <a:solidFill>
                  <a:srgbClr val="008000"/>
                </a:solidFill>
              </a:rPr>
              <a:t>重写父类的方法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CC0099"/>
                </a:solidFill>
              </a:rPr>
              <a:t>    </a:t>
            </a:r>
            <a:r>
              <a:rPr lang="en-US" altLang="zh-CN" smtClean="0">
                <a:solidFill>
                  <a:srgbClr val="CC0099"/>
                </a:solidFill>
              </a:rPr>
              <a:t>{  x+=2*addend;  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211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的特征之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</a:rPr>
              <a:t>安全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6395" y="1497391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去掉</a:t>
            </a:r>
            <a:r>
              <a:rPr lang="zh-CN" altLang="en-US" sz="3600" dirty="0" smtClean="0">
                <a:latin typeface="+mn-lt"/>
              </a:rPr>
              <a:t>了</a:t>
            </a:r>
            <a:r>
              <a:rPr lang="en-US" altLang="zh-CN" sz="3600" dirty="0" smtClean="0">
                <a:latin typeface="+mn-lt"/>
              </a:rPr>
              <a:t>C</a:t>
            </a:r>
            <a:r>
              <a:rPr lang="zh-CN" altLang="en-US" sz="3600" dirty="0" smtClean="0">
                <a:latin typeface="+mn-lt"/>
              </a:rPr>
              <a:t>语言中</a:t>
            </a:r>
            <a:r>
              <a:rPr lang="zh-CN" altLang="en-US" sz="3600" dirty="0">
                <a:latin typeface="+mn-lt"/>
              </a:rPr>
              <a:t>的指针操作和释放内存等操作，避免了非法内存操作，使得程序运行在可控的范围</a:t>
            </a:r>
            <a:r>
              <a:rPr lang="zh-CN" altLang="en-US" sz="3600" dirty="0" smtClean="0">
                <a:latin typeface="+mn-lt"/>
              </a:rPr>
              <a:t>内。使用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</a:rPr>
              <a:t>垃圾回收机制</a:t>
            </a:r>
            <a:r>
              <a:rPr lang="en-US" altLang="zh-CN" sz="3600" dirty="0" smtClean="0">
                <a:latin typeface="+mn-lt"/>
              </a:rPr>
              <a:t>GC</a:t>
            </a:r>
            <a:r>
              <a:rPr lang="zh-CN" altLang="en-US" sz="3600" dirty="0" smtClean="0">
                <a:latin typeface="+mn-lt"/>
              </a:rPr>
              <a:t>，来自动回收不被使用的内存。</a:t>
            </a:r>
            <a:endParaRPr lang="zh-CN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1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816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052" y="1399420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课程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注意事项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1.2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的前世今生</a:t>
            </a:r>
            <a:endParaRPr lang="zh-CN" altLang="en-US" sz="3600" dirty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1.3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1.4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1.5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程序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开发</a:t>
            </a:r>
            <a:endParaRPr lang="en-US" altLang="zh-CN" sz="3600" dirty="0" smtClean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1.6 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作业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及延伸</a:t>
            </a:r>
          </a:p>
          <a:p>
            <a:pPr algn="just">
              <a:buFont typeface="Wingdings" panose="05000000000000000000" pitchFamily="2" charset="2"/>
              <a:buChar char="p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5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的三种运行</a:t>
            </a:r>
            <a:r>
              <a:rPr lang="zh-CN" altLang="en-US" dirty="0" smtClean="0">
                <a:latin typeface="+mn-lt"/>
              </a:rPr>
              <a:t>平台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2593" y="1334106"/>
            <a:ext cx="10058400" cy="4023360"/>
          </a:xfrm>
        </p:spPr>
        <p:txBody>
          <a:bodyPr>
            <a:normAutofit/>
          </a:bodyPr>
          <a:lstStyle/>
          <a:p>
            <a:pPr algn="just">
              <a:spcAft>
                <a:spcPct val="20000"/>
              </a:spcAft>
              <a:buNone/>
            </a:pPr>
            <a:r>
              <a:rPr lang="zh-CN" altLang="en-US" sz="3600" dirty="0">
                <a:latin typeface="+mn-lt"/>
              </a:rPr>
              <a:t>（</a:t>
            </a:r>
            <a:r>
              <a:rPr lang="en-US" altLang="zh-CN" sz="3600" dirty="0">
                <a:latin typeface="+mn-lt"/>
              </a:rPr>
              <a:t>1</a:t>
            </a:r>
            <a:r>
              <a:rPr lang="zh-CN" altLang="en-US" sz="3600" dirty="0">
                <a:latin typeface="+mn-lt"/>
              </a:rPr>
              <a:t>）</a:t>
            </a:r>
            <a:r>
              <a:rPr lang="en-US" altLang="zh-CN" sz="3600" dirty="0">
                <a:latin typeface="+mn-lt"/>
              </a:rPr>
              <a:t>Java SE</a:t>
            </a:r>
            <a:r>
              <a:rPr lang="zh-CN" altLang="en-US" sz="3600" dirty="0">
                <a:latin typeface="+mn-lt"/>
              </a:rPr>
              <a:t>，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标准版或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标准平台</a:t>
            </a:r>
          </a:p>
          <a:p>
            <a:pPr lvl="1" algn="just"/>
            <a:r>
              <a:rPr lang="zh-CN" altLang="en-US" sz="3600" dirty="0">
                <a:latin typeface="+mn-lt"/>
              </a:rPr>
              <a:t>提供了标准的</a:t>
            </a:r>
            <a:r>
              <a:rPr lang="en-US" altLang="zh-CN" sz="3600" dirty="0">
                <a:latin typeface="+mn-lt"/>
              </a:rPr>
              <a:t>JDK</a:t>
            </a:r>
            <a:r>
              <a:rPr lang="zh-CN" altLang="en-US" sz="3600" dirty="0">
                <a:latin typeface="+mn-lt"/>
              </a:rPr>
              <a:t>（</a:t>
            </a:r>
            <a:r>
              <a:rPr lang="en-US" altLang="zh-CN" sz="3600" dirty="0">
                <a:latin typeface="+mn-lt"/>
              </a:rPr>
              <a:t>Java Development Kit</a:t>
            </a:r>
            <a:r>
              <a:rPr lang="zh-CN" altLang="en-US" sz="3600" dirty="0">
                <a:latin typeface="+mn-lt"/>
              </a:rPr>
              <a:t>）开发平台</a:t>
            </a:r>
          </a:p>
          <a:p>
            <a:pPr lvl="1" algn="just"/>
            <a:r>
              <a:rPr lang="zh-CN" altLang="en-US" sz="3600" dirty="0">
                <a:latin typeface="+mn-lt"/>
              </a:rPr>
              <a:t>可以开发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桌面应用程序、低端的服务器</a:t>
            </a:r>
            <a:r>
              <a:rPr lang="zh-CN" altLang="en-US" sz="3600" dirty="0" smtClean="0">
                <a:latin typeface="+mn-lt"/>
              </a:rPr>
              <a:t>应用程序</a:t>
            </a:r>
            <a:endParaRPr lang="en-US" altLang="zh-CN" sz="3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302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 课程注意事项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508" y="1421191"/>
            <a:ext cx="9859971" cy="4023360"/>
          </a:xfrm>
        </p:spPr>
        <p:txBody>
          <a:bodyPr/>
          <a:lstStyle/>
          <a:p>
            <a:pPr algn="just">
              <a:spcAft>
                <a:spcPct val="2000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+mn-lt"/>
              </a:rPr>
              <a:t>教材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李刚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,《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疯狂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讲义（第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版）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》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，电子工学出版社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00FF"/>
                </a:solidFill>
                <a:latin typeface="+mn-lt"/>
              </a:rPr>
              <a:t>参考书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</a:rPr>
              <a:t>Cay S. </a:t>
            </a:r>
            <a:r>
              <a:rPr lang="en-US" altLang="zh-CN" sz="2400" dirty="0" err="1" smtClean="0">
                <a:latin typeface="+mn-lt"/>
              </a:rPr>
              <a:t>Horstmann</a:t>
            </a:r>
            <a:r>
              <a:rPr lang="en-US" altLang="zh-CN" sz="2400" dirty="0" smtClean="0">
                <a:latin typeface="+mn-lt"/>
              </a:rPr>
              <a:t> 《Java</a:t>
            </a:r>
            <a:r>
              <a:rPr lang="zh-CN" altLang="en-US" sz="2400" dirty="0" smtClean="0">
                <a:latin typeface="+mn-lt"/>
              </a:rPr>
              <a:t>核心技术 卷</a:t>
            </a:r>
            <a:r>
              <a:rPr lang="en-US" altLang="zh-CN" sz="2400" dirty="0" smtClean="0">
                <a:latin typeface="+mn-lt"/>
              </a:rPr>
              <a:t>1 </a:t>
            </a:r>
            <a:r>
              <a:rPr lang="zh-CN" altLang="en-US" sz="2400" dirty="0" smtClean="0">
                <a:latin typeface="+mn-lt"/>
              </a:rPr>
              <a:t>基础知识（原书第</a:t>
            </a:r>
            <a:r>
              <a:rPr lang="en-US" altLang="zh-CN" sz="2400" dirty="0" smtClean="0">
                <a:latin typeface="+mn-lt"/>
              </a:rPr>
              <a:t>10</a:t>
            </a:r>
            <a:r>
              <a:rPr lang="zh-CN" altLang="en-US" sz="2400" dirty="0" smtClean="0">
                <a:latin typeface="+mn-lt"/>
              </a:rPr>
              <a:t>版）</a:t>
            </a:r>
            <a:r>
              <a:rPr lang="en-US" altLang="zh-CN" sz="2400" dirty="0" smtClean="0">
                <a:latin typeface="+mn-lt"/>
              </a:rPr>
              <a:t>》</a:t>
            </a:r>
            <a:r>
              <a:rPr lang="zh-CN" altLang="en-US" sz="2400" dirty="0" smtClean="0">
                <a:latin typeface="+mn-lt"/>
              </a:rPr>
              <a:t>，机械工业出版社</a:t>
            </a:r>
            <a:r>
              <a:rPr lang="en-US" altLang="zh-CN" sz="2400" dirty="0" smtClean="0">
                <a:latin typeface="+mn-lt"/>
              </a:rPr>
              <a:t>.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947" y="4418275"/>
            <a:ext cx="1405871" cy="1805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235" y="1524412"/>
            <a:ext cx="1335925" cy="1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Java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SE</a:t>
            </a:r>
            <a:br>
              <a:rPr kumimoji="1" lang="en-US" altLang="zh-CN" dirty="0" smtClean="0">
                <a:latin typeface="+mn-lt"/>
              </a:rPr>
            </a:b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06286"/>
            <a:ext cx="10058400" cy="4454434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l"/>
            </a:pPr>
            <a:r>
              <a:rPr lang="zh-CN" altLang="en-US" sz="2400" dirty="0">
                <a:latin typeface="+mn-lt"/>
              </a:rPr>
              <a:t>由于</a:t>
            </a:r>
            <a:r>
              <a:rPr lang="en-US" altLang="zh-CN" sz="2400" dirty="0">
                <a:latin typeface="+mn-lt"/>
              </a:rPr>
              <a:t>Java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9</a:t>
            </a:r>
            <a:r>
              <a:rPr lang="zh-CN" altLang="en-US" sz="2400" dirty="0">
                <a:latin typeface="+mn-lt"/>
              </a:rPr>
              <a:t>引入了</a:t>
            </a:r>
            <a:r>
              <a:rPr lang="en-US" altLang="zh-CN" sz="2400" dirty="0" err="1">
                <a:latin typeface="+mn-lt"/>
              </a:rPr>
              <a:t>Jshell</a:t>
            </a:r>
            <a:r>
              <a:rPr lang="zh-CN" altLang="en-US" sz="2400" dirty="0">
                <a:latin typeface="+mn-lt"/>
              </a:rPr>
              <a:t>，方便同学更</a:t>
            </a:r>
            <a:r>
              <a:rPr lang="zh-CN" altLang="en-US" sz="2400" dirty="0" smtClean="0">
                <a:latin typeface="+mn-lt"/>
              </a:rPr>
              <a:t>直观高效地学习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编程，因此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本课程要求使用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jdk1.9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版本进行开发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altLang="zh-CN" sz="2400" dirty="0" smtClean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lang="zh-CN" altLang="en-US" sz="2400" dirty="0" smtClean="0">
                <a:latin typeface="+mn-lt"/>
              </a:rPr>
              <a:t>由于当前</a:t>
            </a:r>
            <a:r>
              <a:rPr lang="zh-CN" altLang="en-US" sz="2400" dirty="0">
                <a:latin typeface="+mn-lt"/>
              </a:rPr>
              <a:t>得到广泛使用的最</a:t>
            </a:r>
            <a:r>
              <a:rPr lang="zh-CN" altLang="en-US" sz="2400" dirty="0" smtClean="0">
                <a:latin typeface="+mn-lt"/>
              </a:rPr>
              <a:t>新版本</a:t>
            </a:r>
            <a:r>
              <a:rPr lang="zh-CN" altLang="en-US" sz="2400" dirty="0">
                <a:latin typeface="+mn-lt"/>
              </a:rPr>
              <a:t>是 </a:t>
            </a:r>
            <a:r>
              <a:rPr lang="en-US" altLang="zh-CN" sz="2400" dirty="0" smtClean="0">
                <a:latin typeface="+mn-lt"/>
              </a:rPr>
              <a:t>Java </a:t>
            </a:r>
            <a:r>
              <a:rPr lang="en-US" altLang="zh-CN" sz="2400" dirty="0">
                <a:latin typeface="+mn-lt"/>
              </a:rPr>
              <a:t>8 </a:t>
            </a:r>
            <a:r>
              <a:rPr lang="zh-CN" altLang="en-US" sz="2400" dirty="0" smtClean="0">
                <a:latin typeface="+mn-lt"/>
              </a:rPr>
              <a:t>，</a:t>
            </a:r>
            <a:r>
              <a:rPr lang="zh-CN" altLang="en-US" sz="2400" dirty="0">
                <a:latin typeface="+mn-lt"/>
              </a:rPr>
              <a:t>它比</a:t>
            </a:r>
            <a:r>
              <a:rPr lang="zh-CN" altLang="en-US" sz="2400" dirty="0" smtClean="0">
                <a:latin typeface="+mn-lt"/>
              </a:rPr>
              <a:t>以前的</a:t>
            </a:r>
            <a:r>
              <a:rPr lang="zh-CN" altLang="en-US" sz="2400" dirty="0">
                <a:latin typeface="+mn-lt"/>
              </a:rPr>
              <a:t>版本有着许多重大的</a:t>
            </a:r>
            <a:r>
              <a:rPr lang="zh-CN" altLang="en-US" sz="2400" dirty="0" smtClean="0">
                <a:latin typeface="+mn-lt"/>
              </a:rPr>
              <a:t>进步，因此除去使用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9</a:t>
            </a:r>
            <a:r>
              <a:rPr lang="zh-CN" altLang="en-US" sz="2400" dirty="0" smtClean="0">
                <a:latin typeface="+mn-lt"/>
              </a:rPr>
              <a:t> 的</a:t>
            </a:r>
            <a:r>
              <a:rPr lang="en-US" altLang="zh-CN" sz="2400" dirty="0" err="1" smtClean="0">
                <a:latin typeface="+mn-lt"/>
              </a:rPr>
              <a:t>Jshell</a:t>
            </a:r>
            <a:r>
              <a:rPr lang="zh-CN" altLang="en-US" sz="2400" dirty="0" smtClean="0">
                <a:latin typeface="+mn-lt"/>
              </a:rPr>
              <a:t>进行教学外，主要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基于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Java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 进行教学</a:t>
            </a:r>
            <a:r>
              <a:rPr lang="zh-CN" altLang="en-US" sz="2400" dirty="0" smtClean="0">
                <a:latin typeface="+mn-lt"/>
              </a:rPr>
              <a:t>，不涉及其余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9</a:t>
            </a:r>
            <a:r>
              <a:rPr lang="zh-CN" altLang="en-US" sz="2400" dirty="0" smtClean="0">
                <a:latin typeface="+mn-lt"/>
              </a:rPr>
              <a:t>的语法特性。</a:t>
            </a:r>
            <a:endParaRPr lang="en-US" altLang="zh-CN" sz="2400" dirty="0" smtClean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lang="en-US" altLang="zh-CN" sz="2400" dirty="0" smtClean="0">
                <a:latin typeface="+mn-lt"/>
              </a:rPr>
              <a:t>Java8 </a:t>
            </a:r>
            <a:r>
              <a:rPr lang="zh-CN" altLang="en-US" sz="2400" dirty="0" smtClean="0">
                <a:latin typeface="+mn-lt"/>
              </a:rPr>
              <a:t>的</a:t>
            </a:r>
            <a:r>
              <a:rPr lang="zh-CN" altLang="en-US" sz="2400" dirty="0">
                <a:latin typeface="+mn-lt"/>
              </a:rPr>
              <a:t>主要特性 </a:t>
            </a:r>
          </a:p>
          <a:p>
            <a:pPr lvl="1" algn="just">
              <a:buFont typeface="Wingdings" charset="2"/>
              <a:buChar char="l"/>
            </a:pPr>
            <a:r>
              <a:rPr lang="zh-CN" altLang="en-US" sz="2000" dirty="0" smtClean="0">
                <a:latin typeface="+mn-lt"/>
              </a:rPr>
              <a:t>引入 </a:t>
            </a:r>
            <a:r>
              <a:rPr lang="en-US" altLang="zh-CN" sz="2000" dirty="0" smtClean="0">
                <a:latin typeface="+mn-lt"/>
              </a:rPr>
              <a:t>Lambda </a:t>
            </a:r>
            <a:r>
              <a:rPr lang="zh-CN" altLang="en-US" sz="2000" dirty="0" smtClean="0">
                <a:latin typeface="+mn-lt"/>
              </a:rPr>
              <a:t>表达式</a:t>
            </a:r>
            <a:r>
              <a:rPr lang="zh-CN" altLang="en-US" sz="2000" dirty="0">
                <a:latin typeface="+mn-lt"/>
              </a:rPr>
              <a:t>特性 </a:t>
            </a:r>
            <a:r>
              <a:rPr lang="en-US" altLang="zh-CN" sz="2000" dirty="0" smtClean="0">
                <a:latin typeface="+mn-lt"/>
              </a:rPr>
              <a:t>—— 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开发者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期望已久 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！ 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  <a:p>
            <a:pPr lvl="1" algn="just">
              <a:buFont typeface="Wingdings" charset="2"/>
              <a:buChar char="l"/>
            </a:pPr>
            <a:r>
              <a:rPr lang="zh-CN" altLang="en-US" sz="2000" dirty="0" smtClean="0">
                <a:latin typeface="+mn-lt"/>
              </a:rPr>
              <a:t>针对</a:t>
            </a:r>
            <a:r>
              <a:rPr lang="zh-CN" altLang="en-US" sz="2000" dirty="0">
                <a:latin typeface="+mn-lt"/>
              </a:rPr>
              <a:t>开发者对时间相关 </a:t>
            </a:r>
            <a:r>
              <a:rPr lang="en-US" altLang="zh-CN" sz="2000" dirty="0" smtClean="0">
                <a:latin typeface="+mn-lt"/>
              </a:rPr>
              <a:t>API </a:t>
            </a:r>
            <a:r>
              <a:rPr lang="zh-CN" altLang="en-US" sz="2000" dirty="0" smtClean="0">
                <a:latin typeface="+mn-lt"/>
              </a:rPr>
              <a:t>早期</a:t>
            </a:r>
            <a:r>
              <a:rPr lang="zh-CN" altLang="en-US" sz="2000" dirty="0">
                <a:latin typeface="+mn-lt"/>
              </a:rPr>
              <a:t>版本的抱怨（ 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真的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太难用！ </a:t>
            </a:r>
            <a:r>
              <a:rPr lang="zh-CN" altLang="en-US" sz="2000" dirty="0" smtClean="0">
                <a:latin typeface="+mn-lt"/>
              </a:rPr>
              <a:t>）</a:t>
            </a:r>
            <a:r>
              <a:rPr lang="zh-CN" altLang="en-US" sz="2000" dirty="0">
                <a:latin typeface="+mn-lt"/>
              </a:rPr>
              <a:t>， </a:t>
            </a:r>
            <a:r>
              <a:rPr lang="en-US" altLang="zh-CN" sz="2000" dirty="0" smtClean="0">
                <a:latin typeface="+mn-lt"/>
              </a:rPr>
              <a:t>Java8 </a:t>
            </a:r>
            <a:r>
              <a:rPr lang="zh-CN" altLang="en-US" sz="2000" dirty="0" smtClean="0">
                <a:latin typeface="+mn-lt"/>
              </a:rPr>
              <a:t>提供</a:t>
            </a:r>
            <a:r>
              <a:rPr lang="zh-CN" altLang="en-US" sz="2000" dirty="0">
                <a:latin typeface="+mn-lt"/>
              </a:rPr>
              <a:t>了新的 </a:t>
            </a:r>
            <a:r>
              <a:rPr lang="en-US" altLang="zh-CN" sz="2000" dirty="0" smtClean="0">
                <a:latin typeface="+mn-lt"/>
              </a:rPr>
              <a:t>API </a:t>
            </a:r>
            <a:r>
              <a:rPr lang="zh-CN" altLang="en-US" sz="2000" dirty="0" smtClean="0">
                <a:latin typeface="+mn-lt"/>
              </a:rPr>
              <a:t>。</a:t>
            </a:r>
            <a:endParaRPr lang="en-US" altLang="zh-CN" sz="2000" dirty="0" smtClean="0">
              <a:latin typeface="+mn-lt"/>
            </a:endParaRPr>
          </a:p>
          <a:p>
            <a:pPr lvl="1" algn="just">
              <a:buFont typeface="Wingdings" charset="2"/>
              <a:buChar char="l"/>
            </a:pPr>
            <a:r>
              <a:rPr lang="zh-CN" altLang="en-US" sz="2000" dirty="0" smtClean="0">
                <a:latin typeface="+mn-lt"/>
              </a:rPr>
              <a:t>针对</a:t>
            </a:r>
            <a:r>
              <a:rPr lang="zh-CN" altLang="en-US" sz="2000" dirty="0">
                <a:latin typeface="+mn-lt"/>
              </a:rPr>
              <a:t>流（ </a:t>
            </a:r>
            <a:r>
              <a:rPr lang="en-US" altLang="zh-CN" sz="2000" dirty="0" smtClean="0">
                <a:latin typeface="+mn-lt"/>
              </a:rPr>
              <a:t>Stream </a:t>
            </a:r>
            <a:r>
              <a:rPr lang="zh-CN" altLang="en-US" sz="2000" dirty="0" smtClean="0">
                <a:latin typeface="+mn-lt"/>
              </a:rPr>
              <a:t>）</a:t>
            </a:r>
            <a:r>
              <a:rPr lang="zh-CN" altLang="en-US" sz="2000" dirty="0">
                <a:latin typeface="+mn-lt"/>
              </a:rPr>
              <a:t>操作提供了新的 </a:t>
            </a:r>
            <a:r>
              <a:rPr lang="en-US" altLang="zh-CN" sz="2000" dirty="0" smtClean="0">
                <a:latin typeface="+mn-lt"/>
              </a:rPr>
              <a:t>API </a:t>
            </a:r>
          </a:p>
          <a:p>
            <a:pPr lvl="1" algn="just">
              <a:buFont typeface="Wingdings" charset="2"/>
              <a:buChar char="l"/>
            </a:pPr>
            <a:r>
              <a:rPr lang="zh-CN" altLang="en-US" sz="2000" dirty="0" smtClean="0">
                <a:latin typeface="+mn-lt"/>
              </a:rPr>
              <a:t>进一步</a:t>
            </a:r>
            <a:r>
              <a:rPr lang="zh-CN" altLang="en-US" sz="2000" dirty="0">
                <a:latin typeface="+mn-lt"/>
              </a:rPr>
              <a:t>增强对并发编程方面的支持</a:t>
            </a:r>
            <a:r>
              <a:rPr lang="zh-CN" altLang="en-US" sz="2000" dirty="0" smtClean="0">
                <a:latin typeface="+mn-lt"/>
              </a:rPr>
              <a:t>（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毕竟现在</a:t>
            </a: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，连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手机都 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8 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核 了 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…… </a:t>
            </a:r>
            <a:r>
              <a:rPr lang="zh-CN" altLang="en-US" sz="2000" dirty="0" smtClean="0">
                <a:latin typeface="+mn-lt"/>
              </a:rPr>
              <a:t>） 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9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的三种运行平台</a:t>
            </a:r>
            <a:r>
              <a:rPr lang="en-US" altLang="zh-CN" dirty="0">
                <a:latin typeface="+mn-lt"/>
              </a:rPr>
              <a:t/>
            </a:r>
            <a:br>
              <a:rPr lang="en-US" altLang="zh-CN" dirty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28057"/>
            <a:ext cx="10058400" cy="4541037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3200" dirty="0">
                <a:latin typeface="+mn-lt"/>
              </a:rPr>
              <a:t>（</a:t>
            </a:r>
            <a:r>
              <a:rPr lang="en-US" altLang="zh-CN" sz="3200" dirty="0">
                <a:latin typeface="+mn-lt"/>
              </a:rPr>
              <a:t>2</a:t>
            </a:r>
            <a:r>
              <a:rPr lang="zh-CN" altLang="en-US" sz="3200" dirty="0">
                <a:latin typeface="+mn-lt"/>
              </a:rPr>
              <a:t>）</a:t>
            </a:r>
            <a:r>
              <a:rPr lang="en-US" altLang="zh-CN" sz="3200" dirty="0">
                <a:latin typeface="+mn-lt"/>
              </a:rPr>
              <a:t>Java EE</a:t>
            </a:r>
            <a:r>
              <a:rPr lang="zh-CN" altLang="en-US" sz="3200" dirty="0">
                <a:latin typeface="+mn-lt"/>
              </a:rPr>
              <a:t>，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企业版或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企业平台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latin typeface="+mn-lt"/>
              </a:rPr>
              <a:t>包含了</a:t>
            </a:r>
            <a:r>
              <a:rPr lang="en-US" altLang="zh-CN" sz="3200" dirty="0">
                <a:latin typeface="+mn-lt"/>
              </a:rPr>
              <a:t>Java SE</a:t>
            </a:r>
            <a:r>
              <a:rPr lang="zh-CN" altLang="en-US" sz="3200" dirty="0">
                <a:latin typeface="+mn-lt"/>
              </a:rPr>
              <a:t>平台，并增加了附加类</a:t>
            </a:r>
            <a:r>
              <a:rPr lang="zh-CN" altLang="en-US" sz="3200" dirty="0" smtClean="0">
                <a:latin typeface="+mn-lt"/>
              </a:rPr>
              <a:t>库。</a:t>
            </a:r>
            <a:endParaRPr lang="zh-CN" altLang="en-US" sz="3200" dirty="0">
              <a:latin typeface="+mn-lt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latin typeface="+mn-lt"/>
              </a:rPr>
              <a:t>开发大规模的企业应用与</a:t>
            </a:r>
            <a:r>
              <a:rPr lang="en-US" altLang="zh-CN" sz="3200" dirty="0" smtClean="0">
                <a:latin typeface="+mn-lt"/>
              </a:rPr>
              <a:t>Web</a:t>
            </a:r>
            <a:r>
              <a:rPr lang="zh-CN" altLang="en-US" sz="3200" dirty="0" smtClean="0">
                <a:latin typeface="+mn-lt"/>
              </a:rPr>
              <a:t>应用</a:t>
            </a:r>
            <a:endParaRPr lang="en-US" altLang="zh-CN" sz="3200" dirty="0" smtClean="0">
              <a:latin typeface="+mn-lt"/>
            </a:endParaRP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lt"/>
              </a:rPr>
              <a:t>多使用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SSH</a:t>
            </a:r>
            <a:r>
              <a:rPr lang="en-US" altLang="zh-CN" sz="2800" dirty="0" smtClean="0">
                <a:latin typeface="+mn-lt"/>
              </a:rPr>
              <a:t>——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CN" sz="2800" dirty="0" err="1" smtClean="0">
                <a:latin typeface="+mn-lt"/>
              </a:rPr>
              <a:t>tructs</a:t>
            </a:r>
            <a:r>
              <a:rPr lang="en-US" altLang="zh-CN" sz="2800" dirty="0" smtClean="0">
                <a:latin typeface="+mn-lt"/>
              </a:rPr>
              <a:t>/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CN" sz="2800" dirty="0" smtClean="0">
                <a:latin typeface="+mn-lt"/>
              </a:rPr>
              <a:t>pring/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H</a:t>
            </a:r>
            <a:r>
              <a:rPr lang="en-US" altLang="zh-CN" sz="2800" dirty="0" smtClean="0">
                <a:latin typeface="+mn-lt"/>
              </a:rPr>
              <a:t>ibernate</a:t>
            </a:r>
            <a:r>
              <a:rPr lang="zh-CN" altLang="en-US" sz="2800" dirty="0" smtClean="0">
                <a:latin typeface="+mn-lt"/>
              </a:rPr>
              <a:t>框架</a:t>
            </a:r>
            <a:endParaRPr lang="en-US" altLang="zh-CN" sz="2800" dirty="0" smtClean="0">
              <a:latin typeface="+mn-lt"/>
            </a:endParaRP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lt"/>
              </a:rPr>
              <a:t>目前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SSM</a:t>
            </a:r>
            <a:r>
              <a:rPr lang="zh-CN" altLang="en-US" sz="2800" dirty="0" smtClean="0">
                <a:latin typeface="+mn-lt"/>
              </a:rPr>
              <a:t>更为流行</a:t>
            </a:r>
            <a:r>
              <a:rPr lang="en-US" altLang="zh-CN" sz="2800" dirty="0" smtClean="0">
                <a:latin typeface="+mn-lt"/>
              </a:rPr>
              <a:t>——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CN" sz="2800" dirty="0" smtClean="0">
                <a:latin typeface="+mn-lt"/>
              </a:rPr>
              <a:t>pring/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CN" sz="2800" dirty="0" smtClean="0">
                <a:latin typeface="+mn-lt"/>
              </a:rPr>
              <a:t>pring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altLang="zh-CN" sz="2800" dirty="0" smtClean="0">
                <a:latin typeface="+mn-lt"/>
              </a:rPr>
              <a:t>MVC/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lt"/>
              </a:rPr>
              <a:t>M</a:t>
            </a:r>
            <a:r>
              <a:rPr lang="en-US" altLang="zh-CN" sz="2800" dirty="0" err="1" smtClean="0">
                <a:latin typeface="+mn-lt"/>
              </a:rPr>
              <a:t>ybatis</a:t>
            </a:r>
            <a:r>
              <a:rPr lang="zh-CN" altLang="en-US" sz="2800" dirty="0" smtClean="0">
                <a:latin typeface="+mn-lt"/>
              </a:rPr>
              <a:t>框架</a:t>
            </a:r>
            <a:endParaRPr lang="en-US" altLang="zh-CN" sz="2800" dirty="0" smtClean="0">
              <a:latin typeface="+mn-lt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>
                <a:latin typeface="+mn-lt"/>
              </a:rPr>
              <a:t>2017</a:t>
            </a:r>
            <a:r>
              <a:rPr lang="zh-CN" altLang="en-US" sz="3200" dirty="0">
                <a:latin typeface="+mn-lt"/>
              </a:rPr>
              <a:t>年</a:t>
            </a:r>
            <a:r>
              <a:rPr lang="en-US" altLang="zh-CN" sz="3200" dirty="0">
                <a:latin typeface="+mn-lt"/>
              </a:rPr>
              <a:t>8</a:t>
            </a:r>
            <a:r>
              <a:rPr lang="zh-CN" altLang="en-US" sz="3200" dirty="0">
                <a:latin typeface="+mn-lt"/>
              </a:rPr>
              <a:t>月，</a:t>
            </a:r>
            <a:r>
              <a:rPr lang="en-US" altLang="zh-CN" sz="3200" dirty="0">
                <a:latin typeface="+mn-lt"/>
              </a:rPr>
              <a:t>Oracle</a:t>
            </a:r>
            <a:r>
              <a:rPr lang="zh-CN" altLang="en-US" sz="3200" dirty="0">
                <a:latin typeface="+mn-lt"/>
              </a:rPr>
              <a:t>将</a:t>
            </a:r>
            <a:r>
              <a:rPr lang="en-US" altLang="zh-CN" sz="3200" dirty="0">
                <a:latin typeface="+mn-lt"/>
              </a:rPr>
              <a:t>Java EE</a:t>
            </a:r>
            <a:r>
              <a:rPr lang="zh-CN" altLang="en-US" sz="3200" dirty="0">
                <a:latin typeface="+mn-lt"/>
              </a:rPr>
              <a:t>移交给开源组织</a:t>
            </a:r>
            <a:r>
              <a:rPr lang="en-US" altLang="zh-CN" sz="3200" dirty="0">
                <a:latin typeface="+mn-lt"/>
              </a:rPr>
              <a:t>Eclipse</a:t>
            </a:r>
            <a:r>
              <a:rPr lang="zh-CN" altLang="en-US" sz="3200" dirty="0">
                <a:latin typeface="+mn-lt"/>
              </a:rPr>
              <a:t>基金会，于</a:t>
            </a:r>
            <a:r>
              <a:rPr lang="en-US" altLang="zh-CN" sz="3200" dirty="0">
                <a:latin typeface="+mn-lt"/>
              </a:rPr>
              <a:t>2018</a:t>
            </a:r>
            <a:r>
              <a:rPr lang="zh-CN" altLang="en-US" sz="3200" dirty="0">
                <a:latin typeface="+mn-lt"/>
              </a:rPr>
              <a:t>年</a:t>
            </a:r>
            <a:r>
              <a:rPr lang="en-US" altLang="zh-CN" sz="3200" dirty="0">
                <a:latin typeface="+mn-lt"/>
              </a:rPr>
              <a:t>3</a:t>
            </a:r>
            <a:r>
              <a:rPr lang="zh-CN" altLang="en-US" sz="3200" dirty="0">
                <a:latin typeface="+mn-lt"/>
              </a:rPr>
              <a:t>月</a:t>
            </a:r>
            <a:r>
              <a:rPr lang="en-US" altLang="zh-CN" sz="3200" dirty="0">
                <a:latin typeface="+mn-lt"/>
              </a:rPr>
              <a:t>5</a:t>
            </a:r>
            <a:r>
              <a:rPr lang="zh-CN" altLang="en-US" sz="3200" dirty="0">
                <a:latin typeface="+mn-lt"/>
              </a:rPr>
              <a:t>日更名为</a:t>
            </a:r>
            <a:r>
              <a:rPr lang="en-US" altLang="zh-CN" sz="3200" dirty="0">
                <a:latin typeface="+mn-lt"/>
              </a:rPr>
              <a:t>Jakarta EE</a:t>
            </a:r>
            <a:r>
              <a:rPr lang="zh-CN" altLang="en-US" sz="3200" dirty="0">
                <a:latin typeface="+mn-lt"/>
              </a:rPr>
              <a:t>（雅加达）。</a:t>
            </a:r>
            <a:endParaRPr lang="en-US" altLang="zh-CN" sz="3200" dirty="0" smtClean="0">
              <a:latin typeface="+mn-lt"/>
            </a:endParaRPr>
          </a:p>
          <a:p>
            <a:pPr lvl="1" algn="just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4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的三种运行平台</a:t>
            </a:r>
            <a:r>
              <a:rPr lang="en-US" altLang="zh-CN" dirty="0">
                <a:latin typeface="+mn-lt"/>
              </a:rPr>
              <a:t/>
            </a:r>
            <a:br>
              <a:rPr lang="en-US" altLang="zh-CN" dirty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82486"/>
            <a:ext cx="10058400" cy="4486608"/>
          </a:xfrm>
        </p:spPr>
        <p:txBody>
          <a:bodyPr>
            <a:normAutofit/>
          </a:bodyPr>
          <a:lstStyle/>
          <a:p>
            <a:pPr algn="just">
              <a:spcAft>
                <a:spcPct val="20000"/>
              </a:spcAft>
              <a:buNone/>
            </a:pPr>
            <a:r>
              <a:rPr lang="zh-CN" altLang="en-US" sz="3600" dirty="0">
                <a:latin typeface="+mn-lt"/>
              </a:rPr>
              <a:t>（</a:t>
            </a:r>
            <a:r>
              <a:rPr lang="en-US" altLang="zh-CN" sz="3600" dirty="0">
                <a:latin typeface="+mn-lt"/>
              </a:rPr>
              <a:t>3</a:t>
            </a:r>
            <a:r>
              <a:rPr lang="zh-CN" altLang="en-US" sz="3600" dirty="0">
                <a:latin typeface="+mn-lt"/>
              </a:rPr>
              <a:t>）</a:t>
            </a:r>
            <a:r>
              <a:rPr lang="en-US" altLang="zh-CN" sz="3600" dirty="0">
                <a:latin typeface="+mn-lt"/>
              </a:rPr>
              <a:t>Java ME</a:t>
            </a:r>
            <a:r>
              <a:rPr lang="zh-CN" altLang="en-US" sz="3600" dirty="0">
                <a:latin typeface="+mn-lt"/>
              </a:rPr>
              <a:t>，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微型版或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小型平台</a:t>
            </a:r>
          </a:p>
          <a:p>
            <a:pPr lvl="1" algn="just"/>
            <a:r>
              <a:rPr lang="zh-CN" altLang="en-US" sz="3600" dirty="0">
                <a:latin typeface="+mn-lt"/>
              </a:rPr>
              <a:t>很小的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运行环境</a:t>
            </a:r>
          </a:p>
          <a:p>
            <a:pPr lvl="1" algn="just"/>
            <a:r>
              <a:rPr lang="zh-CN" altLang="en-US" sz="3600" dirty="0">
                <a:latin typeface="+mn-lt"/>
              </a:rPr>
              <a:t>用于嵌入式的消费产品中，例如移动电话、掌上电脑或者其他无线设备</a:t>
            </a:r>
            <a:r>
              <a:rPr lang="zh-CN" altLang="en-US" sz="3600" dirty="0" smtClean="0">
                <a:latin typeface="+mn-lt"/>
              </a:rPr>
              <a:t>等</a:t>
            </a:r>
            <a:endParaRPr lang="en-US" altLang="zh-CN" sz="3600" dirty="0" smtClean="0">
              <a:latin typeface="+mn-lt"/>
            </a:endParaRPr>
          </a:p>
          <a:p>
            <a:pPr lvl="1" algn="just"/>
            <a:r>
              <a:rPr lang="zh-CN" altLang="en-US" sz="3600" dirty="0" smtClean="0">
                <a:solidFill>
                  <a:srgbClr val="FF0000"/>
                </a:solidFill>
                <a:latin typeface="+mn-lt"/>
              </a:rPr>
              <a:t>目前基本已被安卓平台所取代</a:t>
            </a:r>
            <a:endParaRPr lang="zh-CN" alt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1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安装</a:t>
            </a:r>
            <a:r>
              <a:rPr lang="en-US" altLang="zh-CN" dirty="0" smtClean="0">
                <a:latin typeface="+mn-lt"/>
              </a:rPr>
              <a:t>Java SE</a:t>
            </a:r>
            <a:r>
              <a:rPr lang="zh-CN" altLang="en-US" dirty="0" smtClean="0">
                <a:latin typeface="+mn-lt"/>
              </a:rPr>
              <a:t>平台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49833"/>
            <a:ext cx="10058400" cy="4519265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sz="3600" dirty="0" smtClean="0">
                <a:latin typeface="+mn-lt"/>
              </a:rPr>
              <a:t>（</a:t>
            </a:r>
            <a:r>
              <a:rPr lang="en-US" altLang="zh-CN" sz="3600" dirty="0" smtClean="0">
                <a:latin typeface="+mn-lt"/>
              </a:rPr>
              <a:t>1</a:t>
            </a:r>
            <a:r>
              <a:rPr lang="zh-CN" altLang="en-US" sz="3600" dirty="0" smtClean="0">
                <a:latin typeface="+mn-lt"/>
              </a:rPr>
              <a:t>）下载</a:t>
            </a:r>
            <a:r>
              <a:rPr lang="en-US" altLang="zh-CN" sz="3600" dirty="0" smtClean="0">
                <a:latin typeface="+mn-lt"/>
              </a:rPr>
              <a:t>JDK</a:t>
            </a:r>
            <a:endParaRPr lang="en-US" altLang="zh-CN" sz="3600" dirty="0">
              <a:latin typeface="+mn-lt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zh-CN" altLang="en-US" sz="3600" dirty="0">
                <a:latin typeface="+mn-lt"/>
              </a:rPr>
              <a:t>（</a:t>
            </a:r>
            <a:r>
              <a:rPr lang="en-US" altLang="zh-CN" sz="3600" dirty="0">
                <a:latin typeface="+mn-lt"/>
              </a:rPr>
              <a:t>2</a:t>
            </a:r>
            <a:r>
              <a:rPr lang="zh-CN" altLang="en-US" sz="3600" dirty="0">
                <a:latin typeface="+mn-lt"/>
              </a:rPr>
              <a:t>）安装</a:t>
            </a:r>
            <a:r>
              <a:rPr lang="en-US" altLang="zh-CN" sz="3600" dirty="0">
                <a:latin typeface="+mn-lt"/>
              </a:rPr>
              <a:t>JDK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sz="3600" dirty="0">
                <a:latin typeface="+mn-lt"/>
              </a:rPr>
              <a:t>（</a:t>
            </a:r>
            <a:r>
              <a:rPr lang="en-US" altLang="zh-CN" sz="3600" dirty="0">
                <a:latin typeface="+mn-lt"/>
              </a:rPr>
              <a:t>3</a:t>
            </a:r>
            <a:r>
              <a:rPr lang="zh-CN" altLang="en-US" sz="3600" dirty="0">
                <a:latin typeface="+mn-lt"/>
              </a:rPr>
              <a:t>）设置系统环境变量</a:t>
            </a:r>
            <a:r>
              <a:rPr lang="en-US" altLang="zh-CN" sz="3600" dirty="0" smtClean="0">
                <a:latin typeface="+mn-lt"/>
              </a:rPr>
              <a:t>Path</a:t>
            </a:r>
            <a:endParaRPr lang="en-US" altLang="zh-C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0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安装</a:t>
            </a:r>
            <a:r>
              <a:rPr lang="en-US" altLang="zh-CN" dirty="0" smtClean="0">
                <a:latin typeface="+mn-lt"/>
              </a:rPr>
              <a:t>Java SE</a:t>
            </a:r>
            <a:r>
              <a:rPr lang="zh-CN" altLang="en-US" dirty="0" smtClean="0">
                <a:latin typeface="+mn-lt"/>
              </a:rPr>
              <a:t>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746" y="1306286"/>
            <a:ext cx="11168743" cy="4562808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（</a:t>
            </a:r>
            <a:r>
              <a:rPr lang="en-US" altLang="zh-CN" sz="2400" dirty="0" smtClean="0">
                <a:latin typeface="+mn-lt"/>
              </a:rPr>
              <a:t>1</a:t>
            </a:r>
            <a:r>
              <a:rPr lang="zh-CN" altLang="en-US" sz="2400" dirty="0" smtClean="0">
                <a:latin typeface="+mn-lt"/>
              </a:rPr>
              <a:t>）下载</a:t>
            </a:r>
            <a:r>
              <a:rPr lang="en-US" altLang="zh-CN" sz="2400" dirty="0" smtClean="0">
                <a:latin typeface="+mn-lt"/>
              </a:rPr>
              <a:t>JDK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400" dirty="0" smtClean="0">
                <a:latin typeface="+mn-lt"/>
              </a:rPr>
              <a:t>   </a:t>
            </a:r>
            <a:r>
              <a:rPr lang="en-US" altLang="zh-CN" sz="2400" dirty="0" smtClean="0">
                <a:latin typeface="+mn-lt"/>
                <a:hlinkClick r:id="rId3"/>
              </a:rPr>
              <a:t>http</a:t>
            </a:r>
            <a:r>
              <a:rPr lang="en-US" altLang="zh-CN" sz="2400" dirty="0">
                <a:latin typeface="+mn-lt"/>
                <a:hlinkClick r:id="rId3"/>
              </a:rPr>
              <a:t>://</a:t>
            </a:r>
            <a:r>
              <a:rPr lang="en-US" altLang="zh-CN" sz="2400" dirty="0" smtClean="0">
                <a:latin typeface="+mn-lt"/>
                <a:hlinkClick r:id="rId3"/>
              </a:rPr>
              <a:t>www.oracle.com/technetwork/java/javase/downloads/index.html</a:t>
            </a:r>
            <a:endParaRPr lang="en-US" altLang="zh-CN" sz="2400" dirty="0" smtClean="0">
              <a:latin typeface="+mn-lt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 请同学根据笔记本的操作系统，下载合适的</a:t>
            </a:r>
            <a:r>
              <a:rPr lang="en-US" altLang="zh-CN" sz="2400" dirty="0" smtClean="0">
                <a:latin typeface="+mn-lt"/>
              </a:rPr>
              <a:t>JDK</a:t>
            </a:r>
            <a:r>
              <a:rPr lang="zh-CN" altLang="en-US" sz="2400" dirty="0" smtClean="0">
                <a:latin typeface="+mn-lt"/>
              </a:rPr>
              <a:t>安装文件，</a:t>
            </a:r>
            <a:r>
              <a:rPr lang="zh-CN" altLang="en-US" sz="2400" dirty="0">
                <a:latin typeface="+mn-lt"/>
              </a:rPr>
              <a:t>要求使用</a:t>
            </a:r>
            <a:r>
              <a:rPr lang="en-US" altLang="zh-CN" sz="2400" dirty="0" smtClean="0">
                <a:latin typeface="+mn-lt"/>
              </a:rPr>
              <a:t>jdk1.9</a:t>
            </a:r>
            <a:r>
              <a:rPr lang="zh-CN" altLang="en-US" sz="2400" dirty="0" smtClean="0">
                <a:latin typeface="+mn-lt"/>
              </a:rPr>
              <a:t>版本。</a:t>
            </a:r>
            <a:endParaRPr lang="en-US" altLang="zh-CN" sz="2400" dirty="0" smtClean="0">
              <a:latin typeface="+mn-lt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 使用</a:t>
            </a:r>
            <a:r>
              <a:rPr lang="en-US" altLang="zh-CN" sz="2400" dirty="0" smtClean="0">
                <a:latin typeface="+mn-lt"/>
              </a:rPr>
              <a:t>64</a:t>
            </a:r>
            <a:r>
              <a:rPr lang="zh-CN" altLang="en-US" sz="2400" dirty="0" smtClean="0">
                <a:latin typeface="+mn-lt"/>
              </a:rPr>
              <a:t>位</a:t>
            </a:r>
            <a:r>
              <a:rPr lang="en-US" altLang="zh-CN" sz="2400" dirty="0" smtClean="0">
                <a:latin typeface="+mn-lt"/>
              </a:rPr>
              <a:t>Windows</a:t>
            </a:r>
            <a:r>
              <a:rPr lang="zh-CN" altLang="en-US" sz="2400" dirty="0" smtClean="0">
                <a:latin typeface="+mn-lt"/>
              </a:rPr>
              <a:t>系统和</a:t>
            </a:r>
            <a:r>
              <a:rPr lang="en-US" altLang="zh-CN" sz="2400" dirty="0" err="1" smtClean="0">
                <a:latin typeface="+mn-lt"/>
              </a:rPr>
              <a:t>macbook</a:t>
            </a:r>
            <a:r>
              <a:rPr lang="zh-CN" altLang="en-US" sz="2400" dirty="0" smtClean="0">
                <a:latin typeface="+mn-lt"/>
              </a:rPr>
              <a:t>的同学可以直接从</a:t>
            </a:r>
            <a:r>
              <a:rPr lang="en-US" altLang="zh-CN" sz="2400" dirty="0" smtClean="0">
                <a:latin typeface="+mn-lt"/>
              </a:rPr>
              <a:t>ftp</a:t>
            </a:r>
            <a:r>
              <a:rPr lang="zh-CN" altLang="en-US" sz="2400" dirty="0" smtClean="0">
                <a:latin typeface="+mn-lt"/>
              </a:rPr>
              <a:t>中获取</a:t>
            </a:r>
            <a:r>
              <a:rPr lang="en-US" altLang="zh-CN" sz="2400" dirty="0" smtClean="0">
                <a:latin typeface="+mn-lt"/>
              </a:rPr>
              <a:t>JDK</a:t>
            </a:r>
            <a:r>
              <a:rPr lang="zh-CN" altLang="en-US" sz="2400" dirty="0" smtClean="0">
                <a:latin typeface="+mn-lt"/>
              </a:rPr>
              <a:t>安装文件。</a:t>
            </a:r>
            <a:endParaRPr lang="en-US" altLang="zh-CN" sz="2400" dirty="0" smtClean="0">
              <a:latin typeface="+mn-lt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 如果笔记本中已经安装了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，</a:t>
            </a:r>
            <a:endParaRPr lang="en-US" altLang="zh-CN" sz="2400" dirty="0" smtClean="0">
              <a:latin typeface="+mn-lt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sz="2400" dirty="0" smtClean="0">
                <a:latin typeface="+mn-lt"/>
              </a:rPr>
              <a:t>请在命令中输入</a:t>
            </a:r>
            <a:r>
              <a:rPr lang="en-US" altLang="zh-CN" sz="2400" dirty="0" smtClean="0">
                <a:latin typeface="+mn-lt"/>
              </a:rPr>
              <a:t>`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java  –version` </a:t>
            </a:r>
            <a:r>
              <a:rPr lang="zh-CN" altLang="en-US" sz="2400" dirty="0" smtClean="0">
                <a:latin typeface="+mn-lt"/>
              </a:rPr>
              <a:t>确认版本。</a:t>
            </a:r>
            <a:endParaRPr lang="en-US" altLang="zh-CN" sz="2400" dirty="0" smtClean="0">
              <a:latin typeface="+mn-lt"/>
            </a:endParaRPr>
          </a:p>
          <a:p>
            <a:pPr algn="just">
              <a:spcBef>
                <a:spcPct val="50000"/>
              </a:spcBef>
              <a:buNone/>
            </a:pPr>
            <a:endParaRPr lang="en-US" altLang="zh-CN" dirty="0"/>
          </a:p>
          <a:p>
            <a:pPr algn="just">
              <a:spcBef>
                <a:spcPct val="50000"/>
              </a:spcBef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80" y="3347359"/>
            <a:ext cx="5382751" cy="1690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b="7143"/>
          <a:stretch/>
        </p:blipFill>
        <p:spPr>
          <a:xfrm>
            <a:off x="150223" y="5037643"/>
            <a:ext cx="7226300" cy="8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安装</a:t>
            </a:r>
            <a:r>
              <a:rPr lang="en-US" altLang="zh-CN" dirty="0">
                <a:latin typeface="+mn-lt"/>
              </a:rPr>
              <a:t>Java SE</a:t>
            </a:r>
            <a:r>
              <a:rPr lang="zh-CN" altLang="en-US" dirty="0">
                <a:latin typeface="+mn-lt"/>
              </a:rPr>
              <a:t>平台</a:t>
            </a:r>
            <a:r>
              <a:rPr lang="en-US" altLang="zh-CN" dirty="0">
                <a:latin typeface="+mn-lt"/>
              </a:rPr>
              <a:t/>
            </a:r>
            <a:br>
              <a:rPr lang="en-US" altLang="zh-CN" dirty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38947"/>
            <a:ext cx="10058400" cy="4530151"/>
          </a:xfrm>
        </p:spPr>
        <p:txBody>
          <a:bodyPr/>
          <a:lstStyle/>
          <a:p>
            <a:r>
              <a:rPr lang="zh-CN" altLang="en-US" sz="2400" dirty="0" smtClean="0">
                <a:latin typeface="+mn-lt"/>
              </a:rPr>
              <a:t>（</a:t>
            </a:r>
            <a:r>
              <a:rPr lang="en-US" altLang="zh-CN" sz="2400" dirty="0" smtClean="0">
                <a:latin typeface="+mn-lt"/>
              </a:rPr>
              <a:t>2</a:t>
            </a:r>
            <a:r>
              <a:rPr lang="zh-CN" altLang="en-US" sz="2400" dirty="0" smtClean="0">
                <a:latin typeface="+mn-lt"/>
              </a:rPr>
              <a:t>）安装</a:t>
            </a:r>
            <a:r>
              <a:rPr lang="en-US" altLang="zh-CN" sz="2400" dirty="0" smtClean="0">
                <a:latin typeface="+mn-lt"/>
              </a:rPr>
              <a:t>JDK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 根据提示，安装</a:t>
            </a:r>
            <a:r>
              <a:rPr lang="en-US" altLang="zh-CN" sz="2400" dirty="0" smtClean="0">
                <a:latin typeface="+mn-lt"/>
              </a:rPr>
              <a:t>JDK</a:t>
            </a:r>
            <a:r>
              <a:rPr lang="zh-CN" altLang="en-US" sz="2400" dirty="0" smtClean="0">
                <a:latin typeface="+mn-lt"/>
              </a:rPr>
              <a:t>，请尽可能使用默认路径，不要随意修改。</a:t>
            </a:r>
            <a:endParaRPr lang="en-US" altLang="zh-CN" sz="24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 安装完成后，可以在默认路径中看到</a:t>
            </a:r>
            <a:r>
              <a:rPr lang="en-US" altLang="zh-CN" sz="2400" dirty="0" err="1" smtClean="0">
                <a:latin typeface="+mn-lt"/>
              </a:rPr>
              <a:t>jdk</a:t>
            </a:r>
            <a:r>
              <a:rPr lang="zh-CN" altLang="en-US" sz="2400" dirty="0" smtClean="0">
                <a:latin typeface="+mn-lt"/>
              </a:rPr>
              <a:t>的根目录中包含</a:t>
            </a:r>
            <a:endParaRPr lang="en-US" altLang="zh-CN" sz="2400" dirty="0" smtClean="0">
              <a:latin typeface="+mn-lt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lt"/>
              </a:rPr>
              <a:t>如右图所示的内容。</a:t>
            </a:r>
            <a:endParaRPr lang="en-US" altLang="zh-CN" sz="2400" dirty="0" smtClean="0">
              <a:latin typeface="+mn-lt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8902946" y="2329546"/>
            <a:ext cx="2936631" cy="3194539"/>
            <a:chOff x="8792308" y="2971799"/>
            <a:chExt cx="2936631" cy="319453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19381"/>
            <a:stretch/>
          </p:blipFill>
          <p:spPr>
            <a:xfrm>
              <a:off x="9013581" y="2971799"/>
              <a:ext cx="2715358" cy="31945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8792308" y="3604846"/>
              <a:ext cx="896815" cy="2372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安装</a:t>
            </a:r>
            <a:r>
              <a:rPr lang="en-US" altLang="zh-CN" dirty="0">
                <a:latin typeface="+mn-lt"/>
              </a:rPr>
              <a:t>Java SE</a:t>
            </a:r>
            <a:r>
              <a:rPr lang="zh-CN" altLang="en-US" dirty="0">
                <a:latin typeface="+mn-lt"/>
              </a:rPr>
              <a:t>平台</a:t>
            </a:r>
            <a:r>
              <a:rPr lang="en-US" altLang="zh-CN" dirty="0">
                <a:latin typeface="+mn-lt"/>
              </a:rPr>
              <a:t/>
            </a:r>
            <a:br>
              <a:rPr lang="en-US" altLang="zh-CN" dirty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852" y="1382485"/>
            <a:ext cx="10058400" cy="46607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200" dirty="0" smtClean="0">
                <a:latin typeface="+mn-lt"/>
              </a:rPr>
              <a:t>（</a:t>
            </a:r>
            <a:r>
              <a:rPr lang="en-US" altLang="zh-CN" sz="3200" dirty="0" smtClean="0">
                <a:latin typeface="+mn-lt"/>
              </a:rPr>
              <a:t>3</a:t>
            </a:r>
            <a:r>
              <a:rPr lang="zh-CN" altLang="en-US" sz="3200" dirty="0">
                <a:latin typeface="+mn-lt"/>
              </a:rPr>
              <a:t>）设置系统环境变量</a:t>
            </a:r>
            <a:r>
              <a:rPr lang="en-US" altLang="zh-CN" sz="3200" dirty="0" smtClean="0">
                <a:latin typeface="+mn-lt"/>
              </a:rPr>
              <a:t>Path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latin typeface="+mn-lt"/>
              </a:rPr>
              <a:t> JDK</a:t>
            </a:r>
            <a:r>
              <a:rPr lang="zh-CN" altLang="en-US" sz="3200" dirty="0">
                <a:latin typeface="+mn-lt"/>
              </a:rPr>
              <a:t>提供的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编译器（</a:t>
            </a:r>
            <a:r>
              <a:rPr lang="en-US" altLang="zh-CN" sz="3200" dirty="0" err="1">
                <a:latin typeface="+mn-lt"/>
              </a:rPr>
              <a:t>javac.exe</a:t>
            </a:r>
            <a:r>
              <a:rPr lang="zh-CN" altLang="en-US" sz="3200" dirty="0" smtClean="0">
                <a:latin typeface="+mn-lt"/>
              </a:rPr>
              <a:t>）、</a:t>
            </a:r>
            <a:r>
              <a:rPr lang="en-US" altLang="zh-CN" sz="3200" dirty="0" smtClean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解释器（</a:t>
            </a:r>
            <a:r>
              <a:rPr lang="en-US" altLang="zh-CN" sz="3200" dirty="0" err="1">
                <a:latin typeface="+mn-lt"/>
              </a:rPr>
              <a:t>java.exe</a:t>
            </a:r>
            <a:r>
              <a:rPr lang="zh-CN" altLang="en-US" sz="3200" dirty="0" smtClean="0">
                <a:latin typeface="+mn-lt"/>
              </a:rPr>
              <a:t>）和</a:t>
            </a:r>
            <a:r>
              <a:rPr lang="en-US" altLang="zh-CN" sz="3200" dirty="0" err="1" smtClean="0">
                <a:latin typeface="+mn-lt"/>
              </a:rPr>
              <a:t>JShell</a:t>
            </a:r>
            <a:r>
              <a:rPr lang="zh-CN" altLang="en-US" sz="3200" dirty="0" smtClean="0">
                <a:latin typeface="+mn-lt"/>
              </a:rPr>
              <a:t>位于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安装目录的子目录</a:t>
            </a:r>
            <a:r>
              <a:rPr lang="en-US" altLang="zh-CN" sz="3200" dirty="0">
                <a:latin typeface="+mn-lt"/>
              </a:rPr>
              <a:t>\bin</a:t>
            </a:r>
            <a:r>
              <a:rPr lang="zh-CN" altLang="en-US" sz="3200" dirty="0">
                <a:latin typeface="+mn-lt"/>
              </a:rPr>
              <a:t>中，为了能在任何目录中使用编译器和解释器，应在系统特性中设置</a:t>
            </a:r>
            <a:r>
              <a:rPr lang="en-US" altLang="zh-CN" sz="3200" dirty="0" smtClean="0">
                <a:latin typeface="+mn-lt"/>
              </a:rPr>
              <a:t>Path</a:t>
            </a:r>
            <a:r>
              <a:rPr lang="zh-CN" altLang="en-US" sz="3200" dirty="0" smtClean="0">
                <a:latin typeface="+mn-lt"/>
              </a:rPr>
              <a:t>。</a:t>
            </a:r>
            <a:endParaRPr lang="en-US" altLang="zh-CN" sz="32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latin typeface="+mn-lt"/>
              </a:rPr>
              <a:t> MacBook</a:t>
            </a:r>
            <a:r>
              <a:rPr lang="zh-CN" altLang="en-US" sz="3200" dirty="0" smtClean="0">
                <a:latin typeface="+mn-lt"/>
              </a:rPr>
              <a:t>自动为用户进行了这步操作，因此不需要人工设置环境变量。</a:t>
            </a:r>
            <a:endParaRPr lang="en-US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4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安装</a:t>
            </a:r>
            <a:r>
              <a:rPr lang="en-US" altLang="zh-CN" dirty="0">
                <a:latin typeface="+mn-lt"/>
              </a:rPr>
              <a:t>Java SE</a:t>
            </a:r>
            <a:r>
              <a:rPr lang="zh-CN" altLang="en-US" dirty="0">
                <a:latin typeface="+mn-lt"/>
              </a:rPr>
              <a:t>平台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59" y="1317171"/>
            <a:ext cx="11473543" cy="48006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300" dirty="0">
                <a:latin typeface="+mn-lt"/>
              </a:rPr>
              <a:t>右击桌面上的“计算机”，在快捷菜单中选择“属性”命令，打开“系统”窗口。</a:t>
            </a:r>
            <a:endParaRPr lang="en-US" altLang="zh-CN" sz="3300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300" dirty="0">
                <a:latin typeface="+mn-lt"/>
              </a:rPr>
              <a:t>在“系统”单击“高级系统设置”，打开“系统属性”对话框。</a:t>
            </a:r>
            <a:endParaRPr lang="en-US" altLang="zh-CN" sz="3300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300" dirty="0">
                <a:latin typeface="+mn-lt"/>
              </a:rPr>
              <a:t>在系统属性对话框中，单击“环境变量”按钮，打开“环境变量”对话框。</a:t>
            </a:r>
            <a:endParaRPr lang="en-US" altLang="zh-CN" sz="3300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300" dirty="0">
                <a:latin typeface="+mn-lt"/>
              </a:rPr>
              <a:t>在“环境变量”对话框中</a:t>
            </a:r>
            <a:r>
              <a:rPr lang="zh-CN" altLang="en-US" sz="3300" dirty="0" smtClean="0">
                <a:latin typeface="+mn-lt"/>
              </a:rPr>
              <a:t>，新建一个环境变量，变量名为</a:t>
            </a:r>
            <a:r>
              <a:rPr lang="en-US" altLang="zh-CN" sz="3300" dirty="0" smtClean="0">
                <a:latin typeface="+mn-lt"/>
              </a:rPr>
              <a:t>JAVA_HOME</a:t>
            </a:r>
            <a:r>
              <a:rPr lang="zh-CN" altLang="en-US" sz="3300" dirty="0" smtClean="0">
                <a:latin typeface="+mn-lt"/>
              </a:rPr>
              <a:t>，值为</a:t>
            </a:r>
            <a:r>
              <a:rPr lang="en-US" altLang="zh-CN" sz="3300" dirty="0" smtClean="0">
                <a:latin typeface="+mn-lt"/>
              </a:rPr>
              <a:t>JDK</a:t>
            </a:r>
            <a:r>
              <a:rPr lang="zh-CN" altLang="en-US" sz="3300" dirty="0" smtClean="0">
                <a:latin typeface="+mn-lt"/>
              </a:rPr>
              <a:t>的安装目录。</a:t>
            </a:r>
            <a:endParaRPr lang="en-US" altLang="zh-CN" sz="3300" dirty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zh-CN" sz="3300" dirty="0" smtClean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zh-CN" sz="3300" dirty="0" smtClean="0">
              <a:latin typeface="+mn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300" dirty="0" smtClean="0">
                <a:latin typeface="+mn-lt"/>
              </a:rPr>
              <a:t>在</a:t>
            </a:r>
            <a:r>
              <a:rPr lang="zh-CN" altLang="en-US" sz="3300" dirty="0">
                <a:latin typeface="+mn-lt"/>
              </a:rPr>
              <a:t>“环境变量”对话框中，</a:t>
            </a:r>
            <a:r>
              <a:rPr lang="zh-CN" altLang="en-US" sz="3300" dirty="0" smtClean="0">
                <a:latin typeface="+mn-lt"/>
              </a:rPr>
              <a:t>编辑</a:t>
            </a:r>
            <a:r>
              <a:rPr lang="en-US" altLang="zh-CN" sz="3300" dirty="0">
                <a:latin typeface="+mn-lt"/>
              </a:rPr>
              <a:t>Path</a:t>
            </a:r>
            <a:r>
              <a:rPr lang="zh-CN" altLang="en-US" sz="3300" dirty="0">
                <a:latin typeface="+mn-lt"/>
              </a:rPr>
              <a:t>变量</a:t>
            </a:r>
            <a:r>
              <a:rPr lang="zh-CN" altLang="en-US" sz="3300" dirty="0" smtClean="0">
                <a:latin typeface="+mn-lt"/>
              </a:rPr>
              <a:t>，</a:t>
            </a:r>
            <a:r>
              <a:rPr lang="en-US" altLang="zh-CN" sz="3300" dirty="0" smtClean="0">
                <a:latin typeface="+mn-lt"/>
              </a:rPr>
              <a:t>win10</a:t>
            </a:r>
            <a:r>
              <a:rPr lang="zh-CN" altLang="en-US" sz="3300" dirty="0" smtClean="0">
                <a:latin typeface="+mn-lt"/>
              </a:rPr>
              <a:t>系统可以直接增加一个新的</a:t>
            </a:r>
            <a:r>
              <a:rPr lang="en-US" altLang="zh-CN" sz="3300" dirty="0" smtClean="0">
                <a:latin typeface="+mn-lt"/>
              </a:rPr>
              <a:t>Path</a:t>
            </a:r>
            <a:r>
              <a:rPr lang="zh-CN" altLang="en-US" sz="3300" dirty="0" smtClean="0">
                <a:latin typeface="+mn-lt"/>
              </a:rPr>
              <a:t>值“</a:t>
            </a:r>
            <a:r>
              <a:rPr lang="en-US" altLang="zh-CN" sz="3300" dirty="0">
                <a:latin typeface="+mn-lt"/>
              </a:rPr>
              <a:t>%</a:t>
            </a:r>
            <a:r>
              <a:rPr lang="en-US" altLang="zh-CN" sz="3300" dirty="0" smtClean="0">
                <a:latin typeface="+mn-lt"/>
              </a:rPr>
              <a:t>JAVA_HOME%\bin</a:t>
            </a:r>
            <a:r>
              <a:rPr lang="zh-CN" altLang="en-US" sz="3300" dirty="0" smtClean="0">
                <a:latin typeface="+mn-lt"/>
              </a:rPr>
              <a:t>”，</a:t>
            </a:r>
            <a:r>
              <a:rPr lang="en-US" altLang="zh-CN" sz="3300" dirty="0" smtClean="0">
                <a:latin typeface="+mn-lt"/>
              </a:rPr>
              <a:t>win7</a:t>
            </a:r>
            <a:r>
              <a:rPr lang="zh-CN" altLang="en-US" sz="3300" dirty="0" smtClean="0">
                <a:latin typeface="+mn-lt"/>
              </a:rPr>
              <a:t>和</a:t>
            </a:r>
            <a:r>
              <a:rPr lang="en-US" altLang="zh-CN" sz="3300" dirty="0" smtClean="0">
                <a:latin typeface="+mn-lt"/>
              </a:rPr>
              <a:t>win8 </a:t>
            </a:r>
            <a:r>
              <a:rPr lang="zh-CN" altLang="en-US" sz="3300" dirty="0" smtClean="0">
                <a:latin typeface="+mn-lt"/>
              </a:rPr>
              <a:t>的系统，需要在原有变量值的最后添加“</a:t>
            </a:r>
            <a:r>
              <a:rPr lang="en-US" altLang="zh-CN" sz="3300" dirty="0" smtClean="0">
                <a:solidFill>
                  <a:srgbClr val="FF0000"/>
                </a:solidFill>
                <a:latin typeface="+mn-lt"/>
              </a:rPr>
              <a:t>;</a:t>
            </a:r>
            <a:r>
              <a:rPr lang="en-US" altLang="zh-CN" sz="3300" dirty="0" smtClean="0">
                <a:latin typeface="+mn-lt"/>
              </a:rPr>
              <a:t>%JAVA_HOME%\bin</a:t>
            </a:r>
            <a:r>
              <a:rPr lang="zh-CN" altLang="en-US" sz="3300" dirty="0" smtClean="0">
                <a:latin typeface="+mn-lt"/>
              </a:rPr>
              <a:t>”</a:t>
            </a:r>
            <a:r>
              <a:rPr lang="zh-CN" altLang="en-US" sz="3300" dirty="0">
                <a:latin typeface="+mn-lt"/>
              </a:rPr>
              <a:t>，</a:t>
            </a:r>
            <a:r>
              <a:rPr lang="zh-CN" altLang="en-US" sz="3300" dirty="0" smtClean="0">
                <a:latin typeface="+mn-lt"/>
              </a:rPr>
              <a:t>注意</a:t>
            </a:r>
            <a:r>
              <a:rPr lang="zh-CN" altLang="en-US" sz="3300" dirty="0" smtClean="0">
                <a:solidFill>
                  <a:srgbClr val="FF0000"/>
                </a:solidFill>
                <a:latin typeface="+mn-lt"/>
              </a:rPr>
              <a:t>不要覆盖原有的</a:t>
            </a:r>
            <a:r>
              <a:rPr lang="en-US" altLang="zh-CN" sz="3300" dirty="0" smtClean="0">
                <a:solidFill>
                  <a:srgbClr val="FF0000"/>
                </a:solidFill>
                <a:latin typeface="+mn-lt"/>
              </a:rPr>
              <a:t>Path</a:t>
            </a:r>
            <a:r>
              <a:rPr lang="zh-CN" altLang="en-US" sz="3300" dirty="0" smtClean="0">
                <a:solidFill>
                  <a:srgbClr val="FF0000"/>
                </a:solidFill>
                <a:latin typeface="+mn-lt"/>
              </a:rPr>
              <a:t>值</a:t>
            </a:r>
            <a:r>
              <a:rPr lang="zh-CN" altLang="en-US" sz="3300" dirty="0" smtClean="0">
                <a:latin typeface="+mn-lt"/>
              </a:rPr>
              <a:t>，我们仅需要添加新值。</a:t>
            </a:r>
            <a:endParaRPr lang="zh-CN" altLang="en-US" sz="3300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97" y="3458382"/>
            <a:ext cx="4125351" cy="13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96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82486"/>
            <a:ext cx="10058400" cy="44866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课程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注意事项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1.2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的前世今生</a:t>
            </a:r>
            <a:endParaRPr lang="zh-CN" altLang="en-US" sz="3600" dirty="0"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1.3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1.4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1.5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</a:t>
            </a:r>
            <a:r>
              <a:rPr lang="en-US" altLang="zh-CN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程序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开发</a:t>
            </a:r>
            <a:endParaRPr lang="en-US" altLang="zh-CN" sz="3600" dirty="0" smtClean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1.6 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作业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及延伸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0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集成开发环境 </a:t>
            </a:r>
            <a:r>
              <a:rPr lang="en-US" altLang="zh-CN" dirty="0" smtClean="0">
                <a:latin typeface="+mn-lt"/>
              </a:rPr>
              <a:t>IDE</a:t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17171"/>
            <a:ext cx="10058400" cy="4551923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CN" sz="3200" dirty="0">
                <a:latin typeface="+mn-lt"/>
              </a:rPr>
              <a:t>IDE(Integrated develop environment )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+mn-lt"/>
              </a:rPr>
              <a:t>Jetbrains</a:t>
            </a:r>
            <a:r>
              <a:rPr lang="zh-CN" altLang="en-US" sz="2800" dirty="0" smtClean="0">
                <a:latin typeface="+mn-lt"/>
              </a:rPr>
              <a:t>的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</a:rPr>
              <a:t>IntelliJ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 IDEA </a:t>
            </a:r>
            <a:r>
              <a:rPr lang="zh-CN" altLang="en-US" sz="2800" dirty="0" smtClean="0">
                <a:latin typeface="+mn-lt"/>
              </a:rPr>
              <a:t>（业内最好）</a:t>
            </a:r>
            <a:endParaRPr lang="en-US" altLang="zh-CN" sz="2800" dirty="0" smtClean="0"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</a:rPr>
              <a:t>IBM</a:t>
            </a:r>
            <a:r>
              <a:rPr lang="zh-CN" altLang="en-US" sz="2800" dirty="0">
                <a:latin typeface="+mn-lt"/>
              </a:rPr>
              <a:t>的</a:t>
            </a:r>
            <a:r>
              <a:rPr lang="en-US" altLang="zh-CN" sz="2800" dirty="0" smtClean="0">
                <a:latin typeface="+mn-lt"/>
              </a:rPr>
              <a:t>Eclipse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</a:rPr>
              <a:t>Oracle</a:t>
            </a:r>
            <a:r>
              <a:rPr lang="zh-CN" altLang="en-US" sz="2800" dirty="0" smtClean="0">
                <a:latin typeface="+mn-lt"/>
              </a:rPr>
              <a:t>的</a:t>
            </a:r>
            <a:r>
              <a:rPr lang="en-US" altLang="zh-CN" sz="2800" dirty="0" err="1" smtClean="0">
                <a:latin typeface="+mn-lt"/>
              </a:rPr>
              <a:t>NetBeans</a:t>
            </a:r>
            <a:endParaRPr lang="en-US" altLang="zh-CN" sz="2800" dirty="0">
              <a:latin typeface="+mn-lt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+mn-lt"/>
              </a:rPr>
              <a:t>IDE</a:t>
            </a:r>
            <a:r>
              <a:rPr lang="zh-CN" altLang="en-US" sz="3200" dirty="0">
                <a:latin typeface="+mn-lt"/>
              </a:rPr>
              <a:t>开发环境适合于设计开发大型项目，学习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的初学者应当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</a:rPr>
              <a:t>使用简单的文本编辑器配合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</a:rPr>
              <a:t>JDK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</a:rPr>
              <a:t>工具</a:t>
            </a:r>
            <a:r>
              <a:rPr lang="zh-CN" altLang="en-US" sz="3200" dirty="0" smtClean="0">
                <a:latin typeface="+mn-lt"/>
              </a:rPr>
              <a:t>来</a:t>
            </a:r>
            <a:r>
              <a:rPr lang="zh-CN" altLang="en-US" sz="3200" dirty="0">
                <a:latin typeface="+mn-lt"/>
              </a:rPr>
              <a:t>开发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 smtClean="0">
                <a:latin typeface="+mn-lt"/>
              </a:rPr>
              <a:t>程序。</a:t>
            </a:r>
            <a:endParaRPr lang="en-US" altLang="zh-CN" sz="3200" dirty="0" smtClean="0">
              <a:latin typeface="+mn-lt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dirty="0" smtClean="0">
                <a:latin typeface="+mn-lt"/>
              </a:rPr>
              <a:t>（推荐的文本编辑器：</a:t>
            </a:r>
            <a:r>
              <a:rPr lang="en-US" altLang="zh-CN" sz="2600" dirty="0" smtClean="0">
                <a:latin typeface="+mn-lt"/>
              </a:rPr>
              <a:t>sublime text3,Ultraedit</a:t>
            </a:r>
            <a:r>
              <a:rPr lang="zh-CN" altLang="en-US" sz="2600" dirty="0" smtClean="0">
                <a:latin typeface="+mn-lt"/>
              </a:rPr>
              <a:t>。）</a:t>
            </a:r>
            <a:endParaRPr lang="en-US" altLang="zh-CN" sz="2600" dirty="0" smtClean="0">
              <a:latin typeface="+mn-lt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dirty="0" smtClean="0">
                <a:latin typeface="+mn-lt"/>
              </a:rPr>
              <a:t>当然，若你愿意接受陡峭的学习曲线，编辑器之神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Vim</a:t>
            </a:r>
            <a:r>
              <a:rPr lang="zh-CN" altLang="en-US" sz="2600" dirty="0" smtClean="0">
                <a:latin typeface="+mn-lt"/>
              </a:rPr>
              <a:t>永远是最佳选择。</a:t>
            </a:r>
            <a:endParaRPr lang="zh-CN" altLang="en-US" sz="2600" dirty="0">
              <a:latin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967" y="155975"/>
            <a:ext cx="10058400" cy="106322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 课程注意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事项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作业及实验</a:t>
            </a:r>
            <a:endParaRPr lang="zh-CN" altLang="en-US" sz="36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375" y="1400973"/>
            <a:ext cx="10468947" cy="462660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300" dirty="0">
                <a:latin typeface="+mn-lt"/>
              </a:rPr>
              <a:t>每个章节讲义的思考部分以及最后的作业及延伸，配备包括有工具学习，编程，思考，源码阅读，自学相关技术等各式作业，所有要求提交（及提交要求）或是考试要求内容的相关作业，都总结在了</a:t>
            </a:r>
            <a:r>
              <a:rPr lang="en-US" altLang="zh-CN" sz="3300" dirty="0" err="1">
                <a:latin typeface="+mn-lt"/>
              </a:rPr>
              <a:t>gitbook</a:t>
            </a:r>
            <a:r>
              <a:rPr lang="zh-CN" altLang="en-US" sz="3300" dirty="0">
                <a:latin typeface="+mn-lt"/>
              </a:rPr>
              <a:t>的</a:t>
            </a:r>
            <a:r>
              <a:rPr lang="en-US" altLang="zh-CN" sz="3300" dirty="0">
                <a:latin typeface="+mn-lt"/>
              </a:rPr>
              <a:t>homework</a:t>
            </a:r>
            <a:r>
              <a:rPr lang="zh-CN" altLang="en-US" sz="3300" dirty="0">
                <a:latin typeface="+mn-lt"/>
              </a:rPr>
              <a:t>中</a:t>
            </a:r>
            <a:r>
              <a:rPr lang="zh-CN" altLang="en-US" sz="3300" dirty="0" smtClean="0">
                <a:latin typeface="+mn-lt"/>
              </a:rPr>
              <a:t>：</a:t>
            </a:r>
            <a:endParaRPr lang="en-US" altLang="zh-CN" sz="3300" dirty="0">
              <a:latin typeface="+mn-lt"/>
            </a:endParaRPr>
          </a:p>
          <a:p>
            <a:pPr algn="just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en-US" altLang="zh-CN" sz="3300" dirty="0">
                <a:latin typeface="+mn-lt"/>
              </a:rPr>
              <a:t>https://mybaby101.gitbooks.io/bfu-java-lab-instruction/content/ </a:t>
            </a:r>
            <a:endParaRPr lang="zh-CN" altLang="en-US" sz="3300" dirty="0" smtClean="0">
              <a:latin typeface="+mn-lt"/>
            </a:endParaRPr>
          </a:p>
          <a:p>
            <a:pPr algn="just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300" dirty="0">
                <a:latin typeface="+mn-lt"/>
              </a:rPr>
              <a:t>除了每个章节配备的作业以外，本课程还配备了多个</a:t>
            </a:r>
            <a:r>
              <a:rPr lang="en-US" altLang="zh-CN" sz="3300" dirty="0">
                <a:latin typeface="+mn-lt"/>
              </a:rPr>
              <a:t>lab</a:t>
            </a:r>
            <a:r>
              <a:rPr lang="zh-CN" altLang="en-US" sz="3300" dirty="0">
                <a:latin typeface="+mn-lt"/>
              </a:rPr>
              <a:t>串联起来的重构之旅，以及两个</a:t>
            </a:r>
            <a:r>
              <a:rPr lang="en-US" altLang="zh-CN" sz="3300" dirty="0">
                <a:latin typeface="+mn-lt"/>
              </a:rPr>
              <a:t>Programming Assignment</a:t>
            </a:r>
            <a:r>
              <a:rPr lang="zh-CN" altLang="en-US" sz="3300" dirty="0">
                <a:latin typeface="+mn-lt"/>
              </a:rPr>
              <a:t>，同样放在了</a:t>
            </a:r>
            <a:r>
              <a:rPr lang="en-US" altLang="zh-CN" sz="3300" dirty="0" err="1">
                <a:latin typeface="+mn-lt"/>
              </a:rPr>
              <a:t>gitbook</a:t>
            </a:r>
            <a:r>
              <a:rPr lang="zh-CN" altLang="en-US" sz="3300" dirty="0">
                <a:latin typeface="+mn-lt"/>
              </a:rPr>
              <a:t>中。</a:t>
            </a: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3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+mn-lt"/>
              </a:rPr>
              <a:t>Java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应用程序</a:t>
            </a:r>
            <a:r>
              <a:rPr lang="zh-CN" altLang="en-US" dirty="0">
                <a:latin typeface="+mn-lt"/>
              </a:rPr>
              <a:t>的</a:t>
            </a:r>
            <a:r>
              <a:rPr lang="zh-CN" altLang="en-US" dirty="0" smtClean="0">
                <a:latin typeface="+mn-lt"/>
              </a:rPr>
              <a:t>开发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30086"/>
            <a:ext cx="10058400" cy="4639008"/>
          </a:xfrm>
        </p:spPr>
        <p:txBody>
          <a:bodyPr/>
          <a:lstStyle/>
          <a:p>
            <a:pPr algn="just">
              <a:spcBef>
                <a:spcPct val="10000"/>
              </a:spcBef>
              <a:buNone/>
            </a:pPr>
            <a:r>
              <a:rPr lang="zh-CN" altLang="en-US" sz="3200" dirty="0"/>
              <a:t>（</a:t>
            </a:r>
            <a:r>
              <a:rPr lang="en-US" altLang="zh-CN" sz="3200" dirty="0">
                <a:latin typeface="+mn-lt"/>
              </a:rPr>
              <a:t>1</a:t>
            </a:r>
            <a:r>
              <a:rPr lang="zh-CN" altLang="en-US" sz="3200" dirty="0">
                <a:latin typeface="+mn-lt"/>
              </a:rPr>
              <a:t>）编写源文件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使用文本编辑器编写</a:t>
            </a:r>
            <a:r>
              <a:rPr lang="zh-CN" altLang="en-US" sz="2800" dirty="0">
                <a:latin typeface="+mn-lt"/>
              </a:rPr>
              <a:t>源文件，扩展名为“</a:t>
            </a:r>
            <a:r>
              <a:rPr lang="en-US" altLang="zh-CN" sz="2800" dirty="0">
                <a:latin typeface="+mn-lt"/>
              </a:rPr>
              <a:t>.java</a:t>
            </a:r>
            <a:r>
              <a:rPr lang="en-US" altLang="zh-CN" sz="2800" dirty="0" smtClean="0">
                <a:latin typeface="+mn-lt"/>
              </a:rPr>
              <a:t>”</a:t>
            </a:r>
            <a:r>
              <a:rPr lang="zh-CN" altLang="en-US" sz="2800" dirty="0" smtClean="0">
                <a:latin typeface="+mn-lt"/>
              </a:rPr>
              <a:t>。</a:t>
            </a:r>
            <a:endParaRPr lang="en-US" altLang="zh-CN" sz="2800" dirty="0"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+mn-lt"/>
              </a:rPr>
              <a:t>Java</a:t>
            </a:r>
            <a:r>
              <a:rPr lang="zh-CN" altLang="en-US" sz="2800" dirty="0">
                <a:latin typeface="+mn-lt"/>
              </a:rPr>
              <a:t>应用程序是由若干个互相独立的类</a:t>
            </a:r>
            <a:r>
              <a:rPr lang="zh-CN" altLang="en-US" sz="2800" dirty="0" smtClean="0">
                <a:latin typeface="+mn-lt"/>
              </a:rPr>
              <a:t>组成，即</a:t>
            </a:r>
            <a:r>
              <a:rPr lang="en-US" altLang="zh-CN" sz="2800" dirty="0">
                <a:latin typeface="+mn-lt"/>
              </a:rPr>
              <a:t>Java</a:t>
            </a:r>
            <a:r>
              <a:rPr lang="zh-CN" altLang="en-US" sz="2800" dirty="0">
                <a:latin typeface="+mn-lt"/>
              </a:rPr>
              <a:t>的最小程序单位是</a:t>
            </a:r>
            <a:r>
              <a:rPr lang="zh-CN" altLang="en-US" sz="2800" dirty="0" smtClean="0">
                <a:latin typeface="+mn-lt"/>
              </a:rPr>
              <a:t>类。</a:t>
            </a:r>
            <a:endParaRPr lang="zh-CN" altLang="en-US" sz="2800" dirty="0"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一个</a:t>
            </a:r>
            <a:r>
              <a:rPr lang="en-US" altLang="zh-CN" sz="2800" dirty="0">
                <a:latin typeface="+mn-lt"/>
              </a:rPr>
              <a:t>Java</a:t>
            </a:r>
            <a:r>
              <a:rPr lang="zh-CN" altLang="en-US" sz="2800" dirty="0">
                <a:latin typeface="+mn-lt"/>
              </a:rPr>
              <a:t>应用程序必须有一个类含有</a:t>
            </a:r>
            <a:r>
              <a:rPr lang="en-US" altLang="zh-CN" sz="2800" dirty="0">
                <a:latin typeface="+mn-lt"/>
              </a:rPr>
              <a:t>public static void main(String </a:t>
            </a:r>
            <a:r>
              <a:rPr lang="en-US" altLang="zh-CN" sz="2800" dirty="0" err="1">
                <a:latin typeface="+mn-lt"/>
              </a:rPr>
              <a:t>args</a:t>
            </a:r>
            <a:r>
              <a:rPr lang="en-US" altLang="zh-CN" sz="2800" dirty="0">
                <a:latin typeface="+mn-lt"/>
              </a:rPr>
              <a:t>[ ])</a:t>
            </a:r>
            <a:r>
              <a:rPr lang="zh-CN" altLang="en-US" sz="2800" dirty="0">
                <a:latin typeface="+mn-lt"/>
              </a:rPr>
              <a:t>方法，这个类称为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主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</a:rPr>
              <a:t>类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lt"/>
              </a:rPr>
              <a:t>源文件的命名规则</a:t>
            </a:r>
          </a:p>
          <a:p>
            <a:pPr lvl="2" algn="just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lt"/>
              </a:rPr>
              <a:t>如果源文件中有多个类，只能有一个类是主类</a:t>
            </a:r>
          </a:p>
          <a:p>
            <a:pPr lvl="2" algn="just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+mn-lt"/>
              </a:rPr>
              <a:t>如果有一个类是</a:t>
            </a:r>
            <a:r>
              <a:rPr lang="en-US" altLang="zh-CN" sz="2000" b="1" dirty="0">
                <a:latin typeface="+mn-lt"/>
              </a:rPr>
              <a:t>public</a:t>
            </a:r>
            <a:r>
              <a:rPr lang="zh-CN" altLang="en-US" sz="2000" b="1" dirty="0">
                <a:latin typeface="+mn-lt"/>
              </a:rPr>
              <a:t>类，源文件的名字必须与这个类的名字完全相同</a:t>
            </a:r>
          </a:p>
          <a:p>
            <a:pPr lvl="2" algn="just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+mn-lt"/>
              </a:rPr>
              <a:t>如果没有</a:t>
            </a:r>
            <a:r>
              <a:rPr lang="en-US" altLang="zh-CN" sz="2000" b="1" dirty="0">
                <a:latin typeface="+mn-lt"/>
              </a:rPr>
              <a:t>public</a:t>
            </a:r>
            <a:r>
              <a:rPr lang="zh-CN" altLang="en-US" sz="2000" b="1" dirty="0">
                <a:latin typeface="+mn-lt"/>
              </a:rPr>
              <a:t>类，源文件的名字只要与某个类的名字相同即可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第一个</a:t>
            </a:r>
            <a:r>
              <a:rPr lang="en-US" altLang="zh-CN" dirty="0" smtClean="0">
                <a:latin typeface="+mn-lt"/>
              </a:rPr>
              <a:t>Java</a:t>
            </a:r>
            <a:r>
              <a:rPr lang="zh-CN" altLang="en-US" dirty="0" smtClean="0">
                <a:latin typeface="+mn-lt"/>
              </a:rPr>
              <a:t>程序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52" y="1415144"/>
            <a:ext cx="8548255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+mn-lt"/>
              </a:rPr>
              <a:t>Java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应用程序</a:t>
            </a:r>
            <a:r>
              <a:rPr lang="zh-CN" altLang="en-US" dirty="0">
                <a:latin typeface="+mn-lt"/>
              </a:rPr>
              <a:t>的</a:t>
            </a:r>
            <a:r>
              <a:rPr lang="zh-CN" altLang="en-US" dirty="0" smtClean="0">
                <a:latin typeface="+mn-lt"/>
              </a:rPr>
              <a:t>开发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195" y="1312334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>
                <a:latin typeface="+mn-lt"/>
              </a:rPr>
              <a:t>（</a:t>
            </a:r>
            <a:r>
              <a:rPr lang="en-US" altLang="zh-CN" sz="3200" dirty="0">
                <a:latin typeface="+mn-lt"/>
              </a:rPr>
              <a:t>2</a:t>
            </a:r>
            <a:r>
              <a:rPr lang="zh-CN" altLang="en-US" sz="3200" dirty="0">
                <a:latin typeface="+mn-lt"/>
              </a:rPr>
              <a:t>）编译源文件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打开</a:t>
            </a:r>
            <a:r>
              <a:rPr lang="en-US" altLang="zh-CN" sz="2400" dirty="0">
                <a:latin typeface="+mn-lt"/>
              </a:rPr>
              <a:t>MS-DOS</a:t>
            </a:r>
            <a:r>
              <a:rPr lang="zh-CN" altLang="en-US" sz="2400" dirty="0">
                <a:latin typeface="+mn-lt"/>
              </a:rPr>
              <a:t>命令行窗口，选择源文件所在目录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使用”</a:t>
            </a:r>
            <a:r>
              <a:rPr lang="en-US" altLang="zh-CN" sz="2400" dirty="0" err="1">
                <a:solidFill>
                  <a:srgbClr val="CC0099"/>
                </a:solidFill>
                <a:latin typeface="+mn-lt"/>
              </a:rPr>
              <a:t>javac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+mn-lt"/>
              </a:rPr>
              <a:t>文件名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.java</a:t>
            </a:r>
            <a:r>
              <a:rPr lang="en-US" altLang="zh-CN" sz="2400" dirty="0">
                <a:latin typeface="+mn-lt"/>
              </a:rPr>
              <a:t>”</a:t>
            </a:r>
            <a:r>
              <a:rPr lang="zh-CN" altLang="en-US" sz="2400" dirty="0">
                <a:latin typeface="+mn-lt"/>
              </a:rPr>
              <a:t>命令来编译源文件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如果源文件中包含多个类，程序编译之后</a:t>
            </a:r>
            <a:r>
              <a:rPr lang="zh-CN" altLang="en-US" sz="2400" dirty="0" smtClean="0">
                <a:latin typeface="+mn-lt"/>
              </a:rPr>
              <a:t>，</a:t>
            </a:r>
            <a:endParaRPr lang="en-US" altLang="zh-CN" sz="2400" dirty="0" smtClean="0">
              <a:latin typeface="+mn-lt"/>
            </a:endParaRPr>
          </a:p>
          <a:p>
            <a:pPr marL="201168" lvl="1" indent="0" algn="just">
              <a:buNone/>
            </a:pPr>
            <a:r>
              <a:rPr lang="zh-CN" altLang="en-US" sz="2400" dirty="0" smtClean="0">
                <a:latin typeface="+mn-lt"/>
              </a:rPr>
              <a:t>   生成</a:t>
            </a:r>
            <a:r>
              <a:rPr lang="zh-CN" altLang="en-US" sz="2400" dirty="0">
                <a:latin typeface="+mn-lt"/>
              </a:rPr>
              <a:t>多个扩展名为</a:t>
            </a:r>
            <a:r>
              <a:rPr lang="en-US" altLang="zh-CN" sz="2400" dirty="0">
                <a:latin typeface="+mn-lt"/>
              </a:rPr>
              <a:t>.class</a:t>
            </a:r>
            <a:r>
              <a:rPr lang="zh-CN" altLang="en-US" sz="2400" dirty="0">
                <a:latin typeface="+mn-lt"/>
              </a:rPr>
              <a:t>的字节码文件</a:t>
            </a:r>
            <a:r>
              <a:rPr lang="zh-CN" altLang="en-US" sz="2400" dirty="0" smtClean="0">
                <a:latin typeface="+mn-lt"/>
              </a:rPr>
              <a:t>，</a:t>
            </a:r>
            <a:endParaRPr lang="en-US" altLang="zh-CN" sz="2400" dirty="0" smtClean="0">
              <a:latin typeface="+mn-lt"/>
            </a:endParaRPr>
          </a:p>
          <a:p>
            <a:pPr marL="201168" lvl="1" indent="0" algn="just">
              <a:buNone/>
            </a:pPr>
            <a:r>
              <a:rPr lang="zh-CN" altLang="en-US" sz="2400" dirty="0" smtClean="0">
                <a:latin typeface="+mn-lt"/>
              </a:rPr>
              <a:t>   每个</a:t>
            </a:r>
            <a:r>
              <a:rPr lang="zh-CN" altLang="en-US" sz="2400" dirty="0">
                <a:latin typeface="+mn-lt"/>
              </a:rPr>
              <a:t>文件名与对应类的名字</a:t>
            </a:r>
            <a:r>
              <a:rPr lang="zh-CN" altLang="en-US" sz="2400" dirty="0" smtClean="0">
                <a:latin typeface="+mn-lt"/>
              </a:rPr>
              <a:t>相同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299" y="1223167"/>
            <a:ext cx="4009524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+mn-lt"/>
              </a:rPr>
              <a:t>Java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应用程序</a:t>
            </a:r>
            <a:r>
              <a:rPr lang="zh-CN" altLang="en-US" dirty="0">
                <a:latin typeface="+mn-lt"/>
              </a:rPr>
              <a:t>的开发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937" y="1421191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>
                <a:latin typeface="+mn-lt"/>
              </a:rPr>
              <a:t>（</a:t>
            </a:r>
            <a:r>
              <a:rPr lang="en-US" altLang="zh-CN" sz="3200" dirty="0">
                <a:latin typeface="+mn-lt"/>
              </a:rPr>
              <a:t>3</a:t>
            </a:r>
            <a:r>
              <a:rPr lang="zh-CN" altLang="en-US" sz="3200" dirty="0">
                <a:latin typeface="+mn-lt"/>
              </a:rPr>
              <a:t>）运行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应用程序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打开</a:t>
            </a:r>
            <a:r>
              <a:rPr lang="en-US" altLang="zh-CN" sz="2400" dirty="0">
                <a:latin typeface="+mn-lt"/>
              </a:rPr>
              <a:t>MS-DOS</a:t>
            </a:r>
            <a:r>
              <a:rPr lang="zh-CN" altLang="en-US" sz="2400" dirty="0">
                <a:latin typeface="+mn-lt"/>
              </a:rPr>
              <a:t>命令行窗口，</a:t>
            </a:r>
            <a:r>
              <a:rPr lang="zh-CN" altLang="en-US" sz="2400" dirty="0" smtClean="0">
                <a:latin typeface="+mn-lt"/>
              </a:rPr>
              <a:t>选择</a:t>
            </a:r>
            <a:r>
              <a:rPr lang="en-US" altLang="zh-CN" sz="2400" dirty="0" smtClean="0">
                <a:latin typeface="+mn-lt"/>
              </a:rPr>
              <a:t>.class</a:t>
            </a:r>
            <a:r>
              <a:rPr lang="zh-CN" altLang="en-US" sz="2400" dirty="0" smtClean="0">
                <a:latin typeface="+mn-lt"/>
              </a:rPr>
              <a:t>文件</a:t>
            </a:r>
            <a:r>
              <a:rPr lang="zh-CN" altLang="en-US" sz="2400" dirty="0">
                <a:latin typeface="+mn-lt"/>
              </a:rPr>
              <a:t>所在</a:t>
            </a:r>
            <a:r>
              <a:rPr lang="zh-CN" altLang="en-US" sz="2400" dirty="0" smtClean="0">
                <a:latin typeface="+mn-lt"/>
              </a:rPr>
              <a:t>目录</a:t>
            </a:r>
            <a:r>
              <a:rPr lang="zh-CN" altLang="en-US" sz="2400" dirty="0">
                <a:latin typeface="+mn-lt"/>
              </a:rPr>
              <a:t>。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使用”</a:t>
            </a:r>
            <a:r>
              <a:rPr lang="en-US" altLang="zh-CN" sz="2400" dirty="0">
                <a:solidFill>
                  <a:srgbClr val="CC0099"/>
                </a:solidFill>
                <a:latin typeface="+mn-lt"/>
              </a:rPr>
              <a:t>java</a:t>
            </a:r>
            <a:r>
              <a:rPr lang="en-US" altLang="zh-CN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+mn-lt"/>
              </a:rPr>
              <a:t>文件名</a:t>
            </a:r>
            <a:r>
              <a:rPr lang="zh-CN" altLang="en-US" sz="2400" dirty="0">
                <a:latin typeface="+mn-lt"/>
              </a:rPr>
              <a:t>”来运行字节码文件</a:t>
            </a:r>
            <a:r>
              <a:rPr lang="zh-CN" altLang="en-US" sz="2400" dirty="0" smtClean="0">
                <a:latin typeface="+mn-lt"/>
              </a:rPr>
              <a:t>，</a:t>
            </a:r>
            <a:endParaRPr lang="en-US" altLang="zh-CN" sz="2400" dirty="0" smtClean="0">
              <a:latin typeface="+mn-lt"/>
            </a:endParaRPr>
          </a:p>
          <a:p>
            <a:pPr marL="201168" lvl="1" indent="0" algn="just"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+mn-lt"/>
              </a:rPr>
              <a:t>   当</a:t>
            </a:r>
            <a:r>
              <a:rPr lang="zh-CN" altLang="en-US" sz="2400" dirty="0">
                <a:solidFill>
                  <a:srgbClr val="008000"/>
                </a:solidFill>
                <a:latin typeface="+mn-lt"/>
              </a:rPr>
              <a:t>源文件中有多个类时</a:t>
            </a:r>
            <a:r>
              <a:rPr lang="zh-CN" altLang="en-US" sz="2400" dirty="0" smtClean="0">
                <a:solidFill>
                  <a:srgbClr val="008000"/>
                </a:solidFill>
                <a:latin typeface="+mn-lt"/>
              </a:rPr>
              <a:t>，</a:t>
            </a:r>
            <a:endParaRPr lang="en-US" altLang="zh-CN" sz="2400" dirty="0" smtClean="0">
              <a:solidFill>
                <a:srgbClr val="008000"/>
              </a:solidFill>
              <a:latin typeface="+mn-lt"/>
            </a:endParaRPr>
          </a:p>
          <a:p>
            <a:pPr marL="201168" lvl="1" indent="0" algn="just"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+mn-lt"/>
              </a:rPr>
              <a:t>   文件名</a:t>
            </a:r>
            <a:r>
              <a:rPr lang="zh-CN" altLang="en-US" sz="2400" dirty="0">
                <a:solidFill>
                  <a:srgbClr val="008000"/>
                </a:solidFill>
                <a:latin typeface="+mn-lt"/>
              </a:rPr>
              <a:t>必须是主类的</a:t>
            </a:r>
            <a:r>
              <a:rPr lang="zh-CN" altLang="en-US" sz="2400" dirty="0" smtClean="0">
                <a:solidFill>
                  <a:srgbClr val="008000"/>
                </a:solidFill>
                <a:latin typeface="+mn-lt"/>
              </a:rPr>
              <a:t>名字</a:t>
            </a:r>
            <a:r>
              <a:rPr lang="zh-CN" altLang="en-US" sz="2400" dirty="0">
                <a:solidFill>
                  <a:srgbClr val="008000"/>
                </a:solidFill>
                <a:latin typeface="+mn-lt"/>
              </a:rPr>
              <a:t>。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Java</a:t>
            </a:r>
            <a:r>
              <a:rPr lang="zh-CN" altLang="en-US" sz="2400" dirty="0">
                <a:latin typeface="+mn-lt"/>
              </a:rPr>
              <a:t>应用程序总是从主类的</a:t>
            </a:r>
            <a:r>
              <a:rPr lang="en-US" altLang="zh-CN" sz="2400" dirty="0">
                <a:latin typeface="+mn-lt"/>
              </a:rPr>
              <a:t>main()</a:t>
            </a:r>
            <a:r>
              <a:rPr lang="zh-CN" altLang="en-US" sz="2400" dirty="0">
                <a:latin typeface="+mn-lt"/>
              </a:rPr>
              <a:t>方法开始</a:t>
            </a:r>
            <a:r>
              <a:rPr lang="zh-CN" altLang="en-US" sz="2400" dirty="0" smtClean="0">
                <a:latin typeface="+mn-lt"/>
              </a:rPr>
              <a:t>执行。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13" y="4076098"/>
            <a:ext cx="5029200" cy="13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+mn-lt"/>
              </a:rPr>
              <a:t>Java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应用程序</a:t>
            </a:r>
            <a:r>
              <a:rPr lang="zh-CN" altLang="en-US" dirty="0">
                <a:latin typeface="+mn-lt"/>
              </a:rPr>
              <a:t>的开发</a:t>
            </a:r>
            <a:r>
              <a:rPr lang="en-US" altLang="zh-CN" dirty="0">
                <a:latin typeface="+mn-lt"/>
              </a:rPr>
              <a:t/>
            </a:r>
            <a:br>
              <a:rPr lang="en-US" altLang="zh-CN" dirty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60714"/>
            <a:ext cx="10058400" cy="4508380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+mn-lt"/>
              </a:rPr>
              <a:t>练习：对于记事本文件“</a:t>
            </a:r>
            <a:r>
              <a:rPr lang="en-US" altLang="zh-CN" sz="3600" dirty="0" err="1" smtClean="0">
                <a:solidFill>
                  <a:srgbClr val="CC0099"/>
                </a:solidFill>
                <a:latin typeface="+mn-lt"/>
              </a:rPr>
              <a:t>lianxi.txt</a:t>
            </a:r>
            <a:r>
              <a:rPr lang="en-US" altLang="zh-CN" sz="3600" dirty="0">
                <a:latin typeface="+mn-lt"/>
              </a:rPr>
              <a:t>”</a:t>
            </a:r>
            <a:r>
              <a:rPr lang="zh-CN" altLang="en-US" sz="3600" dirty="0">
                <a:latin typeface="+mn-lt"/>
              </a:rPr>
              <a:t>中的</a:t>
            </a:r>
            <a:r>
              <a:rPr lang="en-US" altLang="zh-CN" sz="3600" dirty="0">
                <a:latin typeface="+mn-lt"/>
              </a:rPr>
              <a:t>Java</a:t>
            </a:r>
            <a:r>
              <a:rPr lang="zh-CN" altLang="en-US" sz="3600" dirty="0">
                <a:latin typeface="+mn-lt"/>
              </a:rPr>
              <a:t>程序，如果要使用</a:t>
            </a:r>
            <a:r>
              <a:rPr lang="en-US" altLang="zh-CN" sz="3600" dirty="0">
                <a:latin typeface="+mn-lt"/>
              </a:rPr>
              <a:t>JDK</a:t>
            </a:r>
            <a:r>
              <a:rPr lang="zh-CN" altLang="en-US" sz="3600" dirty="0">
                <a:latin typeface="+mn-lt"/>
              </a:rPr>
              <a:t>来运行，应该如何操作？</a:t>
            </a: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源文件的名称应该是什么？</a:t>
            </a: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编译命令怎么写？</a:t>
            </a: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运行命令怎么写</a:t>
            </a:r>
            <a:r>
              <a:rPr lang="zh-CN" altLang="en-US" sz="3200" dirty="0" smtClean="0">
                <a:latin typeface="+mn-lt"/>
              </a:rPr>
              <a:t>？</a:t>
            </a:r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9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957" y="81330"/>
            <a:ext cx="10058400" cy="14507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命名方式的一些最佳实践</a:t>
            </a:r>
            <a:r>
              <a:rPr lang="en-US" altLang="zh-CN" dirty="0">
                <a:latin typeface="+mn-lt"/>
              </a:rPr>
              <a:t/>
            </a:r>
            <a:br>
              <a:rPr lang="en-US" altLang="zh-CN" dirty="0">
                <a:latin typeface="+mn-lt"/>
              </a:rPr>
            </a:br>
            <a:r>
              <a:rPr lang="zh-CN" altLang="en-US" sz="4000" dirty="0">
                <a:latin typeface="+mn-lt"/>
              </a:rPr>
              <a:t>驼峰命名法（</a:t>
            </a:r>
            <a:r>
              <a:rPr lang="en-US" altLang="zh-CN" sz="4000" dirty="0">
                <a:solidFill>
                  <a:srgbClr val="FF0000"/>
                </a:solidFill>
                <a:latin typeface="+mn-lt"/>
              </a:rPr>
              <a:t>Camel-Case</a:t>
            </a:r>
            <a:r>
              <a:rPr lang="zh-CN" altLang="en-US" sz="4000" dirty="0">
                <a:latin typeface="+mn-lt"/>
              </a:rPr>
              <a:t>）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632857"/>
            <a:ext cx="10058400" cy="42362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/>
              <a:t> </a:t>
            </a:r>
            <a:r>
              <a:rPr lang="zh-CN" altLang="en-US" sz="2400" dirty="0" smtClean="0">
                <a:latin typeface="+mn-lt"/>
              </a:rPr>
              <a:t>程序员</a:t>
            </a:r>
            <a:r>
              <a:rPr lang="zh-CN" altLang="en-US" sz="2400" dirty="0">
                <a:latin typeface="+mn-lt"/>
              </a:rPr>
              <a:t>们为了自己的代码能更容易的在同行之间交流，所以多采取统一的可读性比较好的命名方式</a:t>
            </a:r>
            <a:r>
              <a:rPr lang="zh-CN" altLang="en-US" sz="2400" dirty="0" smtClean="0">
                <a:latin typeface="+mn-lt"/>
              </a:rPr>
              <a:t>。而驼峰命名法是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程序中的惯例，</a:t>
            </a:r>
            <a:r>
              <a:rPr lang="en-US" altLang="zh-CN" sz="2400" dirty="0" smtClean="0">
                <a:latin typeface="+mn-lt"/>
              </a:rPr>
              <a:t>JDK</a:t>
            </a:r>
            <a:r>
              <a:rPr lang="zh-CN" altLang="en-US" sz="2400" dirty="0" smtClean="0">
                <a:latin typeface="+mn-lt"/>
              </a:rPr>
              <a:t>的源码中，就是采用这一命名方式。</a:t>
            </a:r>
            <a:endParaRPr lang="en-US" altLang="zh-CN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变量</a:t>
            </a:r>
            <a:r>
              <a:rPr lang="zh-CN" altLang="en-US" sz="2400" dirty="0">
                <a:latin typeface="+mn-lt"/>
              </a:rPr>
              <a:t>名、方法名等标识符基本都惯例使用驼峰命名法。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是指当变量名或方法名由一个或多个单词组成时，第一个单词为小写字母；从第二个单词开始首字母大写，例如：</a:t>
            </a:r>
            <a:r>
              <a:rPr lang="en-US" altLang="zh-CN" sz="2400" dirty="0" err="1">
                <a:latin typeface="+mn-lt"/>
              </a:rPr>
              <a:t>myFirstName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 err="1">
                <a:latin typeface="+mn-lt"/>
              </a:rPr>
              <a:t>myLastName</a:t>
            </a:r>
            <a:r>
              <a:rPr lang="zh-CN" altLang="en-US" sz="2400" dirty="0">
                <a:latin typeface="+mn-lt"/>
              </a:rPr>
              <a:t>，变量名看上去就像骆驼峰一样此起彼伏，故得名。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Java</a:t>
            </a:r>
            <a:r>
              <a:rPr lang="zh-CN" altLang="en-US" sz="2400" dirty="0">
                <a:latin typeface="+mn-lt"/>
              </a:rPr>
              <a:t>中的类名较为特殊，与标准驼峰命名法相比，要求每一个单词的首字母大写，例如</a:t>
            </a:r>
            <a:r>
              <a:rPr lang="en-US" altLang="zh-CN" sz="2400" dirty="0" err="1">
                <a:latin typeface="+mn-lt"/>
              </a:rPr>
              <a:t>ArrayList</a:t>
            </a:r>
            <a:r>
              <a:rPr lang="zh-CN" altLang="en-US" sz="2400" dirty="0">
                <a:latin typeface="+mn-lt"/>
              </a:rPr>
              <a:t>，</a:t>
            </a:r>
            <a:r>
              <a:rPr lang="en-US" altLang="zh-CN" sz="2400" dirty="0" err="1">
                <a:latin typeface="+mn-lt"/>
              </a:rPr>
              <a:t>LinkedList</a:t>
            </a:r>
            <a:r>
              <a:rPr lang="zh-CN" altLang="en-US" sz="2400" dirty="0"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94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457" y="101549"/>
            <a:ext cx="11713029" cy="109588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latin typeface="+mn-lt"/>
              </a:rPr>
              <a:t>查询</a:t>
            </a:r>
            <a:r>
              <a:rPr lang="en-US" altLang="zh-CN" sz="4000" dirty="0" smtClean="0">
                <a:latin typeface="+mn-lt"/>
              </a:rPr>
              <a:t>Java API</a:t>
            </a:r>
            <a:r>
              <a:rPr lang="en-US" altLang="zh-CN" sz="4000" dirty="0">
                <a:latin typeface="+mn-lt"/>
              </a:rPr>
              <a:t/>
            </a:r>
            <a:br>
              <a:rPr lang="en-US" altLang="zh-CN" sz="4000" dirty="0">
                <a:latin typeface="+mn-lt"/>
              </a:rPr>
            </a:br>
            <a:r>
              <a:rPr lang="en-US" altLang="zh-CN" sz="4000" dirty="0">
                <a:latin typeface="+mn-lt"/>
              </a:rPr>
              <a:t>http://docs.oracle.com/javase/8/docs/api</a:t>
            </a:r>
            <a:r>
              <a:rPr lang="en-US" altLang="zh-CN" sz="4000" dirty="0" smtClean="0">
                <a:latin typeface="+mn-lt"/>
              </a:rPr>
              <a:t>/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005" y="1342171"/>
            <a:ext cx="9424267" cy="49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</a:rPr>
              <a:t>初识</a:t>
            </a:r>
            <a:r>
              <a:rPr kumimoji="1" lang="en-US" altLang="zh-CN" dirty="0" err="1" smtClean="0">
                <a:latin typeface="+mn-lt"/>
              </a:rPr>
              <a:t>JShell</a:t>
            </a:r>
            <a:r>
              <a:rPr kumimoji="1" lang="en-US" altLang="zh-CN" dirty="0" smtClean="0">
                <a:latin typeface="+mn-lt"/>
              </a:rPr>
              <a:t/>
            </a:r>
            <a:br>
              <a:rPr kumimoji="1" lang="en-US" altLang="zh-CN" dirty="0" smtClean="0">
                <a:latin typeface="+mn-lt"/>
              </a:rPr>
            </a:b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545" y="1360714"/>
            <a:ext cx="10641562" cy="4508380"/>
          </a:xfrm>
        </p:spPr>
        <p:txBody>
          <a:bodyPr/>
          <a:lstStyle/>
          <a:p>
            <a:pPr algn="just">
              <a:buFont typeface="Wingdings" charset="2"/>
              <a:buChar char="l"/>
            </a:pPr>
            <a:r>
              <a:rPr lang="en-US" altLang="zh-CN" sz="3200" dirty="0">
                <a:latin typeface="+mn-lt"/>
              </a:rPr>
              <a:t>Java Shell</a:t>
            </a:r>
            <a:r>
              <a:rPr lang="zh-CN" altLang="en-US" sz="3200" dirty="0">
                <a:latin typeface="+mn-lt"/>
              </a:rPr>
              <a:t>在</a:t>
            </a:r>
            <a:r>
              <a:rPr lang="en-US" altLang="zh-CN" sz="3200" dirty="0">
                <a:latin typeface="+mn-lt"/>
              </a:rPr>
              <a:t>JDK 9</a:t>
            </a:r>
            <a:r>
              <a:rPr lang="zh-CN" altLang="en-US" sz="3200" dirty="0">
                <a:latin typeface="+mn-lt"/>
              </a:rPr>
              <a:t>中称为</a:t>
            </a:r>
            <a:r>
              <a:rPr lang="en-US" altLang="zh-CN" sz="3200" dirty="0" err="1">
                <a:solidFill>
                  <a:srgbClr val="FF0000"/>
                </a:solidFill>
                <a:latin typeface="+mn-lt"/>
              </a:rPr>
              <a:t>JShell</a:t>
            </a:r>
            <a:r>
              <a:rPr lang="zh-CN" altLang="en-US" sz="3200" dirty="0">
                <a:latin typeface="+mn-lt"/>
              </a:rPr>
              <a:t>，是一种提供交互式访问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编程语言的命令行工具</a:t>
            </a:r>
            <a:r>
              <a:rPr lang="zh-CN" altLang="en-US" sz="3200" dirty="0" smtClean="0">
                <a:latin typeface="+mn-lt"/>
              </a:rPr>
              <a:t>。它</a:t>
            </a:r>
            <a:r>
              <a:rPr lang="zh-CN" altLang="en-US" sz="3200" dirty="0">
                <a:latin typeface="+mn-lt"/>
              </a:rPr>
              <a:t>允许对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代码片段求值，而不是强制编写整个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程序</a:t>
            </a:r>
            <a:r>
              <a:rPr lang="zh-CN" altLang="en-US" sz="3200" dirty="0" smtClean="0">
                <a:latin typeface="+mn-lt"/>
              </a:rPr>
              <a:t>。它</a:t>
            </a:r>
            <a:r>
              <a:rPr lang="zh-CN" altLang="en-US" sz="3200" dirty="0">
                <a:latin typeface="+mn-lt"/>
              </a:rPr>
              <a:t>是</a:t>
            </a:r>
            <a:r>
              <a:rPr lang="en-US" altLang="zh-CN" sz="3200" dirty="0">
                <a:latin typeface="+mn-lt"/>
              </a:rPr>
              <a:t>Java</a:t>
            </a:r>
            <a:r>
              <a:rPr lang="zh-CN" altLang="en-US" sz="3200" dirty="0">
                <a:latin typeface="+mn-lt"/>
              </a:rPr>
              <a:t>的</a:t>
            </a:r>
            <a:r>
              <a:rPr lang="en-US" altLang="zh-CN" sz="3200" dirty="0" smtClean="0">
                <a:latin typeface="+mn-lt"/>
              </a:rPr>
              <a:t>REPL</a:t>
            </a:r>
            <a:r>
              <a:rPr lang="zh-CN" altLang="en-US" sz="3200" dirty="0" smtClean="0">
                <a:latin typeface="+mn-lt"/>
              </a:rPr>
              <a:t>。</a:t>
            </a:r>
            <a:endParaRPr lang="zh-CN" altLang="en-US" sz="3200" dirty="0">
              <a:latin typeface="+mn-lt"/>
            </a:endParaRPr>
          </a:p>
          <a:p>
            <a:pPr algn="just">
              <a:buFont typeface="Wingdings" charset="2"/>
              <a:buChar char="l"/>
            </a:pPr>
            <a:r>
              <a:rPr lang="en-US" altLang="zh-CN" sz="3200" dirty="0">
                <a:solidFill>
                  <a:srgbClr val="FF0000"/>
                </a:solidFill>
                <a:latin typeface="+mn-lt"/>
              </a:rPr>
              <a:t>REPL</a:t>
            </a:r>
            <a:r>
              <a:rPr lang="zh-CN" altLang="en-US" sz="3200" dirty="0">
                <a:solidFill>
                  <a:srgbClr val="FF0000"/>
                </a:solidFill>
                <a:latin typeface="+mn-lt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latin typeface="+mn-lt"/>
              </a:rPr>
              <a:t>Read-</a:t>
            </a:r>
            <a:r>
              <a:rPr lang="en-US" altLang="zh-CN" sz="3200" dirty="0" err="1">
                <a:solidFill>
                  <a:srgbClr val="FF0000"/>
                </a:solidFill>
                <a:latin typeface="+mn-lt"/>
              </a:rPr>
              <a:t>Eval</a:t>
            </a:r>
            <a:r>
              <a:rPr lang="en-US" altLang="zh-CN" sz="3200" dirty="0">
                <a:solidFill>
                  <a:srgbClr val="FF0000"/>
                </a:solidFill>
                <a:latin typeface="+mn-lt"/>
              </a:rPr>
              <a:t>-Print loop</a:t>
            </a:r>
            <a:r>
              <a:rPr lang="zh-CN" altLang="en-US" sz="3200" dirty="0">
                <a:solidFill>
                  <a:srgbClr val="FF0000"/>
                </a:solidFill>
                <a:latin typeface="+mn-lt"/>
              </a:rPr>
              <a:t>）</a:t>
            </a:r>
            <a:r>
              <a:rPr lang="zh-CN" altLang="en-US" sz="3200" dirty="0">
                <a:latin typeface="+mn-lt"/>
              </a:rPr>
              <a:t>是一种命令行工具（也称为交互式编程语言环境），可让用户快速求出代码片段的值，而无需编写完整的程序。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59" y="3875194"/>
            <a:ext cx="326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又双叒</a:t>
            </a:r>
            <a:r>
              <a:rPr lang="zh-CN" altLang="en-US" dirty="0" smtClean="0"/>
              <a:t>叕一次</a:t>
            </a:r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04261"/>
            <a:ext cx="10058400" cy="4464837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43" y="1984638"/>
            <a:ext cx="6025661" cy="21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本章导读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60714"/>
            <a:ext cx="10058400" cy="450838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课程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的前世今生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运行平台</a:t>
            </a:r>
          </a:p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3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作业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及延伸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967" y="155975"/>
            <a:ext cx="10058400" cy="106322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 课程注意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事项</a:t>
            </a:r>
            <a:r>
              <a:rPr lang="en-US" altLang="zh-CN" sz="3600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课程考核方式</a:t>
            </a:r>
            <a:endParaRPr lang="zh-CN" altLang="en-US" sz="36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6395" y="1410305"/>
            <a:ext cx="10058400" cy="4023360"/>
          </a:xfrm>
        </p:spPr>
        <p:txBody>
          <a:bodyPr/>
          <a:lstStyle/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期末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考试采用</a:t>
            </a:r>
            <a:r>
              <a:rPr lang="zh-CN" altLang="en-US" sz="36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机考形式（闭卷）</a:t>
            </a: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 期末</a:t>
            </a:r>
            <a:r>
              <a:rPr lang="zh-CN" altLang="en-US" sz="3600" dirty="0">
                <a:solidFill>
                  <a:srgbClr val="CC0099"/>
                </a:solidFill>
                <a:latin typeface="+mn-lt"/>
                <a:ea typeface="微软雅黑" panose="020B0503020204020204" pitchFamily="34" charset="-122"/>
              </a:rPr>
              <a:t>总评成绩</a:t>
            </a:r>
            <a:r>
              <a:rPr lang="zh-CN" altLang="en-US" sz="3600" dirty="0">
                <a:latin typeface="+mn-lt"/>
                <a:ea typeface="微软雅黑" panose="020B0503020204020204" pitchFamily="34" charset="-122"/>
              </a:rPr>
              <a:t>的计算方法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CC0099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总评</a:t>
            </a:r>
            <a:r>
              <a:rPr lang="zh-CN" altLang="en-US" sz="3200" dirty="0">
                <a:solidFill>
                  <a:srgbClr val="CC0099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成绩</a:t>
            </a:r>
          </a:p>
          <a:p>
            <a:pPr lvl="1" algn="just">
              <a:buNone/>
            </a:pPr>
            <a:r>
              <a:rPr lang="zh-CN" altLang="en-US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 ＝</a:t>
            </a:r>
            <a:r>
              <a:rPr lang="en-US" altLang="zh-CN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作业 </a:t>
            </a:r>
            <a:r>
              <a:rPr lang="en-US" altLang="zh-CN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3200" dirty="0" smtClean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)*</a:t>
            </a:r>
            <a:r>
              <a:rPr lang="en-US" altLang="zh-CN" sz="3200" dirty="0" smtClean="0">
                <a:solidFill>
                  <a:srgbClr val="FF33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en-US" altLang="zh-CN" sz="3200" dirty="0">
                <a:solidFill>
                  <a:srgbClr val="FF33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endParaRPr lang="en-US" altLang="zh-CN" sz="3200" dirty="0">
              <a:solidFill>
                <a:srgbClr val="0000FF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zh-CN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  +(</a:t>
            </a:r>
            <a:r>
              <a:rPr lang="zh-CN" altLang="en-US" sz="32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期末考试的成绩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)*</a:t>
            </a:r>
            <a:r>
              <a:rPr lang="en-US" altLang="zh-CN" sz="3200" dirty="0" smtClean="0">
                <a:solidFill>
                  <a:srgbClr val="FF33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r>
              <a:rPr lang="en-US" altLang="zh-CN" sz="3200" dirty="0">
                <a:solidFill>
                  <a:srgbClr val="FF33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endParaRPr lang="en-US" altLang="zh-CN" sz="3200" dirty="0">
              <a:solidFill>
                <a:srgbClr val="0000FF"/>
              </a:solidFill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3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作业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82487"/>
            <a:ext cx="10058400" cy="477212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+mn-lt"/>
              </a:rPr>
              <a:t>1.</a:t>
            </a:r>
            <a:r>
              <a:rPr lang="en-US" altLang="zh-CN" sz="2400" dirty="0" smtClean="0"/>
              <a:t> </a:t>
            </a:r>
            <a:r>
              <a:rPr lang="zh-CN" altLang="en-US" sz="2400" dirty="0" smtClean="0">
                <a:latin typeface="+mn-lt"/>
              </a:rPr>
              <a:t>要求下节课之前各位同学，都需要在自己笔记本中安装好</a:t>
            </a:r>
            <a:r>
              <a:rPr lang="en-US" altLang="zh-CN" sz="2400" dirty="0" smtClean="0">
                <a:latin typeface="+mn-lt"/>
              </a:rPr>
              <a:t>Java SE</a:t>
            </a:r>
            <a:r>
              <a:rPr lang="zh-CN" altLang="en-US" sz="2400" dirty="0" smtClean="0">
                <a:latin typeface="+mn-lt"/>
              </a:rPr>
              <a:t>的开发平台，推荐使用文本编辑器进行学习，有利于打牢基础，且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</a:rPr>
              <a:t>课堂检查程序，要求同学使用命令行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+mn-lt"/>
            </a:endParaRPr>
          </a:p>
          <a:p>
            <a:r>
              <a:rPr lang="zh-CN" altLang="en-US" sz="2400" dirty="0" smtClean="0">
                <a:latin typeface="+mn-lt"/>
              </a:rPr>
              <a:t>如果实在依赖</a:t>
            </a:r>
            <a:r>
              <a:rPr lang="en-US" altLang="zh-CN" sz="2400" dirty="0" smtClean="0">
                <a:latin typeface="+mn-lt"/>
              </a:rPr>
              <a:t>IDE</a:t>
            </a:r>
            <a:r>
              <a:rPr lang="zh-CN" altLang="en-US" sz="2400" dirty="0" smtClean="0">
                <a:latin typeface="+mn-lt"/>
              </a:rPr>
              <a:t>，则推荐</a:t>
            </a:r>
            <a:r>
              <a:rPr lang="en-US" altLang="zh-CN" sz="2400" dirty="0" err="1" smtClean="0">
                <a:latin typeface="+mn-lt"/>
              </a:rPr>
              <a:t>IntelliJ</a:t>
            </a:r>
            <a:r>
              <a:rPr lang="en-US" altLang="zh-CN" sz="2400" dirty="0" smtClean="0">
                <a:latin typeface="+mn-lt"/>
              </a:rPr>
              <a:t>  IDEA </a:t>
            </a:r>
            <a:r>
              <a:rPr lang="zh-CN" altLang="en-US" sz="2400" dirty="0" smtClean="0">
                <a:latin typeface="+mn-lt"/>
              </a:rPr>
              <a:t>社区版（免费版本），包含专业版的部分功能，但已经足够强大，包含本课程所需要的全部特性。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2. </a:t>
            </a:r>
            <a:r>
              <a:rPr lang="zh-CN" altLang="en-US" sz="2400" dirty="0" smtClean="0">
                <a:latin typeface="+mn-lt"/>
              </a:rPr>
              <a:t>同学们已经学习过多种编程语言，学习程序初期，需要一些输入操作配合输出操作来进行交互，例如</a:t>
            </a:r>
            <a:r>
              <a:rPr lang="en-US" altLang="zh-CN" sz="2400" dirty="0">
                <a:latin typeface="+mn-lt"/>
              </a:rPr>
              <a:t>C</a:t>
            </a:r>
            <a:r>
              <a:rPr lang="zh-CN" altLang="en-US" sz="2400" dirty="0" smtClean="0">
                <a:latin typeface="+mn-lt"/>
              </a:rPr>
              <a:t>语言的</a:t>
            </a:r>
            <a:r>
              <a:rPr lang="en-US" altLang="zh-CN" sz="2400" dirty="0" err="1" smtClean="0">
                <a:latin typeface="+mn-lt"/>
              </a:rPr>
              <a:t>scanf</a:t>
            </a:r>
            <a:r>
              <a:rPr lang="zh-CN" altLang="en-US" sz="2400" dirty="0" smtClean="0">
                <a:latin typeface="+mn-lt"/>
              </a:rPr>
              <a:t>和</a:t>
            </a:r>
            <a:r>
              <a:rPr lang="en-US" altLang="zh-CN" sz="2400" dirty="0" err="1" smtClean="0">
                <a:latin typeface="+mn-lt"/>
              </a:rPr>
              <a:t>printf</a:t>
            </a:r>
            <a:r>
              <a:rPr lang="zh-CN" altLang="en-US" sz="2400" dirty="0" smtClean="0">
                <a:latin typeface="+mn-lt"/>
              </a:rPr>
              <a:t>，</a:t>
            </a:r>
            <a:r>
              <a:rPr lang="en-US" altLang="zh-CN" sz="2400" dirty="0" smtClean="0">
                <a:latin typeface="+mn-lt"/>
              </a:rPr>
              <a:t>C++</a:t>
            </a:r>
            <a:r>
              <a:rPr lang="zh-CN" altLang="en-US" sz="2400" dirty="0" smtClean="0">
                <a:latin typeface="+mn-lt"/>
              </a:rPr>
              <a:t>的</a:t>
            </a:r>
            <a:r>
              <a:rPr lang="en-US" altLang="zh-CN" sz="2400" dirty="0" err="1" smtClean="0">
                <a:latin typeface="+mn-lt"/>
              </a:rPr>
              <a:t>cin</a:t>
            </a:r>
            <a:r>
              <a:rPr lang="zh-CN" altLang="en-US" sz="2400" dirty="0" smtClean="0">
                <a:latin typeface="+mn-lt"/>
              </a:rPr>
              <a:t>和</a:t>
            </a:r>
            <a:r>
              <a:rPr lang="en-US" altLang="zh-CN" sz="2400" dirty="0" err="1" smtClean="0">
                <a:latin typeface="+mn-lt"/>
              </a:rPr>
              <a:t>cout</a:t>
            </a:r>
            <a:r>
              <a:rPr lang="zh-CN" altLang="en-US" sz="2400" dirty="0" smtClean="0">
                <a:latin typeface="+mn-lt"/>
              </a:rPr>
              <a:t>等，目前我们仅学习了</a:t>
            </a:r>
            <a:r>
              <a:rPr lang="en-US" altLang="zh-CN" sz="2400" dirty="0" smtClean="0">
                <a:latin typeface="+mn-lt"/>
              </a:rPr>
              <a:t>java</a:t>
            </a:r>
            <a:r>
              <a:rPr lang="zh-CN" altLang="en-US" sz="2400" dirty="0" smtClean="0">
                <a:latin typeface="+mn-lt"/>
              </a:rPr>
              <a:t>的输出操作</a:t>
            </a:r>
            <a:r>
              <a:rPr lang="en-US" altLang="zh-CN" sz="2400" dirty="0" err="1" smtClean="0">
                <a:latin typeface="+mn-lt"/>
              </a:rPr>
              <a:t>System.out.println</a:t>
            </a:r>
            <a:r>
              <a:rPr lang="zh-CN" altLang="en-US" sz="2400" dirty="0" smtClean="0">
                <a:latin typeface="+mn-lt"/>
              </a:rPr>
              <a:t>，如何在不借助于输入方法，直接通过命令行向主方法中传参？</a:t>
            </a:r>
            <a:endParaRPr lang="en-US" altLang="zh-CN" sz="2400" dirty="0" smtClean="0">
              <a:latin typeface="+mn-lt"/>
            </a:endParaRPr>
          </a:p>
          <a:p>
            <a:r>
              <a:rPr lang="zh-CN" altLang="en-US" sz="2400" dirty="0">
                <a:latin typeface="+mn-lt"/>
              </a:rPr>
              <a:t>请</a:t>
            </a:r>
            <a:r>
              <a:rPr lang="zh-CN" altLang="en-US" sz="2400" dirty="0" smtClean="0">
                <a:latin typeface="+mn-lt"/>
              </a:rPr>
              <a:t>同学们，课后查阅资料完成此题，并自己编写简单的示例程序来演示。下节课会随机抽查，如果使用</a:t>
            </a:r>
            <a:r>
              <a:rPr lang="en-US" altLang="zh-CN" sz="2400" dirty="0" smtClean="0">
                <a:latin typeface="+mn-lt"/>
              </a:rPr>
              <a:t>IDE</a:t>
            </a:r>
            <a:r>
              <a:rPr lang="zh-CN" altLang="en-US" sz="2400" dirty="0" smtClean="0">
                <a:latin typeface="+mn-lt"/>
              </a:rPr>
              <a:t>开发也需要掌握命令传参的方法。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404261"/>
            <a:ext cx="10058400" cy="446483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 要求同学课后探索</a:t>
            </a:r>
            <a:r>
              <a:rPr lang="en-US" altLang="zh-CN" sz="2400" dirty="0" err="1" smtClean="0">
                <a:latin typeface="+mn-lt"/>
              </a:rPr>
              <a:t>JShell</a:t>
            </a:r>
            <a:r>
              <a:rPr lang="zh-CN" altLang="en-US" sz="2400" dirty="0" smtClean="0">
                <a:latin typeface="+mn-lt"/>
              </a:rPr>
              <a:t>的更多功能，可以参考如下的博客进行了解：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dirty="0">
                <a:latin typeface="+mn-lt"/>
                <a:hlinkClick r:id="rId2"/>
              </a:rPr>
              <a:t>https://</a:t>
            </a:r>
            <a:r>
              <a:rPr lang="en-US" altLang="zh-CN" sz="2400" dirty="0" smtClean="0">
                <a:latin typeface="+mn-lt"/>
                <a:hlinkClick r:id="rId2"/>
              </a:rPr>
              <a:t>www.cnblogs.com/IcanFixIt/p/7199108.html?utm_source=itdadao&amp;utm_medium=referral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4.</a:t>
            </a:r>
            <a:r>
              <a:rPr lang="zh-CN" altLang="en-US" sz="2400" dirty="0" smtClean="0">
                <a:latin typeface="+mn-lt"/>
              </a:rPr>
              <a:t> 要求同学着手</a:t>
            </a:r>
            <a:r>
              <a:rPr lang="zh-CN" altLang="en-US" sz="2400" dirty="0">
                <a:latin typeface="+mn-lt"/>
              </a:rPr>
              <a:t>开始</a:t>
            </a:r>
            <a:r>
              <a:rPr lang="zh-CN" altLang="en-US" sz="2400" dirty="0" smtClean="0">
                <a:latin typeface="+mn-lt"/>
              </a:rPr>
              <a:t>建立起自己的</a:t>
            </a:r>
            <a:r>
              <a:rPr lang="zh-CN" altLang="en-US" sz="2400" dirty="0">
                <a:latin typeface="+mn-lt"/>
              </a:rPr>
              <a:t>编程资料库，在学习过程中可以将所得</a:t>
            </a:r>
            <a:r>
              <a:rPr lang="zh-CN" altLang="en-US" sz="2400" dirty="0" smtClean="0">
                <a:latin typeface="+mn-lt"/>
              </a:rPr>
              <a:t>随时</a:t>
            </a:r>
            <a:r>
              <a:rPr lang="zh-CN" altLang="en-US" sz="2400" dirty="0">
                <a:latin typeface="+mn-lt"/>
              </a:rPr>
              <a:t>以</a:t>
            </a:r>
            <a:r>
              <a:rPr lang="zh-CN" altLang="en-US" sz="2400" dirty="0" smtClean="0">
                <a:latin typeface="+mn-lt"/>
              </a:rPr>
              <a:t>博客或者笔记的</a:t>
            </a:r>
            <a:r>
              <a:rPr lang="zh-CN" altLang="en-US" sz="2400" dirty="0">
                <a:latin typeface="+mn-lt"/>
              </a:rPr>
              <a:t>方式</a:t>
            </a:r>
            <a:r>
              <a:rPr lang="zh-CN" altLang="en-US" sz="2400" dirty="0" smtClean="0">
                <a:latin typeface="+mn-lt"/>
              </a:rPr>
              <a:t>记录下来</a:t>
            </a:r>
            <a:r>
              <a:rPr lang="zh-CN" altLang="en-US" sz="2400" dirty="0">
                <a:latin typeface="+mn-lt"/>
              </a:rPr>
              <a:t>，推荐在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GitHub </a:t>
            </a:r>
            <a:r>
              <a:rPr lang="zh-CN" altLang="en-US" sz="2400" dirty="0" smtClean="0">
                <a:latin typeface="+mn-lt"/>
              </a:rPr>
              <a:t>上申请帐号</a:t>
            </a:r>
            <a:r>
              <a:rPr lang="zh-CN" altLang="en-US" sz="2400" dirty="0">
                <a:latin typeface="+mn-lt"/>
              </a:rPr>
              <a:t>，创建</a:t>
            </a:r>
            <a:r>
              <a:rPr lang="zh-CN" altLang="en-US" sz="2400" dirty="0" smtClean="0">
                <a:latin typeface="+mn-lt"/>
              </a:rPr>
              <a:t>个人</a:t>
            </a:r>
            <a:r>
              <a:rPr lang="zh-CN" altLang="en-US" sz="2400" dirty="0">
                <a:latin typeface="+mn-lt"/>
              </a:rPr>
              <a:t>的项目，并且平时应该将一些可以重用的代码整理好，放入</a:t>
            </a:r>
            <a:r>
              <a:rPr lang="zh-CN" altLang="en-US" sz="2400" dirty="0" smtClean="0">
                <a:latin typeface="+mn-lt"/>
              </a:rPr>
              <a:t>自己</a:t>
            </a:r>
            <a:r>
              <a:rPr lang="zh-CN" altLang="en-US" sz="2400" dirty="0">
                <a:latin typeface="+mn-lt"/>
              </a:rPr>
              <a:t>的代码仓库以便随时</a:t>
            </a:r>
            <a:r>
              <a:rPr lang="zh-CN" altLang="en-US" sz="2400" dirty="0" smtClean="0">
                <a:latin typeface="+mn-lt"/>
              </a:rPr>
              <a:t>取用；笔记推荐使用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蚂蚁笔记</a:t>
            </a:r>
            <a:r>
              <a:rPr lang="zh-CN" altLang="en-US" sz="2400" dirty="0" smtClean="0">
                <a:latin typeface="+mn-lt"/>
              </a:rPr>
              <a:t>，支持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Markdown</a:t>
            </a:r>
            <a:r>
              <a:rPr lang="zh-CN" altLang="en-US" sz="2400" dirty="0" smtClean="0">
                <a:latin typeface="+mn-lt"/>
              </a:rPr>
              <a:t>与</a:t>
            </a:r>
            <a:r>
              <a:rPr lang="en-US" altLang="zh-CN" sz="2400" dirty="0" smtClean="0">
                <a:latin typeface="+mn-lt"/>
              </a:rPr>
              <a:t>latex</a:t>
            </a:r>
            <a:r>
              <a:rPr lang="zh-CN" altLang="en-US" sz="2400" dirty="0" smtClean="0">
                <a:latin typeface="+mn-lt"/>
              </a:rPr>
              <a:t>公式且自带博客。 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5.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重点：要求学习版本管理工具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的使用，今后的实验都会要求提交完整的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版本库进行查重。以下链接仅供参考，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  <a:sym typeface="Wingdings"/>
              </a:rPr>
              <a:t>建议同学自行查找相关资料进行学习。</a:t>
            </a:r>
            <a:endParaRPr lang="en-US" altLang="zh-CN" sz="24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lt"/>
                <a:hlinkClick r:id="rId3"/>
              </a:rPr>
              <a:t>http://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hlinkClick r:id="rId3"/>
              </a:rPr>
              <a:t>blog.csdn.net/free_wind22/article/details/50967723</a:t>
            </a:r>
            <a:endParaRPr lang="en-US" altLang="zh-CN" sz="2400" dirty="0" smtClean="0">
              <a:solidFill>
                <a:srgbClr val="FF0000"/>
              </a:solidFill>
              <a:latin typeface="+mn-lt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r>
              <a:rPr lang="en-US" altLang="zh-CN" dirty="0" smtClean="0"/>
              <a:t>——JVM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393371"/>
            <a:ext cx="10058400" cy="4475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</a:rPr>
              <a:t>JVM</a:t>
            </a:r>
            <a:r>
              <a:rPr lang="zh-CN" altLang="en-US" sz="2800" dirty="0">
                <a:latin typeface="+mn-lt"/>
              </a:rPr>
              <a:t>因</a:t>
            </a:r>
            <a:r>
              <a:rPr lang="en-US" altLang="zh-CN" sz="2800" dirty="0" smtClean="0">
                <a:latin typeface="+mn-lt"/>
              </a:rPr>
              <a:t>Java</a:t>
            </a:r>
            <a:r>
              <a:rPr lang="zh-CN" altLang="en-US" sz="2800" dirty="0" smtClean="0">
                <a:latin typeface="+mn-lt"/>
              </a:rPr>
              <a:t>而生，但并不只属于</a:t>
            </a:r>
            <a:r>
              <a:rPr lang="en-US" altLang="zh-CN" sz="2800" dirty="0" smtClean="0">
                <a:latin typeface="+mn-lt"/>
              </a:rPr>
              <a:t>Java</a:t>
            </a:r>
            <a:r>
              <a:rPr lang="zh-CN" altLang="en-US" sz="2800" dirty="0" smtClean="0">
                <a:latin typeface="+mn-lt"/>
              </a:rPr>
              <a:t>！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JVM: A Platform for Multiple Languages</a:t>
            </a:r>
            <a:endParaRPr lang="en-US" altLang="zh-CN" sz="2800" dirty="0" smtClean="0">
              <a:solidFill>
                <a:srgbClr val="FF00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n-lt"/>
              </a:rPr>
              <a:t>JVM</a:t>
            </a:r>
            <a:r>
              <a:rPr lang="zh-CN" altLang="en-US" sz="2800" dirty="0">
                <a:latin typeface="+mn-lt"/>
              </a:rPr>
              <a:t>提供以下定义：</a:t>
            </a:r>
          </a:p>
          <a:p>
            <a:pPr lvl="1"/>
            <a:r>
              <a:rPr lang="zh-CN" altLang="en-US" sz="2800" dirty="0">
                <a:latin typeface="+mn-lt"/>
              </a:rPr>
              <a:t>指令集（</a:t>
            </a:r>
            <a:r>
              <a:rPr lang="en-US" altLang="zh-CN" sz="2800" dirty="0" err="1">
                <a:latin typeface="+mn-lt"/>
              </a:rPr>
              <a:t>Bytecodes</a:t>
            </a:r>
            <a:r>
              <a:rPr lang="en-US" altLang="zh-CN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是</a:t>
            </a:r>
            <a:r>
              <a:rPr lang="en-US" altLang="zh-CN" sz="2800" dirty="0">
                <a:latin typeface="+mn-lt"/>
              </a:rPr>
              <a:t>JVM</a:t>
            </a:r>
            <a:r>
              <a:rPr lang="zh-CN" altLang="en-US" sz="2800" dirty="0">
                <a:latin typeface="+mn-lt"/>
              </a:rPr>
              <a:t>的机器指令</a:t>
            </a:r>
            <a:r>
              <a:rPr lang="zh-CN" altLang="en-US" sz="2800" dirty="0" smtClean="0">
                <a:latin typeface="+mn-lt"/>
              </a:rPr>
              <a:t>）</a:t>
            </a:r>
            <a:endParaRPr lang="zh-CN" altLang="en-US" sz="2800" dirty="0">
              <a:latin typeface="+mn-lt"/>
            </a:endParaRPr>
          </a:p>
          <a:p>
            <a:pPr lvl="1"/>
            <a:r>
              <a:rPr lang="zh-CN" altLang="en-US" sz="2800" dirty="0">
                <a:latin typeface="+mn-lt"/>
              </a:rPr>
              <a:t>寄存器组</a:t>
            </a:r>
          </a:p>
          <a:p>
            <a:pPr lvl="1"/>
            <a:r>
              <a:rPr lang="zh-CN" altLang="en-US" sz="2800" dirty="0">
                <a:latin typeface="+mn-lt"/>
              </a:rPr>
              <a:t>类文件格式</a:t>
            </a:r>
          </a:p>
          <a:p>
            <a:pPr lvl="1"/>
            <a:r>
              <a:rPr lang="zh-CN" altLang="en-US" sz="2800" dirty="0">
                <a:latin typeface="+mn-lt"/>
              </a:rPr>
              <a:t>栈</a:t>
            </a:r>
          </a:p>
          <a:p>
            <a:pPr lvl="1"/>
            <a:r>
              <a:rPr lang="zh-CN" altLang="en-US" sz="2800" dirty="0">
                <a:latin typeface="+mn-lt"/>
              </a:rPr>
              <a:t>垃圾回收“堆”（实现内存的动态分配和自动回收）</a:t>
            </a:r>
          </a:p>
          <a:p>
            <a:pPr lvl="1"/>
            <a:r>
              <a:rPr lang="zh-CN" altLang="en-US" sz="2800" dirty="0">
                <a:latin typeface="+mn-lt"/>
              </a:rPr>
              <a:t>内存区域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  <a:r>
              <a:rPr lang="en-US" altLang="zh-CN" dirty="0"/>
              <a:t>——</a:t>
            </a:r>
            <a:r>
              <a:rPr lang="en-US" altLang="zh-CN" dirty="0" smtClean="0"/>
              <a:t>JVM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0" y="1233800"/>
            <a:ext cx="10790476" cy="50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2953" y="1737360"/>
            <a:ext cx="1594339" cy="1287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7447" y="3387969"/>
            <a:ext cx="2028092" cy="7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545" y="0"/>
            <a:ext cx="10058400" cy="1276586"/>
          </a:xfrm>
        </p:spPr>
        <p:txBody>
          <a:bodyPr>
            <a:normAutofit/>
          </a:bodyPr>
          <a:lstStyle/>
          <a:p>
            <a:r>
              <a:rPr lang="zh-CN" altLang="en-US" dirty="0"/>
              <a:t>延伸</a:t>
            </a:r>
            <a:r>
              <a:rPr lang="en-US" altLang="zh-CN" dirty="0"/>
              <a:t>——JVM</a:t>
            </a:r>
            <a:br>
              <a:rPr lang="en-US" altLang="zh-CN" dirty="0"/>
            </a:br>
            <a:r>
              <a:rPr lang="zh-CN" altLang="en-US" sz="3600" dirty="0"/>
              <a:t>为什么很多语言选择在</a:t>
            </a:r>
            <a:r>
              <a:rPr lang="en-US" altLang="zh-CN" sz="3600" dirty="0"/>
              <a:t>JVM</a:t>
            </a:r>
            <a:r>
              <a:rPr lang="zh-CN" altLang="en-US" sz="3600" dirty="0"/>
              <a:t>上实现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7107" y="1284833"/>
            <a:ext cx="1029755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非常经济地实现跨平台。你的语言编译器后端只需要输出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JVM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字节码就可以。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JVM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卓越的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JIT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Just-In-Time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即时编译）性能。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JIT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可以在运行中记录程序运行的特征，并在其基础上做大量的优化（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Java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企业级应用的优秀性能很大程度上是由此而来）。 已经有多个成熟的实例，有大量的经验可以借鉴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JVM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作为一个成熟的高层运行环境，为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Guest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语言提供了很多运行时所需要的服务，比如内存管理（有业界领先的垃圾回收等），很大程度上避免了额外的独立开发。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JVM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有多个独立实现，也有若干厂商会持续推进，资料完备，社区巨大。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Java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社区有大量成熟的库，一般来说，运行在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JVM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上的其它语言都会设计一个专用的「桥」来帮助直接使用 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Java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的库，对潜在客户来说是个很好的卖点。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Java </a:t>
            </a: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有还算不错的开发工具和环境。</a:t>
            </a:r>
          </a:p>
        </p:txBody>
      </p:sp>
      <p:sp>
        <p:nvSpPr>
          <p:cNvPr id="5" name="矩形 4"/>
          <p:cNvSpPr/>
          <p:nvPr/>
        </p:nvSpPr>
        <p:spPr>
          <a:xfrm>
            <a:off x="5755598" y="5081302"/>
            <a:ext cx="6192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作者：张西家</a:t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</a:b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链接：https://www.zhihu.com/question/20003582/answer/13649045</a:t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</a:b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来源：知乎</a:t>
            </a:r>
            <a:b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</a:b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著作权归作者所有。商业转载请联系作者获得授权，非商业转载请注明出处。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395" y="177747"/>
            <a:ext cx="10058400" cy="97614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 课程注意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事项</a:t>
            </a:r>
            <a:r>
              <a:rPr lang="en-US" altLang="zh-CN" sz="3600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latin typeface="+mn-lt"/>
              </a:rPr>
              <a:t>作业</a:t>
            </a:r>
            <a:r>
              <a:rPr lang="zh-CN" altLang="en-US" sz="3600" dirty="0">
                <a:latin typeface="+mn-lt"/>
              </a:rPr>
              <a:t>和实验</a:t>
            </a:r>
            <a:r>
              <a:rPr lang="zh-CN" altLang="en-US" sz="3600" dirty="0" smtClean="0">
                <a:latin typeface="+mn-lt"/>
              </a:rPr>
              <a:t>报告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0805" y="1371429"/>
            <a:ext cx="9136847" cy="4023360"/>
          </a:xfrm>
        </p:spPr>
        <p:txBody>
          <a:bodyPr>
            <a:normAutofit/>
          </a:bodyPr>
          <a:lstStyle/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每次</a:t>
            </a:r>
            <a:r>
              <a:rPr lang="zh-CN" altLang="en-US" sz="3600" dirty="0">
                <a:solidFill>
                  <a:schemeClr val="tx1"/>
                </a:solidFill>
                <a:latin typeface="+mn-lt"/>
              </a:rPr>
              <a:t>作业和实验报告都要按照规定的时间</a:t>
            </a:r>
            <a:r>
              <a:rPr lang="zh-CN" altLang="en-US" sz="3600" dirty="0">
                <a:solidFill>
                  <a:srgbClr val="FF0000"/>
                </a:solidFill>
                <a:latin typeface="+mn-lt"/>
              </a:rPr>
              <a:t>按时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</a:rPr>
              <a:t>提交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3600" dirty="0">
              <a:solidFill>
                <a:schemeClr val="tx1"/>
              </a:solidFill>
              <a:latin typeface="+mn-lt"/>
            </a:endParaRP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 严禁</a:t>
            </a:r>
            <a:r>
              <a:rPr lang="zh-CN" altLang="en-US" sz="3600" dirty="0">
                <a:solidFill>
                  <a:schemeClr val="tx1"/>
                </a:solidFill>
                <a:latin typeface="+mn-lt"/>
              </a:rPr>
              <a:t>抄袭，若发现抄袭现象，</a:t>
            </a:r>
            <a:r>
              <a:rPr lang="zh-CN" altLang="en-US" sz="3600" dirty="0">
                <a:solidFill>
                  <a:srgbClr val="FF0000"/>
                </a:solidFill>
                <a:latin typeface="+mn-lt"/>
              </a:rPr>
              <a:t>抄袭者和被抄袭者</a:t>
            </a:r>
            <a:r>
              <a:rPr lang="zh-CN" altLang="en-US" sz="3600" dirty="0">
                <a:solidFill>
                  <a:schemeClr val="tx1"/>
                </a:solidFill>
                <a:latin typeface="+mn-lt"/>
              </a:rPr>
              <a:t>本次作业或者实验报告的分数都为</a:t>
            </a:r>
            <a:r>
              <a:rPr lang="en-US" altLang="zh-CN" sz="3600" dirty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分。</a:t>
            </a:r>
            <a:endParaRPr lang="en-US" altLang="zh-CN" sz="3600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 实验要求提交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</a:rPr>
              <a:t>完整的</a:t>
            </a:r>
            <a:r>
              <a:rPr lang="en-US" altLang="zh-CN" sz="3600" dirty="0" err="1" smtClean="0">
                <a:solidFill>
                  <a:srgbClr val="FF0000"/>
                </a:solidFill>
                <a:latin typeface="+mn-lt"/>
              </a:rPr>
              <a:t>git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</a:rPr>
              <a:t>版本库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，将根据同学们的</a:t>
            </a:r>
            <a:r>
              <a:rPr lang="en-US" altLang="zh-CN" sz="3600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n-lt"/>
              </a:rPr>
              <a:t>log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</a:rPr>
              <a:t>等信息判断独立完成情况。</a:t>
            </a:r>
            <a:endParaRPr lang="zh-CN" altLang="en-US" sz="3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9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395" y="177746"/>
            <a:ext cx="10058400" cy="93259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课程注意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/>
              <a:t>教学服务器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6395" y="1399420"/>
            <a:ext cx="10058400" cy="4023360"/>
          </a:xfrm>
        </p:spPr>
        <p:txBody>
          <a:bodyPr/>
          <a:lstStyle/>
          <a:p>
            <a:pPr algn="just">
              <a:spcAft>
                <a:spcPct val="20000"/>
              </a:spcAft>
            </a:pPr>
            <a:r>
              <a:rPr lang="en-US" altLang="zh-CN" sz="3600" dirty="0">
                <a:solidFill>
                  <a:srgbClr val="0000FF"/>
                </a:solidFill>
                <a:latin typeface="+mn-lt"/>
              </a:rPr>
              <a:t>ftp</a:t>
            </a:r>
            <a:r>
              <a:rPr lang="en-US" altLang="zh-CN" sz="3600" dirty="0" smtClean="0">
                <a:solidFill>
                  <a:srgbClr val="0000FF"/>
                </a:solidFill>
                <a:latin typeface="+mn-lt"/>
              </a:rPr>
              <a:t>://202.204.121.124</a:t>
            </a:r>
            <a:endParaRPr lang="en-US" altLang="zh-CN" sz="1000" dirty="0">
              <a:latin typeface="+mn-lt"/>
            </a:endParaRPr>
          </a:p>
          <a:p>
            <a:pPr lvl="1" algn="just"/>
            <a:r>
              <a:rPr lang="en-US" altLang="zh-CN" sz="3000" dirty="0">
                <a:latin typeface="+mn-lt"/>
              </a:rPr>
              <a:t>ftp</a:t>
            </a:r>
            <a:r>
              <a:rPr lang="en-US" altLang="zh-CN" sz="3000" dirty="0" smtClean="0">
                <a:latin typeface="+mn-lt"/>
              </a:rPr>
              <a:t>://202.204.121.124/</a:t>
            </a:r>
            <a:r>
              <a:rPr lang="zh-CN" altLang="en-US" sz="3000" dirty="0">
                <a:latin typeface="+mn-lt"/>
              </a:rPr>
              <a:t>韩慧</a:t>
            </a:r>
            <a:r>
              <a:rPr lang="en-US" altLang="zh-CN" sz="3000" dirty="0">
                <a:latin typeface="+mn-lt"/>
              </a:rPr>
              <a:t>/</a:t>
            </a:r>
            <a:r>
              <a:rPr lang="zh-CN" altLang="en-US" sz="3000" dirty="0">
                <a:solidFill>
                  <a:srgbClr val="0000CC"/>
                </a:solidFill>
                <a:latin typeface="+mn-lt"/>
              </a:rPr>
              <a:t>授课材料</a:t>
            </a:r>
            <a:r>
              <a:rPr lang="en-US" altLang="zh-CN" sz="3000" dirty="0">
                <a:latin typeface="+mn-lt"/>
              </a:rPr>
              <a:t>/</a:t>
            </a:r>
            <a:r>
              <a:rPr lang="en-US" altLang="zh-CN" sz="3000" dirty="0">
                <a:solidFill>
                  <a:srgbClr val="008000"/>
                </a:solidFill>
                <a:latin typeface="+mn-lt"/>
              </a:rPr>
              <a:t>Java</a:t>
            </a:r>
            <a:r>
              <a:rPr lang="zh-CN" altLang="en-US" sz="3000" dirty="0">
                <a:solidFill>
                  <a:srgbClr val="008000"/>
                </a:solidFill>
                <a:latin typeface="+mn-lt"/>
              </a:rPr>
              <a:t>程序设计</a:t>
            </a:r>
          </a:p>
          <a:p>
            <a:pPr lvl="2" algn="just">
              <a:spcBef>
                <a:spcPts val="600"/>
              </a:spcBef>
              <a:spcAft>
                <a:spcPct val="20000"/>
              </a:spcAft>
            </a:pPr>
            <a:r>
              <a:rPr lang="zh-CN" altLang="en-US" sz="2800" dirty="0">
                <a:latin typeface="+mn-lt"/>
              </a:rPr>
              <a:t>课件下载、实验和作业通知、教学辅助材料等</a:t>
            </a:r>
          </a:p>
          <a:p>
            <a:pPr lvl="1" algn="just"/>
            <a:endParaRPr lang="en-US" altLang="zh-CN" sz="3000" dirty="0">
              <a:latin typeface="+mn-lt"/>
            </a:endParaRPr>
          </a:p>
          <a:p>
            <a:pPr lvl="1" algn="just"/>
            <a:r>
              <a:rPr lang="en-US" altLang="zh-CN" sz="3000" dirty="0">
                <a:latin typeface="+mn-lt"/>
              </a:rPr>
              <a:t>ftp</a:t>
            </a:r>
            <a:r>
              <a:rPr lang="en-US" altLang="zh-CN" sz="3000" dirty="0" smtClean="0">
                <a:latin typeface="+mn-lt"/>
              </a:rPr>
              <a:t>://202.204.121.124/</a:t>
            </a:r>
            <a:r>
              <a:rPr lang="zh-CN" altLang="en-US" sz="3000" dirty="0">
                <a:latin typeface="+mn-lt"/>
              </a:rPr>
              <a:t>韩慧</a:t>
            </a:r>
            <a:r>
              <a:rPr lang="en-US" altLang="zh-CN" sz="3000" dirty="0">
                <a:latin typeface="+mn-lt"/>
              </a:rPr>
              <a:t>/</a:t>
            </a:r>
            <a:r>
              <a:rPr lang="zh-CN" altLang="en-US" sz="3000" dirty="0">
                <a:solidFill>
                  <a:srgbClr val="0000CC"/>
                </a:solidFill>
                <a:latin typeface="+mn-lt"/>
              </a:rPr>
              <a:t>课程作业</a:t>
            </a:r>
            <a:r>
              <a:rPr lang="en-US" altLang="zh-CN" sz="3000" dirty="0">
                <a:latin typeface="+mn-lt"/>
              </a:rPr>
              <a:t>/</a:t>
            </a:r>
            <a:r>
              <a:rPr lang="en-US" altLang="zh-CN" sz="3000" dirty="0">
                <a:solidFill>
                  <a:srgbClr val="008000"/>
                </a:solidFill>
                <a:latin typeface="+mn-lt"/>
              </a:rPr>
              <a:t>Java</a:t>
            </a:r>
            <a:r>
              <a:rPr lang="zh-CN" altLang="en-US" sz="3000" dirty="0">
                <a:solidFill>
                  <a:srgbClr val="008000"/>
                </a:solidFill>
                <a:latin typeface="+mn-lt"/>
              </a:rPr>
              <a:t>程序设计</a:t>
            </a:r>
          </a:p>
          <a:p>
            <a:pPr lvl="2" algn="just">
              <a:spcBef>
                <a:spcPts val="600"/>
              </a:spcBef>
              <a:spcAft>
                <a:spcPct val="20000"/>
              </a:spcAft>
            </a:pPr>
            <a:r>
              <a:rPr lang="zh-CN" altLang="en-US" sz="2800" dirty="0">
                <a:latin typeface="+mn-lt"/>
              </a:rPr>
              <a:t>包含各班文件夹</a:t>
            </a:r>
            <a:r>
              <a:rPr lang="en-US" altLang="zh-CN" sz="2800" dirty="0">
                <a:latin typeface="+mn-lt"/>
              </a:rPr>
              <a:t>:</a:t>
            </a:r>
            <a:r>
              <a:rPr lang="zh-CN" altLang="en-US" sz="2800" dirty="0">
                <a:latin typeface="+mn-lt"/>
              </a:rPr>
              <a:t>上传作业和实验报告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66861"/>
            <a:ext cx="10058400" cy="86728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课程注意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/>
              <a:t>课程助教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687" y="1257905"/>
            <a:ext cx="11517085" cy="4663923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+mn-lt"/>
              </a:rPr>
              <a:t>孙海锋 </a:t>
            </a:r>
            <a:r>
              <a:rPr lang="en-US" altLang="zh-CN" sz="3200" dirty="0" smtClean="0">
                <a:latin typeface="+mn-lt"/>
              </a:rPr>
              <a:t>2017</a:t>
            </a:r>
            <a:r>
              <a:rPr lang="zh-CN" altLang="en-US" sz="3200" dirty="0" smtClean="0">
                <a:latin typeface="+mn-lt"/>
              </a:rPr>
              <a:t>届毕业生</a:t>
            </a:r>
            <a:r>
              <a:rPr lang="en-US" altLang="zh-CN" sz="3200" dirty="0">
                <a:latin typeface="+mn-lt"/>
              </a:rPr>
              <a:t> </a:t>
            </a:r>
            <a:r>
              <a:rPr lang="en-US" altLang="zh-CN" sz="3200" dirty="0" smtClean="0">
                <a:latin typeface="+mn-lt"/>
              </a:rPr>
              <a:t>   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</a:rPr>
              <a:t>bfu_java_ta@126.com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如果你在实验过程中遇到了困难</a:t>
            </a:r>
            <a:r>
              <a:rPr lang="en-US" altLang="zh-CN" sz="3200" dirty="0">
                <a:latin typeface="+mn-lt"/>
              </a:rPr>
              <a:t>, </a:t>
            </a:r>
            <a:r>
              <a:rPr lang="zh-CN" altLang="en-US" sz="3200" dirty="0">
                <a:latin typeface="+mn-lt"/>
              </a:rPr>
              <a:t>并</a:t>
            </a:r>
            <a:r>
              <a:rPr lang="zh-CN" altLang="en-US" sz="3200" dirty="0" smtClean="0">
                <a:latin typeface="+mn-lt"/>
              </a:rPr>
              <a:t>打算寻求</a:t>
            </a:r>
            <a:r>
              <a:rPr lang="zh-CN" altLang="en-US" sz="3200" dirty="0">
                <a:latin typeface="+mn-lt"/>
              </a:rPr>
              <a:t>帮助</a:t>
            </a:r>
            <a:r>
              <a:rPr lang="en-US" altLang="zh-CN" sz="3200" dirty="0">
                <a:latin typeface="+mn-lt"/>
              </a:rPr>
              <a:t>, </a:t>
            </a:r>
            <a:r>
              <a:rPr lang="zh-CN" altLang="en-US" sz="3200" dirty="0">
                <a:latin typeface="+mn-lt"/>
              </a:rPr>
              <a:t>请先阅读</a:t>
            </a:r>
            <a:r>
              <a:rPr lang="zh-CN" altLang="en-US" sz="3200" dirty="0">
                <a:latin typeface="+mn-lt"/>
                <a:hlinkClick r:id="rId3"/>
              </a:rPr>
              <a:t>提问的智慧</a:t>
            </a:r>
            <a:r>
              <a:rPr lang="zh-CN" altLang="en-US" sz="3200" dirty="0">
                <a:latin typeface="+mn-lt"/>
              </a:rPr>
              <a:t>这篇文章</a:t>
            </a:r>
            <a:r>
              <a:rPr lang="en-US" altLang="zh-CN" sz="3200" dirty="0">
                <a:latin typeface="+mn-lt"/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3200" dirty="0" smtClean="0">
                <a:solidFill>
                  <a:srgbClr val="0070C0"/>
                </a:solidFill>
                <a:latin typeface="+mn-lt"/>
                <a:hlinkClick r:id="rId3"/>
              </a:rPr>
              <a:t>https</a:t>
            </a:r>
            <a:r>
              <a:rPr lang="en-US" altLang="zh-CN" sz="3200" dirty="0">
                <a:solidFill>
                  <a:srgbClr val="0070C0"/>
                </a:solidFill>
                <a:latin typeface="+mn-lt"/>
                <a:hlinkClick r:id="rId3"/>
              </a:rPr>
              <a:t>://</a:t>
            </a:r>
            <a:r>
              <a:rPr lang="en-US" altLang="zh-CN" sz="3200" dirty="0" smtClean="0">
                <a:solidFill>
                  <a:srgbClr val="0070C0"/>
                </a:solidFill>
                <a:latin typeface="+mn-lt"/>
                <a:hlinkClick r:id="rId3"/>
              </a:rPr>
              <a:t>github.com/ryanhanwu/How-To-Ask-Questions-The-Smart-Way/blob/master/README-zh_CN.md</a:t>
            </a:r>
            <a:endParaRPr lang="en-US" altLang="zh-CN" sz="3200" dirty="0" smtClean="0">
              <a:latin typeface="+mn-lt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lt"/>
              </a:rPr>
              <a:t>如果你发现</a:t>
            </a:r>
            <a:r>
              <a:rPr lang="zh-CN" altLang="en-US" sz="3200" dirty="0" smtClean="0">
                <a:latin typeface="+mn-lt"/>
              </a:rPr>
              <a:t>了课程或实验讲义</a:t>
            </a:r>
            <a:r>
              <a:rPr lang="zh-CN" altLang="en-US" sz="3200" dirty="0">
                <a:latin typeface="+mn-lt"/>
              </a:rPr>
              <a:t>和材料的错误或者对实验内容有疑问或建议</a:t>
            </a:r>
            <a:r>
              <a:rPr lang="en-US" altLang="zh-CN" sz="3200" dirty="0">
                <a:latin typeface="+mn-lt"/>
              </a:rPr>
              <a:t>, </a:t>
            </a:r>
            <a:r>
              <a:rPr lang="zh-CN" altLang="en-US" sz="3200" dirty="0">
                <a:latin typeface="+mn-lt"/>
              </a:rPr>
              <a:t>请通过邮件的方式</a:t>
            </a:r>
            <a:r>
              <a:rPr lang="zh-CN" altLang="en-US" sz="3200" dirty="0" smtClean="0">
                <a:latin typeface="+mn-lt"/>
              </a:rPr>
              <a:t>联系课程助教。（备注班级姓名学号）</a:t>
            </a:r>
            <a:endParaRPr lang="en-US" altLang="zh-C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海风偏好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CC"/>
      </a:hlink>
      <a:folHlink>
        <a:srgbClr val="0000CC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7720</TotalTime>
  <Words>4393</Words>
  <Application>Microsoft Office PowerPoint</Application>
  <PresentationFormat>自定义</PresentationFormat>
  <Paragraphs>453</Paragraphs>
  <Slides>64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67" baseType="lpstr">
      <vt:lpstr>回顾</vt:lpstr>
      <vt:lpstr>Network</vt:lpstr>
      <vt:lpstr>1_Network</vt:lpstr>
      <vt:lpstr>第1章 Java语言概述 </vt:lpstr>
      <vt:lpstr>本章导读 </vt:lpstr>
      <vt:lpstr>本章导读 </vt:lpstr>
      <vt:lpstr>1.1 课程注意事项</vt:lpstr>
      <vt:lpstr>1.1 课程注意事项-作业及实验</vt:lpstr>
      <vt:lpstr>1.1 课程注意事项-课程考核方式</vt:lpstr>
      <vt:lpstr>1.1 课程注意事项-作业和实验报告</vt:lpstr>
      <vt:lpstr>1.1 课程注意事项-教学服务器</vt:lpstr>
      <vt:lpstr>1.1 课程注意事项-课程助教</vt:lpstr>
      <vt:lpstr>1.1 课程注意事项-讲义介绍</vt:lpstr>
      <vt:lpstr>本章导读</vt:lpstr>
      <vt:lpstr>1.2  Java的前世今生一切还要从“C”说起</vt:lpstr>
      <vt:lpstr>Green Project—— Oak </vt:lpstr>
      <vt:lpstr>Oak &amp; Java &amp; JVM </vt:lpstr>
      <vt:lpstr>Oak &amp; Java &amp; JVM </vt:lpstr>
      <vt:lpstr>光有JVM够了吗？ </vt:lpstr>
      <vt:lpstr>有了JRE，这次总够了吧？ </vt:lpstr>
      <vt:lpstr>认识Java </vt:lpstr>
      <vt:lpstr>C Java C #  </vt:lpstr>
      <vt:lpstr>Java “户口信息” </vt:lpstr>
      <vt:lpstr>Java 进化史 </vt:lpstr>
      <vt:lpstr>本章导读</vt:lpstr>
      <vt:lpstr>Java的特征之平台无关性（1） </vt:lpstr>
      <vt:lpstr>Java的特征之平台无关性（2） </vt:lpstr>
      <vt:lpstr>传统语言的运行-以C语言程序为例</vt:lpstr>
      <vt:lpstr>编译汇编链接 Mac OS下使用gcc工具</vt:lpstr>
      <vt:lpstr>编译汇编链接 Mac OS下使用gcc工具</vt:lpstr>
      <vt:lpstr>Java语言的运行 </vt:lpstr>
      <vt:lpstr>Write Once, Run Everywhere  </vt:lpstr>
      <vt:lpstr>Write Once, Run Everywhere  </vt:lpstr>
      <vt:lpstr>Java的特征之面向对象 </vt:lpstr>
      <vt:lpstr>类的基本结构</vt:lpstr>
      <vt:lpstr>类继承</vt:lpstr>
      <vt:lpstr>重载</vt:lpstr>
      <vt:lpstr>PowerPoint 演示文稿</vt:lpstr>
      <vt:lpstr>重写</vt:lpstr>
      <vt:lpstr>Java的特征之安全 </vt:lpstr>
      <vt:lpstr>本章导读</vt:lpstr>
      <vt:lpstr>Java的三种运行平台 </vt:lpstr>
      <vt:lpstr>Java SE </vt:lpstr>
      <vt:lpstr>Java的三种运行平台 </vt:lpstr>
      <vt:lpstr>Java的三种运行平台 </vt:lpstr>
      <vt:lpstr>安装Java SE平台 </vt:lpstr>
      <vt:lpstr>安装Java SE平台 </vt:lpstr>
      <vt:lpstr>安装Java SE平台 </vt:lpstr>
      <vt:lpstr>安装Java SE平台 </vt:lpstr>
      <vt:lpstr>安装Java SE平台 </vt:lpstr>
      <vt:lpstr>本章导读</vt:lpstr>
      <vt:lpstr>集成开发环境 IDE </vt:lpstr>
      <vt:lpstr>Java应用程序的开发 </vt:lpstr>
      <vt:lpstr>第一个Java程序 </vt:lpstr>
      <vt:lpstr>Java应用程序的开发 </vt:lpstr>
      <vt:lpstr>Java应用程序的开发 </vt:lpstr>
      <vt:lpstr>Java应用程序的开发 </vt:lpstr>
      <vt:lpstr>Java命名方式的一些最佳实践 驼峰命名法（Camel-Case）</vt:lpstr>
      <vt:lpstr>查询Java API http://docs.oracle.com/javase/8/docs/api/</vt:lpstr>
      <vt:lpstr>初识JShell </vt:lpstr>
      <vt:lpstr>又双叒叕一次“Hello World” </vt:lpstr>
      <vt:lpstr>本章导读</vt:lpstr>
      <vt:lpstr>作业 </vt:lpstr>
      <vt:lpstr>作业 </vt:lpstr>
      <vt:lpstr>延伸——JVM </vt:lpstr>
      <vt:lpstr>延伸——JVM </vt:lpstr>
      <vt:lpstr>延伸——JVM 为什么很多语言选择在JVM上实现？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Java语言概述</dc:title>
  <dc:creator>孙海锋</dc:creator>
  <cp:lastModifiedBy>Hui</cp:lastModifiedBy>
  <cp:revision>119</cp:revision>
  <cp:lastPrinted>2017-12-20T08:20:14Z</cp:lastPrinted>
  <dcterms:created xsi:type="dcterms:W3CDTF">2017-07-30T14:05:57Z</dcterms:created>
  <dcterms:modified xsi:type="dcterms:W3CDTF">2018-03-11T11:34:22Z</dcterms:modified>
</cp:coreProperties>
</file>