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3480432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D598-1097-4408-98F7-40DD4E62F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EF5DD-448F-4EA0-9E55-1E553B69D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42D94-0D24-4892-A7CD-5B5E6012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E02-1356-4946-B3FA-AD84D76F502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FB09A-037F-4AF4-90EE-A415AC8F1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C639-C3EE-4ACD-9CDF-F8AD0402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E22-25D2-4A5B-B621-6A694AC0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1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0DE6-B1F1-456B-AE51-B3BBB718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85EBE-E65E-4D3B-8FC1-64F533DCC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3F1E3-9D53-448A-A1A9-BA6A57E0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E02-1356-4946-B3FA-AD84D76F502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57376-5450-4A90-8691-AE84EC33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D5015-F913-4BFA-8D3F-58E9FD83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E22-25D2-4A5B-B621-6A694AC0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1EBB1-4362-4C45-A59C-D1FC4538C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56D2B-6F3D-4969-A1B4-D046F9553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56BF9-4A37-481D-A0A3-1EF96D063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E02-1356-4946-B3FA-AD84D76F502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13F2-AD08-4C69-BF6B-295B8672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9D46B-2CDA-4349-8F38-0C400865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E22-25D2-4A5B-B621-6A694AC0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28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 heav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D93672-2A04-4EF3-916F-2C920729FB0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72000" rIns="72000"/>
          <a:lstStyle/>
          <a:p>
            <a:pPr>
              <a:spcBef>
                <a:spcPct val="50000"/>
              </a:spcBef>
              <a:defRPr/>
            </a:pPr>
            <a:endParaRPr lang="en-US">
              <a:solidFill>
                <a:srgbClr val="181818"/>
              </a:solidFill>
              <a:latin typeface="Ericsson Hilda Light" panose="00000400000000000000" pitchFamily="2" charset="0"/>
            </a:endParaRPr>
          </a:p>
        </p:txBody>
      </p:sp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Slide title, Ericsson Hilda Light 40pt, Ericsson Black, max 2-lines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D510456-FEBC-46FA-B25A-B809F2C18A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410" y="476250"/>
            <a:ext cx="261523" cy="26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2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2FFA-BCAA-467C-9B8F-996194E6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8CD7-7C7B-44E2-9509-6F8890CB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3BF26-A5C0-4282-B52D-DD20DF92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E02-1356-4946-B3FA-AD84D76F502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DBD9-5EE8-485F-969B-38B5A240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5CF88-1C54-40C1-A1A9-B65AAFA0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E22-25D2-4A5B-B621-6A694AC0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3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D8EF-25FB-4416-A09E-8235FEC2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FF4EB-2823-4DB2-94DC-9BF66BB38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4C6CE-527B-4E4F-B425-4B1E569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E02-1356-4946-B3FA-AD84D76F502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373E3-C743-4FD5-A2B5-F4FB7332E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638DE-DCBB-4EAD-B8F6-E9D387E8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E22-25D2-4A5B-B621-6A694AC0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2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4804-8187-479E-A5B3-6D229044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A7E0-3E20-4771-9CBC-7D2B698C5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BAEF0-E7AF-41E7-9EA6-4BBA2F4E8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BE212-7829-46FD-A675-D8D402E29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E02-1356-4946-B3FA-AD84D76F502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6AF51-F64A-4C15-A5FD-041348D0B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76FDE-59F4-4EFD-B49E-90FA82A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E22-25D2-4A5B-B621-6A694AC0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2DA6-5433-4310-8F07-AF05A2960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569E0-6310-417F-BE52-8FA256783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1E2B2-6EFE-485F-BE58-54AA0A7B3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C56B8-7274-4805-8C04-17D32E4E7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AB07B-2FDF-42E1-B580-DCCEF7D8D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0B14A-0FB9-42A3-B0D5-49E6FC0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E02-1356-4946-B3FA-AD84D76F502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EA3F1-ECA7-42B2-8462-FDBCE2EB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038FB-9D02-44B0-8B7B-EC7423B5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E22-25D2-4A5B-B621-6A694AC0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3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C9AC-7EBF-42D5-B0A6-A1B4A14C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41DD9-F725-4D98-B479-C969A1F5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E02-1356-4946-B3FA-AD84D76F502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E4C7D-41F8-4AF4-A21E-B72B7B23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815FE-34D7-4B93-A6EC-C586CA54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E22-25D2-4A5B-B621-6A694AC0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6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840B5-A14C-4A19-AD1A-D23A94AE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E02-1356-4946-B3FA-AD84D76F502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98EC8F-B9DC-48A7-93D8-C1E0D1D1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8AAF9-2576-4280-A2B5-A25D2F8E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E22-25D2-4A5B-B621-6A694AC0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7387-9D88-4493-821D-437EF093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CDE6-60A9-4A00-A9A1-8CD76069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12D41-4FD9-4F00-8DB3-4D3DF656A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5520B-A452-44D3-B4AA-3E0458DE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E02-1356-4946-B3FA-AD84D76F502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E82DE-39A1-44A5-96AC-E2425371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B2705-5396-4C0C-8D0F-F7261268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E22-25D2-4A5B-B621-6A694AC0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2EDD-21B2-4467-8F07-5ECF87CB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1276B-5693-403A-A04E-224BA4D87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1E2D7-E7AA-4506-B7E5-AD72609CB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65DE1-E999-4AFC-B2E7-5C5221A0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8E02-1356-4946-B3FA-AD84D76F502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2E3E1-A5CD-4748-A95B-6A7BDE0A2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D5E7C-2A04-4B07-8EAA-99C1D641E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FE22-25D2-4A5B-B621-6A694AC0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8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95679-05F8-4A75-863A-DC9E505E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0D580-7DF0-466F-A94F-D3A2E57BD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E6C26-13B9-40F9-A456-F7F216A0BD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08E02-1356-4946-B3FA-AD84D76F502C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5E072-30E7-4B1E-A370-02BDB15AF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F6E7F-6898-40C9-902F-AA4E9C45F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FE22-25D2-4A5B-B621-6A694AC03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7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EFCB85-DDC4-4B2E-9EBB-AADD90CB97DD}"/>
              </a:ext>
            </a:extLst>
          </p:cNvPr>
          <p:cNvSpPr txBox="1"/>
          <p:nvPr/>
        </p:nvSpPr>
        <p:spPr bwMode="auto">
          <a:xfrm>
            <a:off x="186752" y="109057"/>
            <a:ext cx="8458500" cy="53739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72000" tIns="36000" rIns="73152" bIns="36576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Tx/>
              <a:buFont typeface="Ericsson Hilda" panose="00000500000000000000" pitchFamily="2" charset="0"/>
              <a:buNone/>
              <a:tabLst/>
              <a:defRPr/>
            </a:pPr>
            <a:r>
              <a:rPr lang="en-US" sz="2800" dirty="0">
                <a:solidFill>
                  <a:prstClr val="white"/>
                </a:solidFill>
                <a:latin typeface="Ericsson Hilda" panose="020B0604020202020204" charset="0"/>
              </a:rPr>
              <a:t>Rigger Checkpoints while preparing Model Sites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ricsson Hilda" panose="020B0604020202020204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B3C25A-33E8-437D-8F45-2E48E37581D4}"/>
              </a:ext>
            </a:extLst>
          </p:cNvPr>
          <p:cNvGraphicFramePr>
            <a:graphicFrameLocks noGrp="1"/>
          </p:cNvGraphicFramePr>
          <p:nvPr/>
        </p:nvGraphicFramePr>
        <p:xfrm>
          <a:off x="337815" y="759612"/>
          <a:ext cx="10458816" cy="5545224"/>
        </p:xfrm>
        <a:graphic>
          <a:graphicData uri="http://schemas.openxmlformats.org/drawingml/2006/table">
            <a:tbl>
              <a:tblPr/>
              <a:tblGrid>
                <a:gridCol w="829259">
                  <a:extLst>
                    <a:ext uri="{9D8B030D-6E8A-4147-A177-3AD203B41FA5}">
                      <a16:colId xmlns:a16="http://schemas.microsoft.com/office/drawing/2014/main" val="2917384193"/>
                    </a:ext>
                  </a:extLst>
                </a:gridCol>
                <a:gridCol w="9629557">
                  <a:extLst>
                    <a:ext uri="{9D8B030D-6E8A-4147-A177-3AD203B41FA5}">
                      <a16:colId xmlns:a16="http://schemas.microsoft.com/office/drawing/2014/main" val="1663955343"/>
                    </a:ext>
                  </a:extLst>
                </a:gridCol>
              </a:tblGrid>
              <a:tr h="1507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S.No</a:t>
                      </a:r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Checkpoint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410124"/>
                  </a:ext>
                </a:extLst>
              </a:tr>
              <a:tr h="426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Weatherproofing of each GSM antenna in 03 Parts (1st wrap of Tape from Bottom to Top, 2nd Wrap of Weatherproofing from bottom to top from 2-3 cm below of 1st wrap, 3rd Wrap of Tape from bottom to top from 2-3 cm below of 2nd wrap) 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553444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Put Tie on bottom &amp; Top of weatherproofing to ensure its long life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1122382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the condition &amp; proper fixing of rubber boots (in case rubber boots installed on Jumpers)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5134926"/>
                  </a:ext>
                </a:extLst>
              </a:tr>
              <a:tr h="228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case Rubber boot is not proper, Weatherproofing to be done properly after removing rubber boot &amp; then put the boot again on connector.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4731286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RF Antenna Height, Orientation, Tilt (Electrical &amp; Mechanical) are as per GIS in each sector for all Antenna's.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291181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Tightning</a:t>
                      </a:r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of Clamp nut bolts of RF Antenna 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997377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the tightning of Pole mount as well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1025452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the condition of Tilt (Free from damage &amp; working)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747988"/>
                  </a:ext>
                </a:extLst>
              </a:tr>
              <a:tr h="3676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035" marR="6035" marT="603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Weatherproofing of each MW Antenna in 03 Parts (1st wrap of Tape from Bottom to Top, 2nd Wrap of Weatherproofing from bottom to top from 2-3 cm below of 1st wrap, 3rd Wrap of Tape from bottom to top from 2-3 cm below of 2nd wrap) 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8370845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Tightening of Clamp nut bolts of MW Antenna 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793609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the tightening of MW Pole mount as well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3432954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earthing of ODU (Presence &amp; tightning)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0559742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Labeling &amp; Marking on MW Antenna (Orientation, Far end detail)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5309282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the direction of ODU connector (Should be towards Ground) to avoid water seepage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8315156"/>
                  </a:ext>
                </a:extLst>
              </a:tr>
              <a:tr h="28449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6035" marR="6035" marT="603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the installation of support Rod as per standard practice &amp; photo. Also, check the tightening of all nut &amp; bolts. 01 support required for .9m Antenna &amp; 2 support required for 1.2/1.8m MW Antenna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0932746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the IF Cable loop availability &amp; its proper routing. Also check LAN &amp; Power cable loop in case of IP20C ODU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588222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Paint Marks at connecting point of Pole Mount &amp; Antenna Clamp (Helpful during Link misaligned)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3972138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Availability of Lightning Arrestor (If not, mention the point in Infra Hygiene)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5032280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Cable routing from Top to bottom of tower (No sagging, mess of cables &amp; loose cables on Tower)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7413700"/>
                  </a:ext>
                </a:extLst>
              </a:tr>
              <a:tr h="3689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035" marR="6035" marT="603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 case of OD BTS Weatherproofing of each Jumper Feeder connection in 03 Parts (1st wrap of Tape from Bottom to Top, 2nd Wrap of Weatherproofing from bottom to top from 2-3 cm below of 1st wrap, 3rd Wrap of Tape from bottom to top from 2-3 cm below of 2nd wrap) 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1688095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Earthing of Feeders near Horizontal OD ladder to be done &amp; sealed properly.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9456507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Note all unused RF &amp; MW Antennas  along with size 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930335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DC junction box should be sealed properly &amp; free from any type of water seepage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4887502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All free ports of RF module should be filled with IP seals/proper seal.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2335528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Check any blocking in front of RF/MW Antenna 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1941155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GPS antenna &amp; Connector tightening &amp; positioning of GPS Antenna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400317"/>
                  </a:ext>
                </a:extLst>
              </a:tr>
              <a:tr h="142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6035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GPS cable routing &amp; is free from cut &amp; damage</a:t>
                      </a:r>
                    </a:p>
                  </a:txBody>
                  <a:tcPr marL="182880" marR="6035" marT="603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9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79CF32A-E2FA-4DA2-88FE-76DDFBF6796D}"/>
              </a:ext>
            </a:extLst>
          </p:cNvPr>
          <p:cNvSpPr txBox="1"/>
          <p:nvPr/>
        </p:nvSpPr>
        <p:spPr>
          <a:xfrm>
            <a:off x="3688552" y="6402793"/>
            <a:ext cx="6162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Ericsson Hilda" panose="00000500000000000000" pitchFamily="2" charset="0"/>
              <a:buNone/>
              <a:tabLst/>
              <a:defRPr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ricsson Hilda" panose="020B0604020202020204" charset="0"/>
                <a:ea typeface="+mn-ea"/>
                <a:cs typeface="+mn-cs"/>
              </a:rPr>
              <a:t>Hard copy to be given in Regional language to all riggers</a:t>
            </a:r>
          </a:p>
        </p:txBody>
      </p:sp>
    </p:spTree>
    <p:extLst>
      <p:ext uri="{BB962C8B-B14F-4D97-AF65-F5344CB8AC3E}">
        <p14:creationId xmlns:p14="http://schemas.microsoft.com/office/powerpoint/2010/main" val="360471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Ericsson Hilda</vt:lpstr>
      <vt:lpstr>Ericsson Hilda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Madhav Durge</dc:creator>
  <cp:lastModifiedBy>Madhav Durge</cp:lastModifiedBy>
  <cp:revision>1</cp:revision>
  <dcterms:created xsi:type="dcterms:W3CDTF">2021-02-04T08:36:45Z</dcterms:created>
  <dcterms:modified xsi:type="dcterms:W3CDTF">2021-02-04T08:37:41Z</dcterms:modified>
</cp:coreProperties>
</file>