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E3C12-59B5-423D-9C98-691F819F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B559A-CBF7-4ACF-AB5D-B3EA6138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A9FBB-90C4-44DE-AF00-F47C6643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18FE7-D079-4DD8-A9B7-9B1777A4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1FCB0-A2C4-4ED0-B5B2-53127BAE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CE171-4A14-40BF-A425-E25C7C43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85045-1722-4F66-8E78-066EA7484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6E082-1212-45E1-91C6-F71DD337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2F535-E985-4B8E-9DC1-AA152595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BE902-4BE0-43E5-816F-FD0C9EBD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3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E0719-F358-4217-A449-03B01C4D2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F0E69-2E74-4E7E-A67F-F81ACD5D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C5C39-B4C3-4B2F-AB92-9EF2B7D7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5D854-7968-4974-B22D-6B2EBC69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5B715-4B92-4937-936C-4BDD3D53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9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7A1BE-4E35-4017-9495-08F24316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34B91-EB38-4164-884E-44DF7C25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E33F1-5EC0-49F9-AA82-86C30FBE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BA9EB-86BA-40BE-A47C-D11F874A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D2CF7-6108-414E-BFA1-0DD68109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6824F-276A-4A1B-B33F-4E599280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8E8A3-4FFA-4C09-9CE5-CE53D620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9AB5C-FCD5-45F6-B5C8-3148A030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898B7-25DE-4D1A-998B-13715A8B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AF13E-3CB4-4076-BD5E-BD5A9A9C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6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6F0B6-CFB1-4F37-AD53-13E909EE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325F5-272D-46A7-A3A4-92D6F6B8A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CEA41-FF5A-4999-B7D8-D81C5C692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40C5B-58CA-4975-A5D3-9EEB0AE3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C24BF-7503-49F3-AFCD-2B21065D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E1B8E-40D6-47F3-BFD3-A817ECF9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5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A8F8-8B49-415A-A867-DCE5015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DEDDD-9042-4DAB-8AC0-7B49654C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218CA-5F54-4788-80EA-A94BAFB66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FAFF21-F91C-4808-BF1A-2126B7A55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82202B-24FE-4169-BAF5-4B0A98C70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DB5AC-81CF-410D-B310-C5FA1322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21C468-2425-42E7-90AC-7B6B51E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76C32F-FDA7-4102-A680-5A894E1B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4C02C-CEEA-4101-A34E-D6CE0720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6D3C5-3484-4C31-9942-AAF50A9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BC9C55-EB8C-4378-9F21-552206ED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A493D-16D3-45E6-8766-34E2171F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316B9-7796-48D2-BB70-18C8036F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FC732B-705D-4868-82D4-D5E7D6DA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8564A-7EDB-4477-9EA2-BB68BCA4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0CDB7-D6BE-4F73-A673-FD5AACD1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DEB5F-CDD4-4D1A-B4B2-45C8C5EC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2BDAB-9CBA-4D29-8625-471A3CB6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98572-0DC6-432A-8D50-FC1EA424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2E71E-C9A7-4DF2-874B-9DE40C2E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DAD10-3040-4BD2-A8D8-44AAEE3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9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18D88-4A5D-4298-9004-D9D9FA8D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8E1990-C9C9-4964-B53B-0C12D0DC7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89494C-0E2E-4529-A657-274CA0D1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52692-3267-479B-AA3D-79F632EC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4AA2D-1416-4443-A197-11A66F33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7670B-D7C6-4EC7-AB60-A7F020A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9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CBD0A-3E9B-41B1-9C49-7DBD2ECF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47E27-0878-4E27-A587-32210A91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23A38-7E2E-47E6-B472-CF33D23DC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1DE6-8A92-4B2A-B6E7-C6127635947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90AEC-E6E2-44F9-BF04-CF10DE50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9588A-FBA6-4267-9408-E74DCD660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8953-BF5B-41C5-B277-2181F9C9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52C75-C0AF-4A24-BE2C-54A9C3FC0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的通信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194177-B76B-41ED-931C-2DC3F52A0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6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DAFBA-0707-4D18-913A-B7DDF13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直连</a:t>
            </a:r>
            <a:r>
              <a:rPr lang="en-US" altLang="zh-CN" dirty="0"/>
              <a:t>VLAN</a:t>
            </a:r>
            <a:r>
              <a:rPr lang="zh-CN" altLang="en-US" dirty="0"/>
              <a:t>间流量转发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8AF59-B256-4EBE-8218-CAFAB4A3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34462B-A60C-4A39-969C-ED5DC930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38" y="1690688"/>
            <a:ext cx="7609524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B8686-6D54-4F8A-BCB5-62019904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跨设备</a:t>
            </a:r>
            <a:r>
              <a:rPr lang="en-US" altLang="zh-CN" dirty="0"/>
              <a:t>VLAN</a:t>
            </a:r>
            <a:r>
              <a:rPr lang="zh-CN" altLang="en-US" dirty="0"/>
              <a:t>间流量转发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DBE54-D00D-4A5A-BBD4-AB930D99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040C62-A255-4C14-9EA2-8913C9E1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92" y="1544003"/>
            <a:ext cx="7238095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48211-5A89-46C4-8082-E9B03EDB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单臂路由案例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6F220-6B06-4683-9408-23A2CE1A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S1</a:t>
            </a:r>
          </a:p>
          <a:p>
            <a:pPr marL="0" indent="0">
              <a:buNone/>
            </a:pPr>
            <a:r>
              <a:rPr lang="en-US" altLang="zh-CN" b="1" dirty="0" err="1"/>
              <a:t>vlan</a:t>
            </a:r>
            <a:r>
              <a:rPr lang="en-US" altLang="zh-CN" b="1" dirty="0"/>
              <a:t> batch 10 20 30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GigabitEthernet0/0/1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trunk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trunk allow-pass </a:t>
            </a:r>
            <a:r>
              <a:rPr lang="en-US" altLang="zh-CN" b="1" dirty="0" err="1"/>
              <a:t>vlan</a:t>
            </a:r>
            <a:r>
              <a:rPr lang="en-US" altLang="zh-CN" b="1" dirty="0"/>
              <a:t> 2 to 4094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GigabitEthernet0/0/2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trunk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trunk allow-pass </a:t>
            </a:r>
            <a:r>
              <a:rPr lang="en-US" altLang="zh-CN" b="1" dirty="0" err="1"/>
              <a:t>vlan</a:t>
            </a:r>
            <a:r>
              <a:rPr lang="en-US" altLang="zh-CN" b="1" dirty="0"/>
              <a:t> 2 to 4094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GigabitEthernet0/0/3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trunk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trunk allow-pass </a:t>
            </a:r>
            <a:r>
              <a:rPr lang="en-US" altLang="zh-CN" b="1" dirty="0" err="1"/>
              <a:t>vlan</a:t>
            </a:r>
            <a:r>
              <a:rPr lang="en-US" altLang="zh-CN" b="1" dirty="0"/>
              <a:t> 2 to 4094</a:t>
            </a:r>
            <a:endParaRPr lang="zh-CN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14474-92B4-4206-B022-8A4D511F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22" y="1690688"/>
            <a:ext cx="6229415" cy="4464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5E55A8F-F824-4FF7-B06A-47A7712330F4}"/>
              </a:ext>
            </a:extLst>
          </p:cNvPr>
          <p:cNvSpPr/>
          <p:nvPr/>
        </p:nvSpPr>
        <p:spPr>
          <a:xfrm>
            <a:off x="8074855" y="2011680"/>
            <a:ext cx="1209822" cy="10045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E399E2-6A4E-48FE-9EF1-431B511F653D}"/>
              </a:ext>
            </a:extLst>
          </p:cNvPr>
          <p:cNvCxnSpPr/>
          <p:nvPr/>
        </p:nvCxnSpPr>
        <p:spPr>
          <a:xfrm flipH="1">
            <a:off x="4543865" y="2504049"/>
            <a:ext cx="3404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2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48211-5A89-46C4-8082-E9B03EDB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单臂路由案例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6F220-6B06-4683-9408-23A2CE1A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S2</a:t>
            </a:r>
          </a:p>
          <a:p>
            <a:pPr marL="0" indent="0">
              <a:buNone/>
            </a:pPr>
            <a:r>
              <a:rPr lang="en-US" altLang="zh-CN" b="1" dirty="0" err="1"/>
              <a:t>vlan</a:t>
            </a:r>
            <a:r>
              <a:rPr lang="en-US" altLang="zh-CN" b="1" dirty="0"/>
              <a:t> batch 10 20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Ethernet0/0/1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access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default </a:t>
            </a:r>
            <a:r>
              <a:rPr lang="en-US" altLang="zh-CN" b="1" dirty="0" err="1"/>
              <a:t>vlan</a:t>
            </a:r>
            <a:r>
              <a:rPr lang="en-US" altLang="zh-CN" b="1" dirty="0"/>
              <a:t> 10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Ethernet0/0/2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access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default </a:t>
            </a:r>
            <a:r>
              <a:rPr lang="en-US" altLang="zh-CN" b="1" dirty="0" err="1"/>
              <a:t>vlan</a:t>
            </a:r>
            <a:r>
              <a:rPr lang="en-US" altLang="zh-CN" b="1" dirty="0"/>
              <a:t> 20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GigabitEthernet0/0/2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trunk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port trunk allow-pass </a:t>
            </a:r>
            <a:r>
              <a:rPr lang="en-US" altLang="zh-CN" b="1" dirty="0" err="1"/>
              <a:t>vlan</a:t>
            </a:r>
            <a:r>
              <a:rPr lang="en-US" altLang="zh-CN" b="1" dirty="0"/>
              <a:t> 2 to 4094</a:t>
            </a:r>
            <a:endParaRPr lang="zh-CN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14474-92B4-4206-B022-8A4D511F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22" y="1690688"/>
            <a:ext cx="6229415" cy="4464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5E55A8F-F824-4FF7-B06A-47A7712330F4}"/>
              </a:ext>
            </a:extLst>
          </p:cNvPr>
          <p:cNvSpPr/>
          <p:nvPr/>
        </p:nvSpPr>
        <p:spPr>
          <a:xfrm>
            <a:off x="7132320" y="3182474"/>
            <a:ext cx="1209822" cy="10045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E399E2-6A4E-48FE-9EF1-431B511F653D}"/>
              </a:ext>
            </a:extLst>
          </p:cNvPr>
          <p:cNvCxnSpPr/>
          <p:nvPr/>
        </p:nvCxnSpPr>
        <p:spPr>
          <a:xfrm flipH="1">
            <a:off x="3601330" y="3684759"/>
            <a:ext cx="3404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2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48211-5A89-46C4-8082-E9B03EDB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单臂路由案例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6F220-6B06-4683-9408-23A2CE1A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S3</a:t>
            </a:r>
          </a:p>
          <a:p>
            <a:pPr marL="0" indent="0">
              <a:buNone/>
            </a:pPr>
            <a:r>
              <a:rPr lang="en-US" altLang="zh-CN" b="1" dirty="0" err="1"/>
              <a:t>vlan</a:t>
            </a:r>
            <a:r>
              <a:rPr lang="en-US" altLang="zh-CN" b="1" dirty="0"/>
              <a:t> batch 30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Ethernet0/0/1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access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default </a:t>
            </a:r>
            <a:r>
              <a:rPr lang="en-US" altLang="zh-CN" b="1" dirty="0" err="1"/>
              <a:t>vlan</a:t>
            </a:r>
            <a:r>
              <a:rPr lang="en-US" altLang="zh-CN" b="1" dirty="0"/>
              <a:t> 30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GigabitEthernet0/0/2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trunk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port trunk allow-pass </a:t>
            </a:r>
            <a:r>
              <a:rPr lang="en-US" altLang="zh-CN" b="1" dirty="0" err="1"/>
              <a:t>vlan</a:t>
            </a:r>
            <a:r>
              <a:rPr lang="en-US" altLang="zh-CN" b="1" dirty="0"/>
              <a:t> 2 to 4094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14474-92B4-4206-B022-8A4D511F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22" y="1690688"/>
            <a:ext cx="6229415" cy="4464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5E55A8F-F824-4FF7-B06A-47A7712330F4}"/>
              </a:ext>
            </a:extLst>
          </p:cNvPr>
          <p:cNvSpPr/>
          <p:nvPr/>
        </p:nvSpPr>
        <p:spPr>
          <a:xfrm>
            <a:off x="8940329" y="3182473"/>
            <a:ext cx="1209822" cy="10045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E399E2-6A4E-48FE-9EF1-431B511F653D}"/>
              </a:ext>
            </a:extLst>
          </p:cNvPr>
          <p:cNvCxnSpPr>
            <a:cxnSpLocks/>
          </p:cNvCxnSpPr>
          <p:nvPr/>
        </p:nvCxnSpPr>
        <p:spPr>
          <a:xfrm flipH="1">
            <a:off x="5247249" y="3684759"/>
            <a:ext cx="36930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3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48211-5A89-46C4-8082-E9B03EDB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单臂路由案例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6F220-6B06-4683-9408-23A2CE1A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R</a:t>
            </a:r>
          </a:p>
          <a:p>
            <a:pPr marL="0" indent="0">
              <a:buNone/>
            </a:pPr>
            <a:r>
              <a:rPr lang="en-US" altLang="zh-CN" dirty="0"/>
              <a:t>interface GigabitEthernet0/0/1.1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dot1q termination vid 10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10.1.1.254 255.255.255.0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arp</a:t>
            </a:r>
            <a:r>
              <a:rPr lang="en-US" altLang="zh-CN" b="1" dirty="0">
                <a:solidFill>
                  <a:srgbClr val="FF0000"/>
                </a:solidFill>
              </a:rPr>
              <a:t> broadcast enable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</a:p>
          <a:p>
            <a:pPr marL="0" indent="0">
              <a:buNone/>
            </a:pPr>
            <a:r>
              <a:rPr lang="en-US" altLang="zh-CN" dirty="0"/>
              <a:t>interface GigabitEthernet0/0/1.2</a:t>
            </a:r>
          </a:p>
          <a:p>
            <a:pPr marL="0" indent="0">
              <a:buNone/>
            </a:pPr>
            <a:r>
              <a:rPr lang="en-US" altLang="zh-CN" dirty="0"/>
              <a:t> dot1q termination vid 20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20.1.1.254 255.255.255.0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arp</a:t>
            </a:r>
            <a:r>
              <a:rPr lang="en-US" altLang="zh-CN" dirty="0"/>
              <a:t> broadcast enable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</a:p>
          <a:p>
            <a:pPr marL="0" indent="0">
              <a:buNone/>
            </a:pPr>
            <a:r>
              <a:rPr lang="en-US" altLang="zh-CN" dirty="0"/>
              <a:t>interface GigabitEthernet0/0/1.3</a:t>
            </a:r>
          </a:p>
          <a:p>
            <a:pPr marL="0" indent="0">
              <a:buNone/>
            </a:pPr>
            <a:r>
              <a:rPr lang="en-US" altLang="zh-CN" dirty="0"/>
              <a:t> dot1q termination vid 30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30.1.1.254 255.255.255.0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arp</a:t>
            </a:r>
            <a:r>
              <a:rPr lang="en-US" altLang="zh-CN" dirty="0"/>
              <a:t> broadcast enable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14474-92B4-4206-B022-8A4D511F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22" y="1690688"/>
            <a:ext cx="6229415" cy="4464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5E55A8F-F824-4FF7-B06A-47A7712330F4}"/>
              </a:ext>
            </a:extLst>
          </p:cNvPr>
          <p:cNvSpPr/>
          <p:nvPr/>
        </p:nvSpPr>
        <p:spPr>
          <a:xfrm>
            <a:off x="10143978" y="2011680"/>
            <a:ext cx="1209822" cy="10045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E399E2-6A4E-48FE-9EF1-431B511F653D}"/>
              </a:ext>
            </a:extLst>
          </p:cNvPr>
          <p:cNvCxnSpPr>
            <a:cxnSpLocks/>
          </p:cNvCxnSpPr>
          <p:nvPr/>
        </p:nvCxnSpPr>
        <p:spPr>
          <a:xfrm flipH="1">
            <a:off x="4698609" y="2513966"/>
            <a:ext cx="5445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7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4B8C0-0CCB-4194-904C-3164AFF5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三层交换机案例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681D0-C1E8-49DA-9EF3-0392634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307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S2</a:t>
            </a:r>
          </a:p>
          <a:p>
            <a:pPr marL="0" indent="0">
              <a:buNone/>
            </a:pPr>
            <a:r>
              <a:rPr lang="en-US" altLang="zh-CN" b="1" dirty="0" err="1"/>
              <a:t>vlan</a:t>
            </a:r>
            <a:r>
              <a:rPr lang="en-US" altLang="zh-CN" b="1" dirty="0"/>
              <a:t> batch 10 20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Ethernet0/0/1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access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default </a:t>
            </a:r>
            <a:r>
              <a:rPr lang="en-US" altLang="zh-CN" b="1" dirty="0" err="1"/>
              <a:t>vlan</a:t>
            </a:r>
            <a:r>
              <a:rPr lang="en-US" altLang="zh-CN" b="1" dirty="0"/>
              <a:t> 10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Ethernet0/0/2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access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default </a:t>
            </a:r>
            <a:r>
              <a:rPr lang="en-US" altLang="zh-CN" b="1" dirty="0" err="1"/>
              <a:t>vlan</a:t>
            </a:r>
            <a:r>
              <a:rPr lang="en-US" altLang="zh-CN" b="1" dirty="0"/>
              <a:t> 20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GigabitEthernet0/0/2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trunk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port trunk allow-pass </a:t>
            </a:r>
            <a:r>
              <a:rPr lang="en-US" altLang="zh-CN" b="1" dirty="0" err="1"/>
              <a:t>vlan</a:t>
            </a:r>
            <a:r>
              <a:rPr lang="en-US" altLang="zh-CN" b="1" dirty="0"/>
              <a:t> 2 to 4094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F513-F88B-4611-9158-4DA836AF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74" y="2183294"/>
            <a:ext cx="5320978" cy="3636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81DFB66-B118-41AA-B039-F86F17FD64FE}"/>
              </a:ext>
            </a:extLst>
          </p:cNvPr>
          <p:cNvSpPr/>
          <p:nvPr/>
        </p:nvSpPr>
        <p:spPr>
          <a:xfrm>
            <a:off x="7668064" y="3249637"/>
            <a:ext cx="1209822" cy="10045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2AA2080-42A1-4A2E-98D8-2EBDE5DA0A22}"/>
              </a:ext>
            </a:extLst>
          </p:cNvPr>
          <p:cNvCxnSpPr>
            <a:cxnSpLocks/>
          </p:cNvCxnSpPr>
          <p:nvPr/>
        </p:nvCxnSpPr>
        <p:spPr>
          <a:xfrm flipH="1">
            <a:off x="5852160" y="3751923"/>
            <a:ext cx="18159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8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4B8C0-0CCB-4194-904C-3164AFF5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三层交换机案例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681D0-C1E8-49DA-9EF3-0392634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307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S3</a:t>
            </a:r>
          </a:p>
          <a:p>
            <a:pPr marL="0" indent="0">
              <a:buNone/>
            </a:pPr>
            <a:r>
              <a:rPr lang="en-US" altLang="zh-CN" b="1" dirty="0" err="1"/>
              <a:t>vlan</a:t>
            </a:r>
            <a:r>
              <a:rPr lang="en-US" altLang="zh-CN" b="1" dirty="0"/>
              <a:t> batch 30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Ethernet0/0/1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access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default </a:t>
            </a:r>
            <a:r>
              <a:rPr lang="en-US" altLang="zh-CN" b="1" dirty="0" err="1"/>
              <a:t>vlan</a:t>
            </a:r>
            <a:r>
              <a:rPr lang="en-US" altLang="zh-CN" b="1" dirty="0"/>
              <a:t> 30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#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interface GigabitEthernet0/0/2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port link-type trunk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port trunk allow-pass </a:t>
            </a:r>
            <a:r>
              <a:rPr lang="en-US" altLang="zh-CN" b="1" dirty="0" err="1"/>
              <a:t>vlan</a:t>
            </a:r>
            <a:r>
              <a:rPr lang="en-US" altLang="zh-CN" b="1" dirty="0"/>
              <a:t> 2 to 4094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F513-F88B-4611-9158-4DA836AF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74" y="2183294"/>
            <a:ext cx="5320978" cy="3636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EAC017D-55D1-4DF2-9EAD-554321221052}"/>
              </a:ext>
            </a:extLst>
          </p:cNvPr>
          <p:cNvSpPr/>
          <p:nvPr/>
        </p:nvSpPr>
        <p:spPr>
          <a:xfrm>
            <a:off x="9313984" y="3263704"/>
            <a:ext cx="1209822" cy="10045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AEF955-D6D4-4C13-97B7-70F1FF351484}"/>
              </a:ext>
            </a:extLst>
          </p:cNvPr>
          <p:cNvCxnSpPr>
            <a:cxnSpLocks/>
          </p:cNvCxnSpPr>
          <p:nvPr/>
        </p:nvCxnSpPr>
        <p:spPr>
          <a:xfrm flipH="1">
            <a:off x="5680727" y="3765990"/>
            <a:ext cx="36332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4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8FF0DF3-7EF8-4C5B-A080-F940EB99FF6F}"/>
              </a:ext>
            </a:extLst>
          </p:cNvPr>
          <p:cNvSpPr/>
          <p:nvPr/>
        </p:nvSpPr>
        <p:spPr>
          <a:xfrm>
            <a:off x="838200" y="2363372"/>
            <a:ext cx="4155833" cy="17303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24B8C0-0CCB-4194-904C-3164AFF5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三层交换机案例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681D0-C1E8-49DA-9EF3-0392634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307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S1</a:t>
            </a:r>
          </a:p>
          <a:p>
            <a:pPr marL="0" indent="0">
              <a:buNone/>
            </a:pPr>
            <a:r>
              <a:rPr lang="en-US" altLang="zh-CN" dirty="0" err="1"/>
              <a:t>vlan</a:t>
            </a:r>
            <a:r>
              <a:rPr lang="en-US" altLang="zh-CN" dirty="0"/>
              <a:t> batch 10 20 30</a:t>
            </a:r>
          </a:p>
          <a:p>
            <a:pPr marL="0" indent="0">
              <a:buNone/>
            </a:pPr>
            <a:r>
              <a:rPr lang="en-US" altLang="zh-CN" dirty="0"/>
              <a:t>interface Vlanif10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192.168.1.254 255.255.255.0</a:t>
            </a:r>
          </a:p>
          <a:p>
            <a:pPr marL="0" indent="0">
              <a:buNone/>
            </a:pPr>
            <a:r>
              <a:rPr lang="en-US" altLang="zh-CN" dirty="0"/>
              <a:t>interface Vlanif20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192.168.2.254 255.255.255.0</a:t>
            </a:r>
          </a:p>
          <a:p>
            <a:pPr marL="0" indent="0">
              <a:buNone/>
            </a:pPr>
            <a:r>
              <a:rPr lang="en-US" altLang="zh-CN" dirty="0"/>
              <a:t>interface Vlanif30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192.168.3.254 255.255.255.0</a:t>
            </a:r>
          </a:p>
          <a:p>
            <a:pPr marL="0" indent="0">
              <a:buNone/>
            </a:pPr>
            <a:r>
              <a:rPr lang="en-US" altLang="zh-CN" dirty="0"/>
              <a:t>interface GigabitEthernet0/0/2</a:t>
            </a:r>
          </a:p>
          <a:p>
            <a:pPr marL="0" indent="0">
              <a:buNone/>
            </a:pPr>
            <a:r>
              <a:rPr lang="en-US" altLang="zh-CN" dirty="0"/>
              <a:t> port link-type trunk</a:t>
            </a:r>
          </a:p>
          <a:p>
            <a:pPr marL="0" indent="0">
              <a:buNone/>
            </a:pPr>
            <a:r>
              <a:rPr lang="en-US" altLang="zh-CN" dirty="0"/>
              <a:t> port trunk allow-pass </a:t>
            </a:r>
            <a:r>
              <a:rPr lang="en-US" altLang="zh-CN" dirty="0" err="1"/>
              <a:t>vlan</a:t>
            </a:r>
            <a:r>
              <a:rPr lang="en-US" altLang="zh-CN" dirty="0"/>
              <a:t> 2 to 4094</a:t>
            </a:r>
          </a:p>
          <a:p>
            <a:pPr marL="0" indent="0">
              <a:buNone/>
            </a:pPr>
            <a:r>
              <a:rPr lang="en-US" altLang="zh-CN" dirty="0"/>
              <a:t>interface GigabitEthernet0/0/3</a:t>
            </a:r>
          </a:p>
          <a:p>
            <a:pPr marL="0" indent="0">
              <a:buNone/>
            </a:pPr>
            <a:r>
              <a:rPr lang="en-US" altLang="zh-CN" dirty="0"/>
              <a:t> port link-type trunk</a:t>
            </a:r>
          </a:p>
          <a:p>
            <a:pPr marL="0" indent="0">
              <a:buNone/>
            </a:pPr>
            <a:r>
              <a:rPr lang="en-US" altLang="zh-CN" dirty="0"/>
              <a:t> port trunk allow-pass </a:t>
            </a:r>
            <a:r>
              <a:rPr lang="en-US" altLang="zh-CN" dirty="0" err="1"/>
              <a:t>vlan</a:t>
            </a:r>
            <a:r>
              <a:rPr lang="en-US" altLang="zh-CN" dirty="0"/>
              <a:t> 2 to 4094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F513-F88B-4611-9158-4DA836AF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74" y="2183294"/>
            <a:ext cx="5320978" cy="3636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4067F6D-E1F9-469F-AF13-78FCEDA94869}"/>
              </a:ext>
            </a:extLst>
          </p:cNvPr>
          <p:cNvSpPr/>
          <p:nvPr/>
        </p:nvSpPr>
        <p:spPr>
          <a:xfrm>
            <a:off x="8441787" y="2183294"/>
            <a:ext cx="1209822" cy="10045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4AFBC7-C237-46F6-A8C3-73606A6E51B1}"/>
              </a:ext>
            </a:extLst>
          </p:cNvPr>
          <p:cNvCxnSpPr>
            <a:cxnSpLocks/>
          </p:cNvCxnSpPr>
          <p:nvPr/>
        </p:nvCxnSpPr>
        <p:spPr>
          <a:xfrm flipH="1">
            <a:off x="6203852" y="2685580"/>
            <a:ext cx="2237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5C3C-70DE-4F39-8A24-BB11400F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间的通信需求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774DA7-386D-4D86-8A0F-061D634DF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685" y="1690688"/>
            <a:ext cx="5814629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4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2006A-6D45-435E-A58E-CB44BD1E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  <a:r>
              <a:rPr lang="en-US" altLang="zh-CN" dirty="0"/>
              <a:t>VLAN</a:t>
            </a:r>
            <a:r>
              <a:rPr lang="zh-CN" altLang="en-US" dirty="0"/>
              <a:t>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9EED7-D715-485B-AC26-03738D1C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路由器端口的数量问题？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04F996-395A-4F75-98E9-53D638F3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80" y="1419327"/>
            <a:ext cx="677544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6E191-C03D-4760-B6CE-E5D0DB4B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单臂路由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F7127-E18F-4DB9-BE92-B1A8B291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6" y="1825625"/>
            <a:ext cx="10959904" cy="4351338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802.1Q</a:t>
            </a:r>
            <a:r>
              <a:rPr lang="zh-CN" altLang="en-US" dirty="0"/>
              <a:t>和子接口实现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存在的问题？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7167DA-6148-487D-B470-66C4EA2B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44" y="2123799"/>
            <a:ext cx="7200000" cy="45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C1EF1-09B7-4619-B13E-0255EE43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三层交换机的产生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D9113-6805-4FD1-8AC8-FA84FCE1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二层交换和三层路由的集成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90B79B-7BFB-4F94-B97F-907A7C38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2491249"/>
            <a:ext cx="720000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8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846CF-AD02-4C9A-AEEB-0D1C86FE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利用三层交换机实现</a:t>
            </a:r>
            <a:r>
              <a:rPr lang="en-US" altLang="zh-CN" dirty="0"/>
              <a:t>VLAN</a:t>
            </a:r>
            <a:r>
              <a:rPr lang="zh-CN" altLang="en-US" dirty="0"/>
              <a:t>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8473E-3E1B-4167-A394-86E36327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三层路由转发引擎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A240CB-6EFD-40F5-BC17-BFEDE3E2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38" y="2396011"/>
            <a:ext cx="7409524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0C349-4296-41A3-939D-0EE373F8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交换机匹配转发模型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ACF2C-EC80-4C33-9B3C-4452301D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维护路由表</a:t>
            </a:r>
            <a:endParaRPr lang="en-US" altLang="zh-CN" dirty="0"/>
          </a:p>
          <a:p>
            <a:r>
              <a:rPr lang="en-US" altLang="zh-CN" dirty="0"/>
              <a:t>ASIC</a:t>
            </a:r>
            <a:r>
              <a:rPr lang="zh-CN" altLang="en-US" dirty="0"/>
              <a:t>芯片完成主要的数据转发</a:t>
            </a:r>
            <a:endParaRPr lang="en-US" altLang="zh-CN" dirty="0"/>
          </a:p>
          <a:p>
            <a:r>
              <a:rPr lang="zh-CN" altLang="en-US" dirty="0"/>
              <a:t>一次路由，多次交换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79840-B634-4CEF-85D6-DF92E862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28" y="3586487"/>
            <a:ext cx="7057143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3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1DC49-9997-4D65-B9BC-C653CEE8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B21E3-25D6-4275-ABD5-5DD6339F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064B7-42C5-4D81-9F76-8E3D5994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5" y="1690688"/>
            <a:ext cx="7123809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952E3-1C39-44BB-B6A3-D5ED52E3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交换机最长匹配转发表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1CCF4-6D1B-4D6E-8A3B-AEAA01AC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D4FDF1-A097-438C-860B-5A6E4FD6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66" y="1729865"/>
            <a:ext cx="7066667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0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424</Words>
  <Application>Microsoft Office PowerPoint</Application>
  <PresentationFormat>宽屏</PresentationFormat>
  <Paragraphs>123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VLAN的通信</vt:lpstr>
      <vt:lpstr>VLAN间的通信需求</vt:lpstr>
      <vt:lpstr>路由器实现VLAN间通信</vt:lpstr>
      <vt:lpstr>单臂路由</vt:lpstr>
      <vt:lpstr>三层交换机的产生</vt:lpstr>
      <vt:lpstr>利用三层交换机实现VLAN间通信</vt:lpstr>
      <vt:lpstr>交换机匹配转发模型</vt:lpstr>
      <vt:lpstr>交换机转发表</vt:lpstr>
      <vt:lpstr>交换机最长匹配转发表</vt:lpstr>
      <vt:lpstr>直连VLAN间流量转发</vt:lpstr>
      <vt:lpstr>跨设备VLAN间流量转发</vt:lpstr>
      <vt:lpstr>单臂路由案例</vt:lpstr>
      <vt:lpstr>单臂路由案例</vt:lpstr>
      <vt:lpstr>单臂路由案例</vt:lpstr>
      <vt:lpstr>单臂路由案例</vt:lpstr>
      <vt:lpstr>三层交换机案例</vt:lpstr>
      <vt:lpstr>三层交换机案例</vt:lpstr>
      <vt:lpstr>三层交换机案例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VLAN的通信</dc:title>
  <dc:creator>carol</dc:creator>
  <cp:lastModifiedBy>carol</cp:lastModifiedBy>
  <cp:revision>16</cp:revision>
  <dcterms:created xsi:type="dcterms:W3CDTF">2019-11-08T14:02:31Z</dcterms:created>
  <dcterms:modified xsi:type="dcterms:W3CDTF">2019-11-09T09:16:55Z</dcterms:modified>
</cp:coreProperties>
</file>