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73" r:id="rId6"/>
    <p:sldId id="268" r:id="rId7"/>
    <p:sldId id="269" r:id="rId8"/>
    <p:sldId id="274" r:id="rId9"/>
    <p:sldId id="275" r:id="rId10"/>
    <p:sldId id="270" r:id="rId11"/>
    <p:sldId id="271" r:id="rId12"/>
    <p:sldId id="272" r:id="rId13"/>
    <p:sldId id="276" r:id="rId14"/>
    <p:sldId id="277" r:id="rId15"/>
    <p:sldId id="278" r:id="rId16"/>
    <p:sldId id="279" r:id="rId17"/>
    <p:sldId id="262" r:id="rId18"/>
    <p:sldId id="280" r:id="rId19"/>
    <p:sldId id="260" r:id="rId20"/>
    <p:sldId id="261"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63" r:id="rId35"/>
    <p:sldId id="264" r:id="rId36"/>
    <p:sldId id="265" r:id="rId37"/>
    <p:sldId id="294" r:id="rId38"/>
    <p:sldId id="295" r:id="rId39"/>
    <p:sldId id="296" r:id="rId40"/>
    <p:sldId id="297" r:id="rId41"/>
    <p:sldId id="298" r:id="rId42"/>
    <p:sldId id="26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15F1B-A8D5-4FA9-B21C-662383377F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5E88D5-3EE5-42AF-B1D5-C60A1CE4A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96AEBE-C06E-4940-B2DF-7614C66AC835}"/>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B62256D0-8392-45F5-9FC3-6669BF2461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9AE346-9FBE-45E6-BB1C-C7E4430FC7E2}"/>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154859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6CA25-0264-444C-84BD-364812BEB6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A21C11-5F4D-4085-88D0-6F5CEB5DDE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E09CF0-AAA0-46C5-8F96-450A3723CDF8}"/>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92A54EC6-65B0-4616-B25D-70611018C1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29692F-2AFE-4486-9101-369D94733505}"/>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348757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B158C2-4AC6-4212-858B-EB3CB8DA99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A6BCA-C1AE-4DAF-8F4A-9D2C0252E9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C67CF1-4CC1-4C70-98B5-29CFA8728ED6}"/>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E3AEE6A8-907F-424C-92AC-860B891510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B3C894-1F26-46F4-8B9E-A435FC83BB7A}"/>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326935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70B0E-FE77-4C68-976A-F5B0611CDD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620F17-6A31-4076-8104-900EF2F553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FD7161-ADA7-4B2B-AA8F-E613DE904575}"/>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362B1222-E661-4623-83F8-2C53B02423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0383-E9BA-4C2D-9ECC-81FA383EE5CA}"/>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3312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77E75-25D5-4493-95C1-95873F7125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46BF54-E2A0-4123-83DB-99AAE75AB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2860BE-560D-446F-8A38-EBE94317454A}"/>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D94AAC6B-50B4-4A3B-9393-EA3DC9FE5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65A7C8-5274-4C74-BFAE-D43E25BAA861}"/>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29620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CC23E-AE5B-4F14-B384-5626DC7D76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340793-57FD-4DE9-AC32-A60762A28E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4802A-01FB-4397-956A-391160AB15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5025BE-B1A7-4ADC-BB1B-C912D4B6C54C}"/>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6" name="页脚占位符 5">
            <a:extLst>
              <a:ext uri="{FF2B5EF4-FFF2-40B4-BE49-F238E27FC236}">
                <a16:creationId xmlns:a16="http://schemas.microsoft.com/office/drawing/2014/main" id="{75162C97-FAB6-4EDC-B546-29834093F4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39E5F-7E74-4BC8-AD6F-262863D46D69}"/>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374936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918EE-D0F0-494F-90B9-DD7B297CBA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1126B4-B86C-4818-B405-9172217A3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9BC98D-8814-4574-ACEA-FD9F27A3DC6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A3344E-43D6-462F-8819-57AED94763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953D999-00AD-408B-9B7D-FC312C6EEB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47F039-AF01-4EEB-8EF5-43D2564189E9}"/>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8" name="页脚占位符 7">
            <a:extLst>
              <a:ext uri="{FF2B5EF4-FFF2-40B4-BE49-F238E27FC236}">
                <a16:creationId xmlns:a16="http://schemas.microsoft.com/office/drawing/2014/main" id="{408CDA9C-8681-4E29-986B-EC400F1D61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A78F95-BC46-404D-9797-184AA6BB499E}"/>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155338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680D3-7AB8-4705-B736-55D24490DF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AC8A2F-4427-41CC-9E3B-B2F0891D0919}"/>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4" name="页脚占位符 3">
            <a:extLst>
              <a:ext uri="{FF2B5EF4-FFF2-40B4-BE49-F238E27FC236}">
                <a16:creationId xmlns:a16="http://schemas.microsoft.com/office/drawing/2014/main" id="{2E4A31A7-1807-47BE-8968-78962A2FC5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82B7AB-2A83-4063-9302-00F63E3A5B56}"/>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78267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78C352-A123-42EB-A97A-60DE6E9E2BF1}"/>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3" name="页脚占位符 2">
            <a:extLst>
              <a:ext uri="{FF2B5EF4-FFF2-40B4-BE49-F238E27FC236}">
                <a16:creationId xmlns:a16="http://schemas.microsoft.com/office/drawing/2014/main" id="{2FA12361-E606-4286-9FEC-C2268167B8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FB46FE-06AF-4D0A-962F-194D1235DABD}"/>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215323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0BED-3258-42CA-B9E2-CC382F8C0A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A26CBC-E9FB-4BFE-BC4D-16A5ABC21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BEF63A-E9B3-4490-93F4-2A62FC183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4C6148-79FB-4916-80E7-61FFC47DEE6C}"/>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6" name="页脚占位符 5">
            <a:extLst>
              <a:ext uri="{FF2B5EF4-FFF2-40B4-BE49-F238E27FC236}">
                <a16:creationId xmlns:a16="http://schemas.microsoft.com/office/drawing/2014/main" id="{EBE540BA-3B2D-4E63-A1C0-AFE6F6E702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78B2D3-B039-49D9-8F69-5C91D80BBE79}"/>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376480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00C77-B75A-4F0F-855C-426F3B2BE3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46AD8D-D43A-4AF4-B17C-2EED33382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5F5D1E-DF24-4BE5-AD01-BC6657DF7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8CDEC1-319D-4911-AE2B-FADF03C8350B}"/>
              </a:ext>
            </a:extLst>
          </p:cNvPr>
          <p:cNvSpPr>
            <a:spLocks noGrp="1"/>
          </p:cNvSpPr>
          <p:nvPr>
            <p:ph type="dt" sz="half" idx="10"/>
          </p:nvPr>
        </p:nvSpPr>
        <p:spPr/>
        <p:txBody>
          <a:bodyPr/>
          <a:lstStyle/>
          <a:p>
            <a:fld id="{CBC30B2F-01C7-4C80-BCBA-1D1A7A9517B8}" type="datetimeFigureOut">
              <a:rPr lang="zh-CN" altLang="en-US" smtClean="0"/>
              <a:t>2019/11/11</a:t>
            </a:fld>
            <a:endParaRPr lang="zh-CN" altLang="en-US"/>
          </a:p>
        </p:txBody>
      </p:sp>
      <p:sp>
        <p:nvSpPr>
          <p:cNvPr id="6" name="页脚占位符 5">
            <a:extLst>
              <a:ext uri="{FF2B5EF4-FFF2-40B4-BE49-F238E27FC236}">
                <a16:creationId xmlns:a16="http://schemas.microsoft.com/office/drawing/2014/main" id="{2EA13753-28B4-4A58-A9D1-D20FF9B835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33D1E7-37F5-4E2A-ACD6-EF0BC49F8DF7}"/>
              </a:ext>
            </a:extLst>
          </p:cNvPr>
          <p:cNvSpPr>
            <a:spLocks noGrp="1"/>
          </p:cNvSpPr>
          <p:nvPr>
            <p:ph type="sldNum" sz="quarter" idx="12"/>
          </p:nvPr>
        </p:nvSpPr>
        <p:spPr/>
        <p:txBody>
          <a:body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15453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53E9DE-1949-410C-A9BE-B0BC83AD3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537170-284C-4AF3-8954-44EA87D9E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8582CA-C590-4BE5-B3DF-E37C9E26E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30B2F-01C7-4C80-BCBA-1D1A7A9517B8}" type="datetimeFigureOut">
              <a:rPr lang="zh-CN" altLang="en-US" smtClean="0"/>
              <a:t>2019/11/11</a:t>
            </a:fld>
            <a:endParaRPr lang="zh-CN" altLang="en-US"/>
          </a:p>
        </p:txBody>
      </p:sp>
      <p:sp>
        <p:nvSpPr>
          <p:cNvPr id="5" name="页脚占位符 4">
            <a:extLst>
              <a:ext uri="{FF2B5EF4-FFF2-40B4-BE49-F238E27FC236}">
                <a16:creationId xmlns:a16="http://schemas.microsoft.com/office/drawing/2014/main" id="{682173AB-FEF8-4D47-B3CC-A535EA6F1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78FF0D-51CE-4C32-8FC6-95C6832C9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FC7C0-D255-40B6-A5B3-7A16387EF2B6}" type="slidenum">
              <a:rPr lang="zh-CN" altLang="en-US" smtClean="0"/>
              <a:t>‹#›</a:t>
            </a:fld>
            <a:endParaRPr lang="zh-CN" altLang="en-US"/>
          </a:p>
        </p:txBody>
      </p:sp>
    </p:spTree>
    <p:extLst>
      <p:ext uri="{BB962C8B-B14F-4D97-AF65-F5344CB8AC3E}">
        <p14:creationId xmlns:p14="http://schemas.microsoft.com/office/powerpoint/2010/main" val="18587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0BA0A-A660-46B2-98E7-C1DB7F5C2199}"/>
              </a:ext>
            </a:extLst>
          </p:cNvPr>
          <p:cNvSpPr>
            <a:spLocks noGrp="1"/>
          </p:cNvSpPr>
          <p:nvPr>
            <p:ph type="ctrTitle"/>
          </p:nvPr>
        </p:nvSpPr>
        <p:spPr/>
        <p:txBody>
          <a:bodyPr/>
          <a:lstStyle/>
          <a:p>
            <a:r>
              <a:rPr lang="zh-CN" altLang="en-US" dirty="0"/>
              <a:t>链路聚合</a:t>
            </a:r>
          </a:p>
        </p:txBody>
      </p:sp>
      <p:sp>
        <p:nvSpPr>
          <p:cNvPr id="3" name="副标题 2">
            <a:extLst>
              <a:ext uri="{FF2B5EF4-FFF2-40B4-BE49-F238E27FC236}">
                <a16:creationId xmlns:a16="http://schemas.microsoft.com/office/drawing/2014/main" id="{F20A4FA1-5292-4B1A-8D9C-852D3E2ED33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2646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5C774-8080-44F7-A888-B23381DBFFB1}"/>
              </a:ext>
            </a:extLst>
          </p:cNvPr>
          <p:cNvSpPr>
            <a:spLocks noGrp="1"/>
          </p:cNvSpPr>
          <p:nvPr>
            <p:ph type="title"/>
          </p:nvPr>
        </p:nvSpPr>
        <p:spPr/>
        <p:txBody>
          <a:bodyPr/>
          <a:lstStyle/>
          <a:p>
            <a:r>
              <a:rPr lang="zh-CN" altLang="en-US" dirty="0"/>
              <a:t>乱序问题</a:t>
            </a:r>
          </a:p>
        </p:txBody>
      </p:sp>
      <p:sp>
        <p:nvSpPr>
          <p:cNvPr id="3" name="内容占位符 2">
            <a:extLst>
              <a:ext uri="{FF2B5EF4-FFF2-40B4-BE49-F238E27FC236}">
                <a16:creationId xmlns:a16="http://schemas.microsoft.com/office/drawing/2014/main" id="{36278EF9-ACEF-4C3B-8D07-B7970E093D52}"/>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316A25A-000D-402D-A344-B67CA10E9A4A}"/>
              </a:ext>
            </a:extLst>
          </p:cNvPr>
          <p:cNvPicPr>
            <a:picLocks noChangeAspect="1"/>
          </p:cNvPicPr>
          <p:nvPr/>
        </p:nvPicPr>
        <p:blipFill>
          <a:blip r:embed="rId2"/>
          <a:stretch>
            <a:fillRect/>
          </a:stretch>
        </p:blipFill>
        <p:spPr>
          <a:xfrm>
            <a:off x="3380555" y="1363199"/>
            <a:ext cx="6809524" cy="5276190"/>
          </a:xfrm>
          <a:prstGeom prst="rect">
            <a:avLst/>
          </a:prstGeom>
        </p:spPr>
      </p:pic>
    </p:spTree>
    <p:extLst>
      <p:ext uri="{BB962C8B-B14F-4D97-AF65-F5344CB8AC3E}">
        <p14:creationId xmlns:p14="http://schemas.microsoft.com/office/powerpoint/2010/main" val="8262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E95F5-2DA7-4759-A780-E37A16E8ED12}"/>
              </a:ext>
            </a:extLst>
          </p:cNvPr>
          <p:cNvSpPr>
            <a:spLocks noGrp="1"/>
          </p:cNvSpPr>
          <p:nvPr>
            <p:ph type="title"/>
          </p:nvPr>
        </p:nvSpPr>
        <p:spPr/>
        <p:txBody>
          <a:bodyPr/>
          <a:lstStyle/>
          <a:p>
            <a:r>
              <a:rPr lang="zh-CN" altLang="en-US" dirty="0"/>
              <a:t>乱序问题</a:t>
            </a:r>
          </a:p>
        </p:txBody>
      </p:sp>
      <p:sp>
        <p:nvSpPr>
          <p:cNvPr id="3" name="内容占位符 2">
            <a:extLst>
              <a:ext uri="{FF2B5EF4-FFF2-40B4-BE49-F238E27FC236}">
                <a16:creationId xmlns:a16="http://schemas.microsoft.com/office/drawing/2014/main" id="{C22FD856-61F9-44C3-B290-C2B8EC990CF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4E9A5EF-55B9-4079-ADBE-48EDE3E1E5DC}"/>
              </a:ext>
            </a:extLst>
          </p:cNvPr>
          <p:cNvPicPr>
            <a:picLocks noChangeAspect="1"/>
          </p:cNvPicPr>
          <p:nvPr/>
        </p:nvPicPr>
        <p:blipFill>
          <a:blip r:embed="rId2"/>
          <a:stretch>
            <a:fillRect/>
          </a:stretch>
        </p:blipFill>
        <p:spPr>
          <a:xfrm>
            <a:off x="2817848" y="1690688"/>
            <a:ext cx="6809524" cy="4780952"/>
          </a:xfrm>
          <a:prstGeom prst="rect">
            <a:avLst/>
          </a:prstGeom>
        </p:spPr>
      </p:pic>
    </p:spTree>
    <p:extLst>
      <p:ext uri="{BB962C8B-B14F-4D97-AF65-F5344CB8AC3E}">
        <p14:creationId xmlns:p14="http://schemas.microsoft.com/office/powerpoint/2010/main" val="222223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0B8A8-1F83-42F0-BC0E-737DB469012E}"/>
              </a:ext>
            </a:extLst>
          </p:cNvPr>
          <p:cNvSpPr>
            <a:spLocks noGrp="1"/>
          </p:cNvSpPr>
          <p:nvPr>
            <p:ph type="title"/>
          </p:nvPr>
        </p:nvSpPr>
        <p:spPr/>
        <p:txBody>
          <a:bodyPr/>
          <a:lstStyle/>
          <a:p>
            <a:r>
              <a:rPr lang="en-US" altLang="zh-CN" dirty="0"/>
              <a:t>Conversation</a:t>
            </a:r>
            <a:r>
              <a:rPr lang="zh-CN" altLang="en-US" dirty="0"/>
              <a:t>概念</a:t>
            </a:r>
          </a:p>
        </p:txBody>
      </p:sp>
      <p:sp>
        <p:nvSpPr>
          <p:cNvPr id="3" name="内容占位符 2">
            <a:extLst>
              <a:ext uri="{FF2B5EF4-FFF2-40B4-BE49-F238E27FC236}">
                <a16:creationId xmlns:a16="http://schemas.microsoft.com/office/drawing/2014/main" id="{14D0725A-06AE-4FFD-B023-7A78A35A0593}"/>
              </a:ext>
            </a:extLst>
          </p:cNvPr>
          <p:cNvSpPr>
            <a:spLocks noGrp="1"/>
          </p:cNvSpPr>
          <p:nvPr>
            <p:ph idx="1"/>
          </p:nvPr>
        </p:nvSpPr>
        <p:spPr/>
        <p:txBody>
          <a:bodyPr>
            <a:normAutofit lnSpcReduction="10000"/>
          </a:bodyPr>
          <a:lstStyle/>
          <a:p>
            <a:pPr>
              <a:lnSpc>
                <a:spcPct val="150000"/>
              </a:lnSpc>
            </a:pPr>
            <a:r>
              <a:rPr lang="zh-CN" altLang="en-US" dirty="0"/>
              <a:t>聚合链路在工作的过程中，由于帧的长度有所不同，则帧的传输时间就会有所不同，有长有短的时间，同时不同的帧所经过的成员链路也可能不同，所有在一般情况下总是会出现乱序现象。虽然无法避免乱序现象的发生，但是可以尽可能的避免有害乱序现象的发生。</a:t>
            </a:r>
            <a:endParaRPr lang="en-US" altLang="zh-CN" dirty="0"/>
          </a:p>
          <a:p>
            <a:pPr>
              <a:lnSpc>
                <a:spcPct val="150000"/>
              </a:lnSpc>
            </a:pPr>
            <a:r>
              <a:rPr lang="zh-CN" altLang="en-US" dirty="0"/>
              <a:t>避免有害乱序现象的关键是：</a:t>
            </a:r>
            <a:r>
              <a:rPr lang="zh-CN" altLang="en-US" dirty="0">
                <a:solidFill>
                  <a:srgbClr val="FF0000"/>
                </a:solidFill>
              </a:rPr>
              <a:t>聚合端口的</a:t>
            </a:r>
            <a:r>
              <a:rPr lang="en-US" altLang="zh-CN" dirty="0">
                <a:solidFill>
                  <a:srgbClr val="FF0000"/>
                </a:solidFill>
              </a:rPr>
              <a:t>FD</a:t>
            </a:r>
            <a:r>
              <a:rPr lang="zh-CN" altLang="en-US" dirty="0">
                <a:solidFill>
                  <a:srgbClr val="FF0000"/>
                </a:solidFill>
              </a:rPr>
              <a:t>是怎样将帧分发给不同的成员端口的</a:t>
            </a:r>
            <a:r>
              <a:rPr lang="zh-CN" altLang="en-US" dirty="0"/>
              <a:t>。</a:t>
            </a:r>
          </a:p>
        </p:txBody>
      </p:sp>
    </p:spTree>
    <p:extLst>
      <p:ext uri="{BB962C8B-B14F-4D97-AF65-F5344CB8AC3E}">
        <p14:creationId xmlns:p14="http://schemas.microsoft.com/office/powerpoint/2010/main" val="90777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06B3F-E25F-403F-A05A-7DF3233828ED}"/>
              </a:ext>
            </a:extLst>
          </p:cNvPr>
          <p:cNvSpPr>
            <a:spLocks noGrp="1"/>
          </p:cNvSpPr>
          <p:nvPr>
            <p:ph type="title"/>
          </p:nvPr>
        </p:nvSpPr>
        <p:spPr/>
        <p:txBody>
          <a:bodyPr/>
          <a:lstStyle/>
          <a:p>
            <a:r>
              <a:rPr lang="en-US" altLang="zh-CN" dirty="0"/>
              <a:t>Conversation</a:t>
            </a:r>
            <a:r>
              <a:rPr lang="zh-CN" altLang="en-US" dirty="0"/>
              <a:t>概念</a:t>
            </a:r>
          </a:p>
        </p:txBody>
      </p:sp>
      <p:sp>
        <p:nvSpPr>
          <p:cNvPr id="3" name="内容占位符 2">
            <a:extLst>
              <a:ext uri="{FF2B5EF4-FFF2-40B4-BE49-F238E27FC236}">
                <a16:creationId xmlns:a16="http://schemas.microsoft.com/office/drawing/2014/main" id="{7CDD5B8D-106D-4051-8D8C-9E9132952C68}"/>
              </a:ext>
            </a:extLst>
          </p:cNvPr>
          <p:cNvSpPr>
            <a:spLocks noGrp="1"/>
          </p:cNvSpPr>
          <p:nvPr>
            <p:ph idx="1"/>
          </p:nvPr>
        </p:nvSpPr>
        <p:spPr/>
        <p:txBody>
          <a:bodyPr>
            <a:normAutofit fontScale="92500" lnSpcReduction="20000"/>
          </a:bodyPr>
          <a:lstStyle/>
          <a:p>
            <a:pPr>
              <a:lnSpc>
                <a:spcPct val="150000"/>
              </a:lnSpc>
            </a:pPr>
            <a:r>
              <a:rPr lang="zh-CN" altLang="en-US" dirty="0"/>
              <a:t>一个</a:t>
            </a:r>
            <a:r>
              <a:rPr lang="en-US" altLang="zh-CN" dirty="0"/>
              <a:t>Conversation</a:t>
            </a:r>
            <a:r>
              <a:rPr lang="zh-CN" altLang="en-US" dirty="0"/>
              <a:t>是指由若干个帧组成的一个集合，该集合中的不同的帧在接收端的聚合端口的帧的接收队列中的先后顺序必须与它们在发送端的聚合端口的帧的发送队列中的先后顺序保持一致。如果保持了一致，则一定不会发生有害乱序现象；若没有保持一致，则一定会发生有害乱序现象。</a:t>
            </a:r>
            <a:endParaRPr lang="en-US" altLang="zh-CN" dirty="0"/>
          </a:p>
          <a:p>
            <a:pPr>
              <a:lnSpc>
                <a:spcPct val="150000"/>
              </a:lnSpc>
            </a:pPr>
            <a:r>
              <a:rPr lang="zh-CN" altLang="en-US" dirty="0">
                <a:solidFill>
                  <a:srgbClr val="FF0000"/>
                </a:solidFill>
              </a:rPr>
              <a:t>强调</a:t>
            </a:r>
            <a:r>
              <a:rPr lang="en-US" altLang="zh-CN" dirty="0">
                <a:solidFill>
                  <a:srgbClr val="FF0000"/>
                </a:solidFill>
              </a:rPr>
              <a:t>:</a:t>
            </a:r>
            <a:r>
              <a:rPr lang="zh-CN" altLang="en-US" dirty="0">
                <a:solidFill>
                  <a:srgbClr val="FF0000"/>
                </a:solidFill>
              </a:rPr>
              <a:t>不同的</a:t>
            </a:r>
            <a:r>
              <a:rPr lang="en-US" altLang="zh-CN" dirty="0">
                <a:solidFill>
                  <a:srgbClr val="FF0000"/>
                </a:solidFill>
              </a:rPr>
              <a:t>Conversation</a:t>
            </a:r>
            <a:r>
              <a:rPr lang="zh-CN" altLang="en-US" dirty="0">
                <a:solidFill>
                  <a:srgbClr val="FF0000"/>
                </a:solidFill>
              </a:rPr>
              <a:t>之间的交集必须是一个空集，即同一个帧，不能既属于这个</a:t>
            </a:r>
            <a:r>
              <a:rPr lang="en-US" altLang="zh-CN" dirty="0">
                <a:solidFill>
                  <a:srgbClr val="FF0000"/>
                </a:solidFill>
              </a:rPr>
              <a:t>Conversation</a:t>
            </a:r>
            <a:r>
              <a:rPr lang="zh-CN" altLang="en-US" dirty="0">
                <a:solidFill>
                  <a:srgbClr val="FF0000"/>
                </a:solidFill>
              </a:rPr>
              <a:t>，又属于另外一个</a:t>
            </a:r>
            <a:r>
              <a:rPr lang="en-US" altLang="zh-CN" dirty="0">
                <a:solidFill>
                  <a:srgbClr val="FF0000"/>
                </a:solidFill>
              </a:rPr>
              <a:t>Conversation</a:t>
            </a:r>
            <a:r>
              <a:rPr lang="zh-CN" altLang="en-US" dirty="0">
                <a:solidFill>
                  <a:srgbClr val="FF0000"/>
                </a:solidFill>
              </a:rPr>
              <a:t>；一个帧不能不属于任何</a:t>
            </a:r>
            <a:r>
              <a:rPr lang="en-US" altLang="zh-CN" dirty="0">
                <a:solidFill>
                  <a:srgbClr val="FF0000"/>
                </a:solidFill>
              </a:rPr>
              <a:t>Conversation</a:t>
            </a:r>
            <a:r>
              <a:rPr lang="zh-CN" altLang="en-US" dirty="0"/>
              <a:t>。</a:t>
            </a:r>
          </a:p>
        </p:txBody>
      </p:sp>
    </p:spTree>
    <p:extLst>
      <p:ext uri="{BB962C8B-B14F-4D97-AF65-F5344CB8AC3E}">
        <p14:creationId xmlns:p14="http://schemas.microsoft.com/office/powerpoint/2010/main" val="108985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1EC84-6BA4-4E8F-A82C-784D924CF291}"/>
              </a:ext>
            </a:extLst>
          </p:cNvPr>
          <p:cNvSpPr>
            <a:spLocks noGrp="1"/>
          </p:cNvSpPr>
          <p:nvPr>
            <p:ph type="title"/>
          </p:nvPr>
        </p:nvSpPr>
        <p:spPr/>
        <p:txBody>
          <a:bodyPr/>
          <a:lstStyle/>
          <a:p>
            <a:r>
              <a:rPr lang="zh-CN" altLang="en-US" dirty="0"/>
              <a:t>聚合端口需要遵从的分发原则</a:t>
            </a:r>
          </a:p>
        </p:txBody>
      </p:sp>
      <p:sp>
        <p:nvSpPr>
          <p:cNvPr id="3" name="内容占位符 2">
            <a:extLst>
              <a:ext uri="{FF2B5EF4-FFF2-40B4-BE49-F238E27FC236}">
                <a16:creationId xmlns:a16="http://schemas.microsoft.com/office/drawing/2014/main" id="{D8193232-428A-4634-B8CB-6CE13FC5880D}"/>
              </a:ext>
            </a:extLst>
          </p:cNvPr>
          <p:cNvSpPr>
            <a:spLocks noGrp="1"/>
          </p:cNvSpPr>
          <p:nvPr>
            <p:ph idx="1"/>
          </p:nvPr>
        </p:nvSpPr>
        <p:spPr/>
        <p:txBody>
          <a:bodyPr/>
          <a:lstStyle/>
          <a:p>
            <a:r>
              <a:rPr lang="zh-CN" altLang="en-US" dirty="0"/>
              <a:t>同一个</a:t>
            </a:r>
            <a:r>
              <a:rPr lang="en-US" altLang="zh-CN" dirty="0"/>
              <a:t>Conversation</a:t>
            </a:r>
            <a:r>
              <a:rPr lang="zh-CN" altLang="en-US" dirty="0"/>
              <a:t>中的帧，必须被分发给同一条成员端口（可避免有害乱序现象）；</a:t>
            </a:r>
            <a:endParaRPr lang="en-US" altLang="zh-CN" dirty="0"/>
          </a:p>
          <a:p>
            <a:r>
              <a:rPr lang="zh-CN" altLang="en-US" dirty="0"/>
              <a:t>不同</a:t>
            </a:r>
            <a:r>
              <a:rPr lang="en-US" altLang="zh-CN" dirty="0"/>
              <a:t>Conversation</a:t>
            </a:r>
            <a:r>
              <a:rPr lang="zh-CN" altLang="en-US" dirty="0"/>
              <a:t>中的帧，可以被分发给同一个成员链路，也可以被分发给不同的成员链路（可实现流量分担）；</a:t>
            </a:r>
            <a:endParaRPr lang="en-US" altLang="zh-CN" dirty="0"/>
          </a:p>
          <a:p>
            <a:endParaRPr lang="en-US" altLang="zh-CN" dirty="0"/>
          </a:p>
          <a:p>
            <a:r>
              <a:rPr lang="zh-CN" altLang="en-US" dirty="0"/>
              <a:t>同一个不会乱序</a:t>
            </a:r>
            <a:r>
              <a:rPr lang="en-US" altLang="zh-CN" dirty="0"/>
              <a:t>?</a:t>
            </a:r>
          </a:p>
          <a:p>
            <a:r>
              <a:rPr lang="zh-CN" altLang="en-US" dirty="0"/>
              <a:t>不同的存在乱序</a:t>
            </a:r>
            <a:r>
              <a:rPr lang="en-US" altLang="zh-CN" dirty="0"/>
              <a:t>?</a:t>
            </a:r>
            <a:endParaRPr lang="zh-CN" altLang="en-US" dirty="0"/>
          </a:p>
        </p:txBody>
      </p:sp>
    </p:spTree>
    <p:extLst>
      <p:ext uri="{BB962C8B-B14F-4D97-AF65-F5344CB8AC3E}">
        <p14:creationId xmlns:p14="http://schemas.microsoft.com/office/powerpoint/2010/main" val="140942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0A5BC-45B1-4265-9574-574306AE46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C3505D-F684-46C2-BF07-A9FFF5B28593}"/>
              </a:ext>
            </a:extLst>
          </p:cNvPr>
          <p:cNvSpPr>
            <a:spLocks noGrp="1"/>
          </p:cNvSpPr>
          <p:nvPr>
            <p:ph idx="1"/>
          </p:nvPr>
        </p:nvSpPr>
        <p:spPr>
          <a:xfrm>
            <a:off x="838200" y="365125"/>
            <a:ext cx="10515600" cy="4351338"/>
          </a:xfrm>
        </p:spPr>
        <p:txBody>
          <a:bodyPr/>
          <a:lstStyle/>
          <a:p>
            <a:r>
              <a:rPr lang="zh-CN" altLang="en-US" dirty="0"/>
              <a:t>具有相同目的</a:t>
            </a:r>
            <a:r>
              <a:rPr lang="en-US" altLang="zh-CN" dirty="0"/>
              <a:t>MAC</a:t>
            </a:r>
            <a:r>
              <a:rPr lang="zh-CN" altLang="en-US" dirty="0"/>
              <a:t>地址的帧分进同一个</a:t>
            </a:r>
            <a:r>
              <a:rPr lang="en-US" altLang="zh-CN" dirty="0"/>
              <a:t>Conversation</a:t>
            </a:r>
            <a:r>
              <a:rPr lang="zh-CN" altLang="en-US" dirty="0"/>
              <a:t>，而且要保证同一个</a:t>
            </a:r>
            <a:r>
              <a:rPr lang="en-US" altLang="zh-CN" dirty="0"/>
              <a:t>Conversation</a:t>
            </a:r>
            <a:r>
              <a:rPr lang="zh-CN" altLang="en-US" dirty="0"/>
              <a:t>中的帧都具有相同的目的</a:t>
            </a:r>
            <a:r>
              <a:rPr lang="en-US" altLang="zh-CN" dirty="0"/>
              <a:t>MAC</a:t>
            </a:r>
            <a:r>
              <a:rPr lang="zh-CN" altLang="en-US" dirty="0"/>
              <a:t>地址</a:t>
            </a:r>
          </a:p>
        </p:txBody>
      </p:sp>
      <p:pic>
        <p:nvPicPr>
          <p:cNvPr id="4" name="图片 3">
            <a:extLst>
              <a:ext uri="{FF2B5EF4-FFF2-40B4-BE49-F238E27FC236}">
                <a16:creationId xmlns:a16="http://schemas.microsoft.com/office/drawing/2014/main" id="{2DCD4AB9-FA63-44B8-8701-5CAC343AF7FF}"/>
              </a:ext>
            </a:extLst>
          </p:cNvPr>
          <p:cNvPicPr>
            <a:picLocks noChangeAspect="1"/>
          </p:cNvPicPr>
          <p:nvPr/>
        </p:nvPicPr>
        <p:blipFill>
          <a:blip r:embed="rId2"/>
          <a:stretch>
            <a:fillRect/>
          </a:stretch>
        </p:blipFill>
        <p:spPr>
          <a:xfrm>
            <a:off x="2376952" y="1502399"/>
            <a:ext cx="7438095" cy="4990476"/>
          </a:xfrm>
          <a:prstGeom prst="rect">
            <a:avLst/>
          </a:prstGeom>
        </p:spPr>
      </p:pic>
    </p:spTree>
    <p:extLst>
      <p:ext uri="{BB962C8B-B14F-4D97-AF65-F5344CB8AC3E}">
        <p14:creationId xmlns:p14="http://schemas.microsoft.com/office/powerpoint/2010/main" val="259326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C3A21-DD37-4B09-B9AA-5045DF350B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ED5D2F-AF0A-4315-9270-CC20A5ED07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37A6028-912C-473E-AC94-C1373BAC5ADD}"/>
              </a:ext>
            </a:extLst>
          </p:cNvPr>
          <p:cNvPicPr>
            <a:picLocks noChangeAspect="1"/>
          </p:cNvPicPr>
          <p:nvPr/>
        </p:nvPicPr>
        <p:blipFill>
          <a:blip r:embed="rId2"/>
          <a:stretch>
            <a:fillRect/>
          </a:stretch>
        </p:blipFill>
        <p:spPr>
          <a:xfrm>
            <a:off x="838200" y="3157915"/>
            <a:ext cx="5590476" cy="3019048"/>
          </a:xfrm>
          <a:prstGeom prst="rect">
            <a:avLst/>
          </a:prstGeom>
        </p:spPr>
      </p:pic>
      <p:pic>
        <p:nvPicPr>
          <p:cNvPr id="5" name="图片 4">
            <a:extLst>
              <a:ext uri="{FF2B5EF4-FFF2-40B4-BE49-F238E27FC236}">
                <a16:creationId xmlns:a16="http://schemas.microsoft.com/office/drawing/2014/main" id="{EF900B96-E870-4B98-A3E0-13B35E383ACF}"/>
              </a:ext>
            </a:extLst>
          </p:cNvPr>
          <p:cNvPicPr>
            <a:picLocks noChangeAspect="1"/>
          </p:cNvPicPr>
          <p:nvPr/>
        </p:nvPicPr>
        <p:blipFill>
          <a:blip r:embed="rId3"/>
          <a:stretch>
            <a:fillRect/>
          </a:stretch>
        </p:blipFill>
        <p:spPr>
          <a:xfrm>
            <a:off x="6428676" y="3181724"/>
            <a:ext cx="5485714" cy="2971429"/>
          </a:xfrm>
          <a:prstGeom prst="rect">
            <a:avLst/>
          </a:prstGeom>
        </p:spPr>
      </p:pic>
    </p:spTree>
    <p:extLst>
      <p:ext uri="{BB962C8B-B14F-4D97-AF65-F5344CB8AC3E}">
        <p14:creationId xmlns:p14="http://schemas.microsoft.com/office/powerpoint/2010/main" val="147695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61993-2241-4226-B180-892FB07F377D}"/>
              </a:ext>
            </a:extLst>
          </p:cNvPr>
          <p:cNvSpPr>
            <a:spLocks noGrp="1"/>
          </p:cNvSpPr>
          <p:nvPr>
            <p:ph type="title"/>
          </p:nvPr>
        </p:nvSpPr>
        <p:spPr/>
        <p:txBody>
          <a:bodyPr/>
          <a:lstStyle/>
          <a:p>
            <a:r>
              <a:rPr lang="en-US" altLang="zh-CN" dirty="0"/>
              <a:t>LACP</a:t>
            </a:r>
            <a:r>
              <a:rPr lang="zh-CN" altLang="en-US" dirty="0"/>
              <a:t>协议</a:t>
            </a:r>
          </a:p>
        </p:txBody>
      </p:sp>
      <p:sp>
        <p:nvSpPr>
          <p:cNvPr id="3" name="内容占位符 2">
            <a:extLst>
              <a:ext uri="{FF2B5EF4-FFF2-40B4-BE49-F238E27FC236}">
                <a16:creationId xmlns:a16="http://schemas.microsoft.com/office/drawing/2014/main" id="{F7F7F82A-FD36-4441-A778-0B0FD80D2A11}"/>
              </a:ext>
            </a:extLst>
          </p:cNvPr>
          <p:cNvSpPr>
            <a:spLocks noGrp="1"/>
          </p:cNvSpPr>
          <p:nvPr>
            <p:ph idx="1"/>
          </p:nvPr>
        </p:nvSpPr>
        <p:spPr/>
        <p:txBody>
          <a:bodyPr/>
          <a:lstStyle/>
          <a:p>
            <a:pPr>
              <a:lnSpc>
                <a:spcPct val="150000"/>
              </a:lnSpc>
            </a:pPr>
            <a:r>
              <a:rPr lang="en-US" altLang="zh-CN" dirty="0"/>
              <a:t>Link Aggregation Control Protocol</a:t>
            </a:r>
          </a:p>
          <a:p>
            <a:pPr>
              <a:lnSpc>
                <a:spcPct val="150000"/>
              </a:lnSpc>
            </a:pPr>
            <a:r>
              <a:rPr lang="en-US" altLang="zh-CN" dirty="0"/>
              <a:t>LACPPUD</a:t>
            </a:r>
            <a:r>
              <a:rPr lang="zh-CN" altLang="en-US" dirty="0"/>
              <a:t>进行交互</a:t>
            </a:r>
            <a:endParaRPr lang="en-US" altLang="zh-CN" dirty="0"/>
          </a:p>
          <a:p>
            <a:pPr>
              <a:lnSpc>
                <a:spcPct val="150000"/>
              </a:lnSpc>
            </a:pPr>
            <a:r>
              <a:rPr lang="en-US" altLang="zh-CN" dirty="0"/>
              <a:t>IEEE 802.3ad</a:t>
            </a:r>
            <a:r>
              <a:rPr lang="zh-CN" altLang="en-US" dirty="0"/>
              <a:t>（包含：</a:t>
            </a:r>
            <a:r>
              <a:rPr lang="en-US" altLang="zh-CN" dirty="0"/>
              <a:t>LACP</a:t>
            </a:r>
            <a:r>
              <a:rPr lang="zh-CN" altLang="en-US" dirty="0"/>
              <a:t>和</a:t>
            </a:r>
            <a:r>
              <a:rPr lang="en-US" altLang="zh-CN" dirty="0"/>
              <a:t>Market Protocol</a:t>
            </a:r>
            <a:r>
              <a:rPr lang="zh-CN" altLang="en-US" dirty="0"/>
              <a:t>两个协议）</a:t>
            </a:r>
          </a:p>
        </p:txBody>
      </p:sp>
    </p:spTree>
    <p:extLst>
      <p:ext uri="{BB962C8B-B14F-4D97-AF65-F5344CB8AC3E}">
        <p14:creationId xmlns:p14="http://schemas.microsoft.com/office/powerpoint/2010/main" val="358165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82152-6B34-4176-88F3-F2BA2CAA57D5}"/>
              </a:ext>
            </a:extLst>
          </p:cNvPr>
          <p:cNvSpPr>
            <a:spLocks noGrp="1"/>
          </p:cNvSpPr>
          <p:nvPr>
            <p:ph type="title"/>
          </p:nvPr>
        </p:nvSpPr>
        <p:spPr/>
        <p:txBody>
          <a:bodyPr/>
          <a:lstStyle/>
          <a:p>
            <a:r>
              <a:rPr lang="zh-CN" altLang="en-US" dirty="0"/>
              <a:t>链路聚合实现模式</a:t>
            </a:r>
          </a:p>
        </p:txBody>
      </p:sp>
      <p:sp>
        <p:nvSpPr>
          <p:cNvPr id="3" name="内容占位符 2">
            <a:extLst>
              <a:ext uri="{FF2B5EF4-FFF2-40B4-BE49-F238E27FC236}">
                <a16:creationId xmlns:a16="http://schemas.microsoft.com/office/drawing/2014/main" id="{0656F208-7EB0-497B-A9B8-627BFC29087F}"/>
              </a:ext>
            </a:extLst>
          </p:cNvPr>
          <p:cNvSpPr>
            <a:spLocks noGrp="1"/>
          </p:cNvSpPr>
          <p:nvPr>
            <p:ph idx="1"/>
          </p:nvPr>
        </p:nvSpPr>
        <p:spPr/>
        <p:txBody>
          <a:bodyPr/>
          <a:lstStyle/>
          <a:p>
            <a:r>
              <a:rPr lang="zh-CN" altLang="en-US" dirty="0"/>
              <a:t>手工负载分担模式</a:t>
            </a:r>
            <a:endParaRPr lang="en-US" altLang="zh-CN" dirty="0"/>
          </a:p>
          <a:p>
            <a:r>
              <a:rPr lang="en-US" altLang="zh-CN" dirty="0"/>
              <a:t>LACP</a:t>
            </a:r>
            <a:r>
              <a:rPr lang="zh-CN" altLang="en-US" dirty="0"/>
              <a:t>模式</a:t>
            </a:r>
          </a:p>
        </p:txBody>
      </p:sp>
      <p:pic>
        <p:nvPicPr>
          <p:cNvPr id="5" name="图片 4">
            <a:extLst>
              <a:ext uri="{FF2B5EF4-FFF2-40B4-BE49-F238E27FC236}">
                <a16:creationId xmlns:a16="http://schemas.microsoft.com/office/drawing/2014/main" id="{F43D9028-C276-4CD1-A52D-006D51BF0C4D}"/>
              </a:ext>
            </a:extLst>
          </p:cNvPr>
          <p:cNvPicPr>
            <a:picLocks noChangeAspect="1"/>
          </p:cNvPicPr>
          <p:nvPr/>
        </p:nvPicPr>
        <p:blipFill>
          <a:blip r:embed="rId2"/>
          <a:stretch>
            <a:fillRect/>
          </a:stretch>
        </p:blipFill>
        <p:spPr>
          <a:xfrm>
            <a:off x="3521691" y="3152963"/>
            <a:ext cx="5148618" cy="3024000"/>
          </a:xfrm>
          <a:prstGeom prst="rect">
            <a:avLst/>
          </a:prstGeom>
        </p:spPr>
      </p:pic>
    </p:spTree>
    <p:extLst>
      <p:ext uri="{BB962C8B-B14F-4D97-AF65-F5344CB8AC3E}">
        <p14:creationId xmlns:p14="http://schemas.microsoft.com/office/powerpoint/2010/main" val="34021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63BAD4DD-E0B8-46B2-A984-207CC0CD60BB}"/>
              </a:ext>
            </a:extLst>
          </p:cNvPr>
          <p:cNvSpPr>
            <a:spLocks noGrp="1" noChangeArrowheads="1"/>
          </p:cNvSpPr>
          <p:nvPr>
            <p:ph idx="1"/>
          </p:nvPr>
        </p:nvSpPr>
        <p:spPr>
          <a:xfrm>
            <a:off x="1981200" y="630238"/>
            <a:ext cx="8229600" cy="5497512"/>
          </a:xfrm>
        </p:spPr>
        <p:txBody>
          <a:bodyPr>
            <a:normAutofit fontScale="85000" lnSpcReduction="20000"/>
          </a:bodyPr>
          <a:lstStyle/>
          <a:p>
            <a:pPr marL="0" indent="0" eaLnBrk="1" hangingPunct="1">
              <a:lnSpc>
                <a:spcPct val="150000"/>
              </a:lnSpc>
              <a:buNone/>
            </a:pPr>
            <a:r>
              <a:rPr lang="zh-CN" altLang="en-US" dirty="0"/>
              <a:t>链路聚合配置步骤</a:t>
            </a:r>
          </a:p>
          <a:p>
            <a:pPr marL="0" indent="0" eaLnBrk="1" hangingPunct="1">
              <a:lnSpc>
                <a:spcPct val="150000"/>
              </a:lnSpc>
              <a:buNone/>
            </a:pPr>
            <a:r>
              <a:rPr lang="zh-CN" altLang="en-US" dirty="0"/>
              <a:t>（</a:t>
            </a:r>
            <a:r>
              <a:rPr lang="en-US" altLang="zh-CN" dirty="0"/>
              <a:t>1</a:t>
            </a:r>
            <a:r>
              <a:rPr lang="zh-CN" altLang="en-US" dirty="0"/>
              <a:t>）第</a:t>
            </a:r>
            <a:r>
              <a:rPr lang="en-US" altLang="zh-CN" dirty="0"/>
              <a:t>1</a:t>
            </a:r>
            <a:r>
              <a:rPr lang="zh-CN" altLang="en-US" dirty="0"/>
              <a:t>步：创建</a:t>
            </a:r>
            <a:r>
              <a:rPr lang="en-US" altLang="zh-CN" dirty="0"/>
              <a:t>eth-trunk</a:t>
            </a:r>
            <a:r>
              <a:rPr lang="zh-CN" altLang="en-US" dirty="0"/>
              <a:t>端口</a:t>
            </a:r>
          </a:p>
          <a:p>
            <a:pPr marL="0" indent="0" eaLnBrk="1" hangingPunct="1">
              <a:lnSpc>
                <a:spcPct val="150000"/>
              </a:lnSpc>
              <a:buNone/>
            </a:pPr>
            <a:r>
              <a:rPr lang="zh-CN" altLang="en-US" dirty="0"/>
              <a:t>在思科网络技术中是创建</a:t>
            </a:r>
            <a:r>
              <a:rPr lang="en-US" altLang="zh-CN" dirty="0"/>
              <a:t>port-channel</a:t>
            </a:r>
            <a:r>
              <a:rPr lang="zh-CN" altLang="zh-CN" dirty="0"/>
              <a:t>组</a:t>
            </a:r>
          </a:p>
          <a:p>
            <a:pPr marL="0" indent="0" eaLnBrk="1" hangingPunct="1">
              <a:lnSpc>
                <a:spcPct val="150000"/>
              </a:lnSpc>
              <a:buNone/>
            </a:pPr>
            <a:r>
              <a:rPr lang="zh-CN" altLang="zh-CN" dirty="0"/>
              <a:t>（</a:t>
            </a:r>
            <a:r>
              <a:rPr lang="en-US" altLang="zh-CN" dirty="0"/>
              <a:t>2</a:t>
            </a:r>
            <a:r>
              <a:rPr lang="zh-CN" altLang="en-US" dirty="0"/>
              <a:t>）第</a:t>
            </a:r>
            <a:r>
              <a:rPr lang="en-US" altLang="zh-CN" dirty="0"/>
              <a:t>2</a:t>
            </a:r>
            <a:r>
              <a:rPr lang="zh-CN" altLang="en-US" dirty="0"/>
              <a:t>步：【可选】配置链路聚合模式</a:t>
            </a:r>
          </a:p>
          <a:p>
            <a:pPr marL="0" indent="0" eaLnBrk="1" hangingPunct="1">
              <a:lnSpc>
                <a:spcPct val="150000"/>
              </a:lnSpc>
              <a:buNone/>
            </a:pPr>
            <a:r>
              <a:rPr lang="en-US" altLang="zh-CN" dirty="0"/>
              <a:t>mode </a:t>
            </a:r>
            <a:r>
              <a:rPr lang="en-US" altLang="zh-CN" dirty="0" err="1"/>
              <a:t>lacp</a:t>
            </a:r>
            <a:r>
              <a:rPr lang="en-US" altLang="zh-CN" dirty="0"/>
              <a:t> </a:t>
            </a:r>
            <a:r>
              <a:rPr lang="zh-CN" altLang="zh-CN" dirty="0"/>
              <a:t>或</a:t>
            </a:r>
            <a:r>
              <a:rPr lang="en-US" altLang="zh-CN" dirty="0"/>
              <a:t>mode manual load-balance</a:t>
            </a:r>
          </a:p>
          <a:p>
            <a:pPr marL="0" indent="0" eaLnBrk="1" hangingPunct="1">
              <a:lnSpc>
                <a:spcPct val="150000"/>
              </a:lnSpc>
              <a:buNone/>
            </a:pPr>
            <a:r>
              <a:rPr lang="zh-CN" altLang="zh-CN" b="1" dirty="0">
                <a:solidFill>
                  <a:srgbClr val="FF0000"/>
                </a:solidFill>
              </a:rPr>
              <a:t>默认为：</a:t>
            </a:r>
            <a:r>
              <a:rPr lang="en-US" altLang="zh-CN" b="1" dirty="0">
                <a:solidFill>
                  <a:srgbClr val="FF0000"/>
                </a:solidFill>
              </a:rPr>
              <a:t>mode manual load-balance</a:t>
            </a:r>
          </a:p>
          <a:p>
            <a:pPr marL="0" indent="0" eaLnBrk="1" hangingPunct="1">
              <a:lnSpc>
                <a:spcPct val="150000"/>
              </a:lnSpc>
              <a:buNone/>
            </a:pPr>
            <a:r>
              <a:rPr lang="zh-CN" altLang="en-US" dirty="0"/>
              <a:t>（</a:t>
            </a:r>
            <a:r>
              <a:rPr lang="en-US" altLang="zh-CN" dirty="0"/>
              <a:t>3</a:t>
            </a:r>
            <a:r>
              <a:rPr lang="zh-CN" altLang="en-US" dirty="0"/>
              <a:t>）第</a:t>
            </a:r>
            <a:r>
              <a:rPr lang="en-US" altLang="zh-CN" dirty="0"/>
              <a:t>3</a:t>
            </a:r>
            <a:r>
              <a:rPr lang="zh-CN" altLang="en-US" dirty="0"/>
              <a:t>步：将物理端口加入</a:t>
            </a:r>
            <a:r>
              <a:rPr lang="en-US" altLang="zh-CN" dirty="0"/>
              <a:t>eth-trunk</a:t>
            </a:r>
            <a:r>
              <a:rPr lang="zh-CN" altLang="zh-CN" dirty="0"/>
              <a:t>口</a:t>
            </a:r>
          </a:p>
          <a:p>
            <a:pPr marL="0" indent="0" eaLnBrk="1" hangingPunct="1">
              <a:lnSpc>
                <a:spcPct val="150000"/>
              </a:lnSpc>
              <a:buNone/>
            </a:pPr>
            <a:r>
              <a:rPr lang="en-US" altLang="zh-CN" dirty="0" err="1"/>
              <a:t>trunkport</a:t>
            </a:r>
            <a:r>
              <a:rPr lang="en-US" altLang="zh-CN" dirty="0"/>
              <a:t> g0/0/1 to g0/0/3</a:t>
            </a:r>
          </a:p>
          <a:p>
            <a:pPr marL="0" indent="0" eaLnBrk="1" hangingPunct="1">
              <a:lnSpc>
                <a:spcPct val="150000"/>
              </a:lnSpc>
              <a:buNone/>
            </a:pPr>
            <a:r>
              <a:rPr lang="zh-CN" altLang="en-US" dirty="0"/>
              <a:t>（</a:t>
            </a:r>
            <a:r>
              <a:rPr lang="en-US" altLang="zh-CN" dirty="0"/>
              <a:t>4</a:t>
            </a:r>
            <a:r>
              <a:rPr lang="zh-CN" altLang="en-US" dirty="0"/>
              <a:t>）对</a:t>
            </a:r>
            <a:r>
              <a:rPr lang="en-US" altLang="zh-CN" dirty="0"/>
              <a:t>eth-trunk</a:t>
            </a:r>
            <a:r>
              <a:rPr lang="zh-CN" altLang="zh-CN" dirty="0"/>
              <a:t>口配置为</a:t>
            </a:r>
            <a:r>
              <a:rPr lang="en-US" altLang="zh-CN" dirty="0"/>
              <a:t>trunk</a:t>
            </a:r>
            <a:r>
              <a:rPr lang="zh-CN" altLang="zh-CN" dirty="0"/>
              <a:t>口，并放行流量。</a:t>
            </a:r>
          </a:p>
          <a:p>
            <a:pPr marL="0" indent="0" eaLnBrk="1" hangingPunct="1">
              <a:lnSpc>
                <a:spcPct val="150000"/>
              </a:lnSpc>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59487-4F86-472E-957B-CCCF03C15F1C}"/>
              </a:ext>
            </a:extLst>
          </p:cNvPr>
          <p:cNvSpPr>
            <a:spLocks noGrp="1"/>
          </p:cNvSpPr>
          <p:nvPr>
            <p:ph type="title"/>
          </p:nvPr>
        </p:nvSpPr>
        <p:spPr/>
        <p:txBody>
          <a:bodyPr/>
          <a:lstStyle/>
          <a:p>
            <a:r>
              <a:rPr lang="zh-CN" altLang="en-US" dirty="0"/>
              <a:t>引入</a:t>
            </a:r>
          </a:p>
        </p:txBody>
      </p:sp>
      <p:sp>
        <p:nvSpPr>
          <p:cNvPr id="3" name="内容占位符 2">
            <a:extLst>
              <a:ext uri="{FF2B5EF4-FFF2-40B4-BE49-F238E27FC236}">
                <a16:creationId xmlns:a16="http://schemas.microsoft.com/office/drawing/2014/main" id="{A082C578-678F-43EE-9547-62756EBDFCA8}"/>
              </a:ext>
            </a:extLst>
          </p:cNvPr>
          <p:cNvSpPr>
            <a:spLocks noGrp="1"/>
          </p:cNvSpPr>
          <p:nvPr>
            <p:ph idx="1"/>
          </p:nvPr>
        </p:nvSpPr>
        <p:spPr/>
        <p:txBody>
          <a:bodyPr/>
          <a:lstStyle/>
          <a:p>
            <a:pPr>
              <a:lnSpc>
                <a:spcPct val="150000"/>
              </a:lnSpc>
            </a:pPr>
            <a:r>
              <a:rPr lang="en-US" altLang="zh-CN" dirty="0"/>
              <a:t>STP</a:t>
            </a:r>
            <a:r>
              <a:rPr lang="zh-CN" altLang="en-US" dirty="0"/>
              <a:t>的作用？</a:t>
            </a:r>
            <a:endParaRPr lang="en-US" altLang="zh-CN" dirty="0"/>
          </a:p>
          <a:p>
            <a:pPr>
              <a:lnSpc>
                <a:spcPct val="150000"/>
              </a:lnSpc>
            </a:pPr>
            <a:r>
              <a:rPr lang="en-US" altLang="zh-CN" dirty="0"/>
              <a:t>STP</a:t>
            </a:r>
            <a:r>
              <a:rPr lang="zh-CN" altLang="en-US" dirty="0"/>
              <a:t>的问题？</a:t>
            </a:r>
            <a:endParaRPr lang="en-US" altLang="zh-CN" dirty="0"/>
          </a:p>
          <a:p>
            <a:pPr>
              <a:lnSpc>
                <a:spcPct val="150000"/>
              </a:lnSpc>
            </a:pPr>
            <a:r>
              <a:rPr lang="zh-CN" altLang="en-US" dirty="0"/>
              <a:t>链路聚合：允许将多个物理端口聚合在一起，形成一条逻辑链路。</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7154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3AED818B-3179-4541-9AC1-3F4410571012}"/>
              </a:ext>
            </a:extLst>
          </p:cNvPr>
          <p:cNvSpPr>
            <a:spLocks noGrp="1" noChangeArrowheads="1"/>
          </p:cNvSpPr>
          <p:nvPr>
            <p:ph idx="1"/>
          </p:nvPr>
        </p:nvSpPr>
        <p:spPr>
          <a:xfrm>
            <a:off x="1981200" y="758825"/>
            <a:ext cx="8229600" cy="5367338"/>
          </a:xfrm>
        </p:spPr>
        <p:txBody>
          <a:bodyPr/>
          <a:lstStyle/>
          <a:p>
            <a:pPr marL="0" indent="0" eaLnBrk="1" hangingPunct="1">
              <a:lnSpc>
                <a:spcPct val="150000"/>
              </a:lnSpc>
              <a:buNone/>
            </a:pPr>
            <a:r>
              <a:rPr lang="zh-CN" altLang="en-US" dirty="0"/>
              <a:t>链路聚合的验证</a:t>
            </a:r>
          </a:p>
          <a:p>
            <a:pPr marL="0" indent="0" eaLnBrk="1" hangingPunct="1">
              <a:lnSpc>
                <a:spcPct val="150000"/>
              </a:lnSpc>
              <a:buNone/>
            </a:pPr>
            <a:r>
              <a:rPr lang="en-US" altLang="zh-CN" dirty="0"/>
              <a:t>[S1]display eth-trunk 1 verbose</a:t>
            </a:r>
          </a:p>
          <a:p>
            <a:pPr marL="0" indent="0" eaLnBrk="1" hangingPunct="1">
              <a:lnSpc>
                <a:spcPct val="150000"/>
              </a:lnSpc>
              <a:buNone/>
            </a:pPr>
            <a:r>
              <a:rPr lang="en-US" altLang="zh-CN" dirty="0" err="1"/>
              <a:t>WorkingMode:NORMAL</a:t>
            </a:r>
            <a:endParaRPr lang="en-US" altLang="zh-CN" dirty="0"/>
          </a:p>
          <a:p>
            <a:pPr marL="0" indent="0" eaLnBrk="1" hangingPunct="1">
              <a:lnSpc>
                <a:spcPct val="150000"/>
              </a:lnSpc>
              <a:buNone/>
            </a:pPr>
            <a:r>
              <a:rPr lang="en-US" altLang="zh-CN" dirty="0"/>
              <a:t>//normal</a:t>
            </a:r>
            <a:r>
              <a:rPr lang="zh-CN" altLang="zh-CN" dirty="0"/>
              <a:t>表示是当前是手工负载分担模式</a:t>
            </a:r>
          </a:p>
          <a:p>
            <a:pPr marL="0" indent="0" eaLnBrk="1" hangingPunct="1">
              <a:lnSpc>
                <a:spcPct val="150000"/>
              </a:lnSpc>
              <a:buNone/>
            </a:pPr>
            <a:r>
              <a:rPr lang="zh-CN" altLang="zh-CN" dirty="0"/>
              <a:t>如果显示</a:t>
            </a:r>
            <a:r>
              <a:rPr lang="en-US" altLang="zh-CN" dirty="0" err="1"/>
              <a:t>lacp</a:t>
            </a:r>
            <a:r>
              <a:rPr lang="zh-CN" altLang="en-US" dirty="0"/>
              <a:t>则表示工作模式为</a:t>
            </a:r>
            <a:r>
              <a:rPr lang="en-US" altLang="zh-CN" dirty="0" err="1"/>
              <a:t>lacp</a:t>
            </a:r>
            <a:r>
              <a:rPr lang="zh-CN" altLang="zh-CN" dirty="0"/>
              <a:t>模式</a:t>
            </a:r>
          </a:p>
          <a:p>
            <a:pPr marL="0" indent="0" eaLnBrk="1" hangingPunct="1">
              <a:lnSpc>
                <a:spcPct val="150000"/>
              </a:lnSpc>
              <a:buNone/>
            </a:pPr>
            <a:r>
              <a:rPr lang="en-US" altLang="zh-CN" dirty="0"/>
              <a:t>eth-trunk1</a:t>
            </a:r>
            <a:r>
              <a:rPr lang="zh-CN" altLang="zh-CN" dirty="0"/>
              <a:t>口的转发量是所有成员端口转发量的总和。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A31A0B28-12C5-4C88-A40A-CA7FE1A6B9B2}"/>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19459" name="内容占位符 2">
            <a:extLst>
              <a:ext uri="{FF2B5EF4-FFF2-40B4-BE49-F238E27FC236}">
                <a16:creationId xmlns:a16="http://schemas.microsoft.com/office/drawing/2014/main" id="{CE8A3491-49C3-4F28-ADA8-3B976CD3DB42}"/>
              </a:ext>
            </a:extLst>
          </p:cNvPr>
          <p:cNvSpPr>
            <a:spLocks noGrp="1" noChangeArrowheads="1"/>
          </p:cNvSpPr>
          <p:nvPr>
            <p:ph idx="1"/>
          </p:nvPr>
        </p:nvSpPr>
        <p:spPr>
          <a:xfrm>
            <a:off x="1524000" y="908050"/>
            <a:ext cx="9036050" cy="5949950"/>
          </a:xfrm>
        </p:spPr>
        <p:txBody>
          <a:bodyPr/>
          <a:lstStyle/>
          <a:p>
            <a:pPr eaLnBrk="1" hangingPunct="1"/>
            <a:r>
              <a:rPr lang="en-US" altLang="zh-CN"/>
              <a:t>1</a:t>
            </a:r>
            <a:r>
              <a:rPr lang="zh-CN" altLang="en-US"/>
              <a:t>）二层链路捆绑</a:t>
            </a:r>
            <a:endParaRPr lang="en-US" altLang="zh-CN"/>
          </a:p>
          <a:p>
            <a:pPr eaLnBrk="1" hangingPunct="1"/>
            <a:r>
              <a:rPr lang="en-US" altLang="zh-CN"/>
              <a:t>===</a:t>
            </a:r>
            <a:r>
              <a:rPr lang="zh-CN" altLang="en-US"/>
              <a:t>创建端口通道组，组的编号为</a:t>
            </a:r>
            <a:r>
              <a:rPr lang="en-US" altLang="zh-CN"/>
              <a:t>1===</a:t>
            </a:r>
          </a:p>
          <a:p>
            <a:pPr eaLnBrk="1" hangingPunct="1"/>
            <a:r>
              <a:rPr lang="en-US" altLang="zh-CN"/>
              <a:t>sw1(config)#int port-channel 1</a:t>
            </a:r>
          </a:p>
          <a:p>
            <a:pPr eaLnBrk="1" hangingPunct="1"/>
            <a:r>
              <a:rPr lang="en-US" altLang="zh-CN"/>
              <a:t>===</a:t>
            </a:r>
            <a:r>
              <a:rPr lang="zh-CN" altLang="en-US"/>
              <a:t>将端口通道组的接口配置为</a:t>
            </a:r>
            <a:r>
              <a:rPr lang="en-US" altLang="zh-CN"/>
              <a:t>trunk</a:t>
            </a:r>
            <a:r>
              <a:rPr lang="zh-CN" altLang="en-US"/>
              <a:t>口</a:t>
            </a:r>
            <a:endParaRPr lang="en-US" altLang="zh-CN"/>
          </a:p>
          <a:p>
            <a:pPr eaLnBrk="1" hangingPunct="1"/>
            <a:r>
              <a:rPr lang="en-US" altLang="zh-CN"/>
              <a:t>sw1(config-if)#switchport mode trunk </a:t>
            </a:r>
          </a:p>
          <a:p>
            <a:pPr eaLnBrk="1" hangingPunct="1"/>
            <a:r>
              <a:rPr lang="en-US" altLang="zh-CN"/>
              <a:t>===</a:t>
            </a:r>
            <a:r>
              <a:rPr lang="zh-CN" altLang="en-US"/>
              <a:t>指定端口范围，将</a:t>
            </a:r>
            <a:r>
              <a:rPr lang="en-US" altLang="zh-CN"/>
              <a:t>f0/1-3</a:t>
            </a:r>
            <a:r>
              <a:rPr lang="zh-CN" altLang="en-US"/>
              <a:t>端口配置为</a:t>
            </a:r>
            <a:r>
              <a:rPr lang="en-US" altLang="zh-CN"/>
              <a:t>trunk</a:t>
            </a:r>
            <a:r>
              <a:rPr lang="zh-CN" altLang="en-US"/>
              <a:t>口，并加入端口通道组</a:t>
            </a:r>
            <a:r>
              <a:rPr lang="en-US" altLang="zh-CN"/>
              <a:t>1</a:t>
            </a:r>
            <a:r>
              <a:rPr lang="zh-CN" altLang="en-US"/>
              <a:t>种</a:t>
            </a:r>
            <a:r>
              <a:rPr lang="en-US" altLang="zh-CN"/>
              <a:t>===</a:t>
            </a:r>
          </a:p>
          <a:p>
            <a:pPr eaLnBrk="1" hangingPunct="1"/>
            <a:r>
              <a:rPr lang="en-US" altLang="zh-CN"/>
              <a:t>SW1(config)#int range f0/1-3</a:t>
            </a:r>
          </a:p>
          <a:p>
            <a:pPr eaLnBrk="1" hangingPunct="1"/>
            <a:r>
              <a:rPr lang="en-US" altLang="zh-CN"/>
              <a:t>sw1(config-if-range)#switchport mode trunk</a:t>
            </a:r>
          </a:p>
          <a:p>
            <a:pPr eaLnBrk="1" hangingPunct="1"/>
            <a:r>
              <a:rPr lang="en-US" altLang="zh-CN"/>
              <a:t>sw1(config-if-range)#channel-group 1 mode on</a:t>
            </a:r>
          </a:p>
          <a:p>
            <a:pPr eaLnBrk="1" hangingPunct="1"/>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867C240-637F-4704-B06D-5564446487D2}"/>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0483" name="内容占位符 2">
            <a:extLst>
              <a:ext uri="{FF2B5EF4-FFF2-40B4-BE49-F238E27FC236}">
                <a16:creationId xmlns:a16="http://schemas.microsoft.com/office/drawing/2014/main" id="{5327480D-2445-4BE7-86C8-F723492113FB}"/>
              </a:ext>
            </a:extLst>
          </p:cNvPr>
          <p:cNvSpPr>
            <a:spLocks noGrp="1" noChangeArrowheads="1"/>
          </p:cNvSpPr>
          <p:nvPr>
            <p:ph idx="1"/>
          </p:nvPr>
        </p:nvSpPr>
        <p:spPr>
          <a:xfrm>
            <a:off x="1524000" y="908050"/>
            <a:ext cx="9036050" cy="5949950"/>
          </a:xfrm>
        </p:spPr>
        <p:txBody>
          <a:bodyPr/>
          <a:lstStyle/>
          <a:p>
            <a:pPr eaLnBrk="1" hangingPunct="1"/>
            <a:r>
              <a:rPr lang="en-US" altLang="zh-CN"/>
              <a:t>1</a:t>
            </a:r>
            <a:r>
              <a:rPr lang="zh-CN" altLang="en-US"/>
              <a:t>）二层链路捆绑</a:t>
            </a:r>
            <a:endParaRPr lang="en-US" altLang="zh-CN"/>
          </a:p>
          <a:p>
            <a:pPr eaLnBrk="1" hangingPunct="1"/>
            <a:r>
              <a:rPr lang="en-US" altLang="zh-CN"/>
              <a:t>===</a:t>
            </a:r>
            <a:r>
              <a:rPr lang="zh-CN" altLang="en-US"/>
              <a:t>查看链路捆绑状态信息</a:t>
            </a:r>
            <a:r>
              <a:rPr lang="en-US" altLang="zh-CN"/>
              <a:t>===</a:t>
            </a:r>
          </a:p>
          <a:p>
            <a:pPr eaLnBrk="1" hangingPunct="1"/>
            <a:endParaRPr lang="zh-CN" altLang="en-US"/>
          </a:p>
        </p:txBody>
      </p:sp>
      <p:pic>
        <p:nvPicPr>
          <p:cNvPr id="20484" name="图片 1">
            <a:extLst>
              <a:ext uri="{FF2B5EF4-FFF2-40B4-BE49-F238E27FC236}">
                <a16:creationId xmlns:a16="http://schemas.microsoft.com/office/drawing/2014/main" id="{B8E8A57E-B6B5-4222-8A53-73349EE5F8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1050"/>
            <a:ext cx="81661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424C0998-AA53-43A5-B8A1-963C16515E15}"/>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1507" name="内容占位符 2">
            <a:extLst>
              <a:ext uri="{FF2B5EF4-FFF2-40B4-BE49-F238E27FC236}">
                <a16:creationId xmlns:a16="http://schemas.microsoft.com/office/drawing/2014/main" id="{D24C2422-E4C4-4245-BACC-B428EEC3362E}"/>
              </a:ext>
            </a:extLst>
          </p:cNvPr>
          <p:cNvSpPr>
            <a:spLocks noGrp="1" noChangeArrowheads="1"/>
          </p:cNvSpPr>
          <p:nvPr>
            <p:ph idx="1"/>
          </p:nvPr>
        </p:nvSpPr>
        <p:spPr>
          <a:xfrm>
            <a:off x="1524000" y="908050"/>
            <a:ext cx="9036050" cy="5949950"/>
          </a:xfrm>
        </p:spPr>
        <p:txBody>
          <a:bodyPr/>
          <a:lstStyle/>
          <a:p>
            <a:pPr eaLnBrk="1" hangingPunct="1"/>
            <a:r>
              <a:rPr lang="en-US" altLang="zh-CN"/>
              <a:t>2</a:t>
            </a:r>
            <a:r>
              <a:rPr lang="zh-CN" altLang="en-US"/>
              <a:t>）三层链路捆绑</a:t>
            </a:r>
            <a:endParaRPr lang="en-US" altLang="zh-CN"/>
          </a:p>
          <a:p>
            <a:pPr eaLnBrk="1" hangingPunct="1"/>
            <a:r>
              <a:rPr lang="en-US" altLang="zh-CN"/>
              <a:t>===</a:t>
            </a:r>
            <a:r>
              <a:rPr lang="zh-CN" altLang="en-US"/>
              <a:t>在三层交换机上启用三层功能</a:t>
            </a:r>
            <a:r>
              <a:rPr lang="en-US" altLang="zh-CN"/>
              <a:t>===</a:t>
            </a:r>
          </a:p>
          <a:p>
            <a:pPr eaLnBrk="1" hangingPunct="1"/>
            <a:r>
              <a:rPr lang="en-US" altLang="zh-CN"/>
              <a:t>SW1(config)#ip routing </a:t>
            </a:r>
          </a:p>
          <a:p>
            <a:pPr eaLnBrk="1" hangingPunct="1"/>
            <a:r>
              <a:rPr lang="en-US" altLang="zh-CN"/>
              <a:t>===</a:t>
            </a:r>
            <a:r>
              <a:rPr lang="zh-CN" altLang="en-US"/>
              <a:t>创建端口通道组，组的编号为</a:t>
            </a:r>
            <a:r>
              <a:rPr lang="en-US" altLang="zh-CN"/>
              <a:t>10</a:t>
            </a:r>
            <a:r>
              <a:rPr lang="zh-CN" altLang="en-US"/>
              <a:t>，对端口通道组启用三层功能，并配置</a:t>
            </a:r>
            <a:r>
              <a:rPr lang="en-US" altLang="zh-CN"/>
              <a:t>IP</a:t>
            </a:r>
            <a:r>
              <a:rPr lang="zh-CN" altLang="en-US"/>
              <a:t>地址，最后启用接口再保存退出</a:t>
            </a:r>
            <a:r>
              <a:rPr lang="en-US" altLang="zh-CN"/>
              <a:t>===</a:t>
            </a:r>
          </a:p>
          <a:p>
            <a:pPr eaLnBrk="1" hangingPunct="1"/>
            <a:r>
              <a:rPr lang="en-US" altLang="zh-CN"/>
              <a:t>SW1(config)#int port-channel 10</a:t>
            </a:r>
          </a:p>
          <a:p>
            <a:pPr eaLnBrk="1" hangingPunct="1"/>
            <a:r>
              <a:rPr lang="en-US" altLang="zh-CN"/>
              <a:t>SW1(config-if)#no switchport </a:t>
            </a:r>
          </a:p>
          <a:p>
            <a:pPr eaLnBrk="1" hangingPunct="1"/>
            <a:r>
              <a:rPr lang="en-US" altLang="zh-CN"/>
              <a:t>SW1(config-if)#ip address 12.1.1.1 255.255.255.252</a:t>
            </a:r>
          </a:p>
          <a:p>
            <a:pPr eaLnBrk="1" hangingPunct="1"/>
            <a:r>
              <a:rPr lang="en-US" altLang="zh-CN"/>
              <a:t>SW1(config-if)#no shut</a:t>
            </a:r>
          </a:p>
          <a:p>
            <a:pPr eaLnBrk="1" hangingPunct="1"/>
            <a:r>
              <a:rPr lang="en-US" altLang="zh-CN"/>
              <a:t>SW1(config-if)#exit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131858D-A1CD-4D7C-913C-F3B51BD0BB8D}"/>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2531" name="内容占位符 2">
            <a:extLst>
              <a:ext uri="{FF2B5EF4-FFF2-40B4-BE49-F238E27FC236}">
                <a16:creationId xmlns:a16="http://schemas.microsoft.com/office/drawing/2014/main" id="{6561D308-C1A7-46FC-B5C7-5D673A554B00}"/>
              </a:ext>
            </a:extLst>
          </p:cNvPr>
          <p:cNvSpPr>
            <a:spLocks noGrp="1" noChangeArrowheads="1"/>
          </p:cNvSpPr>
          <p:nvPr>
            <p:ph idx="1"/>
          </p:nvPr>
        </p:nvSpPr>
        <p:spPr>
          <a:xfrm>
            <a:off x="1524000" y="765176"/>
            <a:ext cx="9036050" cy="5948363"/>
          </a:xfrm>
        </p:spPr>
        <p:txBody>
          <a:bodyPr/>
          <a:lstStyle/>
          <a:p>
            <a:pPr eaLnBrk="1" hangingPunct="1"/>
            <a:r>
              <a:rPr lang="en-US" altLang="zh-CN"/>
              <a:t>2</a:t>
            </a:r>
            <a:r>
              <a:rPr lang="zh-CN" altLang="en-US"/>
              <a:t>）三层链路捆绑</a:t>
            </a:r>
            <a:endParaRPr lang="en-US" altLang="zh-CN"/>
          </a:p>
          <a:p>
            <a:pPr eaLnBrk="1" hangingPunct="1"/>
            <a:r>
              <a:rPr lang="en-US" altLang="zh-CN"/>
              <a:t>===</a:t>
            </a:r>
            <a:r>
              <a:rPr lang="zh-CN" altLang="en-US"/>
              <a:t>将</a:t>
            </a:r>
            <a:r>
              <a:rPr lang="en-US" altLang="zh-CN"/>
              <a:t>f0/1-3</a:t>
            </a:r>
            <a:r>
              <a:rPr lang="zh-CN" altLang="en-US"/>
              <a:t>号接口配置为三层端口，并加入端口通道组</a:t>
            </a:r>
            <a:r>
              <a:rPr lang="en-US" altLang="zh-CN"/>
              <a:t>10===</a:t>
            </a:r>
          </a:p>
          <a:p>
            <a:pPr eaLnBrk="1" hangingPunct="1"/>
            <a:r>
              <a:rPr lang="en-US" altLang="zh-CN"/>
              <a:t>SW1(config)#int range f0/1-3</a:t>
            </a:r>
          </a:p>
          <a:p>
            <a:pPr eaLnBrk="1" hangingPunct="1"/>
            <a:r>
              <a:rPr lang="en-US" altLang="zh-CN"/>
              <a:t>SW1(config-if-range)#no switchport</a:t>
            </a:r>
          </a:p>
          <a:p>
            <a:pPr eaLnBrk="1" hangingPunct="1"/>
            <a:r>
              <a:rPr lang="en-US" altLang="zh-CN"/>
              <a:t>SW1(config-if-range)#channel-group 10 mode on</a:t>
            </a:r>
          </a:p>
          <a:p>
            <a:pPr eaLnBrk="1" hangingPunct="1"/>
            <a:r>
              <a:rPr lang="en-US" altLang="zh-CN"/>
              <a:t>===</a:t>
            </a:r>
            <a:r>
              <a:rPr lang="zh-CN" altLang="en-US"/>
              <a:t>将连接</a:t>
            </a:r>
            <a:r>
              <a:rPr lang="en-US" altLang="zh-CN"/>
              <a:t>PC1</a:t>
            </a:r>
            <a:r>
              <a:rPr lang="zh-CN" altLang="en-US"/>
              <a:t>的交换机接口</a:t>
            </a:r>
            <a:r>
              <a:rPr lang="en-US" altLang="zh-CN"/>
              <a:t>f0/4</a:t>
            </a:r>
            <a:r>
              <a:rPr lang="zh-CN" altLang="en-US"/>
              <a:t>配置为三层端口，并配置</a:t>
            </a:r>
            <a:r>
              <a:rPr lang="en-US" altLang="zh-CN"/>
              <a:t>IP</a:t>
            </a:r>
            <a:r>
              <a:rPr lang="zh-CN" altLang="en-US"/>
              <a:t>地址，该</a:t>
            </a:r>
            <a:r>
              <a:rPr lang="en-US" altLang="zh-CN"/>
              <a:t>IP</a:t>
            </a:r>
            <a:r>
              <a:rPr lang="zh-CN" altLang="en-US"/>
              <a:t>地址作为</a:t>
            </a:r>
            <a:r>
              <a:rPr lang="en-US" altLang="zh-CN"/>
              <a:t>PC1</a:t>
            </a:r>
            <a:r>
              <a:rPr lang="zh-CN" altLang="en-US"/>
              <a:t>的网关</a:t>
            </a:r>
            <a:r>
              <a:rPr lang="en-US" altLang="zh-CN"/>
              <a:t>===</a:t>
            </a:r>
          </a:p>
          <a:p>
            <a:pPr eaLnBrk="1" hangingPunct="1"/>
            <a:r>
              <a:rPr lang="en-US" altLang="zh-CN"/>
              <a:t>SW1(config)#int f0/4</a:t>
            </a:r>
          </a:p>
          <a:p>
            <a:pPr eaLnBrk="1" hangingPunct="1"/>
            <a:r>
              <a:rPr lang="en-US" altLang="zh-CN"/>
              <a:t>SW1(config-if)#no switchport</a:t>
            </a:r>
          </a:p>
          <a:p>
            <a:pPr eaLnBrk="1" hangingPunct="1"/>
            <a:r>
              <a:rPr lang="en-US" altLang="zh-CN"/>
              <a:t>SW1(config-if)#ip add 10.1.1.254 255.255.255.0</a:t>
            </a:r>
          </a:p>
          <a:p>
            <a:pPr eaLnBrk="1" hangingPunct="1"/>
            <a:r>
              <a:rPr lang="en-US" altLang="zh-CN"/>
              <a:t>SW1(config-if)#no shut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86670CD-098C-432F-B1B5-ECBFFC3DAE45}"/>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3555" name="内容占位符 2">
            <a:extLst>
              <a:ext uri="{FF2B5EF4-FFF2-40B4-BE49-F238E27FC236}">
                <a16:creationId xmlns:a16="http://schemas.microsoft.com/office/drawing/2014/main" id="{ABF9BD3F-BE73-447E-9DCB-C628460695DF}"/>
              </a:ext>
            </a:extLst>
          </p:cNvPr>
          <p:cNvSpPr>
            <a:spLocks noGrp="1" noChangeArrowheads="1"/>
          </p:cNvSpPr>
          <p:nvPr>
            <p:ph idx="1"/>
          </p:nvPr>
        </p:nvSpPr>
        <p:spPr>
          <a:xfrm>
            <a:off x="1524000" y="765176"/>
            <a:ext cx="9036050" cy="5948363"/>
          </a:xfrm>
        </p:spPr>
        <p:txBody>
          <a:bodyPr/>
          <a:lstStyle/>
          <a:p>
            <a:pPr eaLnBrk="1" hangingPunct="1"/>
            <a:r>
              <a:rPr lang="en-US" altLang="zh-CN"/>
              <a:t>2</a:t>
            </a:r>
            <a:r>
              <a:rPr lang="zh-CN" altLang="en-US"/>
              <a:t>）三层链路捆绑</a:t>
            </a:r>
            <a:endParaRPr lang="en-US" altLang="zh-CN"/>
          </a:p>
          <a:p>
            <a:pPr eaLnBrk="1" hangingPunct="1"/>
            <a:r>
              <a:rPr lang="en-US" altLang="zh-CN"/>
              <a:t>===</a:t>
            </a:r>
            <a:r>
              <a:rPr lang="zh-CN" altLang="en-US"/>
              <a:t>在交换机</a:t>
            </a:r>
            <a:r>
              <a:rPr lang="en-US" altLang="zh-CN"/>
              <a:t>SW1</a:t>
            </a:r>
            <a:r>
              <a:rPr lang="zh-CN" altLang="en-US"/>
              <a:t>上查看三层链路捆绑的工作状态</a:t>
            </a:r>
            <a:r>
              <a:rPr lang="en-US" altLang="zh-CN"/>
              <a:t>===</a:t>
            </a:r>
          </a:p>
          <a:p>
            <a:pPr eaLnBrk="1" hangingPunct="1"/>
            <a:endParaRPr lang="en-US" altLang="zh-CN"/>
          </a:p>
        </p:txBody>
      </p:sp>
      <p:pic>
        <p:nvPicPr>
          <p:cNvPr id="23556" name="图片 1">
            <a:extLst>
              <a:ext uri="{FF2B5EF4-FFF2-40B4-BE49-F238E27FC236}">
                <a16:creationId xmlns:a16="http://schemas.microsoft.com/office/drawing/2014/main" id="{BF07CDDB-6213-4D85-B1F6-D5B91E836E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92375"/>
            <a:ext cx="84359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47F2F670-8B93-422B-A58D-93A31F9C4E30}"/>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4579" name="内容占位符 2">
            <a:extLst>
              <a:ext uri="{FF2B5EF4-FFF2-40B4-BE49-F238E27FC236}">
                <a16:creationId xmlns:a16="http://schemas.microsoft.com/office/drawing/2014/main" id="{2AE73D92-7DDA-4D35-BF67-0F60D0E66F8E}"/>
              </a:ext>
            </a:extLst>
          </p:cNvPr>
          <p:cNvSpPr>
            <a:spLocks noGrp="1" noChangeArrowheads="1"/>
          </p:cNvSpPr>
          <p:nvPr>
            <p:ph idx="1"/>
          </p:nvPr>
        </p:nvSpPr>
        <p:spPr>
          <a:xfrm>
            <a:off x="1524000" y="765176"/>
            <a:ext cx="9036050" cy="5948363"/>
          </a:xfrm>
        </p:spPr>
        <p:txBody>
          <a:bodyPr/>
          <a:lstStyle/>
          <a:p>
            <a:pPr eaLnBrk="1" hangingPunct="1"/>
            <a:r>
              <a:rPr lang="en-US" altLang="zh-CN"/>
              <a:t>2</a:t>
            </a:r>
            <a:r>
              <a:rPr lang="zh-CN" altLang="en-US"/>
              <a:t>）三层链路捆绑</a:t>
            </a:r>
            <a:endParaRPr lang="en-US" altLang="zh-CN"/>
          </a:p>
          <a:p>
            <a:pPr eaLnBrk="1" hangingPunct="1"/>
            <a:r>
              <a:rPr lang="en-US" altLang="zh-CN"/>
              <a:t>===SW1</a:t>
            </a:r>
            <a:r>
              <a:rPr lang="zh-CN" altLang="en-US"/>
              <a:t>上查看端口通道组的接口带宽</a:t>
            </a:r>
            <a:r>
              <a:rPr lang="en-US" altLang="zh-CN"/>
              <a:t>===</a:t>
            </a:r>
          </a:p>
        </p:txBody>
      </p:sp>
      <p:pic>
        <p:nvPicPr>
          <p:cNvPr id="24580" name="图片 1">
            <a:extLst>
              <a:ext uri="{FF2B5EF4-FFF2-40B4-BE49-F238E27FC236}">
                <a16:creationId xmlns:a16="http://schemas.microsoft.com/office/drawing/2014/main" id="{7E6A3899-5386-452F-9F47-C5CDF9D3B5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4814" y="2049463"/>
            <a:ext cx="8885237"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FE8D6C3-0AE8-4508-841B-94C8C188E370}"/>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5603" name="内容占位符 2">
            <a:extLst>
              <a:ext uri="{FF2B5EF4-FFF2-40B4-BE49-F238E27FC236}">
                <a16:creationId xmlns:a16="http://schemas.microsoft.com/office/drawing/2014/main" id="{C170FC57-0D40-4715-AA68-B5F9E5406D37}"/>
              </a:ext>
            </a:extLst>
          </p:cNvPr>
          <p:cNvSpPr>
            <a:spLocks noGrp="1" noChangeArrowheads="1"/>
          </p:cNvSpPr>
          <p:nvPr>
            <p:ph idx="1"/>
          </p:nvPr>
        </p:nvSpPr>
        <p:spPr>
          <a:xfrm>
            <a:off x="1524000" y="765176"/>
            <a:ext cx="9036050" cy="5948363"/>
          </a:xfrm>
        </p:spPr>
        <p:txBody>
          <a:bodyPr/>
          <a:lstStyle/>
          <a:p>
            <a:pPr eaLnBrk="1" hangingPunct="1"/>
            <a:r>
              <a:rPr lang="en-US" altLang="zh-CN"/>
              <a:t>1</a:t>
            </a:r>
            <a:r>
              <a:rPr lang="zh-CN" altLang="en-US"/>
              <a:t>）三层链路捆绑</a:t>
            </a:r>
            <a:endParaRPr lang="en-US" altLang="zh-CN"/>
          </a:p>
          <a:p>
            <a:pPr eaLnBrk="1" hangingPunct="1"/>
            <a:r>
              <a:rPr lang="en-US" altLang="zh-CN"/>
              <a:t>===</a:t>
            </a:r>
            <a:r>
              <a:rPr lang="zh-CN" altLang="en-US"/>
              <a:t>在交换机</a:t>
            </a:r>
            <a:r>
              <a:rPr lang="en-US" altLang="zh-CN"/>
              <a:t>SW1</a:t>
            </a:r>
            <a:r>
              <a:rPr lang="zh-CN" altLang="en-US"/>
              <a:t>上配置</a:t>
            </a:r>
            <a:r>
              <a:rPr lang="en-US" altLang="zh-CN"/>
              <a:t>RIP</a:t>
            </a:r>
            <a:r>
              <a:rPr lang="zh-CN" altLang="en-US"/>
              <a:t>路由协议，实现全为互通</a:t>
            </a:r>
            <a:r>
              <a:rPr lang="en-US" altLang="zh-CN"/>
              <a:t>===</a:t>
            </a:r>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pic>
        <p:nvPicPr>
          <p:cNvPr id="25604" name="图片 1">
            <a:extLst>
              <a:ext uri="{FF2B5EF4-FFF2-40B4-BE49-F238E27FC236}">
                <a16:creationId xmlns:a16="http://schemas.microsoft.com/office/drawing/2014/main" id="{754D4B70-42C9-4699-A138-8A4C8D8064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92375"/>
            <a:ext cx="81962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B2F41CB-827A-4A88-906C-BD825CF0B4DF}"/>
              </a:ext>
            </a:extLst>
          </p:cNvPr>
          <p:cNvSpPr>
            <a:spLocks noGrp="1" noChangeArrowheads="1"/>
          </p:cNvSpPr>
          <p:nvPr>
            <p:ph type="title"/>
          </p:nvPr>
        </p:nvSpPr>
        <p:spPr>
          <a:xfrm>
            <a:off x="1981200" y="-26988"/>
            <a:ext cx="8229600" cy="1143001"/>
          </a:xfrm>
        </p:spPr>
        <p:txBody>
          <a:bodyPr/>
          <a:lstStyle/>
          <a:p>
            <a:pPr eaLnBrk="1" hangingPunct="1"/>
            <a:r>
              <a:rPr lang="zh-CN" altLang="en-US"/>
              <a:t>补充：思科交换机作链路聚合</a:t>
            </a:r>
          </a:p>
        </p:txBody>
      </p:sp>
      <p:sp>
        <p:nvSpPr>
          <p:cNvPr id="26627" name="内容占位符 2">
            <a:extLst>
              <a:ext uri="{FF2B5EF4-FFF2-40B4-BE49-F238E27FC236}">
                <a16:creationId xmlns:a16="http://schemas.microsoft.com/office/drawing/2014/main" id="{DBAD7911-49A6-4370-B668-A7D6A84AED55}"/>
              </a:ext>
            </a:extLst>
          </p:cNvPr>
          <p:cNvSpPr>
            <a:spLocks noGrp="1" noChangeArrowheads="1"/>
          </p:cNvSpPr>
          <p:nvPr>
            <p:ph idx="1"/>
          </p:nvPr>
        </p:nvSpPr>
        <p:spPr>
          <a:xfrm>
            <a:off x="1524000" y="765176"/>
            <a:ext cx="9036050" cy="5948363"/>
          </a:xfrm>
        </p:spPr>
        <p:txBody>
          <a:bodyPr/>
          <a:lstStyle/>
          <a:p>
            <a:pPr eaLnBrk="1" hangingPunct="1"/>
            <a:r>
              <a:rPr lang="en-US" altLang="zh-CN"/>
              <a:t>1</a:t>
            </a:r>
            <a:r>
              <a:rPr lang="zh-CN" altLang="en-US"/>
              <a:t>）三层链路捆绑</a:t>
            </a:r>
            <a:endParaRPr lang="en-US" altLang="zh-CN"/>
          </a:p>
          <a:p>
            <a:pPr eaLnBrk="1" hangingPunct="1"/>
            <a:r>
              <a:rPr lang="en-US" altLang="zh-CN"/>
              <a:t>===SW2</a:t>
            </a:r>
            <a:r>
              <a:rPr lang="zh-CN" altLang="en-US"/>
              <a:t>上配置略</a:t>
            </a:r>
            <a:r>
              <a:rPr lang="en-US" altLang="zh-CN"/>
              <a:t>====</a:t>
            </a:r>
          </a:p>
          <a:p>
            <a:pPr eaLnBrk="1" hangingPunct="1"/>
            <a:r>
              <a:rPr lang="en-US" altLang="zh-CN"/>
              <a:t>===</a:t>
            </a:r>
            <a:r>
              <a:rPr lang="zh-CN" altLang="en-US"/>
              <a:t>通过</a:t>
            </a:r>
            <a:r>
              <a:rPr lang="en-US" altLang="zh-CN"/>
              <a:t>PC1 ping PC2</a:t>
            </a:r>
            <a:r>
              <a:rPr lang="zh-CN" altLang="en-US"/>
              <a:t>，检验网络连通性</a:t>
            </a:r>
            <a:r>
              <a:rPr lang="en-US" altLang="zh-CN"/>
              <a:t>===</a:t>
            </a:r>
          </a:p>
        </p:txBody>
      </p:sp>
      <p:pic>
        <p:nvPicPr>
          <p:cNvPr id="26628" name="图片 2">
            <a:extLst>
              <a:ext uri="{FF2B5EF4-FFF2-40B4-BE49-F238E27FC236}">
                <a16:creationId xmlns:a16="http://schemas.microsoft.com/office/drawing/2014/main" id="{ADCD1B9B-C9E5-4BB6-8863-FBF5E48903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3263" y="2349500"/>
            <a:ext cx="8247062"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CCE73-DD7F-4688-B986-CDCE7D2C1215}"/>
              </a:ext>
            </a:extLst>
          </p:cNvPr>
          <p:cNvSpPr>
            <a:spLocks noGrp="1"/>
          </p:cNvSpPr>
          <p:nvPr>
            <p:ph type="title"/>
          </p:nvPr>
        </p:nvSpPr>
        <p:spPr/>
        <p:txBody>
          <a:bodyPr/>
          <a:lstStyle/>
          <a:p>
            <a:r>
              <a:rPr lang="en-US" altLang="zh-CN" dirty="0"/>
              <a:t>Smart Link</a:t>
            </a:r>
            <a:endParaRPr lang="zh-CN" altLang="en-US" dirty="0"/>
          </a:p>
        </p:txBody>
      </p:sp>
      <p:sp>
        <p:nvSpPr>
          <p:cNvPr id="3" name="内容占位符 2">
            <a:extLst>
              <a:ext uri="{FF2B5EF4-FFF2-40B4-BE49-F238E27FC236}">
                <a16:creationId xmlns:a16="http://schemas.microsoft.com/office/drawing/2014/main" id="{3E18D59E-E8D8-47A8-A1CF-39565BE57652}"/>
              </a:ext>
            </a:extLst>
          </p:cNvPr>
          <p:cNvSpPr>
            <a:spLocks noGrp="1"/>
          </p:cNvSpPr>
          <p:nvPr>
            <p:ph idx="1"/>
          </p:nvPr>
        </p:nvSpPr>
        <p:spPr/>
        <p:txBody>
          <a:bodyPr>
            <a:normAutofit fontScale="92500" lnSpcReduction="10000"/>
          </a:bodyPr>
          <a:lstStyle/>
          <a:p>
            <a:pPr>
              <a:lnSpc>
                <a:spcPct val="150000"/>
              </a:lnSpc>
            </a:pPr>
            <a:r>
              <a:rPr lang="zh-CN" altLang="en-US" dirty="0"/>
              <a:t>在一定的场景下替代</a:t>
            </a:r>
            <a:r>
              <a:rPr lang="en-US" altLang="zh-CN" dirty="0"/>
              <a:t>STP</a:t>
            </a:r>
            <a:r>
              <a:rPr lang="zh-CN" altLang="en-US" dirty="0"/>
              <a:t>协议，并能实现快速（毫秒级）的链路切换。</a:t>
            </a:r>
            <a:endParaRPr lang="en-US" altLang="zh-CN" dirty="0"/>
          </a:p>
          <a:p>
            <a:pPr>
              <a:lnSpc>
                <a:spcPct val="150000"/>
              </a:lnSpc>
            </a:pPr>
            <a:r>
              <a:rPr lang="zh-CN" altLang="en-US" dirty="0"/>
              <a:t>该技术长用于双上行组网环境中。</a:t>
            </a:r>
            <a:endParaRPr lang="en-US" altLang="zh-CN" dirty="0"/>
          </a:p>
          <a:p>
            <a:pPr>
              <a:lnSpc>
                <a:spcPct val="150000"/>
              </a:lnSpc>
            </a:pPr>
            <a:r>
              <a:rPr lang="zh-CN" altLang="en-US" dirty="0"/>
              <a:t>一个</a:t>
            </a:r>
            <a:r>
              <a:rPr lang="en-US" altLang="zh-CN" dirty="0"/>
              <a:t>Smart Link</a:t>
            </a:r>
            <a:r>
              <a:rPr lang="zh-CN" altLang="en-US" dirty="0"/>
              <a:t>组由两个端口组成，其中一个为主端口，另一个为从端口。在正常情况下，只有主端口处于转发（</a:t>
            </a:r>
            <a:r>
              <a:rPr lang="en-US" altLang="zh-CN" dirty="0"/>
              <a:t>Active</a:t>
            </a:r>
            <a:r>
              <a:rPr lang="zh-CN" altLang="en-US" dirty="0"/>
              <a:t>）状态</a:t>
            </a:r>
            <a:r>
              <a:rPr lang="en-US" altLang="zh-CN" dirty="0"/>
              <a:t>,</a:t>
            </a:r>
            <a:r>
              <a:rPr lang="zh-CN" altLang="en-US" dirty="0"/>
              <a:t>而从端口被阻塞，处于待命（</a:t>
            </a:r>
            <a:r>
              <a:rPr lang="en-US" altLang="zh-CN" dirty="0"/>
              <a:t>Inactive</a:t>
            </a:r>
            <a:r>
              <a:rPr lang="zh-CN" altLang="en-US" dirty="0"/>
              <a:t>）状态。当主端口发生故障时，</a:t>
            </a:r>
            <a:r>
              <a:rPr lang="en-US" altLang="zh-CN" dirty="0"/>
              <a:t>Smart Link</a:t>
            </a:r>
            <a:r>
              <a:rPr lang="zh-CN" altLang="en-US" dirty="0"/>
              <a:t>组会自动将主端口阻塞，并立即将从端口的状态从待命状态切换到转发状态。</a:t>
            </a:r>
          </a:p>
        </p:txBody>
      </p:sp>
    </p:spTree>
    <p:extLst>
      <p:ext uri="{BB962C8B-B14F-4D97-AF65-F5344CB8AC3E}">
        <p14:creationId xmlns:p14="http://schemas.microsoft.com/office/powerpoint/2010/main" val="355853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B0E97-0E42-4DF7-AB16-07389B7B335C}"/>
              </a:ext>
            </a:extLst>
          </p:cNvPr>
          <p:cNvSpPr>
            <a:spLocks noGrp="1"/>
          </p:cNvSpPr>
          <p:nvPr>
            <p:ph type="title"/>
          </p:nvPr>
        </p:nvSpPr>
        <p:spPr/>
        <p:txBody>
          <a:bodyPr/>
          <a:lstStyle/>
          <a:p>
            <a:r>
              <a:rPr lang="zh-CN" altLang="en-US" dirty="0"/>
              <a:t>链路聚合简介</a:t>
            </a:r>
          </a:p>
        </p:txBody>
      </p:sp>
      <p:sp>
        <p:nvSpPr>
          <p:cNvPr id="3" name="内容占位符 2">
            <a:extLst>
              <a:ext uri="{FF2B5EF4-FFF2-40B4-BE49-F238E27FC236}">
                <a16:creationId xmlns:a16="http://schemas.microsoft.com/office/drawing/2014/main" id="{8C06131B-1298-4467-B0B9-236B4D0232D8}"/>
              </a:ext>
            </a:extLst>
          </p:cNvPr>
          <p:cNvSpPr>
            <a:spLocks noGrp="1"/>
          </p:cNvSpPr>
          <p:nvPr>
            <p:ph idx="1"/>
          </p:nvPr>
        </p:nvSpPr>
        <p:spPr/>
        <p:txBody>
          <a:bodyPr>
            <a:normAutofit/>
          </a:bodyPr>
          <a:lstStyle/>
          <a:p>
            <a:pPr>
              <a:lnSpc>
                <a:spcPct val="150000"/>
              </a:lnSpc>
            </a:pPr>
            <a:r>
              <a:rPr lang="zh-CN" altLang="en-US" dirty="0"/>
              <a:t>产生</a:t>
            </a:r>
            <a:endParaRPr lang="en-US" altLang="zh-CN" dirty="0"/>
          </a:p>
          <a:p>
            <a:pPr>
              <a:lnSpc>
                <a:spcPct val="150000"/>
              </a:lnSpc>
            </a:pPr>
            <a:r>
              <a:rPr lang="zh-CN" altLang="en-US" dirty="0"/>
              <a:t>链路聚合是将多条物理链路聚合在一起，形成一条逻辑链路；</a:t>
            </a:r>
            <a:endParaRPr lang="en-US" altLang="zh-CN" dirty="0"/>
          </a:p>
          <a:p>
            <a:pPr>
              <a:lnSpc>
                <a:spcPct val="150000"/>
              </a:lnSpc>
            </a:pPr>
            <a:r>
              <a:rPr lang="zh-CN" altLang="en-US" dirty="0"/>
              <a:t>优点</a:t>
            </a:r>
            <a:endParaRPr lang="en-US" altLang="zh-CN" dirty="0"/>
          </a:p>
          <a:p>
            <a:pPr lvl="1">
              <a:lnSpc>
                <a:spcPct val="150000"/>
              </a:lnSpc>
            </a:pPr>
            <a:r>
              <a:rPr lang="zh-CN" altLang="en-US" dirty="0"/>
              <a:t>根据需要灵活的增加网络设备之间的带宽供给；</a:t>
            </a:r>
          </a:p>
          <a:p>
            <a:pPr lvl="1">
              <a:lnSpc>
                <a:spcPct val="150000"/>
              </a:lnSpc>
            </a:pPr>
            <a:r>
              <a:rPr lang="zh-CN" altLang="en-US" dirty="0"/>
              <a:t>增强网络设备之间连接的可靠性；</a:t>
            </a:r>
          </a:p>
          <a:p>
            <a:pPr lvl="1">
              <a:lnSpc>
                <a:spcPct val="150000"/>
              </a:lnSpc>
            </a:pPr>
            <a:r>
              <a:rPr lang="zh-CN" altLang="en-US" dirty="0"/>
              <a:t>节约成本。</a:t>
            </a:r>
          </a:p>
        </p:txBody>
      </p:sp>
      <p:pic>
        <p:nvPicPr>
          <p:cNvPr id="4" name="图片 3">
            <a:extLst>
              <a:ext uri="{FF2B5EF4-FFF2-40B4-BE49-F238E27FC236}">
                <a16:creationId xmlns:a16="http://schemas.microsoft.com/office/drawing/2014/main" id="{786E7DF8-D2C7-44CA-8940-1D2A6CD61D3C}"/>
              </a:ext>
            </a:extLst>
          </p:cNvPr>
          <p:cNvPicPr>
            <a:picLocks noChangeAspect="1"/>
          </p:cNvPicPr>
          <p:nvPr/>
        </p:nvPicPr>
        <p:blipFill>
          <a:blip r:embed="rId2"/>
          <a:stretch>
            <a:fillRect/>
          </a:stretch>
        </p:blipFill>
        <p:spPr>
          <a:xfrm>
            <a:off x="4699476" y="1027906"/>
            <a:ext cx="6654324" cy="1728000"/>
          </a:xfrm>
          <a:prstGeom prst="rect">
            <a:avLst/>
          </a:prstGeom>
        </p:spPr>
      </p:pic>
    </p:spTree>
    <p:extLst>
      <p:ext uri="{BB962C8B-B14F-4D97-AF65-F5344CB8AC3E}">
        <p14:creationId xmlns:p14="http://schemas.microsoft.com/office/powerpoint/2010/main" val="1865413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60035-57F9-436B-BADF-66698B38035D}"/>
              </a:ext>
            </a:extLst>
          </p:cNvPr>
          <p:cNvSpPr>
            <a:spLocks noGrp="1"/>
          </p:cNvSpPr>
          <p:nvPr>
            <p:ph type="title"/>
          </p:nvPr>
        </p:nvSpPr>
        <p:spPr/>
        <p:txBody>
          <a:bodyPr/>
          <a:lstStyle/>
          <a:p>
            <a:r>
              <a:rPr lang="en-US" altLang="zh-CN" dirty="0"/>
              <a:t>Smart Link</a:t>
            </a:r>
            <a:endParaRPr lang="zh-CN" altLang="en-US" dirty="0"/>
          </a:p>
        </p:txBody>
      </p:sp>
      <p:sp>
        <p:nvSpPr>
          <p:cNvPr id="3" name="内容占位符 2">
            <a:extLst>
              <a:ext uri="{FF2B5EF4-FFF2-40B4-BE49-F238E27FC236}">
                <a16:creationId xmlns:a16="http://schemas.microsoft.com/office/drawing/2014/main" id="{FEC66F9B-7F87-4489-8B3A-2D0E0DD70A5B}"/>
              </a:ext>
            </a:extLst>
          </p:cNvPr>
          <p:cNvSpPr>
            <a:spLocks noGrp="1"/>
          </p:cNvSpPr>
          <p:nvPr>
            <p:ph idx="1"/>
          </p:nvPr>
        </p:nvSpPr>
        <p:spPr/>
        <p:txBody>
          <a:bodyPr/>
          <a:lstStyle/>
          <a:p>
            <a:r>
              <a:rPr lang="zh-CN" altLang="en-US" dirty="0"/>
              <a:t>华为私有</a:t>
            </a:r>
            <a:r>
              <a:rPr lang="en-US" altLang="zh-CN" dirty="0"/>
              <a:t>,</a:t>
            </a:r>
            <a:r>
              <a:rPr lang="zh-CN" altLang="en-US" dirty="0"/>
              <a:t>与</a:t>
            </a:r>
            <a:r>
              <a:rPr lang="en-US" altLang="zh-CN" dirty="0"/>
              <a:t>STP</a:t>
            </a:r>
            <a:r>
              <a:rPr lang="zh-CN" altLang="en-US" dirty="0"/>
              <a:t>互斥</a:t>
            </a:r>
          </a:p>
        </p:txBody>
      </p:sp>
      <p:pic>
        <p:nvPicPr>
          <p:cNvPr id="4" name="图片 3">
            <a:extLst>
              <a:ext uri="{FF2B5EF4-FFF2-40B4-BE49-F238E27FC236}">
                <a16:creationId xmlns:a16="http://schemas.microsoft.com/office/drawing/2014/main" id="{4CFA4417-DF79-4DAD-AD24-05C715724765}"/>
              </a:ext>
            </a:extLst>
          </p:cNvPr>
          <p:cNvPicPr>
            <a:picLocks noChangeAspect="1"/>
          </p:cNvPicPr>
          <p:nvPr/>
        </p:nvPicPr>
        <p:blipFill>
          <a:blip r:embed="rId2"/>
          <a:stretch>
            <a:fillRect/>
          </a:stretch>
        </p:blipFill>
        <p:spPr>
          <a:xfrm>
            <a:off x="0" y="2505619"/>
            <a:ext cx="6676190" cy="4352381"/>
          </a:xfrm>
          <a:prstGeom prst="rect">
            <a:avLst/>
          </a:prstGeom>
        </p:spPr>
      </p:pic>
      <p:pic>
        <p:nvPicPr>
          <p:cNvPr id="5" name="图片 4">
            <a:extLst>
              <a:ext uri="{FF2B5EF4-FFF2-40B4-BE49-F238E27FC236}">
                <a16:creationId xmlns:a16="http://schemas.microsoft.com/office/drawing/2014/main" id="{5CC772A5-5F68-48CF-A3D1-E59349EFB3C9}"/>
              </a:ext>
            </a:extLst>
          </p:cNvPr>
          <p:cNvPicPr>
            <a:picLocks noChangeAspect="1"/>
          </p:cNvPicPr>
          <p:nvPr/>
        </p:nvPicPr>
        <p:blipFill>
          <a:blip r:embed="rId3"/>
          <a:stretch>
            <a:fillRect/>
          </a:stretch>
        </p:blipFill>
        <p:spPr>
          <a:xfrm>
            <a:off x="7805545" y="2638952"/>
            <a:ext cx="3952381" cy="4219048"/>
          </a:xfrm>
          <a:prstGeom prst="rect">
            <a:avLst/>
          </a:prstGeom>
        </p:spPr>
      </p:pic>
    </p:spTree>
    <p:extLst>
      <p:ext uri="{BB962C8B-B14F-4D97-AF65-F5344CB8AC3E}">
        <p14:creationId xmlns:p14="http://schemas.microsoft.com/office/powerpoint/2010/main" val="3106968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DC64E-1758-4BD5-ABD6-24C59869E5D7}"/>
              </a:ext>
            </a:extLst>
          </p:cNvPr>
          <p:cNvSpPr>
            <a:spLocks noGrp="1"/>
          </p:cNvSpPr>
          <p:nvPr>
            <p:ph type="title"/>
          </p:nvPr>
        </p:nvSpPr>
        <p:spPr/>
        <p:txBody>
          <a:bodyPr/>
          <a:lstStyle/>
          <a:p>
            <a:r>
              <a:rPr lang="en-US" altLang="zh-CN" dirty="0"/>
              <a:t>Smart Link</a:t>
            </a:r>
            <a:endParaRPr lang="zh-CN" altLang="en-US" dirty="0"/>
          </a:p>
        </p:txBody>
      </p:sp>
      <p:sp>
        <p:nvSpPr>
          <p:cNvPr id="3" name="内容占位符 2">
            <a:extLst>
              <a:ext uri="{FF2B5EF4-FFF2-40B4-BE49-F238E27FC236}">
                <a16:creationId xmlns:a16="http://schemas.microsoft.com/office/drawing/2014/main" id="{1FEE5E1A-2C66-4B41-B379-F73D687AB17D}"/>
              </a:ext>
            </a:extLst>
          </p:cNvPr>
          <p:cNvSpPr>
            <a:spLocks noGrp="1"/>
          </p:cNvSpPr>
          <p:nvPr>
            <p:ph idx="1"/>
          </p:nvPr>
        </p:nvSpPr>
        <p:spPr/>
        <p:txBody>
          <a:bodyPr>
            <a:normAutofit fontScale="70000" lnSpcReduction="20000"/>
          </a:bodyPr>
          <a:lstStyle/>
          <a:p>
            <a:pPr>
              <a:lnSpc>
                <a:spcPct val="160000"/>
              </a:lnSpc>
            </a:pPr>
            <a:r>
              <a:rPr lang="zh-CN" altLang="en-US" dirty="0">
                <a:solidFill>
                  <a:srgbClr val="FF0000"/>
                </a:solidFill>
              </a:rPr>
              <a:t>丢帧问题</a:t>
            </a:r>
            <a:endParaRPr lang="en-US" altLang="zh-CN" dirty="0">
              <a:solidFill>
                <a:srgbClr val="FF0000"/>
              </a:solidFill>
            </a:endParaRPr>
          </a:p>
          <a:p>
            <a:pPr>
              <a:lnSpc>
                <a:spcPct val="160000"/>
              </a:lnSpc>
            </a:pPr>
            <a:r>
              <a:rPr lang="en-US" altLang="zh-CN" dirty="0"/>
              <a:t>Smart Link</a:t>
            </a:r>
            <a:r>
              <a:rPr lang="zh-CN" altLang="en-US" dirty="0"/>
              <a:t>定义了一种被称为</a:t>
            </a:r>
            <a:r>
              <a:rPr lang="en-US" altLang="zh-CN" dirty="0"/>
              <a:t>Flush</a:t>
            </a:r>
            <a:r>
              <a:rPr lang="zh-CN" altLang="en-US" dirty="0"/>
              <a:t>帧的协议帧，这种帧的目的</a:t>
            </a:r>
            <a:r>
              <a:rPr lang="en-US" altLang="zh-CN" dirty="0"/>
              <a:t>MAC</a:t>
            </a:r>
            <a:r>
              <a:rPr lang="zh-CN" altLang="en-US" dirty="0"/>
              <a:t>地址为组播</a:t>
            </a:r>
            <a:r>
              <a:rPr lang="en-US" altLang="zh-CN" dirty="0"/>
              <a:t>MAC</a:t>
            </a:r>
            <a:r>
              <a:rPr lang="zh-CN" altLang="en-US" dirty="0"/>
              <a:t>地址</a:t>
            </a:r>
            <a:r>
              <a:rPr lang="en-US" altLang="zh-CN" dirty="0"/>
              <a:t>01-0f-e2-00-00-04</a:t>
            </a:r>
            <a:r>
              <a:rPr lang="zh-CN" altLang="en-US" dirty="0"/>
              <a:t>。</a:t>
            </a:r>
            <a:r>
              <a:rPr lang="en-US" altLang="zh-CN" dirty="0">
                <a:solidFill>
                  <a:srgbClr val="FF0000"/>
                </a:solidFill>
              </a:rPr>
              <a:t>Flush</a:t>
            </a:r>
            <a:r>
              <a:rPr lang="zh-CN" altLang="en-US" dirty="0">
                <a:solidFill>
                  <a:srgbClr val="FF0000"/>
                </a:solidFill>
              </a:rPr>
              <a:t>帧的主要作用是通知相关的交换机即时清除</a:t>
            </a:r>
            <a:r>
              <a:rPr lang="en-US" altLang="zh-CN" dirty="0">
                <a:solidFill>
                  <a:srgbClr val="FF0000"/>
                </a:solidFill>
              </a:rPr>
              <a:t>MAC</a:t>
            </a:r>
            <a:r>
              <a:rPr lang="zh-CN" altLang="en-US" dirty="0">
                <a:solidFill>
                  <a:srgbClr val="FF0000"/>
                </a:solidFill>
              </a:rPr>
              <a:t>地址表中的错误表项。</a:t>
            </a:r>
          </a:p>
          <a:p>
            <a:pPr>
              <a:lnSpc>
                <a:spcPct val="160000"/>
              </a:lnSpc>
            </a:pPr>
            <a:r>
              <a:rPr lang="zh-CN" altLang="en-US" dirty="0"/>
              <a:t>为了控制</a:t>
            </a:r>
            <a:r>
              <a:rPr lang="en-US" altLang="zh-CN" dirty="0"/>
              <a:t>Flush</a:t>
            </a:r>
            <a:r>
              <a:rPr lang="zh-CN" altLang="en-US" dirty="0"/>
              <a:t>帧的传播范围，</a:t>
            </a:r>
            <a:r>
              <a:rPr lang="en-US" altLang="zh-CN" dirty="0"/>
              <a:t>Smart Link</a:t>
            </a:r>
            <a:r>
              <a:rPr lang="zh-CN" altLang="en-US" dirty="0"/>
              <a:t>会专门为</a:t>
            </a:r>
            <a:r>
              <a:rPr lang="en-US" altLang="zh-CN" dirty="0"/>
              <a:t>Flush</a:t>
            </a:r>
            <a:r>
              <a:rPr lang="zh-CN" altLang="en-US" dirty="0"/>
              <a:t>帧定义一个</a:t>
            </a:r>
            <a:r>
              <a:rPr lang="en-US" altLang="zh-CN" dirty="0"/>
              <a:t>VLAN</a:t>
            </a:r>
            <a:r>
              <a:rPr lang="zh-CN" altLang="en-US" dirty="0"/>
              <a:t>，称为控制</a:t>
            </a:r>
            <a:r>
              <a:rPr lang="en-US" altLang="zh-CN" dirty="0"/>
              <a:t>VLAN</a:t>
            </a:r>
            <a:r>
              <a:rPr lang="zh-CN" altLang="en-US" dirty="0"/>
              <a:t>。</a:t>
            </a:r>
            <a:r>
              <a:rPr lang="en-US" altLang="zh-CN" dirty="0"/>
              <a:t>Flush</a:t>
            </a:r>
            <a:r>
              <a:rPr lang="zh-CN" altLang="en-US" dirty="0"/>
              <a:t>帧在被发送之前必须要带上控制</a:t>
            </a:r>
            <a:r>
              <a:rPr lang="en-US" altLang="zh-CN" dirty="0"/>
              <a:t>VLAN</a:t>
            </a:r>
            <a:r>
              <a:rPr lang="zh-CN" altLang="en-US" dirty="0"/>
              <a:t>的</a:t>
            </a:r>
            <a:r>
              <a:rPr lang="en-US" altLang="zh-CN" dirty="0"/>
              <a:t>Tag</a:t>
            </a:r>
            <a:r>
              <a:rPr lang="zh-CN" altLang="en-US" dirty="0"/>
              <a:t>。若某台设备需要接收并处理</a:t>
            </a:r>
            <a:r>
              <a:rPr lang="en-US" altLang="zh-CN" dirty="0"/>
              <a:t>Flush</a:t>
            </a:r>
            <a:r>
              <a:rPr lang="zh-CN" altLang="en-US" dirty="0"/>
              <a:t>帧，就必须先对该设备进行相应的配置，使它能够接收和识别处理带有控制</a:t>
            </a:r>
            <a:r>
              <a:rPr lang="en-US" altLang="zh-CN" dirty="0"/>
              <a:t>VLAN Tag</a:t>
            </a:r>
            <a:r>
              <a:rPr lang="zh-CN" altLang="en-US" dirty="0"/>
              <a:t>的帧。若没有该设置，则其在接收到带有控制</a:t>
            </a:r>
            <a:r>
              <a:rPr lang="en-US" altLang="zh-CN" dirty="0"/>
              <a:t>VLAN Tag</a:t>
            </a:r>
            <a:r>
              <a:rPr lang="zh-CN" altLang="en-US" dirty="0"/>
              <a:t>的帧后，会直接将其丢弃。</a:t>
            </a:r>
          </a:p>
        </p:txBody>
      </p:sp>
    </p:spTree>
    <p:extLst>
      <p:ext uri="{BB962C8B-B14F-4D97-AF65-F5344CB8AC3E}">
        <p14:creationId xmlns:p14="http://schemas.microsoft.com/office/powerpoint/2010/main" val="3858389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ED5FD-B295-4D5C-835B-4E6DE89F6E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E7995B8-728A-4DDF-BAEA-BD8E607C6C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C97F968-5DE5-407D-A654-1AA0E21FE1E0}"/>
              </a:ext>
            </a:extLst>
          </p:cNvPr>
          <p:cNvPicPr>
            <a:picLocks noChangeAspect="1"/>
          </p:cNvPicPr>
          <p:nvPr/>
        </p:nvPicPr>
        <p:blipFill>
          <a:blip r:embed="rId2"/>
          <a:stretch>
            <a:fillRect/>
          </a:stretch>
        </p:blipFill>
        <p:spPr>
          <a:xfrm>
            <a:off x="6096000" y="1381724"/>
            <a:ext cx="4857143" cy="4942857"/>
          </a:xfrm>
          <a:prstGeom prst="rect">
            <a:avLst/>
          </a:prstGeom>
        </p:spPr>
      </p:pic>
      <p:pic>
        <p:nvPicPr>
          <p:cNvPr id="5" name="图片 4">
            <a:extLst>
              <a:ext uri="{FF2B5EF4-FFF2-40B4-BE49-F238E27FC236}">
                <a16:creationId xmlns:a16="http://schemas.microsoft.com/office/drawing/2014/main" id="{87A7C600-6DED-4111-84B1-C55BBCC194E3}"/>
              </a:ext>
            </a:extLst>
          </p:cNvPr>
          <p:cNvPicPr>
            <a:picLocks noChangeAspect="1"/>
          </p:cNvPicPr>
          <p:nvPr/>
        </p:nvPicPr>
        <p:blipFill>
          <a:blip r:embed="rId3"/>
          <a:stretch>
            <a:fillRect/>
          </a:stretch>
        </p:blipFill>
        <p:spPr>
          <a:xfrm>
            <a:off x="838200" y="1529344"/>
            <a:ext cx="3685714" cy="4647619"/>
          </a:xfrm>
          <a:prstGeom prst="rect">
            <a:avLst/>
          </a:prstGeom>
        </p:spPr>
      </p:pic>
    </p:spTree>
    <p:extLst>
      <p:ext uri="{BB962C8B-B14F-4D97-AF65-F5344CB8AC3E}">
        <p14:creationId xmlns:p14="http://schemas.microsoft.com/office/powerpoint/2010/main" val="284792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CB5A3-1BD1-4991-A58D-DD039BFBFA06}"/>
              </a:ext>
            </a:extLst>
          </p:cNvPr>
          <p:cNvSpPr>
            <a:spLocks noGrp="1"/>
          </p:cNvSpPr>
          <p:nvPr>
            <p:ph type="title"/>
          </p:nvPr>
        </p:nvSpPr>
        <p:spPr/>
        <p:txBody>
          <a:bodyPr/>
          <a:lstStyle/>
          <a:p>
            <a:r>
              <a:rPr lang="en-US" altLang="zh-CN" dirty="0"/>
              <a:t>Smart Link</a:t>
            </a:r>
            <a:endParaRPr lang="zh-CN" altLang="en-US" dirty="0"/>
          </a:p>
        </p:txBody>
      </p:sp>
      <p:sp>
        <p:nvSpPr>
          <p:cNvPr id="3" name="内容占位符 2">
            <a:extLst>
              <a:ext uri="{FF2B5EF4-FFF2-40B4-BE49-F238E27FC236}">
                <a16:creationId xmlns:a16="http://schemas.microsoft.com/office/drawing/2014/main" id="{25A5022E-C695-4A0B-B218-16E726C4FFD2}"/>
              </a:ext>
            </a:extLst>
          </p:cNvPr>
          <p:cNvSpPr>
            <a:spLocks noGrp="1"/>
          </p:cNvSpPr>
          <p:nvPr>
            <p:ph idx="1"/>
          </p:nvPr>
        </p:nvSpPr>
        <p:spPr/>
        <p:txBody>
          <a:bodyPr>
            <a:normAutofit/>
          </a:bodyPr>
          <a:lstStyle/>
          <a:p>
            <a:pPr>
              <a:lnSpc>
                <a:spcPct val="160000"/>
              </a:lnSpc>
            </a:pPr>
            <a:r>
              <a:rPr lang="zh-CN" altLang="en-US" sz="1800" b="1" dirty="0"/>
              <a:t>回切功能</a:t>
            </a:r>
            <a:endParaRPr lang="en-US" altLang="zh-CN" sz="1800" b="1" dirty="0"/>
          </a:p>
          <a:p>
            <a:pPr>
              <a:lnSpc>
                <a:spcPct val="160000"/>
              </a:lnSpc>
            </a:pPr>
            <a:r>
              <a:rPr lang="zh-CN" altLang="en-US" sz="1800" dirty="0"/>
              <a:t>在正常的情况下，</a:t>
            </a:r>
            <a:r>
              <a:rPr lang="en-US" altLang="zh-CN" sz="1800" dirty="0"/>
              <a:t>Smart Link</a:t>
            </a:r>
            <a:r>
              <a:rPr lang="zh-CN" altLang="en-US" sz="1800" dirty="0"/>
              <a:t>的主端口处于</a:t>
            </a:r>
            <a:r>
              <a:rPr lang="en-US" altLang="zh-CN" sz="1800" dirty="0"/>
              <a:t>Active</a:t>
            </a:r>
            <a:r>
              <a:rPr lang="zh-CN" altLang="en-US" sz="1800" dirty="0"/>
              <a:t>状态，从端口处于</a:t>
            </a:r>
            <a:r>
              <a:rPr lang="en-US" altLang="zh-CN" sz="1800" dirty="0"/>
              <a:t>Inactive</a:t>
            </a:r>
            <a:r>
              <a:rPr lang="zh-CN" altLang="en-US" sz="1800" dirty="0"/>
              <a:t>状态。当主端口</a:t>
            </a:r>
            <a:r>
              <a:rPr lang="en-US" altLang="zh-CN" sz="1800" dirty="0"/>
              <a:t>Down</a:t>
            </a:r>
            <a:r>
              <a:rPr lang="zh-CN" altLang="en-US" sz="1800" dirty="0"/>
              <a:t>掉（主链路中断）后，主端口的状态会切换成</a:t>
            </a:r>
            <a:r>
              <a:rPr lang="en-US" altLang="zh-CN" sz="1800" dirty="0"/>
              <a:t>Inactive</a:t>
            </a:r>
            <a:r>
              <a:rPr lang="zh-CN" altLang="en-US" sz="1800" dirty="0"/>
              <a:t>状态，从端口的状态会被切换成</a:t>
            </a:r>
            <a:r>
              <a:rPr lang="en-US" altLang="zh-CN" sz="1800" dirty="0"/>
              <a:t>Active</a:t>
            </a:r>
            <a:r>
              <a:rPr lang="zh-CN" altLang="en-US" sz="1800" dirty="0"/>
              <a:t>。但是，当主端口重新恢复正常后（</a:t>
            </a:r>
            <a:r>
              <a:rPr lang="en-US" altLang="zh-CN" sz="1800" dirty="0"/>
              <a:t>UP</a:t>
            </a:r>
            <a:r>
              <a:rPr lang="zh-CN" altLang="en-US" sz="1800" dirty="0"/>
              <a:t>后），</a:t>
            </a:r>
            <a:r>
              <a:rPr lang="en-US" altLang="zh-CN" sz="1800" dirty="0"/>
              <a:t>Smart Link</a:t>
            </a:r>
            <a:r>
              <a:rPr lang="zh-CN" altLang="en-US" sz="1800" dirty="0"/>
              <a:t>并不会自动将主端口的状态回切到</a:t>
            </a:r>
            <a:r>
              <a:rPr lang="en-US" altLang="zh-CN" sz="1800" dirty="0"/>
              <a:t>Active</a:t>
            </a:r>
            <a:r>
              <a:rPr lang="zh-CN" altLang="en-US" sz="1800" dirty="0"/>
              <a:t>，同时也不会将从端口的状态回切到</a:t>
            </a:r>
            <a:r>
              <a:rPr lang="en-US" altLang="zh-CN" sz="1800" dirty="0"/>
              <a:t>Inactive</a:t>
            </a:r>
            <a:r>
              <a:rPr lang="zh-CN" altLang="en-US" sz="1800" dirty="0"/>
              <a:t>。如果需要将主端口的状态回切到</a:t>
            </a:r>
            <a:r>
              <a:rPr lang="en-US" altLang="zh-CN" sz="1800" dirty="0"/>
              <a:t>Active</a:t>
            </a:r>
            <a:r>
              <a:rPr lang="zh-CN" altLang="en-US" sz="1800" dirty="0"/>
              <a:t>，将从端口回切到</a:t>
            </a:r>
            <a:r>
              <a:rPr lang="en-US" altLang="zh-CN" sz="1800" dirty="0"/>
              <a:t>Inactive</a:t>
            </a:r>
            <a:r>
              <a:rPr lang="zh-CN" altLang="en-US" sz="1800" dirty="0"/>
              <a:t>状态，需要配置</a:t>
            </a:r>
            <a:r>
              <a:rPr lang="en-US" altLang="zh-CN" sz="1800" dirty="0"/>
              <a:t>Smart Link</a:t>
            </a:r>
            <a:r>
              <a:rPr lang="zh-CN" altLang="en-US" sz="1800" dirty="0"/>
              <a:t>的回切功能。</a:t>
            </a:r>
          </a:p>
          <a:p>
            <a:pPr>
              <a:lnSpc>
                <a:spcPct val="160000"/>
              </a:lnSpc>
            </a:pPr>
            <a:r>
              <a:rPr lang="zh-CN" altLang="en-US" sz="1800" dirty="0"/>
              <a:t>在配置</a:t>
            </a:r>
            <a:r>
              <a:rPr lang="en-US" altLang="zh-CN" sz="1800" dirty="0"/>
              <a:t>Smart Link</a:t>
            </a:r>
            <a:r>
              <a:rPr lang="zh-CN" altLang="en-US" sz="1800" dirty="0"/>
              <a:t>回切功能时，还需要配置“回切时间”的参数，其缺省值为</a:t>
            </a:r>
            <a:r>
              <a:rPr lang="en-US" altLang="zh-CN" sz="1800" dirty="0"/>
              <a:t>60s</a:t>
            </a:r>
            <a:r>
              <a:rPr lang="zh-CN" altLang="en-US" sz="1800" dirty="0"/>
              <a:t>。即当主端口重新</a:t>
            </a:r>
            <a:r>
              <a:rPr lang="en-US" altLang="zh-CN" sz="1800" dirty="0"/>
              <a:t>Up</a:t>
            </a:r>
            <a:r>
              <a:rPr lang="zh-CN" altLang="en-US" sz="1800" dirty="0"/>
              <a:t>后，还需要等待一段时间（回切时间）之后才开始进行回切操作。原因是：主端口重新接通后，其工作状态可能并不是很稳定，甚至会出现闪通和闪断的现象，因此回切操作不宜立刻进行。</a:t>
            </a:r>
          </a:p>
        </p:txBody>
      </p:sp>
    </p:spTree>
    <p:extLst>
      <p:ext uri="{BB962C8B-B14F-4D97-AF65-F5344CB8AC3E}">
        <p14:creationId xmlns:p14="http://schemas.microsoft.com/office/powerpoint/2010/main" val="154300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4C43B6F0-152C-4B01-8231-ED48653B1EBD}"/>
              </a:ext>
            </a:extLst>
          </p:cNvPr>
          <p:cNvSpPr>
            <a:spLocks noGrp="1" noChangeArrowheads="1"/>
          </p:cNvSpPr>
          <p:nvPr>
            <p:ph idx="1"/>
          </p:nvPr>
        </p:nvSpPr>
        <p:spPr>
          <a:xfrm>
            <a:off x="1981200" y="714376"/>
            <a:ext cx="8229600" cy="5413375"/>
          </a:xfrm>
        </p:spPr>
        <p:txBody>
          <a:bodyPr>
            <a:normAutofit fontScale="92500" lnSpcReduction="10000"/>
          </a:bodyPr>
          <a:lstStyle/>
          <a:p>
            <a:pPr marL="0" indent="0" eaLnBrk="1" hangingPunct="1">
              <a:lnSpc>
                <a:spcPct val="150000"/>
              </a:lnSpc>
              <a:buNone/>
            </a:pPr>
            <a:r>
              <a:rPr lang="en-US" altLang="zh-CN" dirty="0"/>
              <a:t>Smart Link</a:t>
            </a:r>
            <a:r>
              <a:rPr lang="zh-CN" altLang="zh-CN" dirty="0"/>
              <a:t>配置步骤</a:t>
            </a:r>
          </a:p>
          <a:p>
            <a:pPr marL="0" indent="0" eaLnBrk="1" hangingPunct="1">
              <a:lnSpc>
                <a:spcPct val="150000"/>
              </a:lnSpc>
              <a:buNone/>
            </a:pPr>
            <a:r>
              <a:rPr lang="zh-CN" altLang="zh-CN" dirty="0"/>
              <a:t>（</a:t>
            </a:r>
            <a:r>
              <a:rPr lang="en-US" altLang="zh-CN" dirty="0"/>
              <a:t>1</a:t>
            </a:r>
            <a:r>
              <a:rPr lang="zh-CN" altLang="en-US" dirty="0"/>
              <a:t>）在下行设备上，对上联接口禁用</a:t>
            </a:r>
            <a:r>
              <a:rPr lang="en-US" altLang="zh-CN" dirty="0"/>
              <a:t>STP</a:t>
            </a:r>
          </a:p>
          <a:p>
            <a:pPr marL="0" indent="0" eaLnBrk="1" hangingPunct="1">
              <a:lnSpc>
                <a:spcPct val="150000"/>
              </a:lnSpc>
              <a:buNone/>
            </a:pPr>
            <a:r>
              <a:rPr lang="en-US" altLang="zh-CN" dirty="0"/>
              <a:t>[S1]int g0/0/1</a:t>
            </a:r>
          </a:p>
          <a:p>
            <a:pPr marL="0" indent="0" eaLnBrk="1" hangingPunct="1">
              <a:lnSpc>
                <a:spcPct val="150000"/>
              </a:lnSpc>
              <a:buNone/>
            </a:pPr>
            <a:r>
              <a:rPr lang="en-US" altLang="zh-CN" dirty="0"/>
              <a:t>[S1-GigabitEthernel0/0/1]</a:t>
            </a:r>
            <a:r>
              <a:rPr lang="en-US" altLang="zh-CN" dirty="0" err="1"/>
              <a:t>stp</a:t>
            </a:r>
            <a:r>
              <a:rPr lang="en-US" altLang="zh-CN" dirty="0"/>
              <a:t> disable</a:t>
            </a:r>
          </a:p>
          <a:p>
            <a:pPr marL="0" indent="0" eaLnBrk="1" hangingPunct="1">
              <a:lnSpc>
                <a:spcPct val="150000"/>
              </a:lnSpc>
              <a:buNone/>
            </a:pPr>
            <a:r>
              <a:rPr lang="zh-CN" altLang="zh-CN" dirty="0"/>
              <a:t>（</a:t>
            </a:r>
            <a:r>
              <a:rPr lang="en-US" altLang="zh-CN" dirty="0"/>
              <a:t>2</a:t>
            </a:r>
            <a:r>
              <a:rPr lang="zh-CN" altLang="zh-CN" dirty="0"/>
              <a:t>）在下行设备上创建</a:t>
            </a:r>
            <a:r>
              <a:rPr lang="en-US" altLang="zh-CN" dirty="0"/>
              <a:t>smart link</a:t>
            </a:r>
            <a:r>
              <a:rPr lang="zh-CN" altLang="zh-CN" dirty="0"/>
              <a:t>组，将所有上联接口加入</a:t>
            </a:r>
            <a:r>
              <a:rPr lang="en-US" altLang="zh-CN" dirty="0"/>
              <a:t>smart link</a:t>
            </a:r>
            <a:r>
              <a:rPr lang="zh-CN" altLang="zh-CN" dirty="0"/>
              <a:t>组，并指定端口角色；</a:t>
            </a:r>
          </a:p>
          <a:p>
            <a:pPr marL="0" indent="0" eaLnBrk="1" hangingPunct="1">
              <a:lnSpc>
                <a:spcPct val="150000"/>
              </a:lnSpc>
              <a:buNone/>
            </a:pPr>
            <a:r>
              <a:rPr lang="en-US" altLang="zh-CN" dirty="0"/>
              <a:t>[S1]smart-link group 1</a:t>
            </a:r>
          </a:p>
          <a:p>
            <a:pPr marL="0" indent="0" eaLnBrk="1" hangingPunct="1">
              <a:lnSpc>
                <a:spcPct val="150000"/>
              </a:lnSpc>
              <a:buNone/>
            </a:pPr>
            <a:r>
              <a:rPr lang="en-US" altLang="zh-CN" dirty="0"/>
              <a:t>[S1-smlk-group1]port g0/0/1 master/slave</a:t>
            </a:r>
          </a:p>
          <a:p>
            <a:pPr marL="0" indent="0" eaLnBrk="1" hangingPunct="1">
              <a:lnSpc>
                <a:spcPct val="150000"/>
              </a:lnSpc>
              <a:buNone/>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5EFF051F-022B-4D23-9319-BB05E638492A}"/>
              </a:ext>
            </a:extLst>
          </p:cNvPr>
          <p:cNvSpPr>
            <a:spLocks noGrp="1" noChangeArrowheads="1"/>
          </p:cNvSpPr>
          <p:nvPr>
            <p:ph idx="1"/>
          </p:nvPr>
        </p:nvSpPr>
        <p:spPr>
          <a:xfrm>
            <a:off x="1981200" y="655638"/>
            <a:ext cx="8229600" cy="5472112"/>
          </a:xfrm>
        </p:spPr>
        <p:txBody>
          <a:bodyPr>
            <a:normAutofit lnSpcReduction="10000"/>
          </a:bodyPr>
          <a:lstStyle/>
          <a:p>
            <a:pPr marL="0" indent="0" eaLnBrk="1" hangingPunct="1">
              <a:lnSpc>
                <a:spcPct val="150000"/>
              </a:lnSpc>
              <a:buNone/>
            </a:pPr>
            <a:r>
              <a:rPr lang="zh-CN" altLang="zh-CN" dirty="0">
                <a:sym typeface="Arial" panose="020B0604020202020204" pitchFamily="34" charset="0"/>
              </a:rPr>
              <a:t>（</a:t>
            </a:r>
            <a:r>
              <a:rPr lang="en-US" altLang="zh-CN" dirty="0">
                <a:sym typeface="Arial" panose="020B0604020202020204" pitchFamily="34" charset="0"/>
              </a:rPr>
              <a:t>3</a:t>
            </a:r>
            <a:r>
              <a:rPr lang="zh-CN" altLang="en-US" dirty="0">
                <a:sym typeface="Arial" panose="020B0604020202020204" pitchFamily="34" charset="0"/>
              </a:rPr>
              <a:t>）在下行设备的</a:t>
            </a:r>
            <a:r>
              <a:rPr lang="en-US" altLang="zh-CN" dirty="0">
                <a:sym typeface="Arial" panose="020B0604020202020204" pitchFamily="34" charset="0"/>
              </a:rPr>
              <a:t>smart-link</a:t>
            </a:r>
            <a:r>
              <a:rPr lang="zh-CN" altLang="zh-CN" dirty="0">
                <a:sym typeface="Arial" panose="020B0604020202020204" pitchFamily="34" charset="0"/>
              </a:rPr>
              <a:t>组启用</a:t>
            </a:r>
            <a:r>
              <a:rPr lang="en-US" altLang="zh-CN" dirty="0">
                <a:sym typeface="Arial" panose="020B0604020202020204" pitchFamily="34" charset="0"/>
              </a:rPr>
              <a:t>flush</a:t>
            </a:r>
            <a:r>
              <a:rPr lang="zh-CN" altLang="zh-CN" dirty="0">
                <a:sym typeface="Arial" panose="020B0604020202020204" pitchFamily="34" charset="0"/>
              </a:rPr>
              <a:t>帧发送功能</a:t>
            </a:r>
          </a:p>
          <a:p>
            <a:pPr marL="0" indent="0" eaLnBrk="1" hangingPunct="1">
              <a:lnSpc>
                <a:spcPct val="150000"/>
              </a:lnSpc>
              <a:buNone/>
            </a:pPr>
            <a:r>
              <a:rPr lang="en-US" altLang="zh-CN" dirty="0">
                <a:sym typeface="Arial" panose="020B0604020202020204" pitchFamily="34" charset="0"/>
              </a:rPr>
              <a:t>[S1-smlk-group1]flush send control-</a:t>
            </a:r>
            <a:r>
              <a:rPr lang="en-US" altLang="zh-CN" dirty="0" err="1">
                <a:sym typeface="Arial" panose="020B0604020202020204" pitchFamily="34" charset="0"/>
              </a:rPr>
              <a:t>vlan</a:t>
            </a:r>
            <a:r>
              <a:rPr lang="en-US" altLang="zh-CN" dirty="0">
                <a:sym typeface="Arial" panose="020B0604020202020204" pitchFamily="34" charset="0"/>
              </a:rPr>
              <a:t> 10 password simple 123</a:t>
            </a:r>
          </a:p>
          <a:p>
            <a:pPr marL="0" indent="0" eaLnBrk="1" hangingPunct="1">
              <a:lnSpc>
                <a:spcPct val="150000"/>
              </a:lnSpc>
              <a:buNone/>
            </a:pPr>
            <a:r>
              <a:rPr lang="zh-CN" altLang="zh-CN" dirty="0">
                <a:sym typeface="Arial" panose="020B0604020202020204" pitchFamily="34" charset="0"/>
              </a:rPr>
              <a:t>（</a:t>
            </a:r>
            <a:r>
              <a:rPr lang="en-US" altLang="zh-CN" dirty="0">
                <a:sym typeface="Arial" panose="020B0604020202020204" pitchFamily="34" charset="0"/>
              </a:rPr>
              <a:t>4</a:t>
            </a:r>
            <a:r>
              <a:rPr lang="zh-CN" altLang="en-US" dirty="0">
                <a:sym typeface="Arial" panose="020B0604020202020204" pitchFamily="34" charset="0"/>
              </a:rPr>
              <a:t>）</a:t>
            </a:r>
            <a:r>
              <a:rPr lang="zh-CN" altLang="en-US" dirty="0">
                <a:sym typeface="宋体" panose="02010600030101010101" pitchFamily="2" charset="-122"/>
              </a:rPr>
              <a:t>在上行设备的下联接口配置</a:t>
            </a:r>
            <a:r>
              <a:rPr lang="en-US" altLang="zh-CN" dirty="0">
                <a:sym typeface="宋体" panose="02010600030101010101" pitchFamily="2" charset="-122"/>
              </a:rPr>
              <a:t>smart-link flush</a:t>
            </a:r>
            <a:r>
              <a:rPr lang="zh-CN" altLang="zh-CN" dirty="0">
                <a:sym typeface="宋体" panose="02010600030101010101" pitchFamily="2" charset="-122"/>
              </a:rPr>
              <a:t>帧接收功能</a:t>
            </a:r>
          </a:p>
          <a:p>
            <a:pPr marL="0" indent="0" eaLnBrk="1" hangingPunct="1">
              <a:lnSpc>
                <a:spcPct val="150000"/>
              </a:lnSpc>
              <a:buNone/>
            </a:pPr>
            <a:r>
              <a:rPr lang="en-US" altLang="zh-CN" dirty="0">
                <a:sym typeface="宋体" panose="02010600030101010101" pitchFamily="2" charset="-122"/>
              </a:rPr>
              <a:t>[S2-GigabitEthernet0/0/1]smart-link flush receive control-</a:t>
            </a:r>
            <a:r>
              <a:rPr lang="en-US" altLang="zh-CN" dirty="0" err="1">
                <a:sym typeface="宋体" panose="02010600030101010101" pitchFamily="2" charset="-122"/>
              </a:rPr>
              <a:t>vlan</a:t>
            </a:r>
            <a:r>
              <a:rPr lang="en-US" altLang="zh-CN" dirty="0">
                <a:sym typeface="宋体" panose="02010600030101010101" pitchFamily="2" charset="-122"/>
              </a:rPr>
              <a:t> 10 password simple 123</a:t>
            </a:r>
            <a:endParaRPr lang="zh-CN" altLang="zh-CN" dirty="0">
              <a:sym typeface="宋体" panose="02010600030101010101" pitchFamily="2" charset="-122"/>
            </a:endParaRPr>
          </a:p>
          <a:p>
            <a:pPr marL="0" indent="0" eaLnBrk="1" hangingPunct="1">
              <a:lnSpc>
                <a:spcPct val="150000"/>
              </a:lnSpc>
              <a:buNone/>
            </a:pPr>
            <a:endParaRPr lang="zh-CN" altLang="en-US" dirty="0">
              <a:sym typeface="Arial" panose="020B0604020202020204" pitchFamily="34" charset="0"/>
            </a:endParaRPr>
          </a:p>
          <a:p>
            <a:pPr marL="0" indent="0" eaLnBrk="1" hangingPunct="1">
              <a:lnSpc>
                <a:spcPct val="150000"/>
              </a:lnSpc>
              <a:buNone/>
            </a:pP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656A80A7-0862-4D1C-A3F7-D4E6B3F5DE3C}"/>
              </a:ext>
            </a:extLst>
          </p:cNvPr>
          <p:cNvSpPr>
            <a:spLocks noGrp="1" noChangeArrowheads="1"/>
          </p:cNvSpPr>
          <p:nvPr>
            <p:ph idx="1"/>
          </p:nvPr>
        </p:nvSpPr>
        <p:spPr>
          <a:xfrm>
            <a:off x="1981200" y="831850"/>
            <a:ext cx="8229600" cy="5295900"/>
          </a:xfrm>
        </p:spPr>
        <p:txBody>
          <a:bodyPr/>
          <a:lstStyle/>
          <a:p>
            <a:pPr marL="0" indent="0" eaLnBrk="1" hangingPunct="1">
              <a:lnSpc>
                <a:spcPct val="150000"/>
              </a:lnSpc>
              <a:buNone/>
            </a:pPr>
            <a:r>
              <a:rPr lang="zh-CN" altLang="zh-CN" dirty="0"/>
              <a:t>（</a:t>
            </a:r>
            <a:r>
              <a:rPr lang="en-US" altLang="zh-CN" dirty="0"/>
              <a:t>5</a:t>
            </a:r>
            <a:r>
              <a:rPr lang="zh-CN" altLang="en-US" dirty="0"/>
              <a:t>）设定回切时间</a:t>
            </a:r>
          </a:p>
          <a:p>
            <a:pPr marL="0" indent="0" eaLnBrk="1" hangingPunct="1">
              <a:lnSpc>
                <a:spcPct val="150000"/>
              </a:lnSpc>
              <a:buNone/>
            </a:pPr>
            <a:r>
              <a:rPr lang="en-US" altLang="zh-CN" dirty="0"/>
              <a:t>[S1-smlk-group1]restore  enable</a:t>
            </a:r>
          </a:p>
          <a:p>
            <a:pPr marL="0" indent="0" eaLnBrk="1" hangingPunct="1">
              <a:lnSpc>
                <a:spcPct val="150000"/>
              </a:lnSpc>
              <a:buNone/>
            </a:pPr>
            <a:r>
              <a:rPr lang="en-US" altLang="zh-CN" dirty="0">
                <a:sym typeface="Arial" panose="020B0604020202020204" pitchFamily="34" charset="0"/>
              </a:rPr>
              <a:t>[S1-smlk-group1]timer </a:t>
            </a:r>
            <a:r>
              <a:rPr lang="en-US" altLang="zh-CN" dirty="0" err="1">
                <a:sym typeface="Arial" panose="020B0604020202020204" pitchFamily="34" charset="0"/>
              </a:rPr>
              <a:t>wtr</a:t>
            </a:r>
            <a:r>
              <a:rPr lang="en-US" altLang="zh-CN" dirty="0">
                <a:sym typeface="Arial" panose="020B0604020202020204" pitchFamily="34" charset="0"/>
              </a:rPr>
              <a:t>  30</a:t>
            </a:r>
          </a:p>
          <a:p>
            <a:pPr marL="0" indent="0" eaLnBrk="1" hangingPunct="1">
              <a:lnSpc>
                <a:spcPct val="150000"/>
              </a:lnSpc>
              <a:buNone/>
            </a:pPr>
            <a:r>
              <a:rPr lang="zh-CN" altLang="zh-CN" dirty="0"/>
              <a:t>（</a:t>
            </a:r>
            <a:r>
              <a:rPr lang="en-US" altLang="zh-CN" dirty="0"/>
              <a:t>6</a:t>
            </a:r>
            <a:r>
              <a:rPr lang="zh-CN" altLang="en-US" dirty="0"/>
              <a:t>）验证</a:t>
            </a:r>
            <a:r>
              <a:rPr lang="en-US" altLang="zh-CN" dirty="0"/>
              <a:t>smart link</a:t>
            </a:r>
            <a:r>
              <a:rPr lang="zh-CN" altLang="zh-CN" dirty="0"/>
              <a:t>组</a:t>
            </a:r>
          </a:p>
          <a:p>
            <a:pPr marL="0" indent="0" eaLnBrk="1" hangingPunct="1">
              <a:lnSpc>
                <a:spcPct val="150000"/>
              </a:lnSpc>
              <a:buNone/>
            </a:pPr>
            <a:r>
              <a:rPr lang="en-US" altLang="zh-CN" dirty="0"/>
              <a:t>&lt;S1&gt;display smart-link group 1</a:t>
            </a:r>
          </a:p>
          <a:p>
            <a:pPr marL="0" indent="0" eaLnBrk="1" hangingPunct="1">
              <a:lnSpc>
                <a:spcPct val="150000"/>
              </a:lnSpc>
              <a:buNone/>
            </a:pPr>
            <a:r>
              <a:rPr lang="en-US" altLang="zh-CN" dirty="0"/>
              <a:t>//</a:t>
            </a:r>
            <a:r>
              <a:rPr lang="zh-CN" altLang="zh-CN" dirty="0"/>
              <a:t>注意观察主、从端口和回切时间等。</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1FF15-4332-4387-B8DD-650DE1C14185}"/>
              </a:ext>
            </a:extLst>
          </p:cNvPr>
          <p:cNvSpPr>
            <a:spLocks noGrp="1"/>
          </p:cNvSpPr>
          <p:nvPr>
            <p:ph type="title"/>
          </p:nvPr>
        </p:nvSpPr>
        <p:spPr/>
        <p:txBody>
          <a:bodyPr/>
          <a:lstStyle/>
          <a:p>
            <a:r>
              <a:rPr lang="en-US" altLang="zh-CN" dirty="0"/>
              <a:t>Monitor Link</a:t>
            </a:r>
            <a:endParaRPr lang="zh-CN" altLang="en-US" dirty="0"/>
          </a:p>
        </p:txBody>
      </p:sp>
      <p:sp>
        <p:nvSpPr>
          <p:cNvPr id="3" name="内容占位符 2">
            <a:extLst>
              <a:ext uri="{FF2B5EF4-FFF2-40B4-BE49-F238E27FC236}">
                <a16:creationId xmlns:a16="http://schemas.microsoft.com/office/drawing/2014/main" id="{FE9BF828-7B49-4709-8691-7C767035D0C9}"/>
              </a:ext>
            </a:extLst>
          </p:cNvPr>
          <p:cNvSpPr>
            <a:spLocks noGrp="1"/>
          </p:cNvSpPr>
          <p:nvPr>
            <p:ph idx="1"/>
          </p:nvPr>
        </p:nvSpPr>
        <p:spPr/>
        <p:txBody>
          <a:bodyPr>
            <a:normAutofit fontScale="92500" lnSpcReduction="10000"/>
          </a:bodyPr>
          <a:lstStyle/>
          <a:p>
            <a:pPr>
              <a:lnSpc>
                <a:spcPct val="150000"/>
              </a:lnSpc>
            </a:pPr>
            <a:r>
              <a:rPr lang="zh-CN" altLang="en-US" dirty="0"/>
              <a:t>该协议的主要作用是在一定的场景下配合</a:t>
            </a:r>
            <a:r>
              <a:rPr lang="en-US" altLang="zh-CN" dirty="0"/>
              <a:t>Smart Link</a:t>
            </a:r>
            <a:r>
              <a:rPr lang="zh-CN" altLang="en-US" dirty="0"/>
              <a:t>的使用，已至更好的避免丢帧情况的发生</a:t>
            </a:r>
            <a:endParaRPr lang="en-US" altLang="zh-CN" dirty="0"/>
          </a:p>
          <a:p>
            <a:pPr>
              <a:lnSpc>
                <a:spcPct val="150000"/>
              </a:lnSpc>
            </a:pPr>
            <a:r>
              <a:rPr lang="zh-CN" altLang="en-US" dirty="0"/>
              <a:t>华为私有</a:t>
            </a:r>
            <a:endParaRPr lang="en-US" altLang="zh-CN" dirty="0"/>
          </a:p>
          <a:p>
            <a:pPr>
              <a:lnSpc>
                <a:spcPct val="150000"/>
              </a:lnSpc>
            </a:pPr>
            <a:r>
              <a:rPr lang="zh-CN" altLang="en-US" dirty="0"/>
              <a:t>一个</a:t>
            </a:r>
            <a:r>
              <a:rPr lang="en-US" altLang="zh-CN" dirty="0"/>
              <a:t>Monitor Link</a:t>
            </a:r>
            <a:r>
              <a:rPr lang="zh-CN" altLang="en-US" dirty="0"/>
              <a:t>组由一个上行端口和若干个下行端口组成，如果上行端口因为某些原因而不能正常工作，则其所有的下行端口都必须立刻被</a:t>
            </a:r>
            <a:r>
              <a:rPr lang="en-US" altLang="zh-CN" dirty="0"/>
              <a:t>Down</a:t>
            </a:r>
            <a:r>
              <a:rPr lang="zh-CN" altLang="en-US" dirty="0"/>
              <a:t>掉。因为下行端口与上行端口之间存在一种联动机制，下行端口的工作状态需要与上行端口的工作状态保持一致。</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3174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4DD75-7C16-4B1B-BB78-8584479F6CBC}"/>
              </a:ext>
            </a:extLst>
          </p:cNvPr>
          <p:cNvSpPr>
            <a:spLocks noGrp="1"/>
          </p:cNvSpPr>
          <p:nvPr>
            <p:ph type="title"/>
          </p:nvPr>
        </p:nvSpPr>
        <p:spPr/>
        <p:txBody>
          <a:bodyPr/>
          <a:lstStyle/>
          <a:p>
            <a:r>
              <a:rPr lang="en-US" altLang="zh-CN" dirty="0"/>
              <a:t>Monitor Link</a:t>
            </a:r>
            <a:endParaRPr lang="zh-CN" altLang="en-US" dirty="0"/>
          </a:p>
        </p:txBody>
      </p:sp>
      <p:sp>
        <p:nvSpPr>
          <p:cNvPr id="3" name="内容占位符 2">
            <a:extLst>
              <a:ext uri="{FF2B5EF4-FFF2-40B4-BE49-F238E27FC236}">
                <a16:creationId xmlns:a16="http://schemas.microsoft.com/office/drawing/2014/main" id="{819F0E7C-C865-4496-AA64-693F3B065C8F}"/>
              </a:ext>
            </a:extLst>
          </p:cNvPr>
          <p:cNvSpPr>
            <a:spLocks noGrp="1"/>
          </p:cNvSpPr>
          <p:nvPr>
            <p:ph idx="1"/>
          </p:nvPr>
        </p:nvSpPr>
        <p:spPr>
          <a:xfrm>
            <a:off x="838200" y="1825625"/>
            <a:ext cx="5515600" cy="4351338"/>
          </a:xfrm>
        </p:spPr>
        <p:txBody>
          <a:bodyPr/>
          <a:lstStyle/>
          <a:p>
            <a:pPr>
              <a:lnSpc>
                <a:spcPct val="150000"/>
              </a:lnSpc>
            </a:pPr>
            <a:r>
              <a:rPr lang="zh-CN" altLang="en-US" dirty="0"/>
              <a:t>在</a:t>
            </a:r>
            <a:r>
              <a:rPr lang="en-US" altLang="zh-CN" dirty="0"/>
              <a:t>S2</a:t>
            </a:r>
            <a:r>
              <a:rPr lang="zh-CN" altLang="en-US" dirty="0"/>
              <a:t>上配置一个</a:t>
            </a:r>
            <a:r>
              <a:rPr lang="en-US" altLang="zh-CN" dirty="0"/>
              <a:t>Monitor Link</a:t>
            </a:r>
            <a:r>
              <a:rPr lang="zh-CN" altLang="en-US" dirty="0"/>
              <a:t>组，而这个</a:t>
            </a:r>
            <a:r>
              <a:rPr lang="en-US" altLang="zh-CN" dirty="0"/>
              <a:t>Monitor Link</a:t>
            </a:r>
            <a:r>
              <a:rPr lang="zh-CN" altLang="en-US" dirty="0"/>
              <a:t>组包含了两个端口，即</a:t>
            </a:r>
            <a:r>
              <a:rPr lang="en-US" altLang="zh-CN" dirty="0"/>
              <a:t>GE1/0/1</a:t>
            </a:r>
            <a:r>
              <a:rPr lang="zh-CN" altLang="en-US" dirty="0"/>
              <a:t>端口</a:t>
            </a:r>
            <a:r>
              <a:rPr lang="en-US" altLang="zh-CN" dirty="0"/>
              <a:t>——</a:t>
            </a:r>
            <a:r>
              <a:rPr lang="zh-CN" altLang="en-US" dirty="0"/>
              <a:t>上行端口，</a:t>
            </a:r>
            <a:r>
              <a:rPr lang="en-US" altLang="zh-CN" dirty="0"/>
              <a:t>GE1/0/2</a:t>
            </a:r>
            <a:r>
              <a:rPr lang="zh-CN" altLang="en-US" dirty="0"/>
              <a:t>端口</a:t>
            </a:r>
            <a:r>
              <a:rPr lang="en-US" altLang="zh-CN" dirty="0"/>
              <a:t>——</a:t>
            </a:r>
            <a:r>
              <a:rPr lang="zh-CN" altLang="en-US" dirty="0"/>
              <a:t>下行端口</a:t>
            </a:r>
          </a:p>
        </p:txBody>
      </p:sp>
      <p:pic>
        <p:nvPicPr>
          <p:cNvPr id="4" name="图片 3">
            <a:extLst>
              <a:ext uri="{FF2B5EF4-FFF2-40B4-BE49-F238E27FC236}">
                <a16:creationId xmlns:a16="http://schemas.microsoft.com/office/drawing/2014/main" id="{F3875771-27D9-4BED-BACA-DB19FA83186F}"/>
              </a:ext>
            </a:extLst>
          </p:cNvPr>
          <p:cNvPicPr>
            <a:picLocks noChangeAspect="1"/>
          </p:cNvPicPr>
          <p:nvPr/>
        </p:nvPicPr>
        <p:blipFill>
          <a:blip r:embed="rId2"/>
          <a:stretch>
            <a:fillRect/>
          </a:stretch>
        </p:blipFill>
        <p:spPr>
          <a:xfrm>
            <a:off x="6353800" y="1270950"/>
            <a:ext cx="5000000" cy="5047619"/>
          </a:xfrm>
          <a:prstGeom prst="rect">
            <a:avLst/>
          </a:prstGeom>
        </p:spPr>
      </p:pic>
    </p:spTree>
    <p:extLst>
      <p:ext uri="{BB962C8B-B14F-4D97-AF65-F5344CB8AC3E}">
        <p14:creationId xmlns:p14="http://schemas.microsoft.com/office/powerpoint/2010/main" val="2731837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4DD75-7C16-4B1B-BB78-8584479F6CBC}"/>
              </a:ext>
            </a:extLst>
          </p:cNvPr>
          <p:cNvSpPr>
            <a:spLocks noGrp="1"/>
          </p:cNvSpPr>
          <p:nvPr>
            <p:ph type="title"/>
          </p:nvPr>
        </p:nvSpPr>
        <p:spPr/>
        <p:txBody>
          <a:bodyPr/>
          <a:lstStyle/>
          <a:p>
            <a:r>
              <a:rPr lang="en-US" altLang="zh-CN" dirty="0"/>
              <a:t>Monitor Link</a:t>
            </a:r>
            <a:endParaRPr lang="zh-CN" altLang="en-US" dirty="0"/>
          </a:p>
        </p:txBody>
      </p:sp>
      <p:sp>
        <p:nvSpPr>
          <p:cNvPr id="3" name="内容占位符 2">
            <a:extLst>
              <a:ext uri="{FF2B5EF4-FFF2-40B4-BE49-F238E27FC236}">
                <a16:creationId xmlns:a16="http://schemas.microsoft.com/office/drawing/2014/main" id="{819F0E7C-C865-4496-AA64-693F3B065C8F}"/>
              </a:ext>
            </a:extLst>
          </p:cNvPr>
          <p:cNvSpPr>
            <a:spLocks noGrp="1"/>
          </p:cNvSpPr>
          <p:nvPr>
            <p:ph idx="1"/>
          </p:nvPr>
        </p:nvSpPr>
        <p:spPr>
          <a:xfrm>
            <a:off x="838200" y="1825625"/>
            <a:ext cx="5515600" cy="4351338"/>
          </a:xfrm>
        </p:spPr>
        <p:txBody>
          <a:bodyPr>
            <a:normAutofit fontScale="85000" lnSpcReduction="20000"/>
          </a:bodyPr>
          <a:lstStyle/>
          <a:p>
            <a:pPr>
              <a:lnSpc>
                <a:spcPct val="150000"/>
              </a:lnSpc>
            </a:pPr>
            <a:r>
              <a:rPr lang="zh-CN" altLang="en-US" dirty="0"/>
              <a:t>正常情况下，处于工作状态的链路有</a:t>
            </a:r>
            <a:r>
              <a:rPr lang="en-US" altLang="zh-CN" dirty="0"/>
              <a:t>Link1-3</a:t>
            </a:r>
            <a:r>
              <a:rPr lang="zh-CN" altLang="en-US" dirty="0"/>
              <a:t>、</a:t>
            </a:r>
            <a:r>
              <a:rPr lang="en-US" altLang="zh-CN" dirty="0"/>
              <a:t>Link1-2</a:t>
            </a:r>
            <a:r>
              <a:rPr lang="zh-CN" altLang="en-US" dirty="0"/>
              <a:t>、</a:t>
            </a:r>
            <a:r>
              <a:rPr lang="en-US" altLang="zh-CN" dirty="0"/>
              <a:t>Link2-4</a:t>
            </a:r>
            <a:r>
              <a:rPr lang="zh-CN" altLang="en-US" dirty="0"/>
              <a:t>。如果</a:t>
            </a:r>
            <a:r>
              <a:rPr lang="en-US" altLang="zh-CN" dirty="0"/>
              <a:t>S2</a:t>
            </a:r>
            <a:r>
              <a:rPr lang="zh-CN" altLang="en-US" dirty="0"/>
              <a:t>的</a:t>
            </a:r>
            <a:r>
              <a:rPr lang="en-US" altLang="zh-CN" dirty="0"/>
              <a:t>GE1/0/1</a:t>
            </a:r>
            <a:r>
              <a:rPr lang="zh-CN" altLang="en-US" dirty="0"/>
              <a:t>端口发生了故障，那么在</a:t>
            </a:r>
            <a:r>
              <a:rPr lang="en-US" altLang="zh-CN" dirty="0"/>
              <a:t>Monitor Link</a:t>
            </a:r>
            <a:r>
              <a:rPr lang="zh-CN" altLang="en-US" dirty="0"/>
              <a:t>协议的作用下，</a:t>
            </a:r>
            <a:r>
              <a:rPr lang="en-US" altLang="zh-CN" dirty="0"/>
              <a:t>S2</a:t>
            </a:r>
            <a:r>
              <a:rPr lang="zh-CN" altLang="en-US" dirty="0"/>
              <a:t>的</a:t>
            </a:r>
            <a:r>
              <a:rPr lang="en-US" altLang="zh-CN" dirty="0"/>
              <a:t>GE1/0/2</a:t>
            </a:r>
            <a:r>
              <a:rPr lang="zh-CN" altLang="en-US" dirty="0"/>
              <a:t>端口就会被立即</a:t>
            </a:r>
            <a:r>
              <a:rPr lang="en-US" altLang="zh-CN" dirty="0"/>
              <a:t>Down</a:t>
            </a:r>
            <a:r>
              <a:rPr lang="zh-CN" altLang="en-US" dirty="0"/>
              <a:t>掉，从而，</a:t>
            </a:r>
            <a:r>
              <a:rPr lang="en-US" altLang="zh-CN" dirty="0"/>
              <a:t>S4</a:t>
            </a:r>
            <a:r>
              <a:rPr lang="zh-CN" altLang="en-US" dirty="0"/>
              <a:t>的</a:t>
            </a:r>
            <a:r>
              <a:rPr lang="en-US" altLang="zh-CN" dirty="0"/>
              <a:t>GE1/0/1</a:t>
            </a:r>
            <a:r>
              <a:rPr lang="zh-CN" altLang="en-US" dirty="0"/>
              <a:t>端口也无法正常工作。那么，</a:t>
            </a:r>
            <a:r>
              <a:rPr lang="en-US" altLang="zh-CN" dirty="0"/>
              <a:t>S4</a:t>
            </a:r>
            <a:r>
              <a:rPr lang="zh-CN" altLang="en-US" dirty="0"/>
              <a:t>的</a:t>
            </a:r>
            <a:r>
              <a:rPr lang="en-US" altLang="zh-CN" dirty="0"/>
              <a:t>Smart Link</a:t>
            </a:r>
            <a:r>
              <a:rPr lang="zh-CN" altLang="en-US" dirty="0"/>
              <a:t>就会立即进行切换操作，将其从端口</a:t>
            </a:r>
            <a:r>
              <a:rPr lang="en-US" altLang="zh-CN" dirty="0"/>
              <a:t>GE1/0/2</a:t>
            </a:r>
            <a:r>
              <a:rPr lang="zh-CN" altLang="en-US" dirty="0"/>
              <a:t>的状态从</a:t>
            </a:r>
            <a:r>
              <a:rPr lang="en-US" altLang="zh-CN" dirty="0"/>
              <a:t>Inactive</a:t>
            </a:r>
            <a:r>
              <a:rPr lang="zh-CN" altLang="en-US" dirty="0"/>
              <a:t>切换到</a:t>
            </a:r>
            <a:r>
              <a:rPr lang="en-US" altLang="zh-CN" dirty="0"/>
              <a:t>Active</a:t>
            </a:r>
            <a:r>
              <a:rPr lang="zh-CN" altLang="en-US" dirty="0"/>
              <a:t>。</a:t>
            </a:r>
          </a:p>
        </p:txBody>
      </p:sp>
      <p:pic>
        <p:nvPicPr>
          <p:cNvPr id="4" name="图片 3">
            <a:extLst>
              <a:ext uri="{FF2B5EF4-FFF2-40B4-BE49-F238E27FC236}">
                <a16:creationId xmlns:a16="http://schemas.microsoft.com/office/drawing/2014/main" id="{F3875771-27D9-4BED-BACA-DB19FA83186F}"/>
              </a:ext>
            </a:extLst>
          </p:cNvPr>
          <p:cNvPicPr>
            <a:picLocks noChangeAspect="1"/>
          </p:cNvPicPr>
          <p:nvPr/>
        </p:nvPicPr>
        <p:blipFill>
          <a:blip r:embed="rId2"/>
          <a:stretch>
            <a:fillRect/>
          </a:stretch>
        </p:blipFill>
        <p:spPr>
          <a:xfrm>
            <a:off x="6353800" y="1270950"/>
            <a:ext cx="5000000" cy="5047619"/>
          </a:xfrm>
          <a:prstGeom prst="rect">
            <a:avLst/>
          </a:prstGeom>
        </p:spPr>
      </p:pic>
    </p:spTree>
    <p:extLst>
      <p:ext uri="{BB962C8B-B14F-4D97-AF65-F5344CB8AC3E}">
        <p14:creationId xmlns:p14="http://schemas.microsoft.com/office/powerpoint/2010/main" val="180156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B3F39-D630-4436-82C7-52048CB9FDB9}"/>
              </a:ext>
            </a:extLst>
          </p:cNvPr>
          <p:cNvSpPr>
            <a:spLocks noGrp="1"/>
          </p:cNvSpPr>
          <p:nvPr>
            <p:ph type="title"/>
          </p:nvPr>
        </p:nvSpPr>
        <p:spPr/>
        <p:txBody>
          <a:bodyPr/>
          <a:lstStyle/>
          <a:p>
            <a:r>
              <a:rPr lang="zh-CN" altLang="en-US" dirty="0"/>
              <a:t>接口规范</a:t>
            </a:r>
          </a:p>
        </p:txBody>
      </p:sp>
      <p:sp>
        <p:nvSpPr>
          <p:cNvPr id="3" name="内容占位符 2">
            <a:extLst>
              <a:ext uri="{FF2B5EF4-FFF2-40B4-BE49-F238E27FC236}">
                <a16:creationId xmlns:a16="http://schemas.microsoft.com/office/drawing/2014/main" id="{022D2377-2EB9-48E8-AEA0-C6AFB912242E}"/>
              </a:ext>
            </a:extLst>
          </p:cNvPr>
          <p:cNvSpPr>
            <a:spLocks noGrp="1"/>
          </p:cNvSpPr>
          <p:nvPr>
            <p:ph idx="1"/>
          </p:nvPr>
        </p:nvSpPr>
        <p:spPr/>
        <p:txBody>
          <a:bodyPr>
            <a:normAutofit fontScale="55000" lnSpcReduction="20000"/>
          </a:bodyPr>
          <a:lstStyle/>
          <a:p>
            <a:pPr marL="0" indent="0">
              <a:lnSpc>
                <a:spcPct val="170000"/>
              </a:lnSpc>
              <a:buNone/>
            </a:pPr>
            <a:r>
              <a:rPr lang="zh-CN" altLang="en-US" dirty="0"/>
              <a:t>（</a:t>
            </a:r>
            <a:r>
              <a:rPr lang="en-US" altLang="zh-CN" dirty="0"/>
              <a:t>1</a:t>
            </a:r>
            <a:r>
              <a:rPr lang="zh-CN" altLang="en-US" dirty="0"/>
              <a:t>）发送</a:t>
            </a:r>
            <a:r>
              <a:rPr lang="en-US" altLang="zh-CN" dirty="0"/>
              <a:t>/</a:t>
            </a:r>
            <a:r>
              <a:rPr lang="zh-CN" altLang="en-US" dirty="0"/>
              <a:t>接收速率为</a:t>
            </a:r>
            <a:r>
              <a:rPr lang="en-US" altLang="zh-CN" dirty="0">
                <a:solidFill>
                  <a:srgbClr val="FF0000"/>
                </a:solidFill>
              </a:rPr>
              <a:t>10Mbit/s</a:t>
            </a:r>
            <a:r>
              <a:rPr lang="zh-CN" altLang="en-US" dirty="0"/>
              <a:t>的以太网端口长被称为标准以太网端口，或标准以太口、</a:t>
            </a:r>
            <a:r>
              <a:rPr lang="en-US" altLang="zh-CN" dirty="0"/>
              <a:t>10</a:t>
            </a:r>
            <a:r>
              <a:rPr lang="zh-CN" altLang="en-US" dirty="0"/>
              <a:t>兆以太网端口、</a:t>
            </a:r>
            <a:r>
              <a:rPr lang="en-US" altLang="zh-CN" dirty="0"/>
              <a:t>10</a:t>
            </a:r>
            <a:r>
              <a:rPr lang="zh-CN" altLang="en-US" dirty="0"/>
              <a:t>兆以太口、</a:t>
            </a:r>
            <a:r>
              <a:rPr lang="en-US" altLang="zh-CN" dirty="0"/>
              <a:t>10M</a:t>
            </a:r>
            <a:r>
              <a:rPr lang="zh-CN" altLang="en-US" dirty="0"/>
              <a:t>以太网端口、</a:t>
            </a:r>
            <a:r>
              <a:rPr lang="en-US" altLang="zh-CN" dirty="0"/>
              <a:t>10M</a:t>
            </a:r>
            <a:r>
              <a:rPr lang="zh-CN" altLang="en-US" dirty="0"/>
              <a:t>以太口，或</a:t>
            </a:r>
            <a:r>
              <a:rPr lang="en-US" altLang="zh-CN" dirty="0"/>
              <a:t>10M</a:t>
            </a:r>
            <a:r>
              <a:rPr lang="zh-CN" altLang="en-US" dirty="0"/>
              <a:t>口；</a:t>
            </a:r>
          </a:p>
          <a:p>
            <a:pPr marL="0" indent="0">
              <a:lnSpc>
                <a:spcPct val="170000"/>
              </a:lnSpc>
              <a:buNone/>
            </a:pPr>
            <a:r>
              <a:rPr lang="zh-CN" altLang="en-US" dirty="0"/>
              <a:t>（</a:t>
            </a:r>
            <a:r>
              <a:rPr lang="en-US" altLang="zh-CN" dirty="0"/>
              <a:t>2</a:t>
            </a:r>
            <a:r>
              <a:rPr lang="zh-CN" altLang="en-US" dirty="0"/>
              <a:t>）发送</a:t>
            </a:r>
            <a:r>
              <a:rPr lang="en-US" altLang="zh-CN" dirty="0"/>
              <a:t>/</a:t>
            </a:r>
            <a:r>
              <a:rPr lang="zh-CN" altLang="en-US" dirty="0"/>
              <a:t>接收速率为</a:t>
            </a:r>
            <a:r>
              <a:rPr lang="en-US" altLang="zh-CN" dirty="0">
                <a:solidFill>
                  <a:srgbClr val="FF0000"/>
                </a:solidFill>
              </a:rPr>
              <a:t>100Mbit/s</a:t>
            </a:r>
            <a:r>
              <a:rPr lang="zh-CN" altLang="en-US" dirty="0"/>
              <a:t>的以太网端口长被称为快速以太网端口，或快速以太口、</a:t>
            </a:r>
            <a:r>
              <a:rPr lang="en-US" altLang="zh-CN" dirty="0"/>
              <a:t>100</a:t>
            </a:r>
            <a:r>
              <a:rPr lang="zh-CN" altLang="en-US" dirty="0"/>
              <a:t>兆以太网端口、</a:t>
            </a:r>
            <a:r>
              <a:rPr lang="en-US" altLang="zh-CN" dirty="0"/>
              <a:t>100</a:t>
            </a:r>
            <a:r>
              <a:rPr lang="zh-CN" altLang="en-US" dirty="0"/>
              <a:t>兆以太口、</a:t>
            </a:r>
            <a:r>
              <a:rPr lang="en-US" altLang="zh-CN" dirty="0"/>
              <a:t>100M</a:t>
            </a:r>
            <a:r>
              <a:rPr lang="zh-CN" altLang="en-US" dirty="0"/>
              <a:t>以太网端口、</a:t>
            </a:r>
            <a:r>
              <a:rPr lang="en-US" altLang="zh-CN" dirty="0"/>
              <a:t>100M</a:t>
            </a:r>
            <a:r>
              <a:rPr lang="zh-CN" altLang="en-US" dirty="0"/>
              <a:t>以太口，或</a:t>
            </a:r>
            <a:r>
              <a:rPr lang="en-US" altLang="zh-CN" dirty="0"/>
              <a:t>FE</a:t>
            </a:r>
            <a:r>
              <a:rPr lang="zh-CN" altLang="en-US" dirty="0"/>
              <a:t>端口、</a:t>
            </a:r>
            <a:r>
              <a:rPr lang="en-US" altLang="zh-CN" dirty="0"/>
              <a:t>FE</a:t>
            </a:r>
            <a:r>
              <a:rPr lang="zh-CN" altLang="en-US" dirty="0"/>
              <a:t>口（</a:t>
            </a:r>
            <a:r>
              <a:rPr lang="en-US" altLang="zh-CN" dirty="0"/>
              <a:t>FE</a:t>
            </a:r>
            <a:r>
              <a:rPr lang="zh-CN" altLang="en-US" dirty="0"/>
              <a:t>：</a:t>
            </a:r>
            <a:r>
              <a:rPr lang="en-US" altLang="zh-CN" dirty="0"/>
              <a:t>Fast Ethernet</a:t>
            </a:r>
            <a:r>
              <a:rPr lang="zh-CN" altLang="en-US" dirty="0"/>
              <a:t>简称）；</a:t>
            </a:r>
          </a:p>
          <a:p>
            <a:pPr marL="0" indent="0">
              <a:lnSpc>
                <a:spcPct val="170000"/>
              </a:lnSpc>
              <a:buNone/>
            </a:pPr>
            <a:r>
              <a:rPr lang="zh-CN" altLang="en-US" dirty="0"/>
              <a:t>（</a:t>
            </a:r>
            <a:r>
              <a:rPr lang="en-US" altLang="zh-CN" dirty="0"/>
              <a:t>3</a:t>
            </a:r>
            <a:r>
              <a:rPr lang="zh-CN" altLang="en-US" dirty="0"/>
              <a:t>）发送</a:t>
            </a:r>
            <a:r>
              <a:rPr lang="en-US" altLang="zh-CN" dirty="0"/>
              <a:t>/</a:t>
            </a:r>
            <a:r>
              <a:rPr lang="zh-CN" altLang="en-US" dirty="0"/>
              <a:t>接收速率为</a:t>
            </a:r>
            <a:r>
              <a:rPr lang="en-US" altLang="zh-CN" dirty="0">
                <a:solidFill>
                  <a:srgbClr val="FF0000"/>
                </a:solidFill>
              </a:rPr>
              <a:t>1000Mbit/s</a:t>
            </a:r>
            <a:r>
              <a:rPr lang="zh-CN" altLang="en-US" dirty="0"/>
              <a:t>的以太网端口长被称为千兆以太网端口，或千兆以太口、千兆以太口、千兆口、吉比特端口、吉比特口或</a:t>
            </a:r>
            <a:r>
              <a:rPr lang="en-US" altLang="zh-CN" dirty="0"/>
              <a:t>GE</a:t>
            </a:r>
            <a:r>
              <a:rPr lang="zh-CN" altLang="en-US" dirty="0"/>
              <a:t>端口、</a:t>
            </a:r>
            <a:r>
              <a:rPr lang="en-US" altLang="zh-CN" dirty="0"/>
              <a:t>GE</a:t>
            </a:r>
            <a:r>
              <a:rPr lang="zh-CN" altLang="en-US" dirty="0"/>
              <a:t>口（</a:t>
            </a:r>
            <a:r>
              <a:rPr lang="en-US" altLang="zh-CN" dirty="0"/>
              <a:t>FE</a:t>
            </a:r>
            <a:r>
              <a:rPr lang="zh-CN" altLang="en-US" dirty="0"/>
              <a:t>：</a:t>
            </a:r>
            <a:r>
              <a:rPr lang="en-US" altLang="zh-CN" dirty="0"/>
              <a:t>Fast Ethernet</a:t>
            </a:r>
            <a:r>
              <a:rPr lang="zh-CN" altLang="en-US" dirty="0"/>
              <a:t>简称）；</a:t>
            </a:r>
          </a:p>
          <a:p>
            <a:pPr marL="0" indent="0">
              <a:lnSpc>
                <a:spcPct val="170000"/>
              </a:lnSpc>
              <a:buNone/>
            </a:pPr>
            <a:r>
              <a:rPr lang="zh-CN" altLang="en-US" dirty="0"/>
              <a:t>（</a:t>
            </a:r>
            <a:r>
              <a:rPr lang="en-US" altLang="zh-CN" dirty="0"/>
              <a:t>4</a:t>
            </a:r>
            <a:r>
              <a:rPr lang="zh-CN" altLang="en-US" dirty="0"/>
              <a:t>）发送</a:t>
            </a:r>
            <a:r>
              <a:rPr lang="en-US" altLang="zh-CN" dirty="0"/>
              <a:t>/</a:t>
            </a:r>
            <a:r>
              <a:rPr lang="zh-CN" altLang="en-US" dirty="0"/>
              <a:t>接收速率为</a:t>
            </a:r>
            <a:r>
              <a:rPr lang="en-US" altLang="zh-CN" dirty="0">
                <a:solidFill>
                  <a:srgbClr val="FF0000"/>
                </a:solidFill>
              </a:rPr>
              <a:t>10Gbit/s</a:t>
            </a:r>
            <a:r>
              <a:rPr lang="zh-CN" altLang="en-US" dirty="0"/>
              <a:t>的以太网端口常被称为万兆以太网端口，或万兆以太口、万兆口、</a:t>
            </a:r>
            <a:r>
              <a:rPr lang="en-US" altLang="zh-CN" dirty="0"/>
              <a:t>10GE</a:t>
            </a:r>
            <a:r>
              <a:rPr lang="zh-CN" altLang="en-US" dirty="0"/>
              <a:t>端口或</a:t>
            </a:r>
            <a:r>
              <a:rPr lang="en-US" altLang="zh-CN" dirty="0"/>
              <a:t>10GE</a:t>
            </a:r>
            <a:r>
              <a:rPr lang="zh-CN" altLang="en-US" dirty="0"/>
              <a:t>口；</a:t>
            </a:r>
          </a:p>
          <a:p>
            <a:pPr marL="0" indent="0">
              <a:lnSpc>
                <a:spcPct val="170000"/>
              </a:lnSpc>
              <a:buNone/>
            </a:pPr>
            <a:r>
              <a:rPr lang="zh-CN" altLang="en-US" dirty="0"/>
              <a:t>（</a:t>
            </a:r>
            <a:r>
              <a:rPr lang="en-US" altLang="zh-CN" dirty="0"/>
              <a:t>5</a:t>
            </a:r>
            <a:r>
              <a:rPr lang="zh-CN" altLang="en-US" dirty="0"/>
              <a:t>）发送</a:t>
            </a:r>
            <a:r>
              <a:rPr lang="en-US" altLang="zh-CN" dirty="0"/>
              <a:t>/</a:t>
            </a:r>
            <a:r>
              <a:rPr lang="zh-CN" altLang="en-US" dirty="0"/>
              <a:t>接收速率为</a:t>
            </a:r>
            <a:r>
              <a:rPr lang="en-US" altLang="zh-CN" dirty="0">
                <a:solidFill>
                  <a:srgbClr val="FF0000"/>
                </a:solidFill>
              </a:rPr>
              <a:t>100Gbit/s</a:t>
            </a:r>
            <a:r>
              <a:rPr lang="zh-CN" altLang="en-US" dirty="0"/>
              <a:t>的以太网端口常被称为</a:t>
            </a:r>
            <a:r>
              <a:rPr lang="en-US" altLang="zh-CN" dirty="0"/>
              <a:t>100GE</a:t>
            </a:r>
            <a:r>
              <a:rPr lang="zh-CN" altLang="en-US" dirty="0"/>
              <a:t>端口或</a:t>
            </a:r>
            <a:r>
              <a:rPr lang="en-US" altLang="zh-CN" dirty="0"/>
              <a:t>100GE</a:t>
            </a:r>
            <a:r>
              <a:rPr lang="zh-CN" altLang="en-US" dirty="0"/>
              <a:t>口。</a:t>
            </a:r>
          </a:p>
          <a:p>
            <a:pPr marL="0" indent="0">
              <a:lnSpc>
                <a:spcPct val="170000"/>
              </a:lnSpc>
              <a:buNone/>
            </a:pPr>
            <a:r>
              <a:rPr lang="zh-CN" altLang="en-US" dirty="0"/>
              <a:t>如果一条链路两端的端口是</a:t>
            </a:r>
            <a:r>
              <a:rPr lang="en-US" altLang="zh-CN" dirty="0"/>
              <a:t>GE</a:t>
            </a:r>
            <a:r>
              <a:rPr lang="zh-CN" altLang="en-US" dirty="0"/>
              <a:t>口，那么该链路就是一条</a:t>
            </a:r>
            <a:r>
              <a:rPr lang="en-US" altLang="zh-CN" dirty="0"/>
              <a:t>GE</a:t>
            </a:r>
            <a:r>
              <a:rPr lang="zh-CN" altLang="en-US" dirty="0"/>
              <a:t>链路；若链路两端的端口是</a:t>
            </a:r>
            <a:r>
              <a:rPr lang="en-US" altLang="zh-CN" dirty="0"/>
              <a:t>FE</a:t>
            </a:r>
            <a:r>
              <a:rPr lang="zh-CN" altLang="en-US" dirty="0"/>
              <a:t>端口，则这条链路是一条</a:t>
            </a:r>
            <a:r>
              <a:rPr lang="en-US" altLang="zh-CN" dirty="0"/>
              <a:t>FE</a:t>
            </a:r>
            <a:r>
              <a:rPr lang="zh-CN" altLang="en-US" dirty="0"/>
              <a:t>链路，等等。</a:t>
            </a:r>
          </a:p>
        </p:txBody>
      </p:sp>
    </p:spTree>
    <p:extLst>
      <p:ext uri="{BB962C8B-B14F-4D97-AF65-F5344CB8AC3E}">
        <p14:creationId xmlns:p14="http://schemas.microsoft.com/office/powerpoint/2010/main" val="376161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4DD75-7C16-4B1B-BB78-8584479F6CBC}"/>
              </a:ext>
            </a:extLst>
          </p:cNvPr>
          <p:cNvSpPr>
            <a:spLocks noGrp="1"/>
          </p:cNvSpPr>
          <p:nvPr>
            <p:ph type="title"/>
          </p:nvPr>
        </p:nvSpPr>
        <p:spPr>
          <a:xfrm>
            <a:off x="838200" y="365125"/>
            <a:ext cx="10515600" cy="1325563"/>
          </a:xfrm>
        </p:spPr>
        <p:txBody>
          <a:bodyPr/>
          <a:lstStyle/>
          <a:p>
            <a:r>
              <a:rPr lang="en-US" altLang="zh-CN" dirty="0"/>
              <a:t>Monitor Link</a:t>
            </a:r>
            <a:endParaRPr lang="zh-CN" altLang="en-US" dirty="0"/>
          </a:p>
        </p:txBody>
      </p:sp>
      <p:sp>
        <p:nvSpPr>
          <p:cNvPr id="3" name="内容占位符 2">
            <a:extLst>
              <a:ext uri="{FF2B5EF4-FFF2-40B4-BE49-F238E27FC236}">
                <a16:creationId xmlns:a16="http://schemas.microsoft.com/office/drawing/2014/main" id="{819F0E7C-C865-4496-AA64-693F3B065C8F}"/>
              </a:ext>
            </a:extLst>
          </p:cNvPr>
          <p:cNvSpPr>
            <a:spLocks noGrp="1"/>
          </p:cNvSpPr>
          <p:nvPr>
            <p:ph idx="1"/>
          </p:nvPr>
        </p:nvSpPr>
        <p:spPr>
          <a:xfrm>
            <a:off x="838200" y="1825625"/>
            <a:ext cx="5515600" cy="4351338"/>
          </a:xfrm>
        </p:spPr>
        <p:txBody>
          <a:bodyPr>
            <a:normAutofit/>
          </a:bodyPr>
          <a:lstStyle/>
          <a:p>
            <a:pPr>
              <a:lnSpc>
                <a:spcPct val="150000"/>
              </a:lnSpc>
            </a:pPr>
            <a:r>
              <a:rPr lang="zh-CN" altLang="en-US" dirty="0"/>
              <a:t>还可以进一步的进行网络可靠性的增强，就是也在</a:t>
            </a:r>
            <a:r>
              <a:rPr lang="en-US" altLang="zh-CN" dirty="0"/>
              <a:t>S3</a:t>
            </a:r>
            <a:r>
              <a:rPr lang="zh-CN" altLang="en-US" dirty="0"/>
              <a:t>上配置一个</a:t>
            </a:r>
            <a:r>
              <a:rPr lang="en-US" altLang="zh-CN" dirty="0" err="1"/>
              <a:t>Mointer</a:t>
            </a:r>
            <a:r>
              <a:rPr lang="en-US" altLang="zh-CN" dirty="0"/>
              <a:t> Link</a:t>
            </a:r>
            <a:r>
              <a:rPr lang="zh-CN" altLang="en-US" dirty="0"/>
              <a:t>组，使得</a:t>
            </a:r>
            <a:r>
              <a:rPr lang="en-US" altLang="zh-CN" dirty="0"/>
              <a:t>S3</a:t>
            </a:r>
            <a:r>
              <a:rPr lang="zh-CN" altLang="en-US" dirty="0"/>
              <a:t>的</a:t>
            </a:r>
            <a:r>
              <a:rPr lang="en-US" altLang="zh-CN" dirty="0"/>
              <a:t>GE1/0/2</a:t>
            </a:r>
            <a:r>
              <a:rPr lang="zh-CN" altLang="en-US" dirty="0"/>
              <a:t>端口可以与</a:t>
            </a:r>
            <a:r>
              <a:rPr lang="en-US" altLang="zh-CN" dirty="0"/>
              <a:t>GE1/0/1</a:t>
            </a:r>
            <a:r>
              <a:rPr lang="zh-CN" altLang="en-US" dirty="0"/>
              <a:t>端口实现联动。</a:t>
            </a:r>
          </a:p>
        </p:txBody>
      </p:sp>
      <p:pic>
        <p:nvPicPr>
          <p:cNvPr id="4" name="图片 3">
            <a:extLst>
              <a:ext uri="{FF2B5EF4-FFF2-40B4-BE49-F238E27FC236}">
                <a16:creationId xmlns:a16="http://schemas.microsoft.com/office/drawing/2014/main" id="{F3875771-27D9-4BED-BACA-DB19FA83186F}"/>
              </a:ext>
            </a:extLst>
          </p:cNvPr>
          <p:cNvPicPr>
            <a:picLocks noChangeAspect="1"/>
          </p:cNvPicPr>
          <p:nvPr/>
        </p:nvPicPr>
        <p:blipFill>
          <a:blip r:embed="rId2"/>
          <a:stretch>
            <a:fillRect/>
          </a:stretch>
        </p:blipFill>
        <p:spPr>
          <a:xfrm>
            <a:off x="6353800" y="1270950"/>
            <a:ext cx="5000000" cy="5047619"/>
          </a:xfrm>
          <a:prstGeom prst="rect">
            <a:avLst/>
          </a:prstGeom>
        </p:spPr>
      </p:pic>
    </p:spTree>
    <p:extLst>
      <p:ext uri="{BB962C8B-B14F-4D97-AF65-F5344CB8AC3E}">
        <p14:creationId xmlns:p14="http://schemas.microsoft.com/office/powerpoint/2010/main" val="3565046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14BFC-0084-4D75-A2F3-EEEE69DD42B8}"/>
              </a:ext>
            </a:extLst>
          </p:cNvPr>
          <p:cNvSpPr>
            <a:spLocks noGrp="1"/>
          </p:cNvSpPr>
          <p:nvPr>
            <p:ph type="title"/>
          </p:nvPr>
        </p:nvSpPr>
        <p:spPr/>
        <p:txBody>
          <a:bodyPr/>
          <a:lstStyle/>
          <a:p>
            <a:r>
              <a:rPr lang="en-US" altLang="zh-CN" dirty="0"/>
              <a:t>Monitor Link</a:t>
            </a:r>
            <a:endParaRPr lang="zh-CN" altLang="en-US" dirty="0"/>
          </a:p>
        </p:txBody>
      </p:sp>
      <p:sp>
        <p:nvSpPr>
          <p:cNvPr id="3" name="内容占位符 2">
            <a:extLst>
              <a:ext uri="{FF2B5EF4-FFF2-40B4-BE49-F238E27FC236}">
                <a16:creationId xmlns:a16="http://schemas.microsoft.com/office/drawing/2014/main" id="{551AC51D-A0BE-43C1-9C2A-EAFD92E2C5F3}"/>
              </a:ext>
            </a:extLst>
          </p:cNvPr>
          <p:cNvSpPr>
            <a:spLocks noGrp="1"/>
          </p:cNvSpPr>
          <p:nvPr>
            <p:ph idx="1"/>
          </p:nvPr>
        </p:nvSpPr>
        <p:spPr/>
        <p:txBody>
          <a:bodyPr/>
          <a:lstStyle/>
          <a:p>
            <a:pPr>
              <a:lnSpc>
                <a:spcPct val="150000"/>
              </a:lnSpc>
            </a:pPr>
            <a:r>
              <a:rPr lang="zh-CN" altLang="en-US" dirty="0"/>
              <a:t>回切问题</a:t>
            </a:r>
            <a:endParaRPr lang="en-US" altLang="zh-CN" dirty="0"/>
          </a:p>
          <a:p>
            <a:pPr>
              <a:lnSpc>
                <a:spcPct val="150000"/>
              </a:lnSpc>
            </a:pPr>
            <a:r>
              <a:rPr lang="zh-CN" altLang="en-US" dirty="0"/>
              <a:t>一个</a:t>
            </a:r>
            <a:r>
              <a:rPr lang="en-US" altLang="zh-CN" dirty="0"/>
              <a:t>Monitor Link</a:t>
            </a:r>
            <a:r>
              <a:rPr lang="zh-CN" altLang="en-US" dirty="0"/>
              <a:t>组的上行端口不能正常工作时，其所有的下行端口都会被</a:t>
            </a:r>
            <a:r>
              <a:rPr lang="en-US" altLang="zh-CN" dirty="0"/>
              <a:t>Down</a:t>
            </a:r>
            <a:r>
              <a:rPr lang="zh-CN" altLang="en-US" dirty="0"/>
              <a:t>掉。但是，如果上行端口恢复了正常，则其下行端口也会自动重新</a:t>
            </a:r>
            <a:r>
              <a:rPr lang="en-US" altLang="zh-CN" dirty="0"/>
              <a:t>Up</a:t>
            </a:r>
            <a:r>
              <a:rPr lang="zh-CN" altLang="en-US" dirty="0"/>
              <a:t>。我们也可以为</a:t>
            </a:r>
            <a:r>
              <a:rPr lang="en-US" altLang="zh-CN" dirty="0"/>
              <a:t>Monitor Link</a:t>
            </a:r>
            <a:r>
              <a:rPr lang="zh-CN" altLang="en-US" dirty="0"/>
              <a:t>的回切功能配置一个适合的回切时间。</a:t>
            </a:r>
          </a:p>
        </p:txBody>
      </p:sp>
    </p:spTree>
    <p:extLst>
      <p:ext uri="{BB962C8B-B14F-4D97-AF65-F5344CB8AC3E}">
        <p14:creationId xmlns:p14="http://schemas.microsoft.com/office/powerpoint/2010/main" val="878178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4">
            <a:extLst>
              <a:ext uri="{FF2B5EF4-FFF2-40B4-BE49-F238E27FC236}">
                <a16:creationId xmlns:a16="http://schemas.microsoft.com/office/drawing/2014/main" id="{4106FAD0-B2DA-4B52-B3FF-83EDF83B00F1}"/>
              </a:ext>
            </a:extLst>
          </p:cNvPr>
          <p:cNvSpPr>
            <a:spLocks noGrp="1" noChangeArrowheads="1"/>
          </p:cNvSpPr>
          <p:nvPr>
            <p:ph idx="1"/>
          </p:nvPr>
        </p:nvSpPr>
        <p:spPr>
          <a:xfrm>
            <a:off x="1981200" y="974725"/>
            <a:ext cx="8229600" cy="5151438"/>
          </a:xfrm>
        </p:spPr>
        <p:txBody>
          <a:bodyPr/>
          <a:lstStyle/>
          <a:p>
            <a:pPr marL="0" indent="0" eaLnBrk="1" hangingPunct="1">
              <a:lnSpc>
                <a:spcPct val="150000"/>
              </a:lnSpc>
              <a:buNone/>
            </a:pPr>
            <a:r>
              <a:rPr lang="en-US" altLang="zh-CN" dirty="0"/>
              <a:t>Monitor Link</a:t>
            </a:r>
            <a:r>
              <a:rPr lang="zh-CN" altLang="zh-CN" dirty="0"/>
              <a:t>的配置步骤</a:t>
            </a:r>
            <a:endParaRPr lang="en-US" altLang="zh-CN" dirty="0"/>
          </a:p>
          <a:p>
            <a:pPr marL="0" indent="0" eaLnBrk="1" hangingPunct="1">
              <a:lnSpc>
                <a:spcPct val="150000"/>
              </a:lnSpc>
              <a:buNone/>
            </a:pPr>
            <a:r>
              <a:rPr lang="zh-CN" altLang="zh-CN" dirty="0"/>
              <a:t>（</a:t>
            </a:r>
            <a:r>
              <a:rPr lang="en-US" altLang="zh-CN" dirty="0"/>
              <a:t>1</a:t>
            </a:r>
            <a:r>
              <a:rPr lang="zh-CN" altLang="zh-CN" dirty="0"/>
              <a:t>）创建</a:t>
            </a:r>
            <a:r>
              <a:rPr lang="en-US" altLang="zh-CN" dirty="0"/>
              <a:t>Monitor Link</a:t>
            </a:r>
            <a:r>
              <a:rPr lang="zh-CN" altLang="zh-CN" dirty="0"/>
              <a:t>组，并填写相应的上行端口和下行端口</a:t>
            </a:r>
            <a:endParaRPr lang="en-US" altLang="zh-CN" dirty="0"/>
          </a:p>
          <a:p>
            <a:pPr marL="0" indent="0" eaLnBrk="1" hangingPunct="1">
              <a:lnSpc>
                <a:spcPct val="150000"/>
              </a:lnSpc>
              <a:buNone/>
            </a:pPr>
            <a:endParaRPr lang="zh-CN" altLang="zh-CN" dirty="0"/>
          </a:p>
          <a:p>
            <a:pPr marL="0" indent="0" eaLnBrk="1" hangingPunct="1">
              <a:lnSpc>
                <a:spcPct val="150000"/>
              </a:lnSpc>
              <a:buNone/>
            </a:pPr>
            <a:r>
              <a:rPr lang="zh-CN" altLang="en-US" dirty="0"/>
              <a:t>（</a:t>
            </a:r>
            <a:r>
              <a:rPr lang="en-US" altLang="zh-CN" dirty="0"/>
              <a:t>2</a:t>
            </a:r>
            <a:r>
              <a:rPr lang="zh-CN" altLang="en-US" dirty="0"/>
              <a:t>）配置</a:t>
            </a:r>
            <a:r>
              <a:rPr lang="en-US" altLang="zh-CN" dirty="0"/>
              <a:t>Monitor Link</a:t>
            </a:r>
            <a:r>
              <a:rPr lang="zh-CN" altLang="zh-CN" dirty="0"/>
              <a:t>组的回切时间</a:t>
            </a:r>
          </a:p>
          <a:p>
            <a:pPr marL="0" indent="0" eaLnBrk="1" hangingPunct="1">
              <a:lnSpc>
                <a:spcPct val="150000"/>
              </a:lnSpc>
              <a:buNone/>
            </a:pPr>
            <a:endParaRPr lang="zh-CN" altLang="en-US" dirty="0"/>
          </a:p>
        </p:txBody>
      </p:sp>
      <p:pic>
        <p:nvPicPr>
          <p:cNvPr id="2" name="图片 1">
            <a:extLst>
              <a:ext uri="{FF2B5EF4-FFF2-40B4-BE49-F238E27FC236}">
                <a16:creationId xmlns:a16="http://schemas.microsoft.com/office/drawing/2014/main" id="{3EEE6C3C-4A09-41F2-A70D-C38E0D3377E1}"/>
              </a:ext>
            </a:extLst>
          </p:cNvPr>
          <p:cNvPicPr>
            <a:picLocks noChangeAspect="1"/>
          </p:cNvPicPr>
          <p:nvPr/>
        </p:nvPicPr>
        <p:blipFill>
          <a:blip r:embed="rId2"/>
          <a:stretch>
            <a:fillRect/>
          </a:stretch>
        </p:blipFill>
        <p:spPr>
          <a:xfrm>
            <a:off x="4077286" y="2925000"/>
            <a:ext cx="6503227" cy="1008000"/>
          </a:xfrm>
          <a:prstGeom prst="rect">
            <a:avLst/>
          </a:prstGeom>
        </p:spPr>
      </p:pic>
      <p:pic>
        <p:nvPicPr>
          <p:cNvPr id="3" name="图片 2">
            <a:extLst>
              <a:ext uri="{FF2B5EF4-FFF2-40B4-BE49-F238E27FC236}">
                <a16:creationId xmlns:a16="http://schemas.microsoft.com/office/drawing/2014/main" id="{ECBCBA68-20D1-4F8B-820E-6EBF3B5E09FE}"/>
              </a:ext>
            </a:extLst>
          </p:cNvPr>
          <p:cNvPicPr>
            <a:picLocks noChangeAspect="1"/>
          </p:cNvPicPr>
          <p:nvPr/>
        </p:nvPicPr>
        <p:blipFill>
          <a:blip r:embed="rId3"/>
          <a:stretch>
            <a:fillRect/>
          </a:stretch>
        </p:blipFill>
        <p:spPr>
          <a:xfrm>
            <a:off x="4077286" y="4851034"/>
            <a:ext cx="5543990" cy="39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14EE3-1024-4EF0-94EC-879E499ABE96}"/>
              </a:ext>
            </a:extLst>
          </p:cNvPr>
          <p:cNvSpPr>
            <a:spLocks noGrp="1"/>
          </p:cNvSpPr>
          <p:nvPr>
            <p:ph type="title"/>
          </p:nvPr>
        </p:nvSpPr>
        <p:spPr/>
        <p:txBody>
          <a:bodyPr/>
          <a:lstStyle/>
          <a:p>
            <a:r>
              <a:rPr lang="zh-CN" altLang="en-US" dirty="0"/>
              <a:t>链路聚合的原理</a:t>
            </a:r>
          </a:p>
        </p:txBody>
      </p:sp>
      <p:sp>
        <p:nvSpPr>
          <p:cNvPr id="3" name="内容占位符 2">
            <a:extLst>
              <a:ext uri="{FF2B5EF4-FFF2-40B4-BE49-F238E27FC236}">
                <a16:creationId xmlns:a16="http://schemas.microsoft.com/office/drawing/2014/main" id="{55905657-4E24-4CD3-93F5-78E75AB20255}"/>
              </a:ext>
            </a:extLst>
          </p:cNvPr>
          <p:cNvSpPr>
            <a:spLocks noGrp="1"/>
          </p:cNvSpPr>
          <p:nvPr>
            <p:ph idx="1"/>
          </p:nvPr>
        </p:nvSpPr>
        <p:spPr>
          <a:xfrm>
            <a:off x="838200" y="1825625"/>
            <a:ext cx="4591929" cy="4351338"/>
          </a:xfrm>
        </p:spPr>
        <p:txBody>
          <a:bodyPr>
            <a:normAutofit fontScale="77500" lnSpcReduction="20000"/>
          </a:bodyPr>
          <a:lstStyle/>
          <a:p>
            <a:pPr>
              <a:lnSpc>
                <a:spcPct val="150000"/>
              </a:lnSpc>
            </a:pPr>
            <a:r>
              <a:rPr lang="zh-CN" altLang="en-US" dirty="0"/>
              <a:t>把聚合后得到的逻辑链路称为聚合链路，把聚合链路中的每一条物理链路称为成员链路。</a:t>
            </a:r>
          </a:p>
          <a:p>
            <a:pPr>
              <a:lnSpc>
                <a:spcPct val="150000"/>
              </a:lnSpc>
            </a:pPr>
            <a:r>
              <a:rPr lang="zh-CN" altLang="en-US" dirty="0"/>
              <a:t>把聚合后得到的逻辑端口称为聚合端口，把聚合端口中的每一个物理端口称为成员端口。</a:t>
            </a:r>
          </a:p>
          <a:p>
            <a:pPr>
              <a:lnSpc>
                <a:spcPct val="150000"/>
              </a:lnSpc>
            </a:pPr>
            <a:r>
              <a:rPr lang="zh-CN" altLang="en-US" dirty="0"/>
              <a:t>聚合链路也被称为</a:t>
            </a:r>
            <a:r>
              <a:rPr lang="en-US" altLang="zh-CN" dirty="0"/>
              <a:t>Eth-Trunk</a:t>
            </a:r>
            <a:r>
              <a:rPr lang="zh-CN" altLang="en-US" dirty="0"/>
              <a:t>链路，聚合端口也被称为</a:t>
            </a:r>
            <a:r>
              <a:rPr lang="en-US" altLang="zh-CN" dirty="0"/>
              <a:t>Eth-Trunk</a:t>
            </a:r>
            <a:r>
              <a:rPr lang="zh-CN" altLang="en-US" dirty="0"/>
              <a:t>端口。</a:t>
            </a:r>
          </a:p>
        </p:txBody>
      </p:sp>
      <p:pic>
        <p:nvPicPr>
          <p:cNvPr id="4" name="图片 3">
            <a:extLst>
              <a:ext uri="{FF2B5EF4-FFF2-40B4-BE49-F238E27FC236}">
                <a16:creationId xmlns:a16="http://schemas.microsoft.com/office/drawing/2014/main" id="{68BE66DA-800C-4EDF-96CD-6A46E394BC62}"/>
              </a:ext>
            </a:extLst>
          </p:cNvPr>
          <p:cNvPicPr>
            <a:picLocks noChangeAspect="1"/>
          </p:cNvPicPr>
          <p:nvPr/>
        </p:nvPicPr>
        <p:blipFill>
          <a:blip r:embed="rId2"/>
          <a:stretch>
            <a:fillRect/>
          </a:stretch>
        </p:blipFill>
        <p:spPr>
          <a:xfrm>
            <a:off x="5847634" y="2374467"/>
            <a:ext cx="6123809" cy="3028571"/>
          </a:xfrm>
          <a:prstGeom prst="rect">
            <a:avLst/>
          </a:prstGeom>
        </p:spPr>
      </p:pic>
    </p:spTree>
    <p:extLst>
      <p:ext uri="{BB962C8B-B14F-4D97-AF65-F5344CB8AC3E}">
        <p14:creationId xmlns:p14="http://schemas.microsoft.com/office/powerpoint/2010/main" val="62688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B6731-818C-48C7-8749-8AD03D7D4D15}"/>
              </a:ext>
            </a:extLst>
          </p:cNvPr>
          <p:cNvSpPr>
            <a:spLocks noGrp="1"/>
          </p:cNvSpPr>
          <p:nvPr>
            <p:ph type="title"/>
          </p:nvPr>
        </p:nvSpPr>
        <p:spPr/>
        <p:txBody>
          <a:bodyPr/>
          <a:lstStyle/>
          <a:p>
            <a:r>
              <a:rPr lang="zh-CN" altLang="en-US" dirty="0"/>
              <a:t>聚合端口数据发送</a:t>
            </a:r>
          </a:p>
        </p:txBody>
      </p:sp>
      <p:sp>
        <p:nvSpPr>
          <p:cNvPr id="3" name="内容占位符 2">
            <a:extLst>
              <a:ext uri="{FF2B5EF4-FFF2-40B4-BE49-F238E27FC236}">
                <a16:creationId xmlns:a16="http://schemas.microsoft.com/office/drawing/2014/main" id="{82457AC3-D9FA-4BD5-86D6-860337D65D27}"/>
              </a:ext>
            </a:extLst>
          </p:cNvPr>
          <p:cNvSpPr>
            <a:spLocks noGrp="1"/>
          </p:cNvSpPr>
          <p:nvPr>
            <p:ph idx="1"/>
          </p:nvPr>
        </p:nvSpPr>
        <p:spPr>
          <a:xfrm>
            <a:off x="0" y="1825624"/>
            <a:ext cx="5820000" cy="4870597"/>
          </a:xfrm>
        </p:spPr>
        <p:txBody>
          <a:bodyPr>
            <a:normAutofit/>
          </a:bodyPr>
          <a:lstStyle/>
          <a:p>
            <a:pPr>
              <a:lnSpc>
                <a:spcPct val="170000"/>
              </a:lnSpc>
            </a:pPr>
            <a:r>
              <a:rPr lang="zh-CN" altLang="en-US" sz="1400" dirty="0"/>
              <a:t>来自交换机</a:t>
            </a:r>
            <a:r>
              <a:rPr lang="en-US" altLang="zh-CN" sz="1400" dirty="0"/>
              <a:t>A</a:t>
            </a:r>
            <a:r>
              <a:rPr lang="zh-CN" altLang="en-US" sz="1400" dirty="0"/>
              <a:t>的其他端口的帧进入到</a:t>
            </a:r>
            <a:r>
              <a:rPr lang="en-US" altLang="zh-CN" sz="1400" dirty="0"/>
              <a:t>Eth-Trunk</a:t>
            </a:r>
            <a:r>
              <a:rPr lang="zh-CN" altLang="en-US" sz="1400" dirty="0"/>
              <a:t>端口的帧发送队列；</a:t>
            </a:r>
          </a:p>
          <a:p>
            <a:pPr>
              <a:lnSpc>
                <a:spcPct val="170000"/>
              </a:lnSpc>
            </a:pPr>
            <a:r>
              <a:rPr lang="en-US" altLang="zh-CN" sz="1400" dirty="0"/>
              <a:t>Eth-Trunk</a:t>
            </a:r>
            <a:r>
              <a:rPr lang="zh-CN" altLang="en-US" sz="1400" dirty="0"/>
              <a:t>端口的帧分发器（</a:t>
            </a:r>
            <a:r>
              <a:rPr lang="en-US" altLang="zh-CN" sz="1400" dirty="0"/>
              <a:t>FD</a:t>
            </a:r>
            <a:r>
              <a:rPr lang="zh-CN" altLang="en-US" sz="1400" dirty="0"/>
              <a:t>）将这些帧按照某种算法依次发给成员端口。</a:t>
            </a:r>
            <a:r>
              <a:rPr lang="en-US" altLang="zh-CN" sz="1400" dirty="0"/>
              <a:t>FD</a:t>
            </a:r>
            <a:r>
              <a:rPr lang="zh-CN" altLang="en-US" sz="1400" dirty="0"/>
              <a:t>的分发顺序是：先将</a:t>
            </a:r>
            <a:r>
              <a:rPr lang="en-US" altLang="zh-CN" sz="1400" dirty="0"/>
              <a:t>Frame A</a:t>
            </a:r>
            <a:r>
              <a:rPr lang="zh-CN" altLang="en-US" sz="1400" dirty="0"/>
              <a:t>发给某个成员端口，再将</a:t>
            </a:r>
            <a:r>
              <a:rPr lang="en-US" altLang="zh-CN" sz="1400" dirty="0"/>
              <a:t>Frame b</a:t>
            </a:r>
            <a:r>
              <a:rPr lang="zh-CN" altLang="en-US" sz="1400" dirty="0"/>
              <a:t>发给某个成员端口，依次类推；</a:t>
            </a:r>
          </a:p>
          <a:p>
            <a:pPr>
              <a:lnSpc>
                <a:spcPct val="170000"/>
              </a:lnSpc>
            </a:pPr>
            <a:r>
              <a:rPr lang="zh-CN" altLang="en-US" sz="1400" dirty="0"/>
              <a:t>每个成员端口按照常规方法将来自</a:t>
            </a:r>
            <a:r>
              <a:rPr lang="en-US" altLang="zh-CN" sz="1400" dirty="0"/>
              <a:t>FC</a:t>
            </a:r>
            <a:r>
              <a:rPr lang="zh-CN" altLang="en-US" sz="1400" dirty="0"/>
              <a:t>的帧发送到自己的物理链路上。</a:t>
            </a:r>
          </a:p>
          <a:p>
            <a:pPr>
              <a:lnSpc>
                <a:spcPct val="170000"/>
              </a:lnSpc>
            </a:pPr>
            <a:r>
              <a:rPr lang="zh-CN" altLang="en-US" sz="1400" dirty="0"/>
              <a:t>假若</a:t>
            </a:r>
            <a:r>
              <a:rPr lang="en-US" altLang="zh-CN" sz="1400" dirty="0"/>
              <a:t>FD</a:t>
            </a:r>
            <a:r>
              <a:rPr lang="zh-CN" altLang="en-US" sz="1400" dirty="0"/>
              <a:t>能够非常均匀的将帧分发给不同的成员端口，则</a:t>
            </a:r>
            <a:r>
              <a:rPr lang="en-US" altLang="zh-CN" sz="1400" dirty="0"/>
              <a:t>Eth-Trunk</a:t>
            </a:r>
            <a:r>
              <a:rPr lang="zh-CN" altLang="en-US" sz="1400" dirty="0"/>
              <a:t>端口的带宽就等于各成员端口的带宽之和，而</a:t>
            </a:r>
            <a:r>
              <a:rPr lang="en-US" altLang="zh-CN" sz="1400" dirty="0"/>
              <a:t>Eth-Trunk</a:t>
            </a:r>
            <a:r>
              <a:rPr lang="zh-CN" altLang="en-US" sz="1400" dirty="0"/>
              <a:t>链路的带宽就等于各成员链路的带宽之和。</a:t>
            </a:r>
          </a:p>
          <a:p>
            <a:pPr>
              <a:lnSpc>
                <a:spcPct val="170000"/>
              </a:lnSpc>
            </a:pPr>
            <a:r>
              <a:rPr lang="zh-CN" altLang="en-US" sz="1400" dirty="0"/>
              <a:t>但是，</a:t>
            </a:r>
            <a:r>
              <a:rPr lang="en-US" altLang="zh-CN" sz="1400" dirty="0"/>
              <a:t>FD</a:t>
            </a:r>
            <a:r>
              <a:rPr lang="zh-CN" altLang="en-US" sz="1400" dirty="0"/>
              <a:t>对帧的分发并不是非常均匀的，所以</a:t>
            </a:r>
            <a:r>
              <a:rPr lang="en-US" altLang="zh-CN" sz="1400" dirty="0">
                <a:solidFill>
                  <a:srgbClr val="FF0000"/>
                </a:solidFill>
              </a:rPr>
              <a:t>Eth-Trunk</a:t>
            </a:r>
            <a:r>
              <a:rPr lang="zh-CN" altLang="en-US" sz="1400" dirty="0">
                <a:solidFill>
                  <a:srgbClr val="FF0000"/>
                </a:solidFill>
              </a:rPr>
              <a:t>链路实际上能够提供的最大的链路带宽一般会小于各成员链路带宽的总和</a:t>
            </a:r>
            <a:r>
              <a:rPr lang="zh-CN" altLang="en-US" sz="1400" dirty="0"/>
              <a:t>。</a:t>
            </a:r>
          </a:p>
        </p:txBody>
      </p:sp>
      <p:pic>
        <p:nvPicPr>
          <p:cNvPr id="4" name="图片 3">
            <a:extLst>
              <a:ext uri="{FF2B5EF4-FFF2-40B4-BE49-F238E27FC236}">
                <a16:creationId xmlns:a16="http://schemas.microsoft.com/office/drawing/2014/main" id="{4B9F89A6-6934-4090-B1B9-F3C4F479034A}"/>
              </a:ext>
            </a:extLst>
          </p:cNvPr>
          <p:cNvPicPr>
            <a:picLocks noChangeAspect="1"/>
          </p:cNvPicPr>
          <p:nvPr/>
        </p:nvPicPr>
        <p:blipFill>
          <a:blip r:embed="rId2"/>
          <a:stretch>
            <a:fillRect/>
          </a:stretch>
        </p:blipFill>
        <p:spPr>
          <a:xfrm>
            <a:off x="5820000" y="2050708"/>
            <a:ext cx="6372000" cy="3687315"/>
          </a:xfrm>
          <a:prstGeom prst="rect">
            <a:avLst/>
          </a:prstGeom>
        </p:spPr>
      </p:pic>
    </p:spTree>
    <p:extLst>
      <p:ext uri="{BB962C8B-B14F-4D97-AF65-F5344CB8AC3E}">
        <p14:creationId xmlns:p14="http://schemas.microsoft.com/office/powerpoint/2010/main" val="15580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20307-56C3-4EA9-BA76-76587F607062}"/>
              </a:ext>
            </a:extLst>
          </p:cNvPr>
          <p:cNvSpPr>
            <a:spLocks noGrp="1"/>
          </p:cNvSpPr>
          <p:nvPr>
            <p:ph type="title"/>
          </p:nvPr>
        </p:nvSpPr>
        <p:spPr/>
        <p:txBody>
          <a:bodyPr/>
          <a:lstStyle/>
          <a:p>
            <a:r>
              <a:rPr lang="zh-CN" altLang="en-US" dirty="0"/>
              <a:t>聚合端口数据接收</a:t>
            </a:r>
          </a:p>
        </p:txBody>
      </p:sp>
      <p:sp>
        <p:nvSpPr>
          <p:cNvPr id="3" name="内容占位符 2">
            <a:extLst>
              <a:ext uri="{FF2B5EF4-FFF2-40B4-BE49-F238E27FC236}">
                <a16:creationId xmlns:a16="http://schemas.microsoft.com/office/drawing/2014/main" id="{7FD7CC03-0D34-44B5-A4F4-B63773A8682C}"/>
              </a:ext>
            </a:extLst>
          </p:cNvPr>
          <p:cNvSpPr>
            <a:spLocks noGrp="1"/>
          </p:cNvSpPr>
          <p:nvPr>
            <p:ph idx="1"/>
          </p:nvPr>
        </p:nvSpPr>
        <p:spPr>
          <a:xfrm>
            <a:off x="0" y="1825625"/>
            <a:ext cx="6216000" cy="4351338"/>
          </a:xfrm>
        </p:spPr>
        <p:txBody>
          <a:bodyPr>
            <a:normAutofit fontScale="92500"/>
          </a:bodyPr>
          <a:lstStyle/>
          <a:p>
            <a:pPr>
              <a:lnSpc>
                <a:spcPct val="150000"/>
              </a:lnSpc>
            </a:pPr>
            <a:r>
              <a:rPr lang="zh-CN" altLang="en-US" sz="2000" dirty="0"/>
              <a:t>每个成员端口会按照常规方式接收来自物理链路上的帧，将接收到的帧送到</a:t>
            </a:r>
            <a:r>
              <a:rPr lang="en-US" altLang="zh-CN" sz="2000" dirty="0"/>
              <a:t>Eth-Trunk</a:t>
            </a:r>
            <a:r>
              <a:rPr lang="zh-CN" altLang="en-US" sz="2000" dirty="0"/>
              <a:t>端口的帧收集器（</a:t>
            </a:r>
            <a:r>
              <a:rPr lang="en-US" altLang="zh-CN" sz="2000" dirty="0"/>
              <a:t>FC</a:t>
            </a:r>
            <a:r>
              <a:rPr lang="zh-CN" altLang="en-US" sz="2000" dirty="0"/>
              <a:t>）；</a:t>
            </a:r>
          </a:p>
          <a:p>
            <a:pPr>
              <a:lnSpc>
                <a:spcPct val="150000"/>
              </a:lnSpc>
            </a:pPr>
            <a:r>
              <a:rPr lang="zh-CN" altLang="en-US" sz="2000" dirty="0"/>
              <a:t>当帧“完全进入”（指：帧的末尾也进入到</a:t>
            </a:r>
            <a:r>
              <a:rPr lang="en-US" altLang="zh-CN" sz="2000" dirty="0"/>
              <a:t>FC</a:t>
            </a:r>
            <a:r>
              <a:rPr lang="zh-CN" altLang="en-US" sz="2000" dirty="0"/>
              <a:t>中）到</a:t>
            </a:r>
            <a:r>
              <a:rPr lang="en-US" altLang="zh-CN" sz="2000" dirty="0"/>
              <a:t>FC</a:t>
            </a:r>
            <a:r>
              <a:rPr lang="zh-CN" altLang="en-US" sz="2000" dirty="0"/>
              <a:t>中后，</a:t>
            </a:r>
            <a:r>
              <a:rPr lang="en-US" altLang="zh-CN" sz="2000" dirty="0"/>
              <a:t>FC</a:t>
            </a:r>
            <a:r>
              <a:rPr lang="zh-CN" altLang="en-US" sz="2000" dirty="0"/>
              <a:t>会将它送至</a:t>
            </a:r>
            <a:r>
              <a:rPr lang="en-US" altLang="zh-CN" sz="2000" dirty="0"/>
              <a:t>Eth-Trunk</a:t>
            </a:r>
            <a:r>
              <a:rPr lang="zh-CN" altLang="en-US" sz="2000" dirty="0"/>
              <a:t>端口的帧接收队列中；</a:t>
            </a:r>
          </a:p>
          <a:p>
            <a:pPr>
              <a:lnSpc>
                <a:spcPct val="150000"/>
              </a:lnSpc>
            </a:pPr>
            <a:r>
              <a:rPr lang="zh-CN" altLang="en-US" sz="2000" dirty="0"/>
              <a:t>最先完全进入</a:t>
            </a:r>
            <a:r>
              <a:rPr lang="en-US" altLang="zh-CN" sz="2000" dirty="0"/>
              <a:t>FC</a:t>
            </a:r>
            <a:r>
              <a:rPr lang="zh-CN" altLang="en-US" sz="2000" dirty="0"/>
              <a:t>的帧是</a:t>
            </a:r>
            <a:r>
              <a:rPr lang="en-US" altLang="zh-CN" sz="2000" dirty="0"/>
              <a:t>Frame a,</a:t>
            </a:r>
            <a:r>
              <a:rPr lang="zh-CN" altLang="en-US" sz="2000" dirty="0"/>
              <a:t>其次是</a:t>
            </a:r>
            <a:r>
              <a:rPr lang="en-US" altLang="zh-CN" sz="2000" dirty="0"/>
              <a:t>Frame b,</a:t>
            </a:r>
            <a:r>
              <a:rPr lang="zh-CN" altLang="en-US" sz="2000" dirty="0"/>
              <a:t>等等类推。</a:t>
            </a:r>
          </a:p>
          <a:p>
            <a:pPr>
              <a:lnSpc>
                <a:spcPct val="150000"/>
              </a:lnSpc>
            </a:pPr>
            <a:r>
              <a:rPr lang="en-US" altLang="zh-CN" sz="2000" dirty="0"/>
              <a:t>Eth-Trunk</a:t>
            </a:r>
            <a:r>
              <a:rPr lang="zh-CN" altLang="en-US" sz="2000" dirty="0"/>
              <a:t>端口的帧接收队列中的帧会被依次的送往交换机</a:t>
            </a:r>
            <a:r>
              <a:rPr lang="en-US" altLang="zh-CN" sz="2000" dirty="0"/>
              <a:t>B </a:t>
            </a:r>
            <a:r>
              <a:rPr lang="zh-CN" altLang="en-US" sz="2000" dirty="0"/>
              <a:t>的其他端口。</a:t>
            </a:r>
          </a:p>
        </p:txBody>
      </p:sp>
      <p:pic>
        <p:nvPicPr>
          <p:cNvPr id="4" name="图片 3">
            <a:extLst>
              <a:ext uri="{FF2B5EF4-FFF2-40B4-BE49-F238E27FC236}">
                <a16:creationId xmlns:a16="http://schemas.microsoft.com/office/drawing/2014/main" id="{E4A0F855-082F-4E3F-A8A3-91E559ECF48D}"/>
              </a:ext>
            </a:extLst>
          </p:cNvPr>
          <p:cNvPicPr>
            <a:picLocks noChangeAspect="1"/>
          </p:cNvPicPr>
          <p:nvPr/>
        </p:nvPicPr>
        <p:blipFill>
          <a:blip r:embed="rId2"/>
          <a:stretch>
            <a:fillRect/>
          </a:stretch>
        </p:blipFill>
        <p:spPr>
          <a:xfrm>
            <a:off x="6216000" y="1996115"/>
            <a:ext cx="5976000" cy="3292577"/>
          </a:xfrm>
          <a:prstGeom prst="rect">
            <a:avLst/>
          </a:prstGeom>
        </p:spPr>
      </p:pic>
    </p:spTree>
    <p:extLst>
      <p:ext uri="{BB962C8B-B14F-4D97-AF65-F5344CB8AC3E}">
        <p14:creationId xmlns:p14="http://schemas.microsoft.com/office/powerpoint/2010/main" val="17696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5EEB2-8426-4085-AA5E-90408A3B248A}"/>
              </a:ext>
            </a:extLst>
          </p:cNvPr>
          <p:cNvSpPr>
            <a:spLocks noGrp="1"/>
          </p:cNvSpPr>
          <p:nvPr>
            <p:ph type="title"/>
          </p:nvPr>
        </p:nvSpPr>
        <p:spPr/>
        <p:txBody>
          <a:bodyPr/>
          <a:lstStyle/>
          <a:p>
            <a:r>
              <a:rPr lang="zh-CN" altLang="en-US" dirty="0"/>
              <a:t>原理总结</a:t>
            </a:r>
          </a:p>
        </p:txBody>
      </p:sp>
      <p:sp>
        <p:nvSpPr>
          <p:cNvPr id="3" name="内容占位符 2">
            <a:extLst>
              <a:ext uri="{FF2B5EF4-FFF2-40B4-BE49-F238E27FC236}">
                <a16:creationId xmlns:a16="http://schemas.microsoft.com/office/drawing/2014/main" id="{58BF2791-EFB3-4011-879D-C1EDE9ED8758}"/>
              </a:ext>
            </a:extLst>
          </p:cNvPr>
          <p:cNvSpPr>
            <a:spLocks noGrp="1"/>
          </p:cNvSpPr>
          <p:nvPr>
            <p:ph idx="1"/>
          </p:nvPr>
        </p:nvSpPr>
        <p:spPr/>
        <p:txBody>
          <a:bodyPr/>
          <a:lstStyle/>
          <a:p>
            <a:pPr>
              <a:lnSpc>
                <a:spcPct val="150000"/>
              </a:lnSpc>
            </a:pPr>
            <a:r>
              <a:rPr lang="zh-CN" altLang="en-US" dirty="0"/>
              <a:t>链路聚合的基本原理就是“流量分担”原理：多条成员链路共同分担了聚合链路的总流量。</a:t>
            </a:r>
            <a:endParaRPr lang="en-US" altLang="zh-CN" dirty="0"/>
          </a:p>
          <a:p>
            <a:pPr>
              <a:lnSpc>
                <a:spcPct val="150000"/>
              </a:lnSpc>
            </a:pPr>
            <a:r>
              <a:rPr lang="zh-CN" altLang="en-US" dirty="0"/>
              <a:t>如果聚合链路中的某一条成员链路发生故障而中断了，那么聚合链路的总流量会继续呗其他的成员链路来分担（本该由故障链路所分担的流量将会被</a:t>
            </a:r>
            <a:r>
              <a:rPr lang="en-US" altLang="zh-CN" dirty="0"/>
              <a:t>FD</a:t>
            </a:r>
            <a:r>
              <a:rPr lang="zh-CN" altLang="en-US" dirty="0"/>
              <a:t>转移到其他的成员链路）。</a:t>
            </a:r>
          </a:p>
        </p:txBody>
      </p:sp>
    </p:spTree>
    <p:extLst>
      <p:ext uri="{BB962C8B-B14F-4D97-AF65-F5344CB8AC3E}">
        <p14:creationId xmlns:p14="http://schemas.microsoft.com/office/powerpoint/2010/main" val="119459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D3165-05BD-487B-A6CB-BC264D083C8B}"/>
              </a:ext>
            </a:extLst>
          </p:cNvPr>
          <p:cNvSpPr>
            <a:spLocks noGrp="1"/>
          </p:cNvSpPr>
          <p:nvPr>
            <p:ph type="title"/>
          </p:nvPr>
        </p:nvSpPr>
        <p:spPr/>
        <p:txBody>
          <a:bodyPr/>
          <a:lstStyle/>
          <a:p>
            <a:r>
              <a:rPr lang="zh-CN" altLang="en-US" dirty="0"/>
              <a:t>乱序问题</a:t>
            </a:r>
          </a:p>
        </p:txBody>
      </p:sp>
      <p:sp>
        <p:nvSpPr>
          <p:cNvPr id="3" name="内容占位符 2">
            <a:extLst>
              <a:ext uri="{FF2B5EF4-FFF2-40B4-BE49-F238E27FC236}">
                <a16:creationId xmlns:a16="http://schemas.microsoft.com/office/drawing/2014/main" id="{C4EAD09E-B460-4201-A512-0284972AD1D1}"/>
              </a:ext>
            </a:extLst>
          </p:cNvPr>
          <p:cNvSpPr>
            <a:spLocks noGrp="1"/>
          </p:cNvSpPr>
          <p:nvPr>
            <p:ph idx="1"/>
          </p:nvPr>
        </p:nvSpPr>
        <p:spPr/>
        <p:txBody>
          <a:bodyPr/>
          <a:lstStyle/>
          <a:p>
            <a:pPr>
              <a:lnSpc>
                <a:spcPct val="150000"/>
              </a:lnSpc>
            </a:pPr>
            <a:r>
              <a:rPr lang="zh-CN" altLang="en-US" dirty="0"/>
              <a:t>所谓的乱序现象就是指：交换机</a:t>
            </a:r>
            <a:r>
              <a:rPr lang="en-US" altLang="zh-CN" dirty="0"/>
              <a:t>B</a:t>
            </a:r>
            <a:r>
              <a:rPr lang="zh-CN" altLang="en-US" dirty="0"/>
              <a:t>的帧接收队列中帧的排序不同于其在交换机</a:t>
            </a:r>
            <a:r>
              <a:rPr lang="en-US" altLang="zh-CN" dirty="0"/>
              <a:t>A</a:t>
            </a:r>
            <a:r>
              <a:rPr lang="zh-CN" altLang="en-US" dirty="0"/>
              <a:t>的帧发送队列中的顺序。</a:t>
            </a:r>
          </a:p>
          <a:p>
            <a:pPr>
              <a:lnSpc>
                <a:spcPct val="150000"/>
              </a:lnSpc>
            </a:pPr>
            <a:r>
              <a:rPr lang="zh-CN" altLang="en-US" dirty="0"/>
              <a:t>乱序现象分为两种：“有害”乱序；“无害”乱序。</a:t>
            </a:r>
          </a:p>
        </p:txBody>
      </p:sp>
    </p:spTree>
    <p:extLst>
      <p:ext uri="{BB962C8B-B14F-4D97-AF65-F5344CB8AC3E}">
        <p14:creationId xmlns:p14="http://schemas.microsoft.com/office/powerpoint/2010/main" val="2419636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2731</Words>
  <Application>Microsoft Office PowerPoint</Application>
  <PresentationFormat>宽屏</PresentationFormat>
  <Paragraphs>174</Paragraphs>
  <Slides>42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等线</vt:lpstr>
      <vt:lpstr>等线 Light</vt:lpstr>
      <vt:lpstr>Arial</vt:lpstr>
      <vt:lpstr>Office 主题​​</vt:lpstr>
      <vt:lpstr>链路聚合</vt:lpstr>
      <vt:lpstr>引入</vt:lpstr>
      <vt:lpstr>链路聚合简介</vt:lpstr>
      <vt:lpstr>接口规范</vt:lpstr>
      <vt:lpstr>链路聚合的原理</vt:lpstr>
      <vt:lpstr>聚合端口数据发送</vt:lpstr>
      <vt:lpstr>聚合端口数据接收</vt:lpstr>
      <vt:lpstr>原理总结</vt:lpstr>
      <vt:lpstr>乱序问题</vt:lpstr>
      <vt:lpstr>乱序问题</vt:lpstr>
      <vt:lpstr>乱序问题</vt:lpstr>
      <vt:lpstr>Conversation概念</vt:lpstr>
      <vt:lpstr>Conversation概念</vt:lpstr>
      <vt:lpstr>聚合端口需要遵从的分发原则</vt:lpstr>
      <vt:lpstr>PowerPoint 演示文稿</vt:lpstr>
      <vt:lpstr>PowerPoint 演示文稿</vt:lpstr>
      <vt:lpstr>LACP协议</vt:lpstr>
      <vt:lpstr>链路聚合实现模式</vt:lpstr>
      <vt:lpstr>PowerPoint 演示文稿</vt:lpstr>
      <vt:lpstr>PowerPoint 演示文稿</vt:lpstr>
      <vt:lpstr>补充：思科交换机作链路聚合</vt:lpstr>
      <vt:lpstr>补充：思科交换机作链路聚合</vt:lpstr>
      <vt:lpstr>补充：思科交换机作链路聚合</vt:lpstr>
      <vt:lpstr>补充：思科交换机作链路聚合</vt:lpstr>
      <vt:lpstr>补充：思科交换机作链路聚合</vt:lpstr>
      <vt:lpstr>补充：思科交换机作链路聚合</vt:lpstr>
      <vt:lpstr>补充：思科交换机作链路聚合</vt:lpstr>
      <vt:lpstr>补充：思科交换机作链路聚合</vt:lpstr>
      <vt:lpstr>Smart Link</vt:lpstr>
      <vt:lpstr>Smart Link</vt:lpstr>
      <vt:lpstr>Smart Link</vt:lpstr>
      <vt:lpstr>PowerPoint 演示文稿</vt:lpstr>
      <vt:lpstr>Smart Link</vt:lpstr>
      <vt:lpstr>PowerPoint 演示文稿</vt:lpstr>
      <vt:lpstr>PowerPoint 演示文稿</vt:lpstr>
      <vt:lpstr>PowerPoint 演示文稿</vt:lpstr>
      <vt:lpstr>Monitor Link</vt:lpstr>
      <vt:lpstr>Monitor Link</vt:lpstr>
      <vt:lpstr>Monitor Link</vt:lpstr>
      <vt:lpstr>Monitor Link</vt:lpstr>
      <vt:lpstr>Monitor Link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链路聚合</dc:title>
  <dc:creator>carol</dc:creator>
  <cp:lastModifiedBy>carol</cp:lastModifiedBy>
  <cp:revision>23</cp:revision>
  <dcterms:created xsi:type="dcterms:W3CDTF">2019-11-11T11:31:45Z</dcterms:created>
  <dcterms:modified xsi:type="dcterms:W3CDTF">2019-11-11T12:59:01Z</dcterms:modified>
</cp:coreProperties>
</file>