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7" r:id="rId4"/>
    <p:sldId id="264" r:id="rId5"/>
    <p:sldId id="263" r:id="rId6"/>
    <p:sldId id="265" r:id="rId7"/>
    <p:sldId id="266" r:id="rId8"/>
    <p:sldId id="268" r:id="rId9"/>
    <p:sldId id="269" r:id="rId10"/>
    <p:sldId id="262" r:id="rId11"/>
    <p:sldId id="270" r:id="rId12"/>
    <p:sldId id="271" r:id="rId13"/>
    <p:sldId id="272" r:id="rId14"/>
    <p:sldId id="273" r:id="rId15"/>
    <p:sldId id="275" r:id="rId16"/>
    <p:sldId id="281" r:id="rId17"/>
    <p:sldId id="276" r:id="rId18"/>
    <p:sldId id="27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09F91-FADE-4F70-BABC-D49C6E69A1E8}" type="datetimeFigureOut">
              <a:rPr lang="zh-CN" altLang="en-US" smtClean="0"/>
              <a:t>2020/5/15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51307-33F0-42EA-A845-C653444E85A6}" type="slidenum">
              <a:rPr lang="zh-CN" altLang="en-US" smtClean="0"/>
              <a:t>‹#›</a:t>
            </a:fld>
            <a:endParaRPr lang="zh-CN" altLang="en-US"/>
          </a:p>
        </p:txBody>
      </p:sp>
    </p:spTree>
    <p:extLst>
      <p:ext uri="{BB962C8B-B14F-4D97-AF65-F5344CB8AC3E}">
        <p14:creationId xmlns:p14="http://schemas.microsoft.com/office/powerpoint/2010/main" val="158610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ea typeface="+mn-ea"/>
              </a:rPr>
              <a:t>使用双向NAT可以处理地址交叉的情况</a:t>
            </a:r>
          </a:p>
          <a:p>
            <a:pPr eaLnBrk="1" hangingPunct="1"/>
            <a:r>
              <a:rPr lang="zh-CN" altLang="en-US" dirty="0">
                <a:ea typeface="+mn-ea"/>
              </a:rPr>
              <a:t>使用两个方向上的动态NAT</a:t>
            </a:r>
          </a:p>
          <a:p>
            <a:pPr eaLnBrk="1" hangingPunct="1"/>
            <a:r>
              <a:rPr lang="zh-CN" altLang="en-US" dirty="0">
                <a:ea typeface="+mn-ea"/>
              </a:rPr>
              <a:t>会用到4种类型的地址</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C3CE7AC-53E6-45D7-B92E-5235895CCCF0}" type="slidenum">
              <a:rPr lang="zh-CN" altLang="en-US" smtClean="0"/>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5000"/>
              </a:lnSpc>
            </a:pPr>
            <a:r>
              <a:rPr lang="zh-CN" altLang="en-US" sz="1200" dirty="0">
                <a:latin typeface="宋体" panose="02010600030101010101" pitchFamily="2" charset="-122"/>
                <a:ea typeface="+mn-ea"/>
              </a:rPr>
              <a:t>（一对一）静态</a:t>
            </a:r>
            <a:r>
              <a:rPr lang="en-US" altLang="zh-CN" sz="1200" dirty="0">
                <a:latin typeface="宋体" panose="02010600030101010101" pitchFamily="2" charset="-122"/>
                <a:ea typeface="+mn-ea"/>
              </a:rPr>
              <a:t>NAT</a:t>
            </a:r>
            <a:r>
              <a:rPr lang="zh-CN" altLang="en-US" sz="1200" dirty="0">
                <a:latin typeface="宋体" panose="02010600030101010101" pitchFamily="2" charset="-122"/>
                <a:ea typeface="+mn-ea"/>
              </a:rPr>
              <a:t>（</a:t>
            </a:r>
            <a:r>
              <a:rPr lang="en-US" altLang="zh-CN" sz="1200" dirty="0">
                <a:latin typeface="宋体" panose="02010600030101010101" pitchFamily="2" charset="-122"/>
                <a:ea typeface="+mn-ea"/>
              </a:rPr>
              <a:t>static NAT</a:t>
            </a:r>
            <a:r>
              <a:rPr lang="zh-CN" altLang="en-US" sz="1200" dirty="0">
                <a:latin typeface="宋体" panose="02010600030101010101" pitchFamily="2" charset="-122"/>
                <a:ea typeface="+mn-ea"/>
              </a:rPr>
              <a:t>）设置起来最为简单，内部网络中的每个主机都被永久映射成外部网络中的某个合法的地址，多用于服务器。</a:t>
            </a:r>
            <a:endParaRPr lang="en-US" altLang="zh-CN" sz="1200" dirty="0">
              <a:latin typeface="宋体" panose="02010600030101010101" pitchFamily="2" charset="-122"/>
              <a:ea typeface="+mn-ea"/>
            </a:endParaRPr>
          </a:p>
          <a:p>
            <a:pPr>
              <a:lnSpc>
                <a:spcPct val="85000"/>
              </a:lnSpc>
            </a:pPr>
            <a:r>
              <a:rPr lang="zh-CN" altLang="en-US" sz="1200" dirty="0">
                <a:latin typeface="宋体" panose="02010600030101010101" pitchFamily="2" charset="-122"/>
                <a:ea typeface="+mn-ea"/>
              </a:rPr>
              <a:t>（多对多）</a:t>
            </a:r>
            <a:r>
              <a:rPr lang="en-US" altLang="zh-CN" sz="1200" dirty="0">
                <a:latin typeface="宋体" panose="02010600030101010101" pitchFamily="2" charset="-122"/>
                <a:ea typeface="+mn-ea"/>
              </a:rPr>
              <a:t>NAT</a:t>
            </a:r>
            <a:r>
              <a:rPr lang="zh-CN" altLang="en-US" sz="1200" dirty="0">
                <a:latin typeface="宋体" panose="02010600030101010101" pitchFamily="2" charset="-122"/>
                <a:ea typeface="+mn-ea"/>
              </a:rPr>
              <a:t>池（</a:t>
            </a:r>
            <a:r>
              <a:rPr lang="en-US" altLang="zh-CN" sz="1200" dirty="0">
                <a:latin typeface="宋体" panose="02010600030101010101" pitchFamily="2" charset="-122"/>
                <a:ea typeface="+mn-ea"/>
              </a:rPr>
              <a:t>pooled NAT</a:t>
            </a:r>
            <a:r>
              <a:rPr lang="zh-CN" altLang="en-US" sz="1200" dirty="0">
                <a:latin typeface="宋体" panose="02010600030101010101" pitchFamily="2" charset="-122"/>
                <a:ea typeface="+mn-ea"/>
              </a:rPr>
              <a:t>）则是在外部网络中定义了一系列的合法地址，采用动态分配的方法映射到内部网络,多用于网络中的工作站。</a:t>
            </a:r>
          </a:p>
          <a:p>
            <a:pPr marL="0" marR="0" indent="0" algn="l" defTabSz="0" rtl="0" eaLnBrk="0" fontAlgn="base" latinLnBrk="0" hangingPunct="0">
              <a:lnSpc>
                <a:spcPct val="85000"/>
              </a:lnSpc>
              <a:spcBef>
                <a:spcPct val="30000"/>
              </a:spcBef>
              <a:spcAft>
                <a:spcPct val="0"/>
              </a:spcAft>
              <a:buClrTx/>
              <a:buSzTx/>
              <a:buFontTx/>
              <a:buNone/>
              <a:defRPr/>
            </a:pPr>
            <a:r>
              <a:rPr lang="zh-CN" altLang="en-US" sz="1200" dirty="0">
                <a:latin typeface="宋体" panose="02010600030101010101" pitchFamily="2" charset="-122"/>
                <a:ea typeface="+mn-ea"/>
              </a:rPr>
              <a:t>（多对一）端口复用</a:t>
            </a:r>
            <a:r>
              <a:rPr lang="en-US" altLang="zh-CN" sz="1200" dirty="0">
                <a:latin typeface="宋体" panose="02010600030101010101" pitchFamily="2" charset="-122"/>
                <a:ea typeface="+mn-ea"/>
              </a:rPr>
              <a:t>NAT</a:t>
            </a:r>
            <a:r>
              <a:rPr lang="zh-CN" altLang="en-US" sz="1200" dirty="0">
                <a:latin typeface="宋体" panose="02010600030101010101" pitchFamily="2" charset="-122"/>
                <a:ea typeface="+mn-ea"/>
              </a:rPr>
              <a:t>（</a:t>
            </a:r>
            <a:r>
              <a:rPr lang="en-US" altLang="zh-CN" sz="1200" dirty="0">
                <a:latin typeface="宋体" panose="02010600030101010101" pitchFamily="2" charset="-122"/>
                <a:ea typeface="+mn-ea"/>
              </a:rPr>
              <a:t>PAT</a:t>
            </a:r>
            <a:r>
              <a:rPr lang="zh-CN" altLang="en-US" sz="1200" dirty="0">
                <a:latin typeface="宋体" panose="02010600030101010101" pitchFamily="2" charset="-122"/>
                <a:ea typeface="+mn-ea"/>
              </a:rPr>
              <a:t>）则是把内部地址映射到外部网络的一个端口</a:t>
            </a:r>
            <a:r>
              <a:rPr lang="en-US" altLang="zh-CN" sz="1200" dirty="0">
                <a:latin typeface="宋体" panose="02010600030101010101" pitchFamily="2" charset="-122"/>
                <a:ea typeface="+mn-ea"/>
              </a:rPr>
              <a:t>IP</a:t>
            </a:r>
            <a:r>
              <a:rPr lang="zh-CN" altLang="en-US" sz="1200" dirty="0">
                <a:latin typeface="宋体" panose="02010600030101010101" pitchFamily="2" charset="-122"/>
                <a:ea typeface="+mn-ea"/>
              </a:rPr>
              <a:t>地址上。</a:t>
            </a:r>
          </a:p>
          <a:p>
            <a:pPr>
              <a:lnSpc>
                <a:spcPct val="85000"/>
              </a:lnSpc>
            </a:pPr>
            <a:endParaRPr lang="zh-CN" altLang="en-US" sz="1200" dirty="0">
              <a:latin typeface="宋体" panose="02010600030101010101" pitchFamily="2" charset="-122"/>
              <a:ea typeface="+mn-ea"/>
            </a:endParaRPr>
          </a:p>
        </p:txBody>
      </p:sp>
      <p:sp>
        <p:nvSpPr>
          <p:cNvPr id="4" name="灯片编号占位符 3"/>
          <p:cNvSpPr>
            <a:spLocks noGrp="1"/>
          </p:cNvSpPr>
          <p:nvPr>
            <p:ph type="sldNum" sz="quarter" idx="10"/>
          </p:nvPr>
        </p:nvSpPr>
        <p:spPr/>
        <p:txBody>
          <a:bodyPr/>
          <a:lstStyle/>
          <a:p>
            <a:fld id="{BC3CE7AC-53E6-45D7-B92E-5235895CCCF0}" type="slidenum">
              <a:rPr lang="zh-CN" altLang="en-US" smtClean="0"/>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EC813-E651-42DF-8064-9A0557B8FC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83E86F-1D11-4300-9B3C-92123A8FF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4565C9-0F04-401D-80EC-516B5F1A081D}"/>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D1DF9403-C010-4C87-830F-F3002E22EB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426E62-566B-486B-8E5C-0B068067F9F3}"/>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224381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D92C6-13E5-478B-908F-42D4FF4C58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90BE44-32E0-49E6-89AA-D721430C59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633CDF-4EC9-4015-A881-8D45229CD860}"/>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7345F56F-F3FF-4299-A8D4-C8FE05D1EE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2FC7F9-7646-4F32-834D-941A8884A118}"/>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358833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C6E09C-0FD5-4713-A1CE-4DD0FB8945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8D11E6-7749-4AFE-877D-53F22F3D69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CF974-38B3-4F63-A3E8-448020B05B59}"/>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67B08302-D46C-4A7B-921D-2592BD3A04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7CB9EE-FC20-45ED-AD9D-7CE31624650D}"/>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4103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标题 3"/>
          <p:cNvSpPr>
            <a:spLocks noGrp="1"/>
          </p:cNvSpPr>
          <p:nvPr>
            <p:ph type="title"/>
          </p:nvPr>
        </p:nvSpPr>
        <p:spPr>
          <a:xfrm>
            <a:off x="392425" y="269507"/>
            <a:ext cx="6957944" cy="668570"/>
          </a:xfrm>
          <a:prstGeom prst="rect">
            <a:avLst/>
          </a:prstGeom>
        </p:spPr>
        <p:txBody>
          <a:bodyPr/>
          <a:lstStyle>
            <a:lvl1pPr>
              <a:defRPr sz="4400" b="1">
                <a:solidFill>
                  <a:srgbClr val="3499CC"/>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4" name="内容占位符 5"/>
          <p:cNvSpPr>
            <a:spLocks noGrp="1"/>
          </p:cNvSpPr>
          <p:nvPr>
            <p:ph sz="quarter" idx="10"/>
          </p:nvPr>
        </p:nvSpPr>
        <p:spPr>
          <a:xfrm>
            <a:off x="392425" y="1094097"/>
            <a:ext cx="11434183" cy="5083568"/>
          </a:xfrm>
          <a:prstGeom prst="rect">
            <a:avLst/>
          </a:prstGeom>
        </p:spPr>
        <p:txBody>
          <a:bodyPr/>
          <a:lstStyle>
            <a:lvl1pPr marL="342900" indent="-342900">
              <a:lnSpc>
                <a:spcPct val="100000"/>
              </a:lnSpc>
              <a:buFont typeface="Wingdings" panose="05000000000000000000" pitchFamily="2" charset="2"/>
              <a:buChar char="Ø"/>
              <a:defRPr sz="3200">
                <a:latin typeface="微软雅黑" panose="020B0503020204020204" pitchFamily="34" charset="-122"/>
                <a:ea typeface="微软雅黑" panose="020B0503020204020204" pitchFamily="34" charset="-122"/>
              </a:defRPr>
            </a:lvl1pPr>
            <a:lvl2pPr marL="685800" indent="-228600">
              <a:lnSpc>
                <a:spcPct val="100000"/>
              </a:lnSpc>
              <a:buFont typeface="Arial" panose="020B0604020202020204" pitchFamily="34" charset="0"/>
              <a:buChar char="•"/>
              <a:defRPr sz="2800">
                <a:latin typeface="微软雅黑" panose="020B0503020204020204" pitchFamily="34" charset="-122"/>
                <a:ea typeface="微软雅黑" panose="020B0503020204020204" pitchFamily="34" charset="-122"/>
              </a:defRPr>
            </a:lvl2pPr>
            <a:lvl3pPr marL="1143000" indent="-228600">
              <a:lnSpc>
                <a:spcPct val="100000"/>
              </a:lnSpc>
              <a:buSzPct val="80000"/>
              <a:buFont typeface="微软雅黑" panose="020B0503020204020204" pitchFamily="34" charset="-122"/>
              <a:buChar char="◆"/>
              <a:defRPr sz="2400">
                <a:latin typeface="微软雅黑" panose="020B0503020204020204" pitchFamily="34" charset="-122"/>
                <a:ea typeface="微软雅黑" panose="020B0503020204020204" pitchFamily="34" charset="-122"/>
              </a:defRPr>
            </a:lvl3pPr>
            <a:lvl4pPr>
              <a:lnSpc>
                <a:spcPct val="100000"/>
              </a:lnSpc>
              <a:defRPr sz="2000">
                <a:latin typeface="微软雅黑" panose="020B0503020204020204" pitchFamily="34" charset="-122"/>
                <a:ea typeface="微软雅黑" panose="020B0503020204020204" pitchFamily="34" charset="-122"/>
              </a:defRPr>
            </a:lvl4pPr>
            <a:lvl5pPr>
              <a:lnSpc>
                <a:spcPct val="100000"/>
              </a:lnSpc>
              <a:defRPr sz="20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1" name="Picture 79" descr="dd"/>
          <p:cNvPicPr>
            <a:picLocks noChangeAspect="1" noChangeArrowheads="1"/>
          </p:cNvPicPr>
          <p:nvPr userDrawn="1"/>
        </p:nvPicPr>
        <p:blipFill>
          <a:blip r:embed="rId2" cstate="print"/>
          <a:srcRect/>
          <a:stretch>
            <a:fillRect/>
          </a:stretch>
        </p:blipFill>
        <p:spPr bwMode="auto">
          <a:xfrm>
            <a:off x="0" y="6333688"/>
            <a:ext cx="12192000" cy="5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5"/>
          <p:cNvSpPr txBox="1">
            <a:spLocks noChangeArrowheads="1"/>
          </p:cNvSpPr>
          <p:nvPr userDrawn="1"/>
        </p:nvSpPr>
        <p:spPr bwMode="auto">
          <a:xfrm>
            <a:off x="392425" y="6489708"/>
            <a:ext cx="3317639"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r>
              <a:rPr lang="en-US" altLang="zh-CN" sz="1400" b="1" dirty="0">
                <a:solidFill>
                  <a:srgbClr val="3499CC"/>
                </a:solidFill>
                <a:latin typeface="微软雅黑" panose="020B0503020204020204" pitchFamily="34" charset="-122"/>
                <a:ea typeface="微软雅黑" panose="020B0503020204020204" pitchFamily="34" charset="-122"/>
              </a:rPr>
              <a:t>GOKTECH TECHNOLOGIES CO., LTD.</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2788" y="6389142"/>
            <a:ext cx="1223820" cy="419722"/>
          </a:xfrm>
          <a:prstGeom prst="rect">
            <a:avLst/>
          </a:prstGeom>
        </p:spPr>
      </p:pic>
      <p:cxnSp>
        <p:nvCxnSpPr>
          <p:cNvPr id="7" name="直接连接符 6"/>
          <p:cNvCxnSpPr/>
          <p:nvPr userDrawn="1"/>
        </p:nvCxnSpPr>
        <p:spPr>
          <a:xfrm>
            <a:off x="392424" y="1026002"/>
            <a:ext cx="900000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981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480FC-3901-470E-8993-AAFC10158F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A706A3-1EF6-43D5-9EB2-49D87497E6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F6409D-C122-4CA7-B1AF-7B0147A71319}"/>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88136932-059B-45EC-A8F7-6FE37280F1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6BB7D1-1B84-4ACC-A699-4F60B3219817}"/>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125622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933A0-B67F-48A7-97BD-CABE216202A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561B36D-4EF5-488B-87B2-9AD053178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687DA8-0A95-46D9-B1D7-58D566299B64}"/>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C53C8ED3-B646-4B30-95EC-1F7D39D7AA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D87B7-CA2F-44F8-A281-A9C9A42FF17B}"/>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154233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320DB-48CC-4D8D-B56D-260371916C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776D1D-0A85-4781-822D-65B6074D22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283A07B-7672-4ABA-85EE-9F228588B0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CD2B9C-74B7-433D-8481-5009DAB59493}"/>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73B9D21B-6440-4038-BFE8-5575A0C4D2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5CA690-DDEA-4DDF-AC19-8A0380A1CFA6}"/>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224192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F7314-CC5F-4AA6-8ACF-B14613DD0B6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76953B-14C5-42EC-BBD9-35EC5361A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D9409-51BD-4A4B-84E7-54F4465B57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C90953-6091-476C-BD5F-66A931BBF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3D9B3C1-0A86-4133-98CF-FD7B369917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D6E1E8-F2D8-4372-AF47-4ED249180E38}"/>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8" name="页脚占位符 7">
            <a:extLst>
              <a:ext uri="{FF2B5EF4-FFF2-40B4-BE49-F238E27FC236}">
                <a16:creationId xmlns:a16="http://schemas.microsoft.com/office/drawing/2014/main" id="{921AC657-3337-49FA-96B4-866A6CF49B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09BAA5-6BB3-4259-A129-86CFBF0104E2}"/>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7223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52E1B-DEFF-485D-BA2C-7E4B5EFFBD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8ADC0C-77E1-421C-AFF0-F7835C1F64EF}"/>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4" name="页脚占位符 3">
            <a:extLst>
              <a:ext uri="{FF2B5EF4-FFF2-40B4-BE49-F238E27FC236}">
                <a16:creationId xmlns:a16="http://schemas.microsoft.com/office/drawing/2014/main" id="{977C8C4A-2658-4A93-AAD2-1F6BC68700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925BAC-8BEE-4666-A8E2-8E11C190EF17}"/>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33382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1FB746-4455-47C2-A271-8DAC8670B387}"/>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3" name="页脚占位符 2">
            <a:extLst>
              <a:ext uri="{FF2B5EF4-FFF2-40B4-BE49-F238E27FC236}">
                <a16:creationId xmlns:a16="http://schemas.microsoft.com/office/drawing/2014/main" id="{6603E5F9-2712-4128-BD0B-88A44AEF31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B38055-6912-4BC6-B80C-0A8526F3F208}"/>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60578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31647-9021-4029-B7EC-E9951D8888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C372C5D-1DB5-49B1-8EEE-979F960E2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DA35482-D482-4D67-9287-86AAA505A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D858C9-4725-4605-AD93-F603603B16DF}"/>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C97065CC-8278-4278-B12F-4B4D38B77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6F0F84-20F3-4BE4-9615-3C609E1875D1}"/>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61997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E8D5D-FE92-416E-B0FF-9657E3411E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0BF1E9-FFE9-4166-BC30-17531582A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7124FA-6602-4121-A387-4F962728A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1FD7AC-3412-4066-81D8-6CB1AC3807FC}"/>
              </a:ext>
            </a:extLst>
          </p:cNvPr>
          <p:cNvSpPr>
            <a:spLocks noGrp="1"/>
          </p:cNvSpPr>
          <p:nvPr>
            <p:ph type="dt" sz="half" idx="10"/>
          </p:nvPr>
        </p:nvSpPr>
        <p:spPr/>
        <p:txBody>
          <a:bodyPr/>
          <a:lstStyle/>
          <a:p>
            <a:fld id="{8C8066C4-AC70-48A3-866A-61E25C1CA61A}" type="datetimeFigureOut">
              <a:rPr lang="zh-CN" altLang="en-US" smtClean="0"/>
              <a:t>2020/5/15</a:t>
            </a:fld>
            <a:endParaRPr lang="zh-CN" altLang="en-US"/>
          </a:p>
        </p:txBody>
      </p:sp>
      <p:sp>
        <p:nvSpPr>
          <p:cNvPr id="6" name="页脚占位符 5">
            <a:extLst>
              <a:ext uri="{FF2B5EF4-FFF2-40B4-BE49-F238E27FC236}">
                <a16:creationId xmlns:a16="http://schemas.microsoft.com/office/drawing/2014/main" id="{D94551F3-6F8F-4C0C-A3DB-A3279536C3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200E86-1ED4-42C7-9798-7470F3126963}"/>
              </a:ext>
            </a:extLst>
          </p:cNvPr>
          <p:cNvSpPr>
            <a:spLocks noGrp="1"/>
          </p:cNvSpPr>
          <p:nvPr>
            <p:ph type="sldNum" sz="quarter" idx="12"/>
          </p:nvPr>
        </p:nvSpPr>
        <p:spPr/>
        <p:txBody>
          <a:body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406655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6A352D-1413-490D-8B05-03C8B06EE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DB9F5FF-9ADB-4591-B452-EF33B39FB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3B0AF9-8246-449A-AAA7-C039B51A9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066C4-AC70-48A3-866A-61E25C1CA61A}" type="datetimeFigureOut">
              <a:rPr lang="zh-CN" altLang="en-US" smtClean="0"/>
              <a:t>2020/5/15</a:t>
            </a:fld>
            <a:endParaRPr lang="zh-CN" altLang="en-US"/>
          </a:p>
        </p:txBody>
      </p:sp>
      <p:sp>
        <p:nvSpPr>
          <p:cNvPr id="5" name="页脚占位符 4">
            <a:extLst>
              <a:ext uri="{FF2B5EF4-FFF2-40B4-BE49-F238E27FC236}">
                <a16:creationId xmlns:a16="http://schemas.microsoft.com/office/drawing/2014/main" id="{C6870E6A-B0C3-4C0A-BE5E-35B33DA08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F61D7C-68A9-4D68-A424-780B2A9C2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8A070-C7D0-4A31-9F66-91E4C7BA5C4A}" type="slidenum">
              <a:rPr lang="zh-CN" altLang="en-US" smtClean="0"/>
              <a:t>‹#›</a:t>
            </a:fld>
            <a:endParaRPr lang="zh-CN" altLang="en-US"/>
          </a:p>
        </p:txBody>
      </p:sp>
    </p:spTree>
    <p:extLst>
      <p:ext uri="{BB962C8B-B14F-4D97-AF65-F5344CB8AC3E}">
        <p14:creationId xmlns:p14="http://schemas.microsoft.com/office/powerpoint/2010/main" val="384107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1974C8-A192-4FDA-B111-6B8330C8B312}"/>
              </a:ext>
            </a:extLst>
          </p:cNvPr>
          <p:cNvSpPr>
            <a:spLocks noGrp="1"/>
          </p:cNvSpPr>
          <p:nvPr>
            <p:ph type="ctrTitle"/>
          </p:nvPr>
        </p:nvSpPr>
        <p:spPr/>
        <p:txBody>
          <a:bodyPr/>
          <a:lstStyle/>
          <a:p>
            <a:r>
              <a:rPr lang="en-US" altLang="zh-CN" dirty="0"/>
              <a:t>NAT</a:t>
            </a:r>
            <a:endParaRPr lang="zh-CN" altLang="en-US" dirty="0"/>
          </a:p>
        </p:txBody>
      </p:sp>
      <p:sp>
        <p:nvSpPr>
          <p:cNvPr id="3" name="副标题 2">
            <a:extLst>
              <a:ext uri="{FF2B5EF4-FFF2-40B4-BE49-F238E27FC236}">
                <a16:creationId xmlns:a16="http://schemas.microsoft.com/office/drawing/2014/main" id="{E2D57CAD-E733-42E8-9AED-410A519AB18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7848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配置步骤</a:t>
            </a:r>
          </a:p>
        </p:txBody>
      </p:sp>
      <p:sp>
        <p:nvSpPr>
          <p:cNvPr id="3" name="内容占位符 2"/>
          <p:cNvSpPr>
            <a:spLocks noGrp="1"/>
          </p:cNvSpPr>
          <p:nvPr>
            <p:ph idx="1"/>
          </p:nvPr>
        </p:nvSpPr>
        <p:spPr/>
        <p:txBody>
          <a:bodyPr/>
          <a:lstStyle/>
          <a:p>
            <a:pPr>
              <a:lnSpc>
                <a:spcPct val="95000"/>
              </a:lnSpc>
              <a:spcBef>
                <a:spcPct val="50000"/>
              </a:spcBef>
              <a:buClr>
                <a:srgbClr val="708CA1"/>
              </a:buClr>
              <a:buFont typeface="Wingdings" panose="05000000000000000000" pitchFamily="2" charset="2"/>
              <a:buChar char="§"/>
            </a:pPr>
            <a:r>
              <a:rPr lang="en-US" altLang="zh-CN" sz="4000" dirty="0"/>
              <a:t>NAT</a:t>
            </a:r>
            <a:r>
              <a:rPr lang="zh-CN" altLang="en-US" sz="4000" dirty="0"/>
              <a:t>配置步骤</a:t>
            </a:r>
          </a:p>
          <a:p>
            <a:pPr lvl="2">
              <a:lnSpc>
                <a:spcPct val="95000"/>
              </a:lnSpc>
              <a:spcBef>
                <a:spcPct val="35000"/>
              </a:spcBef>
              <a:buClr>
                <a:schemeClr val="hlink"/>
              </a:buClr>
              <a:buNone/>
            </a:pPr>
            <a:r>
              <a:rPr lang="en-US" altLang="zh-CN" sz="3200" dirty="0"/>
              <a:t>1</a:t>
            </a:r>
            <a:r>
              <a:rPr lang="zh-CN" altLang="en-US" sz="3200" dirty="0"/>
              <a:t>、接口</a:t>
            </a:r>
            <a:r>
              <a:rPr lang="en-US" altLang="zh-CN" sz="3200" dirty="0"/>
              <a:t>IP</a:t>
            </a:r>
            <a:r>
              <a:rPr lang="zh-CN" altLang="en-US" sz="3200" dirty="0"/>
              <a:t>地址配置</a:t>
            </a:r>
          </a:p>
          <a:p>
            <a:pPr lvl="2">
              <a:lnSpc>
                <a:spcPct val="95000"/>
              </a:lnSpc>
              <a:spcBef>
                <a:spcPct val="35000"/>
              </a:spcBef>
              <a:buClr>
                <a:schemeClr val="hlink"/>
              </a:buClr>
              <a:buNone/>
            </a:pPr>
            <a:r>
              <a:rPr lang="en-US" altLang="zh-CN" sz="3200" dirty="0"/>
              <a:t>2</a:t>
            </a:r>
            <a:r>
              <a:rPr lang="zh-CN" altLang="en-US" sz="3200" dirty="0"/>
              <a:t>、使用访问控制列表定义哪些内部主机能做</a:t>
            </a:r>
            <a:r>
              <a:rPr lang="en-US" altLang="zh-CN" sz="3200" dirty="0"/>
              <a:t>NAT</a:t>
            </a:r>
            <a:endParaRPr lang="zh-CN" altLang="en-US" sz="3200" dirty="0"/>
          </a:p>
          <a:p>
            <a:pPr lvl="2">
              <a:lnSpc>
                <a:spcPct val="95000"/>
              </a:lnSpc>
              <a:spcBef>
                <a:spcPct val="35000"/>
              </a:spcBef>
              <a:buClr>
                <a:schemeClr val="hlink"/>
              </a:buClr>
              <a:buNone/>
            </a:pPr>
            <a:r>
              <a:rPr lang="en-US" altLang="zh-CN" sz="3200" dirty="0"/>
              <a:t>3</a:t>
            </a:r>
            <a:r>
              <a:rPr lang="zh-CN" altLang="en-US" sz="3200" dirty="0"/>
              <a:t>、决定采用什么实现方式，静态、动态</a:t>
            </a:r>
            <a:r>
              <a:rPr lang="en-US" altLang="zh-CN" sz="3200" dirty="0"/>
              <a:t>NAT</a:t>
            </a:r>
            <a:r>
              <a:rPr lang="zh-CN" altLang="en-US" sz="3200" dirty="0"/>
              <a:t>或</a:t>
            </a:r>
            <a:r>
              <a:rPr lang="en-US" altLang="zh-CN" sz="3200" dirty="0"/>
              <a:t>easy-ip</a:t>
            </a:r>
          </a:p>
          <a:p>
            <a:pPr lvl="2">
              <a:lnSpc>
                <a:spcPct val="95000"/>
              </a:lnSpc>
              <a:spcBef>
                <a:spcPct val="35000"/>
              </a:spcBef>
              <a:buClr>
                <a:schemeClr val="hlink"/>
              </a:buClr>
              <a:buNone/>
            </a:pPr>
            <a:r>
              <a:rPr lang="en-US" altLang="zh-CN" sz="3200" dirty="0"/>
              <a:t>4</a:t>
            </a:r>
            <a:r>
              <a:rPr lang="zh-CN" altLang="en-US" sz="3200" dirty="0"/>
              <a:t>、指定地址转换映射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静态</a:t>
            </a:r>
            <a:r>
              <a:rPr lang="en-US" altLang="zh-CN" dirty="0"/>
              <a:t>NAT</a:t>
            </a:r>
            <a:r>
              <a:rPr lang="zh-CN" altLang="en-US" dirty="0"/>
              <a:t>配置</a:t>
            </a:r>
          </a:p>
        </p:txBody>
      </p:sp>
      <p:sp>
        <p:nvSpPr>
          <p:cNvPr id="3" name="内容占位符 2"/>
          <p:cNvSpPr>
            <a:spLocks noGrp="1"/>
          </p:cNvSpPr>
          <p:nvPr>
            <p:ph idx="1"/>
          </p:nvPr>
        </p:nvSpPr>
        <p:spPr>
          <a:xfrm>
            <a:off x="838200" y="5163472"/>
            <a:ext cx="10515600" cy="1339993"/>
          </a:xfrm>
        </p:spPr>
        <p:txBody>
          <a:bodyPr>
            <a:normAutofit/>
          </a:bodyPr>
          <a:lstStyle/>
          <a:p>
            <a:pPr>
              <a:spcBef>
                <a:spcPct val="50000"/>
              </a:spcBef>
              <a:buClr>
                <a:srgbClr val="708CA1"/>
              </a:buClr>
              <a:buNone/>
            </a:pPr>
            <a:r>
              <a:rPr lang="zh-CN" altLang="en-US" dirty="0"/>
              <a:t>将内部网络地址</a:t>
            </a:r>
            <a:r>
              <a:rPr lang="en-US" altLang="zh-CN" dirty="0"/>
              <a:t>192.168.100.2-192.168.100.6</a:t>
            </a:r>
          </a:p>
          <a:p>
            <a:pPr>
              <a:spcBef>
                <a:spcPct val="50000"/>
              </a:spcBef>
              <a:buClr>
                <a:srgbClr val="708CA1"/>
              </a:buClr>
              <a:buNone/>
            </a:pPr>
            <a:r>
              <a:rPr lang="zh-CN" altLang="en-US" dirty="0"/>
              <a:t>转换为合法的外部地址</a:t>
            </a:r>
            <a:r>
              <a:rPr lang="en-US" altLang="zh-CN" dirty="0"/>
              <a:t>61.159.62.130-61.159.62.134</a:t>
            </a:r>
            <a:endParaRPr lang="zh-CN" altLang="en-US" dirty="0"/>
          </a:p>
        </p:txBody>
      </p:sp>
      <p:pic>
        <p:nvPicPr>
          <p:cNvPr id="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690" y="572565"/>
            <a:ext cx="201255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4498577" y="2906190"/>
            <a:ext cx="5331225" cy="1958975"/>
          </a:xfrm>
          <a:prstGeom prst="rect">
            <a:avLst/>
          </a:prstGeom>
          <a:gradFill rotWithShape="1">
            <a:gsLst>
              <a:gs pos="0">
                <a:srgbClr val="CCCCFF"/>
              </a:gs>
              <a:gs pos="50000">
                <a:srgbClr val="FFFFFF"/>
              </a:gs>
              <a:gs pos="100000">
                <a:srgbClr val="CCCCFF"/>
              </a:gs>
            </a:gsLst>
            <a:lin ang="5400000" scaled="1"/>
          </a:gradFill>
          <a:ln w="25400" cmpd="sng">
            <a:solidFill>
              <a:schemeClr val="accent2"/>
            </a:solidFill>
            <a:miter lim="800000"/>
          </a:ln>
          <a:effectLst>
            <a:outerShdw dist="107763" dir="2700000" algn="ctr" rotWithShape="0">
              <a:schemeClr val="bg2">
                <a:alpha val="50000"/>
              </a:schemeClr>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flipH="1">
            <a:off x="5501877" y="3366565"/>
            <a:ext cx="1067888" cy="4572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7417991" y="3352278"/>
            <a:ext cx="1118818" cy="433387"/>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8" name="Text Box 7"/>
          <p:cNvSpPr txBox="1">
            <a:spLocks noChangeArrowheads="1"/>
          </p:cNvSpPr>
          <p:nvPr/>
        </p:nvSpPr>
        <p:spPr bwMode="auto">
          <a:xfrm>
            <a:off x="6343425" y="787975"/>
            <a:ext cx="14901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spcBef>
                <a:spcPct val="10000"/>
              </a:spcBef>
            </a:pPr>
            <a:r>
              <a:rPr lang="en-US" altLang="zh-CN" b="1" dirty="0">
                <a:solidFill>
                  <a:srgbClr val="333399"/>
                </a:solidFill>
                <a:latin typeface="微软雅黑" panose="020B0503020204020204" pitchFamily="34" charset="-122"/>
                <a:ea typeface="微软雅黑" panose="020B0503020204020204" pitchFamily="34" charset="-122"/>
              </a:rPr>
              <a:t>Internet</a:t>
            </a:r>
          </a:p>
        </p:txBody>
      </p:sp>
      <p:sp>
        <p:nvSpPr>
          <p:cNvPr id="9" name="AutoShape 8"/>
          <p:cNvSpPr>
            <a:spLocks noChangeArrowheads="1"/>
          </p:cNvSpPr>
          <p:nvPr/>
        </p:nvSpPr>
        <p:spPr bwMode="auto">
          <a:xfrm>
            <a:off x="7546002" y="1325128"/>
            <a:ext cx="1852301" cy="439737"/>
          </a:xfrm>
          <a:prstGeom prst="wedgeRoundRectCallout">
            <a:avLst>
              <a:gd name="adj1" fmla="val -65801"/>
              <a:gd name="adj2" fmla="val 111009"/>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dirty="0">
                <a:latin typeface="微软雅黑" panose="020B0503020204020204" pitchFamily="34" charset="-122"/>
                <a:ea typeface="微软雅黑" panose="020B0503020204020204" pitchFamily="34" charset="-122"/>
              </a:rPr>
              <a:t>NAT</a:t>
            </a:r>
            <a:r>
              <a:rPr lang="zh-CN" altLang="en-US" sz="2000" b="1" dirty="0">
                <a:latin typeface="微软雅黑" panose="020B0503020204020204" pitchFamily="34" charset="-122"/>
                <a:ea typeface="微软雅黑" panose="020B0503020204020204" pitchFamily="34" charset="-122"/>
              </a:rPr>
              <a:t>外部端口</a:t>
            </a:r>
          </a:p>
        </p:txBody>
      </p:sp>
      <p:sp>
        <p:nvSpPr>
          <p:cNvPr id="10" name="AutoShape 9"/>
          <p:cNvSpPr>
            <a:spLocks noChangeArrowheads="1"/>
          </p:cNvSpPr>
          <p:nvPr/>
        </p:nvSpPr>
        <p:spPr bwMode="auto">
          <a:xfrm>
            <a:off x="7927001" y="2272865"/>
            <a:ext cx="1850665" cy="431800"/>
          </a:xfrm>
          <a:prstGeom prst="wedgeRoundRectCallout">
            <a:avLst>
              <a:gd name="adj1" fmla="val -87546"/>
              <a:gd name="adj2" fmla="val 6986"/>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dirty="0">
                <a:latin typeface="微软雅黑" panose="020B0503020204020204" pitchFamily="34" charset="-122"/>
                <a:ea typeface="微软雅黑" panose="020B0503020204020204" pitchFamily="34" charset="-122"/>
              </a:rPr>
              <a:t>NAT</a:t>
            </a:r>
            <a:r>
              <a:rPr lang="zh-CN" altLang="en-US" sz="2000" b="1" dirty="0">
                <a:latin typeface="微软雅黑" panose="020B0503020204020204" pitchFamily="34" charset="-122"/>
                <a:ea typeface="微软雅黑" panose="020B0503020204020204" pitchFamily="34" charset="-122"/>
              </a:rPr>
              <a:t>内部端口</a:t>
            </a:r>
          </a:p>
        </p:txBody>
      </p:sp>
      <p:sp>
        <p:nvSpPr>
          <p:cNvPr id="11" name="Text Box 10"/>
          <p:cNvSpPr txBox="1">
            <a:spLocks noChangeArrowheads="1"/>
          </p:cNvSpPr>
          <p:nvPr/>
        </p:nvSpPr>
        <p:spPr bwMode="auto">
          <a:xfrm>
            <a:off x="4567590" y="2978240"/>
            <a:ext cx="14651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b="1" dirty="0">
                <a:latin typeface="微软雅黑" panose="020B0503020204020204" pitchFamily="34" charset="-122"/>
                <a:ea typeface="微软雅黑" panose="020B0503020204020204" pitchFamily="34" charset="-122"/>
              </a:rPr>
              <a:t>内部网络</a:t>
            </a:r>
          </a:p>
        </p:txBody>
      </p:sp>
      <p:sp>
        <p:nvSpPr>
          <p:cNvPr id="12" name="Text Box 11"/>
          <p:cNvSpPr txBox="1">
            <a:spLocks noChangeArrowheads="1"/>
          </p:cNvSpPr>
          <p:nvPr/>
        </p:nvSpPr>
        <p:spPr bwMode="auto">
          <a:xfrm>
            <a:off x="5125354" y="4544490"/>
            <a:ext cx="413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dirty="0">
                <a:latin typeface="微软雅黑" panose="020B0503020204020204" pitchFamily="34" charset="-122"/>
                <a:ea typeface="微软雅黑" panose="020B0503020204020204" pitchFamily="34" charset="-122"/>
              </a:rPr>
              <a:t>192.168.100.2-192.168.100.6/24 </a:t>
            </a:r>
          </a:p>
        </p:txBody>
      </p:sp>
      <p:sp>
        <p:nvSpPr>
          <p:cNvPr id="13" name="AutoShape 12"/>
          <p:cNvSpPr>
            <a:spLocks noChangeArrowheads="1"/>
          </p:cNvSpPr>
          <p:nvPr/>
        </p:nvSpPr>
        <p:spPr bwMode="auto">
          <a:xfrm>
            <a:off x="4475778" y="1442603"/>
            <a:ext cx="2093264" cy="431800"/>
          </a:xfrm>
          <a:prstGeom prst="wedgeRoundRectCallout">
            <a:avLst>
              <a:gd name="adj1" fmla="val 70370"/>
              <a:gd name="adj2" fmla="val 92278"/>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dirty="0">
                <a:latin typeface="微软雅黑" panose="020B0503020204020204" pitchFamily="34" charset="-122"/>
                <a:ea typeface="微软雅黑" panose="020B0503020204020204" pitchFamily="34" charset="-122"/>
              </a:rPr>
              <a:t>61.159.62.130 </a:t>
            </a:r>
          </a:p>
        </p:txBody>
      </p:sp>
      <p:sp>
        <p:nvSpPr>
          <p:cNvPr id="14" name="AutoShape 13"/>
          <p:cNvSpPr>
            <a:spLocks noChangeArrowheads="1"/>
          </p:cNvSpPr>
          <p:nvPr/>
        </p:nvSpPr>
        <p:spPr bwMode="auto">
          <a:xfrm>
            <a:off x="4209077" y="2234765"/>
            <a:ext cx="2091419" cy="433388"/>
          </a:xfrm>
          <a:prstGeom prst="wedgeRoundRectCallout">
            <a:avLst>
              <a:gd name="adj1" fmla="val 88745"/>
              <a:gd name="adj2" fmla="val 15204"/>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dirty="0">
                <a:latin typeface="微软雅黑" panose="020B0503020204020204" pitchFamily="34" charset="-122"/>
                <a:ea typeface="微软雅黑" panose="020B0503020204020204" pitchFamily="34" charset="-122"/>
              </a:rPr>
              <a:t>192.168.100.2</a:t>
            </a:r>
          </a:p>
        </p:txBody>
      </p:sp>
      <p:sp>
        <p:nvSpPr>
          <p:cNvPr id="15" name="Line 14"/>
          <p:cNvSpPr>
            <a:spLocks noChangeShapeType="1"/>
          </p:cNvSpPr>
          <p:nvPr/>
        </p:nvSpPr>
        <p:spPr bwMode="auto">
          <a:xfrm>
            <a:off x="7057628" y="1480615"/>
            <a:ext cx="0" cy="2376488"/>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1600">
              <a:latin typeface="微软雅黑" panose="020B0503020204020204" pitchFamily="34" charset="-122"/>
              <a:ea typeface="微软雅黑" panose="020B0503020204020204" pitchFamily="34" charset="-122"/>
            </a:endParaRPr>
          </a:p>
        </p:txBody>
      </p:sp>
      <p:pic>
        <p:nvPicPr>
          <p:cNvPr id="1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390" y="2993503"/>
            <a:ext cx="1018601"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9202" y="2056878"/>
            <a:ext cx="959874"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8"/>
          <p:cNvGrpSpPr/>
          <p:nvPr/>
        </p:nvGrpSpPr>
        <p:grpSpPr bwMode="auto">
          <a:xfrm>
            <a:off x="5170090" y="3741215"/>
            <a:ext cx="670305" cy="792162"/>
            <a:chOff x="0" y="0"/>
            <a:chExt cx="789" cy="870"/>
          </a:xfrm>
        </p:grpSpPr>
        <p:grpSp>
          <p:nvGrpSpPr>
            <p:cNvPr id="19" name="Group 19"/>
            <p:cNvGrpSpPr/>
            <p:nvPr/>
          </p:nvGrpSpPr>
          <p:grpSpPr bwMode="auto">
            <a:xfrm>
              <a:off x="0" y="458"/>
              <a:ext cx="763" cy="412"/>
              <a:chOff x="0" y="0"/>
              <a:chExt cx="763" cy="412"/>
            </a:xfrm>
          </p:grpSpPr>
          <p:sp>
            <p:nvSpPr>
              <p:cNvPr id="32" name="Freeform 20"/>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3" name="Freeform 21"/>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4" name="Freeform 22"/>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5" name="Freeform 23"/>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6" name="Freeform 24"/>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7" name="Line 27"/>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38" name="Line 29"/>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39" name="Line 30"/>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40" name="Line 31"/>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41" name="Line 32"/>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grpSp>
        <p:grpSp>
          <p:nvGrpSpPr>
            <p:cNvPr id="20" name="Group 34"/>
            <p:cNvGrpSpPr/>
            <p:nvPr/>
          </p:nvGrpSpPr>
          <p:grpSpPr bwMode="auto">
            <a:xfrm>
              <a:off x="75" y="0"/>
              <a:ext cx="714" cy="672"/>
              <a:chOff x="0" y="0"/>
              <a:chExt cx="714" cy="672"/>
            </a:xfrm>
          </p:grpSpPr>
          <p:sp>
            <p:nvSpPr>
              <p:cNvPr id="21" name="Freeform 35"/>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2" name="Freeform 36"/>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3" name="Oval 37"/>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4" name="Freeform 38"/>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5" name="Freeform 39"/>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6" name="Freeform 40"/>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7" name="Freeform 41"/>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8" name="Freeform 42"/>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29" name="Freeform 43"/>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0" name="Freeform 44"/>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31" name="Line 45"/>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grpSp>
      <p:grpSp>
        <p:nvGrpSpPr>
          <p:cNvPr id="42" name="Group 46"/>
          <p:cNvGrpSpPr/>
          <p:nvPr/>
        </p:nvGrpSpPr>
        <p:grpSpPr bwMode="auto">
          <a:xfrm>
            <a:off x="6752827" y="3741215"/>
            <a:ext cx="670305" cy="792163"/>
            <a:chOff x="0" y="0"/>
            <a:chExt cx="789" cy="870"/>
          </a:xfrm>
        </p:grpSpPr>
        <p:grpSp>
          <p:nvGrpSpPr>
            <p:cNvPr id="43" name="Group 47"/>
            <p:cNvGrpSpPr/>
            <p:nvPr/>
          </p:nvGrpSpPr>
          <p:grpSpPr bwMode="auto">
            <a:xfrm>
              <a:off x="0" y="458"/>
              <a:ext cx="763" cy="412"/>
              <a:chOff x="0" y="0"/>
              <a:chExt cx="763" cy="412"/>
            </a:xfrm>
          </p:grpSpPr>
          <p:sp>
            <p:nvSpPr>
              <p:cNvPr id="56" name="Freeform 48"/>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7" name="Freeform 49"/>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8" name="Freeform 50"/>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9" name="Freeform 51"/>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60" name="Freeform 52"/>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61" name="Line 54"/>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62" name="Line 55"/>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63" name="Line 57"/>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64" name="Line 58"/>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65" name="Line 59"/>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66" name="Line 60"/>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grpSp>
        <p:grpSp>
          <p:nvGrpSpPr>
            <p:cNvPr id="44" name="Group 62"/>
            <p:cNvGrpSpPr/>
            <p:nvPr/>
          </p:nvGrpSpPr>
          <p:grpSpPr bwMode="auto">
            <a:xfrm>
              <a:off x="75" y="0"/>
              <a:ext cx="714" cy="672"/>
              <a:chOff x="0" y="0"/>
              <a:chExt cx="714" cy="672"/>
            </a:xfrm>
          </p:grpSpPr>
          <p:sp>
            <p:nvSpPr>
              <p:cNvPr id="45" name="Freeform 63"/>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6" name="Freeform 64"/>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7" name="Oval 65"/>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8" name="Freeform 66"/>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49" name="Freeform 67"/>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0" name="Freeform 68"/>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1" name="Freeform 69"/>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2" name="Freeform 70"/>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3" name="Freeform 71"/>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4" name="Freeform 72"/>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55" name="Line 73"/>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grpSp>
      <p:grpSp>
        <p:nvGrpSpPr>
          <p:cNvPr id="67" name="Group 74"/>
          <p:cNvGrpSpPr/>
          <p:nvPr/>
        </p:nvGrpSpPr>
        <p:grpSpPr bwMode="auto">
          <a:xfrm>
            <a:off x="8121252" y="3741215"/>
            <a:ext cx="670305" cy="792162"/>
            <a:chOff x="0" y="0"/>
            <a:chExt cx="789" cy="870"/>
          </a:xfrm>
        </p:grpSpPr>
        <p:grpSp>
          <p:nvGrpSpPr>
            <p:cNvPr id="68" name="Group 75"/>
            <p:cNvGrpSpPr/>
            <p:nvPr/>
          </p:nvGrpSpPr>
          <p:grpSpPr bwMode="auto">
            <a:xfrm>
              <a:off x="0" y="458"/>
              <a:ext cx="763" cy="412"/>
              <a:chOff x="0" y="0"/>
              <a:chExt cx="763" cy="412"/>
            </a:xfrm>
          </p:grpSpPr>
          <p:sp>
            <p:nvSpPr>
              <p:cNvPr id="81" name="Freeform 76"/>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2" name="Freeform 77"/>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3" name="Freeform 78"/>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4" name="Freeform 79"/>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5" name="Freeform 80"/>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6" name="Line 85"/>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87" name="Line 86"/>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88" name="Line 87"/>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sp>
            <p:nvSpPr>
              <p:cNvPr id="89" name="Line 88"/>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sz="1600">
                  <a:latin typeface="微软雅黑" panose="020B0503020204020204" pitchFamily="34" charset="-122"/>
                  <a:ea typeface="微软雅黑" panose="020B0503020204020204" pitchFamily="34" charset="-122"/>
                </a:endParaRPr>
              </a:p>
            </p:txBody>
          </p:sp>
        </p:grpSp>
        <p:grpSp>
          <p:nvGrpSpPr>
            <p:cNvPr id="69" name="Group 90"/>
            <p:cNvGrpSpPr/>
            <p:nvPr/>
          </p:nvGrpSpPr>
          <p:grpSpPr bwMode="auto">
            <a:xfrm>
              <a:off x="75" y="0"/>
              <a:ext cx="714" cy="672"/>
              <a:chOff x="0" y="0"/>
              <a:chExt cx="714" cy="672"/>
            </a:xfrm>
          </p:grpSpPr>
          <p:sp>
            <p:nvSpPr>
              <p:cNvPr id="70" name="Freeform 91"/>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1" name="Freeform 92"/>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2" name="Oval 93"/>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3" name="Freeform 94"/>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4" name="Freeform 95"/>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5" name="Freeform 96"/>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6" name="Freeform 97"/>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7" name="Freeform 98"/>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8" name="Freeform 99"/>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79" name="Freeform 100"/>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sz="2000">
                  <a:latin typeface="微软雅黑" panose="020B0503020204020204" pitchFamily="34" charset="-122"/>
                  <a:ea typeface="微软雅黑" panose="020B0503020204020204" pitchFamily="34" charset="-122"/>
                </a:endParaRPr>
              </a:p>
            </p:txBody>
          </p:sp>
          <p:sp>
            <p:nvSpPr>
              <p:cNvPr id="80" name="Line 101"/>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upRigh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3" grpId="0" animBg="1" autoUpdateAnimBg="0"/>
      <p:bldP spid="1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静态</a:t>
            </a:r>
            <a:r>
              <a:rPr lang="en-US" altLang="zh-CN" dirty="0"/>
              <a:t>NAT</a:t>
            </a:r>
            <a:r>
              <a:rPr lang="zh-CN" altLang="en-US" dirty="0"/>
              <a:t>配置</a:t>
            </a:r>
          </a:p>
        </p:txBody>
      </p:sp>
      <p:sp>
        <p:nvSpPr>
          <p:cNvPr id="3" name="内容占位符 2"/>
          <p:cNvSpPr>
            <a:spLocks noGrp="1"/>
          </p:cNvSpPr>
          <p:nvPr>
            <p:ph idx="1"/>
          </p:nvPr>
        </p:nvSpPr>
        <p:spPr/>
        <p:txBody>
          <a:bodyPr/>
          <a:lstStyle/>
          <a:p>
            <a:r>
              <a:rPr lang="zh-CN" altLang="en-US" sz="2400" dirty="0"/>
              <a:t>第一步： 设置外部端口</a:t>
            </a:r>
            <a:r>
              <a:rPr lang="en-US" altLang="zh-CN" sz="2400" dirty="0"/>
              <a:t>IP</a:t>
            </a:r>
          </a:p>
          <a:p>
            <a:pPr lvl="1">
              <a:lnSpc>
                <a:spcPct val="80000"/>
              </a:lnSpc>
              <a:spcBef>
                <a:spcPct val="20000"/>
              </a:spcBef>
            </a:pPr>
            <a:r>
              <a:rPr lang="en-US" altLang="zh-CN" sz="1800"/>
              <a:t>[Huawei]int g0/0/1</a:t>
            </a:r>
          </a:p>
          <a:p>
            <a:pPr lvl="1">
              <a:lnSpc>
                <a:spcPct val="80000"/>
              </a:lnSpc>
              <a:spcBef>
                <a:spcPct val="20000"/>
              </a:spcBef>
            </a:pPr>
            <a:r>
              <a:rPr lang="en-US" altLang="zh-CN" sz="1800"/>
              <a:t>[Huawei-GigabitEthernet0/0/1]ip address 100.1.1.1 255.255.255.0</a:t>
            </a:r>
          </a:p>
          <a:p>
            <a:r>
              <a:rPr lang="zh-CN" altLang="en-US" sz="2400" dirty="0"/>
              <a:t>第二步 ：设置内部端口</a:t>
            </a:r>
            <a:r>
              <a:rPr lang="en-US" altLang="zh-CN" sz="2400" dirty="0"/>
              <a:t>IP</a:t>
            </a:r>
          </a:p>
          <a:p>
            <a:pPr lvl="1">
              <a:lnSpc>
                <a:spcPct val="80000"/>
              </a:lnSpc>
              <a:spcBef>
                <a:spcPct val="20000"/>
              </a:spcBef>
            </a:pPr>
            <a:r>
              <a:rPr lang="en-US" altLang="zh-CN" sz="1800">
                <a:sym typeface="+mn-ea"/>
              </a:rPr>
              <a:t>[Huawei]int g0/0/0</a:t>
            </a:r>
            <a:endParaRPr lang="en-US" altLang="zh-CN" sz="1800" dirty="0"/>
          </a:p>
          <a:p>
            <a:pPr lvl="1">
              <a:lnSpc>
                <a:spcPct val="80000"/>
              </a:lnSpc>
              <a:spcBef>
                <a:spcPct val="20000"/>
              </a:spcBef>
            </a:pPr>
            <a:r>
              <a:rPr lang="en-US" altLang="zh-CN" sz="1800">
                <a:sym typeface="+mn-ea"/>
              </a:rPr>
              <a:t>[Huawei-GigabitEthernet0/0/1]ip address 172.16.1.1 255.255.255.0</a:t>
            </a:r>
            <a:endParaRPr lang="zh-CN" altLang="en-US" sz="1800" dirty="0"/>
          </a:p>
          <a:p>
            <a:r>
              <a:rPr lang="zh-CN" altLang="en-US" sz="2400" dirty="0"/>
              <a:t>第三步： 在外部接口上启用静态</a:t>
            </a:r>
            <a:r>
              <a:rPr lang="en-US" altLang="zh-CN" sz="2400" dirty="0"/>
              <a:t>NAT</a:t>
            </a:r>
          </a:p>
          <a:p>
            <a:pPr lvl="1">
              <a:lnSpc>
                <a:spcPct val="80000"/>
              </a:lnSpc>
              <a:spcBef>
                <a:spcPct val="20000"/>
              </a:spcBef>
            </a:pPr>
            <a:r>
              <a:rPr lang="en-US" altLang="zh-CN" sz="1800"/>
              <a:t>[Huawei-GigabitEthernet0/0/1]nat static global 100.1.1.10 inside 172.16.1.1</a:t>
            </a:r>
            <a:r>
              <a:rPr lang="zh-CN" altLang="en-US" sz="1800"/>
              <a:t>（其中公网地址向运营商买）</a:t>
            </a:r>
          </a:p>
          <a:p>
            <a:pPr lvl="1">
              <a:lnSpc>
                <a:spcPct val="80000"/>
              </a:lnSpc>
              <a:spcBef>
                <a:spcPct val="20000"/>
              </a:spcBef>
            </a:pPr>
            <a:endParaRPr lang="en-US" altLang="zh-CN" sz="1800"/>
          </a:p>
          <a:p>
            <a:endParaRPr lang="zh-CN" altLang="en-US" sz="1800" dirty="0"/>
          </a:p>
          <a:p>
            <a:r>
              <a:rPr lang="zh-CN" altLang="en-US" sz="1800" dirty="0"/>
              <a:t>查看：[Huawei]dis nat static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a:t>
            </a:r>
            <a:r>
              <a:rPr lang="en-US" altLang="zh-CN" dirty="0"/>
              <a:t>NAT</a:t>
            </a:r>
            <a:r>
              <a:rPr lang="zh-CN" altLang="en-US" dirty="0"/>
              <a:t>配置</a:t>
            </a:r>
          </a:p>
        </p:txBody>
      </p:sp>
      <p:sp>
        <p:nvSpPr>
          <p:cNvPr id="3" name="内容占位符 2"/>
          <p:cNvSpPr>
            <a:spLocks noGrp="1"/>
          </p:cNvSpPr>
          <p:nvPr>
            <p:ph idx="1"/>
          </p:nvPr>
        </p:nvSpPr>
        <p:spPr>
          <a:xfrm>
            <a:off x="1044166" y="5362488"/>
            <a:ext cx="10515600" cy="1028408"/>
          </a:xfrm>
        </p:spPr>
        <p:txBody>
          <a:bodyPr>
            <a:normAutofit/>
          </a:bodyPr>
          <a:lstStyle/>
          <a:p>
            <a:pPr marL="0" indent="0">
              <a:buNone/>
            </a:pPr>
            <a:r>
              <a:rPr lang="zh-CN" altLang="en-US" dirty="0"/>
              <a:t>将内部网络地址172.168.100.1-172.168.100.254</a:t>
            </a:r>
            <a:endParaRPr lang="en-US" altLang="zh-CN" dirty="0"/>
          </a:p>
          <a:p>
            <a:pPr marL="0" indent="0">
              <a:buNone/>
            </a:pPr>
            <a:r>
              <a:rPr lang="zh-CN" altLang="en-US" dirty="0"/>
              <a:t>转换为合法的外部地址61.159.62.130-61.159.62.190   </a:t>
            </a:r>
          </a:p>
          <a:p>
            <a:endParaRPr lang="zh-CN" altLang="en-US" dirty="0"/>
          </a:p>
        </p:txBody>
      </p:sp>
      <p:sp>
        <p:nvSpPr>
          <p:cNvPr id="4" name="Rectangle 2"/>
          <p:cNvSpPr>
            <a:spLocks noChangeArrowheads="1"/>
          </p:cNvSpPr>
          <p:nvPr/>
        </p:nvSpPr>
        <p:spPr bwMode="auto">
          <a:xfrm>
            <a:off x="4406491" y="2938230"/>
            <a:ext cx="5151438" cy="1958975"/>
          </a:xfrm>
          <a:prstGeom prst="rect">
            <a:avLst/>
          </a:prstGeom>
          <a:gradFill rotWithShape="1">
            <a:gsLst>
              <a:gs pos="0">
                <a:srgbClr val="CCCCFF"/>
              </a:gs>
              <a:gs pos="50000">
                <a:srgbClr val="FFFFFF"/>
              </a:gs>
              <a:gs pos="100000">
                <a:srgbClr val="CCCCFF"/>
              </a:gs>
            </a:gsLst>
            <a:lin ang="5400000" scaled="1"/>
          </a:gradFill>
          <a:ln w="25400" cmpd="sng">
            <a:solidFill>
              <a:schemeClr val="accent2"/>
            </a:solidFill>
            <a:miter lim="800000"/>
          </a:ln>
          <a:effectLst>
            <a:outerShdw dist="107763" dir="2700000" algn="ctr" rotWithShape="0">
              <a:schemeClr val="bg2">
                <a:alpha val="50000"/>
              </a:schemeClr>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 name="Line 3"/>
          <p:cNvSpPr>
            <a:spLocks noChangeShapeType="1"/>
          </p:cNvSpPr>
          <p:nvPr/>
        </p:nvSpPr>
        <p:spPr bwMode="auto">
          <a:xfrm flipH="1">
            <a:off x="5409791" y="3398605"/>
            <a:ext cx="1031875" cy="4572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6" name="Line 4"/>
          <p:cNvSpPr>
            <a:spLocks noChangeShapeType="1"/>
          </p:cNvSpPr>
          <p:nvPr/>
        </p:nvSpPr>
        <p:spPr bwMode="auto">
          <a:xfrm>
            <a:off x="7237004" y="3341455"/>
            <a:ext cx="1169987" cy="47625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7" name="Text Box 5"/>
          <p:cNvSpPr txBox="1">
            <a:spLocks noChangeArrowheads="1"/>
          </p:cNvSpPr>
          <p:nvPr/>
        </p:nvSpPr>
        <p:spPr bwMode="auto">
          <a:xfrm>
            <a:off x="6317841" y="936393"/>
            <a:ext cx="1439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spcBef>
                <a:spcPct val="10000"/>
              </a:spcBef>
            </a:pPr>
            <a:r>
              <a:rPr lang="en-US" altLang="zh-CN" sz="2000" b="1">
                <a:solidFill>
                  <a:srgbClr val="333399"/>
                </a:solidFill>
                <a:latin typeface="微软雅黑" panose="020B0503020204020204" pitchFamily="34" charset="-122"/>
                <a:ea typeface="微软雅黑" panose="020B0503020204020204" pitchFamily="34" charset="-122"/>
              </a:rPr>
              <a:t>Internet</a:t>
            </a:r>
          </a:p>
        </p:txBody>
      </p:sp>
      <p:sp>
        <p:nvSpPr>
          <p:cNvPr id="8" name="AutoShape 6"/>
          <p:cNvSpPr>
            <a:spLocks noChangeArrowheads="1"/>
          </p:cNvSpPr>
          <p:nvPr/>
        </p:nvSpPr>
        <p:spPr bwMode="auto">
          <a:xfrm>
            <a:off x="7585730" y="1468205"/>
            <a:ext cx="2048256" cy="439738"/>
          </a:xfrm>
          <a:prstGeom prst="wedgeRoundRectCallout">
            <a:avLst>
              <a:gd name="adj1" fmla="val -71093"/>
              <a:gd name="adj2" fmla="val 124009"/>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NAT</a:t>
            </a:r>
            <a:r>
              <a:rPr lang="zh-CN" altLang="en-US" sz="2000" b="1">
                <a:latin typeface="微软雅黑" panose="020B0503020204020204" pitchFamily="34" charset="-122"/>
                <a:ea typeface="微软雅黑" panose="020B0503020204020204" pitchFamily="34" charset="-122"/>
              </a:rPr>
              <a:t>外部端口</a:t>
            </a:r>
          </a:p>
        </p:txBody>
      </p:sp>
      <p:sp>
        <p:nvSpPr>
          <p:cNvPr id="9" name="AutoShape 7"/>
          <p:cNvSpPr>
            <a:spLocks noChangeArrowheads="1"/>
          </p:cNvSpPr>
          <p:nvPr/>
        </p:nvSpPr>
        <p:spPr bwMode="auto">
          <a:xfrm>
            <a:off x="7781212" y="2300055"/>
            <a:ext cx="2046448" cy="431800"/>
          </a:xfrm>
          <a:prstGeom prst="wedgeRoundRectCallout">
            <a:avLst>
              <a:gd name="adj1" fmla="val -87546"/>
              <a:gd name="adj2" fmla="val 6986"/>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NAT</a:t>
            </a:r>
            <a:r>
              <a:rPr lang="zh-CN" altLang="en-US" sz="2000" b="1">
                <a:latin typeface="微软雅黑" panose="020B0503020204020204" pitchFamily="34" charset="-122"/>
                <a:ea typeface="微软雅黑" panose="020B0503020204020204" pitchFamily="34" charset="-122"/>
              </a:rPr>
              <a:t>内部端口</a:t>
            </a:r>
          </a:p>
        </p:txBody>
      </p:sp>
      <p:sp>
        <p:nvSpPr>
          <p:cNvPr id="10" name="Text Box 8"/>
          <p:cNvSpPr txBox="1">
            <a:spLocks noChangeArrowheads="1"/>
          </p:cNvSpPr>
          <p:nvPr/>
        </p:nvSpPr>
        <p:spPr bwMode="auto">
          <a:xfrm>
            <a:off x="4458879" y="324303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2000" b="1">
                <a:latin typeface="+mj-ea"/>
                <a:ea typeface="+mj-ea"/>
              </a:rPr>
              <a:t>内部网络</a:t>
            </a:r>
          </a:p>
        </p:txBody>
      </p:sp>
      <p:sp>
        <p:nvSpPr>
          <p:cNvPr id="11" name="Text Box 9"/>
          <p:cNvSpPr txBox="1">
            <a:spLocks noChangeArrowheads="1"/>
          </p:cNvSpPr>
          <p:nvPr/>
        </p:nvSpPr>
        <p:spPr bwMode="auto">
          <a:xfrm>
            <a:off x="5022873" y="4538430"/>
            <a:ext cx="3996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dirty="0">
                <a:latin typeface="+mj-ea"/>
                <a:ea typeface="+mj-ea"/>
              </a:rPr>
              <a:t>172.168.100.2-172.168.100.6/24 </a:t>
            </a:r>
          </a:p>
        </p:txBody>
      </p:sp>
      <p:sp>
        <p:nvSpPr>
          <p:cNvPr id="12" name="AutoShape 10"/>
          <p:cNvSpPr>
            <a:spLocks noChangeArrowheads="1"/>
          </p:cNvSpPr>
          <p:nvPr/>
        </p:nvSpPr>
        <p:spPr bwMode="auto">
          <a:xfrm>
            <a:off x="4291447" y="1526943"/>
            <a:ext cx="2050064" cy="431800"/>
          </a:xfrm>
          <a:prstGeom prst="wedgeRoundRectCallout">
            <a:avLst>
              <a:gd name="adj1" fmla="val 70370"/>
              <a:gd name="adj2" fmla="val 92278"/>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61.159.62.129 </a:t>
            </a:r>
          </a:p>
        </p:txBody>
      </p:sp>
      <p:sp>
        <p:nvSpPr>
          <p:cNvPr id="13" name="AutoShape 11"/>
          <p:cNvSpPr>
            <a:spLocks noChangeArrowheads="1"/>
          </p:cNvSpPr>
          <p:nvPr/>
        </p:nvSpPr>
        <p:spPr bwMode="auto">
          <a:xfrm>
            <a:off x="4024966" y="2281005"/>
            <a:ext cx="2048257" cy="433388"/>
          </a:xfrm>
          <a:prstGeom prst="wedgeRoundRectCallout">
            <a:avLst>
              <a:gd name="adj1" fmla="val 88745"/>
              <a:gd name="adj2" fmla="val 15204"/>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172.168.100.1</a:t>
            </a:r>
          </a:p>
        </p:txBody>
      </p:sp>
      <p:sp>
        <p:nvSpPr>
          <p:cNvPr id="14" name="Line 12"/>
          <p:cNvSpPr>
            <a:spLocks noChangeShapeType="1"/>
          </p:cNvSpPr>
          <p:nvPr/>
        </p:nvSpPr>
        <p:spPr bwMode="auto">
          <a:xfrm>
            <a:off x="6965541" y="1512655"/>
            <a:ext cx="0" cy="2376488"/>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pic>
        <p:nvPicPr>
          <p:cNvPr id="1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227" y="3025543"/>
            <a:ext cx="1120846"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695" y="2088918"/>
            <a:ext cx="94006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7"/>
          <p:cNvGrpSpPr/>
          <p:nvPr/>
        </p:nvGrpSpPr>
        <p:grpSpPr bwMode="auto">
          <a:xfrm>
            <a:off x="5078004" y="3773255"/>
            <a:ext cx="647700" cy="792163"/>
            <a:chOff x="0" y="0"/>
            <a:chExt cx="789" cy="870"/>
          </a:xfrm>
        </p:grpSpPr>
        <p:grpSp>
          <p:nvGrpSpPr>
            <p:cNvPr id="18" name="Group 18"/>
            <p:cNvGrpSpPr/>
            <p:nvPr/>
          </p:nvGrpSpPr>
          <p:grpSpPr bwMode="auto">
            <a:xfrm>
              <a:off x="0" y="458"/>
              <a:ext cx="763" cy="412"/>
              <a:chOff x="0" y="0"/>
              <a:chExt cx="763" cy="412"/>
            </a:xfrm>
          </p:grpSpPr>
          <p:sp>
            <p:nvSpPr>
              <p:cNvPr id="31" name="Freeform 19"/>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2" name="Freeform 20"/>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3" name="Freeform 21"/>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4" name="Freeform 22"/>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5" name="Freeform 23"/>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6" name="Line 25"/>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37" name="Line 26"/>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38" name="Line 28"/>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39" name="Line 29"/>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40" name="Line 30"/>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41" name="Line 31"/>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grpSp>
        <p:grpSp>
          <p:nvGrpSpPr>
            <p:cNvPr id="19" name="Group 33"/>
            <p:cNvGrpSpPr/>
            <p:nvPr/>
          </p:nvGrpSpPr>
          <p:grpSpPr bwMode="auto">
            <a:xfrm>
              <a:off x="75" y="0"/>
              <a:ext cx="714" cy="672"/>
              <a:chOff x="0" y="0"/>
              <a:chExt cx="714" cy="672"/>
            </a:xfrm>
          </p:grpSpPr>
          <p:sp>
            <p:nvSpPr>
              <p:cNvPr id="20" name="Freeform 34"/>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1" name="Freeform 35"/>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2" name="Oval 36"/>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3" name="Freeform 37"/>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4" name="Freeform 38"/>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5" name="Freeform 39"/>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6" name="Freeform 40"/>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7" name="Freeform 41"/>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8" name="Freeform 42"/>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29" name="Freeform 43"/>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30" name="Line 44"/>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grpSp>
      <p:grpSp>
        <p:nvGrpSpPr>
          <p:cNvPr id="42" name="Group 45"/>
          <p:cNvGrpSpPr/>
          <p:nvPr/>
        </p:nvGrpSpPr>
        <p:grpSpPr bwMode="auto">
          <a:xfrm>
            <a:off x="6589304" y="3773255"/>
            <a:ext cx="647700" cy="792163"/>
            <a:chOff x="0" y="0"/>
            <a:chExt cx="789" cy="870"/>
          </a:xfrm>
        </p:grpSpPr>
        <p:grpSp>
          <p:nvGrpSpPr>
            <p:cNvPr id="43" name="Group 46"/>
            <p:cNvGrpSpPr/>
            <p:nvPr/>
          </p:nvGrpSpPr>
          <p:grpSpPr bwMode="auto">
            <a:xfrm>
              <a:off x="0" y="458"/>
              <a:ext cx="763" cy="412"/>
              <a:chOff x="0" y="0"/>
              <a:chExt cx="763" cy="412"/>
            </a:xfrm>
          </p:grpSpPr>
          <p:sp>
            <p:nvSpPr>
              <p:cNvPr id="56" name="Freeform 47"/>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7" name="Freeform 48"/>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8" name="Freeform 49"/>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9" name="Freeform 50"/>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60" name="Freeform 51"/>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61" name="Line 53"/>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62" name="Line 54"/>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63" name="Line 56"/>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64" name="Line 57"/>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65" name="Line 58"/>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66" name="Line 59"/>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grpSp>
        <p:grpSp>
          <p:nvGrpSpPr>
            <p:cNvPr id="44" name="Group 61"/>
            <p:cNvGrpSpPr/>
            <p:nvPr/>
          </p:nvGrpSpPr>
          <p:grpSpPr bwMode="auto">
            <a:xfrm>
              <a:off x="75" y="0"/>
              <a:ext cx="714" cy="672"/>
              <a:chOff x="0" y="0"/>
              <a:chExt cx="714" cy="672"/>
            </a:xfrm>
          </p:grpSpPr>
          <p:sp>
            <p:nvSpPr>
              <p:cNvPr id="45" name="Freeform 62"/>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46" name="Freeform 63"/>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47" name="Oval 64"/>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48" name="Freeform 65"/>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49" name="Freeform 66"/>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0" name="Freeform 67"/>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1" name="Freeform 68"/>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2" name="Freeform 69"/>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3" name="Freeform 70"/>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4" name="Freeform 71"/>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55" name="Line 72"/>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grpSp>
      <p:grpSp>
        <p:nvGrpSpPr>
          <p:cNvPr id="67" name="Group 73"/>
          <p:cNvGrpSpPr/>
          <p:nvPr/>
        </p:nvGrpSpPr>
        <p:grpSpPr bwMode="auto">
          <a:xfrm>
            <a:off x="7957729" y="3773255"/>
            <a:ext cx="647700" cy="792163"/>
            <a:chOff x="0" y="0"/>
            <a:chExt cx="789" cy="870"/>
          </a:xfrm>
        </p:grpSpPr>
        <p:grpSp>
          <p:nvGrpSpPr>
            <p:cNvPr id="68" name="Group 74"/>
            <p:cNvGrpSpPr/>
            <p:nvPr/>
          </p:nvGrpSpPr>
          <p:grpSpPr bwMode="auto">
            <a:xfrm>
              <a:off x="0" y="458"/>
              <a:ext cx="763" cy="412"/>
              <a:chOff x="0" y="0"/>
              <a:chExt cx="763" cy="412"/>
            </a:xfrm>
          </p:grpSpPr>
          <p:sp>
            <p:nvSpPr>
              <p:cNvPr id="81" name="Freeform 75"/>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2" name="Freeform 76"/>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3" name="Freeform 77"/>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4" name="Freeform 78"/>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5" name="Freeform 79"/>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6" name="Line 81"/>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87" name="Line 82"/>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mj-ea"/>
                  <a:ea typeface="+mj-ea"/>
                </a:endParaRPr>
              </a:p>
            </p:txBody>
          </p:sp>
          <p:sp>
            <p:nvSpPr>
              <p:cNvPr id="88" name="Line 84"/>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89" name="Line 85"/>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90" name="Line 86"/>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sp>
            <p:nvSpPr>
              <p:cNvPr id="91" name="Line 87"/>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mj-ea"/>
                  <a:ea typeface="+mj-ea"/>
                </a:endParaRPr>
              </a:p>
            </p:txBody>
          </p:sp>
        </p:grpSp>
        <p:grpSp>
          <p:nvGrpSpPr>
            <p:cNvPr id="69" name="Group 89"/>
            <p:cNvGrpSpPr/>
            <p:nvPr/>
          </p:nvGrpSpPr>
          <p:grpSpPr bwMode="auto">
            <a:xfrm>
              <a:off x="75" y="0"/>
              <a:ext cx="714" cy="672"/>
              <a:chOff x="0" y="0"/>
              <a:chExt cx="714" cy="672"/>
            </a:xfrm>
          </p:grpSpPr>
          <p:sp>
            <p:nvSpPr>
              <p:cNvPr id="70" name="Freeform 90"/>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1" name="Freeform 91"/>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2" name="Oval 92"/>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3" name="Freeform 93"/>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4" name="Freeform 94"/>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5" name="Freeform 95"/>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6" name="Freeform 96"/>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7" name="Freeform 97"/>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8" name="Freeform 98"/>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79" name="Freeform 99"/>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mj-ea"/>
                  <a:ea typeface="+mj-ea"/>
                </a:endParaRPr>
              </a:p>
            </p:txBody>
          </p:sp>
          <p:sp>
            <p:nvSpPr>
              <p:cNvPr id="80" name="Line 100"/>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mj-ea"/>
                  <a:ea typeface="+mj-ea"/>
                </a:endParaRPr>
              </a:p>
            </p:txBody>
          </p:sp>
        </p:grpSp>
      </p:grpSp>
      <p:pic>
        <p:nvPicPr>
          <p:cNvPr id="92" name="Picture 1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041" y="676043"/>
            <a:ext cx="19446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 Box 102"/>
          <p:cNvSpPr txBox="1">
            <a:spLocks noChangeArrowheads="1"/>
          </p:cNvSpPr>
          <p:nvPr/>
        </p:nvSpPr>
        <p:spPr bwMode="auto">
          <a:xfrm>
            <a:off x="6301966" y="915093"/>
            <a:ext cx="1439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spcBef>
                <a:spcPct val="10000"/>
              </a:spcBef>
            </a:pPr>
            <a:r>
              <a:rPr lang="en-US" altLang="zh-CN" b="1" dirty="0">
                <a:solidFill>
                  <a:srgbClr val="333399"/>
                </a:solidFill>
                <a:latin typeface="微软雅黑" panose="020B0503020204020204" pitchFamily="34" charset="-122"/>
                <a:ea typeface="微软雅黑" panose="020B0503020204020204" pitchFamily="34" charset="-122"/>
              </a:rPr>
              <a:t>Internet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动态</a:t>
            </a:r>
            <a:r>
              <a:rPr lang="en-US" altLang="zh-CN" dirty="0"/>
              <a:t>NAT</a:t>
            </a:r>
            <a:endParaRPr lang="zh-CN" altLang="en-US" dirty="0"/>
          </a:p>
        </p:txBody>
      </p:sp>
      <p:sp>
        <p:nvSpPr>
          <p:cNvPr id="3" name="内容占位符 2"/>
          <p:cNvSpPr>
            <a:spLocks noGrp="1"/>
          </p:cNvSpPr>
          <p:nvPr>
            <p:ph idx="1"/>
          </p:nvPr>
        </p:nvSpPr>
        <p:spPr/>
        <p:txBody>
          <a:bodyPr>
            <a:normAutofit lnSpcReduction="10000"/>
          </a:bodyPr>
          <a:lstStyle/>
          <a:p>
            <a:r>
              <a:rPr lang="zh-CN" altLang="en-US" sz="2000" dirty="0"/>
              <a:t>第一步： 设置外部端口IP地址</a:t>
            </a:r>
          </a:p>
          <a:p>
            <a:pPr lvl="1">
              <a:lnSpc>
                <a:spcPct val="80000"/>
              </a:lnSpc>
              <a:spcBef>
                <a:spcPct val="20000"/>
              </a:spcBef>
            </a:pPr>
            <a:r>
              <a:rPr lang="en-US" altLang="zh-CN" sz="1800">
                <a:sym typeface="+mn-ea"/>
              </a:rPr>
              <a:t>[Huawei]int g0/0/1</a:t>
            </a:r>
          </a:p>
          <a:p>
            <a:pPr lvl="1">
              <a:lnSpc>
                <a:spcPct val="80000"/>
              </a:lnSpc>
              <a:spcBef>
                <a:spcPct val="20000"/>
              </a:spcBef>
            </a:pPr>
            <a:r>
              <a:rPr lang="en-US" altLang="zh-CN" sz="2000">
                <a:sym typeface="+mn-ea"/>
              </a:rPr>
              <a:t>[Huawei-GigabitEthernet0/0/1]ip address 100.1.1.1255.255.255.0</a:t>
            </a:r>
            <a:endParaRPr lang="en-US" altLang="zh-CN" sz="1800" dirty="0">
              <a:sym typeface="+mn-ea"/>
            </a:endParaRPr>
          </a:p>
          <a:p>
            <a:r>
              <a:rPr lang="zh-CN" altLang="en-US" sz="2000" dirty="0"/>
              <a:t>第二步： 设置内部端口IP地址</a:t>
            </a:r>
            <a:endParaRPr lang="zh-CN" altLang="en-US" sz="2400" dirty="0"/>
          </a:p>
          <a:p>
            <a:pPr lvl="1" algn="l">
              <a:lnSpc>
                <a:spcPct val="80000"/>
              </a:lnSpc>
              <a:spcBef>
                <a:spcPct val="20000"/>
              </a:spcBef>
            </a:pPr>
            <a:r>
              <a:rPr lang="en-US" altLang="zh-CN" sz="1800">
                <a:sym typeface="+mn-ea"/>
              </a:rPr>
              <a:t>[Huawei]int g0/0/0</a:t>
            </a:r>
          </a:p>
          <a:p>
            <a:pPr lvl="1" algn="l">
              <a:lnSpc>
                <a:spcPct val="80000"/>
              </a:lnSpc>
              <a:spcBef>
                <a:spcPct val="20000"/>
              </a:spcBef>
            </a:pPr>
            <a:r>
              <a:rPr lang="en-US" altLang="zh-CN" sz="2000">
                <a:sym typeface="+mn-ea"/>
              </a:rPr>
              <a:t>[Huawei-GigabitEthernet0/0/1]ip address 172.16.1.1255.255.255.0</a:t>
            </a:r>
            <a:endParaRPr lang="en-US" altLang="zh-CN" sz="1800" dirty="0">
              <a:sym typeface="+mn-ea"/>
            </a:endParaRPr>
          </a:p>
          <a:p>
            <a:r>
              <a:rPr lang="zh-CN" altLang="en-US" sz="2000" dirty="0"/>
              <a:t>第三步：定义内部网络中允许访问外部的访问控制列表</a:t>
            </a:r>
            <a:endParaRPr lang="zh-CN" altLang="en-US" sz="2400" dirty="0"/>
          </a:p>
          <a:p>
            <a:pPr lvl="1"/>
            <a:r>
              <a:rPr lang="zh-CN" altLang="en-US" sz="2000" dirty="0"/>
              <a:t>[Huawei]acl 2000</a:t>
            </a:r>
          </a:p>
          <a:p>
            <a:pPr lvl="1"/>
            <a:r>
              <a:rPr lang="zh-CN" altLang="en-US" sz="2000" dirty="0"/>
              <a:t>[Huawei-acl-basic-2000]rule 5 permit source 172.16.1.0 0.0.0.255</a:t>
            </a:r>
          </a:p>
          <a:p>
            <a:r>
              <a:rPr lang="zh-CN" altLang="en-US" sz="2000" dirty="0"/>
              <a:t>第四步：定义转换地址池</a:t>
            </a:r>
          </a:p>
          <a:p>
            <a:pPr lvl="1">
              <a:buFont typeface="Arial" panose="020B0604020202020204" pitchFamily="34" charset="0"/>
              <a:buChar char="•"/>
            </a:pPr>
            <a:r>
              <a:rPr lang="zh-CN" altLang="en-US" sz="1750" dirty="0">
                <a:sym typeface="+mn-ea"/>
              </a:rPr>
              <a:t>[Huawei]nat address-group 1 100.1.1.3 100.1.1.10</a:t>
            </a:r>
          </a:p>
          <a:p>
            <a:pPr lvl="0">
              <a:buFont typeface="Wingdings" panose="05000000000000000000" charset="0"/>
              <a:buChar char="Ø"/>
            </a:pPr>
            <a:r>
              <a:rPr lang="zh-CN" altLang="en-US" sz="2000" dirty="0"/>
              <a:t>第五步：外部接口上开启动态</a:t>
            </a:r>
            <a:r>
              <a:rPr lang="en-US" altLang="zh-CN" sz="2000" dirty="0"/>
              <a:t>NAT</a:t>
            </a:r>
          </a:p>
          <a:p>
            <a:pPr lvl="1">
              <a:buFont typeface="Arial" panose="020B0604020202020204" pitchFamily="34" charset="0"/>
              <a:buChar char="•"/>
            </a:pPr>
            <a:r>
              <a:rPr lang="en-US" altLang="zh-CN" sz="1750">
                <a:sym typeface="+mn-ea"/>
              </a:rPr>
              <a:t>[Huawei]int g0/0/1</a:t>
            </a:r>
            <a:endParaRPr lang="en-US" altLang="zh-CN" sz="1750" dirty="0"/>
          </a:p>
          <a:p>
            <a:pPr lvl="1">
              <a:buFont typeface="Arial" panose="020B0604020202020204" pitchFamily="34" charset="0"/>
              <a:buChar char="•"/>
            </a:pPr>
            <a:r>
              <a:rPr lang="en-US" altLang="zh-CN" sz="1750" dirty="0"/>
              <a:t>[Huawei-GigabitEthernet0/0/1]nat outbound 2000 address-group 1 no-pat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dirty="0"/>
              <a:t>easy-ip-</a:t>
            </a:r>
            <a:r>
              <a:rPr lang="zh-CN" altLang="en-US" dirty="0"/>
              <a:t>配置</a:t>
            </a:r>
          </a:p>
        </p:txBody>
      </p:sp>
      <p:sp>
        <p:nvSpPr>
          <p:cNvPr id="104" name="内容占位符 2"/>
          <p:cNvSpPr>
            <a:spLocks noGrp="1"/>
          </p:cNvSpPr>
          <p:nvPr>
            <p:ph idx="1"/>
          </p:nvPr>
        </p:nvSpPr>
        <p:spPr>
          <a:xfrm>
            <a:off x="914482" y="5215156"/>
            <a:ext cx="10515600" cy="1187905"/>
          </a:xfrm>
          <a:prstGeom prst="rect">
            <a:avLst/>
          </a:prstGeom>
        </p:spPr>
        <p:txBody>
          <a:bodyPr>
            <a:normAutofit/>
          </a:bodyPr>
          <a:lstStyle/>
          <a:p>
            <a:pPr marL="0" indent="0">
              <a:buNone/>
            </a:pPr>
            <a:r>
              <a:rPr lang="zh-CN" altLang="en-US" sz="3200" dirty="0">
                <a:latin typeface="微软雅黑" panose="020B0503020204020204" pitchFamily="34" charset="-122"/>
                <a:ea typeface="微软雅黑" panose="020B0503020204020204" pitchFamily="34" charset="-122"/>
              </a:rPr>
              <a:t>将内部网络地址10.1.1.1-10.1.1.254</a:t>
            </a:r>
            <a:endParaRPr lang="en-US" altLang="zh-CN" sz="3200" dirty="0">
              <a:latin typeface="微软雅黑" panose="020B0503020204020204" pitchFamily="34" charset="-122"/>
              <a:ea typeface="微软雅黑" panose="020B0503020204020204" pitchFamily="34" charset="-122"/>
            </a:endParaRPr>
          </a:p>
          <a:p>
            <a:pPr marL="0" indent="0">
              <a:buNone/>
            </a:pPr>
            <a:r>
              <a:rPr lang="zh-CN" altLang="en-US" sz="3200" dirty="0">
                <a:latin typeface="微软雅黑" panose="020B0503020204020204" pitchFamily="34" charset="-122"/>
                <a:ea typeface="微软雅黑" panose="020B0503020204020204" pitchFamily="34" charset="-122"/>
              </a:rPr>
              <a:t>转换为合法的外部地址61.159.62.130</a:t>
            </a:r>
          </a:p>
        </p:txBody>
      </p:sp>
      <p:pic>
        <p:nvPicPr>
          <p:cNvPr id="5"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82" y="721240"/>
            <a:ext cx="19446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4522869" y="3054865"/>
            <a:ext cx="5151438" cy="1958975"/>
          </a:xfrm>
          <a:prstGeom prst="rect">
            <a:avLst/>
          </a:prstGeom>
          <a:gradFill rotWithShape="1">
            <a:gsLst>
              <a:gs pos="0">
                <a:srgbClr val="CCCCFF"/>
              </a:gs>
              <a:gs pos="50000">
                <a:srgbClr val="FFFFFF"/>
              </a:gs>
              <a:gs pos="100000">
                <a:srgbClr val="CCCCFF"/>
              </a:gs>
            </a:gsLst>
            <a:lin ang="5400000" scaled="1"/>
          </a:gra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 name="Line 4"/>
          <p:cNvSpPr>
            <a:spLocks noChangeShapeType="1"/>
          </p:cNvSpPr>
          <p:nvPr/>
        </p:nvSpPr>
        <p:spPr bwMode="auto">
          <a:xfrm flipH="1">
            <a:off x="5526169" y="3515240"/>
            <a:ext cx="1031875" cy="4572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a:off x="7442282" y="3500953"/>
            <a:ext cx="1081087" cy="433387"/>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p:nvSpPr>
        <p:spPr bwMode="auto">
          <a:xfrm>
            <a:off x="6377792" y="959509"/>
            <a:ext cx="1439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spcBef>
                <a:spcPct val="10000"/>
              </a:spcBef>
            </a:pPr>
            <a:r>
              <a:rPr lang="en-US" altLang="zh-CN" b="1" dirty="0">
                <a:solidFill>
                  <a:srgbClr val="333399"/>
                </a:solidFill>
                <a:latin typeface="微软雅黑" panose="020B0503020204020204" pitchFamily="34" charset="-122"/>
                <a:ea typeface="微软雅黑" panose="020B0503020204020204" pitchFamily="34" charset="-122"/>
              </a:rPr>
              <a:t>Internet</a:t>
            </a:r>
          </a:p>
        </p:txBody>
      </p:sp>
      <p:sp>
        <p:nvSpPr>
          <p:cNvPr id="10" name="AutoShape 7"/>
          <p:cNvSpPr>
            <a:spLocks noChangeArrowheads="1"/>
          </p:cNvSpPr>
          <p:nvPr/>
        </p:nvSpPr>
        <p:spPr bwMode="auto">
          <a:xfrm>
            <a:off x="7565454" y="1489735"/>
            <a:ext cx="1877944" cy="439737"/>
          </a:xfrm>
          <a:prstGeom prst="wedgeRoundRectCallout">
            <a:avLst>
              <a:gd name="adj1" fmla="val -65801"/>
              <a:gd name="adj2" fmla="val 111009"/>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latin typeface="微软雅黑" panose="020B0503020204020204" pitchFamily="34" charset="-122"/>
                <a:ea typeface="微软雅黑" panose="020B0503020204020204" pitchFamily="34" charset="-122"/>
              </a:rPr>
              <a:t>NAT</a:t>
            </a:r>
            <a:r>
              <a:rPr lang="zh-CN" altLang="en-US" sz="1800" b="1">
                <a:latin typeface="微软雅黑" panose="020B0503020204020204" pitchFamily="34" charset="-122"/>
                <a:ea typeface="微软雅黑" panose="020B0503020204020204" pitchFamily="34" charset="-122"/>
              </a:rPr>
              <a:t>外部端口</a:t>
            </a:r>
          </a:p>
        </p:txBody>
      </p:sp>
      <p:sp>
        <p:nvSpPr>
          <p:cNvPr id="11" name="AutoShape 8"/>
          <p:cNvSpPr>
            <a:spLocks noChangeArrowheads="1"/>
          </p:cNvSpPr>
          <p:nvPr/>
        </p:nvSpPr>
        <p:spPr bwMode="auto">
          <a:xfrm>
            <a:off x="7917083" y="2434008"/>
            <a:ext cx="1757224" cy="431800"/>
          </a:xfrm>
          <a:prstGeom prst="wedgeRoundRectCallout">
            <a:avLst>
              <a:gd name="adj1" fmla="val -87546"/>
              <a:gd name="adj2" fmla="val 6986"/>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latin typeface="微软雅黑" panose="020B0503020204020204" pitchFamily="34" charset="-122"/>
                <a:ea typeface="微软雅黑" panose="020B0503020204020204" pitchFamily="34" charset="-122"/>
              </a:rPr>
              <a:t>NAT</a:t>
            </a:r>
            <a:r>
              <a:rPr lang="zh-CN" altLang="en-US" sz="1800" b="1">
                <a:latin typeface="微软雅黑" panose="020B0503020204020204" pitchFamily="34" charset="-122"/>
                <a:ea typeface="微软雅黑" panose="020B0503020204020204" pitchFamily="34" charset="-122"/>
              </a:rPr>
              <a:t>内部端口</a:t>
            </a:r>
          </a:p>
        </p:txBody>
      </p:sp>
      <p:sp>
        <p:nvSpPr>
          <p:cNvPr id="12" name="Text Box 9"/>
          <p:cNvSpPr txBox="1">
            <a:spLocks noChangeArrowheads="1"/>
          </p:cNvSpPr>
          <p:nvPr/>
        </p:nvSpPr>
        <p:spPr bwMode="auto">
          <a:xfrm>
            <a:off x="4641757" y="3193415"/>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2000" b="1" dirty="0">
                <a:latin typeface="微软雅黑" panose="020B0503020204020204" pitchFamily="34" charset="-122"/>
                <a:ea typeface="微软雅黑" panose="020B0503020204020204" pitchFamily="34" charset="-122"/>
              </a:rPr>
              <a:t>内部网络</a:t>
            </a:r>
          </a:p>
        </p:txBody>
      </p:sp>
      <p:sp>
        <p:nvSpPr>
          <p:cNvPr id="13" name="Text Box 10"/>
          <p:cNvSpPr txBox="1">
            <a:spLocks noChangeArrowheads="1"/>
          </p:cNvSpPr>
          <p:nvPr/>
        </p:nvSpPr>
        <p:spPr bwMode="auto">
          <a:xfrm>
            <a:off x="5630624" y="4655065"/>
            <a:ext cx="3159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dirty="0">
                <a:latin typeface="微软雅黑" panose="020B0503020204020204" pitchFamily="34" charset="-122"/>
                <a:ea typeface="微软雅黑" panose="020B0503020204020204" pitchFamily="34" charset="-122"/>
              </a:rPr>
              <a:t>10.1.1.2-10.1.1.254/24 </a:t>
            </a:r>
          </a:p>
        </p:txBody>
      </p:sp>
      <p:sp>
        <p:nvSpPr>
          <p:cNvPr id="14" name="AutoShape 11"/>
          <p:cNvSpPr>
            <a:spLocks noChangeArrowheads="1"/>
          </p:cNvSpPr>
          <p:nvPr/>
        </p:nvSpPr>
        <p:spPr bwMode="auto">
          <a:xfrm>
            <a:off x="4522868" y="1586428"/>
            <a:ext cx="1879601" cy="431800"/>
          </a:xfrm>
          <a:prstGeom prst="wedgeRoundRectCallout">
            <a:avLst>
              <a:gd name="adj1" fmla="val 70370"/>
              <a:gd name="adj2" fmla="val 92278"/>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dirty="0">
                <a:latin typeface="微软雅黑" panose="020B0503020204020204" pitchFamily="34" charset="-122"/>
                <a:ea typeface="微软雅黑" panose="020B0503020204020204" pitchFamily="34" charset="-122"/>
              </a:rPr>
              <a:t>61.159.62.130 </a:t>
            </a:r>
          </a:p>
        </p:txBody>
      </p:sp>
      <p:sp>
        <p:nvSpPr>
          <p:cNvPr id="15" name="AutoShape 12"/>
          <p:cNvSpPr>
            <a:spLocks noChangeArrowheads="1"/>
          </p:cNvSpPr>
          <p:nvPr/>
        </p:nvSpPr>
        <p:spPr bwMode="auto">
          <a:xfrm>
            <a:off x="4522868" y="2378590"/>
            <a:ext cx="1649414" cy="433388"/>
          </a:xfrm>
          <a:prstGeom prst="wedgeRoundRectCallout">
            <a:avLst>
              <a:gd name="adj1" fmla="val 88745"/>
              <a:gd name="adj2" fmla="val 15204"/>
              <a:gd name="adj3" fmla="val 16667"/>
            </a:avLst>
          </a:prstGeom>
          <a:solidFill>
            <a:srgbClr val="FFCCFF"/>
          </a:solidFill>
          <a:ln w="12700" cmpd="sng">
            <a:solidFill>
              <a:srgbClr val="808080"/>
            </a:solidFill>
            <a:miter lim="800000"/>
          </a:ln>
          <a:effectLst>
            <a:outerShdw dist="107763" dir="2700000" algn="ctr" rotWithShape="0">
              <a:schemeClr val="bg2">
                <a:alpha val="50000"/>
              </a:schemeClr>
            </a:outerShdw>
          </a:effec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latin typeface="微软雅黑" panose="020B0503020204020204" pitchFamily="34" charset="-122"/>
                <a:ea typeface="微软雅黑" panose="020B0503020204020204" pitchFamily="34" charset="-122"/>
              </a:rPr>
              <a:t>10.1.1.1</a:t>
            </a:r>
          </a:p>
        </p:txBody>
      </p:sp>
      <p:sp>
        <p:nvSpPr>
          <p:cNvPr id="16" name="Line 13"/>
          <p:cNvSpPr>
            <a:spLocks noChangeShapeType="1"/>
          </p:cNvSpPr>
          <p:nvPr/>
        </p:nvSpPr>
        <p:spPr bwMode="auto">
          <a:xfrm>
            <a:off x="7081919" y="1629290"/>
            <a:ext cx="0" cy="2376488"/>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1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682" y="3142178"/>
            <a:ext cx="9842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721" y="2205553"/>
            <a:ext cx="86189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bwMode="auto">
          <a:xfrm>
            <a:off x="5194382" y="3889890"/>
            <a:ext cx="647700" cy="931474"/>
            <a:chOff x="0" y="0"/>
            <a:chExt cx="789" cy="1023"/>
          </a:xfrm>
        </p:grpSpPr>
        <p:grpSp>
          <p:nvGrpSpPr>
            <p:cNvPr id="20" name="Group 19"/>
            <p:cNvGrpSpPr/>
            <p:nvPr/>
          </p:nvGrpSpPr>
          <p:grpSpPr bwMode="auto">
            <a:xfrm>
              <a:off x="0" y="458"/>
              <a:ext cx="763" cy="565"/>
              <a:chOff x="0" y="0"/>
              <a:chExt cx="763" cy="565"/>
            </a:xfrm>
          </p:grpSpPr>
          <p:sp>
            <p:nvSpPr>
              <p:cNvPr id="33" name="Freeform 20"/>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4" name="Freeform 21"/>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5" name="Freeform 22"/>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6" name="Freeform 23"/>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4"/>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5"/>
              <p:cNvSpPr/>
              <p:nvPr/>
            </p:nvSpPr>
            <p:spPr bwMode="auto">
              <a:xfrm>
                <a:off x="261" y="38"/>
                <a:ext cx="225" cy="466"/>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9" name="Line 26"/>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0" name="Line 27"/>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1" name="Freeform 28"/>
              <p:cNvSpPr>
                <a:spLocks noChangeArrowheads="1"/>
              </p:cNvSpPr>
              <p:nvPr/>
            </p:nvSpPr>
            <p:spPr bwMode="auto">
              <a:xfrm>
                <a:off x="326" y="46"/>
                <a:ext cx="47" cy="466"/>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2" name="Line 29"/>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3" name="Line 30"/>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4" name="Line 31"/>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5" name="Line 32"/>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6" name="Freeform 33"/>
              <p:cNvSpPr/>
              <p:nvPr/>
            </p:nvSpPr>
            <p:spPr bwMode="auto">
              <a:xfrm>
                <a:off x="263" y="99"/>
                <a:ext cx="225" cy="466"/>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grpSp>
        <p:grpSp>
          <p:nvGrpSpPr>
            <p:cNvPr id="21" name="Group 34"/>
            <p:cNvGrpSpPr/>
            <p:nvPr/>
          </p:nvGrpSpPr>
          <p:grpSpPr bwMode="auto">
            <a:xfrm>
              <a:off x="75" y="0"/>
              <a:ext cx="714" cy="672"/>
              <a:chOff x="0" y="0"/>
              <a:chExt cx="714" cy="672"/>
            </a:xfrm>
          </p:grpSpPr>
          <p:sp>
            <p:nvSpPr>
              <p:cNvPr id="22" name="Freeform 35"/>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3" name="Freeform 36"/>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4" name="Oval 37"/>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5" name="Freeform 38"/>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6" name="Freeform 39"/>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7" name="Freeform 40"/>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8" name="Freeform 41"/>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29" name="Freeform 42"/>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0" name="Freeform 43"/>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1" name="Freeform 44"/>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2" name="Line 45"/>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47" name="Group 46"/>
          <p:cNvGrpSpPr/>
          <p:nvPr/>
        </p:nvGrpSpPr>
        <p:grpSpPr bwMode="auto">
          <a:xfrm>
            <a:off x="6634244" y="3889890"/>
            <a:ext cx="647700" cy="931474"/>
            <a:chOff x="0" y="0"/>
            <a:chExt cx="789" cy="1023"/>
          </a:xfrm>
        </p:grpSpPr>
        <p:grpSp>
          <p:nvGrpSpPr>
            <p:cNvPr id="48" name="Group 47"/>
            <p:cNvGrpSpPr/>
            <p:nvPr/>
          </p:nvGrpSpPr>
          <p:grpSpPr bwMode="auto">
            <a:xfrm>
              <a:off x="0" y="458"/>
              <a:ext cx="763" cy="565"/>
              <a:chOff x="0" y="0"/>
              <a:chExt cx="763" cy="565"/>
            </a:xfrm>
          </p:grpSpPr>
          <p:sp>
            <p:nvSpPr>
              <p:cNvPr id="61" name="Freeform 48"/>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2" name="Freeform 49"/>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3" name="Freeform 50"/>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4" name="Freeform 51"/>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52"/>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6" name="Freeform 53"/>
              <p:cNvSpPr/>
              <p:nvPr/>
            </p:nvSpPr>
            <p:spPr bwMode="auto">
              <a:xfrm>
                <a:off x="261" y="38"/>
                <a:ext cx="225" cy="466"/>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7" name="Line 54"/>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68" name="Line 55"/>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69" name="Freeform 56"/>
              <p:cNvSpPr>
                <a:spLocks noChangeArrowheads="1"/>
              </p:cNvSpPr>
              <p:nvPr/>
            </p:nvSpPr>
            <p:spPr bwMode="auto">
              <a:xfrm>
                <a:off x="326" y="46"/>
                <a:ext cx="47" cy="466"/>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0" name="Line 57"/>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1" name="Line 58"/>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2" name="Line 59"/>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3" name="Line 60"/>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4" name="Freeform 61"/>
              <p:cNvSpPr/>
              <p:nvPr/>
            </p:nvSpPr>
            <p:spPr bwMode="auto">
              <a:xfrm>
                <a:off x="263" y="99"/>
                <a:ext cx="225" cy="466"/>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grpSp>
        <p:grpSp>
          <p:nvGrpSpPr>
            <p:cNvPr id="49" name="Group 62"/>
            <p:cNvGrpSpPr/>
            <p:nvPr/>
          </p:nvGrpSpPr>
          <p:grpSpPr bwMode="auto">
            <a:xfrm>
              <a:off x="75" y="0"/>
              <a:ext cx="714" cy="672"/>
              <a:chOff x="0" y="0"/>
              <a:chExt cx="714" cy="672"/>
            </a:xfrm>
          </p:grpSpPr>
          <p:sp>
            <p:nvSpPr>
              <p:cNvPr id="50" name="Freeform 63"/>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1" name="Freeform 64"/>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2" name="Oval 65"/>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3" name="Freeform 66"/>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4" name="Freeform 67"/>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5" name="Freeform 68"/>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6" name="Freeform 69"/>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7" name="Freeform 70"/>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8" name="Freeform 71"/>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9" name="Freeform 72"/>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0" name="Line 73"/>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75" name="Group 74"/>
          <p:cNvGrpSpPr/>
          <p:nvPr/>
        </p:nvGrpSpPr>
        <p:grpSpPr bwMode="auto">
          <a:xfrm>
            <a:off x="8074107" y="3889890"/>
            <a:ext cx="647700" cy="931474"/>
            <a:chOff x="0" y="0"/>
            <a:chExt cx="789" cy="1023"/>
          </a:xfrm>
        </p:grpSpPr>
        <p:grpSp>
          <p:nvGrpSpPr>
            <p:cNvPr id="76" name="Group 75"/>
            <p:cNvGrpSpPr/>
            <p:nvPr/>
          </p:nvGrpSpPr>
          <p:grpSpPr bwMode="auto">
            <a:xfrm>
              <a:off x="0" y="458"/>
              <a:ext cx="763" cy="565"/>
              <a:chOff x="0" y="0"/>
              <a:chExt cx="763" cy="565"/>
            </a:xfrm>
          </p:grpSpPr>
          <p:sp>
            <p:nvSpPr>
              <p:cNvPr id="89" name="Freeform 76"/>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0" name="Freeform 77"/>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1" name="Freeform 78"/>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2" name="Freeform 79"/>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3" name="Freeform 80"/>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4" name="Freeform 81"/>
              <p:cNvSpPr/>
              <p:nvPr/>
            </p:nvSpPr>
            <p:spPr bwMode="auto">
              <a:xfrm>
                <a:off x="261" y="38"/>
                <a:ext cx="225" cy="466"/>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5" name="Line 82"/>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6" name="Line 83"/>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7" name="Freeform 84"/>
              <p:cNvSpPr>
                <a:spLocks noChangeArrowheads="1"/>
              </p:cNvSpPr>
              <p:nvPr/>
            </p:nvSpPr>
            <p:spPr bwMode="auto">
              <a:xfrm>
                <a:off x="326" y="46"/>
                <a:ext cx="47" cy="466"/>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98" name="Line 85"/>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99" name="Line 86"/>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00" name="Line 87"/>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01" name="Line 88"/>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102" name="Freeform 89"/>
              <p:cNvSpPr/>
              <p:nvPr/>
            </p:nvSpPr>
            <p:spPr bwMode="auto">
              <a:xfrm>
                <a:off x="263" y="99"/>
                <a:ext cx="225" cy="466"/>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grpSp>
        <p:grpSp>
          <p:nvGrpSpPr>
            <p:cNvPr id="77" name="Group 90"/>
            <p:cNvGrpSpPr/>
            <p:nvPr/>
          </p:nvGrpSpPr>
          <p:grpSpPr bwMode="auto">
            <a:xfrm>
              <a:off x="75" y="0"/>
              <a:ext cx="714" cy="672"/>
              <a:chOff x="0" y="0"/>
              <a:chExt cx="714" cy="672"/>
            </a:xfrm>
          </p:grpSpPr>
          <p:sp>
            <p:nvSpPr>
              <p:cNvPr id="78" name="Freeform 91"/>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9" name="Freeform 92"/>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0" name="Oval 93"/>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1" name="Freeform 94"/>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2" name="Freeform 95"/>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3" name="Freeform 96"/>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4" name="Freeform 97"/>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5" name="Freeform 98"/>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6" name="Freeform 99"/>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7" name="Freeform 100"/>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88" name="Line 101"/>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easy-ip</a:t>
            </a:r>
            <a:r>
              <a:rPr lang="zh-CN" altLang="en-US" dirty="0"/>
              <a:t>配置</a:t>
            </a:r>
          </a:p>
        </p:txBody>
      </p:sp>
      <p:sp>
        <p:nvSpPr>
          <p:cNvPr id="3" name="内容占位符 2"/>
          <p:cNvSpPr>
            <a:spLocks noGrp="1"/>
          </p:cNvSpPr>
          <p:nvPr>
            <p:ph idx="1"/>
          </p:nvPr>
        </p:nvSpPr>
        <p:spPr/>
        <p:txBody>
          <a:bodyPr/>
          <a:lstStyle/>
          <a:p>
            <a:r>
              <a:rPr lang="zh-CN" altLang="en-US" sz="2400" dirty="0"/>
              <a:t>第一步 ：设置外部端口IP地址</a:t>
            </a:r>
          </a:p>
          <a:p>
            <a:pPr lvl="1">
              <a:lnSpc>
                <a:spcPct val="80000"/>
              </a:lnSpc>
              <a:spcBef>
                <a:spcPct val="20000"/>
              </a:spcBef>
            </a:pPr>
            <a:r>
              <a:rPr lang="en-US" altLang="zh-CN" sz="1800">
                <a:sym typeface="+mn-ea"/>
              </a:rPr>
              <a:t>[Huawei]int g0/0/1</a:t>
            </a:r>
          </a:p>
          <a:p>
            <a:pPr lvl="1">
              <a:lnSpc>
                <a:spcPct val="80000"/>
              </a:lnSpc>
              <a:spcBef>
                <a:spcPct val="20000"/>
              </a:spcBef>
            </a:pPr>
            <a:r>
              <a:rPr lang="en-US" altLang="zh-CN" sz="2000">
                <a:sym typeface="+mn-ea"/>
              </a:rPr>
              <a:t>[Huawei-GigabitEthernet0/0/1]ip address 100.1.1.1255.255.255.0</a:t>
            </a:r>
            <a:endParaRPr lang="en-US" altLang="zh-CN" sz="1800" dirty="0">
              <a:sym typeface="+mn-ea"/>
            </a:endParaRPr>
          </a:p>
          <a:p>
            <a:r>
              <a:rPr lang="zh-CN" altLang="en-US" sz="2400" dirty="0"/>
              <a:t>第二步： 设置内部端口IP地址</a:t>
            </a:r>
          </a:p>
          <a:p>
            <a:pPr lvl="1" algn="l">
              <a:lnSpc>
                <a:spcPct val="80000"/>
              </a:lnSpc>
              <a:spcBef>
                <a:spcPct val="20000"/>
              </a:spcBef>
            </a:pPr>
            <a:r>
              <a:rPr lang="en-US" altLang="zh-CN" sz="1800">
                <a:sym typeface="+mn-ea"/>
              </a:rPr>
              <a:t>[Huawei]int g0/0/0</a:t>
            </a:r>
          </a:p>
          <a:p>
            <a:pPr lvl="1" algn="l">
              <a:lnSpc>
                <a:spcPct val="80000"/>
              </a:lnSpc>
              <a:spcBef>
                <a:spcPct val="20000"/>
              </a:spcBef>
            </a:pPr>
            <a:r>
              <a:rPr lang="en-US" altLang="zh-CN" sz="2000">
                <a:sym typeface="+mn-ea"/>
              </a:rPr>
              <a:t>[Huawei-GigabitEthernet0/0/1]ip address 172.16.1.1255.255.255.0</a:t>
            </a:r>
            <a:endParaRPr lang="en-US" altLang="zh-CN" sz="1800" dirty="0">
              <a:sym typeface="+mn-ea"/>
            </a:endParaRPr>
          </a:p>
          <a:p>
            <a:r>
              <a:rPr lang="zh-CN" altLang="en-US" sz="2400" dirty="0"/>
              <a:t>第三步 ：定义内部网络中允许访问外部的访问控制列表</a:t>
            </a:r>
          </a:p>
          <a:p>
            <a:pPr lvl="1"/>
            <a:r>
              <a:rPr sz="2000"/>
              <a:t>[Huawei]acl  2000</a:t>
            </a:r>
          </a:p>
          <a:p>
            <a:pPr lvl="1"/>
            <a:r>
              <a:rPr sz="2000"/>
              <a:t>[Huawei-acl-basic-2000]rule 5 permit source 172.16.1.0 0.0.0.255</a:t>
            </a:r>
          </a:p>
          <a:p>
            <a:r>
              <a:rPr lang="zh-CN" altLang="en-US" sz="2000" dirty="0"/>
              <a:t>查看：</a:t>
            </a:r>
            <a:r>
              <a:rPr lang="en-US" altLang="zh-CN" sz="2000" dirty="0"/>
              <a:t>dis nat outbound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服务器配置</a:t>
            </a:r>
          </a:p>
        </p:txBody>
      </p:sp>
      <p:sp>
        <p:nvSpPr>
          <p:cNvPr id="3" name="内容占位符 2"/>
          <p:cNvSpPr>
            <a:spLocks noGrp="1"/>
          </p:cNvSpPr>
          <p:nvPr>
            <p:ph idx="1"/>
          </p:nvPr>
        </p:nvSpPr>
        <p:spPr/>
        <p:txBody>
          <a:bodyPr/>
          <a:lstStyle/>
          <a:p>
            <a:r>
              <a:rPr lang="zh-CN" altLang="en-US" sz="2800" dirty="0"/>
              <a:t>第一步 ：设置外部端口IP地址</a:t>
            </a:r>
          </a:p>
          <a:p>
            <a:pPr lvl="1">
              <a:lnSpc>
                <a:spcPct val="80000"/>
              </a:lnSpc>
              <a:spcBef>
                <a:spcPct val="20000"/>
              </a:spcBef>
            </a:pPr>
            <a:r>
              <a:rPr lang="en-US" altLang="zh-CN" sz="2400">
                <a:sym typeface="+mn-ea"/>
              </a:rPr>
              <a:t>[Huawei]int g0/0/1</a:t>
            </a:r>
            <a:endParaRPr lang="en-US" altLang="zh-CN" sz="2000">
              <a:sym typeface="+mn-ea"/>
            </a:endParaRPr>
          </a:p>
          <a:p>
            <a:pPr lvl="1">
              <a:lnSpc>
                <a:spcPct val="80000"/>
              </a:lnSpc>
              <a:spcBef>
                <a:spcPct val="20000"/>
              </a:spcBef>
            </a:pPr>
            <a:r>
              <a:rPr lang="en-US" altLang="zh-CN" sz="2400">
                <a:sym typeface="+mn-ea"/>
              </a:rPr>
              <a:t>[Huawei-GigabitEthernet0/0/1]ip address 100.1.1.1255.255.255.0</a:t>
            </a:r>
            <a:endParaRPr lang="en-US" altLang="zh-CN" sz="2000" dirty="0">
              <a:sym typeface="+mn-ea"/>
            </a:endParaRPr>
          </a:p>
          <a:p>
            <a:r>
              <a:rPr lang="zh-CN" altLang="en-US" sz="2800" dirty="0"/>
              <a:t>第二步： 设置内部端口IP地址</a:t>
            </a:r>
          </a:p>
          <a:p>
            <a:pPr lvl="1" algn="l">
              <a:lnSpc>
                <a:spcPct val="80000"/>
              </a:lnSpc>
              <a:spcBef>
                <a:spcPct val="20000"/>
              </a:spcBef>
            </a:pPr>
            <a:r>
              <a:rPr lang="en-US" altLang="zh-CN" sz="2400">
                <a:sym typeface="+mn-ea"/>
              </a:rPr>
              <a:t>[Huawei]int g0/0/0</a:t>
            </a:r>
            <a:endParaRPr lang="en-US" altLang="zh-CN" sz="2000">
              <a:sym typeface="+mn-ea"/>
            </a:endParaRPr>
          </a:p>
          <a:p>
            <a:pPr lvl="1" algn="l">
              <a:lnSpc>
                <a:spcPct val="80000"/>
              </a:lnSpc>
              <a:spcBef>
                <a:spcPct val="20000"/>
              </a:spcBef>
            </a:pPr>
            <a:r>
              <a:rPr lang="en-US" altLang="zh-CN" sz="2400">
                <a:sym typeface="+mn-ea"/>
              </a:rPr>
              <a:t>[Huawei-GigabitEthernet0/0/1]ip address 172.16.1.1 =255.255.255.0</a:t>
            </a:r>
            <a:endParaRPr lang="en-US" altLang="zh-CN" sz="2000" dirty="0">
              <a:sym typeface="+mn-ea"/>
            </a:endParaRPr>
          </a:p>
          <a:p>
            <a:r>
              <a:rPr lang="zh-CN" altLang="en-US" sz="2800" dirty="0"/>
              <a:t>第三步 ：定义</a:t>
            </a:r>
            <a:r>
              <a:rPr lang="en-US" altLang="zh-CN" sz="2800" dirty="0"/>
              <a:t>NAT</a:t>
            </a:r>
            <a:r>
              <a:rPr lang="zh-CN" altLang="en-US" sz="2800" dirty="0"/>
              <a:t>服务器</a:t>
            </a:r>
          </a:p>
          <a:p>
            <a:pPr lvl="1"/>
            <a:r>
              <a:rPr lang="en-US" altLang="zh-CN" sz="2400"/>
              <a:t>[Huawei-GigabitEthernet0/0/1]nat server protocol tcp global 100.1.1.10 www inside 172.16.1.1 www</a:t>
            </a:r>
            <a:endParaRPr lang="zh-CN" altLang="en-US" sz="2400" dirty="0"/>
          </a:p>
          <a:p>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查看</a:t>
            </a:r>
            <a:r>
              <a:rPr lang="en-US" altLang="zh-CN" dirty="0"/>
              <a:t>NAT</a:t>
            </a:r>
            <a:endParaRPr lang="zh-CN" altLang="en-US" dirty="0"/>
          </a:p>
        </p:txBody>
      </p:sp>
      <p:sp>
        <p:nvSpPr>
          <p:cNvPr id="3" name="内容占位符 2"/>
          <p:cNvSpPr>
            <a:spLocks noGrp="1"/>
          </p:cNvSpPr>
          <p:nvPr>
            <p:ph idx="1"/>
          </p:nvPr>
        </p:nvSpPr>
        <p:spPr/>
        <p:txBody>
          <a:bodyPr/>
          <a:lstStyle/>
          <a:p>
            <a:r>
              <a:rPr lang="en-US" altLang="zh-CN" dirty="0"/>
              <a:t>dis nat outbound</a:t>
            </a:r>
          </a:p>
          <a:p>
            <a:r>
              <a:rPr lang="en-US" altLang="zh-CN" dirty="0"/>
              <a:t>dis nat address-group 1</a:t>
            </a:r>
          </a:p>
          <a:p>
            <a:r>
              <a:rPr lang="en-US" altLang="zh-CN" dirty="0"/>
              <a:t>dis nat static </a:t>
            </a:r>
          </a:p>
          <a:p>
            <a:pPr marL="0" indent="0">
              <a:buNone/>
            </a:pPr>
            <a:endParaRPr lang="en-US"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检查与排错</a:t>
            </a:r>
          </a:p>
        </p:txBody>
      </p:sp>
      <p:sp>
        <p:nvSpPr>
          <p:cNvPr id="3" name="内容占位符 2"/>
          <p:cNvSpPr>
            <a:spLocks noGrp="1"/>
          </p:cNvSpPr>
          <p:nvPr>
            <p:ph idx="1"/>
          </p:nvPr>
        </p:nvSpPr>
        <p:spPr/>
        <p:txBody>
          <a:bodyPr/>
          <a:lstStyle/>
          <a:p>
            <a:r>
              <a:rPr lang="zh-CN" altLang="en-US" dirty="0"/>
              <a:t>常见问题</a:t>
            </a:r>
            <a:endParaRPr lang="en-US" altLang="zh-CN" dirty="0"/>
          </a:p>
          <a:p>
            <a:pPr lvl="1" indent="0">
              <a:buNone/>
            </a:pPr>
            <a:r>
              <a:rPr lang="zh-CN" altLang="en-US" dirty="0"/>
              <a:t>动态地址池中是否有正确的范围的地址</a:t>
            </a:r>
          </a:p>
          <a:p>
            <a:pPr lvl="1" indent="0">
              <a:buNone/>
            </a:pPr>
            <a:r>
              <a:rPr lang="zh-CN" altLang="en-US" dirty="0"/>
              <a:t>动态地址池中是否有重复的地址</a:t>
            </a:r>
          </a:p>
          <a:p>
            <a:pPr lvl="1" indent="0">
              <a:buNone/>
            </a:pPr>
            <a:r>
              <a:rPr lang="zh-CN" altLang="en-US" dirty="0"/>
              <a:t>静态映射的地址与动态地址池中的地址之间是否有重复</a:t>
            </a:r>
          </a:p>
          <a:p>
            <a:pPr lvl="1" indent="0">
              <a:buNone/>
            </a:pPr>
            <a:r>
              <a:rPr lang="zh-CN" altLang="en-US" dirty="0"/>
              <a:t>访问列表是否指明了要转换的正确地址，是否漏掉一些地址，是否包括了一些不该包括的地址</a:t>
            </a:r>
          </a:p>
          <a:p>
            <a:pPr lvl="1" indent="0">
              <a:buNone/>
            </a:pPr>
            <a:r>
              <a:rPr lang="zh-CN" altLang="en-US" dirty="0"/>
              <a:t>是否指明了正确的内部和外部接口</a:t>
            </a:r>
          </a:p>
          <a:p>
            <a:pPr lvl="1" indent="0">
              <a:buNone/>
            </a:pPr>
            <a:r>
              <a:rPr lang="zh-CN" altLang="en-US" dirty="0"/>
              <a:t>不对称路由问题</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3A32F-0ED3-49E4-B959-FF4BCE3FF4A4}"/>
              </a:ext>
            </a:extLst>
          </p:cNvPr>
          <p:cNvSpPr>
            <a:spLocks noGrp="1"/>
          </p:cNvSpPr>
          <p:nvPr>
            <p:ph type="title"/>
          </p:nvPr>
        </p:nvSpPr>
        <p:spPr/>
        <p:txBody>
          <a:bodyPr/>
          <a:lstStyle/>
          <a:p>
            <a:r>
              <a:rPr lang="zh-CN" altLang="en-US" dirty="0"/>
              <a:t>网络地址转换</a:t>
            </a:r>
          </a:p>
        </p:txBody>
      </p:sp>
      <p:sp>
        <p:nvSpPr>
          <p:cNvPr id="3" name="内容占位符 2">
            <a:extLst>
              <a:ext uri="{FF2B5EF4-FFF2-40B4-BE49-F238E27FC236}">
                <a16:creationId xmlns:a16="http://schemas.microsoft.com/office/drawing/2014/main" id="{20FFB9E3-3861-42F9-A897-543452AD0166}"/>
              </a:ext>
            </a:extLst>
          </p:cNvPr>
          <p:cNvSpPr>
            <a:spLocks noGrp="1"/>
          </p:cNvSpPr>
          <p:nvPr>
            <p:ph idx="1"/>
          </p:nvPr>
        </p:nvSpPr>
        <p:spPr/>
        <p:txBody>
          <a:bodyPr/>
          <a:lstStyle/>
          <a:p>
            <a:pPr marL="0" lvl="1" indent="0">
              <a:buNone/>
            </a:pPr>
            <a:r>
              <a:rPr lang="en-US" altLang="zh-CN" sz="3600" b="1" dirty="0">
                <a:solidFill>
                  <a:schemeClr val="accent2"/>
                </a:solidFill>
              </a:rPr>
              <a:t>NAT(Network Address Translator)</a:t>
            </a:r>
            <a:endParaRPr lang="en-US" altLang="zh-CN" sz="3600" dirty="0"/>
          </a:p>
          <a:p>
            <a:pPr marL="457200" lvl="1" indent="-457200"/>
            <a:r>
              <a:rPr lang="zh-CN" altLang="en-US" dirty="0"/>
              <a:t>合法的IP地址资源日益短缺；</a:t>
            </a:r>
          </a:p>
          <a:p>
            <a:pPr marL="457200" lvl="1" indent="-457200"/>
            <a:r>
              <a:rPr lang="zh-CN" altLang="en-US" dirty="0"/>
              <a:t>一个局域网内部有很多台主机，但不是每台主机都有合法的IP地址，为了使所有内部主机都可以连接因特网，需要使用地址转换；</a:t>
            </a:r>
          </a:p>
          <a:p>
            <a:pPr marL="457200" lvl="1" indent="-457200"/>
            <a:r>
              <a:rPr lang="zh-CN" altLang="en-US" dirty="0"/>
              <a:t>地址转换技术可以有效地隐藏内部局域网中的主机，具有一定的网络安全保护作用；</a:t>
            </a:r>
          </a:p>
          <a:p>
            <a:pPr marL="457200" lvl="1" indent="-457200"/>
            <a:r>
              <a:rPr lang="zh-CN" altLang="en-US" dirty="0"/>
              <a:t>地址转换可以在局域网内部提供给外部FTP、WWW、Telnet等服务；</a:t>
            </a:r>
            <a:endParaRPr lang="en-US" altLang="zh-CN" dirty="0"/>
          </a:p>
          <a:p>
            <a:pPr marL="457200" lvl="1" indent="-457200"/>
            <a:r>
              <a:rPr lang="en-US" altLang="zh-CN" dirty="0"/>
              <a:t>NAT</a:t>
            </a:r>
            <a:r>
              <a:rPr lang="zh-CN" altLang="en-US" dirty="0"/>
              <a:t>的原理：改变</a:t>
            </a:r>
            <a:r>
              <a:rPr lang="en-US" altLang="zh-CN" dirty="0"/>
              <a:t>IP</a:t>
            </a:r>
            <a:r>
              <a:rPr lang="zh-CN" altLang="en-US" dirty="0"/>
              <a:t>包头，把内部地址翻译成合法的外部地址；</a:t>
            </a:r>
          </a:p>
          <a:p>
            <a:endParaRPr lang="zh-CN" altLang="en-US" dirty="0"/>
          </a:p>
        </p:txBody>
      </p:sp>
    </p:spTree>
    <p:extLst>
      <p:ext uri="{BB962C8B-B14F-4D97-AF65-F5344CB8AC3E}">
        <p14:creationId xmlns:p14="http://schemas.microsoft.com/office/powerpoint/2010/main" val="121669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功能</a:t>
            </a:r>
          </a:p>
        </p:txBody>
      </p:sp>
      <p:pic>
        <p:nvPicPr>
          <p:cNvPr id="18" name="Picture 16"/>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015729" y="3113261"/>
            <a:ext cx="1257300" cy="736375"/>
          </a:xfrm>
          <a:prstGeom prst="rect">
            <a:avLst/>
          </a:prstGeom>
          <a:noFill/>
        </p:spPr>
      </p:pic>
      <p:sp>
        <p:nvSpPr>
          <p:cNvPr id="4" name="Freeform 2"/>
          <p:cNvSpPr/>
          <p:nvPr/>
        </p:nvSpPr>
        <p:spPr bwMode="auto">
          <a:xfrm>
            <a:off x="3200570" y="2887651"/>
            <a:ext cx="3225800" cy="436563"/>
          </a:xfrm>
          <a:custGeom>
            <a:avLst/>
            <a:gdLst>
              <a:gd name="T0" fmla="*/ 0 w 1996"/>
              <a:gd name="T1" fmla="*/ 0 h 227"/>
              <a:gd name="T2" fmla="*/ 409 w 1996"/>
              <a:gd name="T3" fmla="*/ 181 h 227"/>
              <a:gd name="T4" fmla="*/ 1996 w 1996"/>
              <a:gd name="T5" fmla="*/ 227 h 227"/>
              <a:gd name="T6" fmla="*/ 0 60000 65536"/>
              <a:gd name="T7" fmla="*/ 0 60000 65536"/>
              <a:gd name="T8" fmla="*/ 0 60000 65536"/>
              <a:gd name="T9" fmla="*/ 0 w 1996"/>
              <a:gd name="T10" fmla="*/ 0 h 227"/>
              <a:gd name="T11" fmla="*/ 1996 w 1996"/>
              <a:gd name="T12" fmla="*/ 227 h 227"/>
            </a:gdLst>
            <a:ahLst/>
            <a:cxnLst>
              <a:cxn ang="T6">
                <a:pos x="T0" y="T1"/>
              </a:cxn>
              <a:cxn ang="T7">
                <a:pos x="T2" y="T3"/>
              </a:cxn>
              <a:cxn ang="T8">
                <a:pos x="T4" y="T5"/>
              </a:cxn>
            </a:cxnLst>
            <a:rect l="T9" t="T10" r="T11" b="T12"/>
            <a:pathLst>
              <a:path w="1996" h="227">
                <a:moveTo>
                  <a:pt x="0" y="0"/>
                </a:moveTo>
                <a:cubicBezTo>
                  <a:pt x="38" y="71"/>
                  <a:pt x="76" y="143"/>
                  <a:pt x="409" y="181"/>
                </a:cubicBezTo>
                <a:cubicBezTo>
                  <a:pt x="742" y="219"/>
                  <a:pt x="1732" y="219"/>
                  <a:pt x="1996" y="227"/>
                </a:cubicBezTo>
              </a:path>
            </a:pathLst>
          </a:custGeom>
          <a:noFill/>
          <a:ln w="38100" cmpd="sng">
            <a:solidFill>
              <a:srgbClr val="FF9900"/>
            </a:solidFill>
            <a:bevel/>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 name="Freeform 3"/>
          <p:cNvSpPr/>
          <p:nvPr/>
        </p:nvSpPr>
        <p:spPr bwMode="auto">
          <a:xfrm>
            <a:off x="2394120" y="3684576"/>
            <a:ext cx="4032250" cy="647700"/>
          </a:xfrm>
          <a:custGeom>
            <a:avLst/>
            <a:gdLst>
              <a:gd name="T0" fmla="*/ 0 w 2540"/>
              <a:gd name="T1" fmla="*/ 408 h 408"/>
              <a:gd name="T2" fmla="*/ 680 w 2540"/>
              <a:gd name="T3" fmla="*/ 90 h 408"/>
              <a:gd name="T4" fmla="*/ 2540 w 2540"/>
              <a:gd name="T5" fmla="*/ 0 h 408"/>
              <a:gd name="T6" fmla="*/ 0 60000 65536"/>
              <a:gd name="T7" fmla="*/ 0 60000 65536"/>
              <a:gd name="T8" fmla="*/ 0 60000 65536"/>
              <a:gd name="T9" fmla="*/ 0 w 2540"/>
              <a:gd name="T10" fmla="*/ 0 h 408"/>
              <a:gd name="T11" fmla="*/ 2540 w 2540"/>
              <a:gd name="T12" fmla="*/ 408 h 408"/>
            </a:gdLst>
            <a:ahLst/>
            <a:cxnLst>
              <a:cxn ang="T6">
                <a:pos x="T0" y="T1"/>
              </a:cxn>
              <a:cxn ang="T7">
                <a:pos x="T2" y="T3"/>
              </a:cxn>
              <a:cxn ang="T8">
                <a:pos x="T4" y="T5"/>
              </a:cxn>
            </a:cxnLst>
            <a:rect l="T9" t="T10" r="T11" b="T12"/>
            <a:pathLst>
              <a:path w="2540" h="408">
                <a:moveTo>
                  <a:pt x="0" y="408"/>
                </a:moveTo>
                <a:cubicBezTo>
                  <a:pt x="128" y="283"/>
                  <a:pt x="257" y="158"/>
                  <a:pt x="680" y="90"/>
                </a:cubicBezTo>
                <a:cubicBezTo>
                  <a:pt x="1103" y="22"/>
                  <a:pt x="1821" y="11"/>
                  <a:pt x="2540" y="0"/>
                </a:cubicBezTo>
              </a:path>
            </a:pathLst>
          </a:custGeom>
          <a:noFill/>
          <a:ln w="38100" cmpd="sng">
            <a:solidFill>
              <a:srgbClr val="FF9900"/>
            </a:solidFill>
            <a:bevel/>
            <a:tailEnd type="triangle" w="med" len="me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pic>
        <p:nvPicPr>
          <p:cNvPr id="6" name="Picture 4" descr="图形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407" y="2449501"/>
            <a:ext cx="360045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a:off x="1386057" y="3465501"/>
            <a:ext cx="2719388" cy="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8" name="Line 6"/>
          <p:cNvSpPr>
            <a:spLocks noChangeShapeType="1"/>
          </p:cNvSpPr>
          <p:nvPr/>
        </p:nvSpPr>
        <p:spPr bwMode="auto">
          <a:xfrm flipV="1">
            <a:off x="1962320" y="3465501"/>
            <a:ext cx="0" cy="4318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9" name="Line 7"/>
          <p:cNvSpPr>
            <a:spLocks noChangeShapeType="1"/>
          </p:cNvSpPr>
          <p:nvPr/>
        </p:nvSpPr>
        <p:spPr bwMode="auto">
          <a:xfrm>
            <a:off x="2968795" y="3033701"/>
            <a:ext cx="0" cy="4318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nvGrpSpPr>
          <p:cNvPr id="10" name="Group 8"/>
          <p:cNvGrpSpPr/>
          <p:nvPr/>
        </p:nvGrpSpPr>
        <p:grpSpPr bwMode="auto">
          <a:xfrm>
            <a:off x="6354932" y="2911464"/>
            <a:ext cx="3070225" cy="1546225"/>
            <a:chOff x="0" y="0"/>
            <a:chExt cx="1680" cy="917"/>
          </a:xfrm>
        </p:grpSpPr>
        <p:sp>
          <p:nvSpPr>
            <p:cNvPr id="11" name="Oval 9"/>
            <p:cNvSpPr>
              <a:spLocks noChangeArrowheads="1"/>
            </p:cNvSpPr>
            <p:nvPr/>
          </p:nvSpPr>
          <p:spPr bwMode="auto">
            <a:xfrm>
              <a:off x="0" y="144"/>
              <a:ext cx="1680" cy="773"/>
            </a:xfrm>
            <a:prstGeom prst="ellipse">
              <a:avLst/>
            </a:prstGeom>
            <a:gradFill rotWithShape="0">
              <a:gsLst>
                <a:gs pos="0">
                  <a:srgbClr val="336699"/>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pic>
          <p:nvPicPr>
            <p:cNvPr id="12" name="Picture 10" descr="图形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 y="0"/>
              <a:ext cx="13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3" name="AutoShape 11"/>
          <p:cNvCxnSpPr>
            <a:cxnSpLocks noChangeShapeType="1"/>
          </p:cNvCxnSpPr>
          <p:nvPr/>
        </p:nvCxnSpPr>
        <p:spPr bwMode="auto">
          <a:xfrm>
            <a:off x="5181770" y="3471851"/>
            <a:ext cx="1260475" cy="6350"/>
          </a:xfrm>
          <a:prstGeom prst="straightConnector1">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cxnSp>
      <p:sp>
        <p:nvSpPr>
          <p:cNvPr id="14" name="Text Box 12"/>
          <p:cNvSpPr txBox="1">
            <a:spLocks noChangeArrowheads="1"/>
          </p:cNvSpPr>
          <p:nvPr/>
        </p:nvSpPr>
        <p:spPr bwMode="auto">
          <a:xfrm>
            <a:off x="2394120" y="501490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b="1" dirty="0">
                <a:latin typeface="微软雅黑" panose="020B0503020204020204" pitchFamily="34" charset="-122"/>
                <a:ea typeface="微软雅黑" panose="020B0503020204020204" pitchFamily="34" charset="-122"/>
              </a:rPr>
              <a:t>局域网</a:t>
            </a:r>
          </a:p>
        </p:txBody>
      </p:sp>
      <p:sp>
        <p:nvSpPr>
          <p:cNvPr id="15" name="Text Box 13"/>
          <p:cNvSpPr txBox="1">
            <a:spLocks noChangeArrowheads="1"/>
          </p:cNvSpPr>
          <p:nvPr/>
        </p:nvSpPr>
        <p:spPr bwMode="auto">
          <a:xfrm>
            <a:off x="1438445" y="4811701"/>
            <a:ext cx="684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PC2</a:t>
            </a:r>
          </a:p>
        </p:txBody>
      </p:sp>
      <p:sp>
        <p:nvSpPr>
          <p:cNvPr id="16" name="Text Box 14"/>
          <p:cNvSpPr txBox="1">
            <a:spLocks noChangeArrowheads="1"/>
          </p:cNvSpPr>
          <p:nvPr/>
        </p:nvSpPr>
        <p:spPr bwMode="auto">
          <a:xfrm>
            <a:off x="2681457" y="1897051"/>
            <a:ext cx="6848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latin typeface="微软雅黑" panose="020B0503020204020204" pitchFamily="34" charset="-122"/>
                <a:ea typeface="微软雅黑" panose="020B0503020204020204" pitchFamily="34" charset="-122"/>
              </a:rPr>
              <a:t>PC1</a:t>
            </a:r>
          </a:p>
        </p:txBody>
      </p:sp>
      <p:sp>
        <p:nvSpPr>
          <p:cNvPr id="17" name="Text Box 15"/>
          <p:cNvSpPr txBox="1">
            <a:spLocks noChangeArrowheads="1"/>
          </p:cNvSpPr>
          <p:nvPr/>
        </p:nvSpPr>
        <p:spPr bwMode="auto">
          <a:xfrm>
            <a:off x="6931228" y="3120439"/>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800" b="1" dirty="0">
                <a:latin typeface="微软雅黑" panose="020B0503020204020204" pitchFamily="34" charset="-122"/>
                <a:ea typeface="微软雅黑" panose="020B0503020204020204" pitchFamily="34" charset="-122"/>
              </a:rPr>
              <a:t>Internet</a:t>
            </a:r>
          </a:p>
        </p:txBody>
      </p:sp>
      <p:grpSp>
        <p:nvGrpSpPr>
          <p:cNvPr id="19" name="Group 18"/>
          <p:cNvGrpSpPr/>
          <p:nvPr/>
        </p:nvGrpSpPr>
        <p:grpSpPr bwMode="auto">
          <a:xfrm>
            <a:off x="5460883" y="3789351"/>
            <a:ext cx="1693862" cy="1150938"/>
            <a:chOff x="0" y="0"/>
            <a:chExt cx="1067" cy="725"/>
          </a:xfrm>
        </p:grpSpPr>
        <p:sp>
          <p:nvSpPr>
            <p:cNvPr id="20" name="Rectangle 19"/>
            <p:cNvSpPr>
              <a:spLocks noChangeAspect="1" noChangeArrowheads="1"/>
            </p:cNvSpPr>
            <p:nvPr/>
          </p:nvSpPr>
          <p:spPr bwMode="auto">
            <a:xfrm>
              <a:off x="251" y="318"/>
              <a:ext cx="816" cy="407"/>
            </a:xfrm>
            <a:prstGeom prst="rect">
              <a:avLst/>
            </a:prstGeom>
            <a:gradFill rotWithShape="1">
              <a:gsLst>
                <a:gs pos="0">
                  <a:srgbClr val="FFCC99"/>
                </a:gs>
                <a:gs pos="50000">
                  <a:srgbClr val="765E47"/>
                </a:gs>
                <a:gs pos="100000">
                  <a:srgbClr val="FFCC99"/>
                </a:gs>
              </a:gsLst>
              <a:lin ang="18900000" scaled="1"/>
            </a:gra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600" b="1" dirty="0">
                  <a:latin typeface="微软雅黑" panose="020B0503020204020204" pitchFamily="34" charset="-122"/>
                  <a:ea typeface="微软雅黑" panose="020B0503020204020204" pitchFamily="34" charset="-122"/>
                </a:rPr>
                <a:t>IP:202.0.0.1</a:t>
              </a:r>
            </a:p>
            <a:p>
              <a:pPr eaLnBrk="1" hangingPunct="1">
                <a:lnSpc>
                  <a:spcPct val="100000"/>
                </a:lnSpc>
              </a:pPr>
              <a:r>
                <a:rPr lang="en-US" altLang="zh-CN" sz="1600" b="1" dirty="0">
                  <a:latin typeface="微软雅黑" panose="020B0503020204020204" pitchFamily="34" charset="-122"/>
                  <a:ea typeface="微软雅黑" panose="020B0503020204020204" pitchFamily="34" charset="-122"/>
                </a:rPr>
                <a:t>Port:3010</a:t>
              </a:r>
            </a:p>
          </p:txBody>
        </p:sp>
        <p:sp>
          <p:nvSpPr>
            <p:cNvPr id="21" name="Line 20"/>
            <p:cNvSpPr>
              <a:spLocks noChangeShapeType="1"/>
            </p:cNvSpPr>
            <p:nvPr/>
          </p:nvSpPr>
          <p:spPr bwMode="auto">
            <a:xfrm flipH="1" flipV="1">
              <a:off x="0" y="0"/>
              <a:ext cx="245" cy="308"/>
            </a:xfrm>
            <a:prstGeom prst="line">
              <a:avLst/>
            </a:prstGeom>
            <a:noFill/>
            <a:ln w="38100" cmpd="sng">
              <a:solidFill>
                <a:srgbClr val="33CC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grpSp>
      <p:sp>
        <p:nvSpPr>
          <p:cNvPr id="22" name="Text Box 21"/>
          <p:cNvSpPr txBox="1">
            <a:spLocks noChangeArrowheads="1"/>
          </p:cNvSpPr>
          <p:nvPr/>
        </p:nvSpPr>
        <p:spPr bwMode="auto">
          <a:xfrm>
            <a:off x="3961149" y="2770056"/>
            <a:ext cx="14406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algn="l" eaLnBrk="1" hangingPunct="1">
              <a:lnSpc>
                <a:spcPct val="100000"/>
              </a:lnSpc>
            </a:pPr>
            <a:r>
              <a:rPr lang="zh-CN" altLang="en-US"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地址转换</a:t>
            </a:r>
          </a:p>
        </p:txBody>
      </p:sp>
      <p:grpSp>
        <p:nvGrpSpPr>
          <p:cNvPr id="23" name="Group 22"/>
          <p:cNvGrpSpPr/>
          <p:nvPr/>
        </p:nvGrpSpPr>
        <p:grpSpPr bwMode="auto">
          <a:xfrm>
            <a:off x="5489745" y="1941501"/>
            <a:ext cx="1933651" cy="1309688"/>
            <a:chOff x="0" y="0"/>
            <a:chExt cx="1089" cy="825"/>
          </a:xfrm>
        </p:grpSpPr>
        <p:sp>
          <p:nvSpPr>
            <p:cNvPr id="24" name="Line 23"/>
            <p:cNvSpPr>
              <a:spLocks noChangeShapeType="1"/>
            </p:cNvSpPr>
            <p:nvPr/>
          </p:nvSpPr>
          <p:spPr bwMode="auto">
            <a:xfrm flipH="1">
              <a:off x="0" y="354"/>
              <a:ext cx="283" cy="471"/>
            </a:xfrm>
            <a:prstGeom prst="line">
              <a:avLst/>
            </a:prstGeom>
            <a:noFill/>
            <a:ln w="38100" cmpd="sng">
              <a:solidFill>
                <a:srgbClr val="33CC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5" name="Rectangle 24"/>
            <p:cNvSpPr>
              <a:spLocks noChangeAspect="1" noChangeArrowheads="1"/>
            </p:cNvSpPr>
            <p:nvPr/>
          </p:nvSpPr>
          <p:spPr bwMode="auto">
            <a:xfrm>
              <a:off x="273" y="0"/>
              <a:ext cx="816" cy="407"/>
            </a:xfrm>
            <a:prstGeom prst="rect">
              <a:avLst/>
            </a:prstGeom>
            <a:gradFill rotWithShape="1">
              <a:gsLst>
                <a:gs pos="0">
                  <a:srgbClr val="FFCC99"/>
                </a:gs>
                <a:gs pos="50000">
                  <a:srgbClr val="765E47"/>
                </a:gs>
                <a:gs pos="100000">
                  <a:srgbClr val="FFCC99"/>
                </a:gs>
              </a:gsLst>
              <a:lin ang="18900000" scaled="1"/>
            </a:gra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600" b="1">
                  <a:latin typeface="微软雅黑" panose="020B0503020204020204" pitchFamily="34" charset="-122"/>
                  <a:ea typeface="微软雅黑" panose="020B0503020204020204" pitchFamily="34" charset="-122"/>
                </a:rPr>
                <a:t>IP:202.0.0.1</a:t>
              </a:r>
            </a:p>
            <a:p>
              <a:pPr eaLnBrk="1" hangingPunct="1">
                <a:lnSpc>
                  <a:spcPct val="100000"/>
                </a:lnSpc>
              </a:pPr>
              <a:r>
                <a:rPr lang="en-US" altLang="zh-CN" sz="1600" b="1">
                  <a:latin typeface="微软雅黑" panose="020B0503020204020204" pitchFamily="34" charset="-122"/>
                  <a:ea typeface="微软雅黑" panose="020B0503020204020204" pitchFamily="34" charset="-122"/>
                </a:rPr>
                <a:t>Port:3000</a:t>
              </a:r>
            </a:p>
          </p:txBody>
        </p:sp>
      </p:grpSp>
      <p:grpSp>
        <p:nvGrpSpPr>
          <p:cNvPr id="26" name="Group 25"/>
          <p:cNvGrpSpPr/>
          <p:nvPr/>
        </p:nvGrpSpPr>
        <p:grpSpPr bwMode="auto">
          <a:xfrm>
            <a:off x="3910182" y="1296977"/>
            <a:ext cx="2021994" cy="1882775"/>
            <a:chOff x="0" y="41"/>
            <a:chExt cx="1081" cy="1186"/>
          </a:xfrm>
        </p:grpSpPr>
        <p:sp>
          <p:nvSpPr>
            <p:cNvPr id="27" name="Text Box 26"/>
            <p:cNvSpPr txBox="1">
              <a:spLocks noChangeArrowheads="1"/>
            </p:cNvSpPr>
            <p:nvPr/>
          </p:nvSpPr>
          <p:spPr bwMode="auto">
            <a:xfrm>
              <a:off x="195" y="41"/>
              <a:ext cx="8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b="1" dirty="0">
                  <a:latin typeface="微软雅黑" panose="020B0503020204020204" pitchFamily="34" charset="-122"/>
                  <a:ea typeface="微软雅黑" panose="020B0503020204020204" pitchFamily="34" charset="-122"/>
                </a:rPr>
                <a:t>IP </a:t>
              </a:r>
              <a:r>
                <a:rPr lang="zh-CN" altLang="en-US" b="1" dirty="0">
                  <a:latin typeface="微软雅黑" panose="020B0503020204020204" pitchFamily="34" charset="-122"/>
                  <a:ea typeface="微软雅黑" panose="020B0503020204020204" pitchFamily="34" charset="-122"/>
                </a:rPr>
                <a:t>数据包</a:t>
              </a:r>
            </a:p>
          </p:txBody>
        </p:sp>
        <p:sp>
          <p:nvSpPr>
            <p:cNvPr id="28" name="Line 27"/>
            <p:cNvSpPr>
              <a:spLocks noChangeShapeType="1"/>
            </p:cNvSpPr>
            <p:nvPr/>
          </p:nvSpPr>
          <p:spPr bwMode="auto">
            <a:xfrm flipH="1">
              <a:off x="0" y="728"/>
              <a:ext cx="182" cy="499"/>
            </a:xfrm>
            <a:prstGeom prst="line">
              <a:avLst/>
            </a:prstGeom>
            <a:noFill/>
            <a:ln w="38100" cmpd="sng">
              <a:solidFill>
                <a:srgbClr val="33CCCC"/>
              </a:solidFill>
              <a:round/>
              <a:tailEnd type="triangle" w="med" len="med"/>
            </a:ln>
            <a:effectLst>
              <a:prstShdw prst="shdw17" dist="17961" dir="2700000">
                <a:srgbClr val="1F7A7A"/>
              </a:prst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9" name="Rectangle 28"/>
            <p:cNvSpPr>
              <a:spLocks noChangeAspect="1" noChangeArrowheads="1"/>
            </p:cNvSpPr>
            <p:nvPr/>
          </p:nvSpPr>
          <p:spPr bwMode="auto">
            <a:xfrm>
              <a:off x="169" y="336"/>
              <a:ext cx="912" cy="407"/>
            </a:xfrm>
            <a:prstGeom prst="rect">
              <a:avLst/>
            </a:prstGeom>
            <a:gradFill rotWithShape="0">
              <a:gsLst>
                <a:gs pos="0">
                  <a:srgbClr val="EAEAEA"/>
                </a:gs>
                <a:gs pos="50000">
                  <a:srgbClr val="D2D2D2"/>
                </a:gs>
                <a:gs pos="100000">
                  <a:srgbClr val="EAEAEA"/>
                </a:gs>
              </a:gsLst>
              <a:lin ang="18900000" scaled="1"/>
            </a:gradFill>
            <a:ln>
              <a:noFill/>
            </a:ln>
            <a:effectLst>
              <a:prstShdw prst="shdw17" dist="17961" dir="2700000">
                <a:srgbClr val="8C8C8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600" b="1" dirty="0">
                  <a:latin typeface="微软雅黑" panose="020B0503020204020204" pitchFamily="34" charset="-122"/>
                  <a:ea typeface="微软雅黑" panose="020B0503020204020204" pitchFamily="34" charset="-122"/>
                </a:rPr>
                <a:t>IP:192.168.0.1</a:t>
              </a:r>
            </a:p>
            <a:p>
              <a:pPr eaLnBrk="1" hangingPunct="1">
                <a:lnSpc>
                  <a:spcPct val="100000"/>
                </a:lnSpc>
              </a:pPr>
              <a:r>
                <a:rPr lang="en-US" altLang="zh-CN" sz="1600" b="1" dirty="0">
                  <a:latin typeface="微软雅黑" panose="020B0503020204020204" pitchFamily="34" charset="-122"/>
                  <a:ea typeface="微软雅黑" panose="020B0503020204020204" pitchFamily="34" charset="-122"/>
                </a:rPr>
                <a:t>Port:3000</a:t>
              </a:r>
            </a:p>
          </p:txBody>
        </p:sp>
      </p:grpSp>
      <p:grpSp>
        <p:nvGrpSpPr>
          <p:cNvPr id="30" name="Group 29"/>
          <p:cNvGrpSpPr/>
          <p:nvPr/>
        </p:nvGrpSpPr>
        <p:grpSpPr bwMode="auto">
          <a:xfrm>
            <a:off x="3654019" y="3826007"/>
            <a:ext cx="2163762" cy="1466850"/>
            <a:chOff x="0" y="0"/>
            <a:chExt cx="1228" cy="924"/>
          </a:xfrm>
        </p:grpSpPr>
        <p:sp>
          <p:nvSpPr>
            <p:cNvPr id="31" name="Line 30"/>
            <p:cNvSpPr>
              <a:spLocks noChangeShapeType="1"/>
            </p:cNvSpPr>
            <p:nvPr/>
          </p:nvSpPr>
          <p:spPr bwMode="auto">
            <a:xfrm flipH="1" flipV="1">
              <a:off x="0" y="0"/>
              <a:ext cx="317" cy="544"/>
            </a:xfrm>
            <a:prstGeom prst="line">
              <a:avLst/>
            </a:prstGeom>
            <a:noFill/>
            <a:ln w="38100" cmpd="sng">
              <a:solidFill>
                <a:srgbClr val="33CCCC"/>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Rectangle 31"/>
            <p:cNvSpPr>
              <a:spLocks noChangeAspect="1" noChangeArrowheads="1"/>
            </p:cNvSpPr>
            <p:nvPr/>
          </p:nvSpPr>
          <p:spPr bwMode="auto">
            <a:xfrm>
              <a:off x="304" y="517"/>
              <a:ext cx="924" cy="407"/>
            </a:xfrm>
            <a:prstGeom prst="rect">
              <a:avLst/>
            </a:prstGeom>
            <a:gradFill rotWithShape="0">
              <a:gsLst>
                <a:gs pos="0">
                  <a:srgbClr val="EAEAEA"/>
                </a:gs>
                <a:gs pos="50000">
                  <a:srgbClr val="D2D2D2"/>
                </a:gs>
                <a:gs pos="100000">
                  <a:srgbClr val="EAEAEA"/>
                </a:gs>
              </a:gsLst>
              <a:lin ang="18900000" scaled="1"/>
            </a:gradFill>
            <a:ln>
              <a:noFill/>
            </a:ln>
            <a:effectLst>
              <a:prstShdw prst="shdw17" dist="17961" dir="2700000">
                <a:srgbClr val="8C8C8C"/>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600" b="1">
                  <a:latin typeface="微软雅黑" panose="020B0503020204020204" pitchFamily="34" charset="-122"/>
                  <a:ea typeface="微软雅黑" panose="020B0503020204020204" pitchFamily="34" charset="-122"/>
                </a:rPr>
                <a:t>IP:192.168.0.2</a:t>
              </a:r>
            </a:p>
            <a:p>
              <a:pPr eaLnBrk="1" hangingPunct="1">
                <a:lnSpc>
                  <a:spcPct val="100000"/>
                </a:lnSpc>
              </a:pPr>
              <a:r>
                <a:rPr lang="en-US" altLang="zh-CN" sz="1600" b="1">
                  <a:latin typeface="微软雅黑" panose="020B0503020204020204" pitchFamily="34" charset="-122"/>
                  <a:ea typeface="微软雅黑" panose="020B0503020204020204" pitchFamily="34" charset="-122"/>
                </a:rPr>
                <a:t>Port:3010</a:t>
              </a:r>
            </a:p>
          </p:txBody>
        </p:sp>
      </p:grpSp>
      <p:grpSp>
        <p:nvGrpSpPr>
          <p:cNvPr id="33" name="Group 32"/>
          <p:cNvGrpSpPr/>
          <p:nvPr/>
        </p:nvGrpSpPr>
        <p:grpSpPr bwMode="auto">
          <a:xfrm>
            <a:off x="2656057" y="2243126"/>
            <a:ext cx="647700" cy="792163"/>
            <a:chOff x="0" y="0"/>
            <a:chExt cx="789" cy="870"/>
          </a:xfrm>
        </p:grpSpPr>
        <p:grpSp>
          <p:nvGrpSpPr>
            <p:cNvPr id="34" name="Group 33"/>
            <p:cNvGrpSpPr/>
            <p:nvPr/>
          </p:nvGrpSpPr>
          <p:grpSpPr bwMode="auto">
            <a:xfrm>
              <a:off x="0" y="458"/>
              <a:ext cx="763" cy="412"/>
              <a:chOff x="0" y="0"/>
              <a:chExt cx="763" cy="412"/>
            </a:xfrm>
          </p:grpSpPr>
          <p:sp>
            <p:nvSpPr>
              <p:cNvPr id="47" name="Freeform 34"/>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8" name="Freeform 35"/>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9" name="Freeform 36"/>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0" name="Freeform 37"/>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1" name="Freeform 38"/>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52" name="Line 41"/>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53" name="Line 43"/>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54" name="Line 44"/>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55" name="Line 45"/>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56" name="Line 46"/>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35" name="Group 48"/>
            <p:cNvGrpSpPr/>
            <p:nvPr/>
          </p:nvGrpSpPr>
          <p:grpSpPr bwMode="auto">
            <a:xfrm>
              <a:off x="75" y="0"/>
              <a:ext cx="714" cy="672"/>
              <a:chOff x="0" y="0"/>
              <a:chExt cx="714" cy="672"/>
            </a:xfrm>
          </p:grpSpPr>
          <p:sp>
            <p:nvSpPr>
              <p:cNvPr id="36" name="Freeform 49"/>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50"/>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8" name="Oval 51"/>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39" name="Freeform 52"/>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0" name="Freeform 53"/>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1" name="Freeform 54"/>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2" name="Freeform 55"/>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3" name="Freeform 56"/>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4" name="Freeform 57"/>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58"/>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46" name="Line 59"/>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grpSp>
        <p:nvGrpSpPr>
          <p:cNvPr id="57" name="Group 60"/>
          <p:cNvGrpSpPr/>
          <p:nvPr/>
        </p:nvGrpSpPr>
        <p:grpSpPr bwMode="auto">
          <a:xfrm>
            <a:off x="1574970" y="3900476"/>
            <a:ext cx="647700" cy="792163"/>
            <a:chOff x="0" y="0"/>
            <a:chExt cx="789" cy="870"/>
          </a:xfrm>
        </p:grpSpPr>
        <p:grpSp>
          <p:nvGrpSpPr>
            <p:cNvPr id="58" name="Group 61"/>
            <p:cNvGrpSpPr/>
            <p:nvPr/>
          </p:nvGrpSpPr>
          <p:grpSpPr bwMode="auto">
            <a:xfrm>
              <a:off x="0" y="458"/>
              <a:ext cx="763" cy="412"/>
              <a:chOff x="0" y="0"/>
              <a:chExt cx="763" cy="412"/>
            </a:xfrm>
          </p:grpSpPr>
          <p:sp>
            <p:nvSpPr>
              <p:cNvPr id="71" name="Freeform 62"/>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2" name="Freeform 63"/>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3" name="Freeform 64"/>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4" name="Freeform 65"/>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5" name="Freeform 66"/>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6" name="Line 69"/>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7" name="Line 71"/>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8" name="Line 72"/>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79" name="Line 73"/>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80" name="Line 74"/>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latin typeface="微软雅黑" panose="020B0503020204020204" pitchFamily="34" charset="-122"/>
                  <a:ea typeface="微软雅黑" panose="020B0503020204020204" pitchFamily="34" charset="-122"/>
                </a:endParaRPr>
              </a:p>
            </p:txBody>
          </p:sp>
        </p:grpSp>
        <p:grpSp>
          <p:nvGrpSpPr>
            <p:cNvPr id="59" name="Group 76"/>
            <p:cNvGrpSpPr/>
            <p:nvPr/>
          </p:nvGrpSpPr>
          <p:grpSpPr bwMode="auto">
            <a:xfrm>
              <a:off x="75" y="0"/>
              <a:ext cx="714" cy="672"/>
              <a:chOff x="0" y="0"/>
              <a:chExt cx="714" cy="672"/>
            </a:xfrm>
          </p:grpSpPr>
          <p:sp>
            <p:nvSpPr>
              <p:cNvPr id="60" name="Freeform 77"/>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1" name="Freeform 78"/>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2" name="Oval 79"/>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3" name="Freeform 80"/>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4" name="Freeform 81"/>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5" name="Freeform 82"/>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6" name="Freeform 83"/>
              <p:cNvSpPr>
                <a:spLocks noChangeAspect="1" noChangeArrowheads="1"/>
              </p:cNvSpPr>
              <p:nvPr/>
            </p:nvSpPr>
            <p:spPr bwMode="auto">
              <a:xfrm>
                <a:off x="0" y="5"/>
                <a:ext cx="615" cy="173"/>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7" name="Freeform 84"/>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8" name="Freeform 85"/>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69" name="Freeform 86"/>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latin typeface="微软雅黑" panose="020B0503020204020204" pitchFamily="34" charset="-122"/>
                  <a:ea typeface="微软雅黑" panose="020B0503020204020204" pitchFamily="34" charset="-122"/>
                </a:endParaRPr>
              </a:p>
            </p:txBody>
          </p:sp>
          <p:sp>
            <p:nvSpPr>
              <p:cNvPr id="70" name="Line 87"/>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sp>
        <p:nvSpPr>
          <p:cNvPr id="81" name="矩形 80"/>
          <p:cNvSpPr/>
          <p:nvPr/>
        </p:nvSpPr>
        <p:spPr>
          <a:xfrm>
            <a:off x="7443667" y="4084865"/>
            <a:ext cx="3878192" cy="2246769"/>
          </a:xfrm>
          <a:prstGeom prst="rect">
            <a:avLst/>
          </a:prstGeom>
        </p:spPr>
        <p:txBody>
          <a:bodyPr wrap="square">
            <a:spAutoFit/>
          </a:bodyPr>
          <a:lstStyle/>
          <a:p>
            <a:pPr marL="287655" indent="-287655" defTabSz="810895"/>
            <a:r>
              <a:rPr lang="en-US" altLang="zh-CN" sz="2800" b="1" dirty="0">
                <a:latin typeface="微软雅黑" panose="020B0503020204020204" pitchFamily="34" charset="-122"/>
                <a:ea typeface="微软雅黑" panose="020B0503020204020204" pitchFamily="34" charset="-122"/>
              </a:rPr>
              <a:t>NAT </a:t>
            </a:r>
            <a:r>
              <a:rPr lang="zh-CN" altLang="en-US" sz="2800" b="1" dirty="0">
                <a:latin typeface="微软雅黑" panose="020B0503020204020204" pitchFamily="34" charset="-122"/>
                <a:ea typeface="微软雅黑" panose="020B0503020204020204" pitchFamily="34" charset="-122"/>
              </a:rPr>
              <a:t>功能：</a:t>
            </a:r>
            <a:endParaRPr lang="en-US" altLang="zh-CN" sz="2800" b="1" dirty="0">
              <a:latin typeface="微软雅黑" panose="020B0503020204020204" pitchFamily="34" charset="-122"/>
              <a:ea typeface="微软雅黑" panose="020B0503020204020204" pitchFamily="34" charset="-122"/>
            </a:endParaRPr>
          </a:p>
          <a:p>
            <a:pPr marL="621030" lvl="1" indent="-219075" defTabSz="810895"/>
            <a:r>
              <a:rPr lang="zh-CN" altLang="en-US" sz="2800" dirty="0">
                <a:latin typeface="微软雅黑" panose="020B0503020204020204" pitchFamily="34" charset="-122"/>
                <a:ea typeface="微软雅黑" panose="020B0503020204020204" pitchFamily="34" charset="-122"/>
              </a:rPr>
              <a:t>内部网络地址转换</a:t>
            </a:r>
          </a:p>
          <a:p>
            <a:pPr marL="621030" lvl="1" indent="-219075" defTabSz="810895"/>
            <a:r>
              <a:rPr lang="zh-CN" altLang="en-US" sz="2800" dirty="0">
                <a:latin typeface="微软雅黑" panose="020B0503020204020204" pitchFamily="34" charset="-122"/>
                <a:ea typeface="微软雅黑" panose="020B0503020204020204" pitchFamily="34" charset="-122"/>
              </a:rPr>
              <a:t>复用内部的全局地址</a:t>
            </a:r>
            <a:endParaRPr lang="en-US" altLang="zh-CN" sz="2800" dirty="0">
              <a:latin typeface="微软雅黑" panose="020B0503020204020204" pitchFamily="34" charset="-122"/>
              <a:ea typeface="微软雅黑" panose="020B0503020204020204" pitchFamily="34" charset="-122"/>
            </a:endParaRPr>
          </a:p>
          <a:p>
            <a:pPr marL="621030" lvl="1" indent="-219075" defTabSz="810895"/>
            <a:r>
              <a:rPr lang="en-US" altLang="zh-CN" sz="2800" dirty="0">
                <a:latin typeface="微软雅黑" panose="020B0503020204020204" pitchFamily="34" charset="-122"/>
                <a:ea typeface="微软雅黑" panose="020B0503020204020204" pitchFamily="34" charset="-122"/>
              </a:rPr>
              <a:t>TCP </a:t>
            </a:r>
            <a:r>
              <a:rPr lang="zh-CN" altLang="en-US" sz="2800" dirty="0">
                <a:latin typeface="微软雅黑" panose="020B0503020204020204" pitchFamily="34" charset="-122"/>
                <a:ea typeface="微软雅黑" panose="020B0503020204020204" pitchFamily="34" charset="-122"/>
              </a:rPr>
              <a:t>负载均衡</a:t>
            </a:r>
            <a:endParaRPr lang="en-US" altLang="zh-CN" sz="2800" dirty="0">
              <a:latin typeface="微软雅黑" panose="020B0503020204020204" pitchFamily="34" charset="-122"/>
              <a:ea typeface="微软雅黑" panose="020B0503020204020204" pitchFamily="34" charset="-122"/>
            </a:endParaRPr>
          </a:p>
          <a:p>
            <a:pPr marL="621030" lvl="1" indent="-219075" defTabSz="810895"/>
            <a:r>
              <a:rPr lang="zh-CN" altLang="en-US" sz="2800" dirty="0">
                <a:latin typeface="微软雅黑" panose="020B0503020204020204" pitchFamily="34" charset="-122"/>
                <a:ea typeface="微软雅黑" panose="020B0503020204020204" pitchFamily="34" charset="-122"/>
              </a:rPr>
              <a:t>解决网络地址重叠</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1000"/>
                                        <p:tgtEl>
                                          <p:spTgt spid="4"/>
                                        </p:tgtEl>
                                      </p:cBhvr>
                                    </p:animEffect>
                                  </p:childTnLst>
                                </p:cTn>
                              </p:par>
                            </p:childTnLst>
                          </p:cTn>
                        </p:par>
                        <p:par>
                          <p:cTn id="8" fill="hold">
                            <p:stCondLst>
                              <p:cond delay="1000"/>
                            </p:stCondLst>
                            <p:childTnLst>
                              <p:par>
                                <p:cTn id="9" presetID="18" presetClass="entr" presetSubtype="12"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strips(downLeft)">
                                      <p:cBhvr>
                                        <p:cTn id="11" dur="1000"/>
                                        <p:tgtEl>
                                          <p:spTgt spid="26"/>
                                        </p:tgtEl>
                                      </p:cBhvr>
                                    </p:animEffect>
                                  </p:childTnLst>
                                </p:cTn>
                              </p:par>
                            </p:childTnLst>
                          </p:cTn>
                        </p:par>
                        <p:par>
                          <p:cTn id="12" fill="hold">
                            <p:stCondLst>
                              <p:cond delay="2000"/>
                            </p:stCondLst>
                            <p:childTnLst>
                              <p:par>
                                <p:cTn id="13" presetID="1" presetClass="entr" presetSubtype="0" fill="hold" nodeType="afterEffect">
                                  <p:stCondLst>
                                    <p:cond delay="0"/>
                                  </p:stCondLst>
                                  <p:iterate type="lt">
                                    <p:tmAbs val="0"/>
                                  </p:iterate>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par>
                          <p:cTn id="15" fill="hold">
                            <p:stCondLst>
                              <p:cond delay="2000"/>
                            </p:stCondLst>
                            <p:childTnLst>
                              <p:par>
                                <p:cTn id="16" presetID="34" presetClass="emph" presetSubtype="0" fill="hold" grpId="1" nodeType="afterEffect">
                                  <p:stCondLst>
                                    <p:cond delay="0"/>
                                  </p:stCondLst>
                                  <p:iterate type="lt">
                                    <p:tmPct val="10000"/>
                                  </p:iterate>
                                  <p:childTnLst>
                                    <p:animMotion origin="layout" path="M 0.0 0.0 L 0.0 -0.07213" pathEditMode="relative" rAng="0" ptsTypes="">
                                      <p:cBhvr>
                                        <p:cTn id="17" dur="500" accel="50000" decel="50000" autoRev="1" fill="hold">
                                          <p:stCondLst>
                                            <p:cond delay="0"/>
                                          </p:stCondLst>
                                        </p:cTn>
                                        <p:tgtEl>
                                          <p:spTgt spid="22">
                                            <p:txEl>
                                              <p:pRg st="0" end="0"/>
                                            </p:txEl>
                                          </p:spTgt>
                                        </p:tgtEl>
                                        <p:attrNameLst>
                                          <p:attrName>ppt_x</p:attrName>
                                          <p:attrName>ppt_y</p:attrName>
                                        </p:attrNameLst>
                                      </p:cBhvr>
                                      <p:rCtr x="0" y="0"/>
                                    </p:animMotion>
                                    <p:animRot by="1500000">
                                      <p:cBhvr>
                                        <p:cTn id="18" dur="250" fill="hold">
                                          <p:stCondLst>
                                            <p:cond delay="0"/>
                                          </p:stCondLst>
                                        </p:cTn>
                                        <p:tgtEl>
                                          <p:spTgt spid="22">
                                            <p:txEl>
                                              <p:pRg st="0" end="0"/>
                                            </p:txEl>
                                          </p:spTgt>
                                        </p:tgtEl>
                                        <p:attrNameLst>
                                          <p:attrName>r</p:attrName>
                                        </p:attrNameLst>
                                      </p:cBhvr>
                                    </p:animRot>
                                    <p:animRot by="-1499940">
                                      <p:cBhvr>
                                        <p:cTn id="19" dur="250" fill="hold">
                                          <p:stCondLst>
                                            <p:cond delay="250"/>
                                          </p:stCondLst>
                                        </p:cTn>
                                        <p:tgtEl>
                                          <p:spTgt spid="22">
                                            <p:txEl>
                                              <p:pRg st="0" end="0"/>
                                            </p:txEl>
                                          </p:spTgt>
                                        </p:tgtEl>
                                        <p:attrNameLst>
                                          <p:attrName>r</p:attrName>
                                        </p:attrNameLst>
                                      </p:cBhvr>
                                    </p:animRot>
                                    <p:animRot by="-1499940">
                                      <p:cBhvr>
                                        <p:cTn id="20" dur="250" fill="hold">
                                          <p:stCondLst>
                                            <p:cond delay="500"/>
                                          </p:stCondLst>
                                        </p:cTn>
                                        <p:tgtEl>
                                          <p:spTgt spid="22">
                                            <p:txEl>
                                              <p:pRg st="0" end="0"/>
                                            </p:txEl>
                                          </p:spTgt>
                                        </p:tgtEl>
                                        <p:attrNameLst>
                                          <p:attrName>r</p:attrName>
                                        </p:attrNameLst>
                                      </p:cBhvr>
                                    </p:animRot>
                                    <p:animRot by="1500000">
                                      <p:cBhvr>
                                        <p:cTn id="21" dur="250" fill="hold">
                                          <p:stCondLst>
                                            <p:cond delay="750"/>
                                          </p:stCondLst>
                                        </p:cTn>
                                        <p:tgtEl>
                                          <p:spTgt spid="22">
                                            <p:txEl>
                                              <p:pRg st="0" end="0"/>
                                            </p:txEl>
                                          </p:spTgt>
                                        </p:tgtEl>
                                        <p:attrNameLst>
                                          <p:attrName>r</p:attrName>
                                        </p:attrNameLst>
                                      </p:cBhvr>
                                    </p:animRot>
                                  </p:childTnLst>
                                </p:cTn>
                              </p:par>
                            </p:childTnLst>
                          </p:cTn>
                        </p:par>
                        <p:par>
                          <p:cTn id="22" fill="hold">
                            <p:stCondLst>
                              <p:cond delay="3299"/>
                            </p:stCondLst>
                            <p:childTnLst>
                              <p:par>
                                <p:cTn id="23" presetID="18" presetClass="entr" presetSubtype="12"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Left)">
                                      <p:cBhvr>
                                        <p:cTn id="25" dur="1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upRight)">
                                      <p:cBhvr>
                                        <p:cTn id="30" dur="1000"/>
                                        <p:tgtEl>
                                          <p:spTgt spid="5"/>
                                        </p:tgtEl>
                                      </p:cBhvr>
                                    </p:animEffect>
                                  </p:childTnLst>
                                </p:cTn>
                              </p:par>
                            </p:childTnLst>
                          </p:cTn>
                        </p:par>
                        <p:par>
                          <p:cTn id="31" fill="hold">
                            <p:stCondLst>
                              <p:cond delay="1000"/>
                            </p:stCondLst>
                            <p:childTnLst>
                              <p:par>
                                <p:cTn id="32" presetID="18" presetClass="entr" presetSubtype="9"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trips(upLeft)">
                                      <p:cBhvr>
                                        <p:cTn id="34" dur="1000"/>
                                        <p:tgtEl>
                                          <p:spTgt spid="30"/>
                                        </p:tgtEl>
                                      </p:cBhvr>
                                    </p:animEffect>
                                  </p:childTnLst>
                                </p:cTn>
                              </p:par>
                            </p:childTnLst>
                          </p:cTn>
                        </p:par>
                        <p:par>
                          <p:cTn id="35" fill="hold">
                            <p:stCondLst>
                              <p:cond delay="2000"/>
                            </p:stCondLst>
                            <p:childTnLst>
                              <p:par>
                                <p:cTn id="36" presetID="34" presetClass="emph" presetSubtype="0" fill="hold" grpId="0" nodeType="afterEffect">
                                  <p:stCondLst>
                                    <p:cond delay="0"/>
                                  </p:stCondLst>
                                  <p:iterate type="lt">
                                    <p:tmPct val="10000"/>
                                  </p:iterate>
                                  <p:childTnLst>
                                    <p:animMotion origin="layout" path="M 0.0 0.0 L 0.0 -0.07213" pathEditMode="relative" rAng="0" ptsTypes="">
                                      <p:cBhvr>
                                        <p:cTn id="37" dur="500" accel="50000" decel="50000" autoRev="1" fill="hold">
                                          <p:stCondLst>
                                            <p:cond delay="0"/>
                                          </p:stCondLst>
                                        </p:cTn>
                                        <p:tgtEl>
                                          <p:spTgt spid="22">
                                            <p:txEl>
                                              <p:pRg st="0" end="0"/>
                                            </p:txEl>
                                          </p:spTgt>
                                        </p:tgtEl>
                                        <p:attrNameLst>
                                          <p:attrName>ppt_x</p:attrName>
                                          <p:attrName>ppt_y</p:attrName>
                                        </p:attrNameLst>
                                      </p:cBhvr>
                                      <p:rCtr x="0" y="0"/>
                                    </p:animMotion>
                                    <p:animRot by="1500000">
                                      <p:cBhvr>
                                        <p:cTn id="38" dur="250" fill="hold">
                                          <p:stCondLst>
                                            <p:cond delay="0"/>
                                          </p:stCondLst>
                                        </p:cTn>
                                        <p:tgtEl>
                                          <p:spTgt spid="22">
                                            <p:txEl>
                                              <p:pRg st="0" end="0"/>
                                            </p:txEl>
                                          </p:spTgt>
                                        </p:tgtEl>
                                        <p:attrNameLst>
                                          <p:attrName>r</p:attrName>
                                        </p:attrNameLst>
                                      </p:cBhvr>
                                    </p:animRot>
                                    <p:animRot by="-1499940">
                                      <p:cBhvr>
                                        <p:cTn id="39" dur="250" fill="hold">
                                          <p:stCondLst>
                                            <p:cond delay="250"/>
                                          </p:stCondLst>
                                        </p:cTn>
                                        <p:tgtEl>
                                          <p:spTgt spid="22">
                                            <p:txEl>
                                              <p:pRg st="0" end="0"/>
                                            </p:txEl>
                                          </p:spTgt>
                                        </p:tgtEl>
                                        <p:attrNameLst>
                                          <p:attrName>r</p:attrName>
                                        </p:attrNameLst>
                                      </p:cBhvr>
                                    </p:animRot>
                                    <p:animRot by="-1499940">
                                      <p:cBhvr>
                                        <p:cTn id="40" dur="250" fill="hold">
                                          <p:stCondLst>
                                            <p:cond delay="500"/>
                                          </p:stCondLst>
                                        </p:cTn>
                                        <p:tgtEl>
                                          <p:spTgt spid="22">
                                            <p:txEl>
                                              <p:pRg st="0" end="0"/>
                                            </p:txEl>
                                          </p:spTgt>
                                        </p:tgtEl>
                                        <p:attrNameLst>
                                          <p:attrName>r</p:attrName>
                                        </p:attrNameLst>
                                      </p:cBhvr>
                                    </p:animRot>
                                    <p:animRot by="1500000">
                                      <p:cBhvr>
                                        <p:cTn id="41" dur="250" fill="hold">
                                          <p:stCondLst>
                                            <p:cond delay="750"/>
                                          </p:stCondLst>
                                        </p:cTn>
                                        <p:tgtEl>
                                          <p:spTgt spid="22">
                                            <p:txEl>
                                              <p:pRg st="0" end="0"/>
                                            </p:txEl>
                                          </p:spTgt>
                                        </p:tgtEl>
                                        <p:attrNameLst>
                                          <p:attrName>r</p:attrName>
                                        </p:attrNameLst>
                                      </p:cBhvr>
                                    </p:animRot>
                                  </p:childTnLst>
                                </p:cTn>
                              </p:par>
                            </p:childTnLst>
                          </p:cTn>
                        </p:par>
                        <p:par>
                          <p:cTn id="42" fill="hold">
                            <p:stCondLst>
                              <p:cond delay="3299"/>
                            </p:stCondLst>
                            <p:childTnLst>
                              <p:par>
                                <p:cTn id="43" presetID="18" presetClass="entr" presetSubtype="9"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strips(upLeft)">
                                      <p:cBhvr>
                                        <p:cTn id="4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22" grpId="0" build="allAtOnce" autoUpdateAnimBg="0"/>
      <p:bldP spid="22" grpId="1" build="allAtOnce"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术语</a:t>
            </a:r>
          </a:p>
        </p:txBody>
      </p:sp>
      <p:sp>
        <p:nvSpPr>
          <p:cNvPr id="3" name="内容占位符 2"/>
          <p:cNvSpPr>
            <a:spLocks noGrp="1"/>
          </p:cNvSpPr>
          <p:nvPr>
            <p:ph idx="1"/>
          </p:nvPr>
        </p:nvSpPr>
        <p:spPr/>
        <p:txBody>
          <a:bodyPr>
            <a:normAutofit/>
          </a:bodyPr>
          <a:lstStyle/>
          <a:p>
            <a:r>
              <a:rPr lang="zh-CN" altLang="en-US" dirty="0"/>
              <a:t>内部本地地址：私有IP，不能直接用于互连网。</a:t>
            </a:r>
            <a:endParaRPr lang="en-US" altLang="zh-CN" dirty="0"/>
          </a:p>
          <a:p>
            <a:endParaRPr lang="zh-CN" altLang="en-US" dirty="0"/>
          </a:p>
          <a:p>
            <a:r>
              <a:rPr lang="zh-CN" altLang="en-US" dirty="0"/>
              <a:t>内部全局地址：用来代替内部本地IP地址的，对外，或在互联网上是合法的的IP地址。</a:t>
            </a:r>
            <a:endParaRPr lang="en-US" altLang="zh-CN" dirty="0"/>
          </a:p>
          <a:p>
            <a:endParaRPr lang="zh-CN" altLang="en-US" dirty="0"/>
          </a:p>
          <a:p>
            <a:r>
              <a:rPr lang="zh-CN" altLang="en-US" dirty="0"/>
              <a:t>外部全局地址：外部合法地址。在我这个局域网来看，对方的出接口处用来代替</a:t>
            </a:r>
            <a:r>
              <a:rPr lang="zh-CN" altLang="en-US" dirty="0">
                <a:sym typeface="+mn-ea"/>
              </a:rPr>
              <a:t>内部本地IP地址的。</a:t>
            </a:r>
            <a:endParaRPr lang="en-US" altLang="zh-CN" dirty="0"/>
          </a:p>
          <a:p>
            <a:r>
              <a:rPr lang="zh-CN" altLang="en-US" dirty="0"/>
              <a:t>外部本地地址：私有ip地址。</a:t>
            </a:r>
            <a:r>
              <a:rPr lang="zh-CN" altLang="en-US" dirty="0">
                <a:sym typeface="+mn-ea"/>
              </a:rPr>
              <a:t>在我这个局域网来看，对方的内部局域网的私有</a:t>
            </a:r>
            <a:r>
              <a:rPr lang="en-US" altLang="zh-CN" dirty="0">
                <a:sym typeface="+mn-ea"/>
              </a:rPr>
              <a:t>IP</a:t>
            </a:r>
            <a:r>
              <a:rPr lang="zh-CN" altLang="en-US" dirty="0">
                <a:sym typeface="+mn-ea"/>
              </a:rPr>
              <a:t>地址。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术语</a:t>
            </a:r>
          </a:p>
        </p:txBody>
      </p:sp>
      <p:sp>
        <p:nvSpPr>
          <p:cNvPr id="3" name="内容占位符 2">
            <a:extLst>
              <a:ext uri="{FF2B5EF4-FFF2-40B4-BE49-F238E27FC236}">
                <a16:creationId xmlns:a16="http://schemas.microsoft.com/office/drawing/2014/main" id="{0127C4E2-32DB-4F8E-B857-836747F82007}"/>
              </a:ext>
            </a:extLst>
          </p:cNvPr>
          <p:cNvSpPr>
            <a:spLocks noGrp="1"/>
          </p:cNvSpPr>
          <p:nvPr>
            <p:ph idx="1"/>
          </p:nvPr>
        </p:nvSpPr>
        <p:spPr/>
        <p:txBody>
          <a:bodyPr/>
          <a:lstStyle/>
          <a:p>
            <a:endParaRPr lang="zh-CN" altLang="en-US"/>
          </a:p>
        </p:txBody>
      </p:sp>
      <p:pic>
        <p:nvPicPr>
          <p:cNvPr id="4"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869" y="2135305"/>
            <a:ext cx="15541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V="1">
            <a:off x="7619594" y="1849555"/>
            <a:ext cx="1479550" cy="573088"/>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7619594" y="2709980"/>
            <a:ext cx="1624013" cy="50800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p>
        </p:txBody>
      </p:sp>
      <p:sp>
        <p:nvSpPr>
          <p:cNvPr id="7" name="Text Box 6"/>
          <p:cNvSpPr txBox="1">
            <a:spLocks noChangeArrowheads="1"/>
          </p:cNvSpPr>
          <p:nvPr/>
        </p:nvSpPr>
        <p:spPr bwMode="auto">
          <a:xfrm>
            <a:off x="8846732" y="1990843"/>
            <a:ext cx="126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10.1.1.1</a:t>
            </a:r>
          </a:p>
          <a:p>
            <a:pPr eaLnBrk="1" hangingPunct="1">
              <a:lnSpc>
                <a:spcPct val="100000"/>
              </a:lnSpc>
            </a:pPr>
            <a:r>
              <a:rPr lang="zh-CN" altLang="en-US" sz="1800" b="1">
                <a:ea typeface="楷体_GB2312" panose="02010609030101010101" pitchFamily="1" charset="-122"/>
              </a:rPr>
              <a:t>外部主机</a:t>
            </a:r>
            <a:r>
              <a:rPr lang="en-US" altLang="zh-CN" sz="1800" b="1">
                <a:ea typeface="楷体_GB2312" panose="02010609030101010101" pitchFamily="1" charset="-122"/>
              </a:rPr>
              <a:t>B</a:t>
            </a:r>
          </a:p>
        </p:txBody>
      </p:sp>
      <p:sp>
        <p:nvSpPr>
          <p:cNvPr id="8" name="Text Box 7"/>
          <p:cNvSpPr txBox="1">
            <a:spLocks noChangeArrowheads="1"/>
          </p:cNvSpPr>
          <p:nvPr/>
        </p:nvSpPr>
        <p:spPr bwMode="auto">
          <a:xfrm>
            <a:off x="8918169" y="3430705"/>
            <a:ext cx="126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10.1.1.2</a:t>
            </a:r>
          </a:p>
          <a:p>
            <a:pPr eaLnBrk="1" hangingPunct="1">
              <a:lnSpc>
                <a:spcPct val="100000"/>
              </a:lnSpc>
            </a:pPr>
            <a:r>
              <a:rPr lang="zh-CN" altLang="en-US" sz="1800" b="1">
                <a:ea typeface="楷体_GB2312" panose="02010609030101010101" pitchFamily="1" charset="-122"/>
              </a:rPr>
              <a:t>外部主机</a:t>
            </a:r>
            <a:r>
              <a:rPr lang="en-US" altLang="zh-CN" sz="1800" b="1">
                <a:ea typeface="楷体_GB2312" panose="02010609030101010101" pitchFamily="1" charset="-122"/>
              </a:rPr>
              <a:t>C</a:t>
            </a:r>
          </a:p>
        </p:txBody>
      </p:sp>
      <p:sp>
        <p:nvSpPr>
          <p:cNvPr id="9" name="Line 8"/>
          <p:cNvSpPr>
            <a:spLocks noChangeShapeType="1"/>
          </p:cNvSpPr>
          <p:nvPr/>
        </p:nvSpPr>
        <p:spPr bwMode="auto">
          <a:xfrm>
            <a:off x="3247619" y="2533768"/>
            <a:ext cx="2882900" cy="19050"/>
          </a:xfrm>
          <a:prstGeom prst="line">
            <a:avLst/>
          </a:prstGeom>
          <a:noFill/>
          <a:ln w="38100" cmpd="sng">
            <a:solidFill>
              <a:schemeClr val="hlink"/>
            </a:solidFill>
            <a:round/>
          </a:ln>
          <a:effectLst>
            <a:prstShdw prst="shdw17" dist="17961" dir="2700000">
              <a:srgbClr val="4F617C"/>
            </a:prstShdw>
          </a:effectLst>
          <a:extLst>
            <a:ext uri="{909E8E84-426E-40DD-AFC4-6F175D3DCCD1}">
              <a14:hiddenFill xmlns:a14="http://schemas.microsoft.com/office/drawing/2010/main">
                <a:noFill/>
              </a14:hiddenFill>
            </a:ext>
          </a:extLst>
        </p:spPr>
        <p:txBody>
          <a:bodyPr/>
          <a:lstStyle/>
          <a:p>
            <a:endParaRPr lang="zh-CN" altLang="en-US"/>
          </a:p>
        </p:txBody>
      </p:sp>
      <p:sp>
        <p:nvSpPr>
          <p:cNvPr id="10" name="Text Box 9"/>
          <p:cNvSpPr txBox="1">
            <a:spLocks noChangeArrowheads="1"/>
          </p:cNvSpPr>
          <p:nvPr/>
        </p:nvSpPr>
        <p:spPr bwMode="auto">
          <a:xfrm>
            <a:off x="6395632" y="238136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宋体" panose="02010600030101010101" pitchFamily="2" charset="-122"/>
              </a:rPr>
              <a:t>internet</a:t>
            </a:r>
          </a:p>
        </p:txBody>
      </p:sp>
      <p:sp>
        <p:nvSpPr>
          <p:cNvPr id="11" name="Text Box 10"/>
          <p:cNvSpPr txBox="1">
            <a:spLocks noChangeArrowheads="1"/>
          </p:cNvSpPr>
          <p:nvPr/>
        </p:nvSpPr>
        <p:spPr bwMode="auto">
          <a:xfrm>
            <a:off x="2517369" y="184479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10.1.1.1</a:t>
            </a:r>
          </a:p>
        </p:txBody>
      </p:sp>
      <p:grpSp>
        <p:nvGrpSpPr>
          <p:cNvPr id="12" name="Group 11"/>
          <p:cNvGrpSpPr/>
          <p:nvPr/>
        </p:nvGrpSpPr>
        <p:grpSpPr bwMode="auto">
          <a:xfrm>
            <a:off x="4738282" y="1917818"/>
            <a:ext cx="976312" cy="644525"/>
            <a:chOff x="0" y="0"/>
            <a:chExt cx="615" cy="406"/>
          </a:xfrm>
        </p:grpSpPr>
        <p:sp>
          <p:nvSpPr>
            <p:cNvPr id="13" name="Text Box 12"/>
            <p:cNvSpPr txBox="1">
              <a:spLocks noChangeArrowheads="1"/>
            </p:cNvSpPr>
            <p:nvPr/>
          </p:nvSpPr>
          <p:spPr bwMode="auto">
            <a:xfrm>
              <a:off x="272" y="17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endParaRPr lang="zh-CN" altLang="en-US" sz="1800" b="1">
                <a:ea typeface="楷体_GB2312" panose="02010609030101010101" pitchFamily="1" charset="-122"/>
              </a:endParaRPr>
            </a:p>
          </p:txBody>
        </p:sp>
        <p:sp>
          <p:nvSpPr>
            <p:cNvPr id="14" name="AutoShape 13"/>
            <p:cNvSpPr>
              <a:spLocks noChangeArrowheads="1"/>
            </p:cNvSpPr>
            <p:nvPr/>
          </p:nvSpPr>
          <p:spPr bwMode="auto">
            <a:xfrm>
              <a:off x="0" y="0"/>
              <a:ext cx="615" cy="218"/>
            </a:xfrm>
            <a:custGeom>
              <a:avLst/>
              <a:gdLst>
                <a:gd name="T0" fmla="*/ 461 w 21600"/>
                <a:gd name="T1" fmla="*/ 0 h 21600"/>
                <a:gd name="T2" fmla="*/ 0 w 21600"/>
                <a:gd name="T3" fmla="*/ 109 h 21600"/>
                <a:gd name="T4" fmla="*/ 461 w 21600"/>
                <a:gd name="T5" fmla="*/ 218 h 21600"/>
                <a:gd name="T6" fmla="*/ 615 w 21600"/>
                <a:gd name="T7" fmla="*/ 109 h 21600"/>
                <a:gd name="T8" fmla="*/ 17694720 60000 65536"/>
                <a:gd name="T9" fmla="*/ 11796480 60000 65536"/>
                <a:gd name="T10" fmla="*/ 5898240 60000 65536"/>
                <a:gd name="T11" fmla="*/ 0 60000 65536"/>
                <a:gd name="T12" fmla="*/ 3372 w 21600"/>
                <a:gd name="T13" fmla="*/ 5450 h 21600"/>
                <a:gd name="T14" fmla="*/ 18896 w 21600"/>
                <a:gd name="T15" fmla="*/ 1625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475E00"/>
                </a:gs>
                <a:gs pos="50000">
                  <a:srgbClr val="99CC00"/>
                </a:gs>
                <a:gs pos="100000">
                  <a:srgbClr val="475E00"/>
                </a:gs>
              </a:gsLst>
              <a:lin ang="5400000" scaled="1"/>
            </a:gradFill>
            <a:ln w="12700" cmpd="sng">
              <a:solidFill>
                <a:srgbClr val="969696"/>
              </a:solidFill>
              <a:miter lim="800000"/>
            </a:ln>
            <a:effectLst>
              <a:outerShdw dist="35921" dir="2700000" algn="ctr" rotWithShape="0">
                <a:schemeClr val="bg2">
                  <a:alpha val="50000"/>
                </a:schemeClr>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5" name="Group 14"/>
          <p:cNvGrpSpPr/>
          <p:nvPr/>
        </p:nvGrpSpPr>
        <p:grpSpPr bwMode="auto">
          <a:xfrm>
            <a:off x="4644619" y="2824280"/>
            <a:ext cx="976313" cy="639763"/>
            <a:chOff x="0" y="0"/>
            <a:chExt cx="615" cy="403"/>
          </a:xfrm>
        </p:grpSpPr>
        <p:sp>
          <p:nvSpPr>
            <p:cNvPr id="16" name="Text Box 15"/>
            <p:cNvSpPr txBox="1">
              <a:spLocks noChangeArrowheads="1"/>
            </p:cNvSpPr>
            <p:nvPr/>
          </p:nvSpPr>
          <p:spPr bwMode="auto">
            <a:xfrm>
              <a:off x="124" y="172"/>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NAT</a:t>
              </a:r>
            </a:p>
          </p:txBody>
        </p:sp>
        <p:sp>
          <p:nvSpPr>
            <p:cNvPr id="17" name="AutoShape 16"/>
            <p:cNvSpPr>
              <a:spLocks noChangeArrowheads="1"/>
            </p:cNvSpPr>
            <p:nvPr/>
          </p:nvSpPr>
          <p:spPr bwMode="auto">
            <a:xfrm rot="10800000">
              <a:off x="0" y="0"/>
              <a:ext cx="615" cy="218"/>
            </a:xfrm>
            <a:custGeom>
              <a:avLst/>
              <a:gdLst>
                <a:gd name="T0" fmla="*/ 461 w 21600"/>
                <a:gd name="T1" fmla="*/ 0 h 21600"/>
                <a:gd name="T2" fmla="*/ 0 w 21600"/>
                <a:gd name="T3" fmla="*/ 109 h 21600"/>
                <a:gd name="T4" fmla="*/ 461 w 21600"/>
                <a:gd name="T5" fmla="*/ 218 h 21600"/>
                <a:gd name="T6" fmla="*/ 615 w 21600"/>
                <a:gd name="T7" fmla="*/ 109 h 21600"/>
                <a:gd name="T8" fmla="*/ 17694720 60000 65536"/>
                <a:gd name="T9" fmla="*/ 11796480 60000 65536"/>
                <a:gd name="T10" fmla="*/ 5898240 60000 65536"/>
                <a:gd name="T11" fmla="*/ 0 60000 65536"/>
                <a:gd name="T12" fmla="*/ 3372 w 21600"/>
                <a:gd name="T13" fmla="*/ 5450 h 21600"/>
                <a:gd name="T14" fmla="*/ 18896 w 21600"/>
                <a:gd name="T15" fmla="*/ 1625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475E00"/>
                </a:gs>
                <a:gs pos="50000">
                  <a:srgbClr val="99CC00"/>
                </a:gs>
                <a:gs pos="100000">
                  <a:srgbClr val="475E00"/>
                </a:gs>
              </a:gsLst>
              <a:lin ang="5400000" scaled="1"/>
            </a:gradFill>
            <a:ln w="12700" cmpd="sng">
              <a:solidFill>
                <a:srgbClr val="969696"/>
              </a:solidFill>
              <a:miter lim="800000"/>
            </a:ln>
            <a:effectLst>
              <a:outerShdw dist="35921" dir="2700000" algn="ctr" rotWithShape="0">
                <a:schemeClr val="bg2">
                  <a:alpha val="50000"/>
                </a:schemeClr>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8" name="Text Box 17"/>
          <p:cNvSpPr txBox="1">
            <a:spLocks noChangeArrowheads="1"/>
          </p:cNvSpPr>
          <p:nvPr/>
        </p:nvSpPr>
        <p:spPr bwMode="auto">
          <a:xfrm>
            <a:off x="2576107" y="293064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800" b="1">
                <a:ea typeface="楷体_GB2312" panose="02010609030101010101" pitchFamily="1" charset="-122"/>
              </a:rPr>
              <a:t>主机</a:t>
            </a:r>
            <a:r>
              <a:rPr lang="en-US" altLang="zh-CN" sz="1800" b="1">
                <a:ea typeface="楷体_GB2312" panose="02010609030101010101" pitchFamily="1" charset="-122"/>
              </a:rPr>
              <a:t>A</a:t>
            </a:r>
          </a:p>
        </p:txBody>
      </p:sp>
      <p:pic>
        <p:nvPicPr>
          <p:cNvPr id="19"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269" y="2281355"/>
            <a:ext cx="7429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19"/>
          <p:cNvGrpSpPr/>
          <p:nvPr/>
        </p:nvGrpSpPr>
        <p:grpSpPr bwMode="auto">
          <a:xfrm>
            <a:off x="3698469" y="1744780"/>
            <a:ext cx="571500" cy="714375"/>
            <a:chOff x="0" y="0"/>
            <a:chExt cx="360" cy="450"/>
          </a:xfrm>
        </p:grpSpPr>
        <p:grpSp>
          <p:nvGrpSpPr>
            <p:cNvPr id="21" name="Group 20"/>
            <p:cNvGrpSpPr/>
            <p:nvPr/>
          </p:nvGrpSpPr>
          <p:grpSpPr bwMode="auto">
            <a:xfrm>
              <a:off x="46" y="0"/>
              <a:ext cx="272" cy="288"/>
              <a:chOff x="0" y="0"/>
              <a:chExt cx="272" cy="288"/>
            </a:xfrm>
          </p:grpSpPr>
          <p:sp>
            <p:nvSpPr>
              <p:cNvPr id="23" name="Oval 21"/>
              <p:cNvSpPr>
                <a:spLocks noChangeArrowheads="1"/>
              </p:cNvSpPr>
              <p:nvPr/>
            </p:nvSpPr>
            <p:spPr bwMode="auto">
              <a:xfrm>
                <a:off x="0" y="16"/>
                <a:ext cx="272" cy="272"/>
              </a:xfrm>
              <a:prstGeom prst="ellipse">
                <a:avLst/>
              </a:prstGeom>
              <a:gradFill rotWithShape="1">
                <a:gsLst>
                  <a:gs pos="0">
                    <a:srgbClr val="FFFF00"/>
                  </a:gs>
                  <a:gs pos="100000">
                    <a:srgbClr val="767600"/>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 name="Text Box 22"/>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1</a:t>
                </a:r>
              </a:p>
            </p:txBody>
          </p:sp>
        </p:grpSp>
        <p:sp>
          <p:nvSpPr>
            <p:cNvPr id="22" name="AutoShape 23"/>
            <p:cNvSpPr>
              <a:spLocks noChangeArrowheads="1"/>
            </p:cNvSpPr>
            <p:nvPr/>
          </p:nvSpPr>
          <p:spPr bwMode="auto">
            <a:xfrm>
              <a:off x="0" y="294"/>
              <a:ext cx="360" cy="156"/>
            </a:xfrm>
            <a:prstGeom prst="rightArrow">
              <a:avLst>
                <a:gd name="adj1" fmla="val 50000"/>
                <a:gd name="adj2" fmla="val 57692"/>
              </a:avLst>
            </a:prstGeom>
            <a:gradFill rotWithShape="1">
              <a:gsLst>
                <a:gs pos="0">
                  <a:srgbClr val="475E00"/>
                </a:gs>
                <a:gs pos="50000">
                  <a:srgbClr val="99CC00"/>
                </a:gs>
                <a:gs pos="100000">
                  <a:srgbClr val="475E00"/>
                </a:gs>
              </a:gsLst>
              <a:lin ang="5400000" scaled="1"/>
            </a:gradFill>
            <a:ln w="9525" cmpd="sng">
              <a:solidFill>
                <a:srgbClr val="969696"/>
              </a:solidFill>
              <a:miter lim="800000"/>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5" name="Group 24"/>
          <p:cNvGrpSpPr/>
          <p:nvPr/>
        </p:nvGrpSpPr>
        <p:grpSpPr bwMode="auto">
          <a:xfrm>
            <a:off x="6171794" y="1420930"/>
            <a:ext cx="593725" cy="733425"/>
            <a:chOff x="0" y="0"/>
            <a:chExt cx="374" cy="462"/>
          </a:xfrm>
        </p:grpSpPr>
        <p:sp>
          <p:nvSpPr>
            <p:cNvPr id="26" name="AutoShape 25"/>
            <p:cNvSpPr>
              <a:spLocks noChangeArrowheads="1"/>
            </p:cNvSpPr>
            <p:nvPr/>
          </p:nvSpPr>
          <p:spPr bwMode="auto">
            <a:xfrm>
              <a:off x="14" y="306"/>
              <a:ext cx="360" cy="156"/>
            </a:xfrm>
            <a:prstGeom prst="rightArrow">
              <a:avLst>
                <a:gd name="adj1" fmla="val 50000"/>
                <a:gd name="adj2" fmla="val 57692"/>
              </a:avLst>
            </a:prstGeom>
            <a:gradFill rotWithShape="1">
              <a:gsLst>
                <a:gs pos="0">
                  <a:srgbClr val="475E00"/>
                </a:gs>
                <a:gs pos="50000">
                  <a:srgbClr val="99CC00"/>
                </a:gs>
                <a:gs pos="100000">
                  <a:srgbClr val="475E00"/>
                </a:gs>
              </a:gsLst>
              <a:lin ang="5400000" scaled="1"/>
            </a:gradFill>
            <a:ln w="9525" cmpd="sng">
              <a:solidFill>
                <a:srgbClr val="969696"/>
              </a:solidFill>
              <a:miter lim="800000"/>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7" name="Group 26"/>
            <p:cNvGrpSpPr/>
            <p:nvPr/>
          </p:nvGrpSpPr>
          <p:grpSpPr bwMode="auto">
            <a:xfrm>
              <a:off x="0" y="0"/>
              <a:ext cx="272" cy="288"/>
              <a:chOff x="0" y="0"/>
              <a:chExt cx="272" cy="288"/>
            </a:xfrm>
          </p:grpSpPr>
          <p:sp>
            <p:nvSpPr>
              <p:cNvPr id="28" name="Oval 27"/>
              <p:cNvSpPr>
                <a:spLocks noChangeArrowheads="1"/>
              </p:cNvSpPr>
              <p:nvPr/>
            </p:nvSpPr>
            <p:spPr bwMode="auto">
              <a:xfrm>
                <a:off x="0" y="16"/>
                <a:ext cx="272" cy="272"/>
              </a:xfrm>
              <a:prstGeom prst="ellipse">
                <a:avLst/>
              </a:prstGeom>
              <a:gradFill rotWithShape="1">
                <a:gsLst>
                  <a:gs pos="0">
                    <a:srgbClr val="FFFF00"/>
                  </a:gs>
                  <a:gs pos="100000">
                    <a:srgbClr val="767600"/>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Text Box 28"/>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2</a:t>
                </a:r>
              </a:p>
            </p:txBody>
          </p:sp>
        </p:grpSp>
      </p:grpSp>
      <p:grpSp>
        <p:nvGrpSpPr>
          <p:cNvPr id="30" name="Group 29"/>
          <p:cNvGrpSpPr/>
          <p:nvPr/>
        </p:nvGrpSpPr>
        <p:grpSpPr bwMode="auto">
          <a:xfrm>
            <a:off x="6136869" y="2935405"/>
            <a:ext cx="571500" cy="733425"/>
            <a:chOff x="0" y="0"/>
            <a:chExt cx="360" cy="462"/>
          </a:xfrm>
        </p:grpSpPr>
        <p:sp>
          <p:nvSpPr>
            <p:cNvPr id="31" name="AutoShape 30"/>
            <p:cNvSpPr>
              <a:spLocks noChangeArrowheads="1"/>
            </p:cNvSpPr>
            <p:nvPr/>
          </p:nvSpPr>
          <p:spPr bwMode="auto">
            <a:xfrm flipH="1">
              <a:off x="0" y="0"/>
              <a:ext cx="360" cy="156"/>
            </a:xfrm>
            <a:prstGeom prst="rightArrow">
              <a:avLst>
                <a:gd name="adj1" fmla="val 50000"/>
                <a:gd name="adj2" fmla="val 57692"/>
              </a:avLst>
            </a:prstGeom>
            <a:gradFill rotWithShape="1">
              <a:gsLst>
                <a:gs pos="0">
                  <a:srgbClr val="475E00"/>
                </a:gs>
                <a:gs pos="50000">
                  <a:srgbClr val="99CC00"/>
                </a:gs>
                <a:gs pos="100000">
                  <a:srgbClr val="475E00"/>
                </a:gs>
              </a:gsLst>
              <a:lin ang="5400000" scaled="1"/>
            </a:gradFill>
            <a:ln w="9525" cmpd="sng">
              <a:solidFill>
                <a:srgbClr val="969696"/>
              </a:solidFill>
              <a:miter lim="800000"/>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32" name="Group 31"/>
            <p:cNvGrpSpPr/>
            <p:nvPr/>
          </p:nvGrpSpPr>
          <p:grpSpPr bwMode="auto">
            <a:xfrm>
              <a:off x="70" y="174"/>
              <a:ext cx="272" cy="288"/>
              <a:chOff x="0" y="0"/>
              <a:chExt cx="272" cy="288"/>
            </a:xfrm>
          </p:grpSpPr>
          <p:sp>
            <p:nvSpPr>
              <p:cNvPr id="33" name="Oval 32"/>
              <p:cNvSpPr>
                <a:spLocks noChangeArrowheads="1"/>
              </p:cNvSpPr>
              <p:nvPr/>
            </p:nvSpPr>
            <p:spPr bwMode="auto">
              <a:xfrm>
                <a:off x="0" y="16"/>
                <a:ext cx="272" cy="272"/>
              </a:xfrm>
              <a:prstGeom prst="ellipse">
                <a:avLst/>
              </a:prstGeom>
              <a:gradFill rotWithShape="1">
                <a:gsLst>
                  <a:gs pos="0">
                    <a:srgbClr val="FFFF00"/>
                  </a:gs>
                  <a:gs pos="100000">
                    <a:srgbClr val="767600"/>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Text Box 33"/>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3</a:t>
                </a:r>
              </a:p>
            </p:txBody>
          </p:sp>
        </p:grpSp>
      </p:grpSp>
      <p:grpSp>
        <p:nvGrpSpPr>
          <p:cNvPr id="35" name="Group 34"/>
          <p:cNvGrpSpPr/>
          <p:nvPr/>
        </p:nvGrpSpPr>
        <p:grpSpPr bwMode="auto">
          <a:xfrm>
            <a:off x="3698469" y="2640130"/>
            <a:ext cx="571500" cy="714375"/>
            <a:chOff x="0" y="0"/>
            <a:chExt cx="360" cy="450"/>
          </a:xfrm>
        </p:grpSpPr>
        <p:sp>
          <p:nvSpPr>
            <p:cNvPr id="36" name="AutoShape 35"/>
            <p:cNvSpPr>
              <a:spLocks noChangeArrowheads="1"/>
            </p:cNvSpPr>
            <p:nvPr/>
          </p:nvSpPr>
          <p:spPr bwMode="auto">
            <a:xfrm flipH="1">
              <a:off x="0" y="294"/>
              <a:ext cx="360" cy="156"/>
            </a:xfrm>
            <a:prstGeom prst="rightArrow">
              <a:avLst>
                <a:gd name="adj1" fmla="val 50000"/>
                <a:gd name="adj2" fmla="val 57692"/>
              </a:avLst>
            </a:prstGeom>
            <a:gradFill rotWithShape="1">
              <a:gsLst>
                <a:gs pos="0">
                  <a:srgbClr val="475E00"/>
                </a:gs>
                <a:gs pos="50000">
                  <a:srgbClr val="99CC00"/>
                </a:gs>
                <a:gs pos="100000">
                  <a:srgbClr val="475E00"/>
                </a:gs>
              </a:gsLst>
              <a:lin ang="5400000" scaled="1"/>
            </a:gradFill>
            <a:ln w="9525" cmpd="sng">
              <a:solidFill>
                <a:srgbClr val="969696"/>
              </a:solidFill>
              <a:miter lim="800000"/>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37" name="Group 36"/>
            <p:cNvGrpSpPr/>
            <p:nvPr/>
          </p:nvGrpSpPr>
          <p:grpSpPr bwMode="auto">
            <a:xfrm>
              <a:off x="58" y="0"/>
              <a:ext cx="272" cy="288"/>
              <a:chOff x="0" y="0"/>
              <a:chExt cx="272" cy="288"/>
            </a:xfrm>
          </p:grpSpPr>
          <p:sp>
            <p:nvSpPr>
              <p:cNvPr id="38" name="Oval 37"/>
              <p:cNvSpPr>
                <a:spLocks noChangeArrowheads="1"/>
              </p:cNvSpPr>
              <p:nvPr/>
            </p:nvSpPr>
            <p:spPr bwMode="auto">
              <a:xfrm>
                <a:off x="0" y="16"/>
                <a:ext cx="272" cy="272"/>
              </a:xfrm>
              <a:prstGeom prst="ellipse">
                <a:avLst/>
              </a:prstGeom>
              <a:gradFill rotWithShape="1">
                <a:gsLst>
                  <a:gs pos="0">
                    <a:srgbClr val="FFFF00"/>
                  </a:gs>
                  <a:gs pos="100000">
                    <a:srgbClr val="767600"/>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Text Box 38"/>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4</a:t>
                </a:r>
              </a:p>
            </p:txBody>
          </p:sp>
        </p:grpSp>
      </p:grpSp>
      <p:grpSp>
        <p:nvGrpSpPr>
          <p:cNvPr id="40" name="Group 39"/>
          <p:cNvGrpSpPr/>
          <p:nvPr/>
        </p:nvGrpSpPr>
        <p:grpSpPr bwMode="auto">
          <a:xfrm>
            <a:off x="2160182" y="3768843"/>
            <a:ext cx="3240087" cy="1141412"/>
            <a:chOff x="0" y="0"/>
            <a:chExt cx="2041" cy="719"/>
          </a:xfrm>
        </p:grpSpPr>
        <p:sp>
          <p:nvSpPr>
            <p:cNvPr id="41" name="Text Box 40"/>
            <p:cNvSpPr txBox="1">
              <a:spLocks noChangeArrowheads="1"/>
            </p:cNvSpPr>
            <p:nvPr/>
          </p:nvSpPr>
          <p:spPr bwMode="auto">
            <a:xfrm>
              <a:off x="0" y="267"/>
              <a:ext cx="958"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SA=10.1.1.1</a:t>
              </a:r>
            </a:p>
          </p:txBody>
        </p:sp>
        <p:sp>
          <p:nvSpPr>
            <p:cNvPr id="42" name="Text Box 41"/>
            <p:cNvSpPr txBox="1">
              <a:spLocks noChangeArrowheads="1"/>
            </p:cNvSpPr>
            <p:nvPr/>
          </p:nvSpPr>
          <p:spPr bwMode="auto">
            <a:xfrm>
              <a:off x="952" y="264"/>
              <a:ext cx="1089"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DA</a:t>
              </a:r>
              <a:r>
                <a:rPr lang="zh-CN" altLang="en-US" sz="1800" b="1">
                  <a:ea typeface="楷体_GB2312" panose="02010609030101010101" pitchFamily="1" charset="-122"/>
                </a:rPr>
                <a:t>＝</a:t>
              </a:r>
              <a:r>
                <a:rPr lang="en-US" altLang="zh-CN" sz="1800" b="1">
                  <a:ea typeface="楷体_GB2312" panose="02010609030101010101" pitchFamily="1" charset="-122"/>
                </a:rPr>
                <a:t>193.3.3.1</a:t>
              </a:r>
            </a:p>
          </p:txBody>
        </p:sp>
        <p:grpSp>
          <p:nvGrpSpPr>
            <p:cNvPr id="43" name="Group 42"/>
            <p:cNvGrpSpPr/>
            <p:nvPr/>
          </p:nvGrpSpPr>
          <p:grpSpPr bwMode="auto">
            <a:xfrm>
              <a:off x="1134" y="0"/>
              <a:ext cx="272" cy="288"/>
              <a:chOff x="0" y="0"/>
              <a:chExt cx="272" cy="288"/>
            </a:xfrm>
          </p:grpSpPr>
          <p:sp>
            <p:nvSpPr>
              <p:cNvPr id="47" name="Oval 43"/>
              <p:cNvSpPr>
                <a:spLocks noChangeArrowheads="1"/>
              </p:cNvSpPr>
              <p:nvPr/>
            </p:nvSpPr>
            <p:spPr bwMode="auto">
              <a:xfrm>
                <a:off x="0" y="16"/>
                <a:ext cx="272" cy="272"/>
              </a:xfrm>
              <a:prstGeom prst="ellipse">
                <a:avLst/>
              </a:prstGeom>
              <a:gradFill rotWithShape="1">
                <a:gsLst>
                  <a:gs pos="0">
                    <a:srgbClr val="00FFFF"/>
                  </a:gs>
                  <a:gs pos="100000">
                    <a:srgbClr val="007676"/>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Text Box 44"/>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1</a:t>
                </a:r>
              </a:p>
            </p:txBody>
          </p:sp>
        </p:grpSp>
        <p:sp>
          <p:nvSpPr>
            <p:cNvPr id="44" name="Text Box 45"/>
            <p:cNvSpPr txBox="1">
              <a:spLocks noChangeArrowheads="1"/>
            </p:cNvSpPr>
            <p:nvPr/>
          </p:nvSpPr>
          <p:spPr bwMode="auto">
            <a:xfrm>
              <a:off x="0" y="499"/>
              <a:ext cx="958"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内部本地地址</a:t>
              </a:r>
            </a:p>
          </p:txBody>
        </p:sp>
        <p:sp>
          <p:nvSpPr>
            <p:cNvPr id="45" name="Text Box 46"/>
            <p:cNvSpPr txBox="1">
              <a:spLocks noChangeArrowheads="1"/>
            </p:cNvSpPr>
            <p:nvPr/>
          </p:nvSpPr>
          <p:spPr bwMode="auto">
            <a:xfrm>
              <a:off x="952" y="499"/>
              <a:ext cx="1089"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外部本地地址</a:t>
              </a:r>
            </a:p>
          </p:txBody>
        </p:sp>
        <p:sp>
          <p:nvSpPr>
            <p:cNvPr id="46" name="Text Box 47"/>
            <p:cNvSpPr txBox="1">
              <a:spLocks noChangeArrowheads="1"/>
            </p:cNvSpPr>
            <p:nvPr/>
          </p:nvSpPr>
          <p:spPr bwMode="auto">
            <a:xfrm>
              <a:off x="0" y="46"/>
              <a:ext cx="1088"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主机</a:t>
              </a:r>
              <a:r>
                <a:rPr lang="en-US" altLang="zh-CN" sz="1600" b="1">
                  <a:ea typeface="楷体_GB2312" panose="02010609030101010101" pitchFamily="1" charset="-122"/>
                </a:rPr>
                <a:t>A</a:t>
              </a:r>
              <a:r>
                <a:rPr lang="zh-CN" altLang="en-US" sz="1600" b="1">
                  <a:ea typeface="楷体_GB2312" panose="02010609030101010101" pitchFamily="1" charset="-122"/>
                </a:rPr>
                <a:t>发出的包</a:t>
              </a:r>
            </a:p>
          </p:txBody>
        </p:sp>
      </p:grpSp>
      <p:grpSp>
        <p:nvGrpSpPr>
          <p:cNvPr id="49" name="Group 48"/>
          <p:cNvGrpSpPr/>
          <p:nvPr/>
        </p:nvGrpSpPr>
        <p:grpSpPr bwMode="auto">
          <a:xfrm>
            <a:off x="5959069" y="3786305"/>
            <a:ext cx="3276600" cy="1219200"/>
            <a:chOff x="0" y="0"/>
            <a:chExt cx="2064" cy="768"/>
          </a:xfrm>
        </p:grpSpPr>
        <p:sp>
          <p:nvSpPr>
            <p:cNvPr id="50" name="Text Box 49"/>
            <p:cNvSpPr txBox="1">
              <a:spLocks noChangeArrowheads="1"/>
            </p:cNvSpPr>
            <p:nvPr/>
          </p:nvSpPr>
          <p:spPr bwMode="auto">
            <a:xfrm>
              <a:off x="0" y="312"/>
              <a:ext cx="1045"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SA=192.2.2.1</a:t>
              </a:r>
            </a:p>
          </p:txBody>
        </p:sp>
        <p:sp>
          <p:nvSpPr>
            <p:cNvPr id="51" name="Text Box 50"/>
            <p:cNvSpPr txBox="1">
              <a:spLocks noChangeArrowheads="1"/>
            </p:cNvSpPr>
            <p:nvPr/>
          </p:nvSpPr>
          <p:spPr bwMode="auto">
            <a:xfrm>
              <a:off x="1002" y="320"/>
              <a:ext cx="1062"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DA=10.1.1.1</a:t>
              </a:r>
            </a:p>
          </p:txBody>
        </p:sp>
        <p:sp>
          <p:nvSpPr>
            <p:cNvPr id="52" name="Text Box 51"/>
            <p:cNvSpPr txBox="1">
              <a:spLocks noChangeArrowheads="1"/>
            </p:cNvSpPr>
            <p:nvPr/>
          </p:nvSpPr>
          <p:spPr bwMode="auto">
            <a:xfrm>
              <a:off x="7" y="73"/>
              <a:ext cx="1420" cy="239"/>
            </a:xfrm>
            <a:prstGeom prst="rect">
              <a:avLst/>
            </a:prstGeom>
            <a:solidFill>
              <a:srgbClr val="FBE4D9"/>
            </a:solidFill>
            <a:ln w="12700" cmpd="sng">
              <a:solidFill>
                <a:schemeClr val="tx1"/>
              </a:solidFill>
              <a:miter lim="800000"/>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800" b="1">
                  <a:ea typeface="楷体_GB2312" panose="02010609030101010101" pitchFamily="1" charset="-122"/>
                </a:rPr>
                <a:t>经过路由器转换的包</a:t>
              </a:r>
            </a:p>
          </p:txBody>
        </p:sp>
        <p:grpSp>
          <p:nvGrpSpPr>
            <p:cNvPr id="53" name="Group 52"/>
            <p:cNvGrpSpPr/>
            <p:nvPr/>
          </p:nvGrpSpPr>
          <p:grpSpPr bwMode="auto">
            <a:xfrm>
              <a:off x="1557" y="0"/>
              <a:ext cx="297" cy="288"/>
              <a:chOff x="0" y="0"/>
              <a:chExt cx="272" cy="288"/>
            </a:xfrm>
          </p:grpSpPr>
          <p:sp>
            <p:nvSpPr>
              <p:cNvPr id="56" name="Oval 53"/>
              <p:cNvSpPr>
                <a:spLocks noChangeArrowheads="1"/>
              </p:cNvSpPr>
              <p:nvPr/>
            </p:nvSpPr>
            <p:spPr bwMode="auto">
              <a:xfrm>
                <a:off x="0" y="16"/>
                <a:ext cx="272" cy="272"/>
              </a:xfrm>
              <a:prstGeom prst="ellipse">
                <a:avLst/>
              </a:prstGeom>
              <a:gradFill rotWithShape="1">
                <a:gsLst>
                  <a:gs pos="0">
                    <a:srgbClr val="00FFFF"/>
                  </a:gs>
                  <a:gs pos="100000">
                    <a:srgbClr val="007676"/>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7" name="Text Box 54"/>
              <p:cNvSpPr txBox="1">
                <a:spLocks noChangeArrowheads="1"/>
              </p:cNvSpPr>
              <p:nvPr/>
            </p:nvSpPr>
            <p:spPr bwMode="auto">
              <a:xfrm>
                <a:off x="50" y="0"/>
                <a:ext cx="1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2</a:t>
                </a:r>
              </a:p>
            </p:txBody>
          </p:sp>
        </p:grpSp>
        <p:sp>
          <p:nvSpPr>
            <p:cNvPr id="54" name="Text Box 55"/>
            <p:cNvSpPr txBox="1">
              <a:spLocks noChangeArrowheads="1"/>
            </p:cNvSpPr>
            <p:nvPr/>
          </p:nvSpPr>
          <p:spPr bwMode="auto">
            <a:xfrm>
              <a:off x="8" y="548"/>
              <a:ext cx="996"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内部全局地址</a:t>
              </a:r>
            </a:p>
          </p:txBody>
        </p:sp>
        <p:sp>
          <p:nvSpPr>
            <p:cNvPr id="55" name="Text Box 56"/>
            <p:cNvSpPr txBox="1">
              <a:spLocks noChangeArrowheads="1"/>
            </p:cNvSpPr>
            <p:nvPr/>
          </p:nvSpPr>
          <p:spPr bwMode="auto">
            <a:xfrm>
              <a:off x="1002" y="547"/>
              <a:ext cx="1062"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外部全局地址</a:t>
              </a:r>
            </a:p>
          </p:txBody>
        </p:sp>
      </p:grpSp>
      <p:grpSp>
        <p:nvGrpSpPr>
          <p:cNvPr id="58" name="Group 57"/>
          <p:cNvGrpSpPr/>
          <p:nvPr/>
        </p:nvGrpSpPr>
        <p:grpSpPr bwMode="auto">
          <a:xfrm>
            <a:off x="2125257" y="5022968"/>
            <a:ext cx="3411537" cy="1143000"/>
            <a:chOff x="0" y="0"/>
            <a:chExt cx="2149" cy="720"/>
          </a:xfrm>
        </p:grpSpPr>
        <p:grpSp>
          <p:nvGrpSpPr>
            <p:cNvPr id="59" name="Group 58"/>
            <p:cNvGrpSpPr/>
            <p:nvPr/>
          </p:nvGrpSpPr>
          <p:grpSpPr bwMode="auto">
            <a:xfrm>
              <a:off x="0" y="0"/>
              <a:ext cx="2142" cy="501"/>
              <a:chOff x="0" y="0"/>
              <a:chExt cx="2142" cy="501"/>
            </a:xfrm>
          </p:grpSpPr>
          <p:sp>
            <p:nvSpPr>
              <p:cNvPr id="62" name="Text Box 59"/>
              <p:cNvSpPr txBox="1">
                <a:spLocks noChangeArrowheads="1"/>
              </p:cNvSpPr>
              <p:nvPr/>
            </p:nvSpPr>
            <p:spPr bwMode="auto">
              <a:xfrm>
                <a:off x="0" y="28"/>
                <a:ext cx="1705"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800" b="1">
                    <a:ea typeface="楷体_GB2312" panose="02010609030101010101" pitchFamily="1" charset="-122"/>
                  </a:rPr>
                  <a:t>经过路由器转换的包</a:t>
                </a:r>
              </a:p>
            </p:txBody>
          </p:sp>
          <p:sp>
            <p:nvSpPr>
              <p:cNvPr id="63" name="Text Box 60"/>
              <p:cNvSpPr txBox="1">
                <a:spLocks noChangeArrowheads="1"/>
              </p:cNvSpPr>
              <p:nvPr/>
            </p:nvSpPr>
            <p:spPr bwMode="auto">
              <a:xfrm>
                <a:off x="0" y="261"/>
                <a:ext cx="1008" cy="239"/>
              </a:xfrm>
              <a:prstGeom prst="rect">
                <a:avLst/>
              </a:prstGeom>
              <a:solidFill>
                <a:srgbClr val="FBE4D9"/>
              </a:solidFill>
              <a:ln w="12700" cmpd="sng">
                <a:solidFill>
                  <a:schemeClr val="tx1"/>
                </a:solidFill>
                <a:miter lim="800000"/>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SA=193.3.3.1</a:t>
                </a:r>
              </a:p>
            </p:txBody>
          </p:sp>
          <p:sp>
            <p:nvSpPr>
              <p:cNvPr id="64" name="Text Box 61"/>
              <p:cNvSpPr txBox="1">
                <a:spLocks noChangeArrowheads="1"/>
              </p:cNvSpPr>
              <p:nvPr/>
            </p:nvSpPr>
            <p:spPr bwMode="auto">
              <a:xfrm>
                <a:off x="1009" y="262"/>
                <a:ext cx="1133"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DA=10.1.1.1</a:t>
                </a:r>
              </a:p>
            </p:txBody>
          </p:sp>
          <p:grpSp>
            <p:nvGrpSpPr>
              <p:cNvPr id="65" name="Group 62"/>
              <p:cNvGrpSpPr/>
              <p:nvPr/>
            </p:nvGrpSpPr>
            <p:grpSpPr bwMode="auto">
              <a:xfrm>
                <a:off x="1712" y="0"/>
                <a:ext cx="272" cy="288"/>
                <a:chOff x="0" y="0"/>
                <a:chExt cx="272" cy="288"/>
              </a:xfrm>
            </p:grpSpPr>
            <p:sp>
              <p:nvSpPr>
                <p:cNvPr id="66" name="Oval 63"/>
                <p:cNvSpPr>
                  <a:spLocks noChangeArrowheads="1"/>
                </p:cNvSpPr>
                <p:nvPr/>
              </p:nvSpPr>
              <p:spPr bwMode="auto">
                <a:xfrm>
                  <a:off x="0" y="16"/>
                  <a:ext cx="272" cy="272"/>
                </a:xfrm>
                <a:prstGeom prst="ellipse">
                  <a:avLst/>
                </a:prstGeom>
                <a:gradFill rotWithShape="1">
                  <a:gsLst>
                    <a:gs pos="0">
                      <a:srgbClr val="00FFFF"/>
                    </a:gs>
                    <a:gs pos="100000">
                      <a:srgbClr val="007676"/>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7" name="Text Box 64"/>
                <p:cNvSpPr txBox="1">
                  <a:spLocks noChangeArrowheads="1"/>
                </p:cNvSpPr>
                <p:nvPr/>
              </p:nvSpPr>
              <p:spPr bwMode="auto">
                <a:xfrm>
                  <a:off x="42" y="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4</a:t>
                  </a:r>
                </a:p>
              </p:txBody>
            </p:sp>
          </p:grpSp>
        </p:grpSp>
        <p:sp>
          <p:nvSpPr>
            <p:cNvPr id="60" name="Text Box 65"/>
            <p:cNvSpPr txBox="1">
              <a:spLocks noChangeArrowheads="1"/>
            </p:cNvSpPr>
            <p:nvPr/>
          </p:nvSpPr>
          <p:spPr bwMode="auto">
            <a:xfrm>
              <a:off x="0" y="500"/>
              <a:ext cx="1006"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外部本地地址</a:t>
              </a:r>
            </a:p>
          </p:txBody>
        </p:sp>
        <p:sp>
          <p:nvSpPr>
            <p:cNvPr id="61" name="Text Box 66"/>
            <p:cNvSpPr txBox="1">
              <a:spLocks noChangeArrowheads="1"/>
            </p:cNvSpPr>
            <p:nvPr/>
          </p:nvSpPr>
          <p:spPr bwMode="auto">
            <a:xfrm>
              <a:off x="1003" y="499"/>
              <a:ext cx="1146"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内部本地地址</a:t>
              </a:r>
            </a:p>
          </p:txBody>
        </p:sp>
      </p:grpSp>
      <p:grpSp>
        <p:nvGrpSpPr>
          <p:cNvPr id="68" name="Group 67"/>
          <p:cNvGrpSpPr/>
          <p:nvPr/>
        </p:nvGrpSpPr>
        <p:grpSpPr bwMode="auto">
          <a:xfrm>
            <a:off x="6103532" y="5013443"/>
            <a:ext cx="3108325" cy="1171575"/>
            <a:chOff x="0" y="0"/>
            <a:chExt cx="1958" cy="738"/>
          </a:xfrm>
        </p:grpSpPr>
        <p:sp>
          <p:nvSpPr>
            <p:cNvPr id="69" name="Text Box 68"/>
            <p:cNvSpPr txBox="1">
              <a:spLocks noChangeArrowheads="1"/>
            </p:cNvSpPr>
            <p:nvPr/>
          </p:nvSpPr>
          <p:spPr bwMode="auto">
            <a:xfrm>
              <a:off x="0" y="283"/>
              <a:ext cx="946" cy="239"/>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SA=10.1.1.1</a:t>
              </a:r>
            </a:p>
          </p:txBody>
        </p:sp>
        <p:sp>
          <p:nvSpPr>
            <p:cNvPr id="70" name="Text Box 69"/>
            <p:cNvSpPr txBox="1">
              <a:spLocks noChangeArrowheads="1"/>
            </p:cNvSpPr>
            <p:nvPr/>
          </p:nvSpPr>
          <p:spPr bwMode="auto">
            <a:xfrm>
              <a:off x="942" y="295"/>
              <a:ext cx="1016" cy="239"/>
            </a:xfrm>
            <a:prstGeom prst="rect">
              <a:avLst/>
            </a:prstGeom>
            <a:solidFill>
              <a:srgbClr val="FBE4D9"/>
            </a:solidFill>
            <a:ln w="12700" cmpd="sng">
              <a:solidFill>
                <a:schemeClr val="tx1"/>
              </a:solidFill>
              <a:miter lim="800000"/>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1800" b="1">
                  <a:ea typeface="楷体_GB2312" panose="02010609030101010101" pitchFamily="1" charset="-122"/>
                </a:rPr>
                <a:t>DA=192.2.2.1</a:t>
              </a:r>
            </a:p>
          </p:txBody>
        </p:sp>
        <p:sp>
          <p:nvSpPr>
            <p:cNvPr id="71" name="Text Box 70"/>
            <p:cNvSpPr txBox="1">
              <a:spLocks noChangeArrowheads="1"/>
            </p:cNvSpPr>
            <p:nvPr/>
          </p:nvSpPr>
          <p:spPr bwMode="auto">
            <a:xfrm>
              <a:off x="0" y="56"/>
              <a:ext cx="1380" cy="239"/>
            </a:xfrm>
            <a:prstGeom prst="rect">
              <a:avLst/>
            </a:prstGeom>
            <a:solidFill>
              <a:srgbClr val="FBE4D9"/>
            </a:solidFill>
            <a:ln w="12700" cmpd="sng">
              <a:solidFill>
                <a:schemeClr val="tx1"/>
              </a:solidFill>
              <a:miter lim="800000"/>
            </a:ln>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800" b="1">
                  <a:ea typeface="楷体_GB2312" panose="02010609030101010101" pitchFamily="1" charset="-122"/>
                </a:rPr>
                <a:t>外部主机</a:t>
              </a:r>
              <a:r>
                <a:rPr lang="en-US" altLang="zh-CN" sz="1800" b="1">
                  <a:ea typeface="楷体_GB2312" panose="02010609030101010101" pitchFamily="1" charset="-122"/>
                </a:rPr>
                <a:t>B</a:t>
              </a:r>
              <a:r>
                <a:rPr lang="zh-CN" altLang="en-US" sz="1800" b="1">
                  <a:ea typeface="楷体_GB2312" panose="02010609030101010101" pitchFamily="1" charset="-122"/>
                </a:rPr>
                <a:t>返回的包</a:t>
              </a:r>
            </a:p>
          </p:txBody>
        </p:sp>
        <p:grpSp>
          <p:nvGrpSpPr>
            <p:cNvPr id="72" name="Group 71"/>
            <p:cNvGrpSpPr/>
            <p:nvPr/>
          </p:nvGrpSpPr>
          <p:grpSpPr bwMode="auto">
            <a:xfrm>
              <a:off x="1453" y="0"/>
              <a:ext cx="263" cy="288"/>
              <a:chOff x="0" y="0"/>
              <a:chExt cx="272" cy="288"/>
            </a:xfrm>
          </p:grpSpPr>
          <p:sp>
            <p:nvSpPr>
              <p:cNvPr id="75" name="Oval 72"/>
              <p:cNvSpPr>
                <a:spLocks noChangeArrowheads="1"/>
              </p:cNvSpPr>
              <p:nvPr/>
            </p:nvSpPr>
            <p:spPr bwMode="auto">
              <a:xfrm>
                <a:off x="0" y="16"/>
                <a:ext cx="272" cy="272"/>
              </a:xfrm>
              <a:prstGeom prst="ellipse">
                <a:avLst/>
              </a:prstGeom>
              <a:gradFill rotWithShape="1">
                <a:gsLst>
                  <a:gs pos="0">
                    <a:srgbClr val="00FFFF"/>
                  </a:gs>
                  <a:gs pos="100000">
                    <a:srgbClr val="007676"/>
                  </a:gs>
                </a:gsLst>
                <a:path path="shape">
                  <a:fillToRect l="50000" t="50000" r="50000" b="50000"/>
                </a:path>
              </a:gradFill>
              <a:ln w="12700" cmpd="sng">
                <a:solidFill>
                  <a:srgbClr val="808080"/>
                </a:solidFill>
                <a:round/>
              </a:ln>
              <a:effectLst>
                <a:outerShdw dist="35921" dir="2700000" algn="ctr" rotWithShape="0">
                  <a:schemeClr val="bg2"/>
                </a:outerShdw>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 name="Text Box 73"/>
              <p:cNvSpPr txBox="1">
                <a:spLocks noChangeArrowheads="1"/>
              </p:cNvSpPr>
              <p:nvPr/>
            </p:nvSpPr>
            <p:spPr bwMode="auto">
              <a:xfrm>
                <a:off x="39" y="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en-US" altLang="zh-CN" sz="2000" b="1">
                    <a:ea typeface="宋体" panose="02010600030101010101" pitchFamily="2" charset="-122"/>
                  </a:rPr>
                  <a:t>3</a:t>
                </a:r>
              </a:p>
            </p:txBody>
          </p:sp>
        </p:grpSp>
        <p:sp>
          <p:nvSpPr>
            <p:cNvPr id="73" name="Text Box 74"/>
            <p:cNvSpPr txBox="1">
              <a:spLocks noChangeArrowheads="1"/>
            </p:cNvSpPr>
            <p:nvPr/>
          </p:nvSpPr>
          <p:spPr bwMode="auto">
            <a:xfrm>
              <a:off x="0" y="518"/>
              <a:ext cx="952"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外部全局地址</a:t>
              </a:r>
            </a:p>
          </p:txBody>
        </p:sp>
        <p:sp>
          <p:nvSpPr>
            <p:cNvPr id="74" name="Text Box 75"/>
            <p:cNvSpPr txBox="1">
              <a:spLocks noChangeArrowheads="1"/>
            </p:cNvSpPr>
            <p:nvPr/>
          </p:nvSpPr>
          <p:spPr bwMode="auto">
            <a:xfrm>
              <a:off x="946" y="518"/>
              <a:ext cx="1010" cy="220"/>
            </a:xfrm>
            <a:prstGeom prst="rect">
              <a:avLst/>
            </a:prstGeom>
            <a:solidFill>
              <a:srgbClr val="FBE4D9"/>
            </a:solidFill>
            <a:ln w="12700" cmpd="sng">
              <a:solidFill>
                <a:schemeClr val="tx1"/>
              </a:solidFill>
              <a:miter lim="800000"/>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lnSpc>
                  <a:spcPct val="100000"/>
                </a:lnSpc>
              </a:pPr>
              <a:r>
                <a:rPr lang="zh-CN" altLang="en-US" sz="1600" b="1">
                  <a:ea typeface="楷体_GB2312" panose="02010609030101010101" pitchFamily="1" charset="-122"/>
                </a:rPr>
                <a:t>内部全局地址</a:t>
              </a:r>
            </a:p>
          </p:txBody>
        </p:sp>
      </p:grpSp>
      <p:grpSp>
        <p:nvGrpSpPr>
          <p:cNvPr id="77" name="Group 76"/>
          <p:cNvGrpSpPr/>
          <p:nvPr/>
        </p:nvGrpSpPr>
        <p:grpSpPr bwMode="auto">
          <a:xfrm>
            <a:off x="2650719" y="2205155"/>
            <a:ext cx="576263" cy="720725"/>
            <a:chOff x="0" y="0"/>
            <a:chExt cx="789" cy="870"/>
          </a:xfrm>
        </p:grpSpPr>
        <p:grpSp>
          <p:nvGrpSpPr>
            <p:cNvPr id="78" name="Group 77"/>
            <p:cNvGrpSpPr/>
            <p:nvPr/>
          </p:nvGrpSpPr>
          <p:grpSpPr bwMode="auto">
            <a:xfrm>
              <a:off x="0" y="458"/>
              <a:ext cx="763" cy="412"/>
              <a:chOff x="0" y="0"/>
              <a:chExt cx="763" cy="412"/>
            </a:xfrm>
          </p:grpSpPr>
          <p:sp>
            <p:nvSpPr>
              <p:cNvPr id="91" name="Freeform 78"/>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 name="Freeform 79"/>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 name="Freeform 80"/>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4" name="Freeform 81"/>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 name="Freeform 82"/>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6" name="Freeform 83"/>
              <p:cNvSpPr/>
              <p:nvPr/>
            </p:nvSpPr>
            <p:spPr bwMode="auto">
              <a:xfrm>
                <a:off x="261" y="229"/>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 name="Line 84"/>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98" name="Line 85"/>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99" name="Freeform 86"/>
              <p:cNvSpPr>
                <a:spLocks noChangeArrowheads="1"/>
              </p:cNvSpPr>
              <p:nvPr/>
            </p:nvSpPr>
            <p:spPr bwMode="auto">
              <a:xfrm>
                <a:off x="326" y="267"/>
                <a:ext cx="47" cy="25"/>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0" name="Line 87"/>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01" name="Line 88"/>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02" name="Line 89"/>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03" name="Line 90"/>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04" name="Freeform 91"/>
              <p:cNvSpPr/>
              <p:nvPr/>
            </p:nvSpPr>
            <p:spPr bwMode="auto">
              <a:xfrm>
                <a:off x="263" y="289"/>
                <a:ext cx="198" cy="84"/>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79" name="Group 92"/>
            <p:cNvGrpSpPr/>
            <p:nvPr/>
          </p:nvGrpSpPr>
          <p:grpSpPr bwMode="auto">
            <a:xfrm>
              <a:off x="75" y="0"/>
              <a:ext cx="714" cy="672"/>
              <a:chOff x="0" y="0"/>
              <a:chExt cx="714" cy="672"/>
            </a:xfrm>
          </p:grpSpPr>
          <p:sp>
            <p:nvSpPr>
              <p:cNvPr id="80" name="Freeform 93"/>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 name="Freeform 94"/>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 name="Oval 95"/>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 name="Freeform 96"/>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 name="Freeform 97"/>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 name="Freeform 98"/>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 name="Freeform 99"/>
              <p:cNvSpPr>
                <a:spLocks noChangeAspect="1" noChangeArrowheads="1"/>
              </p:cNvSpPr>
              <p:nvPr/>
            </p:nvSpPr>
            <p:spPr bwMode="auto">
              <a:xfrm>
                <a:off x="1" y="6"/>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 name="Freeform 100"/>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8" name="Freeform 101"/>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 name="Freeform 102"/>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0" name="Line 103"/>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05" name="Group 104"/>
          <p:cNvGrpSpPr/>
          <p:nvPr/>
        </p:nvGrpSpPr>
        <p:grpSpPr bwMode="auto">
          <a:xfrm>
            <a:off x="9203919" y="2783005"/>
            <a:ext cx="576263" cy="720725"/>
            <a:chOff x="0" y="0"/>
            <a:chExt cx="789" cy="870"/>
          </a:xfrm>
        </p:grpSpPr>
        <p:grpSp>
          <p:nvGrpSpPr>
            <p:cNvPr id="106" name="Group 105"/>
            <p:cNvGrpSpPr/>
            <p:nvPr/>
          </p:nvGrpSpPr>
          <p:grpSpPr bwMode="auto">
            <a:xfrm>
              <a:off x="0" y="458"/>
              <a:ext cx="763" cy="412"/>
              <a:chOff x="0" y="0"/>
              <a:chExt cx="763" cy="412"/>
            </a:xfrm>
          </p:grpSpPr>
          <p:sp>
            <p:nvSpPr>
              <p:cNvPr id="119" name="Freeform 106"/>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0" name="Freeform 107"/>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1" name="Freeform 108"/>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2" name="Freeform 109"/>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3" name="Freeform 110"/>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4" name="Freeform 111"/>
              <p:cNvSpPr/>
              <p:nvPr/>
            </p:nvSpPr>
            <p:spPr bwMode="auto">
              <a:xfrm>
                <a:off x="261" y="229"/>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5" name="Line 112"/>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26" name="Line 113"/>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27" name="Freeform 114"/>
              <p:cNvSpPr>
                <a:spLocks noChangeArrowheads="1"/>
              </p:cNvSpPr>
              <p:nvPr/>
            </p:nvSpPr>
            <p:spPr bwMode="auto">
              <a:xfrm>
                <a:off x="326" y="267"/>
                <a:ext cx="47" cy="25"/>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8" name="Line 115"/>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29" name="Line 116"/>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30" name="Line 117"/>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31" name="Line 118"/>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32" name="Freeform 119"/>
              <p:cNvSpPr/>
              <p:nvPr/>
            </p:nvSpPr>
            <p:spPr bwMode="auto">
              <a:xfrm>
                <a:off x="263" y="289"/>
                <a:ext cx="198" cy="84"/>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7" name="Group 120"/>
            <p:cNvGrpSpPr/>
            <p:nvPr/>
          </p:nvGrpSpPr>
          <p:grpSpPr bwMode="auto">
            <a:xfrm>
              <a:off x="75" y="0"/>
              <a:ext cx="714" cy="672"/>
              <a:chOff x="0" y="0"/>
              <a:chExt cx="714" cy="672"/>
            </a:xfrm>
          </p:grpSpPr>
          <p:sp>
            <p:nvSpPr>
              <p:cNvPr id="108" name="Freeform 121"/>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9" name="Freeform 122"/>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 name="Oval 123"/>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1" name="Freeform 124"/>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 name="Freeform 125"/>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3" name="Freeform 126"/>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 name="Freeform 127"/>
              <p:cNvSpPr>
                <a:spLocks noChangeAspect="1" noChangeArrowheads="1"/>
              </p:cNvSpPr>
              <p:nvPr/>
            </p:nvSpPr>
            <p:spPr bwMode="auto">
              <a:xfrm>
                <a:off x="1" y="6"/>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5" name="Freeform 128"/>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6" name="Freeform 129"/>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7" name="Freeform 130"/>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8" name="Line 131"/>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3" name="Group 132"/>
          <p:cNvGrpSpPr/>
          <p:nvPr/>
        </p:nvGrpSpPr>
        <p:grpSpPr bwMode="auto">
          <a:xfrm>
            <a:off x="9059457" y="1270118"/>
            <a:ext cx="576262" cy="720725"/>
            <a:chOff x="0" y="0"/>
            <a:chExt cx="789" cy="870"/>
          </a:xfrm>
        </p:grpSpPr>
        <p:grpSp>
          <p:nvGrpSpPr>
            <p:cNvPr id="134" name="Group 133"/>
            <p:cNvGrpSpPr/>
            <p:nvPr/>
          </p:nvGrpSpPr>
          <p:grpSpPr bwMode="auto">
            <a:xfrm>
              <a:off x="0" y="458"/>
              <a:ext cx="763" cy="412"/>
              <a:chOff x="0" y="0"/>
              <a:chExt cx="763" cy="412"/>
            </a:xfrm>
          </p:grpSpPr>
          <p:sp>
            <p:nvSpPr>
              <p:cNvPr id="147" name="Freeform 134"/>
              <p:cNvSpPr>
                <a:spLocks noChangeAspect="1" noChangeArrowheads="1"/>
              </p:cNvSpPr>
              <p:nvPr/>
            </p:nvSpPr>
            <p:spPr bwMode="auto">
              <a:xfrm>
                <a:off x="499" y="107"/>
                <a:ext cx="263" cy="305"/>
              </a:xfrm>
              <a:custGeom>
                <a:avLst/>
                <a:gdLst>
                  <a:gd name="T0" fmla="*/ 2 w 364"/>
                  <a:gd name="T1" fmla="*/ 153 h 422"/>
                  <a:gd name="T2" fmla="*/ 263 w 364"/>
                  <a:gd name="T3" fmla="*/ 0 h 422"/>
                  <a:gd name="T4" fmla="*/ 263 w 364"/>
                  <a:gd name="T5" fmla="*/ 130 h 422"/>
                  <a:gd name="T6" fmla="*/ 0 w 364"/>
                  <a:gd name="T7" fmla="*/ 305 h 422"/>
                  <a:gd name="T8" fmla="*/ 0 60000 65536"/>
                  <a:gd name="T9" fmla="*/ 0 60000 65536"/>
                  <a:gd name="T10" fmla="*/ 0 60000 65536"/>
                  <a:gd name="T11" fmla="*/ 0 60000 65536"/>
                  <a:gd name="T12" fmla="*/ 0 w 364"/>
                  <a:gd name="T13" fmla="*/ 0 h 422"/>
                  <a:gd name="T14" fmla="*/ 364 w 364"/>
                  <a:gd name="T15" fmla="*/ 422 h 422"/>
                </a:gdLst>
                <a:ahLst/>
                <a:cxnLst>
                  <a:cxn ang="T8">
                    <a:pos x="T0" y="T1"/>
                  </a:cxn>
                  <a:cxn ang="T9">
                    <a:pos x="T2" y="T3"/>
                  </a:cxn>
                  <a:cxn ang="T10">
                    <a:pos x="T4" y="T5"/>
                  </a:cxn>
                  <a:cxn ang="T11">
                    <a:pos x="T6" y="T7"/>
                  </a:cxn>
                </a:cxnLst>
                <a:rect l="T12" t="T13" r="T14" b="T15"/>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 name="Freeform 135"/>
              <p:cNvSpPr>
                <a:spLocks noChangeAspect="1" noChangeArrowheads="1"/>
              </p:cNvSpPr>
              <p:nvPr/>
            </p:nvSpPr>
            <p:spPr bwMode="auto">
              <a:xfrm>
                <a:off x="0" y="0"/>
                <a:ext cx="763" cy="264"/>
              </a:xfrm>
              <a:custGeom>
                <a:avLst/>
                <a:gdLst>
                  <a:gd name="T0" fmla="*/ 500 w 1091"/>
                  <a:gd name="T1" fmla="*/ 263 h 377"/>
                  <a:gd name="T2" fmla="*/ 0 w 1091"/>
                  <a:gd name="T3" fmla="*/ 131 h 377"/>
                  <a:gd name="T4" fmla="*/ 278 w 1091"/>
                  <a:gd name="T5" fmla="*/ 0 h 377"/>
                  <a:gd name="T6" fmla="*/ 762 w 1091"/>
                  <a:gd name="T7" fmla="*/ 106 h 377"/>
                  <a:gd name="T8" fmla="*/ 500 w 1091"/>
                  <a:gd name="T9" fmla="*/ 263 h 377"/>
                  <a:gd name="T10" fmla="*/ 0 60000 65536"/>
                  <a:gd name="T11" fmla="*/ 0 60000 65536"/>
                  <a:gd name="T12" fmla="*/ 0 60000 65536"/>
                  <a:gd name="T13" fmla="*/ 0 60000 65536"/>
                  <a:gd name="T14" fmla="*/ 0 60000 65536"/>
                  <a:gd name="T15" fmla="*/ 0 w 1091"/>
                  <a:gd name="T16" fmla="*/ 0 h 377"/>
                  <a:gd name="T17" fmla="*/ 1091 w 1091"/>
                  <a:gd name="T18" fmla="*/ 377 h 377"/>
                </a:gdLst>
                <a:ahLst/>
                <a:cxnLst>
                  <a:cxn ang="T10">
                    <a:pos x="T0" y="T1"/>
                  </a:cxn>
                  <a:cxn ang="T11">
                    <a:pos x="T2" y="T3"/>
                  </a:cxn>
                  <a:cxn ang="T12">
                    <a:pos x="T4" y="T5"/>
                  </a:cxn>
                  <a:cxn ang="T13">
                    <a:pos x="T6" y="T7"/>
                  </a:cxn>
                  <a:cxn ang="T14">
                    <a:pos x="T8" y="T9"/>
                  </a:cxn>
                </a:cxnLst>
                <a:rect l="T15" t="T16" r="T17" b="T18"/>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9" name="Freeform 136"/>
              <p:cNvSpPr>
                <a:spLocks noChangeAspect="1" noChangeArrowheads="1"/>
              </p:cNvSpPr>
              <p:nvPr/>
            </p:nvSpPr>
            <p:spPr bwMode="auto">
              <a:xfrm>
                <a:off x="0" y="130"/>
                <a:ext cx="499" cy="282"/>
              </a:xfrm>
              <a:custGeom>
                <a:avLst/>
                <a:gdLst>
                  <a:gd name="T0" fmla="*/ 0 w 690"/>
                  <a:gd name="T1" fmla="*/ 4 h 390"/>
                  <a:gd name="T2" fmla="*/ 0 w 690"/>
                  <a:gd name="T3" fmla="*/ 139 h 390"/>
                  <a:gd name="T4" fmla="*/ 499 w 690"/>
                  <a:gd name="T5" fmla="*/ 282 h 390"/>
                  <a:gd name="T6" fmla="*/ 499 w 690"/>
                  <a:gd name="T7" fmla="*/ 134 h 390"/>
                  <a:gd name="T8" fmla="*/ 3 w 690"/>
                  <a:gd name="T9" fmla="*/ 0 h 390"/>
                  <a:gd name="T10" fmla="*/ 0 60000 65536"/>
                  <a:gd name="T11" fmla="*/ 0 60000 65536"/>
                  <a:gd name="T12" fmla="*/ 0 60000 65536"/>
                  <a:gd name="T13" fmla="*/ 0 60000 65536"/>
                  <a:gd name="T14" fmla="*/ 0 60000 65536"/>
                  <a:gd name="T15" fmla="*/ 0 w 690"/>
                  <a:gd name="T16" fmla="*/ 0 h 390"/>
                  <a:gd name="T17" fmla="*/ 690 w 690"/>
                  <a:gd name="T18" fmla="*/ 390 h 390"/>
                </a:gdLst>
                <a:ahLst/>
                <a:cxnLst>
                  <a:cxn ang="T10">
                    <a:pos x="T0" y="T1"/>
                  </a:cxn>
                  <a:cxn ang="T11">
                    <a:pos x="T2" y="T3"/>
                  </a:cxn>
                  <a:cxn ang="T12">
                    <a:pos x="T4" y="T5"/>
                  </a:cxn>
                  <a:cxn ang="T13">
                    <a:pos x="T6" y="T7"/>
                  </a:cxn>
                  <a:cxn ang="T14">
                    <a:pos x="T8" y="T9"/>
                  </a:cxn>
                </a:cxnLst>
                <a:rect l="T15" t="T16" r="T17" b="T18"/>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 name="Freeform 137"/>
              <p:cNvSpPr>
                <a:spLocks noChangeAspect="1" noChangeArrowheads="1"/>
              </p:cNvSpPr>
              <p:nvPr/>
            </p:nvSpPr>
            <p:spPr bwMode="auto">
              <a:xfrm>
                <a:off x="261" y="230"/>
                <a:ext cx="196" cy="137"/>
              </a:xfrm>
              <a:custGeom>
                <a:avLst/>
                <a:gdLst>
                  <a:gd name="T0" fmla="*/ 0 w 271"/>
                  <a:gd name="T1" fmla="*/ 0 h 189"/>
                  <a:gd name="T2" fmla="*/ 196 w 271"/>
                  <a:gd name="T3" fmla="*/ 53 h 189"/>
                  <a:gd name="T4" fmla="*/ 196 w 271"/>
                  <a:gd name="T5" fmla="*/ 137 h 189"/>
                  <a:gd name="T6" fmla="*/ 0 w 271"/>
                  <a:gd name="T7" fmla="*/ 83 h 189"/>
                  <a:gd name="T8" fmla="*/ 0 w 271"/>
                  <a:gd name="T9" fmla="*/ 0 h 189"/>
                  <a:gd name="T10" fmla="*/ 0 60000 65536"/>
                  <a:gd name="T11" fmla="*/ 0 60000 65536"/>
                  <a:gd name="T12" fmla="*/ 0 60000 65536"/>
                  <a:gd name="T13" fmla="*/ 0 60000 65536"/>
                  <a:gd name="T14" fmla="*/ 0 60000 65536"/>
                  <a:gd name="T15" fmla="*/ 0 w 271"/>
                  <a:gd name="T16" fmla="*/ 0 h 189"/>
                  <a:gd name="T17" fmla="*/ 271 w 271"/>
                  <a:gd name="T18" fmla="*/ 189 h 189"/>
                </a:gdLst>
                <a:ahLst/>
                <a:cxnLst>
                  <a:cxn ang="T10">
                    <a:pos x="T0" y="T1"/>
                  </a:cxn>
                  <a:cxn ang="T11">
                    <a:pos x="T2" y="T3"/>
                  </a:cxn>
                  <a:cxn ang="T12">
                    <a:pos x="T4" y="T5"/>
                  </a:cxn>
                  <a:cxn ang="T13">
                    <a:pos x="T6" y="T7"/>
                  </a:cxn>
                  <a:cxn ang="T14">
                    <a:pos x="T8" y="T9"/>
                  </a:cxn>
                </a:cxnLst>
                <a:rect l="T15" t="T16" r="T17" b="T18"/>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18900000" scaled="1"/>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1" name="Freeform 138"/>
              <p:cNvSpPr>
                <a:spLocks noChangeAspect="1" noChangeArrowheads="1"/>
              </p:cNvSpPr>
              <p:nvPr/>
            </p:nvSpPr>
            <p:spPr bwMode="auto">
              <a:xfrm>
                <a:off x="265" y="281"/>
                <a:ext cx="189" cy="49"/>
              </a:xfrm>
              <a:custGeom>
                <a:avLst/>
                <a:gdLst>
                  <a:gd name="T0" fmla="*/ 0 w 261"/>
                  <a:gd name="T1" fmla="*/ 0 h 69"/>
                  <a:gd name="T2" fmla="*/ 189 w 261"/>
                  <a:gd name="T3" fmla="*/ 49 h 69"/>
                  <a:gd name="T4" fmla="*/ 0 60000 65536"/>
                  <a:gd name="T5" fmla="*/ 0 60000 65536"/>
                  <a:gd name="T6" fmla="*/ 0 w 261"/>
                  <a:gd name="T7" fmla="*/ 0 h 69"/>
                  <a:gd name="T8" fmla="*/ 261 w 261"/>
                  <a:gd name="T9" fmla="*/ 69 h 69"/>
                </a:gdLst>
                <a:ahLst/>
                <a:cxnLst>
                  <a:cxn ang="T4">
                    <a:pos x="T0" y="T1"/>
                  </a:cxn>
                  <a:cxn ang="T5">
                    <a:pos x="T2" y="T3"/>
                  </a:cxn>
                </a:cxnLst>
                <a:rect l="T6" t="T7" r="T8" b="T9"/>
                <a:pathLst>
                  <a:path w="261" h="69">
                    <a:moveTo>
                      <a:pt x="0" y="0"/>
                    </a:moveTo>
                    <a:lnTo>
                      <a:pt x="261" y="69"/>
                    </a:lnTo>
                  </a:path>
                </a:pathLst>
              </a:custGeom>
              <a:noFill/>
              <a:ln w="3175"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 name="Freeform 139"/>
              <p:cNvSpPr/>
              <p:nvPr/>
            </p:nvSpPr>
            <p:spPr bwMode="auto">
              <a:xfrm>
                <a:off x="261" y="229"/>
                <a:ext cx="195" cy="84"/>
              </a:xfrm>
              <a:custGeom>
                <a:avLst/>
                <a:gdLst>
                  <a:gd name="T0" fmla="*/ 0 w 195"/>
                  <a:gd name="T1" fmla="*/ 84 h 84"/>
                  <a:gd name="T2" fmla="*/ 0 w 195"/>
                  <a:gd name="T3" fmla="*/ 0 h 84"/>
                  <a:gd name="T4" fmla="*/ 195 w 195"/>
                  <a:gd name="T5" fmla="*/ 54 h 84"/>
                  <a:gd name="T6" fmla="*/ 0 60000 65536"/>
                  <a:gd name="T7" fmla="*/ 0 60000 65536"/>
                  <a:gd name="T8" fmla="*/ 0 60000 65536"/>
                  <a:gd name="T9" fmla="*/ 0 w 195"/>
                  <a:gd name="T10" fmla="*/ 0 h 84"/>
                  <a:gd name="T11" fmla="*/ 195 w 195"/>
                  <a:gd name="T12" fmla="*/ 84 h 84"/>
                </a:gdLst>
                <a:ahLst/>
                <a:cxnLst>
                  <a:cxn ang="T6">
                    <a:pos x="T0" y="T1"/>
                  </a:cxn>
                  <a:cxn ang="T7">
                    <a:pos x="T2" y="T3"/>
                  </a:cxn>
                  <a:cxn ang="T8">
                    <a:pos x="T4" y="T5"/>
                  </a:cxn>
                </a:cxnLst>
                <a:rect l="T9" t="T10" r="T11" b="T12"/>
                <a:pathLst>
                  <a:path w="195" h="84">
                    <a:moveTo>
                      <a:pt x="0" y="84"/>
                    </a:moveTo>
                    <a:lnTo>
                      <a:pt x="0" y="0"/>
                    </a:lnTo>
                    <a:lnTo>
                      <a:pt x="195" y="54"/>
                    </a:lnTo>
                  </a:path>
                </a:pathLst>
              </a:custGeom>
              <a:noFill/>
              <a:ln w="6350" cmpd="sng">
                <a:solidFill>
                  <a:srgbClr val="777777"/>
                </a:solidFill>
                <a:bevel/>
              </a:ln>
              <a:effectLst>
                <a:prstShdw prst="shdw17" dist="17961" dir="2700000">
                  <a:srgbClr val="474747"/>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3" name="Line 140"/>
              <p:cNvSpPr>
                <a:spLocks noChangeShapeType="1"/>
              </p:cNvSpPr>
              <p:nvPr/>
            </p:nvSpPr>
            <p:spPr bwMode="auto">
              <a:xfrm>
                <a:off x="278" y="257"/>
                <a:ext cx="153" cy="38"/>
              </a:xfrm>
              <a:prstGeom prst="line">
                <a:avLst/>
              </a:prstGeom>
              <a:noFill/>
              <a:ln w="3175"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54" name="Line 141"/>
              <p:cNvSpPr>
                <a:spLocks noChangeShapeType="1"/>
              </p:cNvSpPr>
              <p:nvPr/>
            </p:nvSpPr>
            <p:spPr bwMode="auto">
              <a:xfrm>
                <a:off x="408" y="335"/>
                <a:ext cx="29" cy="6"/>
              </a:xfrm>
              <a:prstGeom prst="line">
                <a:avLst/>
              </a:prstGeom>
              <a:noFill/>
              <a:ln w="19050" cmpd="sng">
                <a:solidFill>
                  <a:srgbClr val="D60093"/>
                </a:solidFill>
                <a:round/>
              </a:ln>
              <a:effectLst>
                <a:prstShdw prst="shdw17" dist="17961" dir="2700000">
                  <a:srgbClr val="800058"/>
                </a:prstShdw>
              </a:effectLst>
              <a:extLst>
                <a:ext uri="{909E8E84-426E-40DD-AFC4-6F175D3DCCD1}">
                  <a14:hiddenFill xmlns:a14="http://schemas.microsoft.com/office/drawing/2010/main">
                    <a:noFill/>
                  </a14:hiddenFill>
                </a:ext>
              </a:extLst>
            </p:spPr>
            <p:txBody>
              <a:bodyPr wrap="none" tIns="27432" bIns="27432" anchor="ctr">
                <a:spAutoFit/>
              </a:bodyPr>
              <a:lstStyle/>
              <a:p>
                <a:endParaRPr lang="zh-CN" altLang="en-US"/>
              </a:p>
            </p:txBody>
          </p:sp>
          <p:sp>
            <p:nvSpPr>
              <p:cNvPr id="155" name="Freeform 142"/>
              <p:cNvSpPr>
                <a:spLocks noChangeArrowheads="1"/>
              </p:cNvSpPr>
              <p:nvPr/>
            </p:nvSpPr>
            <p:spPr bwMode="auto">
              <a:xfrm>
                <a:off x="326" y="267"/>
                <a:ext cx="47" cy="25"/>
              </a:xfrm>
              <a:custGeom>
                <a:avLst/>
                <a:gdLst>
                  <a:gd name="T0" fmla="*/ 0 w 64"/>
                  <a:gd name="T1" fmla="*/ 0 h 35"/>
                  <a:gd name="T2" fmla="*/ 1 w 64"/>
                  <a:gd name="T3" fmla="*/ 13 h 35"/>
                  <a:gd name="T4" fmla="*/ 47 w 64"/>
                  <a:gd name="T5" fmla="*/ 25 h 35"/>
                  <a:gd name="T6" fmla="*/ 47 w 64"/>
                  <a:gd name="T7" fmla="*/ 14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1" y="18"/>
                    </a:lnTo>
                    <a:lnTo>
                      <a:pt x="64" y="35"/>
                    </a:lnTo>
                    <a:lnTo>
                      <a:pt x="64" y="19"/>
                    </a:lnTo>
                    <a:lnTo>
                      <a:pt x="0" y="0"/>
                    </a:lnTo>
                    <a:close/>
                  </a:path>
                </a:pathLst>
              </a:custGeom>
              <a:solidFill>
                <a:srgbClr val="777777"/>
              </a:solidFill>
              <a:ln>
                <a:noFill/>
              </a:ln>
              <a:effectLst>
                <a:prstShdw prst="shdw17" dist="17961" dir="2700000">
                  <a:srgbClr val="474747"/>
                </a:prstShdw>
              </a:effectLst>
              <a:extLst>
                <a:ext uri="{91240B29-F687-4F45-9708-019B960494DF}">
                  <a14:hiddenLine xmlns:a14="http://schemas.microsoft.com/office/drawing/2010/main" w="9525">
                    <a:solidFill>
                      <a:srgbClr val="000000"/>
                    </a:solidFill>
                    <a:miter lim="800000"/>
                    <a:headEnd/>
                    <a:tailEnd/>
                  </a14:hiddenLine>
                </a:ext>
              </a:extLst>
            </p:spPr>
            <p:txBody>
              <a:bodyPr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6" name="Line 143"/>
              <p:cNvSpPr>
                <a:spLocks noChangeShapeType="1"/>
              </p:cNvSpPr>
              <p:nvPr/>
            </p:nvSpPr>
            <p:spPr bwMode="auto">
              <a:xfrm>
                <a:off x="13" y="160"/>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57" name="Line 144"/>
              <p:cNvSpPr>
                <a:spLocks noChangeShapeType="1"/>
              </p:cNvSpPr>
              <p:nvPr/>
            </p:nvSpPr>
            <p:spPr bwMode="auto">
              <a:xfrm>
                <a:off x="13" y="182"/>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58" name="Line 145"/>
              <p:cNvSpPr>
                <a:spLocks noChangeShapeType="1"/>
              </p:cNvSpPr>
              <p:nvPr/>
            </p:nvSpPr>
            <p:spPr bwMode="auto">
              <a:xfrm>
                <a:off x="13" y="205"/>
                <a:ext cx="202" cy="57"/>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59" name="Line 146"/>
              <p:cNvSpPr>
                <a:spLocks noChangeShapeType="1"/>
              </p:cNvSpPr>
              <p:nvPr/>
            </p:nvSpPr>
            <p:spPr bwMode="auto">
              <a:xfrm>
                <a:off x="13" y="227"/>
                <a:ext cx="202" cy="56"/>
              </a:xfrm>
              <a:prstGeom prst="line">
                <a:avLst/>
              </a:prstGeom>
              <a:noFill/>
              <a:ln w="6350" cmpd="sng">
                <a:solidFill>
                  <a:srgbClr val="777777"/>
                </a:solidFill>
                <a:round/>
              </a:ln>
              <a:effectLst>
                <a:prstShdw prst="shdw17" dist="17961" dir="2700000">
                  <a:srgbClr val="474747"/>
                </a:prstShdw>
              </a:effectLst>
              <a:extLst>
                <a:ext uri="{909E8E84-426E-40DD-AFC4-6F175D3DCCD1}">
                  <a14:hiddenFill xmlns:a14="http://schemas.microsoft.com/office/drawing/2010/main">
                    <a:noFill/>
                  </a14:hiddenFill>
                </a:ext>
              </a:extLst>
            </p:spPr>
            <p:txBody>
              <a:bodyPr tIns="27432" bIns="27432" anchor="ctr">
                <a:spAutoFit/>
              </a:bodyPr>
              <a:lstStyle/>
              <a:p>
                <a:endParaRPr lang="zh-CN" altLang="en-US"/>
              </a:p>
            </p:txBody>
          </p:sp>
          <p:sp>
            <p:nvSpPr>
              <p:cNvPr id="160" name="Freeform 147"/>
              <p:cNvSpPr/>
              <p:nvPr/>
            </p:nvSpPr>
            <p:spPr bwMode="auto">
              <a:xfrm>
                <a:off x="263" y="289"/>
                <a:ext cx="198" cy="84"/>
              </a:xfrm>
              <a:custGeom>
                <a:avLst/>
                <a:gdLst>
                  <a:gd name="T0" fmla="*/ 0 w 275"/>
                  <a:gd name="T1" fmla="*/ 40 h 117"/>
                  <a:gd name="T2" fmla="*/ 275 w 275"/>
                  <a:gd name="T3" fmla="*/ 117 h 117"/>
                  <a:gd name="T4" fmla="*/ 275 w 275"/>
                  <a:gd name="T5" fmla="*/ 0 h 117"/>
                  <a:gd name="T6" fmla="*/ 0 60000 65536"/>
                  <a:gd name="T7" fmla="*/ 0 60000 65536"/>
                  <a:gd name="T8" fmla="*/ 0 60000 65536"/>
                  <a:gd name="T9" fmla="*/ 0 w 275"/>
                  <a:gd name="T10" fmla="*/ 0 h 117"/>
                  <a:gd name="T11" fmla="*/ 275 w 275"/>
                  <a:gd name="T12" fmla="*/ 117 h 117"/>
                </a:gdLst>
                <a:ahLst/>
                <a:cxnLst>
                  <a:cxn ang="T6">
                    <a:pos x="T0" y="T1"/>
                  </a:cxn>
                  <a:cxn ang="T7">
                    <a:pos x="T2" y="T3"/>
                  </a:cxn>
                  <a:cxn ang="T8">
                    <a:pos x="T4" y="T5"/>
                  </a:cxn>
                </a:cxnLst>
                <a:rect l="T9" t="T10" r="T11" b="T12"/>
                <a:pathLst>
                  <a:path w="275" h="117">
                    <a:moveTo>
                      <a:pt x="0" y="40"/>
                    </a:moveTo>
                    <a:lnTo>
                      <a:pt x="275" y="117"/>
                    </a:lnTo>
                    <a:lnTo>
                      <a:pt x="275" y="0"/>
                    </a:lnTo>
                  </a:path>
                </a:pathLst>
              </a:custGeom>
              <a:noFill/>
              <a:ln w="6350" cmpd="sng">
                <a:solidFill>
                  <a:schemeClr val="bg1"/>
                </a:solidFill>
                <a:bevel/>
              </a:ln>
              <a:effectLst>
                <a:prstShdw prst="shdw17" dist="17961" dir="2700000">
                  <a:srgbClr val="999999"/>
                </a:prstShdw>
              </a:effectLst>
              <a:extLst>
                <a:ext uri="{909E8E84-426E-40DD-AFC4-6F175D3DCCD1}">
                  <a14:hiddenFill xmlns:a14="http://schemas.microsoft.com/office/drawing/2010/main">
                    <a:solidFill>
                      <a:srgbClr val="FFFFFF"/>
                    </a:solidFill>
                  </a14:hiddenFill>
                </a:ext>
              </a:extLst>
            </p:spPr>
            <p:txBody>
              <a:bodyPr wrap="none" tIns="27432" bIns="27432"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35" name="Group 148"/>
            <p:cNvGrpSpPr/>
            <p:nvPr/>
          </p:nvGrpSpPr>
          <p:grpSpPr bwMode="auto">
            <a:xfrm>
              <a:off x="75" y="0"/>
              <a:ext cx="714" cy="672"/>
              <a:chOff x="0" y="0"/>
              <a:chExt cx="714" cy="672"/>
            </a:xfrm>
          </p:grpSpPr>
          <p:sp>
            <p:nvSpPr>
              <p:cNvPr id="136" name="Freeform 149"/>
              <p:cNvSpPr>
                <a:spLocks noChangeArrowheads="1"/>
              </p:cNvSpPr>
              <p:nvPr/>
            </p:nvSpPr>
            <p:spPr bwMode="auto">
              <a:xfrm>
                <a:off x="54" y="43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 name="T21" fmla="*/ 0 w 556"/>
                  <a:gd name="T22" fmla="*/ 0 h 235"/>
                  <a:gd name="T23" fmla="*/ 556 w 556"/>
                  <a:gd name="T24" fmla="*/ 235 h 2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a:noFill/>
              </a:ln>
              <a:effectLst>
                <a:prstShdw prst="shdw17" dist="17961" dir="2700000">
                  <a:srgbClr val="858585"/>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7" name="Freeform 150"/>
              <p:cNvSpPr>
                <a:spLocks noChangeArrowheads="1"/>
              </p:cNvSpPr>
              <p:nvPr/>
            </p:nvSpPr>
            <p:spPr bwMode="auto">
              <a:xfrm>
                <a:off x="61" y="44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 name="T15" fmla="*/ 0 w 538"/>
                  <a:gd name="T16" fmla="*/ 0 h 208"/>
                  <a:gd name="T17" fmla="*/ 538 w 538"/>
                  <a:gd name="T18" fmla="*/ 208 h 208"/>
                </a:gdLst>
                <a:ahLst/>
                <a:cxnLst>
                  <a:cxn ang="T10">
                    <a:pos x="T0" y="T1"/>
                  </a:cxn>
                  <a:cxn ang="T11">
                    <a:pos x="T2" y="T3"/>
                  </a:cxn>
                  <a:cxn ang="T12">
                    <a:pos x="T4" y="T5"/>
                  </a:cxn>
                  <a:cxn ang="T13">
                    <a:pos x="T6" y="T7"/>
                  </a:cxn>
                  <a:cxn ang="T14">
                    <a:pos x="T8" y="T9"/>
                  </a:cxn>
                </a:cxnLst>
                <a:rect l="T15" t="T16" r="T17" b="T18"/>
                <a:pathLst>
                  <a:path w="538" h="208">
                    <a:moveTo>
                      <a:pt x="0" y="124"/>
                    </a:moveTo>
                    <a:lnTo>
                      <a:pt x="327" y="208"/>
                    </a:lnTo>
                    <a:lnTo>
                      <a:pt x="538" y="86"/>
                    </a:lnTo>
                    <a:lnTo>
                      <a:pt x="233" y="0"/>
                    </a:lnTo>
                    <a:lnTo>
                      <a:pt x="0" y="124"/>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8" name="Oval 151"/>
              <p:cNvSpPr>
                <a:spLocks noChangeArrowheads="1"/>
              </p:cNvSpPr>
              <p:nvPr/>
            </p:nvSpPr>
            <p:spPr bwMode="auto">
              <a:xfrm>
                <a:off x="195" y="493"/>
                <a:ext cx="280" cy="112"/>
              </a:xfrm>
              <a:prstGeom prst="ellipse">
                <a:avLst/>
              </a:pr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rou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9" name="Freeform 152"/>
              <p:cNvSpPr>
                <a:spLocks noChangeArrowheads="1"/>
              </p:cNvSpPr>
              <p:nvPr/>
            </p:nvSpPr>
            <p:spPr bwMode="auto">
              <a:xfrm>
                <a:off x="42" y="497"/>
                <a:ext cx="452" cy="126"/>
              </a:xfrm>
              <a:custGeom>
                <a:avLst/>
                <a:gdLst>
                  <a:gd name="T0" fmla="*/ 0 w 646"/>
                  <a:gd name="T1" fmla="*/ 0 h 180"/>
                  <a:gd name="T2" fmla="*/ 14 w 646"/>
                  <a:gd name="T3" fmla="*/ 25 h 180"/>
                  <a:gd name="T4" fmla="*/ 402 w 646"/>
                  <a:gd name="T5" fmla="*/ 126 h 180"/>
                  <a:gd name="T6" fmla="*/ 452 w 646"/>
                  <a:gd name="T7" fmla="*/ 111 h 180"/>
                  <a:gd name="T8" fmla="*/ 0 60000 65536"/>
                  <a:gd name="T9" fmla="*/ 0 60000 65536"/>
                  <a:gd name="T10" fmla="*/ 0 60000 65536"/>
                  <a:gd name="T11" fmla="*/ 0 60000 65536"/>
                  <a:gd name="T12" fmla="*/ 0 w 646"/>
                  <a:gd name="T13" fmla="*/ 0 h 180"/>
                  <a:gd name="T14" fmla="*/ 646 w 646"/>
                  <a:gd name="T15" fmla="*/ 180 h 180"/>
                </a:gdLst>
                <a:ahLst/>
                <a:cxnLst>
                  <a:cxn ang="T8">
                    <a:pos x="T0" y="T1"/>
                  </a:cxn>
                  <a:cxn ang="T9">
                    <a:pos x="T2" y="T3"/>
                  </a:cxn>
                  <a:cxn ang="T10">
                    <a:pos x="T4" y="T5"/>
                  </a:cxn>
                  <a:cxn ang="T11">
                    <a:pos x="T6" y="T7"/>
                  </a:cxn>
                </a:cxnLst>
                <a:rect l="T12" t="T13" r="T14" b="T15"/>
                <a:pathLst>
                  <a:path w="646" h="180">
                    <a:moveTo>
                      <a:pt x="0" y="0"/>
                    </a:moveTo>
                    <a:lnTo>
                      <a:pt x="20" y="36"/>
                    </a:lnTo>
                    <a:lnTo>
                      <a:pt x="574" y="180"/>
                    </a:lnTo>
                    <a:lnTo>
                      <a:pt x="646" y="158"/>
                    </a:lnTo>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0" name="Freeform 153"/>
              <p:cNvSpPr>
                <a:spLocks noChangeAspect="1" noChangeArrowheads="1"/>
              </p:cNvSpPr>
              <p:nvPr/>
            </p:nvSpPr>
            <p:spPr bwMode="auto">
              <a:xfrm>
                <a:off x="150" y="0"/>
                <a:ext cx="564" cy="520"/>
              </a:xfrm>
              <a:custGeom>
                <a:avLst/>
                <a:gdLst>
                  <a:gd name="T0" fmla="*/ 433 w 808"/>
                  <a:gd name="T1" fmla="*/ 520 h 746"/>
                  <a:gd name="T2" fmla="*/ 564 w 808"/>
                  <a:gd name="T3" fmla="*/ 366 h 746"/>
                  <a:gd name="T4" fmla="*/ 564 w 808"/>
                  <a:gd name="T5" fmla="*/ 74 h 746"/>
                  <a:gd name="T6" fmla="*/ 235 w 808"/>
                  <a:gd name="T7" fmla="*/ 0 h 746"/>
                  <a:gd name="T8" fmla="*/ 0 w 808"/>
                  <a:gd name="T9" fmla="*/ 33 h 746"/>
                  <a:gd name="T10" fmla="*/ 0 60000 65536"/>
                  <a:gd name="T11" fmla="*/ 0 60000 65536"/>
                  <a:gd name="T12" fmla="*/ 0 60000 65536"/>
                  <a:gd name="T13" fmla="*/ 0 60000 65536"/>
                  <a:gd name="T14" fmla="*/ 0 60000 65536"/>
                  <a:gd name="T15" fmla="*/ 0 w 808"/>
                  <a:gd name="T16" fmla="*/ 0 h 746"/>
                  <a:gd name="T17" fmla="*/ 808 w 808"/>
                  <a:gd name="T18" fmla="*/ 746 h 746"/>
                </a:gdLst>
                <a:ahLst/>
                <a:cxnLst>
                  <a:cxn ang="T10">
                    <a:pos x="T0" y="T1"/>
                  </a:cxn>
                  <a:cxn ang="T11">
                    <a:pos x="T2" y="T3"/>
                  </a:cxn>
                  <a:cxn ang="T12">
                    <a:pos x="T4" y="T5"/>
                  </a:cxn>
                  <a:cxn ang="T13">
                    <a:pos x="T6" y="T7"/>
                  </a:cxn>
                  <a:cxn ang="T14">
                    <a:pos x="T8" y="T9"/>
                  </a:cxn>
                </a:cxnLst>
                <a:rect l="T15" t="T16" r="T17" b="T18"/>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1" name="Freeform 154"/>
              <p:cNvSpPr>
                <a:spLocks noChangeAspect="1" noChangeArrowheads="1"/>
              </p:cNvSpPr>
              <p:nvPr/>
            </p:nvSpPr>
            <p:spPr bwMode="auto">
              <a:xfrm>
                <a:off x="502" y="115"/>
                <a:ext cx="113" cy="506"/>
              </a:xfrm>
              <a:custGeom>
                <a:avLst/>
                <a:gdLst>
                  <a:gd name="T0" fmla="*/ 0 w 144"/>
                  <a:gd name="T1" fmla="*/ 506 h 644"/>
                  <a:gd name="T2" fmla="*/ 0 w 144"/>
                  <a:gd name="T3" fmla="*/ 62 h 644"/>
                  <a:gd name="T4" fmla="*/ 113 w 144"/>
                  <a:gd name="T5" fmla="*/ 0 h 644"/>
                  <a:gd name="T6" fmla="*/ 113 w 144"/>
                  <a:gd name="T7" fmla="*/ 435 h 644"/>
                  <a:gd name="T8" fmla="*/ 0 w 144"/>
                  <a:gd name="T9" fmla="*/ 506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2" name="Freeform 155"/>
              <p:cNvSpPr>
                <a:spLocks noChangeAspect="1" noChangeArrowheads="1"/>
              </p:cNvSpPr>
              <p:nvPr/>
            </p:nvSpPr>
            <p:spPr bwMode="auto">
              <a:xfrm>
                <a:off x="1" y="6"/>
                <a:ext cx="615" cy="172"/>
              </a:xfrm>
              <a:custGeom>
                <a:avLst/>
                <a:gdLst>
                  <a:gd name="T0" fmla="*/ 638 w 782"/>
                  <a:gd name="T1" fmla="*/ 219 h 219"/>
                  <a:gd name="T2" fmla="*/ 0 w 782"/>
                  <a:gd name="T3" fmla="*/ 67 h 219"/>
                  <a:gd name="T4" fmla="*/ 160 w 782"/>
                  <a:gd name="T5" fmla="*/ 0 h 219"/>
                  <a:gd name="T6" fmla="*/ 782 w 782"/>
                  <a:gd name="T7" fmla="*/ 139 h 219"/>
                  <a:gd name="T8" fmla="*/ 638 w 782"/>
                  <a:gd name="T9" fmla="*/ 219 h 219"/>
                  <a:gd name="T10" fmla="*/ 0 60000 65536"/>
                  <a:gd name="T11" fmla="*/ 0 60000 65536"/>
                  <a:gd name="T12" fmla="*/ 0 60000 65536"/>
                  <a:gd name="T13" fmla="*/ 0 60000 65536"/>
                  <a:gd name="T14" fmla="*/ 0 60000 65536"/>
                  <a:gd name="T15" fmla="*/ 0 w 782"/>
                  <a:gd name="T16" fmla="*/ 0 h 219"/>
                  <a:gd name="T17" fmla="*/ 782 w 782"/>
                  <a:gd name="T18" fmla="*/ 219 h 219"/>
                </a:gdLst>
                <a:ahLst/>
                <a:cxnLst>
                  <a:cxn ang="T10">
                    <a:pos x="T0" y="T1"/>
                  </a:cxn>
                  <a:cxn ang="T11">
                    <a:pos x="T2" y="T3"/>
                  </a:cxn>
                  <a:cxn ang="T12">
                    <a:pos x="T4" y="T5"/>
                  </a:cxn>
                  <a:cxn ang="T13">
                    <a:pos x="T6" y="T7"/>
                  </a:cxn>
                  <a:cxn ang="T14">
                    <a:pos x="T8" y="T9"/>
                  </a:cxn>
                </a:cxnLst>
                <a:rect l="T15" t="T16" r="T17" b="T18"/>
                <a:pathLst>
                  <a:path w="782" h="219">
                    <a:moveTo>
                      <a:pt x="638" y="219"/>
                    </a:moveTo>
                    <a:lnTo>
                      <a:pt x="0" y="67"/>
                    </a:lnTo>
                    <a:lnTo>
                      <a:pt x="160" y="0"/>
                    </a:lnTo>
                    <a:lnTo>
                      <a:pt x="782" y="139"/>
                    </a:lnTo>
                    <a:lnTo>
                      <a:pt x="638" y="219"/>
                    </a:lnTo>
                  </a:path>
                </a:pathLst>
              </a:custGeom>
              <a:solidFill>
                <a:schemeClr val="bg1"/>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 name="Freeform 156"/>
              <p:cNvSpPr>
                <a:spLocks noChangeAspect="1" noChangeArrowheads="1"/>
              </p:cNvSpPr>
              <p:nvPr/>
            </p:nvSpPr>
            <p:spPr bwMode="auto">
              <a:xfrm>
                <a:off x="0" y="57"/>
                <a:ext cx="502" cy="566"/>
              </a:xfrm>
              <a:custGeom>
                <a:avLst/>
                <a:gdLst>
                  <a:gd name="T0" fmla="*/ 501 w 672"/>
                  <a:gd name="T1" fmla="*/ 565 h 754"/>
                  <a:gd name="T2" fmla="*/ 501 w 672"/>
                  <a:gd name="T3" fmla="*/ 120 h 754"/>
                  <a:gd name="T4" fmla="*/ 0 w 672"/>
                  <a:gd name="T5" fmla="*/ 0 h 754"/>
                  <a:gd name="T6" fmla="*/ 0 w 672"/>
                  <a:gd name="T7" fmla="*/ 434 h 754"/>
                  <a:gd name="T8" fmla="*/ 501 w 672"/>
                  <a:gd name="T9" fmla="*/ 565 h 754"/>
                  <a:gd name="T10" fmla="*/ 0 60000 65536"/>
                  <a:gd name="T11" fmla="*/ 0 60000 65536"/>
                  <a:gd name="T12" fmla="*/ 0 60000 65536"/>
                  <a:gd name="T13" fmla="*/ 0 60000 65536"/>
                  <a:gd name="T14" fmla="*/ 0 60000 65536"/>
                  <a:gd name="T15" fmla="*/ 0 w 672"/>
                  <a:gd name="T16" fmla="*/ 0 h 754"/>
                  <a:gd name="T17" fmla="*/ 672 w 672"/>
                  <a:gd name="T18" fmla="*/ 754 h 754"/>
                </a:gdLst>
                <a:ahLst/>
                <a:cxnLst>
                  <a:cxn ang="T10">
                    <a:pos x="T0" y="T1"/>
                  </a:cxn>
                  <a:cxn ang="T11">
                    <a:pos x="T2" y="T3"/>
                  </a:cxn>
                  <a:cxn ang="T12">
                    <a:pos x="T4" y="T5"/>
                  </a:cxn>
                  <a:cxn ang="T13">
                    <a:pos x="T6" y="T7"/>
                  </a:cxn>
                  <a:cxn ang="T14">
                    <a:pos x="T8" y="T9"/>
                  </a:cxn>
                </a:cxnLst>
                <a:rect l="T15" t="T16" r="T17" b="T18"/>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a:noFill/>
              </a:ln>
              <a:effectLst>
                <a:prstShdw prst="shdw17" dist="17961" dir="2700000">
                  <a:srgbClr val="6B6B6B"/>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4" name="Freeform 157"/>
              <p:cNvSpPr>
                <a:spLocks noChangeAspect="1" noChangeArrowheads="1"/>
              </p:cNvSpPr>
              <p:nvPr/>
            </p:nvSpPr>
            <p:spPr bwMode="auto">
              <a:xfrm>
                <a:off x="39" y="107"/>
                <a:ext cx="425" cy="464"/>
              </a:xfrm>
              <a:custGeom>
                <a:avLst/>
                <a:gdLst>
                  <a:gd name="T0" fmla="*/ 424 w 491"/>
                  <a:gd name="T1" fmla="*/ 463 h 549"/>
                  <a:gd name="T2" fmla="*/ 424 w 491"/>
                  <a:gd name="T3" fmla="*/ 99 h 549"/>
                  <a:gd name="T4" fmla="*/ 0 w 491"/>
                  <a:gd name="T5" fmla="*/ 0 h 549"/>
                  <a:gd name="T6" fmla="*/ 0 w 491"/>
                  <a:gd name="T7" fmla="*/ 358 h 549"/>
                  <a:gd name="T8" fmla="*/ 424 w 491"/>
                  <a:gd name="T9" fmla="*/ 463 h 549"/>
                  <a:gd name="T10" fmla="*/ 0 60000 65536"/>
                  <a:gd name="T11" fmla="*/ 0 60000 65536"/>
                  <a:gd name="T12" fmla="*/ 0 60000 65536"/>
                  <a:gd name="T13" fmla="*/ 0 60000 65536"/>
                  <a:gd name="T14" fmla="*/ 0 60000 65536"/>
                  <a:gd name="T15" fmla="*/ 0 w 491"/>
                  <a:gd name="T16" fmla="*/ 0 h 549"/>
                  <a:gd name="T17" fmla="*/ 491 w 491"/>
                  <a:gd name="T18" fmla="*/ 549 h 549"/>
                </a:gdLst>
                <a:ahLst/>
                <a:cxnLst>
                  <a:cxn ang="T10">
                    <a:pos x="T0" y="T1"/>
                  </a:cxn>
                  <a:cxn ang="T11">
                    <a:pos x="T2" y="T3"/>
                  </a:cxn>
                  <a:cxn ang="T12">
                    <a:pos x="T4" y="T5"/>
                  </a:cxn>
                  <a:cxn ang="T13">
                    <a:pos x="T6" y="T7"/>
                  </a:cxn>
                  <a:cxn ang="T14">
                    <a:pos x="T8" y="T9"/>
                  </a:cxn>
                </a:cxnLst>
                <a:rect l="T15" t="T16" r="T17" b="T18"/>
                <a:pathLst>
                  <a:path w="491" h="549">
                    <a:moveTo>
                      <a:pt x="490" y="548"/>
                    </a:moveTo>
                    <a:lnTo>
                      <a:pt x="490" y="117"/>
                    </a:lnTo>
                    <a:lnTo>
                      <a:pt x="0" y="0"/>
                    </a:lnTo>
                    <a:lnTo>
                      <a:pt x="0" y="424"/>
                    </a:lnTo>
                    <a:lnTo>
                      <a:pt x="490" y="548"/>
                    </a:lnTo>
                  </a:path>
                </a:pathLst>
              </a:custGeom>
              <a:solidFill>
                <a:srgbClr val="CECECE"/>
              </a:solidFill>
              <a:ln>
                <a:noFill/>
              </a:ln>
              <a:effectLst>
                <a:prstShdw prst="shdw17" dist="17961" dir="2700000">
                  <a:srgbClr val="7C7C7C"/>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5" name="Freeform 158"/>
              <p:cNvSpPr>
                <a:spLocks noChangeArrowheads="1"/>
              </p:cNvSpPr>
              <p:nvPr/>
            </p:nvSpPr>
            <p:spPr bwMode="auto">
              <a:xfrm>
                <a:off x="65" y="138"/>
                <a:ext cx="372" cy="400"/>
              </a:xfrm>
              <a:custGeom>
                <a:avLst/>
                <a:gdLst>
                  <a:gd name="T0" fmla="*/ 0 w 542"/>
                  <a:gd name="T1" fmla="*/ 0 h 592"/>
                  <a:gd name="T2" fmla="*/ 0 w 542"/>
                  <a:gd name="T3" fmla="*/ 307 h 592"/>
                  <a:gd name="T4" fmla="*/ 372 w 542"/>
                  <a:gd name="T5" fmla="*/ 400 h 592"/>
                  <a:gd name="T6" fmla="*/ 372 w 542"/>
                  <a:gd name="T7" fmla="*/ 88 h 592"/>
                  <a:gd name="T8" fmla="*/ 0 w 542"/>
                  <a:gd name="T9" fmla="*/ 0 h 592"/>
                  <a:gd name="T10" fmla="*/ 0 60000 65536"/>
                  <a:gd name="T11" fmla="*/ 0 60000 65536"/>
                  <a:gd name="T12" fmla="*/ 0 60000 65536"/>
                  <a:gd name="T13" fmla="*/ 0 60000 65536"/>
                  <a:gd name="T14" fmla="*/ 0 60000 65536"/>
                  <a:gd name="T15" fmla="*/ 0 w 542"/>
                  <a:gd name="T16" fmla="*/ 0 h 592"/>
                  <a:gd name="T17" fmla="*/ 542 w 542"/>
                  <a:gd name="T18" fmla="*/ 592 h 592"/>
                </a:gdLst>
                <a:ahLst/>
                <a:cxnLst>
                  <a:cxn ang="T10">
                    <a:pos x="T0" y="T1"/>
                  </a:cxn>
                  <a:cxn ang="T11">
                    <a:pos x="T2" y="T3"/>
                  </a:cxn>
                  <a:cxn ang="T12">
                    <a:pos x="T4" y="T5"/>
                  </a:cxn>
                  <a:cxn ang="T13">
                    <a:pos x="T6" y="T7"/>
                  </a:cxn>
                  <a:cxn ang="T14">
                    <a:pos x="T8" y="T9"/>
                  </a:cxn>
                </a:cxnLst>
                <a:rect l="T15" t="T16" r="T17" b="T18"/>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a:noFill/>
              </a:ln>
              <a:effectLst>
                <a:prstShdw prst="shdw17" dist="17961" dir="2700000">
                  <a:srgbClr val="3A5698"/>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6" name="Line 159"/>
              <p:cNvSpPr>
                <a:spLocks noChangeShapeType="1"/>
              </p:cNvSpPr>
              <p:nvPr/>
            </p:nvSpPr>
            <p:spPr bwMode="auto">
              <a:xfrm>
                <a:off x="99" y="171"/>
                <a:ext cx="0" cy="61"/>
              </a:xfrm>
              <a:prstGeom prst="line">
                <a:avLst/>
              </a:prstGeom>
              <a:noFill/>
              <a:ln w="25400" cmpd="sng">
                <a:solidFill>
                  <a:schemeClr val="bg1"/>
                </a:solidFill>
                <a:round/>
              </a:ln>
              <a:effectLst>
                <a:prstShdw prst="shdw17" dist="17961" dir="2700000">
                  <a:srgbClr val="999999"/>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righ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实现方式</a:t>
            </a:r>
          </a:p>
        </p:txBody>
      </p:sp>
      <p:sp>
        <p:nvSpPr>
          <p:cNvPr id="3" name="内容占位符 2"/>
          <p:cNvSpPr>
            <a:spLocks noGrp="1"/>
          </p:cNvSpPr>
          <p:nvPr>
            <p:ph idx="1"/>
          </p:nvPr>
        </p:nvSpPr>
        <p:spPr/>
        <p:txBody>
          <a:bodyPr>
            <a:normAutofit lnSpcReduction="10000"/>
          </a:bodyPr>
          <a:lstStyle/>
          <a:p>
            <a:r>
              <a:rPr lang="zh-CN" altLang="en-US" sz="3600" dirty="0"/>
              <a:t>NAT的3种实现方式：</a:t>
            </a:r>
          </a:p>
          <a:p>
            <a:pPr lvl="1" indent="0">
              <a:buNone/>
            </a:pPr>
            <a:r>
              <a:rPr lang="zh-CN" altLang="en-US" sz="3600" b="1" dirty="0"/>
              <a:t>静态</a:t>
            </a:r>
            <a:r>
              <a:rPr lang="en-US" altLang="zh-CN" sz="3600" b="1" dirty="0"/>
              <a:t>NAT</a:t>
            </a:r>
            <a:r>
              <a:rPr lang="zh-CN" altLang="en-US" sz="3600" b="1" dirty="0"/>
              <a:t>（</a:t>
            </a:r>
            <a:r>
              <a:rPr lang="en-US" altLang="zh-CN" sz="3600" b="1" dirty="0"/>
              <a:t>static NAT</a:t>
            </a:r>
            <a:r>
              <a:rPr lang="zh-CN" altLang="en-US" sz="3600" b="1" dirty="0"/>
              <a:t>）</a:t>
            </a:r>
            <a:r>
              <a:rPr lang="zh-CN" altLang="en-US" sz="3600" dirty="0"/>
              <a:t>设置起来最为简单，内部网络中的每个主机都被永久映射成外部网络中的某个合法的地址，多用于服务器。</a:t>
            </a:r>
            <a:endParaRPr lang="en-US" altLang="zh-CN" sz="3600" dirty="0"/>
          </a:p>
          <a:p>
            <a:pPr lvl="1" indent="0">
              <a:buNone/>
            </a:pPr>
            <a:r>
              <a:rPr lang="zh-CN" altLang="en-US" sz="3600" b="1" dirty="0"/>
              <a:t>动态</a:t>
            </a:r>
            <a:r>
              <a:rPr lang="en-US" altLang="zh-CN" sz="3600" b="1" dirty="0"/>
              <a:t>NAT</a:t>
            </a:r>
            <a:r>
              <a:rPr lang="zh-CN" altLang="en-US" sz="3600" b="1" dirty="0"/>
              <a:t>（</a:t>
            </a:r>
            <a:r>
              <a:rPr lang="en-US" altLang="zh-CN" sz="3600" b="1" dirty="0"/>
              <a:t>pooled NAT</a:t>
            </a:r>
            <a:r>
              <a:rPr lang="zh-CN" altLang="en-US" sz="3600" b="1" dirty="0"/>
              <a:t>）</a:t>
            </a:r>
            <a:r>
              <a:rPr lang="zh-CN" altLang="en-US" sz="3600" dirty="0"/>
              <a:t>则是在外部网络中定义了一系列的合法地址，采用动态分配的方法映射到内部网络,多用于网络中的工作站。</a:t>
            </a:r>
            <a:endParaRPr lang="en-US" altLang="zh-CN" sz="3600" dirty="0"/>
          </a:p>
          <a:p>
            <a:pPr lvl="1" indent="0">
              <a:buNone/>
            </a:pPr>
            <a:r>
              <a:rPr lang="zh-CN" altLang="en-US" sz="3600" b="1" dirty="0"/>
              <a:t>端口复用</a:t>
            </a:r>
            <a:r>
              <a:rPr lang="en-US" altLang="zh-CN" sz="3600" b="1" dirty="0"/>
              <a:t>NAT</a:t>
            </a:r>
            <a:r>
              <a:rPr lang="zh-CN" altLang="en-US" sz="3600" b="1" dirty="0"/>
              <a:t>（</a:t>
            </a:r>
            <a:r>
              <a:rPr lang="en-US" altLang="zh-CN" sz="3600" b="1" dirty="0"/>
              <a:t>easy-ip</a:t>
            </a:r>
            <a:r>
              <a:rPr lang="zh-CN" altLang="en-US" sz="3600" b="1" dirty="0"/>
              <a:t>）</a:t>
            </a:r>
            <a:r>
              <a:rPr lang="zh-CN" altLang="en-US" sz="3600" dirty="0"/>
              <a:t>则是把内部地址映射到外部网络的一个端口</a:t>
            </a:r>
            <a:r>
              <a:rPr lang="en-US" altLang="zh-CN" sz="3600" dirty="0"/>
              <a:t>IP</a:t>
            </a:r>
            <a:r>
              <a:rPr lang="zh-CN" altLang="en-US" sz="3600" dirty="0"/>
              <a:t>地址上。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复用内部的全局地址</a:t>
            </a:r>
          </a:p>
        </p:txBody>
      </p:sp>
      <p:sp>
        <p:nvSpPr>
          <p:cNvPr id="3" name="内容占位符 2"/>
          <p:cNvSpPr>
            <a:spLocks noGrp="1"/>
          </p:cNvSpPr>
          <p:nvPr>
            <p:ph idx="1"/>
          </p:nvPr>
        </p:nvSpPr>
        <p:spPr/>
        <p:txBody>
          <a:bodyPr/>
          <a:lstStyle/>
          <a:p>
            <a:r>
              <a:rPr lang="zh-CN" altLang="en-US" sz="4000" dirty="0"/>
              <a:t>将一个内部全局地址用于同时代表多个内部本地地址。</a:t>
            </a:r>
          </a:p>
          <a:p>
            <a:r>
              <a:rPr lang="zh-CN" altLang="en-US" sz="4000" dirty="0"/>
              <a:t>主要用IP地址和端口号的组合来唯一区分各个内部主机。</a:t>
            </a:r>
          </a:p>
          <a:p>
            <a:r>
              <a:rPr lang="zh-CN" altLang="en-US" sz="4000" dirty="0"/>
              <a:t>目前在公司内普遍应用。（如下图）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复用内部的全局地址</a:t>
            </a:r>
          </a:p>
        </p:txBody>
      </p:sp>
      <p:sp>
        <p:nvSpPr>
          <p:cNvPr id="3" name="内容占位符 2">
            <a:extLst>
              <a:ext uri="{FF2B5EF4-FFF2-40B4-BE49-F238E27FC236}">
                <a16:creationId xmlns:a16="http://schemas.microsoft.com/office/drawing/2014/main" id="{CE0F485B-E842-4396-A2EF-64BAA509CFE5}"/>
              </a:ext>
            </a:extLst>
          </p:cNvPr>
          <p:cNvSpPr>
            <a:spLocks noGrp="1"/>
          </p:cNvSpPr>
          <p:nvPr>
            <p:ph idx="1"/>
          </p:nvPr>
        </p:nvSpPr>
        <p:spPr/>
        <p:txBody>
          <a:bodyPr/>
          <a:lstStyle/>
          <a:p>
            <a:endParaRPr lang="zh-CN" altLang="en-US"/>
          </a:p>
        </p:txBody>
      </p:sp>
      <p:sp>
        <p:nvSpPr>
          <p:cNvPr id="4" name="Freeform 2"/>
          <p:cNvSpPr/>
          <p:nvPr/>
        </p:nvSpPr>
        <p:spPr bwMode="auto">
          <a:xfrm rot="2624">
            <a:off x="7980353" y="3405036"/>
            <a:ext cx="1524000" cy="195263"/>
          </a:xfrm>
          <a:custGeom>
            <a:avLst/>
            <a:gdLst>
              <a:gd name="T0" fmla="*/ 0 w 1152"/>
              <a:gd name="T1" fmla="*/ 0 h 96"/>
              <a:gd name="T2" fmla="*/ 560917 w 1152"/>
              <a:gd name="T3" fmla="*/ 0 h 96"/>
              <a:gd name="T4" fmla="*/ 455083 w 1152"/>
              <a:gd name="T5" fmla="*/ 195263 h 96"/>
              <a:gd name="T6" fmla="*/ 1524000 w 1152"/>
              <a:gd name="T7" fmla="*/ 195263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96">
                <a:moveTo>
                  <a:pt x="0" y="0"/>
                </a:moveTo>
                <a:lnTo>
                  <a:pt x="424" y="0"/>
                </a:lnTo>
                <a:lnTo>
                  <a:pt x="344" y="96"/>
                </a:lnTo>
                <a:lnTo>
                  <a:pt x="1152" y="96"/>
                </a:lnTo>
              </a:path>
            </a:pathLst>
          </a:custGeom>
          <a:noFill/>
          <a:ln w="38100" cmpd="sng">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5" name="AutoShape 4"/>
          <p:cNvSpPr>
            <a:spLocks noChangeArrowheads="1"/>
          </p:cNvSpPr>
          <p:nvPr/>
        </p:nvSpPr>
        <p:spPr bwMode="auto">
          <a:xfrm>
            <a:off x="4056053" y="4360711"/>
            <a:ext cx="5908675" cy="1435100"/>
          </a:xfrm>
          <a:prstGeom prst="roundRect">
            <a:avLst>
              <a:gd name="adj" fmla="val 23676"/>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 name="Rectangle 5"/>
          <p:cNvSpPr>
            <a:spLocks noChangeArrowheads="1"/>
          </p:cNvSpPr>
          <p:nvPr/>
        </p:nvSpPr>
        <p:spPr bwMode="auto">
          <a:xfrm>
            <a:off x="4937116" y="5365599"/>
            <a:ext cx="152241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10.1.1.2:1723</a:t>
            </a:r>
          </a:p>
        </p:txBody>
      </p:sp>
      <p:sp>
        <p:nvSpPr>
          <p:cNvPr id="7" name="Rectangle 6"/>
          <p:cNvSpPr>
            <a:spLocks noChangeArrowheads="1"/>
          </p:cNvSpPr>
          <p:nvPr/>
        </p:nvSpPr>
        <p:spPr bwMode="auto">
          <a:xfrm>
            <a:off x="4937116" y="5644999"/>
            <a:ext cx="152241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10.1.1.1:1024</a:t>
            </a:r>
          </a:p>
        </p:txBody>
      </p:sp>
      <p:sp>
        <p:nvSpPr>
          <p:cNvPr id="8" name="Rectangle 7"/>
          <p:cNvSpPr>
            <a:spLocks noChangeArrowheads="1"/>
          </p:cNvSpPr>
          <p:nvPr/>
        </p:nvSpPr>
        <p:spPr bwMode="auto">
          <a:xfrm>
            <a:off x="6015028" y="4022574"/>
            <a:ext cx="125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a:solidFill>
                  <a:srgbClr val="000000"/>
                </a:solidFill>
                <a:latin typeface="Helvetica" panose="020B0604020202020204" pitchFamily="34" charset="0"/>
                <a:ea typeface="宋体" panose="02010600030101010101" pitchFamily="2" charset="-122"/>
              </a:rPr>
              <a:t>NAT table</a:t>
            </a:r>
          </a:p>
        </p:txBody>
      </p:sp>
      <p:sp>
        <p:nvSpPr>
          <p:cNvPr id="9" name="Rectangle 8"/>
          <p:cNvSpPr>
            <a:spLocks noChangeArrowheads="1"/>
          </p:cNvSpPr>
          <p:nvPr/>
        </p:nvSpPr>
        <p:spPr bwMode="auto">
          <a:xfrm>
            <a:off x="6459528" y="5365599"/>
            <a:ext cx="18843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196.168.2.2:1723</a:t>
            </a:r>
          </a:p>
        </p:txBody>
      </p:sp>
      <p:sp>
        <p:nvSpPr>
          <p:cNvPr id="10" name="Rectangle 9"/>
          <p:cNvSpPr>
            <a:spLocks noChangeArrowheads="1"/>
          </p:cNvSpPr>
          <p:nvPr/>
        </p:nvSpPr>
        <p:spPr bwMode="auto">
          <a:xfrm>
            <a:off x="6461116" y="5644999"/>
            <a:ext cx="188436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196.168.2.2:1024</a:t>
            </a:r>
          </a:p>
        </p:txBody>
      </p:sp>
      <p:sp>
        <p:nvSpPr>
          <p:cNvPr id="11" name="Rectangle 12"/>
          <p:cNvSpPr>
            <a:spLocks noChangeArrowheads="1"/>
          </p:cNvSpPr>
          <p:nvPr/>
        </p:nvSpPr>
        <p:spPr bwMode="auto">
          <a:xfrm>
            <a:off x="4270366" y="5365599"/>
            <a:ext cx="6159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TCP</a:t>
            </a:r>
          </a:p>
        </p:txBody>
      </p:sp>
      <p:sp>
        <p:nvSpPr>
          <p:cNvPr id="12" name="Rectangle 13"/>
          <p:cNvSpPr>
            <a:spLocks noChangeArrowheads="1"/>
          </p:cNvSpPr>
          <p:nvPr/>
        </p:nvSpPr>
        <p:spPr bwMode="auto">
          <a:xfrm>
            <a:off x="4270366" y="5644999"/>
            <a:ext cx="6159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TCP</a:t>
            </a:r>
          </a:p>
        </p:txBody>
      </p:sp>
      <p:sp>
        <p:nvSpPr>
          <p:cNvPr id="13" name="Rectangle 14"/>
          <p:cNvSpPr>
            <a:spLocks noChangeArrowheads="1"/>
          </p:cNvSpPr>
          <p:nvPr/>
        </p:nvSpPr>
        <p:spPr bwMode="auto">
          <a:xfrm>
            <a:off x="4937116" y="5063974"/>
            <a:ext cx="1522412"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10.1.1.3:1492</a:t>
            </a:r>
          </a:p>
        </p:txBody>
      </p:sp>
      <p:sp>
        <p:nvSpPr>
          <p:cNvPr id="14" name="Rectangle 15"/>
          <p:cNvSpPr>
            <a:spLocks noChangeArrowheads="1"/>
          </p:cNvSpPr>
          <p:nvPr/>
        </p:nvSpPr>
        <p:spPr bwMode="auto">
          <a:xfrm>
            <a:off x="6459528" y="5063974"/>
            <a:ext cx="188436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196.168.2.2:1492</a:t>
            </a:r>
          </a:p>
        </p:txBody>
      </p:sp>
      <p:sp>
        <p:nvSpPr>
          <p:cNvPr id="15" name="Rectangle 17"/>
          <p:cNvSpPr>
            <a:spLocks noChangeArrowheads="1"/>
          </p:cNvSpPr>
          <p:nvPr/>
        </p:nvSpPr>
        <p:spPr bwMode="auto">
          <a:xfrm>
            <a:off x="4270366" y="5063974"/>
            <a:ext cx="615950"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700" b="1">
                <a:solidFill>
                  <a:srgbClr val="000000"/>
                </a:solidFill>
                <a:latin typeface="Helvetica" panose="020B0604020202020204" pitchFamily="34" charset="0"/>
                <a:ea typeface="宋体" panose="02010600030101010101" pitchFamily="2" charset="-122"/>
              </a:rPr>
              <a:t>TCP</a:t>
            </a:r>
          </a:p>
        </p:txBody>
      </p:sp>
      <p:sp>
        <p:nvSpPr>
          <p:cNvPr id="16" name="Line 18"/>
          <p:cNvSpPr>
            <a:spLocks noChangeShapeType="1"/>
          </p:cNvSpPr>
          <p:nvPr/>
        </p:nvSpPr>
        <p:spPr bwMode="auto">
          <a:xfrm>
            <a:off x="4478328" y="3405036"/>
            <a:ext cx="114300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7" name="Freeform 19"/>
          <p:cNvSpPr/>
          <p:nvPr/>
        </p:nvSpPr>
        <p:spPr bwMode="auto">
          <a:xfrm rot="19520634">
            <a:off x="7526328" y="2338236"/>
            <a:ext cx="1828800" cy="152400"/>
          </a:xfrm>
          <a:custGeom>
            <a:avLst/>
            <a:gdLst>
              <a:gd name="T0" fmla="*/ 0 w 1152"/>
              <a:gd name="T1" fmla="*/ 0 h 96"/>
              <a:gd name="T2" fmla="*/ 673100 w 1152"/>
              <a:gd name="T3" fmla="*/ 0 h 96"/>
              <a:gd name="T4" fmla="*/ 546100 w 1152"/>
              <a:gd name="T5" fmla="*/ 152400 h 96"/>
              <a:gd name="T6" fmla="*/ 1828800 w 1152"/>
              <a:gd name="T7" fmla="*/ 15240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96">
                <a:moveTo>
                  <a:pt x="0" y="0"/>
                </a:moveTo>
                <a:lnTo>
                  <a:pt x="424" y="0"/>
                </a:lnTo>
                <a:lnTo>
                  <a:pt x="344" y="96"/>
                </a:lnTo>
                <a:lnTo>
                  <a:pt x="1152" y="96"/>
                </a:lnTo>
              </a:path>
            </a:pathLst>
          </a:custGeom>
          <a:noFill/>
          <a:ln w="38100" cmpd="sng">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8" name="Freeform 20"/>
          <p:cNvSpPr/>
          <p:nvPr/>
        </p:nvSpPr>
        <p:spPr bwMode="auto">
          <a:xfrm>
            <a:off x="4630728" y="3252636"/>
            <a:ext cx="1828800" cy="152400"/>
          </a:xfrm>
          <a:custGeom>
            <a:avLst/>
            <a:gdLst>
              <a:gd name="T0" fmla="*/ 0 w 1152"/>
              <a:gd name="T1" fmla="*/ 0 h 96"/>
              <a:gd name="T2" fmla="*/ 673100 w 1152"/>
              <a:gd name="T3" fmla="*/ 0 h 96"/>
              <a:gd name="T4" fmla="*/ 546100 w 1152"/>
              <a:gd name="T5" fmla="*/ 152400 h 96"/>
              <a:gd name="T6" fmla="*/ 1828800 w 1152"/>
              <a:gd name="T7" fmla="*/ 15240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96">
                <a:moveTo>
                  <a:pt x="0" y="0"/>
                </a:moveTo>
                <a:lnTo>
                  <a:pt x="424" y="0"/>
                </a:lnTo>
                <a:lnTo>
                  <a:pt x="344" y="96"/>
                </a:lnTo>
                <a:lnTo>
                  <a:pt x="1152" y="96"/>
                </a:lnTo>
              </a:path>
            </a:pathLst>
          </a:custGeom>
          <a:noFill/>
          <a:ln w="38100" cmpd="sng">
            <a:solidFill>
              <a:schemeClr val="accent2"/>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9" name="Line 21"/>
          <p:cNvSpPr>
            <a:spLocks noChangeShapeType="1"/>
          </p:cNvSpPr>
          <p:nvPr/>
        </p:nvSpPr>
        <p:spPr bwMode="auto">
          <a:xfrm>
            <a:off x="2725728" y="4665511"/>
            <a:ext cx="6858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0" name="Line 22"/>
          <p:cNvSpPr>
            <a:spLocks noChangeShapeType="1"/>
          </p:cNvSpPr>
          <p:nvPr/>
        </p:nvSpPr>
        <p:spPr bwMode="auto">
          <a:xfrm>
            <a:off x="2725728" y="2049311"/>
            <a:ext cx="6858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1" name="Line 23"/>
          <p:cNvSpPr>
            <a:spLocks noChangeShapeType="1"/>
          </p:cNvSpPr>
          <p:nvPr/>
        </p:nvSpPr>
        <p:spPr bwMode="auto">
          <a:xfrm>
            <a:off x="3411528" y="2033436"/>
            <a:ext cx="0" cy="2667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2" name="Line 24"/>
          <p:cNvSpPr>
            <a:spLocks noChangeShapeType="1"/>
          </p:cNvSpPr>
          <p:nvPr/>
        </p:nvSpPr>
        <p:spPr bwMode="auto">
          <a:xfrm>
            <a:off x="3411528" y="3328836"/>
            <a:ext cx="6858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 name="Rectangle 25"/>
          <p:cNvSpPr>
            <a:spLocks noChangeArrowheads="1"/>
          </p:cNvSpPr>
          <p:nvPr/>
        </p:nvSpPr>
        <p:spPr bwMode="auto">
          <a:xfrm>
            <a:off x="1735128" y="1728636"/>
            <a:ext cx="2057400" cy="3810000"/>
          </a:xfrm>
          <a:prstGeom prst="rect">
            <a:avLst/>
          </a:prstGeom>
          <a:noFill/>
          <a:ln w="2857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 name="Rectangle 26"/>
          <p:cNvSpPr>
            <a:spLocks noChangeArrowheads="1"/>
          </p:cNvSpPr>
          <p:nvPr/>
        </p:nvSpPr>
        <p:spPr bwMode="auto">
          <a:xfrm>
            <a:off x="4665653" y="3293911"/>
            <a:ext cx="6350" cy="44450"/>
          </a:xfrm>
          <a:prstGeom prst="rect">
            <a:avLst/>
          </a:prstGeom>
          <a:solidFill>
            <a:srgbClr val="FF7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nvGrpSpPr>
          <p:cNvPr id="25" name="Group 27"/>
          <p:cNvGrpSpPr/>
          <p:nvPr/>
        </p:nvGrpSpPr>
        <p:grpSpPr bwMode="auto">
          <a:xfrm>
            <a:off x="6154728" y="2719236"/>
            <a:ext cx="2273300" cy="1225550"/>
            <a:chOff x="3034" y="1394"/>
            <a:chExt cx="1432" cy="772"/>
          </a:xfrm>
        </p:grpSpPr>
        <p:sp>
          <p:nvSpPr>
            <p:cNvPr id="26" name="Freeform 28"/>
            <p:cNvSpPr/>
            <p:nvPr/>
          </p:nvSpPr>
          <p:spPr bwMode="auto">
            <a:xfrm>
              <a:off x="4186" y="1718"/>
              <a:ext cx="29" cy="29"/>
            </a:xfrm>
            <a:custGeom>
              <a:avLst/>
              <a:gdLst>
                <a:gd name="T0" fmla="*/ 19 w 29"/>
                <a:gd name="T1" fmla="*/ 0 h 29"/>
                <a:gd name="T2" fmla="*/ 0 w 29"/>
                <a:gd name="T3" fmla="*/ 0 h 29"/>
                <a:gd name="T4" fmla="*/ 9 w 29"/>
                <a:gd name="T5" fmla="*/ 28 h 29"/>
                <a:gd name="T6" fmla="*/ 28 w 29"/>
                <a:gd name="T7" fmla="*/ 28 h 29"/>
                <a:gd name="T8" fmla="*/ 19 w 29"/>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29">
                  <a:moveTo>
                    <a:pt x="19" y="0"/>
                  </a:moveTo>
                  <a:lnTo>
                    <a:pt x="0" y="0"/>
                  </a:lnTo>
                  <a:lnTo>
                    <a:pt x="9" y="28"/>
                  </a:lnTo>
                  <a:lnTo>
                    <a:pt x="28" y="28"/>
                  </a:lnTo>
                  <a:lnTo>
                    <a:pt x="19" y="0"/>
                  </a:lnTo>
                </a:path>
              </a:pathLst>
            </a:custGeom>
            <a:solidFill>
              <a:srgbClr val="FF72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9"/>
            <p:cNvSpPr>
              <a:spLocks noChangeArrowheads="1"/>
            </p:cNvSpPr>
            <p:nvPr/>
          </p:nvSpPr>
          <p:spPr bwMode="auto">
            <a:xfrm>
              <a:off x="3130" y="1910"/>
              <a:ext cx="16" cy="28"/>
            </a:xfrm>
            <a:prstGeom prst="rect">
              <a:avLst/>
            </a:prstGeom>
            <a:solidFill>
              <a:srgbClr val="FF72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 name="Oval 30"/>
            <p:cNvSpPr>
              <a:spLocks noChangeArrowheads="1"/>
            </p:cNvSpPr>
            <p:nvPr/>
          </p:nvSpPr>
          <p:spPr bwMode="auto">
            <a:xfrm>
              <a:off x="3550" y="1418"/>
              <a:ext cx="592" cy="29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9" name="Oval 31"/>
            <p:cNvSpPr>
              <a:spLocks noChangeArrowheads="1"/>
            </p:cNvSpPr>
            <p:nvPr/>
          </p:nvSpPr>
          <p:spPr bwMode="auto">
            <a:xfrm>
              <a:off x="3202" y="1502"/>
              <a:ext cx="448" cy="30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 name="Oval 32"/>
            <p:cNvSpPr>
              <a:spLocks noChangeArrowheads="1"/>
            </p:cNvSpPr>
            <p:nvPr/>
          </p:nvSpPr>
          <p:spPr bwMode="auto">
            <a:xfrm>
              <a:off x="3058" y="1694"/>
              <a:ext cx="292" cy="23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 name="Oval 33"/>
            <p:cNvSpPr>
              <a:spLocks noChangeArrowheads="1"/>
            </p:cNvSpPr>
            <p:nvPr/>
          </p:nvSpPr>
          <p:spPr bwMode="auto">
            <a:xfrm>
              <a:off x="3154" y="1814"/>
              <a:ext cx="448" cy="25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 name="Oval 34"/>
            <p:cNvSpPr>
              <a:spLocks noChangeArrowheads="1"/>
            </p:cNvSpPr>
            <p:nvPr/>
          </p:nvSpPr>
          <p:spPr bwMode="auto">
            <a:xfrm>
              <a:off x="3502" y="1862"/>
              <a:ext cx="688" cy="30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 name="Oval 35"/>
            <p:cNvSpPr>
              <a:spLocks noChangeArrowheads="1"/>
            </p:cNvSpPr>
            <p:nvPr/>
          </p:nvSpPr>
          <p:spPr bwMode="auto">
            <a:xfrm>
              <a:off x="3958" y="1514"/>
              <a:ext cx="424" cy="220"/>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4" name="Oval 36"/>
            <p:cNvSpPr>
              <a:spLocks noChangeArrowheads="1"/>
            </p:cNvSpPr>
            <p:nvPr/>
          </p:nvSpPr>
          <p:spPr bwMode="auto">
            <a:xfrm>
              <a:off x="4030" y="1670"/>
              <a:ext cx="436" cy="23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5" name="Oval 37"/>
            <p:cNvSpPr>
              <a:spLocks noChangeArrowheads="1"/>
            </p:cNvSpPr>
            <p:nvPr/>
          </p:nvSpPr>
          <p:spPr bwMode="auto">
            <a:xfrm>
              <a:off x="3994" y="1730"/>
              <a:ext cx="412" cy="3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6" name="Oval 38"/>
            <p:cNvSpPr>
              <a:spLocks noChangeArrowheads="1"/>
            </p:cNvSpPr>
            <p:nvPr/>
          </p:nvSpPr>
          <p:spPr bwMode="auto">
            <a:xfrm>
              <a:off x="3310" y="1610"/>
              <a:ext cx="904" cy="388"/>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7" name="Oval 39"/>
            <p:cNvSpPr>
              <a:spLocks noChangeArrowheads="1"/>
            </p:cNvSpPr>
            <p:nvPr/>
          </p:nvSpPr>
          <p:spPr bwMode="auto">
            <a:xfrm>
              <a:off x="3526" y="1394"/>
              <a:ext cx="580" cy="292"/>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8" name="Oval 40"/>
            <p:cNvSpPr>
              <a:spLocks noChangeArrowheads="1"/>
            </p:cNvSpPr>
            <p:nvPr/>
          </p:nvSpPr>
          <p:spPr bwMode="auto">
            <a:xfrm>
              <a:off x="3190" y="1478"/>
              <a:ext cx="436" cy="292"/>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9" name="Oval 41"/>
            <p:cNvSpPr>
              <a:spLocks noChangeArrowheads="1"/>
            </p:cNvSpPr>
            <p:nvPr/>
          </p:nvSpPr>
          <p:spPr bwMode="auto">
            <a:xfrm>
              <a:off x="3034" y="1670"/>
              <a:ext cx="292" cy="232"/>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0" name="Oval 42"/>
            <p:cNvSpPr>
              <a:spLocks noChangeArrowheads="1"/>
            </p:cNvSpPr>
            <p:nvPr/>
          </p:nvSpPr>
          <p:spPr bwMode="auto">
            <a:xfrm>
              <a:off x="3130" y="1790"/>
              <a:ext cx="460" cy="256"/>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1" name="Oval 43"/>
            <p:cNvSpPr>
              <a:spLocks noChangeArrowheads="1"/>
            </p:cNvSpPr>
            <p:nvPr/>
          </p:nvSpPr>
          <p:spPr bwMode="auto">
            <a:xfrm>
              <a:off x="3478" y="1838"/>
              <a:ext cx="688" cy="316"/>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2" name="Oval 44"/>
            <p:cNvSpPr>
              <a:spLocks noChangeArrowheads="1"/>
            </p:cNvSpPr>
            <p:nvPr/>
          </p:nvSpPr>
          <p:spPr bwMode="auto">
            <a:xfrm>
              <a:off x="3934" y="1490"/>
              <a:ext cx="436" cy="220"/>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3" name="Oval 45"/>
            <p:cNvSpPr>
              <a:spLocks noChangeArrowheads="1"/>
            </p:cNvSpPr>
            <p:nvPr/>
          </p:nvSpPr>
          <p:spPr bwMode="auto">
            <a:xfrm>
              <a:off x="3994" y="1658"/>
              <a:ext cx="436" cy="220"/>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4" name="Oval 46"/>
            <p:cNvSpPr>
              <a:spLocks noChangeArrowheads="1"/>
            </p:cNvSpPr>
            <p:nvPr/>
          </p:nvSpPr>
          <p:spPr bwMode="auto">
            <a:xfrm>
              <a:off x="3958" y="1706"/>
              <a:ext cx="424" cy="388"/>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45" name="Oval 47"/>
            <p:cNvSpPr>
              <a:spLocks noChangeArrowheads="1"/>
            </p:cNvSpPr>
            <p:nvPr/>
          </p:nvSpPr>
          <p:spPr bwMode="auto">
            <a:xfrm>
              <a:off x="3298" y="1574"/>
              <a:ext cx="892" cy="388"/>
            </a:xfrm>
            <a:prstGeom prst="ellipse">
              <a:avLst/>
            </a:prstGeom>
            <a:solidFill>
              <a:srgbClr val="C1D3D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sp>
        <p:nvSpPr>
          <p:cNvPr id="46" name="Rectangle 48"/>
          <p:cNvSpPr>
            <a:spLocks noChangeArrowheads="1"/>
          </p:cNvSpPr>
          <p:nvPr/>
        </p:nvSpPr>
        <p:spPr bwMode="auto">
          <a:xfrm>
            <a:off x="6765916" y="3100236"/>
            <a:ext cx="11620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2100" b="1">
                <a:solidFill>
                  <a:srgbClr val="000000"/>
                </a:solidFill>
                <a:latin typeface="Helvetica" panose="020B0604020202020204" pitchFamily="34" charset="0"/>
                <a:ea typeface="宋体" panose="02010600030101010101" pitchFamily="2" charset="-122"/>
              </a:rPr>
              <a:t>Internet</a:t>
            </a:r>
          </a:p>
        </p:txBody>
      </p:sp>
      <p:sp>
        <p:nvSpPr>
          <p:cNvPr id="47" name="Rectangle 49"/>
          <p:cNvSpPr>
            <a:spLocks noChangeArrowheads="1"/>
          </p:cNvSpPr>
          <p:nvPr/>
        </p:nvSpPr>
        <p:spPr bwMode="auto">
          <a:xfrm>
            <a:off x="2455853" y="1347636"/>
            <a:ext cx="9556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2100" b="1">
                <a:solidFill>
                  <a:srgbClr val="000000"/>
                </a:solidFill>
                <a:latin typeface="Helvetica" panose="020B0604020202020204" pitchFamily="34" charset="0"/>
                <a:ea typeface="宋体" panose="02010600030101010101" pitchFamily="2" charset="-122"/>
              </a:rPr>
              <a:t>Inside</a:t>
            </a:r>
          </a:p>
        </p:txBody>
      </p:sp>
      <p:sp>
        <p:nvSpPr>
          <p:cNvPr id="48" name="Rectangle 50"/>
          <p:cNvSpPr>
            <a:spLocks noChangeArrowheads="1"/>
          </p:cNvSpPr>
          <p:nvPr/>
        </p:nvSpPr>
        <p:spPr bwMode="auto">
          <a:xfrm>
            <a:off x="2039928" y="5030636"/>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10.1.1.1</a:t>
            </a:r>
          </a:p>
        </p:txBody>
      </p:sp>
      <p:grpSp>
        <p:nvGrpSpPr>
          <p:cNvPr id="49" name="Group 51"/>
          <p:cNvGrpSpPr/>
          <p:nvPr/>
        </p:nvGrpSpPr>
        <p:grpSpPr bwMode="auto">
          <a:xfrm>
            <a:off x="2036753" y="4325786"/>
            <a:ext cx="1035050" cy="863600"/>
            <a:chOff x="598" y="2234"/>
            <a:chExt cx="652" cy="544"/>
          </a:xfrm>
        </p:grpSpPr>
        <p:sp>
          <p:nvSpPr>
            <p:cNvPr id="50" name="Rectangle 52"/>
            <p:cNvSpPr>
              <a:spLocks noChangeArrowheads="1"/>
            </p:cNvSpPr>
            <p:nvPr/>
          </p:nvSpPr>
          <p:spPr bwMode="auto">
            <a:xfrm>
              <a:off x="1078" y="2522"/>
              <a:ext cx="4" cy="28"/>
            </a:xfrm>
            <a:prstGeom prst="rect">
              <a:avLst/>
            </a:prstGeom>
            <a:solidFill>
              <a:srgbClr val="FFB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1" name="Rectangle 53"/>
            <p:cNvSpPr>
              <a:spLocks noChangeArrowheads="1"/>
            </p:cNvSpPr>
            <p:nvPr/>
          </p:nvSpPr>
          <p:spPr bwMode="auto">
            <a:xfrm>
              <a:off x="610" y="2594"/>
              <a:ext cx="532" cy="1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2" name="Freeform 54"/>
            <p:cNvSpPr/>
            <p:nvPr/>
          </p:nvSpPr>
          <p:spPr bwMode="auto">
            <a:xfrm>
              <a:off x="610" y="2534"/>
              <a:ext cx="533" cy="53"/>
            </a:xfrm>
            <a:custGeom>
              <a:avLst/>
              <a:gdLst>
                <a:gd name="T0" fmla="*/ 0 w 533"/>
                <a:gd name="T1" fmla="*/ 52 h 53"/>
                <a:gd name="T2" fmla="*/ 59 w 533"/>
                <a:gd name="T3" fmla="*/ 0 h 53"/>
                <a:gd name="T4" fmla="*/ 461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59" y="0"/>
                  </a:lnTo>
                  <a:lnTo>
                    <a:pt x="461" y="0"/>
                  </a:lnTo>
                  <a:lnTo>
                    <a:pt x="532" y="52"/>
                  </a:lnTo>
                  <a:lnTo>
                    <a:pt x="0" y="52"/>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Freeform 55"/>
            <p:cNvSpPr/>
            <p:nvPr/>
          </p:nvSpPr>
          <p:spPr bwMode="auto">
            <a:xfrm>
              <a:off x="682" y="2246"/>
              <a:ext cx="377" cy="41"/>
            </a:xfrm>
            <a:custGeom>
              <a:avLst/>
              <a:gdLst>
                <a:gd name="T0" fmla="*/ 0 w 377"/>
                <a:gd name="T1" fmla="*/ 40 h 41"/>
                <a:gd name="T2" fmla="*/ 59 w 377"/>
                <a:gd name="T3" fmla="*/ 0 h 41"/>
                <a:gd name="T4" fmla="*/ 329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59" y="0"/>
                  </a:lnTo>
                  <a:lnTo>
                    <a:pt x="329" y="0"/>
                  </a:lnTo>
                  <a:lnTo>
                    <a:pt x="376" y="40"/>
                  </a:lnTo>
                  <a:lnTo>
                    <a:pt x="0" y="4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Oval 56"/>
            <p:cNvSpPr>
              <a:spLocks noChangeArrowheads="1"/>
            </p:cNvSpPr>
            <p:nvPr/>
          </p:nvSpPr>
          <p:spPr bwMode="auto">
            <a:xfrm>
              <a:off x="1198" y="26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5" name="Oval 57"/>
            <p:cNvSpPr>
              <a:spLocks noChangeArrowheads="1"/>
            </p:cNvSpPr>
            <p:nvPr/>
          </p:nvSpPr>
          <p:spPr bwMode="auto">
            <a:xfrm>
              <a:off x="1234" y="26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6" name="Oval 58"/>
            <p:cNvSpPr>
              <a:spLocks noChangeArrowheads="1"/>
            </p:cNvSpPr>
            <p:nvPr/>
          </p:nvSpPr>
          <p:spPr bwMode="auto">
            <a:xfrm>
              <a:off x="1198" y="27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7" name="Oval 59"/>
            <p:cNvSpPr>
              <a:spLocks noChangeArrowheads="1"/>
            </p:cNvSpPr>
            <p:nvPr/>
          </p:nvSpPr>
          <p:spPr bwMode="auto">
            <a:xfrm>
              <a:off x="1234" y="27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8" name="Rectangle 60"/>
            <p:cNvSpPr>
              <a:spLocks noChangeArrowheads="1"/>
            </p:cNvSpPr>
            <p:nvPr/>
          </p:nvSpPr>
          <p:spPr bwMode="auto">
            <a:xfrm>
              <a:off x="1210" y="2690"/>
              <a:ext cx="28" cy="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59" name="Rectangle 61"/>
            <p:cNvSpPr>
              <a:spLocks noChangeArrowheads="1"/>
            </p:cNvSpPr>
            <p:nvPr/>
          </p:nvSpPr>
          <p:spPr bwMode="auto">
            <a:xfrm>
              <a:off x="1198" y="2702"/>
              <a:ext cx="52" cy="6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0" name="Arc 62"/>
            <p:cNvSpPr/>
            <p:nvPr/>
          </p:nvSpPr>
          <p:spPr bwMode="auto">
            <a:xfrm>
              <a:off x="1074" y="2643"/>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Oval 63"/>
            <p:cNvSpPr>
              <a:spLocks noChangeArrowheads="1"/>
            </p:cNvSpPr>
            <p:nvPr/>
          </p:nvSpPr>
          <p:spPr bwMode="auto">
            <a:xfrm>
              <a:off x="682" y="22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2" name="Oval 64"/>
            <p:cNvSpPr>
              <a:spLocks noChangeArrowheads="1"/>
            </p:cNvSpPr>
            <p:nvPr/>
          </p:nvSpPr>
          <p:spPr bwMode="auto">
            <a:xfrm>
              <a:off x="994" y="22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3" name="Oval 65"/>
            <p:cNvSpPr>
              <a:spLocks noChangeArrowheads="1"/>
            </p:cNvSpPr>
            <p:nvPr/>
          </p:nvSpPr>
          <p:spPr bwMode="auto">
            <a:xfrm>
              <a:off x="682" y="24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4" name="Oval 66"/>
            <p:cNvSpPr>
              <a:spLocks noChangeArrowheads="1"/>
            </p:cNvSpPr>
            <p:nvPr/>
          </p:nvSpPr>
          <p:spPr bwMode="auto">
            <a:xfrm>
              <a:off x="994" y="24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5" name="Rectangle 67"/>
            <p:cNvSpPr>
              <a:spLocks noChangeArrowheads="1"/>
            </p:cNvSpPr>
            <p:nvPr/>
          </p:nvSpPr>
          <p:spPr bwMode="auto">
            <a:xfrm>
              <a:off x="718" y="2282"/>
              <a:ext cx="316" cy="2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6" name="Rectangle 68"/>
            <p:cNvSpPr>
              <a:spLocks noChangeArrowheads="1"/>
            </p:cNvSpPr>
            <p:nvPr/>
          </p:nvSpPr>
          <p:spPr bwMode="auto">
            <a:xfrm>
              <a:off x="726" y="2290"/>
              <a:ext cx="312" cy="264"/>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7" name="Rectangle 69"/>
            <p:cNvSpPr>
              <a:spLocks noChangeArrowheads="1"/>
            </p:cNvSpPr>
            <p:nvPr/>
          </p:nvSpPr>
          <p:spPr bwMode="auto">
            <a:xfrm>
              <a:off x="682" y="2318"/>
              <a:ext cx="388"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8" name="Rectangle 70"/>
            <p:cNvSpPr>
              <a:spLocks noChangeArrowheads="1"/>
            </p:cNvSpPr>
            <p:nvPr/>
          </p:nvSpPr>
          <p:spPr bwMode="auto">
            <a:xfrm>
              <a:off x="690" y="2326"/>
              <a:ext cx="384"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69" name="Oval 71"/>
            <p:cNvSpPr>
              <a:spLocks noChangeArrowheads="1"/>
            </p:cNvSpPr>
            <p:nvPr/>
          </p:nvSpPr>
          <p:spPr bwMode="auto">
            <a:xfrm>
              <a:off x="718" y="2318"/>
              <a:ext cx="52"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0" name="Oval 72"/>
            <p:cNvSpPr>
              <a:spLocks noChangeArrowheads="1"/>
            </p:cNvSpPr>
            <p:nvPr/>
          </p:nvSpPr>
          <p:spPr bwMode="auto">
            <a:xfrm>
              <a:off x="982" y="2318"/>
              <a:ext cx="52"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1" name="Oval 73"/>
            <p:cNvSpPr>
              <a:spLocks noChangeArrowheads="1"/>
            </p:cNvSpPr>
            <p:nvPr/>
          </p:nvSpPr>
          <p:spPr bwMode="auto">
            <a:xfrm>
              <a:off x="982" y="2450"/>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2" name="Oval 74"/>
            <p:cNvSpPr>
              <a:spLocks noChangeArrowheads="1"/>
            </p:cNvSpPr>
            <p:nvPr/>
          </p:nvSpPr>
          <p:spPr bwMode="auto">
            <a:xfrm>
              <a:off x="718" y="2450"/>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3" name="Rectangle 75"/>
            <p:cNvSpPr>
              <a:spLocks noChangeArrowheads="1"/>
            </p:cNvSpPr>
            <p:nvPr/>
          </p:nvSpPr>
          <p:spPr bwMode="auto">
            <a:xfrm>
              <a:off x="718" y="2354"/>
              <a:ext cx="316" cy="12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4" name="Rectangle 76"/>
            <p:cNvSpPr>
              <a:spLocks noChangeArrowheads="1"/>
            </p:cNvSpPr>
            <p:nvPr/>
          </p:nvSpPr>
          <p:spPr bwMode="auto">
            <a:xfrm>
              <a:off x="726" y="2362"/>
              <a:ext cx="312" cy="12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5" name="Rectangle 77"/>
            <p:cNvSpPr>
              <a:spLocks noChangeArrowheads="1"/>
            </p:cNvSpPr>
            <p:nvPr/>
          </p:nvSpPr>
          <p:spPr bwMode="auto">
            <a:xfrm>
              <a:off x="754" y="2318"/>
              <a:ext cx="244"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6" name="Rectangle 78"/>
            <p:cNvSpPr>
              <a:spLocks noChangeArrowheads="1"/>
            </p:cNvSpPr>
            <p:nvPr/>
          </p:nvSpPr>
          <p:spPr bwMode="auto">
            <a:xfrm>
              <a:off x="762" y="2326"/>
              <a:ext cx="240"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7" name="Rectangle 79"/>
            <p:cNvSpPr>
              <a:spLocks noChangeArrowheads="1"/>
            </p:cNvSpPr>
            <p:nvPr/>
          </p:nvSpPr>
          <p:spPr bwMode="auto">
            <a:xfrm>
              <a:off x="598" y="2582"/>
              <a:ext cx="520" cy="112"/>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78" name="Freeform 80"/>
            <p:cNvSpPr/>
            <p:nvPr/>
          </p:nvSpPr>
          <p:spPr bwMode="auto">
            <a:xfrm>
              <a:off x="598" y="2522"/>
              <a:ext cx="521" cy="53"/>
            </a:xfrm>
            <a:custGeom>
              <a:avLst/>
              <a:gdLst>
                <a:gd name="T0" fmla="*/ 0 w 521"/>
                <a:gd name="T1" fmla="*/ 52 h 53"/>
                <a:gd name="T2" fmla="*/ 59 w 521"/>
                <a:gd name="T3" fmla="*/ 0 h 53"/>
                <a:gd name="T4" fmla="*/ 461 w 521"/>
                <a:gd name="T5" fmla="*/ 0 h 53"/>
                <a:gd name="T6" fmla="*/ 520 w 521"/>
                <a:gd name="T7" fmla="*/ 52 h 53"/>
                <a:gd name="T8" fmla="*/ 0 w 521"/>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1" h="53">
                  <a:moveTo>
                    <a:pt x="0" y="52"/>
                  </a:moveTo>
                  <a:lnTo>
                    <a:pt x="59" y="0"/>
                  </a:lnTo>
                  <a:lnTo>
                    <a:pt x="461" y="0"/>
                  </a:lnTo>
                  <a:lnTo>
                    <a:pt x="520" y="52"/>
                  </a:lnTo>
                  <a:lnTo>
                    <a:pt x="0" y="52"/>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Freeform 81"/>
            <p:cNvSpPr/>
            <p:nvPr/>
          </p:nvSpPr>
          <p:spPr bwMode="auto">
            <a:xfrm>
              <a:off x="670" y="2234"/>
              <a:ext cx="377" cy="41"/>
            </a:xfrm>
            <a:custGeom>
              <a:avLst/>
              <a:gdLst>
                <a:gd name="T0" fmla="*/ 0 w 377"/>
                <a:gd name="T1" fmla="*/ 40 h 41"/>
                <a:gd name="T2" fmla="*/ 59 w 377"/>
                <a:gd name="T3" fmla="*/ 0 h 41"/>
                <a:gd name="T4" fmla="*/ 329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59" y="0"/>
                  </a:lnTo>
                  <a:lnTo>
                    <a:pt x="329" y="0"/>
                  </a:lnTo>
                  <a:lnTo>
                    <a:pt x="376" y="40"/>
                  </a:lnTo>
                  <a:lnTo>
                    <a:pt x="0" y="40"/>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Oval 82"/>
            <p:cNvSpPr>
              <a:spLocks noChangeArrowheads="1"/>
            </p:cNvSpPr>
            <p:nvPr/>
          </p:nvSpPr>
          <p:spPr bwMode="auto">
            <a:xfrm>
              <a:off x="1186" y="26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1" name="Oval 83"/>
            <p:cNvSpPr>
              <a:spLocks noChangeArrowheads="1"/>
            </p:cNvSpPr>
            <p:nvPr/>
          </p:nvSpPr>
          <p:spPr bwMode="auto">
            <a:xfrm>
              <a:off x="1222" y="26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2" name="Oval 84"/>
            <p:cNvSpPr>
              <a:spLocks noChangeArrowheads="1"/>
            </p:cNvSpPr>
            <p:nvPr/>
          </p:nvSpPr>
          <p:spPr bwMode="auto">
            <a:xfrm>
              <a:off x="1186" y="27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3" name="Oval 85"/>
            <p:cNvSpPr>
              <a:spLocks noChangeArrowheads="1"/>
            </p:cNvSpPr>
            <p:nvPr/>
          </p:nvSpPr>
          <p:spPr bwMode="auto">
            <a:xfrm>
              <a:off x="1222" y="27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4" name="Rectangle 86"/>
            <p:cNvSpPr>
              <a:spLocks noChangeArrowheads="1"/>
            </p:cNvSpPr>
            <p:nvPr/>
          </p:nvSpPr>
          <p:spPr bwMode="auto">
            <a:xfrm>
              <a:off x="1198" y="2678"/>
              <a:ext cx="28" cy="8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5" name="Rectangle 87"/>
            <p:cNvSpPr>
              <a:spLocks noChangeArrowheads="1"/>
            </p:cNvSpPr>
            <p:nvPr/>
          </p:nvSpPr>
          <p:spPr bwMode="auto">
            <a:xfrm>
              <a:off x="1186" y="2690"/>
              <a:ext cx="52" cy="6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6" name="Arc 88"/>
            <p:cNvSpPr/>
            <p:nvPr/>
          </p:nvSpPr>
          <p:spPr bwMode="auto">
            <a:xfrm>
              <a:off x="1062" y="2631"/>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93917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Oval 89"/>
            <p:cNvSpPr>
              <a:spLocks noChangeArrowheads="1"/>
            </p:cNvSpPr>
            <p:nvPr/>
          </p:nvSpPr>
          <p:spPr bwMode="auto">
            <a:xfrm>
              <a:off x="670" y="22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8" name="Oval 90"/>
            <p:cNvSpPr>
              <a:spLocks noChangeArrowheads="1"/>
            </p:cNvSpPr>
            <p:nvPr/>
          </p:nvSpPr>
          <p:spPr bwMode="auto">
            <a:xfrm>
              <a:off x="982" y="22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89" name="Oval 91"/>
            <p:cNvSpPr>
              <a:spLocks noChangeArrowheads="1"/>
            </p:cNvSpPr>
            <p:nvPr/>
          </p:nvSpPr>
          <p:spPr bwMode="auto">
            <a:xfrm>
              <a:off x="670" y="24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0" name="Oval 92"/>
            <p:cNvSpPr>
              <a:spLocks noChangeArrowheads="1"/>
            </p:cNvSpPr>
            <p:nvPr/>
          </p:nvSpPr>
          <p:spPr bwMode="auto">
            <a:xfrm>
              <a:off x="982" y="24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1" name="Rectangle 93"/>
            <p:cNvSpPr>
              <a:spLocks noChangeArrowheads="1"/>
            </p:cNvSpPr>
            <p:nvPr/>
          </p:nvSpPr>
          <p:spPr bwMode="auto">
            <a:xfrm>
              <a:off x="706" y="2270"/>
              <a:ext cx="304" cy="26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2" name="Rectangle 94"/>
            <p:cNvSpPr>
              <a:spLocks noChangeArrowheads="1"/>
            </p:cNvSpPr>
            <p:nvPr/>
          </p:nvSpPr>
          <p:spPr bwMode="auto">
            <a:xfrm>
              <a:off x="670" y="2306"/>
              <a:ext cx="388" cy="196"/>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3" name="Oval 95"/>
            <p:cNvSpPr>
              <a:spLocks noChangeArrowheads="1"/>
            </p:cNvSpPr>
            <p:nvPr/>
          </p:nvSpPr>
          <p:spPr bwMode="auto">
            <a:xfrm>
              <a:off x="706" y="2306"/>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4" name="Oval 96"/>
            <p:cNvSpPr>
              <a:spLocks noChangeArrowheads="1"/>
            </p:cNvSpPr>
            <p:nvPr/>
          </p:nvSpPr>
          <p:spPr bwMode="auto">
            <a:xfrm>
              <a:off x="958" y="2306"/>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5" name="Oval 97"/>
            <p:cNvSpPr>
              <a:spLocks noChangeArrowheads="1"/>
            </p:cNvSpPr>
            <p:nvPr/>
          </p:nvSpPr>
          <p:spPr bwMode="auto">
            <a:xfrm>
              <a:off x="958" y="2438"/>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6" name="Oval 98"/>
            <p:cNvSpPr>
              <a:spLocks noChangeArrowheads="1"/>
            </p:cNvSpPr>
            <p:nvPr/>
          </p:nvSpPr>
          <p:spPr bwMode="auto">
            <a:xfrm>
              <a:off x="706" y="2438"/>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7" name="Rectangle 99"/>
            <p:cNvSpPr>
              <a:spLocks noChangeArrowheads="1"/>
            </p:cNvSpPr>
            <p:nvPr/>
          </p:nvSpPr>
          <p:spPr bwMode="auto">
            <a:xfrm>
              <a:off x="706" y="2342"/>
              <a:ext cx="316" cy="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98" name="Rectangle 100"/>
            <p:cNvSpPr>
              <a:spLocks noChangeArrowheads="1"/>
            </p:cNvSpPr>
            <p:nvPr/>
          </p:nvSpPr>
          <p:spPr bwMode="auto">
            <a:xfrm>
              <a:off x="730" y="2306"/>
              <a:ext cx="256" cy="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grpSp>
        <p:nvGrpSpPr>
          <p:cNvPr id="99" name="Group 101"/>
          <p:cNvGrpSpPr/>
          <p:nvPr/>
        </p:nvGrpSpPr>
        <p:grpSpPr bwMode="auto">
          <a:xfrm>
            <a:off x="8856653" y="1576236"/>
            <a:ext cx="1054100" cy="863600"/>
            <a:chOff x="4870" y="1034"/>
            <a:chExt cx="664" cy="544"/>
          </a:xfrm>
        </p:grpSpPr>
        <p:sp>
          <p:nvSpPr>
            <p:cNvPr id="100" name="Freeform 102"/>
            <p:cNvSpPr/>
            <p:nvPr/>
          </p:nvSpPr>
          <p:spPr bwMode="auto">
            <a:xfrm>
              <a:off x="5038" y="1382"/>
              <a:ext cx="17" cy="41"/>
            </a:xfrm>
            <a:custGeom>
              <a:avLst/>
              <a:gdLst>
                <a:gd name="T0" fmla="*/ 0 w 17"/>
                <a:gd name="T1" fmla="*/ 10 h 41"/>
                <a:gd name="T2" fmla="*/ 8 w 17"/>
                <a:gd name="T3" fmla="*/ 0 h 41"/>
                <a:gd name="T4" fmla="*/ 16 w 17"/>
                <a:gd name="T5" fmla="*/ 30 h 41"/>
                <a:gd name="T6" fmla="*/ 8 w 17"/>
                <a:gd name="T7" fmla="*/ 40 h 41"/>
                <a:gd name="T8" fmla="*/ 0 w 17"/>
                <a:gd name="T9" fmla="*/ 1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41">
                  <a:moveTo>
                    <a:pt x="0" y="10"/>
                  </a:moveTo>
                  <a:lnTo>
                    <a:pt x="8" y="0"/>
                  </a:lnTo>
                  <a:lnTo>
                    <a:pt x="16" y="30"/>
                  </a:lnTo>
                  <a:lnTo>
                    <a:pt x="8" y="40"/>
                  </a:lnTo>
                  <a:lnTo>
                    <a:pt x="0" y="10"/>
                  </a:lnTo>
                </a:path>
              </a:pathLst>
            </a:custGeom>
            <a:solidFill>
              <a:srgbClr val="FF72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Rectangle 103"/>
            <p:cNvSpPr>
              <a:spLocks noChangeArrowheads="1"/>
            </p:cNvSpPr>
            <p:nvPr/>
          </p:nvSpPr>
          <p:spPr bwMode="auto">
            <a:xfrm>
              <a:off x="4894" y="1394"/>
              <a:ext cx="520" cy="1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2" name="Freeform 104"/>
            <p:cNvSpPr/>
            <p:nvPr/>
          </p:nvSpPr>
          <p:spPr bwMode="auto">
            <a:xfrm>
              <a:off x="4894" y="1334"/>
              <a:ext cx="521" cy="53"/>
            </a:xfrm>
            <a:custGeom>
              <a:avLst/>
              <a:gdLst>
                <a:gd name="T0" fmla="*/ 0 w 521"/>
                <a:gd name="T1" fmla="*/ 52 h 53"/>
                <a:gd name="T2" fmla="*/ 59 w 521"/>
                <a:gd name="T3" fmla="*/ 0 h 53"/>
                <a:gd name="T4" fmla="*/ 461 w 521"/>
                <a:gd name="T5" fmla="*/ 0 h 53"/>
                <a:gd name="T6" fmla="*/ 520 w 521"/>
                <a:gd name="T7" fmla="*/ 52 h 53"/>
                <a:gd name="T8" fmla="*/ 0 w 521"/>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1" h="53">
                  <a:moveTo>
                    <a:pt x="0" y="52"/>
                  </a:moveTo>
                  <a:lnTo>
                    <a:pt x="59" y="0"/>
                  </a:lnTo>
                  <a:lnTo>
                    <a:pt x="461" y="0"/>
                  </a:lnTo>
                  <a:lnTo>
                    <a:pt x="520" y="52"/>
                  </a:lnTo>
                  <a:lnTo>
                    <a:pt x="0" y="52"/>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Freeform 105"/>
            <p:cNvSpPr/>
            <p:nvPr/>
          </p:nvSpPr>
          <p:spPr bwMode="auto">
            <a:xfrm>
              <a:off x="4966" y="1046"/>
              <a:ext cx="377" cy="41"/>
            </a:xfrm>
            <a:custGeom>
              <a:avLst/>
              <a:gdLst>
                <a:gd name="T0" fmla="*/ 0 w 377"/>
                <a:gd name="T1" fmla="*/ 40 h 41"/>
                <a:gd name="T2" fmla="*/ 47 w 377"/>
                <a:gd name="T3" fmla="*/ 0 h 41"/>
                <a:gd name="T4" fmla="*/ 317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47" y="0"/>
                  </a:lnTo>
                  <a:lnTo>
                    <a:pt x="317" y="0"/>
                  </a:lnTo>
                  <a:lnTo>
                    <a:pt x="376" y="40"/>
                  </a:lnTo>
                  <a:lnTo>
                    <a:pt x="0" y="4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Oval 106"/>
            <p:cNvSpPr>
              <a:spLocks noChangeArrowheads="1"/>
            </p:cNvSpPr>
            <p:nvPr/>
          </p:nvSpPr>
          <p:spPr bwMode="auto">
            <a:xfrm>
              <a:off x="5482" y="14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5" name="Oval 107"/>
            <p:cNvSpPr>
              <a:spLocks noChangeArrowheads="1"/>
            </p:cNvSpPr>
            <p:nvPr/>
          </p:nvSpPr>
          <p:spPr bwMode="auto">
            <a:xfrm>
              <a:off x="5518" y="14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6" name="Oval 108"/>
            <p:cNvSpPr>
              <a:spLocks noChangeArrowheads="1"/>
            </p:cNvSpPr>
            <p:nvPr/>
          </p:nvSpPr>
          <p:spPr bwMode="auto">
            <a:xfrm>
              <a:off x="5482" y="15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7" name="Oval 109"/>
            <p:cNvSpPr>
              <a:spLocks noChangeArrowheads="1"/>
            </p:cNvSpPr>
            <p:nvPr/>
          </p:nvSpPr>
          <p:spPr bwMode="auto">
            <a:xfrm>
              <a:off x="5518" y="15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8" name="Rectangle 110"/>
            <p:cNvSpPr>
              <a:spLocks noChangeArrowheads="1"/>
            </p:cNvSpPr>
            <p:nvPr/>
          </p:nvSpPr>
          <p:spPr bwMode="auto">
            <a:xfrm>
              <a:off x="5494" y="1490"/>
              <a:ext cx="28" cy="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09" name="Rectangle 111"/>
            <p:cNvSpPr>
              <a:spLocks noChangeArrowheads="1"/>
            </p:cNvSpPr>
            <p:nvPr/>
          </p:nvSpPr>
          <p:spPr bwMode="auto">
            <a:xfrm>
              <a:off x="5482" y="1502"/>
              <a:ext cx="52" cy="6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0" name="Arc 112"/>
            <p:cNvSpPr/>
            <p:nvPr/>
          </p:nvSpPr>
          <p:spPr bwMode="auto">
            <a:xfrm>
              <a:off x="5351" y="1443"/>
              <a:ext cx="147" cy="56"/>
            </a:xfrm>
            <a:custGeom>
              <a:avLst/>
              <a:gdLst>
                <a:gd name="T0" fmla="*/ 0 w 21748"/>
                <a:gd name="T1" fmla="*/ 0 h 21600"/>
                <a:gd name="T2" fmla="*/ 147 w 21748"/>
                <a:gd name="T3" fmla="*/ 56 h 21600"/>
                <a:gd name="T4" fmla="*/ 1 w 21748"/>
                <a:gd name="T5" fmla="*/ 56 h 21600"/>
                <a:gd name="T6" fmla="*/ 0 60000 65536"/>
                <a:gd name="T7" fmla="*/ 0 60000 65536"/>
                <a:gd name="T8" fmla="*/ 0 60000 65536"/>
              </a:gdLst>
              <a:ahLst/>
              <a:cxnLst>
                <a:cxn ang="T6">
                  <a:pos x="T0" y="T1"/>
                </a:cxn>
                <a:cxn ang="T7">
                  <a:pos x="T2" y="T3"/>
                </a:cxn>
                <a:cxn ang="T8">
                  <a:pos x="T4" y="T5"/>
                </a:cxn>
              </a:cxnLst>
              <a:rect l="0" t="0" r="r" b="b"/>
              <a:pathLst>
                <a:path w="21748" h="21600" fill="none" extrusionOk="0">
                  <a:moveTo>
                    <a:pt x="-1" y="0"/>
                  </a:moveTo>
                  <a:cubicBezTo>
                    <a:pt x="49" y="0"/>
                    <a:pt x="98" y="-1"/>
                    <a:pt x="148" y="0"/>
                  </a:cubicBezTo>
                  <a:cubicBezTo>
                    <a:pt x="12077" y="0"/>
                    <a:pt x="21748" y="9670"/>
                    <a:pt x="21748" y="21600"/>
                  </a:cubicBezTo>
                </a:path>
                <a:path w="21748" h="21600" stroke="0" extrusionOk="0">
                  <a:moveTo>
                    <a:pt x="-1" y="0"/>
                  </a:moveTo>
                  <a:cubicBezTo>
                    <a:pt x="49" y="0"/>
                    <a:pt x="98" y="-1"/>
                    <a:pt x="148" y="0"/>
                  </a:cubicBezTo>
                  <a:cubicBezTo>
                    <a:pt x="12077" y="0"/>
                    <a:pt x="21748" y="9670"/>
                    <a:pt x="21748" y="21600"/>
                  </a:cubicBezTo>
                  <a:lnTo>
                    <a:pt x="148"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Oval 113"/>
            <p:cNvSpPr>
              <a:spLocks noChangeArrowheads="1"/>
            </p:cNvSpPr>
            <p:nvPr/>
          </p:nvSpPr>
          <p:spPr bwMode="auto">
            <a:xfrm>
              <a:off x="4954" y="10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2" name="Oval 114"/>
            <p:cNvSpPr>
              <a:spLocks noChangeArrowheads="1"/>
            </p:cNvSpPr>
            <p:nvPr/>
          </p:nvSpPr>
          <p:spPr bwMode="auto">
            <a:xfrm>
              <a:off x="5278" y="10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3" name="Oval 115"/>
            <p:cNvSpPr>
              <a:spLocks noChangeArrowheads="1"/>
            </p:cNvSpPr>
            <p:nvPr/>
          </p:nvSpPr>
          <p:spPr bwMode="auto">
            <a:xfrm>
              <a:off x="4954" y="12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4" name="Oval 116"/>
            <p:cNvSpPr>
              <a:spLocks noChangeArrowheads="1"/>
            </p:cNvSpPr>
            <p:nvPr/>
          </p:nvSpPr>
          <p:spPr bwMode="auto">
            <a:xfrm>
              <a:off x="5278" y="12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5" name="Rectangle 117"/>
            <p:cNvSpPr>
              <a:spLocks noChangeArrowheads="1"/>
            </p:cNvSpPr>
            <p:nvPr/>
          </p:nvSpPr>
          <p:spPr bwMode="auto">
            <a:xfrm>
              <a:off x="5002" y="1082"/>
              <a:ext cx="304" cy="2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6" name="Rectangle 118"/>
            <p:cNvSpPr>
              <a:spLocks noChangeArrowheads="1"/>
            </p:cNvSpPr>
            <p:nvPr/>
          </p:nvSpPr>
          <p:spPr bwMode="auto">
            <a:xfrm>
              <a:off x="5010" y="1090"/>
              <a:ext cx="300" cy="264"/>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7" name="Rectangle 119"/>
            <p:cNvSpPr>
              <a:spLocks noChangeArrowheads="1"/>
            </p:cNvSpPr>
            <p:nvPr/>
          </p:nvSpPr>
          <p:spPr bwMode="auto">
            <a:xfrm>
              <a:off x="4954" y="1130"/>
              <a:ext cx="400" cy="18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8" name="Rectangle 120"/>
            <p:cNvSpPr>
              <a:spLocks noChangeArrowheads="1"/>
            </p:cNvSpPr>
            <p:nvPr/>
          </p:nvSpPr>
          <p:spPr bwMode="auto">
            <a:xfrm>
              <a:off x="4962" y="1138"/>
              <a:ext cx="396" cy="18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19" name="Oval 121"/>
            <p:cNvSpPr>
              <a:spLocks noChangeArrowheads="1"/>
            </p:cNvSpPr>
            <p:nvPr/>
          </p:nvSpPr>
          <p:spPr bwMode="auto">
            <a:xfrm>
              <a:off x="4990" y="1118"/>
              <a:ext cx="64"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0" name="Oval 122"/>
            <p:cNvSpPr>
              <a:spLocks noChangeArrowheads="1"/>
            </p:cNvSpPr>
            <p:nvPr/>
          </p:nvSpPr>
          <p:spPr bwMode="auto">
            <a:xfrm>
              <a:off x="5254" y="1118"/>
              <a:ext cx="64"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1" name="Oval 123"/>
            <p:cNvSpPr>
              <a:spLocks noChangeArrowheads="1"/>
            </p:cNvSpPr>
            <p:nvPr/>
          </p:nvSpPr>
          <p:spPr bwMode="auto">
            <a:xfrm>
              <a:off x="5254" y="1262"/>
              <a:ext cx="64"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2" name="Oval 124"/>
            <p:cNvSpPr>
              <a:spLocks noChangeArrowheads="1"/>
            </p:cNvSpPr>
            <p:nvPr/>
          </p:nvSpPr>
          <p:spPr bwMode="auto">
            <a:xfrm>
              <a:off x="4990" y="1262"/>
              <a:ext cx="64"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3" name="Rectangle 125"/>
            <p:cNvSpPr>
              <a:spLocks noChangeArrowheads="1"/>
            </p:cNvSpPr>
            <p:nvPr/>
          </p:nvSpPr>
          <p:spPr bwMode="auto">
            <a:xfrm>
              <a:off x="4990" y="1154"/>
              <a:ext cx="328" cy="12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4" name="Rectangle 126"/>
            <p:cNvSpPr>
              <a:spLocks noChangeArrowheads="1"/>
            </p:cNvSpPr>
            <p:nvPr/>
          </p:nvSpPr>
          <p:spPr bwMode="auto">
            <a:xfrm>
              <a:off x="4998" y="1162"/>
              <a:ext cx="324" cy="12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5" name="Rectangle 127"/>
            <p:cNvSpPr>
              <a:spLocks noChangeArrowheads="1"/>
            </p:cNvSpPr>
            <p:nvPr/>
          </p:nvSpPr>
          <p:spPr bwMode="auto">
            <a:xfrm>
              <a:off x="5026" y="1118"/>
              <a:ext cx="256"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6" name="Rectangle 128"/>
            <p:cNvSpPr>
              <a:spLocks noChangeArrowheads="1"/>
            </p:cNvSpPr>
            <p:nvPr/>
          </p:nvSpPr>
          <p:spPr bwMode="auto">
            <a:xfrm>
              <a:off x="5034" y="1126"/>
              <a:ext cx="252"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7" name="Rectangle 129"/>
            <p:cNvSpPr>
              <a:spLocks noChangeArrowheads="1"/>
            </p:cNvSpPr>
            <p:nvPr/>
          </p:nvSpPr>
          <p:spPr bwMode="auto">
            <a:xfrm>
              <a:off x="4870" y="1382"/>
              <a:ext cx="532" cy="112"/>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28" name="Freeform 130"/>
            <p:cNvSpPr/>
            <p:nvPr/>
          </p:nvSpPr>
          <p:spPr bwMode="auto">
            <a:xfrm>
              <a:off x="4870" y="1322"/>
              <a:ext cx="533" cy="53"/>
            </a:xfrm>
            <a:custGeom>
              <a:avLst/>
              <a:gdLst>
                <a:gd name="T0" fmla="*/ 0 w 533"/>
                <a:gd name="T1" fmla="*/ 52 h 53"/>
                <a:gd name="T2" fmla="*/ 71 w 533"/>
                <a:gd name="T3" fmla="*/ 0 h 53"/>
                <a:gd name="T4" fmla="*/ 473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71" y="0"/>
                  </a:lnTo>
                  <a:lnTo>
                    <a:pt x="473" y="0"/>
                  </a:lnTo>
                  <a:lnTo>
                    <a:pt x="532" y="52"/>
                  </a:lnTo>
                  <a:lnTo>
                    <a:pt x="0" y="52"/>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Freeform 131"/>
            <p:cNvSpPr/>
            <p:nvPr/>
          </p:nvSpPr>
          <p:spPr bwMode="auto">
            <a:xfrm>
              <a:off x="4954" y="1034"/>
              <a:ext cx="377" cy="41"/>
            </a:xfrm>
            <a:custGeom>
              <a:avLst/>
              <a:gdLst>
                <a:gd name="T0" fmla="*/ 0 w 377"/>
                <a:gd name="T1" fmla="*/ 40 h 41"/>
                <a:gd name="T2" fmla="*/ 47 w 377"/>
                <a:gd name="T3" fmla="*/ 0 h 41"/>
                <a:gd name="T4" fmla="*/ 317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47" y="0"/>
                  </a:lnTo>
                  <a:lnTo>
                    <a:pt x="317" y="0"/>
                  </a:lnTo>
                  <a:lnTo>
                    <a:pt x="376" y="40"/>
                  </a:lnTo>
                  <a:lnTo>
                    <a:pt x="0" y="40"/>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Oval 132"/>
            <p:cNvSpPr>
              <a:spLocks noChangeArrowheads="1"/>
            </p:cNvSpPr>
            <p:nvPr/>
          </p:nvSpPr>
          <p:spPr bwMode="auto">
            <a:xfrm>
              <a:off x="5470" y="14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1" name="Oval 133"/>
            <p:cNvSpPr>
              <a:spLocks noChangeArrowheads="1"/>
            </p:cNvSpPr>
            <p:nvPr/>
          </p:nvSpPr>
          <p:spPr bwMode="auto">
            <a:xfrm>
              <a:off x="5506" y="14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2" name="Oval 134"/>
            <p:cNvSpPr>
              <a:spLocks noChangeArrowheads="1"/>
            </p:cNvSpPr>
            <p:nvPr/>
          </p:nvSpPr>
          <p:spPr bwMode="auto">
            <a:xfrm>
              <a:off x="5470" y="15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3" name="Oval 135"/>
            <p:cNvSpPr>
              <a:spLocks noChangeArrowheads="1"/>
            </p:cNvSpPr>
            <p:nvPr/>
          </p:nvSpPr>
          <p:spPr bwMode="auto">
            <a:xfrm>
              <a:off x="5506" y="15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4" name="Rectangle 136"/>
            <p:cNvSpPr>
              <a:spLocks noChangeArrowheads="1"/>
            </p:cNvSpPr>
            <p:nvPr/>
          </p:nvSpPr>
          <p:spPr bwMode="auto">
            <a:xfrm>
              <a:off x="5482" y="1478"/>
              <a:ext cx="28" cy="8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5" name="Rectangle 137"/>
            <p:cNvSpPr>
              <a:spLocks noChangeArrowheads="1"/>
            </p:cNvSpPr>
            <p:nvPr/>
          </p:nvSpPr>
          <p:spPr bwMode="auto">
            <a:xfrm>
              <a:off x="5470" y="1490"/>
              <a:ext cx="52" cy="6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6" name="Arc 138"/>
            <p:cNvSpPr/>
            <p:nvPr/>
          </p:nvSpPr>
          <p:spPr bwMode="auto">
            <a:xfrm>
              <a:off x="5339" y="1431"/>
              <a:ext cx="147" cy="56"/>
            </a:xfrm>
            <a:custGeom>
              <a:avLst/>
              <a:gdLst>
                <a:gd name="T0" fmla="*/ 0 w 21748"/>
                <a:gd name="T1" fmla="*/ 0 h 21600"/>
                <a:gd name="T2" fmla="*/ 147 w 21748"/>
                <a:gd name="T3" fmla="*/ 56 h 21600"/>
                <a:gd name="T4" fmla="*/ 1 w 21748"/>
                <a:gd name="T5" fmla="*/ 56 h 21600"/>
                <a:gd name="T6" fmla="*/ 0 60000 65536"/>
                <a:gd name="T7" fmla="*/ 0 60000 65536"/>
                <a:gd name="T8" fmla="*/ 0 60000 65536"/>
              </a:gdLst>
              <a:ahLst/>
              <a:cxnLst>
                <a:cxn ang="T6">
                  <a:pos x="T0" y="T1"/>
                </a:cxn>
                <a:cxn ang="T7">
                  <a:pos x="T2" y="T3"/>
                </a:cxn>
                <a:cxn ang="T8">
                  <a:pos x="T4" y="T5"/>
                </a:cxn>
              </a:cxnLst>
              <a:rect l="0" t="0" r="r" b="b"/>
              <a:pathLst>
                <a:path w="21748" h="21600" fill="none" extrusionOk="0">
                  <a:moveTo>
                    <a:pt x="-1" y="0"/>
                  </a:moveTo>
                  <a:cubicBezTo>
                    <a:pt x="49" y="0"/>
                    <a:pt x="98" y="-1"/>
                    <a:pt x="148" y="0"/>
                  </a:cubicBezTo>
                  <a:cubicBezTo>
                    <a:pt x="12077" y="0"/>
                    <a:pt x="21748" y="9670"/>
                    <a:pt x="21748" y="21600"/>
                  </a:cubicBezTo>
                </a:path>
                <a:path w="21748" h="21600" stroke="0" extrusionOk="0">
                  <a:moveTo>
                    <a:pt x="-1" y="0"/>
                  </a:moveTo>
                  <a:cubicBezTo>
                    <a:pt x="49" y="0"/>
                    <a:pt x="98" y="-1"/>
                    <a:pt x="148" y="0"/>
                  </a:cubicBezTo>
                  <a:cubicBezTo>
                    <a:pt x="12077" y="0"/>
                    <a:pt x="21748" y="9670"/>
                    <a:pt x="21748" y="21600"/>
                  </a:cubicBezTo>
                  <a:lnTo>
                    <a:pt x="148" y="21600"/>
                  </a:lnTo>
                  <a:lnTo>
                    <a:pt x="-1" y="0"/>
                  </a:lnTo>
                  <a:close/>
                </a:path>
              </a:pathLst>
            </a:custGeom>
            <a:noFill/>
            <a:ln w="25400" cap="rnd">
              <a:solidFill>
                <a:srgbClr val="93917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Oval 139"/>
            <p:cNvSpPr>
              <a:spLocks noChangeArrowheads="1"/>
            </p:cNvSpPr>
            <p:nvPr/>
          </p:nvSpPr>
          <p:spPr bwMode="auto">
            <a:xfrm>
              <a:off x="4942" y="10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8" name="Oval 140"/>
            <p:cNvSpPr>
              <a:spLocks noChangeArrowheads="1"/>
            </p:cNvSpPr>
            <p:nvPr/>
          </p:nvSpPr>
          <p:spPr bwMode="auto">
            <a:xfrm>
              <a:off x="5266" y="10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39" name="Oval 141"/>
            <p:cNvSpPr>
              <a:spLocks noChangeArrowheads="1"/>
            </p:cNvSpPr>
            <p:nvPr/>
          </p:nvSpPr>
          <p:spPr bwMode="auto">
            <a:xfrm>
              <a:off x="4942" y="12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0" name="Oval 142"/>
            <p:cNvSpPr>
              <a:spLocks noChangeArrowheads="1"/>
            </p:cNvSpPr>
            <p:nvPr/>
          </p:nvSpPr>
          <p:spPr bwMode="auto">
            <a:xfrm>
              <a:off x="5266" y="12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1" name="Rectangle 143"/>
            <p:cNvSpPr>
              <a:spLocks noChangeArrowheads="1"/>
            </p:cNvSpPr>
            <p:nvPr/>
          </p:nvSpPr>
          <p:spPr bwMode="auto">
            <a:xfrm>
              <a:off x="4990" y="1070"/>
              <a:ext cx="304" cy="26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2" name="Rectangle 144"/>
            <p:cNvSpPr>
              <a:spLocks noChangeArrowheads="1"/>
            </p:cNvSpPr>
            <p:nvPr/>
          </p:nvSpPr>
          <p:spPr bwMode="auto">
            <a:xfrm>
              <a:off x="4942" y="1118"/>
              <a:ext cx="400" cy="18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3" name="Oval 145"/>
            <p:cNvSpPr>
              <a:spLocks noChangeArrowheads="1"/>
            </p:cNvSpPr>
            <p:nvPr/>
          </p:nvSpPr>
          <p:spPr bwMode="auto">
            <a:xfrm>
              <a:off x="4978" y="1106"/>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4" name="Oval 146"/>
            <p:cNvSpPr>
              <a:spLocks noChangeArrowheads="1"/>
            </p:cNvSpPr>
            <p:nvPr/>
          </p:nvSpPr>
          <p:spPr bwMode="auto">
            <a:xfrm>
              <a:off x="5242" y="1106"/>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5" name="Oval 147"/>
            <p:cNvSpPr>
              <a:spLocks noChangeArrowheads="1"/>
            </p:cNvSpPr>
            <p:nvPr/>
          </p:nvSpPr>
          <p:spPr bwMode="auto">
            <a:xfrm>
              <a:off x="5242" y="1250"/>
              <a:ext cx="64"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6" name="Oval 148"/>
            <p:cNvSpPr>
              <a:spLocks noChangeArrowheads="1"/>
            </p:cNvSpPr>
            <p:nvPr/>
          </p:nvSpPr>
          <p:spPr bwMode="auto">
            <a:xfrm>
              <a:off x="4978" y="1250"/>
              <a:ext cx="64"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7" name="Rectangle 149"/>
            <p:cNvSpPr>
              <a:spLocks noChangeArrowheads="1"/>
            </p:cNvSpPr>
            <p:nvPr/>
          </p:nvSpPr>
          <p:spPr bwMode="auto">
            <a:xfrm>
              <a:off x="4978" y="1142"/>
              <a:ext cx="328" cy="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48" name="Rectangle 150"/>
            <p:cNvSpPr>
              <a:spLocks noChangeArrowheads="1"/>
            </p:cNvSpPr>
            <p:nvPr/>
          </p:nvSpPr>
          <p:spPr bwMode="auto">
            <a:xfrm>
              <a:off x="5014" y="1106"/>
              <a:ext cx="256" cy="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grpSp>
        <p:nvGrpSpPr>
          <p:cNvPr id="149" name="Group 151"/>
          <p:cNvGrpSpPr/>
          <p:nvPr/>
        </p:nvGrpSpPr>
        <p:grpSpPr bwMode="auto">
          <a:xfrm>
            <a:off x="2036753" y="1804836"/>
            <a:ext cx="1054100" cy="863600"/>
            <a:chOff x="574" y="1478"/>
            <a:chExt cx="664" cy="544"/>
          </a:xfrm>
        </p:grpSpPr>
        <p:sp>
          <p:nvSpPr>
            <p:cNvPr id="150" name="Rectangle 152"/>
            <p:cNvSpPr>
              <a:spLocks noChangeArrowheads="1"/>
            </p:cNvSpPr>
            <p:nvPr/>
          </p:nvSpPr>
          <p:spPr bwMode="auto">
            <a:xfrm>
              <a:off x="1006" y="1622"/>
              <a:ext cx="4" cy="28"/>
            </a:xfrm>
            <a:prstGeom prst="rect">
              <a:avLst/>
            </a:prstGeom>
            <a:solidFill>
              <a:srgbClr val="FFB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1" name="Rectangle 153"/>
            <p:cNvSpPr>
              <a:spLocks noChangeArrowheads="1"/>
            </p:cNvSpPr>
            <p:nvPr/>
          </p:nvSpPr>
          <p:spPr bwMode="auto">
            <a:xfrm>
              <a:off x="586" y="1838"/>
              <a:ext cx="532" cy="1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2" name="Freeform 154"/>
            <p:cNvSpPr/>
            <p:nvPr/>
          </p:nvSpPr>
          <p:spPr bwMode="auto">
            <a:xfrm>
              <a:off x="586" y="1778"/>
              <a:ext cx="533" cy="53"/>
            </a:xfrm>
            <a:custGeom>
              <a:avLst/>
              <a:gdLst>
                <a:gd name="T0" fmla="*/ 0 w 533"/>
                <a:gd name="T1" fmla="*/ 52 h 53"/>
                <a:gd name="T2" fmla="*/ 59 w 533"/>
                <a:gd name="T3" fmla="*/ 0 h 53"/>
                <a:gd name="T4" fmla="*/ 461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59" y="0"/>
                  </a:lnTo>
                  <a:lnTo>
                    <a:pt x="461" y="0"/>
                  </a:lnTo>
                  <a:lnTo>
                    <a:pt x="532" y="52"/>
                  </a:lnTo>
                  <a:lnTo>
                    <a:pt x="0" y="52"/>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Freeform 155"/>
            <p:cNvSpPr/>
            <p:nvPr/>
          </p:nvSpPr>
          <p:spPr bwMode="auto">
            <a:xfrm>
              <a:off x="670" y="1490"/>
              <a:ext cx="365" cy="41"/>
            </a:xfrm>
            <a:custGeom>
              <a:avLst/>
              <a:gdLst>
                <a:gd name="T0" fmla="*/ 0 w 365"/>
                <a:gd name="T1" fmla="*/ 40 h 41"/>
                <a:gd name="T2" fmla="*/ 47 w 365"/>
                <a:gd name="T3" fmla="*/ 0 h 41"/>
                <a:gd name="T4" fmla="*/ 317 w 365"/>
                <a:gd name="T5" fmla="*/ 0 h 41"/>
                <a:gd name="T6" fmla="*/ 364 w 365"/>
                <a:gd name="T7" fmla="*/ 40 h 41"/>
                <a:gd name="T8" fmla="*/ 0 w 365"/>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41">
                  <a:moveTo>
                    <a:pt x="0" y="40"/>
                  </a:moveTo>
                  <a:lnTo>
                    <a:pt x="47" y="0"/>
                  </a:lnTo>
                  <a:lnTo>
                    <a:pt x="317" y="0"/>
                  </a:lnTo>
                  <a:lnTo>
                    <a:pt x="364" y="40"/>
                  </a:lnTo>
                  <a:lnTo>
                    <a:pt x="0" y="4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Oval 156"/>
            <p:cNvSpPr>
              <a:spLocks noChangeArrowheads="1"/>
            </p:cNvSpPr>
            <p:nvPr/>
          </p:nvSpPr>
          <p:spPr bwMode="auto">
            <a:xfrm>
              <a:off x="1174" y="1934"/>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5" name="Oval 157"/>
            <p:cNvSpPr>
              <a:spLocks noChangeArrowheads="1"/>
            </p:cNvSpPr>
            <p:nvPr/>
          </p:nvSpPr>
          <p:spPr bwMode="auto">
            <a:xfrm>
              <a:off x="1210" y="1934"/>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6" name="Oval 158"/>
            <p:cNvSpPr>
              <a:spLocks noChangeArrowheads="1"/>
            </p:cNvSpPr>
            <p:nvPr/>
          </p:nvSpPr>
          <p:spPr bwMode="auto">
            <a:xfrm>
              <a:off x="1174" y="2006"/>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7" name="Oval 159"/>
            <p:cNvSpPr>
              <a:spLocks noChangeArrowheads="1"/>
            </p:cNvSpPr>
            <p:nvPr/>
          </p:nvSpPr>
          <p:spPr bwMode="auto">
            <a:xfrm>
              <a:off x="1210" y="2006"/>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8" name="Rectangle 160"/>
            <p:cNvSpPr>
              <a:spLocks noChangeArrowheads="1"/>
            </p:cNvSpPr>
            <p:nvPr/>
          </p:nvSpPr>
          <p:spPr bwMode="auto">
            <a:xfrm>
              <a:off x="1186" y="1934"/>
              <a:ext cx="28" cy="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59" name="Rectangle 161"/>
            <p:cNvSpPr>
              <a:spLocks noChangeArrowheads="1"/>
            </p:cNvSpPr>
            <p:nvPr/>
          </p:nvSpPr>
          <p:spPr bwMode="auto">
            <a:xfrm>
              <a:off x="1174" y="1946"/>
              <a:ext cx="64" cy="6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0" name="Arc 162"/>
            <p:cNvSpPr/>
            <p:nvPr/>
          </p:nvSpPr>
          <p:spPr bwMode="auto">
            <a:xfrm>
              <a:off x="1050" y="1887"/>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 name="Oval 163"/>
            <p:cNvSpPr>
              <a:spLocks noChangeArrowheads="1"/>
            </p:cNvSpPr>
            <p:nvPr/>
          </p:nvSpPr>
          <p:spPr bwMode="auto">
            <a:xfrm>
              <a:off x="658" y="1526"/>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2" name="Oval 164"/>
            <p:cNvSpPr>
              <a:spLocks noChangeArrowheads="1"/>
            </p:cNvSpPr>
            <p:nvPr/>
          </p:nvSpPr>
          <p:spPr bwMode="auto">
            <a:xfrm>
              <a:off x="970" y="1526"/>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3" name="Oval 165"/>
            <p:cNvSpPr>
              <a:spLocks noChangeArrowheads="1"/>
            </p:cNvSpPr>
            <p:nvPr/>
          </p:nvSpPr>
          <p:spPr bwMode="auto">
            <a:xfrm>
              <a:off x="658" y="1718"/>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4" name="Oval 166"/>
            <p:cNvSpPr>
              <a:spLocks noChangeArrowheads="1"/>
            </p:cNvSpPr>
            <p:nvPr/>
          </p:nvSpPr>
          <p:spPr bwMode="auto">
            <a:xfrm>
              <a:off x="970" y="1718"/>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5" name="Rectangle 167"/>
            <p:cNvSpPr>
              <a:spLocks noChangeArrowheads="1"/>
            </p:cNvSpPr>
            <p:nvPr/>
          </p:nvSpPr>
          <p:spPr bwMode="auto">
            <a:xfrm>
              <a:off x="694" y="1526"/>
              <a:ext cx="316" cy="2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6" name="Rectangle 168"/>
            <p:cNvSpPr>
              <a:spLocks noChangeArrowheads="1"/>
            </p:cNvSpPr>
            <p:nvPr/>
          </p:nvSpPr>
          <p:spPr bwMode="auto">
            <a:xfrm>
              <a:off x="702" y="1534"/>
              <a:ext cx="312" cy="264"/>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7" name="Rectangle 169"/>
            <p:cNvSpPr>
              <a:spLocks noChangeArrowheads="1"/>
            </p:cNvSpPr>
            <p:nvPr/>
          </p:nvSpPr>
          <p:spPr bwMode="auto">
            <a:xfrm>
              <a:off x="658" y="1562"/>
              <a:ext cx="388"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8" name="Rectangle 170"/>
            <p:cNvSpPr>
              <a:spLocks noChangeArrowheads="1"/>
            </p:cNvSpPr>
            <p:nvPr/>
          </p:nvSpPr>
          <p:spPr bwMode="auto">
            <a:xfrm>
              <a:off x="666" y="1570"/>
              <a:ext cx="384"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69" name="Oval 171"/>
            <p:cNvSpPr>
              <a:spLocks noChangeArrowheads="1"/>
            </p:cNvSpPr>
            <p:nvPr/>
          </p:nvSpPr>
          <p:spPr bwMode="auto">
            <a:xfrm>
              <a:off x="694" y="1562"/>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0" name="Oval 172"/>
            <p:cNvSpPr>
              <a:spLocks noChangeArrowheads="1"/>
            </p:cNvSpPr>
            <p:nvPr/>
          </p:nvSpPr>
          <p:spPr bwMode="auto">
            <a:xfrm>
              <a:off x="958" y="1562"/>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1" name="Oval 173"/>
            <p:cNvSpPr>
              <a:spLocks noChangeArrowheads="1"/>
            </p:cNvSpPr>
            <p:nvPr/>
          </p:nvSpPr>
          <p:spPr bwMode="auto">
            <a:xfrm>
              <a:off x="958" y="1694"/>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2" name="Oval 174"/>
            <p:cNvSpPr>
              <a:spLocks noChangeArrowheads="1"/>
            </p:cNvSpPr>
            <p:nvPr/>
          </p:nvSpPr>
          <p:spPr bwMode="auto">
            <a:xfrm>
              <a:off x="694" y="1694"/>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3" name="Rectangle 175"/>
            <p:cNvSpPr>
              <a:spLocks noChangeArrowheads="1"/>
            </p:cNvSpPr>
            <p:nvPr/>
          </p:nvSpPr>
          <p:spPr bwMode="auto">
            <a:xfrm>
              <a:off x="694" y="1598"/>
              <a:ext cx="316" cy="12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4" name="Rectangle 176"/>
            <p:cNvSpPr>
              <a:spLocks noChangeArrowheads="1"/>
            </p:cNvSpPr>
            <p:nvPr/>
          </p:nvSpPr>
          <p:spPr bwMode="auto">
            <a:xfrm>
              <a:off x="702" y="1606"/>
              <a:ext cx="312" cy="12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5" name="Rectangle 177"/>
            <p:cNvSpPr>
              <a:spLocks noChangeArrowheads="1"/>
            </p:cNvSpPr>
            <p:nvPr/>
          </p:nvSpPr>
          <p:spPr bwMode="auto">
            <a:xfrm>
              <a:off x="730" y="1562"/>
              <a:ext cx="244"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6" name="Rectangle 178"/>
            <p:cNvSpPr>
              <a:spLocks noChangeArrowheads="1"/>
            </p:cNvSpPr>
            <p:nvPr/>
          </p:nvSpPr>
          <p:spPr bwMode="auto">
            <a:xfrm>
              <a:off x="738" y="1570"/>
              <a:ext cx="240"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7" name="Rectangle 179"/>
            <p:cNvSpPr>
              <a:spLocks noChangeArrowheads="1"/>
            </p:cNvSpPr>
            <p:nvPr/>
          </p:nvSpPr>
          <p:spPr bwMode="auto">
            <a:xfrm>
              <a:off x="574" y="1826"/>
              <a:ext cx="532" cy="112"/>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78" name="Freeform 180"/>
            <p:cNvSpPr/>
            <p:nvPr/>
          </p:nvSpPr>
          <p:spPr bwMode="auto">
            <a:xfrm>
              <a:off x="574" y="1766"/>
              <a:ext cx="533" cy="53"/>
            </a:xfrm>
            <a:custGeom>
              <a:avLst/>
              <a:gdLst>
                <a:gd name="T0" fmla="*/ 0 w 533"/>
                <a:gd name="T1" fmla="*/ 52 h 53"/>
                <a:gd name="T2" fmla="*/ 59 w 533"/>
                <a:gd name="T3" fmla="*/ 0 h 53"/>
                <a:gd name="T4" fmla="*/ 461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59" y="0"/>
                  </a:lnTo>
                  <a:lnTo>
                    <a:pt x="461" y="0"/>
                  </a:lnTo>
                  <a:lnTo>
                    <a:pt x="532" y="52"/>
                  </a:lnTo>
                  <a:lnTo>
                    <a:pt x="0" y="52"/>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Freeform 181"/>
            <p:cNvSpPr/>
            <p:nvPr/>
          </p:nvSpPr>
          <p:spPr bwMode="auto">
            <a:xfrm>
              <a:off x="646" y="1478"/>
              <a:ext cx="377" cy="41"/>
            </a:xfrm>
            <a:custGeom>
              <a:avLst/>
              <a:gdLst>
                <a:gd name="T0" fmla="*/ 0 w 377"/>
                <a:gd name="T1" fmla="*/ 40 h 41"/>
                <a:gd name="T2" fmla="*/ 59 w 377"/>
                <a:gd name="T3" fmla="*/ 0 h 41"/>
                <a:gd name="T4" fmla="*/ 329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59" y="0"/>
                  </a:lnTo>
                  <a:lnTo>
                    <a:pt x="329" y="0"/>
                  </a:lnTo>
                  <a:lnTo>
                    <a:pt x="376" y="40"/>
                  </a:lnTo>
                  <a:lnTo>
                    <a:pt x="0" y="40"/>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Oval 182"/>
            <p:cNvSpPr>
              <a:spLocks noChangeArrowheads="1"/>
            </p:cNvSpPr>
            <p:nvPr/>
          </p:nvSpPr>
          <p:spPr bwMode="auto">
            <a:xfrm>
              <a:off x="1162" y="1922"/>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1" name="Oval 183"/>
            <p:cNvSpPr>
              <a:spLocks noChangeArrowheads="1"/>
            </p:cNvSpPr>
            <p:nvPr/>
          </p:nvSpPr>
          <p:spPr bwMode="auto">
            <a:xfrm>
              <a:off x="1198" y="1922"/>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2" name="Oval 184"/>
            <p:cNvSpPr>
              <a:spLocks noChangeArrowheads="1"/>
            </p:cNvSpPr>
            <p:nvPr/>
          </p:nvSpPr>
          <p:spPr bwMode="auto">
            <a:xfrm>
              <a:off x="1162" y="1994"/>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3" name="Oval 185"/>
            <p:cNvSpPr>
              <a:spLocks noChangeArrowheads="1"/>
            </p:cNvSpPr>
            <p:nvPr/>
          </p:nvSpPr>
          <p:spPr bwMode="auto">
            <a:xfrm>
              <a:off x="1198" y="1994"/>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4" name="Rectangle 186"/>
            <p:cNvSpPr>
              <a:spLocks noChangeArrowheads="1"/>
            </p:cNvSpPr>
            <p:nvPr/>
          </p:nvSpPr>
          <p:spPr bwMode="auto">
            <a:xfrm>
              <a:off x="1174" y="1922"/>
              <a:ext cx="28" cy="8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5" name="Rectangle 187"/>
            <p:cNvSpPr>
              <a:spLocks noChangeArrowheads="1"/>
            </p:cNvSpPr>
            <p:nvPr/>
          </p:nvSpPr>
          <p:spPr bwMode="auto">
            <a:xfrm>
              <a:off x="1162" y="1934"/>
              <a:ext cx="52" cy="6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6" name="Arc 188"/>
            <p:cNvSpPr/>
            <p:nvPr/>
          </p:nvSpPr>
          <p:spPr bwMode="auto">
            <a:xfrm>
              <a:off x="1038" y="1875"/>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93917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Oval 189"/>
            <p:cNvSpPr>
              <a:spLocks noChangeArrowheads="1"/>
            </p:cNvSpPr>
            <p:nvPr/>
          </p:nvSpPr>
          <p:spPr bwMode="auto">
            <a:xfrm>
              <a:off x="646" y="1514"/>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8" name="Oval 190"/>
            <p:cNvSpPr>
              <a:spLocks noChangeArrowheads="1"/>
            </p:cNvSpPr>
            <p:nvPr/>
          </p:nvSpPr>
          <p:spPr bwMode="auto">
            <a:xfrm>
              <a:off x="958" y="1514"/>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89" name="Oval 191"/>
            <p:cNvSpPr>
              <a:spLocks noChangeArrowheads="1"/>
            </p:cNvSpPr>
            <p:nvPr/>
          </p:nvSpPr>
          <p:spPr bwMode="auto">
            <a:xfrm>
              <a:off x="646" y="1706"/>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0" name="Oval 192"/>
            <p:cNvSpPr>
              <a:spLocks noChangeArrowheads="1"/>
            </p:cNvSpPr>
            <p:nvPr/>
          </p:nvSpPr>
          <p:spPr bwMode="auto">
            <a:xfrm>
              <a:off x="958" y="1706"/>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1" name="Rectangle 193"/>
            <p:cNvSpPr>
              <a:spLocks noChangeArrowheads="1"/>
            </p:cNvSpPr>
            <p:nvPr/>
          </p:nvSpPr>
          <p:spPr bwMode="auto">
            <a:xfrm>
              <a:off x="682" y="1514"/>
              <a:ext cx="316" cy="26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2" name="Rectangle 194"/>
            <p:cNvSpPr>
              <a:spLocks noChangeArrowheads="1"/>
            </p:cNvSpPr>
            <p:nvPr/>
          </p:nvSpPr>
          <p:spPr bwMode="auto">
            <a:xfrm>
              <a:off x="646" y="1550"/>
              <a:ext cx="388" cy="196"/>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3" name="Oval 195"/>
            <p:cNvSpPr>
              <a:spLocks noChangeArrowheads="1"/>
            </p:cNvSpPr>
            <p:nvPr/>
          </p:nvSpPr>
          <p:spPr bwMode="auto">
            <a:xfrm>
              <a:off x="682" y="1550"/>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4" name="Oval 196"/>
            <p:cNvSpPr>
              <a:spLocks noChangeArrowheads="1"/>
            </p:cNvSpPr>
            <p:nvPr/>
          </p:nvSpPr>
          <p:spPr bwMode="auto">
            <a:xfrm>
              <a:off x="946" y="1550"/>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5" name="Oval 197"/>
            <p:cNvSpPr>
              <a:spLocks noChangeArrowheads="1"/>
            </p:cNvSpPr>
            <p:nvPr/>
          </p:nvSpPr>
          <p:spPr bwMode="auto">
            <a:xfrm>
              <a:off x="946" y="1694"/>
              <a:ext cx="52"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6" name="Oval 198"/>
            <p:cNvSpPr>
              <a:spLocks noChangeArrowheads="1"/>
            </p:cNvSpPr>
            <p:nvPr/>
          </p:nvSpPr>
          <p:spPr bwMode="auto">
            <a:xfrm>
              <a:off x="682" y="1694"/>
              <a:ext cx="52"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7" name="Rectangle 199"/>
            <p:cNvSpPr>
              <a:spLocks noChangeArrowheads="1"/>
            </p:cNvSpPr>
            <p:nvPr/>
          </p:nvSpPr>
          <p:spPr bwMode="auto">
            <a:xfrm>
              <a:off x="682" y="1586"/>
              <a:ext cx="316" cy="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198" name="Rectangle 200"/>
            <p:cNvSpPr>
              <a:spLocks noChangeArrowheads="1"/>
            </p:cNvSpPr>
            <p:nvPr/>
          </p:nvSpPr>
          <p:spPr bwMode="auto">
            <a:xfrm>
              <a:off x="718" y="1550"/>
              <a:ext cx="244" cy="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sp>
        <p:nvSpPr>
          <p:cNvPr id="199" name="Oval 201"/>
          <p:cNvSpPr>
            <a:spLocks noChangeArrowheads="1"/>
          </p:cNvSpPr>
          <p:nvPr/>
        </p:nvSpPr>
        <p:spPr bwMode="auto">
          <a:xfrm>
            <a:off x="3509953" y="4011461"/>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00" name="Rectangle 202"/>
          <p:cNvSpPr>
            <a:spLocks noChangeArrowheads="1"/>
          </p:cNvSpPr>
          <p:nvPr/>
        </p:nvSpPr>
        <p:spPr bwMode="auto">
          <a:xfrm>
            <a:off x="8996353" y="2331886"/>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Host B</a:t>
            </a:r>
          </a:p>
        </p:txBody>
      </p:sp>
      <p:sp>
        <p:nvSpPr>
          <p:cNvPr id="201" name="Rectangle 203"/>
          <p:cNvSpPr>
            <a:spLocks noChangeArrowheads="1"/>
          </p:cNvSpPr>
          <p:nvPr/>
        </p:nvSpPr>
        <p:spPr bwMode="auto">
          <a:xfrm>
            <a:off x="8897928" y="2525561"/>
            <a:ext cx="1020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179.20.7.3</a:t>
            </a:r>
          </a:p>
        </p:txBody>
      </p:sp>
      <p:sp>
        <p:nvSpPr>
          <p:cNvPr id="202" name="Rectangle 204"/>
          <p:cNvSpPr>
            <a:spLocks noChangeArrowheads="1"/>
          </p:cNvSpPr>
          <p:nvPr/>
        </p:nvSpPr>
        <p:spPr bwMode="auto">
          <a:xfrm>
            <a:off x="3487728" y="393843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1</a:t>
            </a:r>
          </a:p>
        </p:txBody>
      </p:sp>
      <p:sp>
        <p:nvSpPr>
          <p:cNvPr id="203" name="Oval 205"/>
          <p:cNvSpPr>
            <a:spLocks noChangeArrowheads="1"/>
          </p:cNvSpPr>
          <p:nvPr/>
        </p:nvSpPr>
        <p:spPr bwMode="auto">
          <a:xfrm>
            <a:off x="5457816" y="2584299"/>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04" name="Rectangle 206"/>
          <p:cNvSpPr>
            <a:spLocks noChangeArrowheads="1"/>
          </p:cNvSpPr>
          <p:nvPr/>
        </p:nvSpPr>
        <p:spPr bwMode="auto">
          <a:xfrm>
            <a:off x="5437178" y="2504924"/>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3</a:t>
            </a:r>
          </a:p>
        </p:txBody>
      </p:sp>
      <p:pic>
        <p:nvPicPr>
          <p:cNvPr id="205" name="Picture 20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8728" y="3100236"/>
            <a:ext cx="838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6" name="Group 208"/>
          <p:cNvGrpSpPr/>
          <p:nvPr/>
        </p:nvGrpSpPr>
        <p:grpSpPr bwMode="auto">
          <a:xfrm>
            <a:off x="2692391" y="4284511"/>
            <a:ext cx="1176337" cy="417513"/>
            <a:chOff x="753" y="3533"/>
            <a:chExt cx="741" cy="263"/>
          </a:xfrm>
        </p:grpSpPr>
        <p:sp>
          <p:nvSpPr>
            <p:cNvPr id="207" name="Freeform 209"/>
            <p:cNvSpPr/>
            <p:nvPr/>
          </p:nvSpPr>
          <p:spPr bwMode="auto">
            <a:xfrm>
              <a:off x="817" y="3726"/>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 name="Freeform 210"/>
            <p:cNvSpPr/>
            <p:nvPr/>
          </p:nvSpPr>
          <p:spPr bwMode="auto">
            <a:xfrm>
              <a:off x="893" y="3670"/>
              <a:ext cx="282" cy="2"/>
            </a:xfrm>
            <a:custGeom>
              <a:avLst/>
              <a:gdLst>
                <a:gd name="T0" fmla="*/ 281 w 239"/>
                <a:gd name="T1" fmla="*/ 0 h 1"/>
                <a:gd name="T2" fmla="*/ 0 w 239"/>
                <a:gd name="T3" fmla="*/ 0 h 1"/>
                <a:gd name="T4" fmla="*/ 281 w 239"/>
                <a:gd name="T5" fmla="*/ 0 h 1"/>
                <a:gd name="T6" fmla="*/ 0 60000 65536"/>
                <a:gd name="T7" fmla="*/ 0 60000 65536"/>
                <a:gd name="T8" fmla="*/ 0 60000 65536"/>
              </a:gdLst>
              <a:ahLst/>
              <a:cxnLst>
                <a:cxn ang="T6">
                  <a:pos x="T0" y="T1"/>
                </a:cxn>
                <a:cxn ang="T7">
                  <a:pos x="T2" y="T3"/>
                </a:cxn>
                <a:cxn ang="T8">
                  <a:pos x="T4" y="T5"/>
                </a:cxn>
              </a:cxnLst>
              <a:rect l="0" t="0" r="r" b="b"/>
              <a:pathLst>
                <a:path w="239" h="1">
                  <a:moveTo>
                    <a:pt x="238" y="0"/>
                  </a:moveTo>
                  <a:lnTo>
                    <a:pt x="0" y="0"/>
                  </a:lnTo>
                  <a:lnTo>
                    <a:pt x="238"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 name="Freeform 211"/>
            <p:cNvSpPr/>
            <p:nvPr/>
          </p:nvSpPr>
          <p:spPr bwMode="auto">
            <a:xfrm>
              <a:off x="753" y="3781"/>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 name="Freeform 212"/>
            <p:cNvSpPr/>
            <p:nvPr/>
          </p:nvSpPr>
          <p:spPr bwMode="auto">
            <a:xfrm>
              <a:off x="1034" y="3533"/>
              <a:ext cx="460" cy="263"/>
            </a:xfrm>
            <a:custGeom>
              <a:avLst/>
              <a:gdLst>
                <a:gd name="T0" fmla="*/ 0 w 390"/>
                <a:gd name="T1" fmla="*/ 0 h 207"/>
                <a:gd name="T2" fmla="*/ 459 w 390"/>
                <a:gd name="T3" fmla="*/ 0 h 207"/>
                <a:gd name="T4" fmla="*/ 459 w 390"/>
                <a:gd name="T5" fmla="*/ 262 h 207"/>
                <a:gd name="T6" fmla="*/ 0 w 390"/>
                <a:gd name="T7" fmla="*/ 262 h 207"/>
                <a:gd name="T8" fmla="*/ 0 w 390"/>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207">
                  <a:moveTo>
                    <a:pt x="0" y="0"/>
                  </a:moveTo>
                  <a:lnTo>
                    <a:pt x="389" y="0"/>
                  </a:lnTo>
                  <a:lnTo>
                    <a:pt x="389" y="206"/>
                  </a:lnTo>
                  <a:lnTo>
                    <a:pt x="0" y="206"/>
                  </a:lnTo>
                  <a:lnTo>
                    <a:pt x="0" y="0"/>
                  </a:lnTo>
                </a:path>
              </a:pathLst>
            </a:custGeom>
            <a:solidFill>
              <a:srgbClr val="FFFFFF"/>
            </a:solidFill>
            <a:ln w="12700" cap="rnd" cmpd="sng">
              <a:solidFill>
                <a:srgbClr val="000000"/>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 name="Freeform 213"/>
            <p:cNvSpPr/>
            <p:nvPr/>
          </p:nvSpPr>
          <p:spPr bwMode="auto">
            <a:xfrm>
              <a:off x="1034" y="3547"/>
              <a:ext cx="460" cy="125"/>
            </a:xfrm>
            <a:custGeom>
              <a:avLst/>
              <a:gdLst>
                <a:gd name="T0" fmla="*/ 459 w 390"/>
                <a:gd name="T1" fmla="*/ 0 h 98"/>
                <a:gd name="T2" fmla="*/ 242 w 390"/>
                <a:gd name="T3" fmla="*/ 124 h 98"/>
                <a:gd name="T4" fmla="*/ 0 w 390"/>
                <a:gd name="T5" fmla="*/ 0 h 98"/>
                <a:gd name="T6" fmla="*/ 0 60000 65536"/>
                <a:gd name="T7" fmla="*/ 0 60000 65536"/>
                <a:gd name="T8" fmla="*/ 0 60000 65536"/>
              </a:gdLst>
              <a:ahLst/>
              <a:cxnLst>
                <a:cxn ang="T6">
                  <a:pos x="T0" y="T1"/>
                </a:cxn>
                <a:cxn ang="T7">
                  <a:pos x="T2" y="T3"/>
                </a:cxn>
                <a:cxn ang="T8">
                  <a:pos x="T4" y="T5"/>
                </a:cxn>
              </a:cxnLst>
              <a:rect l="0" t="0" r="r" b="b"/>
              <a:pathLst>
                <a:path w="390" h="98">
                  <a:moveTo>
                    <a:pt x="389" y="0"/>
                  </a:moveTo>
                  <a:lnTo>
                    <a:pt x="205" y="9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2" name="Group 214"/>
          <p:cNvGrpSpPr/>
          <p:nvPr/>
        </p:nvGrpSpPr>
        <p:grpSpPr bwMode="auto">
          <a:xfrm>
            <a:off x="4783128" y="2835124"/>
            <a:ext cx="1176338" cy="417512"/>
            <a:chOff x="753" y="3533"/>
            <a:chExt cx="741" cy="263"/>
          </a:xfrm>
        </p:grpSpPr>
        <p:sp>
          <p:nvSpPr>
            <p:cNvPr id="213" name="Freeform 215"/>
            <p:cNvSpPr/>
            <p:nvPr/>
          </p:nvSpPr>
          <p:spPr bwMode="auto">
            <a:xfrm>
              <a:off x="817" y="3726"/>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4" name="Freeform 216"/>
            <p:cNvSpPr/>
            <p:nvPr/>
          </p:nvSpPr>
          <p:spPr bwMode="auto">
            <a:xfrm>
              <a:off x="893" y="3670"/>
              <a:ext cx="282" cy="2"/>
            </a:xfrm>
            <a:custGeom>
              <a:avLst/>
              <a:gdLst>
                <a:gd name="T0" fmla="*/ 281 w 239"/>
                <a:gd name="T1" fmla="*/ 0 h 1"/>
                <a:gd name="T2" fmla="*/ 0 w 239"/>
                <a:gd name="T3" fmla="*/ 0 h 1"/>
                <a:gd name="T4" fmla="*/ 281 w 239"/>
                <a:gd name="T5" fmla="*/ 0 h 1"/>
                <a:gd name="T6" fmla="*/ 0 60000 65536"/>
                <a:gd name="T7" fmla="*/ 0 60000 65536"/>
                <a:gd name="T8" fmla="*/ 0 60000 65536"/>
              </a:gdLst>
              <a:ahLst/>
              <a:cxnLst>
                <a:cxn ang="T6">
                  <a:pos x="T0" y="T1"/>
                </a:cxn>
                <a:cxn ang="T7">
                  <a:pos x="T2" y="T3"/>
                </a:cxn>
                <a:cxn ang="T8">
                  <a:pos x="T4" y="T5"/>
                </a:cxn>
              </a:cxnLst>
              <a:rect l="0" t="0" r="r" b="b"/>
              <a:pathLst>
                <a:path w="239" h="1">
                  <a:moveTo>
                    <a:pt x="238" y="0"/>
                  </a:moveTo>
                  <a:lnTo>
                    <a:pt x="0" y="0"/>
                  </a:lnTo>
                  <a:lnTo>
                    <a:pt x="238"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 name="Freeform 217"/>
            <p:cNvSpPr/>
            <p:nvPr/>
          </p:nvSpPr>
          <p:spPr bwMode="auto">
            <a:xfrm>
              <a:off x="753" y="3781"/>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6" name="Freeform 218"/>
            <p:cNvSpPr/>
            <p:nvPr/>
          </p:nvSpPr>
          <p:spPr bwMode="auto">
            <a:xfrm>
              <a:off x="1034" y="3533"/>
              <a:ext cx="460" cy="263"/>
            </a:xfrm>
            <a:custGeom>
              <a:avLst/>
              <a:gdLst>
                <a:gd name="T0" fmla="*/ 0 w 390"/>
                <a:gd name="T1" fmla="*/ 0 h 207"/>
                <a:gd name="T2" fmla="*/ 459 w 390"/>
                <a:gd name="T3" fmla="*/ 0 h 207"/>
                <a:gd name="T4" fmla="*/ 459 w 390"/>
                <a:gd name="T5" fmla="*/ 262 h 207"/>
                <a:gd name="T6" fmla="*/ 0 w 390"/>
                <a:gd name="T7" fmla="*/ 262 h 207"/>
                <a:gd name="T8" fmla="*/ 0 w 390"/>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207">
                  <a:moveTo>
                    <a:pt x="0" y="0"/>
                  </a:moveTo>
                  <a:lnTo>
                    <a:pt x="389" y="0"/>
                  </a:lnTo>
                  <a:lnTo>
                    <a:pt x="389" y="206"/>
                  </a:lnTo>
                  <a:lnTo>
                    <a:pt x="0" y="206"/>
                  </a:lnTo>
                  <a:lnTo>
                    <a:pt x="0" y="0"/>
                  </a:lnTo>
                </a:path>
              </a:pathLst>
            </a:custGeom>
            <a:solidFill>
              <a:srgbClr val="FFFFFF"/>
            </a:solidFill>
            <a:ln w="12700" cap="rnd" cmpd="sng">
              <a:solidFill>
                <a:srgbClr val="000000"/>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7" name="Freeform 219"/>
            <p:cNvSpPr/>
            <p:nvPr/>
          </p:nvSpPr>
          <p:spPr bwMode="auto">
            <a:xfrm>
              <a:off x="1034" y="3547"/>
              <a:ext cx="460" cy="125"/>
            </a:xfrm>
            <a:custGeom>
              <a:avLst/>
              <a:gdLst>
                <a:gd name="T0" fmla="*/ 459 w 390"/>
                <a:gd name="T1" fmla="*/ 0 h 98"/>
                <a:gd name="T2" fmla="*/ 242 w 390"/>
                <a:gd name="T3" fmla="*/ 124 h 98"/>
                <a:gd name="T4" fmla="*/ 0 w 390"/>
                <a:gd name="T5" fmla="*/ 0 h 98"/>
                <a:gd name="T6" fmla="*/ 0 60000 65536"/>
                <a:gd name="T7" fmla="*/ 0 60000 65536"/>
                <a:gd name="T8" fmla="*/ 0 60000 65536"/>
              </a:gdLst>
              <a:ahLst/>
              <a:cxnLst>
                <a:cxn ang="T6">
                  <a:pos x="T0" y="T1"/>
                </a:cxn>
                <a:cxn ang="T7">
                  <a:pos x="T2" y="T3"/>
                </a:cxn>
                <a:cxn ang="T8">
                  <a:pos x="T4" y="T5"/>
                </a:cxn>
              </a:cxnLst>
              <a:rect l="0" t="0" r="r" b="b"/>
              <a:pathLst>
                <a:path w="390" h="98">
                  <a:moveTo>
                    <a:pt x="389" y="0"/>
                  </a:moveTo>
                  <a:lnTo>
                    <a:pt x="205" y="9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8" name="Group 220"/>
          <p:cNvGrpSpPr/>
          <p:nvPr/>
        </p:nvGrpSpPr>
        <p:grpSpPr bwMode="auto">
          <a:xfrm flipH="1">
            <a:off x="8026391" y="1957236"/>
            <a:ext cx="1176337" cy="417513"/>
            <a:chOff x="753" y="3533"/>
            <a:chExt cx="741" cy="263"/>
          </a:xfrm>
        </p:grpSpPr>
        <p:sp>
          <p:nvSpPr>
            <p:cNvPr id="219" name="Freeform 221"/>
            <p:cNvSpPr/>
            <p:nvPr/>
          </p:nvSpPr>
          <p:spPr bwMode="auto">
            <a:xfrm>
              <a:off x="817" y="3726"/>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0" name="Freeform 222"/>
            <p:cNvSpPr/>
            <p:nvPr/>
          </p:nvSpPr>
          <p:spPr bwMode="auto">
            <a:xfrm>
              <a:off x="893" y="3670"/>
              <a:ext cx="282" cy="2"/>
            </a:xfrm>
            <a:custGeom>
              <a:avLst/>
              <a:gdLst>
                <a:gd name="T0" fmla="*/ 281 w 239"/>
                <a:gd name="T1" fmla="*/ 0 h 1"/>
                <a:gd name="T2" fmla="*/ 0 w 239"/>
                <a:gd name="T3" fmla="*/ 0 h 1"/>
                <a:gd name="T4" fmla="*/ 281 w 239"/>
                <a:gd name="T5" fmla="*/ 0 h 1"/>
                <a:gd name="T6" fmla="*/ 0 60000 65536"/>
                <a:gd name="T7" fmla="*/ 0 60000 65536"/>
                <a:gd name="T8" fmla="*/ 0 60000 65536"/>
              </a:gdLst>
              <a:ahLst/>
              <a:cxnLst>
                <a:cxn ang="T6">
                  <a:pos x="T0" y="T1"/>
                </a:cxn>
                <a:cxn ang="T7">
                  <a:pos x="T2" y="T3"/>
                </a:cxn>
                <a:cxn ang="T8">
                  <a:pos x="T4" y="T5"/>
                </a:cxn>
              </a:cxnLst>
              <a:rect l="0" t="0" r="r" b="b"/>
              <a:pathLst>
                <a:path w="239" h="1">
                  <a:moveTo>
                    <a:pt x="238" y="0"/>
                  </a:moveTo>
                  <a:lnTo>
                    <a:pt x="0" y="0"/>
                  </a:lnTo>
                  <a:lnTo>
                    <a:pt x="238"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 name="Freeform 223"/>
            <p:cNvSpPr/>
            <p:nvPr/>
          </p:nvSpPr>
          <p:spPr bwMode="auto">
            <a:xfrm>
              <a:off x="753" y="3781"/>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 name="Freeform 224"/>
            <p:cNvSpPr/>
            <p:nvPr/>
          </p:nvSpPr>
          <p:spPr bwMode="auto">
            <a:xfrm>
              <a:off x="1034" y="3533"/>
              <a:ext cx="460" cy="263"/>
            </a:xfrm>
            <a:custGeom>
              <a:avLst/>
              <a:gdLst>
                <a:gd name="T0" fmla="*/ 0 w 390"/>
                <a:gd name="T1" fmla="*/ 0 h 207"/>
                <a:gd name="T2" fmla="*/ 459 w 390"/>
                <a:gd name="T3" fmla="*/ 0 h 207"/>
                <a:gd name="T4" fmla="*/ 459 w 390"/>
                <a:gd name="T5" fmla="*/ 262 h 207"/>
                <a:gd name="T6" fmla="*/ 0 w 390"/>
                <a:gd name="T7" fmla="*/ 262 h 207"/>
                <a:gd name="T8" fmla="*/ 0 w 390"/>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207">
                  <a:moveTo>
                    <a:pt x="0" y="0"/>
                  </a:moveTo>
                  <a:lnTo>
                    <a:pt x="389" y="0"/>
                  </a:lnTo>
                  <a:lnTo>
                    <a:pt x="389" y="206"/>
                  </a:lnTo>
                  <a:lnTo>
                    <a:pt x="0" y="206"/>
                  </a:lnTo>
                  <a:lnTo>
                    <a:pt x="0" y="0"/>
                  </a:lnTo>
                </a:path>
              </a:pathLst>
            </a:custGeom>
            <a:solidFill>
              <a:srgbClr val="FFFFFF"/>
            </a:solidFill>
            <a:ln w="12700" cap="rnd" cmpd="sng">
              <a:solidFill>
                <a:srgbClr val="000000"/>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3" name="Freeform 225"/>
            <p:cNvSpPr/>
            <p:nvPr/>
          </p:nvSpPr>
          <p:spPr bwMode="auto">
            <a:xfrm>
              <a:off x="1034" y="3547"/>
              <a:ext cx="460" cy="125"/>
            </a:xfrm>
            <a:custGeom>
              <a:avLst/>
              <a:gdLst>
                <a:gd name="T0" fmla="*/ 459 w 390"/>
                <a:gd name="T1" fmla="*/ 0 h 98"/>
                <a:gd name="T2" fmla="*/ 242 w 390"/>
                <a:gd name="T3" fmla="*/ 124 h 98"/>
                <a:gd name="T4" fmla="*/ 0 w 390"/>
                <a:gd name="T5" fmla="*/ 0 h 98"/>
                <a:gd name="T6" fmla="*/ 0 60000 65536"/>
                <a:gd name="T7" fmla="*/ 0 60000 65536"/>
                <a:gd name="T8" fmla="*/ 0 60000 65536"/>
              </a:gdLst>
              <a:ahLst/>
              <a:cxnLst>
                <a:cxn ang="T6">
                  <a:pos x="T0" y="T1"/>
                </a:cxn>
                <a:cxn ang="T7">
                  <a:pos x="T2" y="T3"/>
                </a:cxn>
                <a:cxn ang="T8">
                  <a:pos x="T4" y="T5"/>
                </a:cxn>
              </a:cxnLst>
              <a:rect l="0" t="0" r="r" b="b"/>
              <a:pathLst>
                <a:path w="390" h="98">
                  <a:moveTo>
                    <a:pt x="389" y="0"/>
                  </a:moveTo>
                  <a:lnTo>
                    <a:pt x="205" y="9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 name="Group 226"/>
          <p:cNvGrpSpPr/>
          <p:nvPr/>
        </p:nvGrpSpPr>
        <p:grpSpPr bwMode="auto">
          <a:xfrm flipH="1">
            <a:off x="3487728" y="2795436"/>
            <a:ext cx="1176338" cy="417513"/>
            <a:chOff x="753" y="3533"/>
            <a:chExt cx="741" cy="263"/>
          </a:xfrm>
        </p:grpSpPr>
        <p:sp>
          <p:nvSpPr>
            <p:cNvPr id="225" name="Freeform 227"/>
            <p:cNvSpPr/>
            <p:nvPr/>
          </p:nvSpPr>
          <p:spPr bwMode="auto">
            <a:xfrm>
              <a:off x="817" y="3726"/>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 name="Freeform 228"/>
            <p:cNvSpPr/>
            <p:nvPr/>
          </p:nvSpPr>
          <p:spPr bwMode="auto">
            <a:xfrm>
              <a:off x="893" y="3670"/>
              <a:ext cx="282" cy="2"/>
            </a:xfrm>
            <a:custGeom>
              <a:avLst/>
              <a:gdLst>
                <a:gd name="T0" fmla="*/ 281 w 239"/>
                <a:gd name="T1" fmla="*/ 0 h 1"/>
                <a:gd name="T2" fmla="*/ 0 w 239"/>
                <a:gd name="T3" fmla="*/ 0 h 1"/>
                <a:gd name="T4" fmla="*/ 281 w 239"/>
                <a:gd name="T5" fmla="*/ 0 h 1"/>
                <a:gd name="T6" fmla="*/ 0 60000 65536"/>
                <a:gd name="T7" fmla="*/ 0 60000 65536"/>
                <a:gd name="T8" fmla="*/ 0 60000 65536"/>
              </a:gdLst>
              <a:ahLst/>
              <a:cxnLst>
                <a:cxn ang="T6">
                  <a:pos x="T0" y="T1"/>
                </a:cxn>
                <a:cxn ang="T7">
                  <a:pos x="T2" y="T3"/>
                </a:cxn>
                <a:cxn ang="T8">
                  <a:pos x="T4" y="T5"/>
                </a:cxn>
              </a:cxnLst>
              <a:rect l="0" t="0" r="r" b="b"/>
              <a:pathLst>
                <a:path w="239" h="1">
                  <a:moveTo>
                    <a:pt x="238" y="0"/>
                  </a:moveTo>
                  <a:lnTo>
                    <a:pt x="0" y="0"/>
                  </a:lnTo>
                  <a:lnTo>
                    <a:pt x="238"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 name="Freeform 229"/>
            <p:cNvSpPr/>
            <p:nvPr/>
          </p:nvSpPr>
          <p:spPr bwMode="auto">
            <a:xfrm>
              <a:off x="753" y="3781"/>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8" name="Freeform 230"/>
            <p:cNvSpPr/>
            <p:nvPr/>
          </p:nvSpPr>
          <p:spPr bwMode="auto">
            <a:xfrm>
              <a:off x="1034" y="3533"/>
              <a:ext cx="460" cy="263"/>
            </a:xfrm>
            <a:custGeom>
              <a:avLst/>
              <a:gdLst>
                <a:gd name="T0" fmla="*/ 0 w 390"/>
                <a:gd name="T1" fmla="*/ 0 h 207"/>
                <a:gd name="T2" fmla="*/ 459 w 390"/>
                <a:gd name="T3" fmla="*/ 0 h 207"/>
                <a:gd name="T4" fmla="*/ 459 w 390"/>
                <a:gd name="T5" fmla="*/ 262 h 207"/>
                <a:gd name="T6" fmla="*/ 0 w 390"/>
                <a:gd name="T7" fmla="*/ 262 h 207"/>
                <a:gd name="T8" fmla="*/ 0 w 390"/>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207">
                  <a:moveTo>
                    <a:pt x="0" y="0"/>
                  </a:moveTo>
                  <a:lnTo>
                    <a:pt x="389" y="0"/>
                  </a:lnTo>
                  <a:lnTo>
                    <a:pt x="389" y="206"/>
                  </a:lnTo>
                  <a:lnTo>
                    <a:pt x="0" y="206"/>
                  </a:lnTo>
                  <a:lnTo>
                    <a:pt x="0" y="0"/>
                  </a:lnTo>
                </a:path>
              </a:pathLst>
            </a:custGeom>
            <a:solidFill>
              <a:srgbClr val="FFFFFF"/>
            </a:solidFill>
            <a:ln w="12700" cap="rnd" cmpd="sng">
              <a:solidFill>
                <a:srgbClr val="000000"/>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9" name="Freeform 231"/>
            <p:cNvSpPr/>
            <p:nvPr/>
          </p:nvSpPr>
          <p:spPr bwMode="auto">
            <a:xfrm>
              <a:off x="1034" y="3547"/>
              <a:ext cx="460" cy="125"/>
            </a:xfrm>
            <a:custGeom>
              <a:avLst/>
              <a:gdLst>
                <a:gd name="T0" fmla="*/ 459 w 390"/>
                <a:gd name="T1" fmla="*/ 0 h 98"/>
                <a:gd name="T2" fmla="*/ 242 w 390"/>
                <a:gd name="T3" fmla="*/ 124 h 98"/>
                <a:gd name="T4" fmla="*/ 0 w 390"/>
                <a:gd name="T5" fmla="*/ 0 h 98"/>
                <a:gd name="T6" fmla="*/ 0 60000 65536"/>
                <a:gd name="T7" fmla="*/ 0 60000 65536"/>
                <a:gd name="T8" fmla="*/ 0 60000 65536"/>
              </a:gdLst>
              <a:ahLst/>
              <a:cxnLst>
                <a:cxn ang="T6">
                  <a:pos x="T0" y="T1"/>
                </a:cxn>
                <a:cxn ang="T7">
                  <a:pos x="T2" y="T3"/>
                </a:cxn>
                <a:cxn ang="T8">
                  <a:pos x="T4" y="T5"/>
                </a:cxn>
              </a:cxnLst>
              <a:rect l="0" t="0" r="r" b="b"/>
              <a:pathLst>
                <a:path w="390" h="98">
                  <a:moveTo>
                    <a:pt x="389" y="0"/>
                  </a:moveTo>
                  <a:lnTo>
                    <a:pt x="205" y="9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0" name="Rectangle 232"/>
          <p:cNvSpPr>
            <a:spLocks noChangeArrowheads="1"/>
          </p:cNvSpPr>
          <p:nvPr/>
        </p:nvSpPr>
        <p:spPr bwMode="auto">
          <a:xfrm>
            <a:off x="3197216" y="4284511"/>
            <a:ext cx="63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pPr algn="ctr"/>
            <a:r>
              <a:rPr lang="en-US" altLang="zh-CN" sz="1000" b="1">
                <a:latin typeface="Helvetica" panose="020B0604020202020204" pitchFamily="34" charset="0"/>
                <a:ea typeface="宋体" panose="02010600030101010101" pitchFamily="2" charset="-122"/>
              </a:rPr>
              <a:t>SA</a:t>
            </a:r>
          </a:p>
          <a:p>
            <a:pPr algn="ctr"/>
            <a:r>
              <a:rPr lang="en-US" altLang="zh-CN" sz="1000" b="1">
                <a:latin typeface="Helvetica" panose="020B0604020202020204" pitchFamily="34" charset="0"/>
                <a:ea typeface="宋体" panose="02010600030101010101" pitchFamily="2" charset="-122"/>
              </a:rPr>
              <a:t>10.1.1.1</a:t>
            </a:r>
          </a:p>
        </p:txBody>
      </p:sp>
      <p:sp>
        <p:nvSpPr>
          <p:cNvPr id="231" name="Rectangle 233"/>
          <p:cNvSpPr>
            <a:spLocks noChangeArrowheads="1"/>
          </p:cNvSpPr>
          <p:nvPr/>
        </p:nvSpPr>
        <p:spPr bwMode="auto">
          <a:xfrm>
            <a:off x="3489316" y="2795436"/>
            <a:ext cx="63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pPr algn="ctr"/>
            <a:r>
              <a:rPr lang="en-US" altLang="zh-CN" sz="1000" b="1">
                <a:latin typeface="Helvetica" panose="020B0604020202020204" pitchFamily="34" charset="0"/>
                <a:ea typeface="宋体" panose="02010600030101010101" pitchFamily="2" charset="-122"/>
              </a:rPr>
              <a:t>DA</a:t>
            </a:r>
          </a:p>
          <a:p>
            <a:pPr algn="ctr"/>
            <a:r>
              <a:rPr lang="en-US" altLang="zh-CN" sz="1000" b="1">
                <a:latin typeface="Helvetica" panose="020B0604020202020204" pitchFamily="34" charset="0"/>
                <a:ea typeface="宋体" panose="02010600030101010101" pitchFamily="2" charset="-122"/>
              </a:rPr>
              <a:t>10.1.1.1</a:t>
            </a:r>
          </a:p>
        </p:txBody>
      </p:sp>
      <p:sp>
        <p:nvSpPr>
          <p:cNvPr id="232" name="Rectangle 234"/>
          <p:cNvSpPr>
            <a:spLocks noChangeArrowheads="1"/>
          </p:cNvSpPr>
          <p:nvPr/>
        </p:nvSpPr>
        <p:spPr bwMode="auto">
          <a:xfrm>
            <a:off x="5164128" y="2835124"/>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pPr algn="ctr"/>
            <a:r>
              <a:rPr lang="en-US" altLang="zh-CN" sz="1000" b="1">
                <a:latin typeface="Helvetica" panose="020B0604020202020204" pitchFamily="34" charset="0"/>
                <a:ea typeface="宋体" panose="02010600030101010101" pitchFamily="2" charset="-122"/>
              </a:rPr>
              <a:t>SA</a:t>
            </a:r>
          </a:p>
          <a:p>
            <a:pPr algn="ctr"/>
            <a:r>
              <a:rPr lang="en-US" altLang="zh-CN" sz="1000" b="1">
                <a:latin typeface="Helvetica" panose="020B0604020202020204" pitchFamily="34" charset="0"/>
                <a:ea typeface="宋体" panose="02010600030101010101" pitchFamily="2" charset="-122"/>
              </a:rPr>
              <a:t>196.168.2.2</a:t>
            </a:r>
          </a:p>
        </p:txBody>
      </p:sp>
      <p:sp>
        <p:nvSpPr>
          <p:cNvPr id="233" name="Rectangle 235"/>
          <p:cNvSpPr>
            <a:spLocks noChangeArrowheads="1"/>
          </p:cNvSpPr>
          <p:nvPr/>
        </p:nvSpPr>
        <p:spPr bwMode="auto">
          <a:xfrm>
            <a:off x="7950191" y="1957236"/>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pPr algn="ctr"/>
            <a:r>
              <a:rPr lang="en-US" altLang="zh-CN" sz="1000" b="1">
                <a:latin typeface="Helvetica" panose="020B0604020202020204" pitchFamily="34" charset="0"/>
                <a:ea typeface="宋体" panose="02010600030101010101" pitchFamily="2" charset="-122"/>
              </a:rPr>
              <a:t>DA</a:t>
            </a:r>
          </a:p>
          <a:p>
            <a:pPr algn="ctr"/>
            <a:r>
              <a:rPr lang="en-US" altLang="zh-CN" sz="1000" b="1">
                <a:latin typeface="Helvetica" panose="020B0604020202020204" pitchFamily="34" charset="0"/>
                <a:ea typeface="宋体" panose="02010600030101010101" pitchFamily="2" charset="-122"/>
              </a:rPr>
              <a:t>196.168.2.2</a:t>
            </a:r>
          </a:p>
        </p:txBody>
      </p:sp>
      <p:sp>
        <p:nvSpPr>
          <p:cNvPr id="234" name="Line 236"/>
          <p:cNvSpPr>
            <a:spLocks noChangeShapeType="1"/>
          </p:cNvSpPr>
          <p:nvPr/>
        </p:nvSpPr>
        <p:spPr bwMode="auto">
          <a:xfrm>
            <a:off x="2728903" y="3557436"/>
            <a:ext cx="6858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235" name="Rectangle 237"/>
          <p:cNvSpPr>
            <a:spLocks noChangeArrowheads="1"/>
          </p:cNvSpPr>
          <p:nvPr/>
        </p:nvSpPr>
        <p:spPr bwMode="auto">
          <a:xfrm>
            <a:off x="2039928" y="3824136"/>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10.1.1.2</a:t>
            </a:r>
          </a:p>
        </p:txBody>
      </p:sp>
      <p:grpSp>
        <p:nvGrpSpPr>
          <p:cNvPr id="236" name="Group 238"/>
          <p:cNvGrpSpPr/>
          <p:nvPr/>
        </p:nvGrpSpPr>
        <p:grpSpPr bwMode="auto">
          <a:xfrm>
            <a:off x="2036753" y="3100236"/>
            <a:ext cx="1054100" cy="863600"/>
            <a:chOff x="574" y="1478"/>
            <a:chExt cx="664" cy="544"/>
          </a:xfrm>
        </p:grpSpPr>
        <p:sp>
          <p:nvSpPr>
            <p:cNvPr id="237" name="Rectangle 239"/>
            <p:cNvSpPr>
              <a:spLocks noChangeArrowheads="1"/>
            </p:cNvSpPr>
            <p:nvPr/>
          </p:nvSpPr>
          <p:spPr bwMode="auto">
            <a:xfrm>
              <a:off x="1006" y="1622"/>
              <a:ext cx="4" cy="28"/>
            </a:xfrm>
            <a:prstGeom prst="rect">
              <a:avLst/>
            </a:prstGeom>
            <a:solidFill>
              <a:srgbClr val="FFBA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38" name="Rectangle 240"/>
            <p:cNvSpPr>
              <a:spLocks noChangeArrowheads="1"/>
            </p:cNvSpPr>
            <p:nvPr/>
          </p:nvSpPr>
          <p:spPr bwMode="auto">
            <a:xfrm>
              <a:off x="586" y="1838"/>
              <a:ext cx="532" cy="1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39" name="Freeform 241"/>
            <p:cNvSpPr/>
            <p:nvPr/>
          </p:nvSpPr>
          <p:spPr bwMode="auto">
            <a:xfrm>
              <a:off x="586" y="1778"/>
              <a:ext cx="533" cy="53"/>
            </a:xfrm>
            <a:custGeom>
              <a:avLst/>
              <a:gdLst>
                <a:gd name="T0" fmla="*/ 0 w 533"/>
                <a:gd name="T1" fmla="*/ 52 h 53"/>
                <a:gd name="T2" fmla="*/ 59 w 533"/>
                <a:gd name="T3" fmla="*/ 0 h 53"/>
                <a:gd name="T4" fmla="*/ 461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59" y="0"/>
                  </a:lnTo>
                  <a:lnTo>
                    <a:pt x="461" y="0"/>
                  </a:lnTo>
                  <a:lnTo>
                    <a:pt x="532" y="52"/>
                  </a:lnTo>
                  <a:lnTo>
                    <a:pt x="0" y="52"/>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 name="Freeform 242"/>
            <p:cNvSpPr/>
            <p:nvPr/>
          </p:nvSpPr>
          <p:spPr bwMode="auto">
            <a:xfrm>
              <a:off x="670" y="1490"/>
              <a:ext cx="365" cy="41"/>
            </a:xfrm>
            <a:custGeom>
              <a:avLst/>
              <a:gdLst>
                <a:gd name="T0" fmla="*/ 0 w 365"/>
                <a:gd name="T1" fmla="*/ 40 h 41"/>
                <a:gd name="T2" fmla="*/ 47 w 365"/>
                <a:gd name="T3" fmla="*/ 0 h 41"/>
                <a:gd name="T4" fmla="*/ 317 w 365"/>
                <a:gd name="T5" fmla="*/ 0 h 41"/>
                <a:gd name="T6" fmla="*/ 364 w 365"/>
                <a:gd name="T7" fmla="*/ 40 h 41"/>
                <a:gd name="T8" fmla="*/ 0 w 365"/>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41">
                  <a:moveTo>
                    <a:pt x="0" y="40"/>
                  </a:moveTo>
                  <a:lnTo>
                    <a:pt x="47" y="0"/>
                  </a:lnTo>
                  <a:lnTo>
                    <a:pt x="317" y="0"/>
                  </a:lnTo>
                  <a:lnTo>
                    <a:pt x="364" y="40"/>
                  </a:lnTo>
                  <a:lnTo>
                    <a:pt x="0" y="4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 name="Oval 243"/>
            <p:cNvSpPr>
              <a:spLocks noChangeArrowheads="1"/>
            </p:cNvSpPr>
            <p:nvPr/>
          </p:nvSpPr>
          <p:spPr bwMode="auto">
            <a:xfrm>
              <a:off x="1174" y="1934"/>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2" name="Oval 244"/>
            <p:cNvSpPr>
              <a:spLocks noChangeArrowheads="1"/>
            </p:cNvSpPr>
            <p:nvPr/>
          </p:nvSpPr>
          <p:spPr bwMode="auto">
            <a:xfrm>
              <a:off x="1210" y="1934"/>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3" name="Oval 245"/>
            <p:cNvSpPr>
              <a:spLocks noChangeArrowheads="1"/>
            </p:cNvSpPr>
            <p:nvPr/>
          </p:nvSpPr>
          <p:spPr bwMode="auto">
            <a:xfrm>
              <a:off x="1174" y="2006"/>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4" name="Oval 246"/>
            <p:cNvSpPr>
              <a:spLocks noChangeArrowheads="1"/>
            </p:cNvSpPr>
            <p:nvPr/>
          </p:nvSpPr>
          <p:spPr bwMode="auto">
            <a:xfrm>
              <a:off x="1210" y="2006"/>
              <a:ext cx="28"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5" name="Rectangle 247"/>
            <p:cNvSpPr>
              <a:spLocks noChangeArrowheads="1"/>
            </p:cNvSpPr>
            <p:nvPr/>
          </p:nvSpPr>
          <p:spPr bwMode="auto">
            <a:xfrm>
              <a:off x="1186" y="1934"/>
              <a:ext cx="28" cy="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6" name="Rectangle 248"/>
            <p:cNvSpPr>
              <a:spLocks noChangeArrowheads="1"/>
            </p:cNvSpPr>
            <p:nvPr/>
          </p:nvSpPr>
          <p:spPr bwMode="auto">
            <a:xfrm>
              <a:off x="1174" y="1946"/>
              <a:ext cx="64" cy="6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7" name="Arc 249"/>
            <p:cNvSpPr/>
            <p:nvPr/>
          </p:nvSpPr>
          <p:spPr bwMode="auto">
            <a:xfrm>
              <a:off x="1050" y="1887"/>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 name="Oval 250"/>
            <p:cNvSpPr>
              <a:spLocks noChangeArrowheads="1"/>
            </p:cNvSpPr>
            <p:nvPr/>
          </p:nvSpPr>
          <p:spPr bwMode="auto">
            <a:xfrm>
              <a:off x="658" y="1526"/>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49" name="Oval 251"/>
            <p:cNvSpPr>
              <a:spLocks noChangeArrowheads="1"/>
            </p:cNvSpPr>
            <p:nvPr/>
          </p:nvSpPr>
          <p:spPr bwMode="auto">
            <a:xfrm>
              <a:off x="970" y="1526"/>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0" name="Oval 252"/>
            <p:cNvSpPr>
              <a:spLocks noChangeArrowheads="1"/>
            </p:cNvSpPr>
            <p:nvPr/>
          </p:nvSpPr>
          <p:spPr bwMode="auto">
            <a:xfrm>
              <a:off x="658" y="1718"/>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1" name="Oval 253"/>
            <p:cNvSpPr>
              <a:spLocks noChangeArrowheads="1"/>
            </p:cNvSpPr>
            <p:nvPr/>
          </p:nvSpPr>
          <p:spPr bwMode="auto">
            <a:xfrm>
              <a:off x="970" y="1718"/>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2" name="Rectangle 254"/>
            <p:cNvSpPr>
              <a:spLocks noChangeArrowheads="1"/>
            </p:cNvSpPr>
            <p:nvPr/>
          </p:nvSpPr>
          <p:spPr bwMode="auto">
            <a:xfrm>
              <a:off x="694" y="1526"/>
              <a:ext cx="316" cy="2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3" name="Rectangle 255"/>
            <p:cNvSpPr>
              <a:spLocks noChangeArrowheads="1"/>
            </p:cNvSpPr>
            <p:nvPr/>
          </p:nvSpPr>
          <p:spPr bwMode="auto">
            <a:xfrm>
              <a:off x="702" y="1534"/>
              <a:ext cx="312" cy="264"/>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4" name="Rectangle 256"/>
            <p:cNvSpPr>
              <a:spLocks noChangeArrowheads="1"/>
            </p:cNvSpPr>
            <p:nvPr/>
          </p:nvSpPr>
          <p:spPr bwMode="auto">
            <a:xfrm>
              <a:off x="658" y="1562"/>
              <a:ext cx="388"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5" name="Rectangle 257"/>
            <p:cNvSpPr>
              <a:spLocks noChangeArrowheads="1"/>
            </p:cNvSpPr>
            <p:nvPr/>
          </p:nvSpPr>
          <p:spPr bwMode="auto">
            <a:xfrm>
              <a:off x="666" y="1570"/>
              <a:ext cx="384"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6" name="Oval 258"/>
            <p:cNvSpPr>
              <a:spLocks noChangeArrowheads="1"/>
            </p:cNvSpPr>
            <p:nvPr/>
          </p:nvSpPr>
          <p:spPr bwMode="auto">
            <a:xfrm>
              <a:off x="694" y="1562"/>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7" name="Oval 259"/>
            <p:cNvSpPr>
              <a:spLocks noChangeArrowheads="1"/>
            </p:cNvSpPr>
            <p:nvPr/>
          </p:nvSpPr>
          <p:spPr bwMode="auto">
            <a:xfrm>
              <a:off x="958" y="1562"/>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8" name="Oval 260"/>
            <p:cNvSpPr>
              <a:spLocks noChangeArrowheads="1"/>
            </p:cNvSpPr>
            <p:nvPr/>
          </p:nvSpPr>
          <p:spPr bwMode="auto">
            <a:xfrm>
              <a:off x="958" y="1694"/>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59" name="Oval 261"/>
            <p:cNvSpPr>
              <a:spLocks noChangeArrowheads="1"/>
            </p:cNvSpPr>
            <p:nvPr/>
          </p:nvSpPr>
          <p:spPr bwMode="auto">
            <a:xfrm>
              <a:off x="694" y="1694"/>
              <a:ext cx="52"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0" name="Rectangle 262"/>
            <p:cNvSpPr>
              <a:spLocks noChangeArrowheads="1"/>
            </p:cNvSpPr>
            <p:nvPr/>
          </p:nvSpPr>
          <p:spPr bwMode="auto">
            <a:xfrm>
              <a:off x="694" y="1598"/>
              <a:ext cx="316" cy="12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1" name="Rectangle 263"/>
            <p:cNvSpPr>
              <a:spLocks noChangeArrowheads="1"/>
            </p:cNvSpPr>
            <p:nvPr/>
          </p:nvSpPr>
          <p:spPr bwMode="auto">
            <a:xfrm>
              <a:off x="702" y="1606"/>
              <a:ext cx="312" cy="12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2" name="Rectangle 264"/>
            <p:cNvSpPr>
              <a:spLocks noChangeArrowheads="1"/>
            </p:cNvSpPr>
            <p:nvPr/>
          </p:nvSpPr>
          <p:spPr bwMode="auto">
            <a:xfrm>
              <a:off x="730" y="1562"/>
              <a:ext cx="244"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3" name="Rectangle 265"/>
            <p:cNvSpPr>
              <a:spLocks noChangeArrowheads="1"/>
            </p:cNvSpPr>
            <p:nvPr/>
          </p:nvSpPr>
          <p:spPr bwMode="auto">
            <a:xfrm>
              <a:off x="738" y="1570"/>
              <a:ext cx="240"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4" name="Rectangle 266"/>
            <p:cNvSpPr>
              <a:spLocks noChangeArrowheads="1"/>
            </p:cNvSpPr>
            <p:nvPr/>
          </p:nvSpPr>
          <p:spPr bwMode="auto">
            <a:xfrm>
              <a:off x="574" y="1826"/>
              <a:ext cx="532" cy="112"/>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5" name="Freeform 267"/>
            <p:cNvSpPr/>
            <p:nvPr/>
          </p:nvSpPr>
          <p:spPr bwMode="auto">
            <a:xfrm>
              <a:off x="574" y="1766"/>
              <a:ext cx="533" cy="53"/>
            </a:xfrm>
            <a:custGeom>
              <a:avLst/>
              <a:gdLst>
                <a:gd name="T0" fmla="*/ 0 w 533"/>
                <a:gd name="T1" fmla="*/ 52 h 53"/>
                <a:gd name="T2" fmla="*/ 59 w 533"/>
                <a:gd name="T3" fmla="*/ 0 h 53"/>
                <a:gd name="T4" fmla="*/ 461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59" y="0"/>
                  </a:lnTo>
                  <a:lnTo>
                    <a:pt x="461" y="0"/>
                  </a:lnTo>
                  <a:lnTo>
                    <a:pt x="532" y="52"/>
                  </a:lnTo>
                  <a:lnTo>
                    <a:pt x="0" y="52"/>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 name="Freeform 268"/>
            <p:cNvSpPr/>
            <p:nvPr/>
          </p:nvSpPr>
          <p:spPr bwMode="auto">
            <a:xfrm>
              <a:off x="646" y="1478"/>
              <a:ext cx="377" cy="41"/>
            </a:xfrm>
            <a:custGeom>
              <a:avLst/>
              <a:gdLst>
                <a:gd name="T0" fmla="*/ 0 w 377"/>
                <a:gd name="T1" fmla="*/ 40 h 41"/>
                <a:gd name="T2" fmla="*/ 59 w 377"/>
                <a:gd name="T3" fmla="*/ 0 h 41"/>
                <a:gd name="T4" fmla="*/ 329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59" y="0"/>
                  </a:lnTo>
                  <a:lnTo>
                    <a:pt x="329" y="0"/>
                  </a:lnTo>
                  <a:lnTo>
                    <a:pt x="376" y="40"/>
                  </a:lnTo>
                  <a:lnTo>
                    <a:pt x="0" y="40"/>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 name="Oval 269"/>
            <p:cNvSpPr>
              <a:spLocks noChangeArrowheads="1"/>
            </p:cNvSpPr>
            <p:nvPr/>
          </p:nvSpPr>
          <p:spPr bwMode="auto">
            <a:xfrm>
              <a:off x="1162" y="1922"/>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8" name="Oval 270"/>
            <p:cNvSpPr>
              <a:spLocks noChangeArrowheads="1"/>
            </p:cNvSpPr>
            <p:nvPr/>
          </p:nvSpPr>
          <p:spPr bwMode="auto">
            <a:xfrm>
              <a:off x="1198" y="1922"/>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69" name="Oval 271"/>
            <p:cNvSpPr>
              <a:spLocks noChangeArrowheads="1"/>
            </p:cNvSpPr>
            <p:nvPr/>
          </p:nvSpPr>
          <p:spPr bwMode="auto">
            <a:xfrm>
              <a:off x="1162" y="1994"/>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0" name="Oval 272"/>
            <p:cNvSpPr>
              <a:spLocks noChangeArrowheads="1"/>
            </p:cNvSpPr>
            <p:nvPr/>
          </p:nvSpPr>
          <p:spPr bwMode="auto">
            <a:xfrm>
              <a:off x="1198" y="1994"/>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1" name="Rectangle 273"/>
            <p:cNvSpPr>
              <a:spLocks noChangeArrowheads="1"/>
            </p:cNvSpPr>
            <p:nvPr/>
          </p:nvSpPr>
          <p:spPr bwMode="auto">
            <a:xfrm>
              <a:off x="1174" y="1922"/>
              <a:ext cx="28" cy="8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2" name="Rectangle 274"/>
            <p:cNvSpPr>
              <a:spLocks noChangeArrowheads="1"/>
            </p:cNvSpPr>
            <p:nvPr/>
          </p:nvSpPr>
          <p:spPr bwMode="auto">
            <a:xfrm>
              <a:off x="1162" y="1934"/>
              <a:ext cx="52" cy="6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3" name="Arc 275"/>
            <p:cNvSpPr/>
            <p:nvPr/>
          </p:nvSpPr>
          <p:spPr bwMode="auto">
            <a:xfrm>
              <a:off x="1038" y="1875"/>
              <a:ext cx="153" cy="56"/>
            </a:xfrm>
            <a:custGeom>
              <a:avLst/>
              <a:gdLst>
                <a:gd name="T0" fmla="*/ 0 w 21742"/>
                <a:gd name="T1" fmla="*/ 0 h 21600"/>
                <a:gd name="T2" fmla="*/ 153 w 21742"/>
                <a:gd name="T3" fmla="*/ 56 h 21600"/>
                <a:gd name="T4" fmla="*/ 1 w 21742"/>
                <a:gd name="T5" fmla="*/ 56 h 21600"/>
                <a:gd name="T6" fmla="*/ 0 60000 65536"/>
                <a:gd name="T7" fmla="*/ 0 60000 65536"/>
                <a:gd name="T8" fmla="*/ 0 60000 65536"/>
              </a:gdLst>
              <a:ahLst/>
              <a:cxnLst>
                <a:cxn ang="T6">
                  <a:pos x="T0" y="T1"/>
                </a:cxn>
                <a:cxn ang="T7">
                  <a:pos x="T2" y="T3"/>
                </a:cxn>
                <a:cxn ang="T8">
                  <a:pos x="T4" y="T5"/>
                </a:cxn>
              </a:cxnLst>
              <a:rect l="0" t="0" r="r" b="b"/>
              <a:pathLst>
                <a:path w="21742" h="21600" fill="none" extrusionOk="0">
                  <a:moveTo>
                    <a:pt x="0" y="0"/>
                  </a:moveTo>
                  <a:cubicBezTo>
                    <a:pt x="47" y="0"/>
                    <a:pt x="94" y="-1"/>
                    <a:pt x="142" y="0"/>
                  </a:cubicBezTo>
                  <a:cubicBezTo>
                    <a:pt x="12071" y="0"/>
                    <a:pt x="21742" y="9670"/>
                    <a:pt x="21742" y="21600"/>
                  </a:cubicBezTo>
                </a:path>
                <a:path w="21742" h="21600" stroke="0" extrusionOk="0">
                  <a:moveTo>
                    <a:pt x="0" y="0"/>
                  </a:moveTo>
                  <a:cubicBezTo>
                    <a:pt x="47" y="0"/>
                    <a:pt x="94" y="-1"/>
                    <a:pt x="142" y="0"/>
                  </a:cubicBezTo>
                  <a:cubicBezTo>
                    <a:pt x="12071" y="0"/>
                    <a:pt x="21742" y="9670"/>
                    <a:pt x="21742" y="21600"/>
                  </a:cubicBezTo>
                  <a:lnTo>
                    <a:pt x="142" y="21600"/>
                  </a:lnTo>
                  <a:lnTo>
                    <a:pt x="0" y="0"/>
                  </a:lnTo>
                  <a:close/>
                </a:path>
              </a:pathLst>
            </a:custGeom>
            <a:noFill/>
            <a:ln w="25400" cap="rnd">
              <a:solidFill>
                <a:srgbClr val="93917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 name="Oval 276"/>
            <p:cNvSpPr>
              <a:spLocks noChangeArrowheads="1"/>
            </p:cNvSpPr>
            <p:nvPr/>
          </p:nvSpPr>
          <p:spPr bwMode="auto">
            <a:xfrm>
              <a:off x="646" y="1514"/>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5" name="Oval 277"/>
            <p:cNvSpPr>
              <a:spLocks noChangeArrowheads="1"/>
            </p:cNvSpPr>
            <p:nvPr/>
          </p:nvSpPr>
          <p:spPr bwMode="auto">
            <a:xfrm>
              <a:off x="958" y="1514"/>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6" name="Oval 278"/>
            <p:cNvSpPr>
              <a:spLocks noChangeArrowheads="1"/>
            </p:cNvSpPr>
            <p:nvPr/>
          </p:nvSpPr>
          <p:spPr bwMode="auto">
            <a:xfrm>
              <a:off x="646" y="1706"/>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7" name="Oval 279"/>
            <p:cNvSpPr>
              <a:spLocks noChangeArrowheads="1"/>
            </p:cNvSpPr>
            <p:nvPr/>
          </p:nvSpPr>
          <p:spPr bwMode="auto">
            <a:xfrm>
              <a:off x="958" y="1706"/>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8" name="Rectangle 280"/>
            <p:cNvSpPr>
              <a:spLocks noChangeArrowheads="1"/>
            </p:cNvSpPr>
            <p:nvPr/>
          </p:nvSpPr>
          <p:spPr bwMode="auto">
            <a:xfrm>
              <a:off x="682" y="1514"/>
              <a:ext cx="316" cy="26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79" name="Rectangle 281"/>
            <p:cNvSpPr>
              <a:spLocks noChangeArrowheads="1"/>
            </p:cNvSpPr>
            <p:nvPr/>
          </p:nvSpPr>
          <p:spPr bwMode="auto">
            <a:xfrm>
              <a:off x="646" y="1550"/>
              <a:ext cx="388" cy="196"/>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0" name="Oval 282"/>
            <p:cNvSpPr>
              <a:spLocks noChangeArrowheads="1"/>
            </p:cNvSpPr>
            <p:nvPr/>
          </p:nvSpPr>
          <p:spPr bwMode="auto">
            <a:xfrm>
              <a:off x="682" y="1550"/>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1" name="Oval 283"/>
            <p:cNvSpPr>
              <a:spLocks noChangeArrowheads="1"/>
            </p:cNvSpPr>
            <p:nvPr/>
          </p:nvSpPr>
          <p:spPr bwMode="auto">
            <a:xfrm>
              <a:off x="946" y="1550"/>
              <a:ext cx="52"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2" name="Oval 284"/>
            <p:cNvSpPr>
              <a:spLocks noChangeArrowheads="1"/>
            </p:cNvSpPr>
            <p:nvPr/>
          </p:nvSpPr>
          <p:spPr bwMode="auto">
            <a:xfrm>
              <a:off x="946" y="1694"/>
              <a:ext cx="52"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3" name="Oval 285"/>
            <p:cNvSpPr>
              <a:spLocks noChangeArrowheads="1"/>
            </p:cNvSpPr>
            <p:nvPr/>
          </p:nvSpPr>
          <p:spPr bwMode="auto">
            <a:xfrm>
              <a:off x="682" y="1694"/>
              <a:ext cx="52"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4" name="Rectangle 286"/>
            <p:cNvSpPr>
              <a:spLocks noChangeArrowheads="1"/>
            </p:cNvSpPr>
            <p:nvPr/>
          </p:nvSpPr>
          <p:spPr bwMode="auto">
            <a:xfrm>
              <a:off x="682" y="1586"/>
              <a:ext cx="316" cy="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5" name="Rectangle 287"/>
            <p:cNvSpPr>
              <a:spLocks noChangeArrowheads="1"/>
            </p:cNvSpPr>
            <p:nvPr/>
          </p:nvSpPr>
          <p:spPr bwMode="auto">
            <a:xfrm>
              <a:off x="718" y="1550"/>
              <a:ext cx="244" cy="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sp>
        <p:nvSpPr>
          <p:cNvPr id="286" name="Rectangle 288"/>
          <p:cNvSpPr>
            <a:spLocks noChangeArrowheads="1"/>
          </p:cNvSpPr>
          <p:nvPr/>
        </p:nvSpPr>
        <p:spPr bwMode="auto">
          <a:xfrm>
            <a:off x="2039928" y="2516036"/>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10.1.1.3</a:t>
            </a:r>
          </a:p>
        </p:txBody>
      </p:sp>
      <p:sp>
        <p:nvSpPr>
          <p:cNvPr id="287" name="Oval 289"/>
          <p:cNvSpPr>
            <a:spLocks noChangeArrowheads="1"/>
          </p:cNvSpPr>
          <p:nvPr/>
        </p:nvSpPr>
        <p:spPr bwMode="auto">
          <a:xfrm>
            <a:off x="8307378" y="1669899"/>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88" name="Rectangle 290"/>
          <p:cNvSpPr>
            <a:spLocks noChangeArrowheads="1"/>
          </p:cNvSpPr>
          <p:nvPr/>
        </p:nvSpPr>
        <p:spPr bwMode="auto">
          <a:xfrm>
            <a:off x="8280391" y="1590524"/>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4</a:t>
            </a:r>
          </a:p>
        </p:txBody>
      </p:sp>
      <p:sp>
        <p:nvSpPr>
          <p:cNvPr id="289" name="Oval 291"/>
          <p:cNvSpPr>
            <a:spLocks noChangeArrowheads="1"/>
          </p:cNvSpPr>
          <p:nvPr/>
        </p:nvSpPr>
        <p:spPr bwMode="auto">
          <a:xfrm>
            <a:off x="3736966" y="2490636"/>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90" name="Rectangle 292"/>
          <p:cNvSpPr>
            <a:spLocks noChangeArrowheads="1"/>
          </p:cNvSpPr>
          <p:nvPr/>
        </p:nvSpPr>
        <p:spPr bwMode="auto">
          <a:xfrm>
            <a:off x="3716328" y="241126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5</a:t>
            </a:r>
          </a:p>
        </p:txBody>
      </p:sp>
      <p:sp>
        <p:nvSpPr>
          <p:cNvPr id="291" name="Oval 293"/>
          <p:cNvSpPr>
            <a:spLocks noChangeArrowheads="1"/>
          </p:cNvSpPr>
          <p:nvPr/>
        </p:nvSpPr>
        <p:spPr bwMode="auto">
          <a:xfrm>
            <a:off x="5718166" y="4094011"/>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92" name="Rectangle 294"/>
          <p:cNvSpPr>
            <a:spLocks noChangeArrowheads="1"/>
          </p:cNvSpPr>
          <p:nvPr/>
        </p:nvSpPr>
        <p:spPr bwMode="auto">
          <a:xfrm>
            <a:off x="5697528" y="401463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2</a:t>
            </a:r>
          </a:p>
        </p:txBody>
      </p:sp>
      <p:grpSp>
        <p:nvGrpSpPr>
          <p:cNvPr id="293" name="Group 295"/>
          <p:cNvGrpSpPr/>
          <p:nvPr/>
        </p:nvGrpSpPr>
        <p:grpSpPr bwMode="auto">
          <a:xfrm>
            <a:off x="8902691" y="2947836"/>
            <a:ext cx="1054100" cy="863600"/>
            <a:chOff x="4870" y="1034"/>
            <a:chExt cx="664" cy="544"/>
          </a:xfrm>
        </p:grpSpPr>
        <p:sp>
          <p:nvSpPr>
            <p:cNvPr id="294" name="Freeform 296"/>
            <p:cNvSpPr/>
            <p:nvPr/>
          </p:nvSpPr>
          <p:spPr bwMode="auto">
            <a:xfrm>
              <a:off x="5038" y="1382"/>
              <a:ext cx="17" cy="41"/>
            </a:xfrm>
            <a:custGeom>
              <a:avLst/>
              <a:gdLst>
                <a:gd name="T0" fmla="*/ 0 w 17"/>
                <a:gd name="T1" fmla="*/ 10 h 41"/>
                <a:gd name="T2" fmla="*/ 8 w 17"/>
                <a:gd name="T3" fmla="*/ 0 h 41"/>
                <a:gd name="T4" fmla="*/ 16 w 17"/>
                <a:gd name="T5" fmla="*/ 30 h 41"/>
                <a:gd name="T6" fmla="*/ 8 w 17"/>
                <a:gd name="T7" fmla="*/ 40 h 41"/>
                <a:gd name="T8" fmla="*/ 0 w 17"/>
                <a:gd name="T9" fmla="*/ 1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41">
                  <a:moveTo>
                    <a:pt x="0" y="10"/>
                  </a:moveTo>
                  <a:lnTo>
                    <a:pt x="8" y="0"/>
                  </a:lnTo>
                  <a:lnTo>
                    <a:pt x="16" y="30"/>
                  </a:lnTo>
                  <a:lnTo>
                    <a:pt x="8" y="40"/>
                  </a:lnTo>
                  <a:lnTo>
                    <a:pt x="0" y="10"/>
                  </a:lnTo>
                </a:path>
              </a:pathLst>
            </a:custGeom>
            <a:solidFill>
              <a:srgbClr val="FF72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5" name="Rectangle 297"/>
            <p:cNvSpPr>
              <a:spLocks noChangeArrowheads="1"/>
            </p:cNvSpPr>
            <p:nvPr/>
          </p:nvSpPr>
          <p:spPr bwMode="auto">
            <a:xfrm>
              <a:off x="4894" y="1394"/>
              <a:ext cx="520" cy="11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96" name="Freeform 298"/>
            <p:cNvSpPr/>
            <p:nvPr/>
          </p:nvSpPr>
          <p:spPr bwMode="auto">
            <a:xfrm>
              <a:off x="4894" y="1334"/>
              <a:ext cx="521" cy="53"/>
            </a:xfrm>
            <a:custGeom>
              <a:avLst/>
              <a:gdLst>
                <a:gd name="T0" fmla="*/ 0 w 521"/>
                <a:gd name="T1" fmla="*/ 52 h 53"/>
                <a:gd name="T2" fmla="*/ 59 w 521"/>
                <a:gd name="T3" fmla="*/ 0 h 53"/>
                <a:gd name="T4" fmla="*/ 461 w 521"/>
                <a:gd name="T5" fmla="*/ 0 h 53"/>
                <a:gd name="T6" fmla="*/ 520 w 521"/>
                <a:gd name="T7" fmla="*/ 52 h 53"/>
                <a:gd name="T8" fmla="*/ 0 w 521"/>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1" h="53">
                  <a:moveTo>
                    <a:pt x="0" y="52"/>
                  </a:moveTo>
                  <a:lnTo>
                    <a:pt x="59" y="0"/>
                  </a:lnTo>
                  <a:lnTo>
                    <a:pt x="461" y="0"/>
                  </a:lnTo>
                  <a:lnTo>
                    <a:pt x="520" y="52"/>
                  </a:lnTo>
                  <a:lnTo>
                    <a:pt x="0" y="52"/>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 name="Freeform 299"/>
            <p:cNvSpPr/>
            <p:nvPr/>
          </p:nvSpPr>
          <p:spPr bwMode="auto">
            <a:xfrm>
              <a:off x="4966" y="1046"/>
              <a:ext cx="377" cy="41"/>
            </a:xfrm>
            <a:custGeom>
              <a:avLst/>
              <a:gdLst>
                <a:gd name="T0" fmla="*/ 0 w 377"/>
                <a:gd name="T1" fmla="*/ 40 h 41"/>
                <a:gd name="T2" fmla="*/ 47 w 377"/>
                <a:gd name="T3" fmla="*/ 0 h 41"/>
                <a:gd name="T4" fmla="*/ 317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47" y="0"/>
                  </a:lnTo>
                  <a:lnTo>
                    <a:pt x="317" y="0"/>
                  </a:lnTo>
                  <a:lnTo>
                    <a:pt x="376" y="40"/>
                  </a:lnTo>
                  <a:lnTo>
                    <a:pt x="0" y="40"/>
                  </a:lnTo>
                </a:path>
              </a:pathLst>
            </a:cu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8" name="Oval 300"/>
            <p:cNvSpPr>
              <a:spLocks noChangeArrowheads="1"/>
            </p:cNvSpPr>
            <p:nvPr/>
          </p:nvSpPr>
          <p:spPr bwMode="auto">
            <a:xfrm>
              <a:off x="5482" y="14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299" name="Oval 301"/>
            <p:cNvSpPr>
              <a:spLocks noChangeArrowheads="1"/>
            </p:cNvSpPr>
            <p:nvPr/>
          </p:nvSpPr>
          <p:spPr bwMode="auto">
            <a:xfrm>
              <a:off x="5518" y="1490"/>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0" name="Oval 302"/>
            <p:cNvSpPr>
              <a:spLocks noChangeArrowheads="1"/>
            </p:cNvSpPr>
            <p:nvPr/>
          </p:nvSpPr>
          <p:spPr bwMode="auto">
            <a:xfrm>
              <a:off x="5482" y="15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1" name="Oval 303"/>
            <p:cNvSpPr>
              <a:spLocks noChangeArrowheads="1"/>
            </p:cNvSpPr>
            <p:nvPr/>
          </p:nvSpPr>
          <p:spPr bwMode="auto">
            <a:xfrm>
              <a:off x="5518" y="1562"/>
              <a:ext cx="16" cy="1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2" name="Rectangle 304"/>
            <p:cNvSpPr>
              <a:spLocks noChangeArrowheads="1"/>
            </p:cNvSpPr>
            <p:nvPr/>
          </p:nvSpPr>
          <p:spPr bwMode="auto">
            <a:xfrm>
              <a:off x="5494" y="1490"/>
              <a:ext cx="28" cy="8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3" name="Rectangle 305"/>
            <p:cNvSpPr>
              <a:spLocks noChangeArrowheads="1"/>
            </p:cNvSpPr>
            <p:nvPr/>
          </p:nvSpPr>
          <p:spPr bwMode="auto">
            <a:xfrm>
              <a:off x="5482" y="1502"/>
              <a:ext cx="52" cy="6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4" name="Arc 306"/>
            <p:cNvSpPr/>
            <p:nvPr/>
          </p:nvSpPr>
          <p:spPr bwMode="auto">
            <a:xfrm>
              <a:off x="5351" y="1443"/>
              <a:ext cx="147" cy="56"/>
            </a:xfrm>
            <a:custGeom>
              <a:avLst/>
              <a:gdLst>
                <a:gd name="T0" fmla="*/ 0 w 21748"/>
                <a:gd name="T1" fmla="*/ 0 h 21600"/>
                <a:gd name="T2" fmla="*/ 147 w 21748"/>
                <a:gd name="T3" fmla="*/ 56 h 21600"/>
                <a:gd name="T4" fmla="*/ 1 w 21748"/>
                <a:gd name="T5" fmla="*/ 56 h 21600"/>
                <a:gd name="T6" fmla="*/ 0 60000 65536"/>
                <a:gd name="T7" fmla="*/ 0 60000 65536"/>
                <a:gd name="T8" fmla="*/ 0 60000 65536"/>
              </a:gdLst>
              <a:ahLst/>
              <a:cxnLst>
                <a:cxn ang="T6">
                  <a:pos x="T0" y="T1"/>
                </a:cxn>
                <a:cxn ang="T7">
                  <a:pos x="T2" y="T3"/>
                </a:cxn>
                <a:cxn ang="T8">
                  <a:pos x="T4" y="T5"/>
                </a:cxn>
              </a:cxnLst>
              <a:rect l="0" t="0" r="r" b="b"/>
              <a:pathLst>
                <a:path w="21748" h="21600" fill="none" extrusionOk="0">
                  <a:moveTo>
                    <a:pt x="-1" y="0"/>
                  </a:moveTo>
                  <a:cubicBezTo>
                    <a:pt x="49" y="0"/>
                    <a:pt x="98" y="-1"/>
                    <a:pt x="148" y="0"/>
                  </a:cubicBezTo>
                  <a:cubicBezTo>
                    <a:pt x="12077" y="0"/>
                    <a:pt x="21748" y="9670"/>
                    <a:pt x="21748" y="21600"/>
                  </a:cubicBezTo>
                </a:path>
                <a:path w="21748" h="21600" stroke="0" extrusionOk="0">
                  <a:moveTo>
                    <a:pt x="-1" y="0"/>
                  </a:moveTo>
                  <a:cubicBezTo>
                    <a:pt x="49" y="0"/>
                    <a:pt x="98" y="-1"/>
                    <a:pt x="148" y="0"/>
                  </a:cubicBezTo>
                  <a:cubicBezTo>
                    <a:pt x="12077" y="0"/>
                    <a:pt x="21748" y="9670"/>
                    <a:pt x="21748" y="21600"/>
                  </a:cubicBezTo>
                  <a:lnTo>
                    <a:pt x="148"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5" name="Oval 307"/>
            <p:cNvSpPr>
              <a:spLocks noChangeArrowheads="1"/>
            </p:cNvSpPr>
            <p:nvPr/>
          </p:nvSpPr>
          <p:spPr bwMode="auto">
            <a:xfrm>
              <a:off x="4954" y="10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6" name="Oval 308"/>
            <p:cNvSpPr>
              <a:spLocks noChangeArrowheads="1"/>
            </p:cNvSpPr>
            <p:nvPr/>
          </p:nvSpPr>
          <p:spPr bwMode="auto">
            <a:xfrm>
              <a:off x="5278" y="1082"/>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7" name="Oval 309"/>
            <p:cNvSpPr>
              <a:spLocks noChangeArrowheads="1"/>
            </p:cNvSpPr>
            <p:nvPr/>
          </p:nvSpPr>
          <p:spPr bwMode="auto">
            <a:xfrm>
              <a:off x="4954" y="12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8" name="Oval 310"/>
            <p:cNvSpPr>
              <a:spLocks noChangeArrowheads="1"/>
            </p:cNvSpPr>
            <p:nvPr/>
          </p:nvSpPr>
          <p:spPr bwMode="auto">
            <a:xfrm>
              <a:off x="5278" y="1274"/>
              <a:ext cx="76" cy="76"/>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09" name="Rectangle 311"/>
            <p:cNvSpPr>
              <a:spLocks noChangeArrowheads="1"/>
            </p:cNvSpPr>
            <p:nvPr/>
          </p:nvSpPr>
          <p:spPr bwMode="auto">
            <a:xfrm>
              <a:off x="5002" y="1082"/>
              <a:ext cx="304" cy="26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0" name="Rectangle 312"/>
            <p:cNvSpPr>
              <a:spLocks noChangeArrowheads="1"/>
            </p:cNvSpPr>
            <p:nvPr/>
          </p:nvSpPr>
          <p:spPr bwMode="auto">
            <a:xfrm>
              <a:off x="5010" y="1090"/>
              <a:ext cx="300" cy="264"/>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1" name="Rectangle 313"/>
            <p:cNvSpPr>
              <a:spLocks noChangeArrowheads="1"/>
            </p:cNvSpPr>
            <p:nvPr/>
          </p:nvSpPr>
          <p:spPr bwMode="auto">
            <a:xfrm>
              <a:off x="4954" y="1130"/>
              <a:ext cx="400" cy="18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2" name="Rectangle 314"/>
            <p:cNvSpPr>
              <a:spLocks noChangeArrowheads="1"/>
            </p:cNvSpPr>
            <p:nvPr/>
          </p:nvSpPr>
          <p:spPr bwMode="auto">
            <a:xfrm>
              <a:off x="4962" y="1138"/>
              <a:ext cx="396" cy="18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3" name="Oval 315"/>
            <p:cNvSpPr>
              <a:spLocks noChangeArrowheads="1"/>
            </p:cNvSpPr>
            <p:nvPr/>
          </p:nvSpPr>
          <p:spPr bwMode="auto">
            <a:xfrm>
              <a:off x="4990" y="1118"/>
              <a:ext cx="64"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4" name="Oval 316"/>
            <p:cNvSpPr>
              <a:spLocks noChangeArrowheads="1"/>
            </p:cNvSpPr>
            <p:nvPr/>
          </p:nvSpPr>
          <p:spPr bwMode="auto">
            <a:xfrm>
              <a:off x="5254" y="1118"/>
              <a:ext cx="64" cy="64"/>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5" name="Oval 317"/>
            <p:cNvSpPr>
              <a:spLocks noChangeArrowheads="1"/>
            </p:cNvSpPr>
            <p:nvPr/>
          </p:nvSpPr>
          <p:spPr bwMode="auto">
            <a:xfrm>
              <a:off x="5254" y="1262"/>
              <a:ext cx="64"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6" name="Oval 318"/>
            <p:cNvSpPr>
              <a:spLocks noChangeArrowheads="1"/>
            </p:cNvSpPr>
            <p:nvPr/>
          </p:nvSpPr>
          <p:spPr bwMode="auto">
            <a:xfrm>
              <a:off x="4990" y="1262"/>
              <a:ext cx="64" cy="52"/>
            </a:xfrm>
            <a:prstGeom prst="ellipse">
              <a:avLst/>
            </a:prstGeom>
            <a:solidFill>
              <a:srgbClr val="00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7" name="Rectangle 319"/>
            <p:cNvSpPr>
              <a:spLocks noChangeArrowheads="1"/>
            </p:cNvSpPr>
            <p:nvPr/>
          </p:nvSpPr>
          <p:spPr bwMode="auto">
            <a:xfrm>
              <a:off x="4990" y="1154"/>
              <a:ext cx="328" cy="12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8" name="Rectangle 320"/>
            <p:cNvSpPr>
              <a:spLocks noChangeArrowheads="1"/>
            </p:cNvSpPr>
            <p:nvPr/>
          </p:nvSpPr>
          <p:spPr bwMode="auto">
            <a:xfrm>
              <a:off x="4998" y="1162"/>
              <a:ext cx="324" cy="120"/>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19" name="Rectangle 321"/>
            <p:cNvSpPr>
              <a:spLocks noChangeArrowheads="1"/>
            </p:cNvSpPr>
            <p:nvPr/>
          </p:nvSpPr>
          <p:spPr bwMode="auto">
            <a:xfrm>
              <a:off x="5026" y="1118"/>
              <a:ext cx="256" cy="19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0" name="Rectangle 322"/>
            <p:cNvSpPr>
              <a:spLocks noChangeArrowheads="1"/>
            </p:cNvSpPr>
            <p:nvPr/>
          </p:nvSpPr>
          <p:spPr bwMode="auto">
            <a:xfrm>
              <a:off x="5034" y="1126"/>
              <a:ext cx="252" cy="192"/>
            </a:xfrm>
            <a:prstGeom prst="rect">
              <a:avLst/>
            </a:prstGeom>
            <a:noFill/>
            <a:ln w="254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1" name="Rectangle 323"/>
            <p:cNvSpPr>
              <a:spLocks noChangeArrowheads="1"/>
            </p:cNvSpPr>
            <p:nvPr/>
          </p:nvSpPr>
          <p:spPr bwMode="auto">
            <a:xfrm>
              <a:off x="4870" y="1382"/>
              <a:ext cx="532" cy="112"/>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2" name="Freeform 324"/>
            <p:cNvSpPr/>
            <p:nvPr/>
          </p:nvSpPr>
          <p:spPr bwMode="auto">
            <a:xfrm>
              <a:off x="4870" y="1322"/>
              <a:ext cx="533" cy="53"/>
            </a:xfrm>
            <a:custGeom>
              <a:avLst/>
              <a:gdLst>
                <a:gd name="T0" fmla="*/ 0 w 533"/>
                <a:gd name="T1" fmla="*/ 52 h 53"/>
                <a:gd name="T2" fmla="*/ 71 w 533"/>
                <a:gd name="T3" fmla="*/ 0 h 53"/>
                <a:gd name="T4" fmla="*/ 473 w 533"/>
                <a:gd name="T5" fmla="*/ 0 h 53"/>
                <a:gd name="T6" fmla="*/ 532 w 533"/>
                <a:gd name="T7" fmla="*/ 52 h 53"/>
                <a:gd name="T8" fmla="*/ 0 w 533"/>
                <a:gd name="T9" fmla="*/ 52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53">
                  <a:moveTo>
                    <a:pt x="0" y="52"/>
                  </a:moveTo>
                  <a:lnTo>
                    <a:pt x="71" y="0"/>
                  </a:lnTo>
                  <a:lnTo>
                    <a:pt x="473" y="0"/>
                  </a:lnTo>
                  <a:lnTo>
                    <a:pt x="532" y="52"/>
                  </a:lnTo>
                  <a:lnTo>
                    <a:pt x="0" y="52"/>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3" name="Freeform 325"/>
            <p:cNvSpPr/>
            <p:nvPr/>
          </p:nvSpPr>
          <p:spPr bwMode="auto">
            <a:xfrm>
              <a:off x="4954" y="1034"/>
              <a:ext cx="377" cy="41"/>
            </a:xfrm>
            <a:custGeom>
              <a:avLst/>
              <a:gdLst>
                <a:gd name="T0" fmla="*/ 0 w 377"/>
                <a:gd name="T1" fmla="*/ 40 h 41"/>
                <a:gd name="T2" fmla="*/ 47 w 377"/>
                <a:gd name="T3" fmla="*/ 0 h 41"/>
                <a:gd name="T4" fmla="*/ 317 w 377"/>
                <a:gd name="T5" fmla="*/ 0 h 41"/>
                <a:gd name="T6" fmla="*/ 376 w 377"/>
                <a:gd name="T7" fmla="*/ 40 h 41"/>
                <a:gd name="T8" fmla="*/ 0 w 377"/>
                <a:gd name="T9" fmla="*/ 4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41">
                  <a:moveTo>
                    <a:pt x="0" y="40"/>
                  </a:moveTo>
                  <a:lnTo>
                    <a:pt x="47" y="0"/>
                  </a:lnTo>
                  <a:lnTo>
                    <a:pt x="317" y="0"/>
                  </a:lnTo>
                  <a:lnTo>
                    <a:pt x="376" y="40"/>
                  </a:lnTo>
                  <a:lnTo>
                    <a:pt x="0" y="40"/>
                  </a:lnTo>
                </a:path>
              </a:pathLst>
            </a:custGeom>
            <a:solidFill>
              <a:srgbClr val="ADAA9B"/>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4" name="Oval 326"/>
            <p:cNvSpPr>
              <a:spLocks noChangeArrowheads="1"/>
            </p:cNvSpPr>
            <p:nvPr/>
          </p:nvSpPr>
          <p:spPr bwMode="auto">
            <a:xfrm>
              <a:off x="5470" y="14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5" name="Oval 327"/>
            <p:cNvSpPr>
              <a:spLocks noChangeArrowheads="1"/>
            </p:cNvSpPr>
            <p:nvPr/>
          </p:nvSpPr>
          <p:spPr bwMode="auto">
            <a:xfrm>
              <a:off x="5506" y="1478"/>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6" name="Oval 328"/>
            <p:cNvSpPr>
              <a:spLocks noChangeArrowheads="1"/>
            </p:cNvSpPr>
            <p:nvPr/>
          </p:nvSpPr>
          <p:spPr bwMode="auto">
            <a:xfrm>
              <a:off x="5470" y="15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7" name="Oval 329"/>
            <p:cNvSpPr>
              <a:spLocks noChangeArrowheads="1"/>
            </p:cNvSpPr>
            <p:nvPr/>
          </p:nvSpPr>
          <p:spPr bwMode="auto">
            <a:xfrm>
              <a:off x="5506" y="1550"/>
              <a:ext cx="16" cy="1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8" name="Rectangle 330"/>
            <p:cNvSpPr>
              <a:spLocks noChangeArrowheads="1"/>
            </p:cNvSpPr>
            <p:nvPr/>
          </p:nvSpPr>
          <p:spPr bwMode="auto">
            <a:xfrm>
              <a:off x="5482" y="1478"/>
              <a:ext cx="28" cy="8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29" name="Rectangle 331"/>
            <p:cNvSpPr>
              <a:spLocks noChangeArrowheads="1"/>
            </p:cNvSpPr>
            <p:nvPr/>
          </p:nvSpPr>
          <p:spPr bwMode="auto">
            <a:xfrm>
              <a:off x="5470" y="1490"/>
              <a:ext cx="52" cy="6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0" name="Arc 332"/>
            <p:cNvSpPr/>
            <p:nvPr/>
          </p:nvSpPr>
          <p:spPr bwMode="auto">
            <a:xfrm>
              <a:off x="5339" y="1431"/>
              <a:ext cx="147" cy="56"/>
            </a:xfrm>
            <a:custGeom>
              <a:avLst/>
              <a:gdLst>
                <a:gd name="T0" fmla="*/ 0 w 21748"/>
                <a:gd name="T1" fmla="*/ 0 h 21600"/>
                <a:gd name="T2" fmla="*/ 147 w 21748"/>
                <a:gd name="T3" fmla="*/ 56 h 21600"/>
                <a:gd name="T4" fmla="*/ 1 w 21748"/>
                <a:gd name="T5" fmla="*/ 56 h 21600"/>
                <a:gd name="T6" fmla="*/ 0 60000 65536"/>
                <a:gd name="T7" fmla="*/ 0 60000 65536"/>
                <a:gd name="T8" fmla="*/ 0 60000 65536"/>
              </a:gdLst>
              <a:ahLst/>
              <a:cxnLst>
                <a:cxn ang="T6">
                  <a:pos x="T0" y="T1"/>
                </a:cxn>
                <a:cxn ang="T7">
                  <a:pos x="T2" y="T3"/>
                </a:cxn>
                <a:cxn ang="T8">
                  <a:pos x="T4" y="T5"/>
                </a:cxn>
              </a:cxnLst>
              <a:rect l="0" t="0" r="r" b="b"/>
              <a:pathLst>
                <a:path w="21748" h="21600" fill="none" extrusionOk="0">
                  <a:moveTo>
                    <a:pt x="-1" y="0"/>
                  </a:moveTo>
                  <a:cubicBezTo>
                    <a:pt x="49" y="0"/>
                    <a:pt x="98" y="-1"/>
                    <a:pt x="148" y="0"/>
                  </a:cubicBezTo>
                  <a:cubicBezTo>
                    <a:pt x="12077" y="0"/>
                    <a:pt x="21748" y="9670"/>
                    <a:pt x="21748" y="21600"/>
                  </a:cubicBezTo>
                </a:path>
                <a:path w="21748" h="21600" stroke="0" extrusionOk="0">
                  <a:moveTo>
                    <a:pt x="-1" y="0"/>
                  </a:moveTo>
                  <a:cubicBezTo>
                    <a:pt x="49" y="0"/>
                    <a:pt x="98" y="-1"/>
                    <a:pt x="148" y="0"/>
                  </a:cubicBezTo>
                  <a:cubicBezTo>
                    <a:pt x="12077" y="0"/>
                    <a:pt x="21748" y="9670"/>
                    <a:pt x="21748" y="21600"/>
                  </a:cubicBezTo>
                  <a:lnTo>
                    <a:pt x="148" y="21600"/>
                  </a:lnTo>
                  <a:lnTo>
                    <a:pt x="-1" y="0"/>
                  </a:lnTo>
                  <a:close/>
                </a:path>
              </a:pathLst>
            </a:custGeom>
            <a:noFill/>
            <a:ln w="25400" cap="rnd">
              <a:solidFill>
                <a:srgbClr val="93917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 name="Oval 333"/>
            <p:cNvSpPr>
              <a:spLocks noChangeArrowheads="1"/>
            </p:cNvSpPr>
            <p:nvPr/>
          </p:nvSpPr>
          <p:spPr bwMode="auto">
            <a:xfrm>
              <a:off x="4942" y="10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2" name="Oval 334"/>
            <p:cNvSpPr>
              <a:spLocks noChangeArrowheads="1"/>
            </p:cNvSpPr>
            <p:nvPr/>
          </p:nvSpPr>
          <p:spPr bwMode="auto">
            <a:xfrm>
              <a:off x="5266" y="1070"/>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3" name="Oval 335"/>
            <p:cNvSpPr>
              <a:spLocks noChangeArrowheads="1"/>
            </p:cNvSpPr>
            <p:nvPr/>
          </p:nvSpPr>
          <p:spPr bwMode="auto">
            <a:xfrm>
              <a:off x="4942" y="12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4" name="Oval 336"/>
            <p:cNvSpPr>
              <a:spLocks noChangeArrowheads="1"/>
            </p:cNvSpPr>
            <p:nvPr/>
          </p:nvSpPr>
          <p:spPr bwMode="auto">
            <a:xfrm>
              <a:off x="5266" y="1262"/>
              <a:ext cx="76" cy="76"/>
            </a:xfrm>
            <a:prstGeom prst="ellipse">
              <a:avLst/>
            </a:prstGeom>
            <a:solidFill>
              <a:srgbClr val="93917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5" name="Rectangle 337"/>
            <p:cNvSpPr>
              <a:spLocks noChangeArrowheads="1"/>
            </p:cNvSpPr>
            <p:nvPr/>
          </p:nvSpPr>
          <p:spPr bwMode="auto">
            <a:xfrm>
              <a:off x="4990" y="1070"/>
              <a:ext cx="304" cy="268"/>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6" name="Rectangle 338"/>
            <p:cNvSpPr>
              <a:spLocks noChangeArrowheads="1"/>
            </p:cNvSpPr>
            <p:nvPr/>
          </p:nvSpPr>
          <p:spPr bwMode="auto">
            <a:xfrm>
              <a:off x="4942" y="1118"/>
              <a:ext cx="400" cy="184"/>
            </a:xfrm>
            <a:prstGeom prst="rect">
              <a:avLst/>
            </a:prstGeom>
            <a:solidFill>
              <a:srgbClr val="93917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7" name="Oval 339"/>
            <p:cNvSpPr>
              <a:spLocks noChangeArrowheads="1"/>
            </p:cNvSpPr>
            <p:nvPr/>
          </p:nvSpPr>
          <p:spPr bwMode="auto">
            <a:xfrm>
              <a:off x="4978" y="1106"/>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8" name="Oval 340"/>
            <p:cNvSpPr>
              <a:spLocks noChangeArrowheads="1"/>
            </p:cNvSpPr>
            <p:nvPr/>
          </p:nvSpPr>
          <p:spPr bwMode="auto">
            <a:xfrm>
              <a:off x="5242" y="1106"/>
              <a:ext cx="64" cy="64"/>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39" name="Oval 341"/>
            <p:cNvSpPr>
              <a:spLocks noChangeArrowheads="1"/>
            </p:cNvSpPr>
            <p:nvPr/>
          </p:nvSpPr>
          <p:spPr bwMode="auto">
            <a:xfrm>
              <a:off x="5242" y="1250"/>
              <a:ext cx="64"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40" name="Oval 342"/>
            <p:cNvSpPr>
              <a:spLocks noChangeArrowheads="1"/>
            </p:cNvSpPr>
            <p:nvPr/>
          </p:nvSpPr>
          <p:spPr bwMode="auto">
            <a:xfrm>
              <a:off x="4978" y="1250"/>
              <a:ext cx="64" cy="5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41" name="Rectangle 343"/>
            <p:cNvSpPr>
              <a:spLocks noChangeArrowheads="1"/>
            </p:cNvSpPr>
            <p:nvPr/>
          </p:nvSpPr>
          <p:spPr bwMode="auto">
            <a:xfrm>
              <a:off x="4978" y="1142"/>
              <a:ext cx="328" cy="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42" name="Rectangle 344"/>
            <p:cNvSpPr>
              <a:spLocks noChangeArrowheads="1"/>
            </p:cNvSpPr>
            <p:nvPr/>
          </p:nvSpPr>
          <p:spPr bwMode="auto">
            <a:xfrm>
              <a:off x="5014" y="1106"/>
              <a:ext cx="256" cy="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grpSp>
      <p:sp>
        <p:nvSpPr>
          <p:cNvPr id="343" name="Rectangle 345"/>
          <p:cNvSpPr>
            <a:spLocks noChangeArrowheads="1"/>
          </p:cNvSpPr>
          <p:nvPr/>
        </p:nvSpPr>
        <p:spPr bwMode="auto">
          <a:xfrm>
            <a:off x="9042391" y="3703486"/>
            <a:ext cx="75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Host C</a:t>
            </a:r>
          </a:p>
        </p:txBody>
      </p:sp>
      <p:sp>
        <p:nvSpPr>
          <p:cNvPr id="344" name="Rectangle 346"/>
          <p:cNvSpPr>
            <a:spLocks noChangeArrowheads="1"/>
          </p:cNvSpPr>
          <p:nvPr/>
        </p:nvSpPr>
        <p:spPr bwMode="auto">
          <a:xfrm>
            <a:off x="8943966" y="3897161"/>
            <a:ext cx="10207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179.21.7.3</a:t>
            </a:r>
          </a:p>
        </p:txBody>
      </p:sp>
      <p:grpSp>
        <p:nvGrpSpPr>
          <p:cNvPr id="345" name="Group 347"/>
          <p:cNvGrpSpPr/>
          <p:nvPr/>
        </p:nvGrpSpPr>
        <p:grpSpPr bwMode="auto">
          <a:xfrm flipH="1">
            <a:off x="8143866" y="3135161"/>
            <a:ext cx="1176337" cy="417513"/>
            <a:chOff x="753" y="3533"/>
            <a:chExt cx="741" cy="263"/>
          </a:xfrm>
        </p:grpSpPr>
        <p:sp>
          <p:nvSpPr>
            <p:cNvPr id="346" name="Freeform 348"/>
            <p:cNvSpPr/>
            <p:nvPr/>
          </p:nvSpPr>
          <p:spPr bwMode="auto">
            <a:xfrm>
              <a:off x="817" y="3726"/>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 name="Freeform 349"/>
            <p:cNvSpPr/>
            <p:nvPr/>
          </p:nvSpPr>
          <p:spPr bwMode="auto">
            <a:xfrm>
              <a:off x="893" y="3670"/>
              <a:ext cx="282" cy="2"/>
            </a:xfrm>
            <a:custGeom>
              <a:avLst/>
              <a:gdLst>
                <a:gd name="T0" fmla="*/ 281 w 239"/>
                <a:gd name="T1" fmla="*/ 0 h 1"/>
                <a:gd name="T2" fmla="*/ 0 w 239"/>
                <a:gd name="T3" fmla="*/ 0 h 1"/>
                <a:gd name="T4" fmla="*/ 281 w 239"/>
                <a:gd name="T5" fmla="*/ 0 h 1"/>
                <a:gd name="T6" fmla="*/ 0 60000 65536"/>
                <a:gd name="T7" fmla="*/ 0 60000 65536"/>
                <a:gd name="T8" fmla="*/ 0 60000 65536"/>
              </a:gdLst>
              <a:ahLst/>
              <a:cxnLst>
                <a:cxn ang="T6">
                  <a:pos x="T0" y="T1"/>
                </a:cxn>
                <a:cxn ang="T7">
                  <a:pos x="T2" y="T3"/>
                </a:cxn>
                <a:cxn ang="T8">
                  <a:pos x="T4" y="T5"/>
                </a:cxn>
              </a:cxnLst>
              <a:rect l="0" t="0" r="r" b="b"/>
              <a:pathLst>
                <a:path w="239" h="1">
                  <a:moveTo>
                    <a:pt x="238" y="0"/>
                  </a:moveTo>
                  <a:lnTo>
                    <a:pt x="0" y="0"/>
                  </a:lnTo>
                  <a:lnTo>
                    <a:pt x="238"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 name="Freeform 350"/>
            <p:cNvSpPr/>
            <p:nvPr/>
          </p:nvSpPr>
          <p:spPr bwMode="auto">
            <a:xfrm>
              <a:off x="753" y="3781"/>
              <a:ext cx="269" cy="1"/>
            </a:xfrm>
            <a:custGeom>
              <a:avLst/>
              <a:gdLst>
                <a:gd name="T0" fmla="*/ 268 w 228"/>
                <a:gd name="T1" fmla="*/ 0 h 1"/>
                <a:gd name="T2" fmla="*/ 0 w 228"/>
                <a:gd name="T3" fmla="*/ 0 h 1"/>
                <a:gd name="T4" fmla="*/ 268 w 228"/>
                <a:gd name="T5" fmla="*/ 0 h 1"/>
                <a:gd name="T6" fmla="*/ 0 60000 65536"/>
                <a:gd name="T7" fmla="*/ 0 60000 65536"/>
                <a:gd name="T8" fmla="*/ 0 60000 65536"/>
              </a:gdLst>
              <a:ahLst/>
              <a:cxnLst>
                <a:cxn ang="T6">
                  <a:pos x="T0" y="T1"/>
                </a:cxn>
                <a:cxn ang="T7">
                  <a:pos x="T2" y="T3"/>
                </a:cxn>
                <a:cxn ang="T8">
                  <a:pos x="T4" y="T5"/>
                </a:cxn>
              </a:cxnLst>
              <a:rect l="0" t="0" r="r" b="b"/>
              <a:pathLst>
                <a:path w="228" h="1">
                  <a:moveTo>
                    <a:pt x="227" y="0"/>
                  </a:moveTo>
                  <a:lnTo>
                    <a:pt x="0" y="0"/>
                  </a:lnTo>
                  <a:lnTo>
                    <a:pt x="227" y="0"/>
                  </a:lnTo>
                </a:path>
              </a:pathLst>
            </a:custGeom>
            <a:noFill/>
            <a:ln w="12700" cap="rnd" cmpd="sng">
              <a:solidFill>
                <a:srgbClr val="000000"/>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 name="Freeform 351"/>
            <p:cNvSpPr/>
            <p:nvPr/>
          </p:nvSpPr>
          <p:spPr bwMode="auto">
            <a:xfrm>
              <a:off x="1034" y="3533"/>
              <a:ext cx="460" cy="263"/>
            </a:xfrm>
            <a:custGeom>
              <a:avLst/>
              <a:gdLst>
                <a:gd name="T0" fmla="*/ 0 w 390"/>
                <a:gd name="T1" fmla="*/ 0 h 207"/>
                <a:gd name="T2" fmla="*/ 459 w 390"/>
                <a:gd name="T3" fmla="*/ 0 h 207"/>
                <a:gd name="T4" fmla="*/ 459 w 390"/>
                <a:gd name="T5" fmla="*/ 262 h 207"/>
                <a:gd name="T6" fmla="*/ 0 w 390"/>
                <a:gd name="T7" fmla="*/ 262 h 207"/>
                <a:gd name="T8" fmla="*/ 0 w 390"/>
                <a:gd name="T9" fmla="*/ 0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207">
                  <a:moveTo>
                    <a:pt x="0" y="0"/>
                  </a:moveTo>
                  <a:lnTo>
                    <a:pt x="389" y="0"/>
                  </a:lnTo>
                  <a:lnTo>
                    <a:pt x="389" y="206"/>
                  </a:lnTo>
                  <a:lnTo>
                    <a:pt x="0" y="206"/>
                  </a:lnTo>
                  <a:lnTo>
                    <a:pt x="0" y="0"/>
                  </a:lnTo>
                </a:path>
              </a:pathLst>
            </a:custGeom>
            <a:solidFill>
              <a:srgbClr val="FFFFFF"/>
            </a:solidFill>
            <a:ln w="12700" cap="rnd" cmpd="sng">
              <a:solidFill>
                <a:srgbClr val="000000"/>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0" name="Freeform 352"/>
            <p:cNvSpPr/>
            <p:nvPr/>
          </p:nvSpPr>
          <p:spPr bwMode="auto">
            <a:xfrm>
              <a:off x="1034" y="3547"/>
              <a:ext cx="460" cy="125"/>
            </a:xfrm>
            <a:custGeom>
              <a:avLst/>
              <a:gdLst>
                <a:gd name="T0" fmla="*/ 459 w 390"/>
                <a:gd name="T1" fmla="*/ 0 h 98"/>
                <a:gd name="T2" fmla="*/ 242 w 390"/>
                <a:gd name="T3" fmla="*/ 124 h 98"/>
                <a:gd name="T4" fmla="*/ 0 w 390"/>
                <a:gd name="T5" fmla="*/ 0 h 98"/>
                <a:gd name="T6" fmla="*/ 0 60000 65536"/>
                <a:gd name="T7" fmla="*/ 0 60000 65536"/>
                <a:gd name="T8" fmla="*/ 0 60000 65536"/>
              </a:gdLst>
              <a:ahLst/>
              <a:cxnLst>
                <a:cxn ang="T6">
                  <a:pos x="T0" y="T1"/>
                </a:cxn>
                <a:cxn ang="T7">
                  <a:pos x="T2" y="T3"/>
                </a:cxn>
                <a:cxn ang="T8">
                  <a:pos x="T4" y="T5"/>
                </a:cxn>
              </a:cxnLst>
              <a:rect l="0" t="0" r="r" b="b"/>
              <a:pathLst>
                <a:path w="390" h="98">
                  <a:moveTo>
                    <a:pt x="389" y="0"/>
                  </a:moveTo>
                  <a:lnTo>
                    <a:pt x="205" y="97"/>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1" name="Rectangle 353"/>
          <p:cNvSpPr>
            <a:spLocks noChangeArrowheads="1"/>
          </p:cNvSpPr>
          <p:nvPr/>
        </p:nvSpPr>
        <p:spPr bwMode="auto">
          <a:xfrm>
            <a:off x="8067666" y="3135161"/>
            <a:ext cx="84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pPr algn="ctr"/>
            <a:r>
              <a:rPr lang="en-US" altLang="zh-CN" sz="1000" b="1">
                <a:latin typeface="Helvetica" panose="020B0604020202020204" pitchFamily="34" charset="0"/>
                <a:ea typeface="宋体" panose="02010600030101010101" pitchFamily="2" charset="-122"/>
              </a:rPr>
              <a:t>DA</a:t>
            </a:r>
          </a:p>
          <a:p>
            <a:pPr algn="ctr"/>
            <a:r>
              <a:rPr lang="en-US" altLang="zh-CN" sz="1000" b="1">
                <a:latin typeface="Helvetica" panose="020B0604020202020204" pitchFamily="34" charset="0"/>
                <a:ea typeface="宋体" panose="02010600030101010101" pitchFamily="2" charset="-122"/>
              </a:rPr>
              <a:t>196.168.2.2</a:t>
            </a:r>
          </a:p>
        </p:txBody>
      </p:sp>
      <p:sp>
        <p:nvSpPr>
          <p:cNvPr id="352" name="Oval 354"/>
          <p:cNvSpPr>
            <a:spLocks noChangeArrowheads="1"/>
          </p:cNvSpPr>
          <p:nvPr/>
        </p:nvSpPr>
        <p:spPr bwMode="auto">
          <a:xfrm>
            <a:off x="8439141" y="2876399"/>
            <a:ext cx="285750" cy="209550"/>
          </a:xfrm>
          <a:prstGeom prst="ellipse">
            <a:avLst/>
          </a:prstGeom>
          <a:solidFill>
            <a:srgbClr val="000000"/>
          </a:solidFill>
          <a:ln w="254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53" name="Rectangle 355"/>
          <p:cNvSpPr>
            <a:spLocks noChangeArrowheads="1"/>
          </p:cNvSpPr>
          <p:nvPr/>
        </p:nvSpPr>
        <p:spPr bwMode="auto">
          <a:xfrm>
            <a:off x="8412153" y="2797024"/>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800" b="1" dirty="0">
                <a:solidFill>
                  <a:schemeClr val="bg1"/>
                </a:solidFill>
                <a:latin typeface="Helvetica" panose="020B0604020202020204" pitchFamily="34" charset="0"/>
                <a:ea typeface="宋体" panose="02010600030101010101" pitchFamily="2" charset="-122"/>
              </a:rPr>
              <a:t>4</a:t>
            </a:r>
          </a:p>
        </p:txBody>
      </p:sp>
      <p:sp>
        <p:nvSpPr>
          <p:cNvPr id="354" name="AutoShape 356"/>
          <p:cNvSpPr>
            <a:spLocks noChangeArrowheads="1"/>
          </p:cNvSpPr>
          <p:nvPr/>
        </p:nvSpPr>
        <p:spPr bwMode="auto">
          <a:xfrm>
            <a:off x="4021128" y="4436911"/>
            <a:ext cx="4419600" cy="1600200"/>
          </a:xfrm>
          <a:prstGeom prst="roundRect">
            <a:avLst>
              <a:gd name="adj" fmla="val 14088"/>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endParaRPr lang="zh-CN" altLang="en-US"/>
          </a:p>
        </p:txBody>
      </p:sp>
      <p:sp>
        <p:nvSpPr>
          <p:cNvPr id="355" name="Rectangle 357"/>
          <p:cNvSpPr>
            <a:spLocks noChangeArrowheads="1"/>
          </p:cNvSpPr>
          <p:nvPr/>
        </p:nvSpPr>
        <p:spPr bwMode="auto">
          <a:xfrm flipH="1">
            <a:off x="6608753" y="4484536"/>
            <a:ext cx="156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Inside Global IP </a:t>
            </a:r>
          </a:p>
        </p:txBody>
      </p:sp>
      <p:sp>
        <p:nvSpPr>
          <p:cNvPr id="356" name="Rectangle 358"/>
          <p:cNvSpPr>
            <a:spLocks noChangeArrowheads="1"/>
          </p:cNvSpPr>
          <p:nvPr/>
        </p:nvSpPr>
        <p:spPr bwMode="auto">
          <a:xfrm flipH="1">
            <a:off x="6672253" y="4725836"/>
            <a:ext cx="1357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Address: Port</a:t>
            </a:r>
          </a:p>
        </p:txBody>
      </p:sp>
      <p:sp>
        <p:nvSpPr>
          <p:cNvPr id="357" name="Rectangle 361"/>
          <p:cNvSpPr>
            <a:spLocks noChangeArrowheads="1"/>
          </p:cNvSpPr>
          <p:nvPr/>
        </p:nvSpPr>
        <p:spPr bwMode="auto">
          <a:xfrm flipH="1">
            <a:off x="4044941" y="4509936"/>
            <a:ext cx="9032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Protocol</a:t>
            </a:r>
          </a:p>
        </p:txBody>
      </p:sp>
      <p:sp>
        <p:nvSpPr>
          <p:cNvPr id="358" name="Rectangle 362"/>
          <p:cNvSpPr>
            <a:spLocks noChangeArrowheads="1"/>
          </p:cNvSpPr>
          <p:nvPr/>
        </p:nvSpPr>
        <p:spPr bwMode="auto">
          <a:xfrm flipH="1">
            <a:off x="5065703" y="4484536"/>
            <a:ext cx="147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Inside Local IP </a:t>
            </a:r>
          </a:p>
        </p:txBody>
      </p:sp>
      <p:sp>
        <p:nvSpPr>
          <p:cNvPr id="359" name="Rectangle 363"/>
          <p:cNvSpPr>
            <a:spLocks noChangeArrowheads="1"/>
          </p:cNvSpPr>
          <p:nvPr/>
        </p:nvSpPr>
        <p:spPr bwMode="auto">
          <a:xfrm flipH="1">
            <a:off x="5049828" y="4725836"/>
            <a:ext cx="13573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Address: Port</a:t>
            </a:r>
          </a:p>
        </p:txBody>
      </p:sp>
      <p:sp>
        <p:nvSpPr>
          <p:cNvPr id="360" name="Rectangle 364"/>
          <p:cNvSpPr>
            <a:spLocks noChangeArrowheads="1"/>
          </p:cNvSpPr>
          <p:nvPr/>
        </p:nvSpPr>
        <p:spPr bwMode="auto">
          <a:xfrm>
            <a:off x="4252903" y="4725836"/>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600">
                <a:solidFill>
                  <a:schemeClr val="tx1"/>
                </a:solidFill>
                <a:latin typeface="Arial" panose="020B0604020202020204" pitchFamily="34" charset="0"/>
                <a:ea typeface="华文楷体" panose="02010600040101010101" pitchFamily="2" charset="-122"/>
              </a:defRPr>
            </a:lvl1pPr>
            <a:lvl2pPr marL="742950" indent="-285750">
              <a:defRPr sz="1600">
                <a:solidFill>
                  <a:schemeClr val="tx1"/>
                </a:solidFill>
                <a:latin typeface="Arial" panose="020B0604020202020204" pitchFamily="34" charset="0"/>
                <a:ea typeface="华文楷体" panose="02010600040101010101" pitchFamily="2" charset="-122"/>
              </a:defRPr>
            </a:lvl2pPr>
            <a:lvl3pPr marL="1143000" indent="-228600">
              <a:defRPr sz="1600">
                <a:solidFill>
                  <a:schemeClr val="tx1"/>
                </a:solidFill>
                <a:latin typeface="Arial" panose="020B0604020202020204" pitchFamily="34" charset="0"/>
                <a:ea typeface="华文楷体" panose="02010600040101010101" pitchFamily="2" charset="-122"/>
              </a:defRPr>
            </a:lvl3pPr>
            <a:lvl4pPr marL="1600200" indent="-228600">
              <a:defRPr sz="1600">
                <a:solidFill>
                  <a:schemeClr val="tx1"/>
                </a:solidFill>
                <a:latin typeface="Arial" panose="020B0604020202020204" pitchFamily="34" charset="0"/>
                <a:ea typeface="华文楷体" panose="02010600040101010101" pitchFamily="2" charset="-122"/>
              </a:defRPr>
            </a:lvl4pPr>
            <a:lvl5pPr marL="2057400" indent="-228600">
              <a:defRPr sz="1600">
                <a:solidFill>
                  <a:schemeClr val="tx1"/>
                </a:solidFill>
                <a:latin typeface="Arial" panose="020B0604020202020204" pitchFamily="34" charset="0"/>
                <a:ea typeface="华文楷体" panose="0201060004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华文楷体" panose="02010600040101010101" pitchFamily="2" charset="-122"/>
              </a:defRPr>
            </a:lvl9pPr>
          </a:lstStyle>
          <a:p>
            <a:r>
              <a:rPr lang="en-US" altLang="zh-CN" sz="1400" b="1">
                <a:solidFill>
                  <a:srgbClr val="000000"/>
                </a:solidFill>
                <a:latin typeface="Helvetica" panose="020B0604020202020204" pitchFamily="34" charset="0"/>
                <a:ea typeface="宋体" panose="02010600030101010101" pitchFamily="2" charset="-122"/>
              </a:rPr>
              <a:t>10.1.1.1</a:t>
            </a:r>
          </a:p>
        </p:txBody>
      </p:sp>
      <p:sp>
        <p:nvSpPr>
          <p:cNvPr id="361" name="Line 365"/>
          <p:cNvSpPr>
            <a:spLocks noChangeShapeType="1"/>
          </p:cNvSpPr>
          <p:nvPr/>
        </p:nvSpPr>
        <p:spPr bwMode="auto">
          <a:xfrm>
            <a:off x="5011728" y="4436911"/>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62" name="Line 366"/>
          <p:cNvSpPr>
            <a:spLocks noChangeShapeType="1"/>
          </p:cNvSpPr>
          <p:nvPr/>
        </p:nvSpPr>
        <p:spPr bwMode="auto">
          <a:xfrm>
            <a:off x="6459528" y="4436911"/>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63" name="Line 368"/>
          <p:cNvSpPr>
            <a:spLocks noChangeShapeType="1"/>
          </p:cNvSpPr>
          <p:nvPr/>
        </p:nvSpPr>
        <p:spPr bwMode="auto">
          <a:xfrm>
            <a:off x="4021128" y="5081436"/>
            <a:ext cx="44196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NAT</a:t>
            </a:r>
            <a:r>
              <a:rPr lang="zh-CN" altLang="en-US" dirty="0"/>
              <a:t>的优缺点</a:t>
            </a:r>
          </a:p>
        </p:txBody>
      </p:sp>
      <p:sp>
        <p:nvSpPr>
          <p:cNvPr id="3" name="内容占位符 2"/>
          <p:cNvSpPr>
            <a:spLocks noGrp="1"/>
          </p:cNvSpPr>
          <p:nvPr>
            <p:ph idx="1"/>
          </p:nvPr>
        </p:nvSpPr>
        <p:spPr/>
        <p:txBody>
          <a:bodyPr/>
          <a:lstStyle/>
          <a:p>
            <a:r>
              <a:rPr lang="zh-CN" altLang="en-US" dirty="0"/>
              <a:t>NAT的优点</a:t>
            </a:r>
          </a:p>
          <a:p>
            <a:pPr lvl="1" indent="0">
              <a:buNone/>
            </a:pPr>
            <a:r>
              <a:rPr lang="zh-CN" altLang="en-US" dirty="0"/>
              <a:t>节省公有合法</a:t>
            </a:r>
            <a:r>
              <a:rPr lang="en-GB" altLang="en-US" dirty="0"/>
              <a:t>IP</a:t>
            </a:r>
            <a:r>
              <a:rPr lang="zh-CN" altLang="en-US" dirty="0"/>
              <a:t>地址</a:t>
            </a:r>
          </a:p>
          <a:p>
            <a:pPr lvl="1" indent="0">
              <a:buNone/>
            </a:pPr>
            <a:r>
              <a:rPr lang="zh-CN" altLang="en-US" dirty="0"/>
              <a:t>处理地址交叉</a:t>
            </a:r>
          </a:p>
          <a:p>
            <a:pPr lvl="1" indent="0">
              <a:buNone/>
            </a:pPr>
            <a:r>
              <a:rPr lang="zh-CN" altLang="en-US" dirty="0"/>
              <a:t>增强灵活性</a:t>
            </a:r>
          </a:p>
          <a:p>
            <a:pPr lvl="1" indent="0">
              <a:buNone/>
            </a:pPr>
            <a:r>
              <a:rPr lang="zh-CN" altLang="en-US" dirty="0"/>
              <a:t>安全性</a:t>
            </a:r>
          </a:p>
          <a:p>
            <a:r>
              <a:rPr lang="zh-CN" altLang="en-US" dirty="0"/>
              <a:t>NAT的缺点</a:t>
            </a:r>
          </a:p>
          <a:p>
            <a:pPr lvl="1" indent="0">
              <a:buNone/>
            </a:pPr>
            <a:r>
              <a:rPr lang="zh-CN" altLang="en-US" dirty="0"/>
              <a:t>延迟增大</a:t>
            </a:r>
          </a:p>
          <a:p>
            <a:pPr lvl="1" indent="0">
              <a:buNone/>
            </a:pPr>
            <a:r>
              <a:rPr lang="zh-CN" altLang="en-US" dirty="0"/>
              <a:t>配置和维护的复杂性</a:t>
            </a:r>
          </a:p>
          <a:p>
            <a:pPr lvl="1" indent="0">
              <a:buNone/>
            </a:pPr>
            <a:r>
              <a:rPr lang="zh-CN" altLang="en-US" dirty="0"/>
              <a:t>不支持某些应用</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1307</Words>
  <Application>Microsoft Office PowerPoint</Application>
  <PresentationFormat>宽屏</PresentationFormat>
  <Paragraphs>237</Paragraphs>
  <Slides>19</Slides>
  <Notes>2</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宋体</vt:lpstr>
      <vt:lpstr>微软雅黑</vt:lpstr>
      <vt:lpstr>Arial</vt:lpstr>
      <vt:lpstr>Helvetica</vt:lpstr>
      <vt:lpstr>Wingdings</vt:lpstr>
      <vt:lpstr>Office 主题​​</vt:lpstr>
      <vt:lpstr>NAT</vt:lpstr>
      <vt:lpstr>网络地址转换</vt:lpstr>
      <vt:lpstr>NAT功能</vt:lpstr>
      <vt:lpstr>NAT术语</vt:lpstr>
      <vt:lpstr>NAT术语</vt:lpstr>
      <vt:lpstr>NAT实现方式</vt:lpstr>
      <vt:lpstr>复用内部的全局地址</vt:lpstr>
      <vt:lpstr>复用内部的全局地址</vt:lpstr>
      <vt:lpstr>NAT的优缺点</vt:lpstr>
      <vt:lpstr>NAT配置步骤</vt:lpstr>
      <vt:lpstr>静态NAT配置</vt:lpstr>
      <vt:lpstr>静态NAT配置</vt:lpstr>
      <vt:lpstr>动态NAT配置</vt:lpstr>
      <vt:lpstr>动态NAT</vt:lpstr>
      <vt:lpstr>easy-ip-配置</vt:lpstr>
      <vt:lpstr>easy-ip配置</vt:lpstr>
      <vt:lpstr>NAT服务器配置</vt:lpstr>
      <vt:lpstr>查看NAT</vt:lpstr>
      <vt:lpstr>NAT检查与排错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dc:title>
  <dc:creator>carol</dc:creator>
  <cp:lastModifiedBy>carol</cp:lastModifiedBy>
  <cp:revision>1</cp:revision>
  <dcterms:created xsi:type="dcterms:W3CDTF">2020-05-15T12:02:32Z</dcterms:created>
  <dcterms:modified xsi:type="dcterms:W3CDTF">2020-05-15T12:06:49Z</dcterms:modified>
</cp:coreProperties>
</file>