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82" r:id="rId5"/>
    <p:sldId id="283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58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46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FF53C9-8ABC-44CF-B427-73ACEC174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C0A74-BB90-44B3-B9AF-B99E6DD9FF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FB34FD51-BF73-4BF9-8A44-48037D33BDE9}" type="datetimeFigureOut">
              <a:rPr lang="zh-CN" altLang="en-US"/>
              <a:pPr>
                <a:defRPr/>
              </a:pPr>
              <a:t>2020/5/15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id="{B7794452-FD86-4099-AE10-C030A9B9925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0A65D734-1FD6-482F-A6A1-20B034B3E07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512B8-C93A-44AB-8BD4-410BB2D3A4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A38EF-3C1B-4CAC-B9B8-4FB3FA844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916A8D7-E7F5-46E1-BE40-080F3A09D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E4AEE3A-2BE6-4862-9F59-303CF601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F06431E-A28D-44B3-B622-26B4A5C6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B3EA448-B9B3-4BD7-8B88-B21F6B11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D0B1F-E451-473F-924D-52E77301B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5DCFD17B-18C6-4EF6-8203-9C1F6B8F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5BBFCCF-7217-4CC0-99B3-8287C569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082AA45-7786-4ADB-8FC4-C1D54E2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AA642-7F61-4DE8-A93D-315286A18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7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1889610-1F7B-469E-8F2D-74E312F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9B39E67-5183-405B-AE0E-5CD33411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5C6C0F4-2359-4A4A-895B-DD794BC8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7188B-0A68-407A-A8B0-11E547EBB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0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9" descr="dd">
            <a:extLst>
              <a:ext uri="{FF2B5EF4-FFF2-40B4-BE49-F238E27FC236}">
                <a16:creationId xmlns:a16="http://schemas.microsoft.com/office/drawing/2014/main" id="{ADD7B9CA-AE89-4A2B-A0E3-0979F1EE11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25"/>
            <a:ext cx="121920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99FD8D4E-E266-4C72-A781-D8449BEA1D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113" y="6489700"/>
            <a:ext cx="2632075" cy="179388"/>
          </a:xfrm>
          <a:prstGeom prst="rect">
            <a:avLst/>
          </a:prstGeom>
          <a:noFill/>
          <a:ln>
            <a:noFill/>
          </a:ln>
        </p:spPr>
        <p:txBody>
          <a:bodyPr wrap="none" lIns="0" t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b="1" noProof="1">
                <a:solidFill>
                  <a:srgbClr val="3499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GOKTECH TECHNOLOGIES CO., LTD.</a:t>
            </a:r>
          </a:p>
        </p:txBody>
      </p:sp>
      <p:pic>
        <p:nvPicPr>
          <p:cNvPr id="6" name="图片 14">
            <a:extLst>
              <a:ext uri="{FF2B5EF4-FFF2-40B4-BE49-F238E27FC236}">
                <a16:creationId xmlns:a16="http://schemas.microsoft.com/office/drawing/2014/main" id="{65A2DB84-9F8B-48BC-8D52-68314BC6A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913" y="6389688"/>
            <a:ext cx="12239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9A3034-9E20-4240-A254-F4F0CA793E1C}"/>
              </a:ext>
            </a:extLst>
          </p:cNvPr>
          <p:cNvCxnSpPr/>
          <p:nvPr userDrawn="1"/>
        </p:nvCxnSpPr>
        <p:spPr>
          <a:xfrm>
            <a:off x="392113" y="1025525"/>
            <a:ext cx="899953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392425" y="269507"/>
            <a:ext cx="6957944" cy="668570"/>
          </a:xfrm>
          <a:prstGeom prst="rect">
            <a:avLst/>
          </a:prstGeom>
        </p:spPr>
        <p:txBody>
          <a:bodyPr/>
          <a:lstStyle>
            <a:lvl1pPr>
              <a:defRPr sz="3300" b="1">
                <a:solidFill>
                  <a:srgbClr val="3499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5"/>
          <p:cNvSpPr>
            <a:spLocks noGrp="1"/>
          </p:cNvSpPr>
          <p:nvPr>
            <p:ph sz="quarter" idx="10"/>
          </p:nvPr>
        </p:nvSpPr>
        <p:spPr>
          <a:xfrm>
            <a:off x="392425" y="1094097"/>
            <a:ext cx="11434183" cy="508356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itchFamily="2" charset="2"/>
              <a:buChar char="Ø"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514350" indent="-171450">
              <a:buFont typeface="Arial" pitchFamily="34" charset="0"/>
              <a:buChar char="•"/>
              <a:defRPr sz="2100">
                <a:latin typeface="微软雅黑" pitchFamily="34" charset="-122"/>
                <a:ea typeface="微软雅黑" pitchFamily="34" charset="-122"/>
              </a:defRPr>
            </a:lvl2pPr>
            <a:lvl3pPr marL="857250" indent="-171450">
              <a:buSzPct val="80000"/>
              <a:buFont typeface="微软雅黑" pitchFamily="34" charset="-122"/>
              <a:buChar char="◆"/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E5FBD53F-0026-4DF5-8BCB-69A812D23D0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2AB3713C-CBD4-4BF1-A804-4F0EBBCA92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C5861EC3-3F5E-425F-BE60-6177012F71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572F53-19EA-45E8-AD70-2BAE30D5B6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BC09C08-41B7-4FBB-AB71-6DBC887B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9F9E22D-6BFA-4075-A322-CFCEB5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732377C-2FEA-4B05-B390-FC14486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2D8F0-CB68-4B43-8450-958C94C620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C19CB600-9103-420E-9D56-73EBE256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214393A-6D26-4826-A3E1-7FFECED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D0CBEF31-C1D3-4F0A-B43F-BE26BB26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4A503-C66B-4D80-8D64-E72C4309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1DC3027-53E5-4372-BADF-E16D998A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9E52D46-30CB-4C61-978E-47384283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66194A73-874D-44E6-A897-B4228DF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98F10-5B47-48D1-8BA9-CD4654C68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6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311DFA51-47FE-4319-8530-2E4375ED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96CFC60-5236-4462-B320-B6D4918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80779CB6-3B86-4A89-8955-7F50942F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93704-11BA-433A-BBC6-673821CA57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B3127FDF-6E4C-4EFE-9A75-EDB546C6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4B36EC7-11C3-4172-B357-69118EC7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AF02EC0C-3AA0-462F-B817-6FA1175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150AA-E899-4839-B81F-81137A7B7E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92C45C4E-8DEF-457D-89DF-1126BEC9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51C44DDA-CF3D-4D22-A5F5-882AA31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8361EAC0-47ED-4595-AE3D-C07F877F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4253A-9ADB-49AA-AAD1-55FB4A352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13135B97-1486-47C8-8A57-A84B2966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0EC8FB65-C71B-48B6-A21A-F5433A94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CA12E73-10D7-42F6-AA3F-F1F77410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399A-90BB-4D35-8F9D-A2DBD829F5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1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9F83BF19-CDD4-4FE1-A91E-D4A6590C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9D0024D5-13DC-48DE-AC75-D5A3A88C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DEE7250-341A-499A-8EF5-A293DE5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17AF8-5732-4117-9ADA-B5CB4B18A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923E5EBD-0953-457B-A29C-7CB5B8AEA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2C6EC939-328A-48DD-A0B2-B7B90ED8C1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F212381C-C6A9-4F45-BE15-172F279A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247AC3C5-740D-41A0-8D53-05F1801F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E28B89DC-8291-42E1-9A05-34DDA7AD5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880DDC98-1826-4137-BF37-37367BA9E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073">
            <a:extLst>
              <a:ext uri="{FF2B5EF4-FFF2-40B4-BE49-F238E27FC236}">
                <a16:creationId xmlns:a16="http://schemas.microsoft.com/office/drawing/2014/main" id="{404E358F-F3F4-4082-AC94-CDAC0130E0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PPP</a:t>
            </a:r>
            <a:r>
              <a:rPr lang="zh-CN" altLang="en-US" sz="4400"/>
              <a:t>与</a:t>
            </a:r>
            <a:r>
              <a:rPr lang="en-US" altLang="zh-CN" sz="4400"/>
              <a:t>PPPoE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3EA16AD1-AD16-4D56-A6FD-97E02C606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0725" y="549275"/>
            <a:ext cx="8320088" cy="6016625"/>
          </a:xfrm>
        </p:spPr>
        <p:txBody>
          <a:bodyPr/>
          <a:lstStyle/>
          <a:p>
            <a:pPr eaLnBrk="1" hangingPunct="1"/>
            <a:r>
              <a:rPr lang="en-US" altLang="zh-CN" sz="2800"/>
              <a:t>6</a:t>
            </a:r>
            <a:r>
              <a:rPr lang="zh-CN" altLang="en-US" sz="2800"/>
              <a:t>）</a:t>
            </a:r>
            <a:r>
              <a:rPr lang="en-US" altLang="zh-CN" sz="2800">
                <a:sym typeface="宋体" panose="02010600030101010101" pitchFamily="2" charset="-122"/>
              </a:rPr>
              <a:t>PPP</a:t>
            </a:r>
            <a:r>
              <a:rPr lang="zh-CN" altLang="en-US" sz="2800">
                <a:sym typeface="Arial" panose="020B0604020202020204" pitchFamily="34" charset="0"/>
              </a:rPr>
              <a:t>链路的建立</a:t>
            </a:r>
            <a:endParaRPr lang="zh-CN" altLang="en-US" sz="2800"/>
          </a:p>
          <a:p>
            <a:pPr eaLnBrk="1" hangingPunct="1"/>
            <a:endParaRPr lang="zh-CN" altLang="zh-CN" sz="2800"/>
          </a:p>
          <a:p>
            <a:pPr eaLnBrk="1" hangingPunct="1"/>
            <a:endParaRPr lang="en-US" altLang="zh-CN"/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D6DAD63D-5249-433A-A191-D5162999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555875"/>
            <a:ext cx="2262187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链路不可用阶段</a:t>
            </a:r>
          </a:p>
        </p:txBody>
      </p:sp>
      <p:sp>
        <p:nvSpPr>
          <p:cNvPr id="13316" name="AutoShape 5">
            <a:extLst>
              <a:ext uri="{FF2B5EF4-FFF2-40B4-BE49-F238E27FC236}">
                <a16:creationId xmlns:a16="http://schemas.microsoft.com/office/drawing/2014/main" id="{A507B61D-C338-4956-BB3F-901B0503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2555875"/>
            <a:ext cx="2020887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链路建立阶段</a:t>
            </a:r>
          </a:p>
        </p:txBody>
      </p:sp>
      <p:sp>
        <p:nvSpPr>
          <p:cNvPr id="13317" name="AutoShape 6">
            <a:extLst>
              <a:ext uri="{FF2B5EF4-FFF2-40B4-BE49-F238E27FC236}">
                <a16:creationId xmlns:a16="http://schemas.microsoft.com/office/drawing/2014/main" id="{071BB138-E28C-4A94-A94D-2C9CAB76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2555875"/>
            <a:ext cx="1389062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认证阶段</a:t>
            </a:r>
          </a:p>
        </p:txBody>
      </p:sp>
      <p:sp>
        <p:nvSpPr>
          <p:cNvPr id="13318" name="AutoShape 7">
            <a:extLst>
              <a:ext uri="{FF2B5EF4-FFF2-40B4-BE49-F238E27FC236}">
                <a16:creationId xmlns:a16="http://schemas.microsoft.com/office/drawing/2014/main" id="{68D1E54B-5C3B-445F-AF42-9EB1D6B59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4586288"/>
            <a:ext cx="2379663" cy="7191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网络层协议阶段</a:t>
            </a:r>
          </a:p>
        </p:txBody>
      </p:sp>
      <p:sp>
        <p:nvSpPr>
          <p:cNvPr id="13319" name="AutoShape 8">
            <a:extLst>
              <a:ext uri="{FF2B5EF4-FFF2-40B4-BE49-F238E27FC236}">
                <a16:creationId xmlns:a16="http://schemas.microsoft.com/office/drawing/2014/main" id="{961003E8-FE2A-4AF6-8FD5-14FB5296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4572000"/>
            <a:ext cx="2128838" cy="7191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链路终止阶段</a:t>
            </a:r>
          </a:p>
        </p:txBody>
      </p:sp>
      <p:cxnSp>
        <p:nvCxnSpPr>
          <p:cNvPr id="13320" name="AutoShape 9">
            <a:extLst>
              <a:ext uri="{FF2B5EF4-FFF2-40B4-BE49-F238E27FC236}">
                <a16:creationId xmlns:a16="http://schemas.microsoft.com/office/drawing/2014/main" id="{48E33059-0FAC-4A7D-AE95-C9DEB991F6F6}"/>
              </a:ext>
            </a:extLst>
          </p:cNvPr>
          <p:cNvCxnSpPr>
            <a:cxnSpLocks noChangeShapeType="1"/>
            <a:stCxn id="13317" idx="3"/>
            <a:endCxn id="13318" idx="3"/>
          </p:cNvCxnSpPr>
          <p:nvPr/>
        </p:nvCxnSpPr>
        <p:spPr bwMode="auto">
          <a:xfrm>
            <a:off x="9328150" y="2916238"/>
            <a:ext cx="468313" cy="2028825"/>
          </a:xfrm>
          <a:prstGeom prst="bentConnector3">
            <a:avLst>
              <a:gd name="adj1" fmla="val 148931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0">
            <a:extLst>
              <a:ext uri="{FF2B5EF4-FFF2-40B4-BE49-F238E27FC236}">
                <a16:creationId xmlns:a16="http://schemas.microsoft.com/office/drawing/2014/main" id="{40EB0049-7F9A-4CEA-96E0-B176A659C7AB}"/>
              </a:ext>
            </a:extLst>
          </p:cNvPr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2981325" y="2916238"/>
            <a:ext cx="1677988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1">
            <a:extLst>
              <a:ext uri="{FF2B5EF4-FFF2-40B4-BE49-F238E27FC236}">
                <a16:creationId xmlns:a16="http://schemas.microsoft.com/office/drawing/2014/main" id="{163C57BB-7617-4C6C-B98E-28B002B6A023}"/>
              </a:ext>
            </a:extLst>
          </p:cNvPr>
          <p:cNvCxnSpPr>
            <a:cxnSpLocks noChangeShapeType="1"/>
            <a:stCxn id="13316" idx="3"/>
            <a:endCxn id="13317" idx="1"/>
          </p:cNvCxnSpPr>
          <p:nvPr/>
        </p:nvCxnSpPr>
        <p:spPr bwMode="auto">
          <a:xfrm>
            <a:off x="6680200" y="2916238"/>
            <a:ext cx="1258888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>
            <a:extLst>
              <a:ext uri="{FF2B5EF4-FFF2-40B4-BE49-F238E27FC236}">
                <a16:creationId xmlns:a16="http://schemas.microsoft.com/office/drawing/2014/main" id="{790CC7C4-EA43-4E83-9EC3-BC0764DA5813}"/>
              </a:ext>
            </a:extLst>
          </p:cNvPr>
          <p:cNvCxnSpPr>
            <a:cxnSpLocks noChangeShapeType="1"/>
            <a:stCxn id="13318" idx="1"/>
            <a:endCxn id="13319" idx="3"/>
          </p:cNvCxnSpPr>
          <p:nvPr/>
        </p:nvCxnSpPr>
        <p:spPr bwMode="auto">
          <a:xfrm flipH="1" flipV="1">
            <a:off x="5275263" y="4932363"/>
            <a:ext cx="2141537" cy="127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3">
            <a:extLst>
              <a:ext uri="{FF2B5EF4-FFF2-40B4-BE49-F238E27FC236}">
                <a16:creationId xmlns:a16="http://schemas.microsoft.com/office/drawing/2014/main" id="{249D94B6-82DB-49BC-AD67-D89B8A9EBEC9}"/>
              </a:ext>
            </a:extLst>
          </p:cNvPr>
          <p:cNvCxnSpPr>
            <a:cxnSpLocks noChangeShapeType="1"/>
            <a:stCxn id="13319" idx="1"/>
            <a:endCxn id="13315" idx="2"/>
          </p:cNvCxnSpPr>
          <p:nvPr/>
        </p:nvCxnSpPr>
        <p:spPr bwMode="auto">
          <a:xfrm rot="10800000">
            <a:off x="1849438" y="3275013"/>
            <a:ext cx="1296987" cy="1657350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345C82AA-0213-4FC6-8336-628E340E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932363"/>
            <a:ext cx="5032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6" name="AutoShape 16">
            <a:extLst>
              <a:ext uri="{FF2B5EF4-FFF2-40B4-BE49-F238E27FC236}">
                <a16:creationId xmlns:a16="http://schemas.microsoft.com/office/drawing/2014/main" id="{C2D5D4AF-B779-459B-B989-CEDCAB4A468E}"/>
              </a:ext>
            </a:extLst>
          </p:cNvPr>
          <p:cNvCxnSpPr>
            <a:cxnSpLocks noChangeShapeType="1"/>
            <a:stCxn id="13316" idx="2"/>
          </p:cNvCxnSpPr>
          <p:nvPr/>
        </p:nvCxnSpPr>
        <p:spPr bwMode="auto">
          <a:xfrm rot="5400000">
            <a:off x="3328988" y="1893888"/>
            <a:ext cx="958850" cy="3721100"/>
          </a:xfrm>
          <a:prstGeom prst="bentConnector2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7">
            <a:extLst>
              <a:ext uri="{FF2B5EF4-FFF2-40B4-BE49-F238E27FC236}">
                <a16:creationId xmlns:a16="http://schemas.microsoft.com/office/drawing/2014/main" id="{961463B8-D360-4836-A053-8F08025C20A7}"/>
              </a:ext>
            </a:extLst>
          </p:cNvPr>
          <p:cNvCxnSpPr>
            <a:cxnSpLocks noChangeShapeType="1"/>
            <a:stCxn id="13317" idx="2"/>
            <a:endCxn id="13325" idx="0"/>
          </p:cNvCxnSpPr>
          <p:nvPr/>
        </p:nvCxnSpPr>
        <p:spPr bwMode="auto">
          <a:xfrm rot="5400000">
            <a:off x="6400801" y="2698750"/>
            <a:ext cx="1657350" cy="280987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Text Box 18">
            <a:extLst>
              <a:ext uri="{FF2B5EF4-FFF2-40B4-BE49-F238E27FC236}">
                <a16:creationId xmlns:a16="http://schemas.microsoft.com/office/drawing/2014/main" id="{03520BCE-5609-4AE7-B584-2A485513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09825"/>
            <a:ext cx="167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物理层 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</a:p>
        </p:txBody>
      </p:sp>
      <p:sp>
        <p:nvSpPr>
          <p:cNvPr id="13329" name="Text Box 19">
            <a:extLst>
              <a:ext uri="{FF2B5EF4-FFF2-40B4-BE49-F238E27FC236}">
                <a16:creationId xmlns:a16="http://schemas.microsoft.com/office/drawing/2014/main" id="{994FDAB1-CBA6-4F3D-A8B0-2C6934CB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2420938"/>
            <a:ext cx="1274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D436C5E2-6A27-41F2-9F59-A5B638F5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4108450"/>
            <a:ext cx="2636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认证通过或无认证</a:t>
            </a: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7F65C2C0-7CCC-4C2F-8CF1-4222DC6F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3614738"/>
            <a:ext cx="1414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认证失败</a:t>
            </a: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B0322131-3EC9-4AD3-8ECA-FADA05BE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979988"/>
            <a:ext cx="923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B4BC33C6-1924-4DD3-9CFE-5E902158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738563"/>
            <a:ext cx="847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CBDFEAF8-3513-461A-98EB-88E0532D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549275"/>
            <a:ext cx="8320088" cy="6016625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2800" noProof="1"/>
              <a:t>7</a:t>
            </a:r>
            <a:r>
              <a:rPr lang="zh-CN" altLang="en-US" sz="2800" noProof="1"/>
              <a:t>）</a:t>
            </a:r>
            <a:r>
              <a:rPr lang="en-US" altLang="zh-CN" sz="2800" noProof="1">
                <a:sym typeface="+mn-ea"/>
              </a:rPr>
              <a:t>PPP</a:t>
            </a:r>
            <a:r>
              <a:rPr lang="zh-CN" altLang="en-US" sz="2800" noProof="1">
                <a:sym typeface="+mn-ea"/>
              </a:rPr>
              <a:t>会话建立过程</a:t>
            </a:r>
            <a:endParaRPr lang="zh-CN" altLang="en-US" sz="2800" noProof="1"/>
          </a:p>
          <a:p>
            <a:pPr marL="0" indent="0" eaLnBrk="1" hangingPunct="1">
              <a:buFontTx/>
              <a:buNone/>
              <a:defRPr/>
            </a:pPr>
            <a:r>
              <a:rPr lang="zh-CN" altLang="en-US" sz="2800" noProof="1">
                <a:sym typeface="+mn-ea"/>
              </a:rPr>
              <a:t>（</a:t>
            </a:r>
            <a:r>
              <a:rPr lang="en-US" altLang="zh-CN" sz="2800" noProof="1">
                <a:sym typeface="+mn-ea"/>
              </a:rPr>
              <a:t>1</a:t>
            </a:r>
            <a:r>
              <a:rPr lang="zh-CN" altLang="en-US" sz="2800" noProof="1">
                <a:sym typeface="+mn-ea"/>
              </a:rPr>
              <a:t>）链路建立和配置协调</a:t>
            </a:r>
            <a:r>
              <a:rPr lang="en-US" altLang="zh-CN" sz="2800" noProof="1">
                <a:sym typeface="+mn-ea"/>
              </a:rPr>
              <a:t>(LCP)</a:t>
            </a:r>
            <a:endParaRPr lang="zh-CN" altLang="en-US" sz="2800" noProof="1"/>
          </a:p>
          <a:p>
            <a:pPr marL="0" indent="0" eaLnBrk="1" hangingPunct="1">
              <a:buFontTx/>
              <a:buNone/>
              <a:defRPr/>
            </a:pPr>
            <a:r>
              <a:rPr lang="zh-CN" altLang="en-US" sz="2800" noProof="1">
                <a:sym typeface="+mn-ea"/>
              </a:rPr>
              <a:t>（</a:t>
            </a:r>
            <a:r>
              <a:rPr lang="en-US" altLang="zh-CN" sz="2800" noProof="1">
                <a:sym typeface="+mn-ea"/>
              </a:rPr>
              <a:t>2</a:t>
            </a:r>
            <a:r>
              <a:rPr lang="zh-CN" altLang="en-US" sz="2800" noProof="1">
                <a:sym typeface="+mn-ea"/>
              </a:rPr>
              <a:t>）链路验证阶段（可选）</a:t>
            </a:r>
            <a:endParaRPr lang="en-US" altLang="zh-CN" sz="2800" noProof="1"/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noProof="1">
                <a:sym typeface="+mn-ea"/>
              </a:rPr>
              <a:t>两种</a:t>
            </a:r>
            <a:r>
              <a:rPr lang="en-US" altLang="zh-CN" noProof="1">
                <a:sym typeface="+mn-ea"/>
              </a:rPr>
              <a:t>PPP</a:t>
            </a:r>
            <a:r>
              <a:rPr lang="zh-CN" altLang="en-US" noProof="1">
                <a:sym typeface="+mn-ea"/>
              </a:rPr>
              <a:t>验证协议：</a:t>
            </a:r>
            <a:r>
              <a:rPr lang="en-US" altLang="zh-CN" noProof="1">
                <a:sym typeface="+mn-ea"/>
              </a:rPr>
              <a:t>PAP</a:t>
            </a:r>
            <a:r>
              <a:rPr lang="zh-CN" altLang="en-US" noProof="1">
                <a:sym typeface="+mn-ea"/>
              </a:rPr>
              <a:t>和</a:t>
            </a:r>
            <a:r>
              <a:rPr lang="en-US" altLang="zh-CN" noProof="1">
                <a:sym typeface="+mn-ea"/>
              </a:rPr>
              <a:t>CHAP</a:t>
            </a:r>
            <a:endParaRPr lang="en-US" altLang="zh-CN" noProof="1"/>
          </a:p>
          <a:p>
            <a:pPr marL="0" indent="0" eaLnBrk="1" hangingPunct="1">
              <a:buFontTx/>
              <a:buNone/>
              <a:defRPr/>
            </a:pPr>
            <a:r>
              <a:rPr lang="zh-CN" altLang="en-US" sz="2800" noProof="1">
                <a:sym typeface="+mn-ea"/>
              </a:rPr>
              <a:t>（</a:t>
            </a:r>
            <a:r>
              <a:rPr lang="en-US" altLang="zh-CN" sz="2800" noProof="1">
                <a:sym typeface="+mn-ea"/>
              </a:rPr>
              <a:t>3</a:t>
            </a:r>
            <a:r>
              <a:rPr lang="zh-CN" altLang="en-US" sz="2800" noProof="1">
                <a:sym typeface="+mn-ea"/>
              </a:rPr>
              <a:t>）网络层协议连接</a:t>
            </a:r>
            <a:r>
              <a:rPr lang="en-US" altLang="zh-CN" sz="2800" noProof="1">
                <a:sym typeface="+mn-ea"/>
              </a:rPr>
              <a:t>(NCP)</a:t>
            </a:r>
            <a:endParaRPr lang="zh-CN" altLang="en-US" sz="2800" noProof="1"/>
          </a:p>
          <a:p>
            <a:pPr marL="0" indent="0" eaLnBrk="1" hangingPunct="1">
              <a:spcAft>
                <a:spcPts val="1350"/>
              </a:spcAft>
              <a:buFontTx/>
              <a:buNone/>
              <a:defRPr/>
            </a:pPr>
            <a:r>
              <a:rPr lang="zh-CN" altLang="en-US" sz="2800" noProof="1">
                <a:sym typeface="+mn-ea"/>
              </a:rPr>
              <a:t>（</a:t>
            </a:r>
            <a:r>
              <a:rPr lang="en-US" altLang="zh-CN" sz="2800" noProof="1">
                <a:sym typeface="+mn-ea"/>
              </a:rPr>
              <a:t>4</a:t>
            </a:r>
            <a:r>
              <a:rPr lang="zh-CN" altLang="en-US" sz="2800" noProof="1">
                <a:sym typeface="+mn-ea"/>
              </a:rPr>
              <a:t>）链路终止阶段</a:t>
            </a:r>
          </a:p>
          <a:p>
            <a:pPr defTabSz="915670" eaLnBrk="1" hangingPunct="1">
              <a:buClr>
                <a:schemeClr val="accent1"/>
              </a:buClr>
              <a:defRPr/>
            </a:pPr>
            <a:r>
              <a:rPr lang="en-US" altLang="zh-CN" sz="2800" noProof="1">
                <a:sym typeface="+mn-ea"/>
              </a:rPr>
              <a:t>PPP </a:t>
            </a:r>
            <a:r>
              <a:rPr lang="zh-CN" altLang="en-US" sz="2800" noProof="1">
                <a:sym typeface="+mn-ea"/>
              </a:rPr>
              <a:t>通过 </a:t>
            </a:r>
            <a:r>
              <a:rPr lang="en-US" altLang="zh-CN" sz="2800" noProof="1">
                <a:sym typeface="+mn-ea"/>
              </a:rPr>
              <a:t>LCP </a:t>
            </a:r>
            <a:r>
              <a:rPr lang="zh-CN" altLang="en-US" sz="2800" noProof="1">
                <a:sym typeface="+mn-ea"/>
              </a:rPr>
              <a:t>建立和控制连接</a:t>
            </a:r>
            <a:endParaRPr lang="en-US" altLang="zh-CN" sz="2800" noProof="1"/>
          </a:p>
          <a:p>
            <a:pPr lvl="1" defTabSz="915670" eaLnBrk="1" hangingPunct="1">
              <a:buClr>
                <a:schemeClr val="accent1"/>
              </a:buClr>
              <a:defRPr/>
            </a:pPr>
            <a:r>
              <a:rPr lang="zh-CN" altLang="en-US" noProof="1">
                <a:sym typeface="+mn-ea"/>
              </a:rPr>
              <a:t>用来建立、配置、维护、终止一条点对点链路</a:t>
            </a:r>
          </a:p>
          <a:p>
            <a:pPr defTabSz="915670" eaLnBrk="1" hangingPunct="1">
              <a:buClr>
                <a:schemeClr val="accent1"/>
              </a:buClr>
              <a:defRPr/>
            </a:pPr>
            <a:r>
              <a:rPr lang="en-US" altLang="zh-CN" sz="2800" noProof="1">
                <a:sym typeface="+mn-ea"/>
              </a:rPr>
              <a:t>PPP </a:t>
            </a:r>
            <a:r>
              <a:rPr lang="zh-CN" altLang="en-US" sz="2800" noProof="1">
                <a:sym typeface="+mn-ea"/>
              </a:rPr>
              <a:t>通过 </a:t>
            </a:r>
            <a:r>
              <a:rPr lang="en-US" altLang="zh-CN" sz="2800" noProof="1">
                <a:sym typeface="+mn-ea"/>
              </a:rPr>
              <a:t>NCP </a:t>
            </a:r>
            <a:r>
              <a:rPr lang="zh-CN" altLang="en-US" sz="2800" noProof="1">
                <a:sym typeface="+mn-ea"/>
              </a:rPr>
              <a:t>携带多个协议的数据包</a:t>
            </a:r>
            <a:endParaRPr lang="en-US" altLang="zh-CN" sz="2800" noProof="1"/>
          </a:p>
          <a:p>
            <a:pPr lvl="1" defTabSz="915670" eaLnBrk="1" hangingPunct="1">
              <a:buClr>
                <a:schemeClr val="accent1"/>
              </a:buClr>
              <a:defRPr/>
            </a:pPr>
            <a:r>
              <a:rPr lang="zh-CN" altLang="en-US" noProof="1">
                <a:sym typeface="+mn-ea"/>
              </a:rPr>
              <a:t>用来建立、配置不同的网络层协议，包括</a:t>
            </a:r>
            <a:r>
              <a:rPr lang="en-US" altLang="zh-CN" noProof="1">
                <a:sym typeface="+mn-ea"/>
              </a:rPr>
              <a:t>IPCP</a:t>
            </a:r>
            <a:r>
              <a:rPr lang="zh-CN" altLang="en-US" noProof="1">
                <a:sym typeface="+mn-ea"/>
              </a:rPr>
              <a:t>、</a:t>
            </a:r>
            <a:r>
              <a:rPr lang="en-US" altLang="zh-CN" noProof="1">
                <a:sym typeface="+mn-ea"/>
              </a:rPr>
              <a:t>IPXCP</a:t>
            </a:r>
            <a:r>
              <a:rPr lang="zh-CN" altLang="en-US" noProof="1">
                <a:sym typeface="+mn-ea"/>
              </a:rPr>
              <a:t>等协议；</a:t>
            </a:r>
          </a:p>
          <a:p>
            <a:pPr eaLnBrk="1" hangingPunct="1"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9385C333-74A1-4AB4-9DD8-3CF006002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0725" y="549275"/>
            <a:ext cx="8320088" cy="6016625"/>
          </a:xfrm>
        </p:spPr>
        <p:txBody>
          <a:bodyPr/>
          <a:lstStyle/>
          <a:p>
            <a:pPr eaLnBrk="1" hangingPunct="1"/>
            <a:r>
              <a:rPr lang="en-US" altLang="zh-CN" sz="2800"/>
              <a:t>8</a:t>
            </a:r>
            <a:r>
              <a:rPr lang="zh-CN" altLang="en-US" sz="2800"/>
              <a:t>）</a:t>
            </a:r>
            <a:r>
              <a:rPr lang="en-US" altLang="zh-CN" sz="2800">
                <a:sym typeface="宋体" panose="02010600030101010101" pitchFamily="2" charset="-122"/>
              </a:rPr>
              <a:t>PPP</a:t>
            </a:r>
            <a:r>
              <a:rPr lang="zh-CN" altLang="en-US" sz="2800">
                <a:sym typeface="宋体" panose="02010600030101010101" pitchFamily="2" charset="-122"/>
              </a:rPr>
              <a:t>认证</a:t>
            </a:r>
          </a:p>
          <a:p>
            <a:pPr eaLnBrk="1" hangingPunct="1"/>
            <a:r>
              <a:rPr lang="zh-CN" altLang="en-US" sz="2800">
                <a:sym typeface="Arial" panose="020B0604020202020204" pitchFamily="34" charset="0"/>
              </a:rPr>
              <a:t>在</a:t>
            </a:r>
            <a:r>
              <a:rPr lang="en-US" altLang="zh-CN" sz="2800">
                <a:sym typeface="Arial" panose="020B0604020202020204" pitchFamily="34" charset="0"/>
              </a:rPr>
              <a:t>PPP</a:t>
            </a:r>
            <a:r>
              <a:rPr lang="zh-CN" altLang="en-US" sz="2800">
                <a:sym typeface="Arial" panose="020B0604020202020204" pitchFamily="34" charset="0"/>
              </a:rPr>
              <a:t>会话中，认证是可选的。</a:t>
            </a:r>
            <a:endParaRPr lang="zh-CN" altLang="en-US" sz="2800"/>
          </a:p>
          <a:p>
            <a:pPr eaLnBrk="1" hangingPunct="1"/>
            <a:r>
              <a:rPr lang="zh-CN" altLang="en-US" sz="2800">
                <a:sym typeface="Arial" panose="020B0604020202020204" pitchFamily="34" charset="0"/>
              </a:rPr>
              <a:t>如果需要验证，须通信双方的路由器要交换彼此的验证信息。</a:t>
            </a:r>
            <a:endParaRPr lang="zh-CN" altLang="en-US" sz="2800"/>
          </a:p>
          <a:p>
            <a:pPr eaLnBrk="1" hangingPunct="1"/>
            <a:r>
              <a:rPr lang="en-US" altLang="zh-CN" sz="2800">
                <a:sym typeface="Arial" panose="020B0604020202020204" pitchFamily="34" charset="0"/>
              </a:rPr>
              <a:t>PPP</a:t>
            </a:r>
            <a:r>
              <a:rPr lang="zh-CN" altLang="en-US" sz="2800">
                <a:sym typeface="Arial" panose="020B0604020202020204" pitchFamily="34" charset="0"/>
              </a:rPr>
              <a:t>协议支持两种认证协议：</a:t>
            </a:r>
            <a:endParaRPr lang="en-US" altLang="zh-CN" sz="2800"/>
          </a:p>
          <a:p>
            <a:pPr marL="685800" lvl="2" eaLnBrk="1" hangingPunct="1">
              <a:spcBef>
                <a:spcPts val="1000"/>
              </a:spcBef>
            </a:pPr>
            <a:r>
              <a:rPr lang="en-US" altLang="zh-CN" sz="2800">
                <a:sym typeface="Arial" panose="020B0604020202020204" pitchFamily="34" charset="0"/>
              </a:rPr>
              <a:t>PAP</a:t>
            </a:r>
            <a:r>
              <a:rPr lang="zh-CN" altLang="en-US" sz="2800">
                <a:sym typeface="Arial" panose="020B0604020202020204" pitchFamily="34" charset="0"/>
              </a:rPr>
              <a:t>（</a:t>
            </a:r>
            <a:r>
              <a:rPr lang="en-US" altLang="zh-CN" sz="2800">
                <a:sym typeface="Arial" panose="020B0604020202020204" pitchFamily="34" charset="0"/>
              </a:rPr>
              <a:t>Password Authentication Protocol</a:t>
            </a:r>
            <a:r>
              <a:rPr lang="zh-CN" altLang="en-US" sz="2800">
                <a:sym typeface="Arial" panose="020B0604020202020204" pitchFamily="34" charset="0"/>
              </a:rPr>
              <a:t>，密码认证协议）</a:t>
            </a:r>
            <a:endParaRPr lang="zh-CN" altLang="en-US" sz="2800"/>
          </a:p>
          <a:p>
            <a:pPr marL="685800" lvl="2" eaLnBrk="1" hangingPunct="1">
              <a:spcBef>
                <a:spcPts val="1000"/>
              </a:spcBef>
            </a:pPr>
            <a:r>
              <a:rPr lang="en-US" altLang="zh-CN" sz="2800">
                <a:sym typeface="Arial" panose="020B0604020202020204" pitchFamily="34" charset="0"/>
              </a:rPr>
              <a:t>CHAP</a:t>
            </a:r>
            <a:r>
              <a:rPr lang="zh-CN" altLang="en-US" sz="2800">
                <a:sym typeface="Arial" panose="020B0604020202020204" pitchFamily="34" charset="0"/>
              </a:rPr>
              <a:t>（</a:t>
            </a:r>
            <a:r>
              <a:rPr lang="en-US" altLang="zh-CN" sz="2800">
                <a:sym typeface="Arial" panose="020B0604020202020204" pitchFamily="34" charset="0"/>
              </a:rPr>
              <a:t>Challenge Handshake Authentication Protocol</a:t>
            </a:r>
            <a:r>
              <a:rPr lang="zh-CN" altLang="en-US" sz="2800">
                <a:sym typeface="Arial" panose="020B0604020202020204" pitchFamily="34" charset="0"/>
              </a:rPr>
              <a:t>，询问握手认证协议）</a:t>
            </a:r>
            <a:endParaRPr lang="zh-CN" altLang="en-US" sz="2800"/>
          </a:p>
          <a:p>
            <a:pPr lvl="1" eaLnBrk="1" hangingPunct="1"/>
            <a:r>
              <a:rPr lang="zh-CN" altLang="en-US">
                <a:sym typeface="Arial" panose="020B0604020202020204" pitchFamily="34" charset="0"/>
              </a:rPr>
              <a:t>在一般情况下，</a:t>
            </a:r>
            <a:r>
              <a:rPr lang="en-US" altLang="zh-CN">
                <a:sym typeface="Arial" panose="020B0604020202020204" pitchFamily="34" charset="0"/>
              </a:rPr>
              <a:t>CHAP</a:t>
            </a:r>
            <a:r>
              <a:rPr lang="zh-CN" altLang="en-US">
                <a:sym typeface="Arial" panose="020B0604020202020204" pitchFamily="34" charset="0"/>
              </a:rPr>
              <a:t>是首选协议。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E82989E7-D12A-4DF2-B8CF-A2DF9D2F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88" y="549275"/>
            <a:ext cx="8761412" cy="6016625"/>
          </a:xfrm>
          <a:ln>
            <a:miter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4400" b="1" noProof="1">
                <a:solidFill>
                  <a:srgbClr val="3499CC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（1）PAP认证</a:t>
            </a:r>
            <a:endParaRPr lang="zh-CN" altLang="en-US" sz="2800" noProof="1">
              <a:sym typeface="+mn-ea"/>
            </a:endParaRPr>
          </a:p>
          <a:p>
            <a:pPr eaLnBrk="1" hangingPunct="1">
              <a:defRPr/>
            </a:pPr>
            <a:r>
              <a:rPr lang="zh-CN" altLang="en-US" sz="2800" noProof="1">
                <a:sym typeface="+mn-ea"/>
              </a:rPr>
              <a:t>简单认证（两次握手），密码明文传输</a:t>
            </a:r>
            <a:endParaRPr lang="en-US" altLang="zh-CN" sz="2800" noProof="1"/>
          </a:p>
          <a:p>
            <a:pPr eaLnBrk="1" hangingPunct="1">
              <a:defRPr/>
            </a:pPr>
            <a:r>
              <a:rPr lang="zh-CN" altLang="zh-CN" sz="2800" noProof="1">
                <a:sym typeface="+mn-ea"/>
              </a:rPr>
              <a:t>客户端</a:t>
            </a:r>
            <a:r>
              <a:rPr lang="zh-CN" altLang="en-US" sz="2800" noProof="1">
                <a:sym typeface="+mn-ea"/>
              </a:rPr>
              <a:t>（被认证方）</a:t>
            </a:r>
            <a:r>
              <a:rPr lang="zh-CN" altLang="zh-CN" sz="2800" noProof="1">
                <a:sym typeface="+mn-ea"/>
              </a:rPr>
              <a:t>直接发送包含用户名</a:t>
            </a:r>
            <a:r>
              <a:rPr lang="en-US" altLang="zh-CN" sz="2800" noProof="1">
                <a:sym typeface="+mn-ea"/>
              </a:rPr>
              <a:t>/</a:t>
            </a:r>
            <a:r>
              <a:rPr lang="zh-CN" altLang="zh-CN" sz="2800" noProof="1">
                <a:sym typeface="+mn-ea"/>
              </a:rPr>
              <a:t>口令的认证请求</a:t>
            </a:r>
            <a:r>
              <a:rPr lang="en-US" altLang="zh-CN" sz="2800" noProof="1">
                <a:sym typeface="+mn-ea"/>
              </a:rPr>
              <a:t>,</a:t>
            </a:r>
            <a:r>
              <a:rPr lang="zh-CN" altLang="zh-CN" sz="2800" noProof="1">
                <a:sym typeface="+mn-ea"/>
              </a:rPr>
              <a:t>服务器</a:t>
            </a:r>
            <a:r>
              <a:rPr lang="zh-CN" altLang="en-US" sz="2800" noProof="1">
                <a:sym typeface="+mn-ea"/>
              </a:rPr>
              <a:t>（认证方）</a:t>
            </a:r>
            <a:r>
              <a:rPr lang="zh-CN" altLang="zh-CN" sz="2800" noProof="1">
                <a:sym typeface="+mn-ea"/>
              </a:rPr>
              <a:t>端处理并回应</a:t>
            </a:r>
          </a:p>
          <a:p>
            <a:pPr eaLnBrk="1" hangingPunct="1">
              <a:defRPr/>
            </a:pPr>
            <a:endParaRPr lang="zh-CN" altLang="en-US" sz="2800" noProof="1"/>
          </a:p>
          <a:p>
            <a:pPr eaLnBrk="1" hangingPunct="1">
              <a:defRPr/>
            </a:pPr>
            <a:endParaRPr lang="zh-CN" altLang="en-US" sz="2800" noProof="1">
              <a:sym typeface="+mn-ea"/>
            </a:endParaRPr>
          </a:p>
          <a:p>
            <a:pPr lvl="1" eaLnBrk="1" hangingPunct="1">
              <a:defRPr/>
            </a:pPr>
            <a:endParaRPr lang="en-US" altLang="zh-CN" noProof="1"/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F5772CAF-0173-4192-9CFE-0E1B220C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3028950"/>
            <a:ext cx="7259638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AC076442-1737-4EF2-AB30-84FE88B0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50" y="549275"/>
            <a:ext cx="8807450" cy="6016625"/>
          </a:xfrm>
          <a:ln>
            <a:miter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4400" b="1" noProof="1">
                <a:solidFill>
                  <a:srgbClr val="3499CC"/>
                </a:solidFill>
                <a:latin typeface="微软雅黑" pitchFamily="34" charset="-122"/>
                <a:ea typeface="微软雅黑" pitchFamily="34" charset="-122"/>
                <a:cs typeface="+mj-cs"/>
                <a:sym typeface="+mn-ea"/>
              </a:rPr>
              <a:t>（2）CHAP认证</a:t>
            </a:r>
            <a:endParaRPr lang="zh-CN" altLang="en-US" sz="2800" noProof="1">
              <a:sym typeface="+mn-ea"/>
            </a:endParaRPr>
          </a:p>
          <a:p>
            <a:pPr eaLnBrk="1" hangingPunct="1">
              <a:defRPr/>
            </a:pPr>
            <a:r>
              <a:rPr lang="zh-CN" altLang="en-US" sz="2800" noProof="1">
                <a:sym typeface="+mn-ea"/>
              </a:rPr>
              <a:t>三次握手认证协议，密码加密传输</a:t>
            </a:r>
            <a:endParaRPr lang="en-US" altLang="zh-CN" sz="2800" noProof="1"/>
          </a:p>
          <a:p>
            <a:pPr eaLnBrk="1" hangingPunct="1">
              <a:defRPr/>
            </a:pPr>
            <a:r>
              <a:rPr lang="zh-CN" altLang="en-US" sz="2800" noProof="1">
                <a:sym typeface="+mn-ea"/>
              </a:rPr>
              <a:t>认证方先发起请求，安全性比</a:t>
            </a:r>
            <a:r>
              <a:rPr lang="en-US" altLang="zh-CN" sz="2800" noProof="1">
                <a:sym typeface="+mn-ea"/>
              </a:rPr>
              <a:t>PAP</a:t>
            </a:r>
            <a:r>
              <a:rPr lang="zh-CN" altLang="en-US" sz="2800" noProof="1">
                <a:sym typeface="+mn-ea"/>
              </a:rPr>
              <a:t>高</a:t>
            </a:r>
          </a:p>
          <a:p>
            <a:pPr lvl="1" eaLnBrk="1" hangingPunct="1">
              <a:defRPr/>
            </a:pPr>
            <a:endParaRPr lang="en-US" altLang="zh-CN" noProof="1"/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C0374A55-150A-4B65-BCC1-C29F4184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349500"/>
            <a:ext cx="9009062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49911E7A-1B41-475D-8CC1-951E84809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76275"/>
            <a:ext cx="8229600" cy="5762625"/>
          </a:xfrm>
        </p:spPr>
        <p:txBody>
          <a:bodyPr/>
          <a:lstStyle/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9</a:t>
            </a:r>
            <a:r>
              <a:rPr lang="zh-CN" altLang="en-US">
                <a:sym typeface="Arial" panose="020B0604020202020204" pitchFamily="34" charset="0"/>
              </a:rPr>
              <a:t>）</a:t>
            </a:r>
            <a:r>
              <a:rPr lang="en-US" altLang="zh-CN">
                <a:sym typeface="Arial" panose="020B0604020202020204" pitchFamily="34" charset="0"/>
              </a:rPr>
              <a:t>PPP</a:t>
            </a:r>
            <a:r>
              <a:rPr lang="zh-CN" altLang="zh-CN">
                <a:sym typeface="Arial" panose="020B0604020202020204" pitchFamily="34" charset="0"/>
              </a:rPr>
              <a:t>封装</a:t>
            </a:r>
          </a:p>
          <a:p>
            <a:pPr eaLnBrk="1" hangingPunct="1"/>
            <a:r>
              <a:rPr lang="zh-CN" altLang="en-US" sz="2400">
                <a:sym typeface="Arial" panose="020B0604020202020204" pitchFamily="34" charset="0"/>
              </a:rPr>
              <a:t>（</a:t>
            </a:r>
            <a:r>
              <a:rPr lang="en-US" altLang="zh-CN" sz="2400">
                <a:sym typeface="Arial" panose="020B0604020202020204" pitchFamily="34" charset="0"/>
              </a:rPr>
              <a:t>1</a:t>
            </a:r>
            <a:r>
              <a:rPr lang="zh-CN" altLang="en-US" sz="2400">
                <a:sym typeface="Arial" panose="020B0604020202020204" pitchFamily="34" charset="0"/>
              </a:rPr>
              <a:t>）在串口下封装</a:t>
            </a:r>
            <a:r>
              <a:rPr lang="en-US" altLang="zh-CN" sz="2400">
                <a:sym typeface="Arial" panose="020B0604020202020204" pitchFamily="34" charset="0"/>
              </a:rPr>
              <a:t>PPP</a:t>
            </a:r>
            <a:r>
              <a:rPr lang="zh-CN" altLang="en-US" sz="2400">
                <a:sym typeface="Arial" panose="020B0604020202020204" pitchFamily="34" charset="0"/>
              </a:rPr>
              <a:t>协议，并配置</a:t>
            </a:r>
            <a:r>
              <a:rPr lang="en-US" altLang="zh-CN" sz="2400">
                <a:sym typeface="Arial" panose="020B0604020202020204" pitchFamily="34" charset="0"/>
              </a:rPr>
              <a:t>IP</a:t>
            </a:r>
            <a:r>
              <a:rPr lang="zh-CN" altLang="en-US" sz="2400">
                <a:sym typeface="Arial" panose="020B0604020202020204" pitchFamily="34" charset="0"/>
              </a:rPr>
              <a:t>地址</a:t>
            </a:r>
          </a:p>
          <a:p>
            <a:pPr eaLnBrk="1" hangingPunct="1"/>
            <a:endParaRPr lang="zh-CN" altLang="zh-CN" b="1">
              <a:solidFill>
                <a:srgbClr val="FF0000"/>
              </a:solidFill>
            </a:endParaRPr>
          </a:p>
          <a:p>
            <a:pPr eaLnBrk="1" hangingPunct="1"/>
            <a:endParaRPr lang="zh-CN" altLang="zh-CN" b="1">
              <a:solidFill>
                <a:srgbClr val="FF0000"/>
              </a:solidFill>
            </a:endParaRPr>
          </a:p>
          <a:p>
            <a:pPr eaLnBrk="1" hangingPunct="1"/>
            <a:endParaRPr lang="zh-CN" altLang="zh-CN" b="1">
              <a:solidFill>
                <a:srgbClr val="FF0000"/>
              </a:solidFill>
            </a:endParaRPr>
          </a:p>
          <a:p>
            <a:pPr eaLnBrk="1" hangingPunct="1"/>
            <a:endParaRPr lang="zh-CN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（</a:t>
            </a:r>
            <a:r>
              <a:rPr lang="en-US" altLang="zh-CN" sz="2400">
                <a:sym typeface="宋体" panose="02010600030101010101" pitchFamily="2" charset="-122"/>
              </a:rPr>
              <a:t>2</a:t>
            </a:r>
            <a:r>
              <a:rPr lang="zh-CN" altLang="en-US" sz="2400">
                <a:sym typeface="宋体" panose="02010600030101010101" pitchFamily="2" charset="-122"/>
              </a:rPr>
              <a:t>）在串口下封装</a:t>
            </a:r>
            <a:r>
              <a:rPr lang="en-US" altLang="zh-CN" sz="2400">
                <a:sym typeface="宋体" panose="02010600030101010101" pitchFamily="2" charset="-122"/>
              </a:rPr>
              <a:t>PPP</a:t>
            </a:r>
            <a:r>
              <a:rPr lang="zh-CN" altLang="en-US" sz="2400">
                <a:sym typeface="宋体" panose="02010600030101010101" pitchFamily="2" charset="-122"/>
              </a:rPr>
              <a:t>协议，对端通过协商获取</a:t>
            </a:r>
            <a:r>
              <a:rPr lang="en-US" altLang="zh-CN" sz="2400">
                <a:sym typeface="宋体" panose="02010600030101010101" pitchFamily="2" charset="-122"/>
              </a:rPr>
              <a:t>IP</a:t>
            </a:r>
            <a:r>
              <a:rPr lang="zh-CN" altLang="en-US" sz="2400">
                <a:sym typeface="宋体" panose="02010600030101010101" pitchFamily="2" charset="-122"/>
              </a:rPr>
              <a:t>地址</a:t>
            </a:r>
            <a:endParaRPr lang="zh-CN" altLang="zh-CN" sz="2400" b="1">
              <a:solidFill>
                <a:srgbClr val="FF0000"/>
              </a:solidFill>
            </a:endParaRPr>
          </a:p>
          <a:p>
            <a:pPr eaLnBrk="1" hangingPunct="1"/>
            <a:endParaRPr lang="zh-CN" altLang="zh-CN" sz="2000" b="1">
              <a:solidFill>
                <a:srgbClr val="FF0000"/>
              </a:solidFill>
            </a:endParaRP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18435" name="图片 1">
            <a:extLst>
              <a:ext uri="{FF2B5EF4-FFF2-40B4-BE49-F238E27FC236}">
                <a16:creationId xmlns:a16="http://schemas.microsoft.com/office/drawing/2014/main" id="{AD077A39-529F-42C6-A285-F4E460830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771650"/>
            <a:ext cx="59245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2">
            <a:extLst>
              <a:ext uri="{FF2B5EF4-FFF2-40B4-BE49-F238E27FC236}">
                <a16:creationId xmlns:a16="http://schemas.microsoft.com/office/drawing/2014/main" id="{04A18154-DB83-410E-BE79-2FF332D2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581525"/>
            <a:ext cx="4838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3">
            <a:extLst>
              <a:ext uri="{FF2B5EF4-FFF2-40B4-BE49-F238E27FC236}">
                <a16:creationId xmlns:a16="http://schemas.microsoft.com/office/drawing/2014/main" id="{5F673B9E-C63D-4C16-8A8A-A9CE70F1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5589588"/>
            <a:ext cx="4943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F02FE220-9825-469D-B4E8-1FD70BFF5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5" y="333375"/>
            <a:ext cx="9756775" cy="6145213"/>
          </a:xfrm>
        </p:spPr>
        <p:txBody>
          <a:bodyPr/>
          <a:lstStyle/>
          <a:p>
            <a:pPr eaLnBrk="1" hangingPunct="1"/>
            <a:r>
              <a:rPr lang="en-US" altLang="zh-CN">
                <a:sym typeface="宋体" panose="02010600030101010101" pitchFamily="2" charset="-122"/>
              </a:rPr>
              <a:t>10</a:t>
            </a:r>
            <a:r>
              <a:rPr lang="zh-CN" altLang="en-US">
                <a:sym typeface="宋体" panose="02010600030101010101" pitchFamily="2" charset="-122"/>
              </a:rPr>
              <a:t>）</a:t>
            </a:r>
            <a:r>
              <a:rPr lang="en-US" altLang="zh-CN">
                <a:sym typeface="宋体" panose="02010600030101010101" pitchFamily="2" charset="-122"/>
              </a:rPr>
              <a:t>PPP</a:t>
            </a:r>
            <a:r>
              <a:rPr lang="zh-CN" altLang="en-US">
                <a:sym typeface="宋体" panose="02010600030101010101" pitchFamily="2" charset="-122"/>
              </a:rPr>
              <a:t>认证配置</a:t>
            </a: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（</a:t>
            </a:r>
            <a:r>
              <a:rPr lang="en-US" altLang="zh-CN" sz="2400">
                <a:sym typeface="宋体" panose="02010600030101010101" pitchFamily="2" charset="-122"/>
              </a:rPr>
              <a:t>1</a:t>
            </a:r>
            <a:r>
              <a:rPr lang="zh-CN" altLang="en-US" sz="2400">
                <a:sym typeface="宋体" panose="02010600030101010101" pitchFamily="2" charset="-122"/>
              </a:rPr>
              <a:t>）</a:t>
            </a:r>
            <a:r>
              <a:rPr lang="en-US" altLang="en-US" sz="2400">
                <a:sym typeface="宋体" panose="02010600030101010101" pitchFamily="2" charset="-122"/>
              </a:rPr>
              <a:t>PAP</a:t>
            </a:r>
            <a:r>
              <a:rPr lang="zh-CN" altLang="en-US" sz="2400">
                <a:sym typeface="宋体" panose="02010600030101010101" pitchFamily="2" charset="-122"/>
              </a:rPr>
              <a:t>单向认证配置</a:t>
            </a:r>
          </a:p>
          <a:p>
            <a:pPr eaLnBrk="1" hangingPunct="1"/>
            <a:endParaRPr lang="zh-CN" altLang="en-US" sz="2400">
              <a:sym typeface="宋体" panose="02010600030101010101" pitchFamily="2" charset="-122"/>
            </a:endParaRPr>
          </a:p>
          <a:p>
            <a:pPr eaLnBrk="1" hangingPunct="1"/>
            <a:endParaRPr lang="zh-CN" altLang="en-US" sz="2400">
              <a:sym typeface="宋体" panose="02010600030101010101" pitchFamily="2" charset="-122"/>
            </a:endParaRPr>
          </a:p>
          <a:p>
            <a:pPr eaLnBrk="1" hangingPunct="1"/>
            <a:endParaRPr lang="zh-CN" altLang="en-US" sz="2400">
              <a:sym typeface="宋体" panose="02010600030101010101" pitchFamily="2" charset="-122"/>
            </a:endParaRPr>
          </a:p>
          <a:p>
            <a:pPr eaLnBrk="1" hangingPunct="1"/>
            <a:endParaRPr lang="zh-CN" altLang="en-US" sz="2400"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2400" b="1">
                <a:sym typeface="宋体" panose="02010600030101010101" pitchFamily="2" charset="-122"/>
              </a:rPr>
              <a:t>主认证方R</a:t>
            </a:r>
            <a:r>
              <a:rPr lang="en-US" altLang="zh-CN" sz="2400" b="1">
                <a:sym typeface="宋体" panose="02010600030101010101" pitchFamily="2" charset="-122"/>
              </a:rPr>
              <a:t>1</a:t>
            </a:r>
            <a:r>
              <a:rPr lang="zh-CN" altLang="en-US" sz="2400">
                <a:sym typeface="宋体" panose="02010600030101010101" pitchFamily="2" charset="-122"/>
              </a:rPr>
              <a:t>：</a:t>
            </a:r>
          </a:p>
          <a:p>
            <a:pPr eaLnBrk="1" hangingPunct="1"/>
            <a:r>
              <a:rPr lang="zh-CN" altLang="en-US" sz="2000"/>
              <a:t>aaa #将对端用户名和密码加入本地用户列表并设置服务类型</a:t>
            </a:r>
          </a:p>
          <a:p>
            <a:pPr eaLnBrk="1" hangingPunct="1"/>
            <a:r>
              <a:rPr lang="zh-CN" altLang="en-US" sz="2000"/>
              <a:t>local-user rtb password cipher  hello</a:t>
            </a:r>
          </a:p>
          <a:p>
            <a:pPr eaLnBrk="1" hangingPunct="1"/>
            <a:r>
              <a:rPr lang="zh-CN" altLang="en-US" sz="2000"/>
              <a:t>local-user rtb service-type ppp</a:t>
            </a:r>
          </a:p>
          <a:p>
            <a:pPr eaLnBrk="1" hangingPunct="1"/>
            <a:r>
              <a:rPr lang="zh-CN" altLang="en-US" sz="2000"/>
              <a:t>int s0/0/0</a:t>
            </a:r>
          </a:p>
          <a:p>
            <a:pPr eaLnBrk="1" hangingPunct="1"/>
            <a:r>
              <a:rPr lang="zh-CN" altLang="en-US" sz="2000">
                <a:sym typeface="Arial" panose="020B0604020202020204" pitchFamily="34" charset="0"/>
              </a:rPr>
              <a:t>ip add 1.1.1.1 24  #指定物理接口的IP地址和掩码</a:t>
            </a:r>
            <a:endParaRPr lang="zh-CN" altLang="en-US" sz="2000"/>
          </a:p>
          <a:p>
            <a:pPr eaLnBrk="1" hangingPunct="1"/>
            <a:r>
              <a:rPr lang="zh-CN" altLang="en-US" sz="2000"/>
              <a:t>ppp authentication-mode pap     #在接口视图下设置本地验证对端的方式为PAP</a:t>
            </a:r>
          </a:p>
          <a:p>
            <a:pPr eaLnBrk="1" hangingPunct="1"/>
            <a:r>
              <a:rPr lang="zh-CN" altLang="en-US" sz="2000">
                <a:sym typeface="Arial" panose="020B0604020202020204" pitchFamily="34" charset="0"/>
              </a:rPr>
              <a:t>q</a:t>
            </a:r>
            <a:endParaRPr lang="zh-CN" altLang="en-US" sz="2000"/>
          </a:p>
        </p:txBody>
      </p:sp>
      <p:pic>
        <p:nvPicPr>
          <p:cNvPr id="19459" name="图片 5">
            <a:extLst>
              <a:ext uri="{FF2B5EF4-FFF2-40B4-BE49-F238E27FC236}">
                <a16:creationId xmlns:a16="http://schemas.microsoft.com/office/drawing/2014/main" id="{9A58A5DB-8785-4A42-BC77-2EE0A90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412875"/>
            <a:ext cx="547052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739A6814-ED8A-4F01-85F5-A5B4C31C0B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320675"/>
            <a:ext cx="9756775" cy="6145213"/>
          </a:xfrm>
        </p:spPr>
        <p:txBody>
          <a:bodyPr/>
          <a:lstStyle/>
          <a:p>
            <a:pPr eaLnBrk="1" hangingPunct="1"/>
            <a:r>
              <a:rPr lang="zh-CN" altLang="en-US" sz="2400" b="1">
                <a:sym typeface="宋体" panose="02010600030101010101" pitchFamily="2" charset="-122"/>
              </a:rPr>
              <a:t>被认证方R2：</a:t>
            </a:r>
            <a:endParaRPr lang="zh-CN" altLang="en-US" sz="2400"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2000"/>
              <a:t>int s0/0/0</a:t>
            </a:r>
          </a:p>
          <a:p>
            <a:pPr eaLnBrk="1" hangingPunct="1"/>
            <a:r>
              <a:rPr lang="zh-CN" altLang="en-US" sz="2000"/>
              <a:t>ip add 1.1.1.2 24        #指定物理接口的IP地址和掩码</a:t>
            </a:r>
          </a:p>
          <a:p>
            <a:pPr eaLnBrk="1" hangingPunct="1"/>
            <a:r>
              <a:rPr lang="zh-CN" altLang="en-US" sz="2000"/>
              <a:t>ppp pap local-user rtb password  cipher hello    #配置PAP验证时被验证方发送的PAP用户名和密码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400" b="1"/>
              <a:t>测试结果：</a:t>
            </a:r>
          </a:p>
          <a:p>
            <a:pPr eaLnBrk="1" hangingPunct="1"/>
            <a:endParaRPr lang="zh-CN" altLang="en-US" sz="2400" b="1"/>
          </a:p>
          <a:p>
            <a:pPr eaLnBrk="1" hangingPunct="1"/>
            <a:endParaRPr lang="zh-CN" altLang="en-US" sz="2400" b="1"/>
          </a:p>
          <a:p>
            <a:pPr eaLnBrk="1" hangingPunct="1"/>
            <a:endParaRPr lang="zh-CN" altLang="en-US" sz="2400" b="1"/>
          </a:p>
          <a:p>
            <a:pPr eaLnBrk="1" hangingPunct="1"/>
            <a:endParaRPr lang="zh-CN" altLang="en-US" sz="2400" b="1"/>
          </a:p>
          <a:p>
            <a:pPr eaLnBrk="1" hangingPunct="1"/>
            <a:endParaRPr lang="zh-CN" altLang="en-US" sz="2400" b="1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</p:txBody>
      </p:sp>
      <p:pic>
        <p:nvPicPr>
          <p:cNvPr id="20483" name="图片 1">
            <a:extLst>
              <a:ext uri="{FF2B5EF4-FFF2-40B4-BE49-F238E27FC236}">
                <a16:creationId xmlns:a16="http://schemas.microsoft.com/office/drawing/2014/main" id="{6318A622-40C1-4F22-AAB4-21B29AEC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068638"/>
            <a:ext cx="76866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9B41BC53-8F29-4216-8F58-ADC00DE3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69" y="332104"/>
            <a:ext cx="10443844" cy="6146165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（</a:t>
            </a:r>
            <a:r>
              <a:rPr lang="en-US" altLang="zh-CN" sz="2400" noProof="1">
                <a:sym typeface="+mn-ea"/>
              </a:rPr>
              <a:t>2</a:t>
            </a:r>
            <a:r>
              <a:rPr lang="zh-CN" altLang="en-US" sz="2400" noProof="1">
                <a:sym typeface="+mn-ea"/>
              </a:rPr>
              <a:t>）</a:t>
            </a:r>
            <a:r>
              <a:rPr lang="en-US" sz="2400" noProof="1">
                <a:sym typeface="+mn-ea"/>
              </a:rPr>
              <a:t>PAP</a:t>
            </a:r>
            <a:r>
              <a:rPr lang="zh-CN" altLang="en-US" sz="2400" noProof="1">
                <a:sym typeface="+mn-ea"/>
              </a:rPr>
              <a:t>双向认证配置</a:t>
            </a:r>
          </a:p>
          <a:p>
            <a:pPr eaLnBrk="1" hangingPunct="1">
              <a:defRPr/>
            </a:pP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R</a:t>
            </a:r>
            <a:r>
              <a:rPr lang="en-US" altLang="zh-CN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既是主认证方，又是被认证方</a:t>
            </a:r>
            <a:r>
              <a:rPr lang="zh-CN" altLang="en-US" sz="24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aaa    #将对端用户名和密码加入本地用户列表并设置服务类型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 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R2 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password cipher hello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 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R2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service-type ppp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int s0/0/0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ip add 1.1.1.1 24  #指定物理接口的IP地址和掩码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ppp authentication-mode pap     #在接口视图下设置本地验证对端的方式为PAP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ppp pap local-user 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R1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password  cipher hello    #本地同时作为被验证方</a:t>
            </a:r>
          </a:p>
          <a:p>
            <a:pPr eaLnBrk="1" hangingPunct="1">
              <a:defRPr/>
            </a:pPr>
            <a:r>
              <a:rPr lang="zh-CN" altLang="en-US" sz="2000" b="1" noProof="1">
                <a:sym typeface="+mn-ea"/>
              </a:rPr>
              <a:t>R</a:t>
            </a:r>
            <a:r>
              <a:rPr lang="en-US" altLang="zh-CN" sz="2000" b="1" noProof="1">
                <a:sym typeface="+mn-ea"/>
              </a:rPr>
              <a:t>2</a:t>
            </a:r>
            <a:r>
              <a:rPr lang="zh-CN" altLang="en-US" sz="2000" b="1" noProof="1">
                <a:sym typeface="+mn-ea"/>
              </a:rPr>
              <a:t>既是主认证方，又是被认证方</a:t>
            </a:r>
            <a:r>
              <a:rPr lang="zh-CN" altLang="en-US" sz="2000" noProof="1"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aaa    #将对端用户名和密码加入本地用户列表并设置服务类型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local-user  </a:t>
            </a:r>
            <a:r>
              <a:rPr lang="en-US" altLang="zh-CN" sz="2000" noProof="1">
                <a:sym typeface="+mn-ea"/>
              </a:rPr>
              <a:t>R1</a:t>
            </a:r>
            <a:r>
              <a:rPr lang="zh-CN" altLang="en-US" sz="2000" noProof="1">
                <a:sym typeface="+mn-ea"/>
              </a:rPr>
              <a:t> password cipher hello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local-user  </a:t>
            </a:r>
            <a:r>
              <a:rPr lang="en-US" altLang="zh-CN" sz="2000" noProof="1">
                <a:sym typeface="+mn-ea"/>
              </a:rPr>
              <a:t>R1</a:t>
            </a:r>
            <a:r>
              <a:rPr lang="zh-CN" altLang="en-US" sz="2000" noProof="1">
                <a:sym typeface="+mn-ea"/>
              </a:rPr>
              <a:t>  service-type ppp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int s0/0/0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ip add 1.1.1.1 24  #指定物理接口的IP地址和掩码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authentication-mode pap     #在接口视图下设置本地验证对端的方式为PAP</a:t>
            </a:r>
            <a:endParaRPr lang="zh-CN" altLang="en-US" sz="2000" noProof="1"/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pap local-user </a:t>
            </a:r>
            <a:r>
              <a:rPr lang="en-US" altLang="zh-CN" sz="2000" noProof="1">
                <a:sym typeface="+mn-ea"/>
              </a:rPr>
              <a:t>R2</a:t>
            </a:r>
            <a:r>
              <a:rPr lang="zh-CN" altLang="en-US" sz="2000" noProof="1">
                <a:sym typeface="+mn-ea"/>
              </a:rPr>
              <a:t> password  cipher hello    #本地同时作为被验证方</a:t>
            </a:r>
            <a:endParaRPr lang="zh-CN" altLang="en-US" sz="2000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6EC8B61A-9561-4AB1-AFCF-D1BA4A2B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90" y="118110"/>
            <a:ext cx="10681970" cy="6758305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（</a:t>
            </a:r>
            <a:r>
              <a:rPr lang="en-US" altLang="zh-CN" sz="2400" noProof="1">
                <a:sym typeface="+mn-ea"/>
              </a:rPr>
              <a:t>3</a:t>
            </a:r>
            <a:r>
              <a:rPr lang="zh-CN" altLang="en-US" sz="2400" noProof="1">
                <a:sym typeface="+mn-ea"/>
              </a:rPr>
              <a:t>）</a:t>
            </a:r>
            <a:r>
              <a:rPr lang="en-US" sz="2400" noProof="1">
                <a:sym typeface="+mn-ea"/>
              </a:rPr>
              <a:t>CHAP</a:t>
            </a:r>
            <a:r>
              <a:rPr lang="zh-CN" altLang="en-US" sz="2400" noProof="1">
                <a:sym typeface="+mn-ea"/>
              </a:rPr>
              <a:t>双向认证配置</a:t>
            </a:r>
          </a:p>
          <a:p>
            <a:pPr eaLnBrk="1" hangingPunct="1">
              <a:defRPr/>
            </a:pP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R</a:t>
            </a:r>
            <a:r>
              <a:rPr lang="en-US" altLang="zh-CN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既是主认证方，又是被认证方</a:t>
            </a:r>
            <a:r>
              <a:rPr lang="zh-CN" altLang="en-US" sz="24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aaa                  #在R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上将R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的用户名和口令添加到本地用户列表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rtb password cipherhello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rtb service-type ppp</a:t>
            </a: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int s0/0/0</a:t>
            </a:r>
            <a:endParaRPr lang="zh-CN" altLang="en-US" sz="2000" u="sng" noProof="1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ip add 1.1.1.1 24</a:t>
            </a:r>
            <a:endParaRPr lang="zh-CN" altLang="en-US" sz="2000" u="sng" noProof="1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ppp authentication-mode chap  #指定R1为主验证方，验证方式为CHAP验证</a:t>
            </a:r>
            <a:endParaRPr lang="zh-CN" altLang="en-US" sz="2000" u="sng" noProof="1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ppp chap user rta             #配置R</a:t>
            </a:r>
            <a:r>
              <a:rPr lang="en-US" altLang="zh-CN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自己的用户名为rta</a:t>
            </a:r>
            <a:endParaRPr lang="zh-CN" altLang="en-US" sz="2000" u="sng" noProof="1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ppp chap password cipher hello</a:t>
            </a:r>
            <a:endParaRPr lang="zh-CN" altLang="en-US" sz="2000" u="sng" noProof="1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000" b="1" noProof="1">
                <a:sym typeface="+mn-ea"/>
              </a:rPr>
              <a:t>R</a:t>
            </a:r>
            <a:r>
              <a:rPr lang="en-US" altLang="zh-CN" sz="2000" b="1" noProof="1">
                <a:sym typeface="+mn-ea"/>
              </a:rPr>
              <a:t>2</a:t>
            </a:r>
            <a:r>
              <a:rPr lang="zh-CN" altLang="en-US" sz="2000" b="1" noProof="1">
                <a:sym typeface="+mn-ea"/>
              </a:rPr>
              <a:t>既是主认证方，有是被认证方</a:t>
            </a:r>
            <a:r>
              <a:rPr lang="zh-CN" altLang="en-US" sz="2000" noProof="1"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aaa   #在R6上将R5的用户名和口令添加到本地用户列表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local-user rta password cipherhello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local-user rta service-type ppp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int s0/0/0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ip add 1.1.1.2 24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chap user rtb  #配置R6自己的用户名为rtb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chap password cipher hello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7187037-0C83-49AE-A2F1-025E70C7A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sz="3600" b="1"/>
              <a:t>广域网协议（</a:t>
            </a:r>
            <a:r>
              <a:rPr lang="en-US" altLang="zh-CN" sz="3600" b="1"/>
              <a:t>WAN</a:t>
            </a:r>
            <a:r>
              <a:rPr lang="zh-CN" altLang="en-US" sz="3600" b="1"/>
              <a:t>协议）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CAD5DD04-66AE-4916-9AA3-A3EC21CA2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98550"/>
            <a:ext cx="8320088" cy="5468938"/>
          </a:xfrm>
        </p:spPr>
        <p:txBody>
          <a:bodyPr/>
          <a:lstStyle/>
          <a:p>
            <a:pPr eaLnBrk="1" hangingPunct="1"/>
            <a:r>
              <a:rPr lang="zh-CN" altLang="en-US">
                <a:sym typeface="Arial" panose="020B0604020202020204" pitchFamily="34" charset="0"/>
              </a:rPr>
              <a:t>帧中继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ISDN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HDLC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PPP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PPPoE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DSL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ATM</a:t>
            </a:r>
            <a:endParaRPr lang="en-US" altLang="zh-CN"/>
          </a:p>
          <a:p>
            <a:pPr eaLnBrk="1" hangingPunct="1"/>
            <a:r>
              <a:rPr lang="en-US" altLang="zh-CN">
                <a:sym typeface="Arial" panose="020B0604020202020204" pitchFamily="34" charset="0"/>
              </a:rPr>
              <a:t>……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0AEE5EA5-CAB6-45E9-84AD-6FF9C20B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334010"/>
            <a:ext cx="10443845" cy="6146165"/>
          </a:xfr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（</a:t>
            </a:r>
            <a:r>
              <a:rPr lang="en-US" altLang="zh-CN" sz="2400" noProof="1">
                <a:sym typeface="+mn-ea"/>
              </a:rPr>
              <a:t>4</a:t>
            </a:r>
            <a:r>
              <a:rPr lang="zh-CN" altLang="en-US" sz="2400" noProof="1">
                <a:sym typeface="+mn-ea"/>
              </a:rPr>
              <a:t>）</a:t>
            </a:r>
            <a:r>
              <a:rPr lang="en-US" sz="2400" noProof="1">
                <a:sym typeface="+mn-ea"/>
              </a:rPr>
              <a:t>CHAP</a:t>
            </a:r>
            <a:r>
              <a:rPr lang="zh-CN" altLang="en-US" sz="2400" noProof="1">
                <a:sym typeface="+mn-ea"/>
              </a:rPr>
              <a:t>单向认证配置</a:t>
            </a:r>
          </a:p>
          <a:p>
            <a:pPr eaLnBrk="1" hangingPunct="1">
              <a:defRPr/>
            </a:pP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R</a:t>
            </a:r>
            <a:r>
              <a:rPr lang="en-US" altLang="zh-CN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1</a:t>
            </a:r>
            <a:r>
              <a:rPr lang="zh-CN" altLang="en-US" sz="2400" b="1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是主认证方</a:t>
            </a:r>
            <a:r>
              <a:rPr lang="zh-CN" altLang="en-US" sz="24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aaa  #在R</a:t>
            </a:r>
            <a:r>
              <a:rPr 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上将R</a:t>
            </a:r>
            <a:r>
              <a:rPr 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的用户名与密码添加到本地用户列表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rtb password cipher  hello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local-user rtb service-type ppp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int s0/0/0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ip add 1.1.1.1 24</a:t>
            </a:r>
          </a:p>
          <a:p>
            <a:pPr eaLnBrk="1" hangingPunct="1">
              <a:defRPr/>
            </a:pP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ppp authentication-mode chap  #指定R</a:t>
            </a:r>
            <a:r>
              <a:rPr lang="en-US"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sz="2000" u="sng" noProof="1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为主验证方，验证方式为CHAP验证</a:t>
            </a:r>
          </a:p>
          <a:p>
            <a:pPr eaLnBrk="1" hangingPunct="1">
              <a:defRPr/>
            </a:pPr>
            <a:r>
              <a:rPr lang="zh-CN" altLang="en-US" sz="2000" b="1" noProof="1">
                <a:sym typeface="+mn-ea"/>
              </a:rPr>
              <a:t>R</a:t>
            </a:r>
            <a:r>
              <a:rPr lang="en-US" altLang="zh-CN" sz="2000" b="1" noProof="1">
                <a:sym typeface="+mn-ea"/>
              </a:rPr>
              <a:t>2</a:t>
            </a:r>
            <a:r>
              <a:rPr lang="zh-CN" altLang="en-US" sz="2000" b="1" noProof="1">
                <a:sym typeface="+mn-ea"/>
              </a:rPr>
              <a:t>是被认证方</a:t>
            </a:r>
            <a:r>
              <a:rPr lang="zh-CN" altLang="en-US" sz="2000" noProof="1">
                <a:sym typeface="+mn-ea"/>
              </a:rPr>
              <a:t>：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int s0/0/0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chap user rtb     #在R</a:t>
            </a:r>
            <a:r>
              <a:rPr lang="en-US" altLang="zh-CN" sz="2000" noProof="1">
                <a:sym typeface="+mn-ea"/>
              </a:rPr>
              <a:t>2</a:t>
            </a:r>
            <a:r>
              <a:rPr lang="zh-CN" altLang="en-US" sz="2000" noProof="1">
                <a:sym typeface="+mn-ea"/>
              </a:rPr>
              <a:t>上配置R</a:t>
            </a:r>
            <a:r>
              <a:rPr lang="en-US" altLang="zh-CN" sz="2000" noProof="1">
                <a:sym typeface="+mn-ea"/>
              </a:rPr>
              <a:t>2</a:t>
            </a:r>
            <a:r>
              <a:rPr lang="zh-CN" altLang="en-US" sz="2000" noProof="1">
                <a:sym typeface="+mn-ea"/>
              </a:rPr>
              <a:t>自己的用户名和密码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ppp chap password cipher hello</a:t>
            </a:r>
          </a:p>
          <a:p>
            <a:pPr eaLnBrk="1" hangingPunct="1">
              <a:defRPr/>
            </a:pPr>
            <a:r>
              <a:rPr lang="zh-CN" altLang="en-US" sz="2000" noProof="1">
                <a:sym typeface="+mn-ea"/>
              </a:rPr>
              <a:t>ip add 1.1.1.2 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20133A45-CDE1-41E5-A947-161F7BE89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334963"/>
            <a:ext cx="10444163" cy="55800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sz="3600" b="1">
                <a:sym typeface="宋体" panose="02010600030101010101" pitchFamily="2" charset="-122"/>
              </a:rPr>
              <a:t>PPP</a:t>
            </a:r>
            <a:r>
              <a:rPr lang="en-US" altLang="zh-CN" sz="3600" b="1">
                <a:sym typeface="宋体" panose="02010600030101010101" pitchFamily="2" charset="-122"/>
              </a:rPr>
              <a:t>oE</a:t>
            </a:r>
          </a:p>
          <a:p>
            <a:pPr eaLnBrk="1" hangingPunct="1"/>
            <a:r>
              <a:rPr lang="en-US" altLang="zh-CN" sz="2800" b="1">
                <a:sym typeface="宋体" panose="02010600030101010101" pitchFamily="2" charset="-122"/>
              </a:rPr>
              <a:t>1</a:t>
            </a:r>
            <a:r>
              <a:rPr lang="zh-CN" altLang="en-US" sz="2800" b="1">
                <a:sym typeface="宋体" panose="02010600030101010101" pitchFamily="2" charset="-122"/>
              </a:rPr>
              <a:t>）</a:t>
            </a:r>
            <a:r>
              <a:rPr lang="en-US" altLang="zh-CN" sz="2800" b="1">
                <a:sym typeface="宋体" panose="02010600030101010101" pitchFamily="2" charset="-122"/>
              </a:rPr>
              <a:t>PPPoE</a:t>
            </a:r>
            <a:r>
              <a:rPr lang="zh-CN" altLang="zh-CN" sz="2800" b="1">
                <a:sym typeface="宋体" panose="02010600030101010101" pitchFamily="2" charset="-122"/>
              </a:rPr>
              <a:t>概述</a:t>
            </a: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 pppoe是ppp over Eth</a:t>
            </a:r>
            <a:r>
              <a:rPr lang="en-US" altLang="zh-CN" sz="2400">
                <a:sym typeface="宋体" panose="02010600030101010101" pitchFamily="2" charset="-122"/>
              </a:rPr>
              <a:t>ernet</a:t>
            </a:r>
            <a:r>
              <a:rPr lang="zh-CN" altLang="en-US" sz="2400">
                <a:sym typeface="宋体" panose="02010600030101010101" pitchFamily="2" charset="-122"/>
              </a:rPr>
              <a:t>的技术，将PPP报文封装进以太网中进行传输，因为ISP既需要一台设备连接多个客户终端（以太网和交换机最合适），又需要对用户进行控制，如计费、认证等（PPP协议最适合），所以因为有需求所以产生技术，这就是pppoe产生的价值所在，市场决定需，需求求决定技术。</a:t>
            </a: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        pppoe是一种C/S构架，分为服务端和客户端。典型应用就是xDSL技术，代表有ADSL技术，就是拨号上网技术，使用modem进行的拨号上网技术。pppoe分为2个阶段，discovery发现阶段和session会话阶段。其中在：</a:t>
            </a: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一、discovery阶段，是进行pppoe的发现和响应阶段。</a:t>
            </a:r>
          </a:p>
          <a:p>
            <a:pPr eaLnBrk="1" hangingPunct="1"/>
            <a:r>
              <a:rPr lang="zh-CN" altLang="en-US" sz="2400">
                <a:sym typeface="宋体" panose="02010600030101010101" pitchFamily="2" charset="-122"/>
              </a:rPr>
              <a:t>二、session阶段，是进行ppp链路建立的阶段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28280A78-04F8-4926-BDCA-5019FF47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334963"/>
            <a:ext cx="10444163" cy="5580062"/>
          </a:xfr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b="1" noProof="1">
                <a:sym typeface="+mn-ea"/>
              </a:rPr>
              <a:t>2</a:t>
            </a:r>
            <a:r>
              <a:rPr lang="zh-CN" altLang="en-US" sz="2800" b="1" noProof="1">
                <a:sym typeface="+mn-ea"/>
              </a:rPr>
              <a:t>）</a:t>
            </a:r>
            <a:r>
              <a:rPr lang="en-US" altLang="zh-CN" sz="2800" b="1" noProof="1">
                <a:sym typeface="+mn-ea"/>
              </a:rPr>
              <a:t>PPPoE</a:t>
            </a:r>
            <a:r>
              <a:rPr lang="zh-CN" altLang="en-US" sz="2800" b="1" noProof="1">
                <a:sym typeface="+mn-ea"/>
              </a:rPr>
              <a:t>配置</a:t>
            </a:r>
          </a:p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pppoe分为服务器端的配置和客户端的配置，下面分别来配置pppoe服务器和pppoe客户端，这里使用路由器作为pppoe客户端代替用户进行拨号连接。拓扑如下：</a:t>
            </a: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  <a:p>
            <a:pPr eaLnBrk="1" hangingPunct="1">
              <a:defRPr/>
            </a:pPr>
            <a:r>
              <a:rPr lang="zh-CN" altLang="en-US" sz="2400" noProof="1">
                <a:sym typeface="+mn-ea"/>
              </a:rPr>
              <a:t>  这张拓扑的网络环境是：PC1通过nat进行连接到internet上网，pppoe-client路由器代替用户进行pppoe拨号及nat功能使用户能够进行ADSL拨号上网，ppoe-server路由器模拟ISP端的pppoe服务器与pppoe-client建立pppoe连接，实现pc1能够访问internet的需求。</a:t>
            </a: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</p:txBody>
      </p:sp>
      <p:pic>
        <p:nvPicPr>
          <p:cNvPr id="25603" name="图片 1">
            <a:extLst>
              <a:ext uri="{FF2B5EF4-FFF2-40B4-BE49-F238E27FC236}">
                <a16:creationId xmlns:a16="http://schemas.microsoft.com/office/drawing/2014/main" id="{A78A3B69-C737-4F1E-BE3E-69CDCAF8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741488"/>
            <a:ext cx="570865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内容占位符 2">
            <a:extLst>
              <a:ext uri="{FF2B5EF4-FFF2-40B4-BE49-F238E27FC236}">
                <a16:creationId xmlns:a16="http://schemas.microsoft.com/office/drawing/2014/main" id="{1544F6B1-77F6-4861-B095-7C385C66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50" y="334963"/>
            <a:ext cx="10444163" cy="5580062"/>
          </a:xfr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800" b="1" noProof="1">
                <a:sym typeface="+mn-ea"/>
              </a:rPr>
              <a:t>（</a:t>
            </a:r>
            <a:r>
              <a:rPr lang="en-US" altLang="zh-CN" sz="2800" b="1" noProof="1">
                <a:sym typeface="+mn-ea"/>
              </a:rPr>
              <a:t>1</a:t>
            </a:r>
            <a:r>
              <a:rPr lang="zh-CN" altLang="en-US" sz="2800" b="1" noProof="1">
                <a:sym typeface="+mn-ea"/>
              </a:rPr>
              <a:t>）pppoe服务器端的配置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800" b="1" noProof="1">
                <a:sym typeface="+mn-ea"/>
              </a:rPr>
              <a:t>配置思路：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1" noProof="1">
                <a:sym typeface="+mn-ea"/>
              </a:rPr>
              <a:t>1、Virtual-Template虚拟模板接口的配置：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1" noProof="1">
                <a:sym typeface="+mn-ea"/>
              </a:rPr>
              <a:t>       为了让同为L2层协议的以太网承载ppp，那么就需要配置vt虚拟模板（Virtual-Template），VT模板就是为了让一条链路上可以封装多种同层协   议的虚拟接口。因为现在的以太网物理接口已经默认封装了以太网协议，无法再封装其他的wan协议了，所以才需要vt来模拟一个(WAN)ppp接口，然后封装其他协议如ppp，最后在把vt绑定到物理接口，实现ppp和以太网协议的嵌套。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1" noProof="1">
                <a:sym typeface="+mn-ea"/>
              </a:rPr>
              <a:t>       所以需要在VT虚拟接口中，来配置ppp协议，所以要在vt接口中配置ppp的认证、加密方式、ipcp协商等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1" noProof="1">
                <a:sym typeface="+mn-ea"/>
              </a:rPr>
              <a:t>2、配置ppp的其他选项，如为pppoe客户端分配的ip地址、dns、网关以及用于ppp认证的用户名和密码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b="1" noProof="1">
                <a:sym typeface="+mn-ea"/>
              </a:rPr>
              <a:t>3、配置好以上两步后，最后就需要把vt虚拟接口和连接pppoe客户端的物理以太网接口绑定，完成pppoe协议的封装。</a:t>
            </a:r>
          </a:p>
          <a:p>
            <a:pPr eaLnBrk="1" hangingPunct="1">
              <a:defRPr/>
            </a:pPr>
            <a:endParaRPr lang="zh-CN" altLang="en-US" sz="2400" noProof="1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A9A6182E-2FDB-4DAE-A0EF-563A1FBDD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838" y="334963"/>
            <a:ext cx="10444162" cy="6097587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sym typeface="宋体" panose="02010600030101010101" pitchFamily="2" charset="-122"/>
              </a:rPr>
              <a:t>1</a:t>
            </a:r>
            <a:r>
              <a:rPr lang="zh-CN" altLang="en-US" sz="2800" b="1">
                <a:sym typeface="宋体" panose="02010600030101010101" pitchFamily="2" charset="-122"/>
              </a:rPr>
              <a:t>）pppoe服务器端的配置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配置命令：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1、配置vt及ppp的各种参数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[server]interface Virtual-Template 10                        首先创建vt接口编号随意，这里是10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 ppp authentication-mode chap                                定义ppp采用chap方式认证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remote address pool pppoe                                     为远程pppoe客户端分配ip池“pppoe”中的ip地址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ip address 12.1.1.1 255.255.255.0                             设置本端vt接口的ip地址为12.1.1.1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#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2、配置ppp的其他选项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ip pool pppoe                                                             首先配置用于给客户端分配ip地址的地址池“pppoe”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gateway-list 12.1.1.1                                                  给客户端分配的网关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network 12.1.1.0 mask 255.255.255.0                       给客户端分配的ip地址的范围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dns-list 218.30.19.40 61.134.1.4                                给客户端分配的dns地址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#       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</a:t>
            </a:r>
            <a:endParaRPr lang="zh-CN" altLang="en-US" sz="2400" b="1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4FEC9ADA-8FF3-4385-B8E0-DC6588D42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0" y="334963"/>
            <a:ext cx="10444163" cy="5580062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sym typeface="宋体" panose="02010600030101010101" pitchFamily="2" charset="-122"/>
              </a:rPr>
              <a:t>1</a:t>
            </a:r>
            <a:r>
              <a:rPr lang="zh-CN" altLang="en-US" sz="2800" b="1">
                <a:sym typeface="宋体" panose="02010600030101010101" pitchFamily="2" charset="-122"/>
              </a:rPr>
              <a:t>）pppoe服务器端的配置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配置命令：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   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aaa                                                                            进入aaa本地用户数据库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local-user pppoe password cipher pppoe               定义用于ppp认证的用户名“pppoe”和密码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local-user pppoe service-type ppp                          定义用户“pppoe”的用途是做ppp认证的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3、将物理接口与VT虚拟接口进行绑定，实现pppoe协议的封装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#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interface GigabitEthernet0/0/0   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  pppoe-server bind Virtual-Template 10                   将GE0/0/0接口与VT10接口进行绑定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#</a:t>
            </a:r>
          </a:p>
          <a:p>
            <a:pPr marL="0" indent="0" eaLnBrk="1" hangingPunct="1">
              <a:buFontTx/>
              <a:buNone/>
            </a:pPr>
            <a:endParaRPr lang="zh-CN" altLang="en-US" sz="20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000" b="1">
                <a:sym typeface="宋体" panose="02010600030101010101" pitchFamily="2" charset="-122"/>
              </a:rPr>
              <a:t>到这里pppoe-server的配置就完成了，如果需要使用raids服务器进行认证的话，就需要配置pppoe服务器连接radis服务器进行验证即可，配置后面补充。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C43ED88D-97E5-473C-886E-9427B0D3F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336550"/>
            <a:ext cx="11150600" cy="5580063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sym typeface="宋体" panose="02010600030101010101" pitchFamily="2" charset="-122"/>
              </a:rPr>
              <a:t>2</a:t>
            </a:r>
            <a:r>
              <a:rPr lang="zh-CN" altLang="en-US" sz="2800" b="1">
                <a:sym typeface="宋体" panose="02010600030101010101" pitchFamily="2" charset="-122"/>
              </a:rPr>
              <a:t>）pppoe客户端的配置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配置思路：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1、DCC（拨号控制中心）虚拟拨号接口（dialer）的配置，就是专门用来控制拨号的接口，在这个接口下配置封装协议、ppp认证、ip地址自动获得、dialer接口拨号使用的用户名、pppoe连接建立的等待时间、dialer所属的组、指定dialer接口的编号（这个编号是用来和物理接口绑定时候用到的编号）、nat地址转换等等的配置，都在是该拨号接口下完成的。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2、用于控制pppoe客户端按需拨号的拨号规则，如定义哪些流量允许进行pppoe拨号连接。这一步只有当pppoe客户端是按需拨号时候才需要配置，如果是永久链接的pppoe，无需配置拨号规则dialer-rule。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3、配置好以上两步后，最后就需要把DCC的dialer虚拟接口和连接pppoe服务端的物理以太网接口绑定，完成pppoe协议。，并且修改物理接口的MTU=1492Byte（因为正常的以太网帧=1500Byte，但是pppoe的头部+ppp的头部=6+2=8byte，所以该物理接口以太网帧的MTU就应改为1500-8=1492Byte大小，防止该帧加上以太网头部后超过1500Byte）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4、添加默认路由指向dialer接口，以及其他的配置，如为pc主机分配的dhcp地址池、使用nat让pc主机上网等的配置。</a:t>
            </a: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91362865-B4CD-469E-8AC2-8BE7361BC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336550"/>
            <a:ext cx="11150600" cy="6149975"/>
          </a:xfrm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>
                <a:sym typeface="宋体" panose="02010600030101010101" pitchFamily="2" charset="-122"/>
              </a:rPr>
              <a:t>（</a:t>
            </a:r>
            <a:r>
              <a:rPr lang="en-US" altLang="zh-CN" sz="2800" b="1">
                <a:sym typeface="宋体" panose="02010600030101010101" pitchFamily="2" charset="-122"/>
              </a:rPr>
              <a:t>2</a:t>
            </a:r>
            <a:r>
              <a:rPr lang="zh-CN" altLang="en-US" sz="2800" b="1">
                <a:sym typeface="宋体" panose="02010600030101010101" pitchFamily="2" charset="-122"/>
              </a:rPr>
              <a:t>）pppoe客户端的配置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配置命令：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[client]interface Dialer 1                            创建DCC的dialer 1 接口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link-protocol ppp                                     封装ppp协议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ppp chap user pppoe                               配置ppp的chap认证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ppp chap password simple pppoe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 ip address ppp-negotiate                        设置pppoe客户端自动获取ip地址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dialer user pppoe                                     指定dialer接口拨号所使用的用户，与ppp认证用户一至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dialer bundle 1                                         指定dialer 1 接口的编号（用于和物理接口绑定）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dialer timer idle 300                                 设置按需pppoe拨号的空闲时间（300s没有流量就断开）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dialer-group 1          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interface GigabitEthernet0/0/0   </a:t>
            </a:r>
          </a:p>
          <a:p>
            <a:pPr marL="0" indent="0" eaLnBrk="1" hangingPunct="1">
              <a:buFontTx/>
              <a:buNone/>
            </a:pPr>
            <a:r>
              <a:rPr lang="zh-CN" altLang="en-US" sz="2300" b="1">
                <a:sym typeface="宋体" panose="02010600030101010101" pitchFamily="2" charset="-122"/>
              </a:rPr>
              <a:t>  pppoe-</a:t>
            </a:r>
            <a:r>
              <a:rPr lang="en-US" altLang="zh-CN" sz="2300" b="1">
                <a:sym typeface="宋体" panose="02010600030101010101" pitchFamily="2" charset="-122"/>
              </a:rPr>
              <a:t>client</a:t>
            </a:r>
            <a:r>
              <a:rPr lang="zh-CN" altLang="en-US" sz="2300" b="1">
                <a:sym typeface="宋体" panose="02010600030101010101" pitchFamily="2" charset="-122"/>
              </a:rPr>
              <a:t> bind </a:t>
            </a:r>
            <a:r>
              <a:rPr lang="en-US" altLang="zh-CN" sz="2300" b="1">
                <a:sym typeface="宋体" panose="02010600030101010101" pitchFamily="2" charset="-122"/>
              </a:rPr>
              <a:t>bundle </a:t>
            </a:r>
            <a:r>
              <a:rPr lang="zh-CN" altLang="en-US" sz="2300" b="1">
                <a:sym typeface="宋体" panose="02010600030101010101" pitchFamily="2" charset="-122"/>
              </a:rPr>
              <a:t>1          </a:t>
            </a: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zh-CN" altLang="en-US" sz="2800" b="1"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5AC08E8-D2AB-4A90-A7F6-35A883A32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补充：</a:t>
            </a:r>
            <a:r>
              <a:rPr lang="zh-CN" altLang="zh-CN" sz="3600" b="1"/>
              <a:t>广域网协议（</a:t>
            </a:r>
            <a:r>
              <a:rPr lang="en-US" altLang="zh-CN" sz="3600" b="1"/>
              <a:t>WAN</a:t>
            </a:r>
            <a:r>
              <a:rPr lang="zh-CN" altLang="en-US" sz="3600" b="1"/>
              <a:t>协议）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1324D322-6CCA-4A6F-8FCC-4A5750282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98550"/>
            <a:ext cx="8320088" cy="5468938"/>
          </a:xfrm>
        </p:spPr>
        <p:txBody>
          <a:bodyPr/>
          <a:lstStyle/>
          <a:p>
            <a:pPr eaLnBrk="1" hangingPunct="1"/>
            <a:r>
              <a:rPr lang="en-US" altLang="en-US" sz="2400" b="1">
                <a:sym typeface="宋体" panose="02010600030101010101" pitchFamily="2" charset="-122"/>
              </a:rPr>
              <a:t>1</a:t>
            </a:r>
            <a:r>
              <a:rPr lang="zh-CN" altLang="en-US" sz="2400" b="1">
                <a:sym typeface="宋体" panose="02010600030101010101" pitchFamily="2" charset="-122"/>
              </a:rPr>
              <a:t>）</a:t>
            </a:r>
            <a:r>
              <a:rPr lang="en-US" altLang="zh-CN" sz="2400" b="1">
                <a:sym typeface="宋体" panose="02010600030101010101" pitchFamily="2" charset="-122"/>
              </a:rPr>
              <a:t>HDLC介绍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400">
                <a:sym typeface="宋体" panose="02010600030101010101" pitchFamily="2" charset="-122"/>
              </a:rPr>
              <a:t>HDLC 是点到点串行线路上（同步电路）的帧封装格式，其帧格式和以太网帧格式有很 大的差别，HDLC 帧没有源MAC 地址和目的MAC 地址。Cisco 公司对HDLC 进行了专有化，Cisco的HDLC 封装和标准的HDLC 不兼容。如果链路的两端都是Cisco 设备，使用HDLC 封装没有 问题，但如果Cisco 设备与非Cisco 设备进行连接，应使用PPP 协议。HDLC 不能提供验证， 缺少了对链路的安全保护。默认时，Cisco 路由器的串口是采用Cisco HDLC 封装的。如果 串口的封装不是HDLC，要把封装改为HDLC 使用命令“encapsulation hdlc”。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B67E2549-A07A-4568-9F3D-ED1A417CF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补充：</a:t>
            </a:r>
            <a:r>
              <a:rPr lang="zh-CN" altLang="zh-CN" sz="3600" b="1"/>
              <a:t>广域网协议（</a:t>
            </a:r>
            <a:r>
              <a:rPr lang="en-US" altLang="zh-CN" sz="3600" b="1"/>
              <a:t>WAN</a:t>
            </a:r>
            <a:r>
              <a:rPr lang="zh-CN" altLang="en-US" sz="3600" b="1"/>
              <a:t>协议）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3A94922-3A8F-40A2-9C65-5D8219B1F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98550"/>
            <a:ext cx="8320088" cy="5468938"/>
          </a:xfrm>
        </p:spPr>
        <p:txBody>
          <a:bodyPr/>
          <a:lstStyle/>
          <a:p>
            <a:pPr eaLnBrk="1" hangingPunct="1"/>
            <a:r>
              <a:rPr lang="en-US" altLang="en-US" sz="2400" b="1">
                <a:sym typeface="宋体" panose="02010600030101010101" pitchFamily="2" charset="-122"/>
              </a:rPr>
              <a:t>2</a:t>
            </a:r>
            <a:r>
              <a:rPr lang="zh-CN" altLang="en-US" sz="2400" b="1">
                <a:sym typeface="宋体" panose="02010600030101010101" pitchFamily="2" charset="-122"/>
              </a:rPr>
              <a:t>）</a:t>
            </a:r>
            <a:r>
              <a:rPr lang="en-US" altLang="zh-CN" sz="2400" b="1">
                <a:sym typeface="宋体" panose="02010600030101010101" pitchFamily="2" charset="-122"/>
              </a:rPr>
              <a:t>HDLC</a:t>
            </a:r>
            <a:r>
              <a:rPr lang="zh-CN" altLang="zh-CN" sz="2400" b="1">
                <a:sym typeface="宋体" panose="02010600030101010101" pitchFamily="2" charset="-122"/>
              </a:rPr>
              <a:t>封装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Router(config-if)#encapsulation hdlc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sym typeface="Arial" panose="020B0604020202020204" pitchFamily="34" charset="0"/>
              </a:rPr>
              <a:t>启用</a:t>
            </a: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HDLC</a:t>
            </a:r>
            <a:r>
              <a:rPr lang="zh-CN" altLang="en-US" sz="2400">
                <a:solidFill>
                  <a:srgbClr val="000000"/>
                </a:solidFill>
                <a:sym typeface="Arial" panose="020B0604020202020204" pitchFamily="34" charset="0"/>
              </a:rPr>
              <a:t>封装</a:t>
            </a:r>
            <a:endParaRPr lang="en-US" altLang="zh-CN" sz="2400">
              <a:solidFill>
                <a:srgbClr val="000000"/>
              </a:solidFill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sym typeface="Arial" panose="020B0604020202020204" pitchFamily="34" charset="0"/>
              </a:rPr>
              <a:t>HDLC</a:t>
            </a:r>
            <a:r>
              <a:rPr lang="zh-CN" altLang="en-US" sz="2400">
                <a:solidFill>
                  <a:srgbClr val="000000"/>
                </a:solidFill>
                <a:sym typeface="Arial" panose="020B0604020202020204" pitchFamily="34" charset="0"/>
              </a:rPr>
              <a:t>是同步串口的缺省封装格式</a:t>
            </a:r>
            <a:endParaRPr lang="en-US" altLang="zh-CN" sz="2400">
              <a:sym typeface="宋体" panose="02010600030101010101" pitchFamily="2" charset="-122"/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9567FFBE-9540-4A8A-8C84-D181922C0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补充：</a:t>
            </a:r>
            <a:r>
              <a:rPr lang="zh-CN" altLang="zh-CN" sz="3600" b="1"/>
              <a:t>广域网协议（</a:t>
            </a:r>
            <a:r>
              <a:rPr lang="en-US" altLang="zh-CN" sz="3600" b="1"/>
              <a:t>WAN</a:t>
            </a:r>
            <a:r>
              <a:rPr lang="zh-CN" altLang="en-US" sz="3600" b="1"/>
              <a:t>协议）</a:t>
            </a:r>
          </a:p>
        </p:txBody>
      </p:sp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54A73DAC-ECC9-4B11-8CC7-05F63196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98550"/>
            <a:ext cx="8320088" cy="5468938"/>
          </a:xfrm>
          <a:ln>
            <a:miter/>
          </a:ln>
        </p:spPr>
        <p:txBody>
          <a:bodyPr/>
          <a:lstStyle/>
          <a:p>
            <a:pPr marL="0" indent="0" defTabSz="915670" eaLnBrk="1" hangingPunct="1">
              <a:defRPr/>
            </a:pPr>
            <a:r>
              <a:rPr lang="en-US" sz="2400" b="1" noProof="1">
                <a:sym typeface="+mn-ea"/>
              </a:rPr>
              <a:t>3</a:t>
            </a:r>
            <a:r>
              <a:rPr lang="zh-CN" altLang="en-US" sz="2400" b="1" noProof="1">
                <a:sym typeface="+mn-ea"/>
              </a:rPr>
              <a:t>）</a:t>
            </a:r>
            <a:r>
              <a:rPr lang="zh-CN" altLang="en-US" sz="2400" noProof="1">
                <a:sym typeface="+mn-ea"/>
              </a:rPr>
              <a:t>最常用的两个点对点广域网封装协议是</a:t>
            </a:r>
            <a:r>
              <a:rPr lang="en-US" altLang="zh-CN" sz="2400" noProof="1">
                <a:sym typeface="+mn-ea"/>
              </a:rPr>
              <a:t>HDLC</a:t>
            </a:r>
            <a:r>
              <a:rPr lang="zh-CN" altLang="en-US" sz="2400" noProof="1">
                <a:sym typeface="+mn-ea"/>
              </a:rPr>
              <a:t>、</a:t>
            </a:r>
            <a:r>
              <a:rPr lang="en-US" altLang="zh-CN" sz="2400" noProof="1">
                <a:sym typeface="+mn-ea"/>
              </a:rPr>
              <a:t>PPP</a:t>
            </a:r>
            <a:endParaRPr lang="zh-CN" altLang="en-US" sz="2400" noProof="1"/>
          </a:p>
          <a:p>
            <a:pPr marL="0" indent="0" defTabSz="915670" eaLnBrk="1" hangingPunct="1">
              <a:defRPr/>
            </a:pPr>
            <a:r>
              <a:rPr lang="en-US" altLang="zh-CN" sz="2400" noProof="1">
                <a:sym typeface="+mn-ea"/>
              </a:rPr>
              <a:t>PPP</a:t>
            </a:r>
            <a:r>
              <a:rPr lang="zh-CN" altLang="en-US" sz="2400" noProof="1">
                <a:sym typeface="+mn-ea"/>
              </a:rPr>
              <a:t>：用于在链路建立过程当中检查链路质量；另外，还支持</a:t>
            </a:r>
            <a:r>
              <a:rPr lang="en-US" altLang="zh-CN" sz="2400" noProof="1">
                <a:sym typeface="+mn-ea"/>
              </a:rPr>
              <a:t>PAP</a:t>
            </a:r>
            <a:r>
              <a:rPr lang="zh-CN" altLang="en-US" sz="2400" noProof="1">
                <a:sym typeface="+mn-ea"/>
              </a:rPr>
              <a:t>和</a:t>
            </a:r>
            <a:r>
              <a:rPr lang="en-US" altLang="zh-CN" sz="2400" noProof="1">
                <a:sym typeface="+mn-ea"/>
              </a:rPr>
              <a:t>CHAP</a:t>
            </a:r>
            <a:r>
              <a:rPr lang="zh-CN" altLang="en-US" sz="2400" noProof="1">
                <a:sym typeface="+mn-ea"/>
              </a:rPr>
              <a:t>密码验证</a:t>
            </a:r>
            <a:endParaRPr lang="zh-CN" altLang="en-US" sz="2400" noProof="1"/>
          </a:p>
          <a:p>
            <a:pPr marL="0" indent="0" defTabSz="915670" eaLnBrk="1" hangingPunct="1">
              <a:defRPr/>
            </a:pPr>
            <a:r>
              <a:rPr lang="en-US" altLang="zh-CN" sz="2400" noProof="1">
                <a:sym typeface="+mn-ea"/>
              </a:rPr>
              <a:t>HDLC</a:t>
            </a:r>
            <a:r>
              <a:rPr lang="zh-CN" altLang="en-US" sz="2400" noProof="1">
                <a:sym typeface="+mn-ea"/>
              </a:rPr>
              <a:t>：是思科串行线路的缺省协议，只允许点对点的连接</a:t>
            </a:r>
            <a:endParaRPr lang="zh-CN" altLang="en-US" sz="2400" noProof="1"/>
          </a:p>
          <a:p>
            <a:pPr marL="0" indent="0" defTabSz="915670" eaLnBrk="1" hangingPunct="1">
              <a:defRPr/>
            </a:pPr>
            <a:r>
              <a:rPr lang="zh-CN" altLang="en-US" sz="2400" noProof="1">
                <a:sym typeface="+mn-ea"/>
              </a:rPr>
              <a:t>如果连接的是非</a:t>
            </a:r>
            <a:r>
              <a:rPr lang="en-US" altLang="zh-CN" sz="2400" noProof="1">
                <a:sym typeface="+mn-ea"/>
              </a:rPr>
              <a:t>CISCO</a:t>
            </a:r>
            <a:r>
              <a:rPr lang="zh-CN" altLang="en-US" sz="2400" noProof="1">
                <a:sym typeface="+mn-ea"/>
              </a:rPr>
              <a:t>设备，就需要使用其他的数据封装类型。如</a:t>
            </a:r>
            <a:r>
              <a:rPr lang="en-US" altLang="zh-CN" sz="2400" noProof="1">
                <a:sym typeface="+mn-ea"/>
              </a:rPr>
              <a:t>FR</a:t>
            </a:r>
            <a:r>
              <a:rPr lang="zh-CN" altLang="en-US" sz="2400" noProof="1">
                <a:sym typeface="+mn-ea"/>
              </a:rPr>
              <a:t>，</a:t>
            </a:r>
            <a:r>
              <a:rPr lang="en-US" altLang="zh-CN" sz="2400" noProof="1">
                <a:sym typeface="+mn-ea"/>
              </a:rPr>
              <a:t>PPP</a:t>
            </a:r>
          </a:p>
          <a:p>
            <a:pPr eaLnBrk="1" hangingPunct="1">
              <a:defRPr/>
            </a:pPr>
            <a:endParaRPr lang="en-US" altLang="zh-CN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2BD4CE8E-9BB7-4F32-80B1-9FB258183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PPP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6F04DB7-1BA8-44F3-A838-3837A0E96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98550"/>
            <a:ext cx="8320088" cy="5468938"/>
          </a:xfrm>
        </p:spPr>
        <p:txBody>
          <a:bodyPr/>
          <a:lstStyle/>
          <a:p>
            <a:pPr eaLnBrk="1" hangingPunct="1"/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en-US" sz="2800"/>
              <a:t>PPP</a:t>
            </a:r>
            <a:r>
              <a:rPr lang="zh-CN" altLang="en-US" sz="2800"/>
              <a:t>协议的基本概念</a:t>
            </a:r>
          </a:p>
          <a:p>
            <a:pPr eaLnBrk="1" hangingPunct="1"/>
            <a:r>
              <a:rPr lang="en-US" altLang="zh-CN" sz="2800"/>
              <a:t>PPP</a:t>
            </a:r>
            <a:r>
              <a:rPr lang="zh-CN" altLang="en-US" sz="2800"/>
              <a:t>全称：</a:t>
            </a:r>
            <a:r>
              <a:rPr lang="en-US" altLang="zh-CN" sz="2800"/>
              <a:t>Point-to-Point Protocol</a:t>
            </a:r>
            <a:r>
              <a:rPr lang="zh-CN" altLang="zh-CN" sz="2800"/>
              <a:t>，点到点协议。</a:t>
            </a:r>
          </a:p>
          <a:p>
            <a:pPr eaLnBrk="1" hangingPunct="1"/>
            <a:r>
              <a:rPr lang="en-US" altLang="zh-CN" sz="2800"/>
              <a:t>HDLC</a:t>
            </a:r>
            <a:r>
              <a:rPr lang="zh-CN" altLang="en-US" sz="2800"/>
              <a:t>、</a:t>
            </a:r>
            <a:r>
              <a:rPr lang="en-US" altLang="zh-CN" sz="2800"/>
              <a:t>PPP</a:t>
            </a:r>
            <a:r>
              <a:rPr lang="zh-CN" altLang="en-US" sz="2800"/>
              <a:t>、帧中继</a:t>
            </a:r>
            <a:r>
              <a:rPr lang="en-US" altLang="zh-CN" sz="2800"/>
              <a:t>(Frame-Relay)</a:t>
            </a:r>
            <a:r>
              <a:rPr lang="zh-CN" altLang="zh-CN" sz="2800"/>
              <a:t>均为数据链路层协议。</a:t>
            </a:r>
          </a:p>
          <a:p>
            <a:pPr eaLnBrk="1" hangingPunct="1"/>
            <a:r>
              <a:rPr lang="en-US" altLang="zh-CN" sz="2800"/>
              <a:t>PPP</a:t>
            </a:r>
            <a:r>
              <a:rPr lang="zh-CN" altLang="en-US" sz="2800"/>
              <a:t>的前身是</a:t>
            </a:r>
            <a:r>
              <a:rPr lang="en-US" altLang="zh-CN" sz="2800"/>
              <a:t>SLIP</a:t>
            </a:r>
            <a:r>
              <a:rPr lang="zh-CN" altLang="en-US" sz="2800"/>
              <a:t>、</a:t>
            </a:r>
            <a:r>
              <a:rPr lang="en-US" altLang="zh-CN" sz="2800"/>
              <a:t>CSLIP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PPP</a:t>
            </a:r>
            <a:r>
              <a:rPr lang="zh-CN" altLang="en-US" sz="2800"/>
              <a:t>基本工作流程</a:t>
            </a:r>
          </a:p>
          <a:p>
            <a:pPr eaLnBrk="1" hangingPunct="1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）链路关闭阶段</a:t>
            </a:r>
            <a:r>
              <a:rPr lang="en-US" altLang="zh-CN" sz="2800"/>
              <a:t>---Link Dead</a:t>
            </a:r>
          </a:p>
          <a:p>
            <a:pPr eaLnBrk="1" hangingPunct="1"/>
            <a:r>
              <a:rPr lang="zh-CN" altLang="zh-CN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）链路建立阶段</a:t>
            </a:r>
            <a:r>
              <a:rPr lang="en-US" altLang="zh-CN" sz="2800"/>
              <a:t>---Link Establishment</a:t>
            </a:r>
          </a:p>
          <a:p>
            <a:pPr eaLnBrk="1" hangingPunct="1"/>
            <a:r>
              <a:rPr lang="zh-CN" altLang="zh-CN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）认证阶段</a:t>
            </a:r>
            <a:r>
              <a:rPr lang="en-US" altLang="zh-CN" sz="2800"/>
              <a:t>---Authentication</a:t>
            </a:r>
            <a:endParaRPr lang="zh-CN" altLang="zh-CN" sz="2800"/>
          </a:p>
          <a:p>
            <a:pPr eaLnBrk="1" hangingPunct="1"/>
            <a:r>
              <a:rPr lang="zh-CN" altLang="zh-CN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）网络层协议阶段</a:t>
            </a:r>
            <a:r>
              <a:rPr lang="en-US" altLang="zh-CN" sz="2800"/>
              <a:t>---Network Layer Pro</a:t>
            </a:r>
          </a:p>
          <a:p>
            <a:pPr eaLnBrk="1" hangingPunct="1"/>
            <a:r>
              <a:rPr lang="zh-CN" altLang="zh-CN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）链路终结阶段</a:t>
            </a:r>
            <a:r>
              <a:rPr lang="en-US" altLang="zh-CN" sz="2800"/>
              <a:t>---Link Termination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76B10A77-697B-4AE8-91C6-39FC0AF0A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2450"/>
            <a:ext cx="8320088" cy="6016625"/>
          </a:xfrm>
        </p:spPr>
        <p:txBody>
          <a:bodyPr/>
          <a:lstStyle/>
          <a:p>
            <a:pPr eaLnBrk="1" hangingPunct="1"/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en-US" altLang="en-US" sz="2800"/>
              <a:t>PPP</a:t>
            </a:r>
            <a:r>
              <a:rPr lang="zh-CN" altLang="en-US" sz="2800"/>
              <a:t>的层次原理</a:t>
            </a:r>
          </a:p>
          <a:p>
            <a:pPr eaLnBrk="1" hangingPunct="1"/>
            <a:endParaRPr lang="en-US" altLang="zh-CN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D017515-BF70-4434-90C8-59C2BCADAD13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919288" y="112395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/>
              <a:t>PPP</a:t>
            </a:r>
            <a:r>
              <a:rPr lang="zh-CN" altLang="en-US" sz="2800"/>
              <a:t>：为网络层服务的数据链路层协议</a:t>
            </a:r>
            <a:endParaRPr lang="en-US" altLang="zh-CN" sz="2800"/>
          </a:p>
          <a:p>
            <a:pPr eaLnBrk="1" hangingPunct="1"/>
            <a:endParaRPr lang="zh-CN" altLang="en-US" sz="28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1855EDC-CAC5-4143-BCC7-272E510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71650"/>
            <a:ext cx="885983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内容占位符 2">
            <a:extLst>
              <a:ext uri="{FF2B5EF4-FFF2-40B4-BE49-F238E27FC236}">
                <a16:creationId xmlns:a16="http://schemas.microsoft.com/office/drawing/2014/main" id="{CAA214E6-4BAE-4795-A1C4-3D0A0053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2450"/>
            <a:ext cx="8320088" cy="6016625"/>
          </a:xfrm>
          <a:ln>
            <a:miter/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sz="2800" noProof="1"/>
              <a:t>4</a:t>
            </a:r>
            <a:r>
              <a:rPr lang="zh-CN" altLang="en-US" sz="2800" noProof="1"/>
              <a:t>）</a:t>
            </a:r>
            <a:r>
              <a:rPr lang="en-US" sz="2800" noProof="1"/>
              <a:t>PPP</a:t>
            </a:r>
            <a:r>
              <a:rPr lang="zh-CN" sz="2800" noProof="1"/>
              <a:t>概述</a:t>
            </a:r>
            <a:endParaRPr lang="zh-CN" altLang="zh-CN" sz="2800" noProof="1"/>
          </a:p>
          <a:p>
            <a:pPr eaLnBrk="1" hangingPunct="1">
              <a:defRPr/>
            </a:pPr>
            <a:endParaRPr lang="en-US" altLang="zh-CN" noProof="1"/>
          </a:p>
        </p:txBody>
      </p:sp>
      <p:sp>
        <p:nvSpPr>
          <p:cNvPr id="11267" name="内容占位符 52">
            <a:extLst>
              <a:ext uri="{FF2B5EF4-FFF2-40B4-BE49-F238E27FC236}">
                <a16:creationId xmlns:a16="http://schemas.microsoft.com/office/drawing/2014/main" id="{30B0A807-9A77-4D25-A865-2A1E693388EF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>
                <a:srgbClr val="708CA1"/>
              </a:buClr>
            </a:pPr>
            <a:r>
              <a:rPr lang="en-US" altLang="zh-CN"/>
              <a:t>PPP</a:t>
            </a:r>
            <a:r>
              <a:rPr lang="zh-CN" altLang="en-US"/>
              <a:t>（</a:t>
            </a:r>
            <a:r>
              <a:rPr lang="en-US" altLang="zh-CN"/>
              <a:t>Point to Point Protocol</a:t>
            </a:r>
            <a:r>
              <a:rPr lang="zh-CN" altLang="en-US"/>
              <a:t>）协议是在点对点链路上运行的数据链路层协议。</a:t>
            </a:r>
          </a:p>
          <a:p>
            <a:pPr eaLnBrk="1" hangingPunct="1">
              <a:spcBef>
                <a:spcPct val="50000"/>
              </a:spcBef>
              <a:buClr>
                <a:srgbClr val="708CA1"/>
              </a:buClr>
            </a:pPr>
            <a:r>
              <a:rPr lang="zh-CN" altLang="en-US"/>
              <a:t>用户使用拨号电话线接入</a:t>
            </a:r>
            <a:r>
              <a:rPr lang="en-US" altLang="zh-CN"/>
              <a:t>Internet</a:t>
            </a:r>
            <a:r>
              <a:rPr lang="zh-CN" altLang="en-US"/>
              <a:t>时，一般都是使用 </a:t>
            </a:r>
            <a:r>
              <a:rPr lang="en-US" altLang="zh-CN"/>
              <a:t>PPP </a:t>
            </a:r>
            <a:r>
              <a:rPr lang="zh-CN" altLang="en-US"/>
              <a:t>协议。</a:t>
            </a:r>
            <a:endParaRPr lang="en-US" altLang="zh-CN"/>
          </a:p>
          <a:p>
            <a:pPr eaLnBrk="1" hangingPunct="1">
              <a:spcBef>
                <a:spcPct val="50000"/>
              </a:spcBef>
              <a:buClr>
                <a:srgbClr val="708CA1"/>
              </a:buClr>
            </a:pPr>
            <a:endParaRPr lang="en-US" altLang="zh-CN"/>
          </a:p>
          <a:p>
            <a:pPr eaLnBrk="1" hangingPunct="1">
              <a:spcBef>
                <a:spcPct val="50000"/>
              </a:spcBef>
              <a:buClr>
                <a:srgbClr val="708CA1"/>
              </a:buClr>
            </a:pPr>
            <a:endParaRPr lang="en-US" altLang="zh-CN"/>
          </a:p>
          <a:p>
            <a:pPr eaLnBrk="1" hangingPunct="1">
              <a:buClr>
                <a:schemeClr val="accent1"/>
              </a:buClr>
            </a:pPr>
            <a:r>
              <a:rPr lang="zh-CN" altLang="en-US"/>
              <a:t>在</a:t>
            </a:r>
            <a:r>
              <a:rPr lang="en-US" altLang="zh-CN"/>
              <a:t>80</a:t>
            </a:r>
            <a:r>
              <a:rPr lang="zh-CN" altLang="en-US"/>
              <a:t>年代末，人们在串行线路协议（</a:t>
            </a:r>
            <a:r>
              <a:rPr lang="en-US" altLang="zh-CN"/>
              <a:t>SLIP</a:t>
            </a:r>
            <a:r>
              <a:rPr lang="zh-CN" altLang="en-US"/>
              <a:t>）基础上开发</a:t>
            </a:r>
            <a:r>
              <a:rPr lang="en-US" altLang="zh-CN"/>
              <a:t>PPP</a:t>
            </a:r>
            <a:r>
              <a:rPr lang="zh-CN" altLang="en-US"/>
              <a:t>协议来解决远程互联网连接的问题。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1268" name="Line 2">
            <a:extLst>
              <a:ext uri="{FF2B5EF4-FFF2-40B4-BE49-F238E27FC236}">
                <a16:creationId xmlns:a16="http://schemas.microsoft.com/office/drawing/2014/main" id="{81D509AC-D150-481B-B84E-D7F489D39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3689350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C9F40FCC-72FC-4E0E-A18C-976B20F64807}"/>
              </a:ext>
            </a:extLst>
          </p:cNvPr>
          <p:cNvGrpSpPr>
            <a:grpSpLocks/>
          </p:cNvGrpSpPr>
          <p:nvPr/>
        </p:nvGrpSpPr>
        <p:grpSpPr bwMode="auto">
          <a:xfrm>
            <a:off x="2735263" y="3322638"/>
            <a:ext cx="720725" cy="804862"/>
            <a:chOff x="2967" y="2733"/>
            <a:chExt cx="789" cy="870"/>
          </a:xfrm>
        </p:grpSpPr>
        <p:grpSp>
          <p:nvGrpSpPr>
            <p:cNvPr id="11291" name="Group 6">
              <a:extLst>
                <a:ext uri="{FF2B5EF4-FFF2-40B4-BE49-F238E27FC236}">
                  <a16:creationId xmlns:a16="http://schemas.microsoft.com/office/drawing/2014/main" id="{AB36A778-51ED-4FCF-80AE-1E80BFC34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11304" name="Freeform 7">
                <a:extLst>
                  <a:ext uri="{FF2B5EF4-FFF2-40B4-BE49-F238E27FC236}">
                    <a16:creationId xmlns:a16="http://schemas.microsoft.com/office/drawing/2014/main" id="{2F77A491-3DA1-4364-B53B-93B0410964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2 w 364"/>
                  <a:gd name="T1" fmla="*/ 153 h 422"/>
                  <a:gd name="T2" fmla="*/ 263 w 364"/>
                  <a:gd name="T3" fmla="*/ 0 h 422"/>
                  <a:gd name="T4" fmla="*/ 263 w 364"/>
                  <a:gd name="T5" fmla="*/ 130 h 422"/>
                  <a:gd name="T6" fmla="*/ 0 w 364"/>
                  <a:gd name="T7" fmla="*/ 305 h 4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5" name="Freeform 8">
                <a:extLst>
                  <a:ext uri="{FF2B5EF4-FFF2-40B4-BE49-F238E27FC236}">
                    <a16:creationId xmlns:a16="http://schemas.microsoft.com/office/drawing/2014/main" id="{36D468E7-1E52-465F-AB9B-DD321D5623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500 w 1091"/>
                  <a:gd name="T1" fmla="*/ 263 h 377"/>
                  <a:gd name="T2" fmla="*/ 0 w 1091"/>
                  <a:gd name="T3" fmla="*/ 131 h 377"/>
                  <a:gd name="T4" fmla="*/ 278 w 1091"/>
                  <a:gd name="T5" fmla="*/ 0 h 377"/>
                  <a:gd name="T6" fmla="*/ 762 w 1091"/>
                  <a:gd name="T7" fmla="*/ 106 h 377"/>
                  <a:gd name="T8" fmla="*/ 500 w 1091"/>
                  <a:gd name="T9" fmla="*/ 263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Freeform 9">
                <a:extLst>
                  <a:ext uri="{FF2B5EF4-FFF2-40B4-BE49-F238E27FC236}">
                    <a16:creationId xmlns:a16="http://schemas.microsoft.com/office/drawing/2014/main" id="{653EC037-0C2E-492B-A93B-87797233E7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4 h 390"/>
                  <a:gd name="T2" fmla="*/ 0 w 690"/>
                  <a:gd name="T3" fmla="*/ 139 h 390"/>
                  <a:gd name="T4" fmla="*/ 499 w 690"/>
                  <a:gd name="T5" fmla="*/ 282 h 390"/>
                  <a:gd name="T6" fmla="*/ 499 w 690"/>
                  <a:gd name="T7" fmla="*/ 134 h 390"/>
                  <a:gd name="T8" fmla="*/ 3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7" name="Freeform 10">
                <a:extLst>
                  <a:ext uri="{FF2B5EF4-FFF2-40B4-BE49-F238E27FC236}">
                    <a16:creationId xmlns:a16="http://schemas.microsoft.com/office/drawing/2014/main" id="{4E3DF280-D5CB-42A1-B88B-4560687C52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96 w 271"/>
                  <a:gd name="T3" fmla="*/ 53 h 189"/>
                  <a:gd name="T4" fmla="*/ 196 w 271"/>
                  <a:gd name="T5" fmla="*/ 137 h 189"/>
                  <a:gd name="T6" fmla="*/ 0 w 271"/>
                  <a:gd name="T7" fmla="*/ 83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8" name="Freeform 11">
                <a:extLst>
                  <a:ext uri="{FF2B5EF4-FFF2-40B4-BE49-F238E27FC236}">
                    <a16:creationId xmlns:a16="http://schemas.microsoft.com/office/drawing/2014/main" id="{ACE712E0-988A-4D60-9CA1-71E25301DF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89 w 261"/>
                  <a:gd name="T3" fmla="*/ 49 h 6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9" name="Line 14">
                <a:extLst>
                  <a:ext uri="{FF2B5EF4-FFF2-40B4-BE49-F238E27FC236}">
                    <a16:creationId xmlns:a16="http://schemas.microsoft.com/office/drawing/2014/main" id="{C7EBC8F2-7154-4308-A6B6-77F4E8BEC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0" name="Line 16">
                <a:extLst>
                  <a:ext uri="{FF2B5EF4-FFF2-40B4-BE49-F238E27FC236}">
                    <a16:creationId xmlns:a16="http://schemas.microsoft.com/office/drawing/2014/main" id="{CB988849-C83F-47DB-92F9-A710C8161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1" name="Line 17">
                <a:extLst>
                  <a:ext uri="{FF2B5EF4-FFF2-40B4-BE49-F238E27FC236}">
                    <a16:creationId xmlns:a16="http://schemas.microsoft.com/office/drawing/2014/main" id="{895568FB-0823-4562-9EC3-751E78700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2" name="Line 18">
                <a:extLst>
                  <a:ext uri="{FF2B5EF4-FFF2-40B4-BE49-F238E27FC236}">
                    <a16:creationId xmlns:a16="http://schemas.microsoft.com/office/drawing/2014/main" id="{71CB79E4-D226-4C21-8024-021054D61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3" name="Line 19">
                <a:extLst>
                  <a:ext uri="{FF2B5EF4-FFF2-40B4-BE49-F238E27FC236}">
                    <a16:creationId xmlns:a16="http://schemas.microsoft.com/office/drawing/2014/main" id="{82C40FEB-9BED-4361-9D73-306C0D093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292" name="Group 21">
              <a:extLst>
                <a:ext uri="{FF2B5EF4-FFF2-40B4-BE49-F238E27FC236}">
                  <a16:creationId xmlns:a16="http://schemas.microsoft.com/office/drawing/2014/main" id="{9E60C462-BD30-448E-815C-136A19B2E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11293" name="Freeform 22">
                <a:extLst>
                  <a:ext uri="{FF2B5EF4-FFF2-40B4-BE49-F238E27FC236}">
                    <a16:creationId xmlns:a16="http://schemas.microsoft.com/office/drawing/2014/main" id="{75F663DB-F440-419D-829B-3FED8143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Freeform 23">
                <a:extLst>
                  <a:ext uri="{FF2B5EF4-FFF2-40B4-BE49-F238E27FC236}">
                    <a16:creationId xmlns:a16="http://schemas.microsoft.com/office/drawing/2014/main" id="{558AB8D3-4DBB-49EB-B5AC-CA4AA55C4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Oval 24">
                <a:extLst>
                  <a:ext uri="{FF2B5EF4-FFF2-40B4-BE49-F238E27FC236}">
                    <a16:creationId xmlns:a16="http://schemas.microsoft.com/office/drawing/2014/main" id="{D432BBC8-2059-4D5C-A2FC-C63127553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96" name="Freeform 25">
                <a:extLst>
                  <a:ext uri="{FF2B5EF4-FFF2-40B4-BE49-F238E27FC236}">
                    <a16:creationId xmlns:a16="http://schemas.microsoft.com/office/drawing/2014/main" id="{1BB6B4F6-8C2D-4E8B-B9F5-45D6C29D9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4 w 646"/>
                  <a:gd name="T3" fmla="*/ 25 h 180"/>
                  <a:gd name="T4" fmla="*/ 402 w 646"/>
                  <a:gd name="T5" fmla="*/ 126 h 180"/>
                  <a:gd name="T6" fmla="*/ 452 w 646"/>
                  <a:gd name="T7" fmla="*/ 111 h 1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Freeform 26">
                <a:extLst>
                  <a:ext uri="{FF2B5EF4-FFF2-40B4-BE49-F238E27FC236}">
                    <a16:creationId xmlns:a16="http://schemas.microsoft.com/office/drawing/2014/main" id="{9E90B81B-6668-42E5-9ADB-EED2AAFFF3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433 w 808"/>
                  <a:gd name="T1" fmla="*/ 520 h 746"/>
                  <a:gd name="T2" fmla="*/ 564 w 808"/>
                  <a:gd name="T3" fmla="*/ 366 h 746"/>
                  <a:gd name="T4" fmla="*/ 564 w 808"/>
                  <a:gd name="T5" fmla="*/ 74 h 746"/>
                  <a:gd name="T6" fmla="*/ 235 w 808"/>
                  <a:gd name="T7" fmla="*/ 0 h 746"/>
                  <a:gd name="T8" fmla="*/ 0 w 808"/>
                  <a:gd name="T9" fmla="*/ 3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Freeform 27">
                <a:extLst>
                  <a:ext uri="{FF2B5EF4-FFF2-40B4-BE49-F238E27FC236}">
                    <a16:creationId xmlns:a16="http://schemas.microsoft.com/office/drawing/2014/main" id="{063D78BE-4E3B-4814-8C2C-D974A5B580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506 h 644"/>
                  <a:gd name="T2" fmla="*/ 0 w 144"/>
                  <a:gd name="T3" fmla="*/ 62 h 644"/>
                  <a:gd name="T4" fmla="*/ 113 w 144"/>
                  <a:gd name="T5" fmla="*/ 0 h 644"/>
                  <a:gd name="T6" fmla="*/ 113 w 144"/>
                  <a:gd name="T7" fmla="*/ 435 h 644"/>
                  <a:gd name="T8" fmla="*/ 0 w 144"/>
                  <a:gd name="T9" fmla="*/ 506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Freeform 28">
                <a:extLst>
                  <a:ext uri="{FF2B5EF4-FFF2-40B4-BE49-F238E27FC236}">
                    <a16:creationId xmlns:a16="http://schemas.microsoft.com/office/drawing/2014/main" id="{C472E831-28AB-442C-9091-56749F235B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892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Freeform 29">
                <a:extLst>
                  <a:ext uri="{FF2B5EF4-FFF2-40B4-BE49-F238E27FC236}">
                    <a16:creationId xmlns:a16="http://schemas.microsoft.com/office/drawing/2014/main" id="{6B0B4E6B-3FA6-478F-B13E-C8DA541943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501 w 672"/>
                  <a:gd name="T1" fmla="*/ 565 h 754"/>
                  <a:gd name="T2" fmla="*/ 501 w 672"/>
                  <a:gd name="T3" fmla="*/ 120 h 754"/>
                  <a:gd name="T4" fmla="*/ 0 w 672"/>
                  <a:gd name="T5" fmla="*/ 0 h 754"/>
                  <a:gd name="T6" fmla="*/ 0 w 672"/>
                  <a:gd name="T7" fmla="*/ 434 h 754"/>
                  <a:gd name="T8" fmla="*/ 501 w 672"/>
                  <a:gd name="T9" fmla="*/ 565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1" name="Freeform 30">
                <a:extLst>
                  <a:ext uri="{FF2B5EF4-FFF2-40B4-BE49-F238E27FC236}">
                    <a16:creationId xmlns:a16="http://schemas.microsoft.com/office/drawing/2014/main" id="{739D62E5-5B4A-467B-A674-D1F02B8540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24 w 491"/>
                  <a:gd name="T1" fmla="*/ 463 h 549"/>
                  <a:gd name="T2" fmla="*/ 424 w 491"/>
                  <a:gd name="T3" fmla="*/ 99 h 549"/>
                  <a:gd name="T4" fmla="*/ 0 w 491"/>
                  <a:gd name="T5" fmla="*/ 0 h 549"/>
                  <a:gd name="T6" fmla="*/ 0 w 491"/>
                  <a:gd name="T7" fmla="*/ 358 h 549"/>
                  <a:gd name="T8" fmla="*/ 424 w 491"/>
                  <a:gd name="T9" fmla="*/ 463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2" name="Freeform 31">
                <a:extLst>
                  <a:ext uri="{FF2B5EF4-FFF2-40B4-BE49-F238E27FC236}">
                    <a16:creationId xmlns:a16="http://schemas.microsoft.com/office/drawing/2014/main" id="{0BC0FC26-B30D-4CD3-BA6C-5F30A3551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07 h 592"/>
                  <a:gd name="T4" fmla="*/ 372 w 542"/>
                  <a:gd name="T5" fmla="*/ 400 h 592"/>
                  <a:gd name="T6" fmla="*/ 372 w 542"/>
                  <a:gd name="T7" fmla="*/ 88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3" name="Line 32">
                <a:extLst>
                  <a:ext uri="{FF2B5EF4-FFF2-40B4-BE49-F238E27FC236}">
                    <a16:creationId xmlns:a16="http://schemas.microsoft.com/office/drawing/2014/main" id="{7F463F57-2484-48A7-95E8-8B45A088A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1057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70" name="Group 33">
            <a:extLst>
              <a:ext uri="{FF2B5EF4-FFF2-40B4-BE49-F238E27FC236}">
                <a16:creationId xmlns:a16="http://schemas.microsoft.com/office/drawing/2014/main" id="{1656620F-7386-4F77-8014-273D59E60E8C}"/>
              </a:ext>
            </a:extLst>
          </p:cNvPr>
          <p:cNvGrpSpPr>
            <a:grpSpLocks/>
          </p:cNvGrpSpPr>
          <p:nvPr/>
        </p:nvGrpSpPr>
        <p:grpSpPr bwMode="auto">
          <a:xfrm>
            <a:off x="3598863" y="3652838"/>
            <a:ext cx="720725" cy="144462"/>
            <a:chOff x="4195" y="1480"/>
            <a:chExt cx="681" cy="136"/>
          </a:xfrm>
        </p:grpSpPr>
        <p:sp>
          <p:nvSpPr>
            <p:cNvPr id="11285" name="Rectangle 34">
              <a:extLst>
                <a:ext uri="{FF2B5EF4-FFF2-40B4-BE49-F238E27FC236}">
                  <a16:creationId xmlns:a16="http://schemas.microsoft.com/office/drawing/2014/main" id="{65D5F382-D1EB-4A42-BED4-115F3F52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80"/>
              <a:ext cx="681" cy="1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6" name="Rectangle 35">
              <a:extLst>
                <a:ext uri="{FF2B5EF4-FFF2-40B4-BE49-F238E27FC236}">
                  <a16:creationId xmlns:a16="http://schemas.microsoft.com/office/drawing/2014/main" id="{D84DCEF7-3AD1-49DA-84C1-BAF1C74A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80"/>
              <a:ext cx="91" cy="9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>
              <a:prstShdw prst="shdw17" dist="17961" dir="13500000">
                <a:srgbClr val="5A5A5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7" name="Oval 36">
              <a:extLst>
                <a:ext uri="{FF2B5EF4-FFF2-40B4-BE49-F238E27FC236}">
                  <a16:creationId xmlns:a16="http://schemas.microsoft.com/office/drawing/2014/main" id="{53496565-CD43-42CB-9A05-BF01447F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Oval 37">
              <a:extLst>
                <a:ext uri="{FF2B5EF4-FFF2-40B4-BE49-F238E27FC236}">
                  <a16:creationId xmlns:a16="http://schemas.microsoft.com/office/drawing/2014/main" id="{C9E0DCDC-3F08-4AEA-BAA3-4AA470F2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Oval 38">
              <a:extLst>
                <a:ext uri="{FF2B5EF4-FFF2-40B4-BE49-F238E27FC236}">
                  <a16:creationId xmlns:a16="http://schemas.microsoft.com/office/drawing/2014/main" id="{2BCF677B-56A5-48D7-964A-3307BA4C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0" name="Rectangle 39">
              <a:extLst>
                <a:ext uri="{FF2B5EF4-FFF2-40B4-BE49-F238E27FC236}">
                  <a16:creationId xmlns:a16="http://schemas.microsoft.com/office/drawing/2014/main" id="{AB8E213A-14D4-4A53-B400-B7DB7262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480"/>
              <a:ext cx="91" cy="9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>
              <a:prstShdw prst="shdw17" dist="17961" dir="13500000">
                <a:srgbClr val="5A5A5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271" name="Picture 40">
            <a:extLst>
              <a:ext uri="{FF2B5EF4-FFF2-40B4-BE49-F238E27FC236}">
                <a16:creationId xmlns:a16="http://schemas.microsoft.com/office/drawing/2014/main" id="{0ACE10F8-F66E-4D43-9D50-7ECB141C3F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113088"/>
            <a:ext cx="18716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>
            <a:extLst>
              <a:ext uri="{FF2B5EF4-FFF2-40B4-BE49-F238E27FC236}">
                <a16:creationId xmlns:a16="http://schemas.microsoft.com/office/drawing/2014/main" id="{6BD4562D-50C4-45EC-BBCB-21FE158435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3486150"/>
            <a:ext cx="8255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3" name="Group 42">
            <a:extLst>
              <a:ext uri="{FF2B5EF4-FFF2-40B4-BE49-F238E27FC236}">
                <a16:creationId xmlns:a16="http://schemas.microsoft.com/office/drawing/2014/main" id="{A49ACC5B-8A66-4780-AB26-B8BF173A2FC8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3652838"/>
            <a:ext cx="720725" cy="144462"/>
            <a:chOff x="4195" y="1480"/>
            <a:chExt cx="681" cy="136"/>
          </a:xfrm>
        </p:grpSpPr>
        <p:sp>
          <p:nvSpPr>
            <p:cNvPr id="11279" name="Rectangle 43">
              <a:extLst>
                <a:ext uri="{FF2B5EF4-FFF2-40B4-BE49-F238E27FC236}">
                  <a16:creationId xmlns:a16="http://schemas.microsoft.com/office/drawing/2014/main" id="{8628313A-B326-4901-B2BF-7B51E915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480"/>
              <a:ext cx="681" cy="1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id="{FAFD163C-DB56-4472-81F8-E072439D7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80"/>
              <a:ext cx="91" cy="9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>
              <a:prstShdw prst="shdw17" dist="17961" dir="13500000">
                <a:srgbClr val="5A5A5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1" name="Oval 45">
              <a:extLst>
                <a:ext uri="{FF2B5EF4-FFF2-40B4-BE49-F238E27FC236}">
                  <a16:creationId xmlns:a16="http://schemas.microsoft.com/office/drawing/2014/main" id="{2F5F588E-9999-41F1-9100-F9A56EAB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2" name="Oval 46">
              <a:extLst>
                <a:ext uri="{FF2B5EF4-FFF2-40B4-BE49-F238E27FC236}">
                  <a16:creationId xmlns:a16="http://schemas.microsoft.com/office/drawing/2014/main" id="{72B54406-4F9F-433A-B77B-14E07B92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3" name="Oval 47">
              <a:extLst>
                <a:ext uri="{FF2B5EF4-FFF2-40B4-BE49-F238E27FC236}">
                  <a16:creationId xmlns:a16="http://schemas.microsoft.com/office/drawing/2014/main" id="{3862DA23-59B2-4A4D-99B9-975ED193E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525"/>
              <a:ext cx="45" cy="4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prstShdw prst="shdw17" dist="17961" dir="13500000">
                <a:srgbClr val="99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4" name="Rectangle 48">
              <a:extLst>
                <a:ext uri="{FF2B5EF4-FFF2-40B4-BE49-F238E27FC236}">
                  <a16:creationId xmlns:a16="http://schemas.microsoft.com/office/drawing/2014/main" id="{943C7472-8023-41E5-8D0E-85A7604F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480"/>
              <a:ext cx="91" cy="9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>
              <a:prstShdw prst="shdw17" dist="17961" dir="13500000">
                <a:srgbClr val="5A5A5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4" name="Text Box 49">
            <a:extLst>
              <a:ext uri="{FF2B5EF4-FFF2-40B4-BE49-F238E27FC236}">
                <a16:creationId xmlns:a16="http://schemas.microsoft.com/office/drawing/2014/main" id="{B505E816-AFE9-4B87-B32C-63F940C5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51948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PSTN</a:t>
            </a:r>
          </a:p>
        </p:txBody>
      </p:sp>
      <p:sp>
        <p:nvSpPr>
          <p:cNvPr id="11275" name="Line 50">
            <a:extLst>
              <a:ext uri="{FF2B5EF4-FFF2-40B4-BE49-F238E27FC236}">
                <a16:creationId xmlns:a16="http://schemas.microsoft.com/office/drawing/2014/main" id="{DFB90113-76DE-4D76-A708-FBEA70DAC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5288" y="4473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1276" name="Line 51">
            <a:extLst>
              <a:ext uri="{FF2B5EF4-FFF2-40B4-BE49-F238E27FC236}">
                <a16:creationId xmlns:a16="http://schemas.microsoft.com/office/drawing/2014/main" id="{0F995FE8-F6A9-4069-9DC9-6A60C3D7B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4025" y="4468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1277" name="Line 52">
            <a:extLst>
              <a:ext uri="{FF2B5EF4-FFF2-40B4-BE49-F238E27FC236}">
                <a16:creationId xmlns:a16="http://schemas.microsoft.com/office/drawing/2014/main" id="{655DE70E-B943-4BBB-B5FC-16F1243ED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5288" y="4579938"/>
            <a:ext cx="640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  <p:sp>
        <p:nvSpPr>
          <p:cNvPr id="11278" name="Text Box 53">
            <a:extLst>
              <a:ext uri="{FF2B5EF4-FFF2-40B4-BE49-F238E27FC236}">
                <a16:creationId xmlns:a16="http://schemas.microsoft.com/office/drawing/2014/main" id="{C9DEC02C-6C25-4407-9453-16A89A2B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4329113"/>
            <a:ext cx="15843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0BC6C1E1-DC76-4C22-A1F3-13C03678E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2450"/>
            <a:ext cx="8320088" cy="6016625"/>
          </a:xfrm>
        </p:spPr>
        <p:txBody>
          <a:bodyPr/>
          <a:lstStyle/>
          <a:p>
            <a:pPr eaLnBrk="1" hangingPunct="1"/>
            <a:r>
              <a:rPr lang="en-US" altLang="zh-CN" sz="2800"/>
              <a:t>5</a:t>
            </a:r>
            <a:r>
              <a:rPr lang="zh-CN" altLang="en-US" sz="2800"/>
              <a:t>）</a:t>
            </a:r>
            <a:r>
              <a:rPr lang="en-US" altLang="zh-CN" sz="2800">
                <a:sym typeface="Arial" panose="020B0604020202020204" pitchFamily="34" charset="0"/>
              </a:rPr>
              <a:t>PPP</a:t>
            </a:r>
            <a:r>
              <a:rPr lang="zh-CN" altLang="en-US" sz="2800">
                <a:sym typeface="Arial" panose="020B0604020202020204" pitchFamily="34" charset="0"/>
              </a:rPr>
              <a:t>协议优点</a:t>
            </a:r>
            <a:endParaRPr lang="zh-CN" altLang="en-US" sz="2800"/>
          </a:p>
          <a:p>
            <a:pPr eaLnBrk="1" hangingPunct="1"/>
            <a:endParaRPr lang="zh-CN" altLang="zh-CN" sz="2800"/>
          </a:p>
          <a:p>
            <a:pPr eaLnBrk="1" hangingPunct="1"/>
            <a:endParaRPr lang="en-US" altLang="zh-CN"/>
          </a:p>
        </p:txBody>
      </p:sp>
      <p:sp>
        <p:nvSpPr>
          <p:cNvPr id="12291" name="内容占位符 4">
            <a:extLst>
              <a:ext uri="{FF2B5EF4-FFF2-40B4-BE49-F238E27FC236}">
                <a16:creationId xmlns:a16="http://schemas.microsoft.com/office/drawing/2014/main" id="{95616E95-6A60-497F-ACBF-04D5816C9DC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025525"/>
            <a:ext cx="8229600" cy="4525963"/>
          </a:xfrm>
        </p:spPr>
        <p:txBody>
          <a:bodyPr/>
          <a:lstStyle/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支持同步或异步串行链路传输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支持多种网络层协议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支持网络层动态</a:t>
            </a:r>
            <a:r>
              <a:rPr lang="en-US" altLang="zh-CN">
                <a:solidFill>
                  <a:srgbClr val="000000"/>
                </a:solidFill>
                <a:sym typeface="Arial" panose="020B0604020202020204" pitchFamily="34" charset="0"/>
              </a:rPr>
              <a:t>IP</a:t>
            </a: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地址协商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支持错误检测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支持认证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支持进行数据压缩</a:t>
            </a:r>
            <a:endParaRPr lang="en-US" altLang="zh-CN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Font typeface="Helvetica" panose="020B0604020202020204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sym typeface="Arial" panose="020B0604020202020204" pitchFamily="34" charset="0"/>
              </a:rPr>
              <a:t>支持多链路捆绑</a:t>
            </a:r>
            <a:endParaRPr lang="zh-CN" altLang="en-US"/>
          </a:p>
        </p:txBody>
      </p:sp>
      <p:sp>
        <p:nvSpPr>
          <p:cNvPr id="12292" name="Line 51">
            <a:extLst>
              <a:ext uri="{FF2B5EF4-FFF2-40B4-BE49-F238E27FC236}">
                <a16:creationId xmlns:a16="http://schemas.microsoft.com/office/drawing/2014/main" id="{63DB5EC2-68D9-4FEF-8C07-2DBF18FE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68025" y="44688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2549</Words>
  <Characters>0</Characters>
  <Application>Microsoft Office PowerPoint</Application>
  <DocSecurity>0</DocSecurity>
  <PresentationFormat>宽屏</PresentationFormat>
  <Lines>0</Lines>
  <Paragraphs>247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微软雅黑</vt:lpstr>
      <vt:lpstr>+mn-ea</vt:lpstr>
      <vt:lpstr>Helvetica</vt:lpstr>
      <vt:lpstr>默认设计模板</vt:lpstr>
      <vt:lpstr>PPP与PPPoE</vt:lpstr>
      <vt:lpstr>广域网协议（WAN协议）</vt:lpstr>
      <vt:lpstr>补充：广域网协议（WAN协议）</vt:lpstr>
      <vt:lpstr>补充：广域网协议（WAN协议）</vt:lpstr>
      <vt:lpstr>补充：广域网协议（WAN协议）</vt:lpstr>
      <vt:lpstr>PPP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链路技术</dc:title>
  <dc:subject/>
  <dc:creator>Administrator</dc:creator>
  <cp:keywords/>
  <dc:description/>
  <cp:lastModifiedBy>carol</cp:lastModifiedBy>
  <cp:revision>26</cp:revision>
  <dcterms:created xsi:type="dcterms:W3CDTF">2017-12-10T13:58:02Z</dcterms:created>
  <dcterms:modified xsi:type="dcterms:W3CDTF">2020-05-15T14:43:40Z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