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E221-612F-4A84-88CD-3232361051CC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03C6B-8772-4F57-A145-8D6EA599D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8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7C52B-9B96-473A-B5AD-AB1391D4B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F47FCF-C8DA-4FDE-8003-F5DFD5ED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37B41-B269-491E-AE15-766B5116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B2B1E-FD84-4EFF-BAAF-864F225B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5F2DA-105A-417A-B34A-79C5B680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5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72940-0702-4D76-B3E0-2CBA558F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7D9DFF-69BA-4FDB-A731-E1CCDEFB6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6D37F-8475-4138-BCB8-1AEFC20B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D9093-3F5A-469B-847D-01A59930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EE8F9-DD75-4BA4-A92C-81E8A9FA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6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DDBE0D-4E76-46CB-A2D7-D84D396E7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AB557D-773A-44FA-A58D-2BF89C833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E1EAE-184E-4D72-A672-D55B0D6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963D-7C70-43B0-A0E2-5D682A03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9B9F7-4743-4B55-889C-F5A0B2D3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F260A-CC95-48A5-AC16-47DDA181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B724F-0C1F-451F-864A-388A767F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6F517-C258-4091-B550-7DD40BE2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BECC6-B1F8-4CB0-A2DF-28ACCBEC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35A09-EB26-4AC2-92BB-4E1934CB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9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E97D2-1A34-4BBC-8441-47C82430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31FC1-CCE7-49CF-BFAB-B9972AA3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2B3B6-B190-4C4D-A88D-CE87B65B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D5E5C-254B-4420-9EC4-412FFD93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407EB-D838-48E7-AB38-35FF02F2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CD2E3-935A-4C7A-8F51-3CDEE47B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C105E-9D0A-4766-B116-BF4AA32FE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A6477-BAE4-40F8-AD25-5CB89668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CC03E2-C725-47C8-A72A-BBA4D8B8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CBCD4-076C-467E-B262-FD402164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4A773-7ABA-486C-9E0E-4924B0DF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7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81226-7A84-488C-B6C1-97084D2A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50D02-C1AE-4C9A-A21A-933F0FBEA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40C1C-F96F-4CD1-82E2-52657B02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EECD76-58B6-4FC1-B1B5-C5E0F6861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55CF1B-1028-4156-B6A6-755837E02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ABFBA7-02AD-4509-95E5-9A9EC5B7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32DB42-1DF1-4B5E-9ED9-CC0A944A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308916-1360-4A43-B1B5-DFD5FA11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DEA16-94EF-4227-B5E6-9D55CA73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611E43-8BD4-4671-98A5-B1055EE1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1CF0AA-A5AA-4396-B694-E4B2636D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D7D38E-FA52-402C-80F9-EBB8D7D6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DB9321-1274-428F-9226-7BEBB39A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39D42E-7EBE-40F9-A730-4441AD74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B09F0-3BFF-4EA1-B6B9-313ED8C7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2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50443-F631-48FF-BAC4-DE507DA0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0BCE6-2DF6-439E-AC11-DBB05045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ACC20-024D-4D84-9758-EC09F60D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DCB3C-B105-4E29-AE25-973A4BDB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4D0B28-B090-4DA1-B20C-CB84D749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903D0-F7C7-4435-BA5D-A94DCAA2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4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25FB6-5CB7-445A-97FF-3DBBE4D9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42E73-C1B4-453A-9851-C9720B8F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ACD28F-59AD-4B3A-AC66-4540C94E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81DEB-B515-4D46-B647-16AC69C0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4CDC2-C0AB-43C0-A75F-68EBFD38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FCA6E-F8CE-4493-9BFD-73F57C92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3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8763C1-2C77-47F9-B7A8-CCCA6C6A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8EE66-326B-438A-AC43-5B02B060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73A3-DAF8-4B55-9C77-80CA6A67E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59AF-39D4-444A-993D-FBF0E4562D13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D196D-EAE3-49AE-8F75-6478C104B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6229E-FE44-458B-AA28-39DA5712F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BB2E-0B84-4EF9-BCA7-ECD161546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7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97E8A-E1D9-49BE-9D8D-129456AF8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访问控制列表</a:t>
            </a:r>
            <a:r>
              <a:rPr lang="en-US" altLang="zh-CN" dirty="0"/>
              <a:t>ACL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1C4C4-432C-452F-9E12-8FB6FBDDD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2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468A8-ECF0-4D38-B1B2-4986FC31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altLang="zh-CN" dirty="0"/>
              <a:t>ACL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6FC9B-DE82-4B24-A293-1A96802F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基本访问控制列表只根据报文的</a:t>
            </a:r>
            <a:r>
              <a:rPr lang="zh-CN" altLang="en-US" dirty="0">
                <a:solidFill>
                  <a:srgbClr val="FF0000"/>
                </a:solidFill>
              </a:rPr>
              <a:t>源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信息制定规则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CD3802-7133-4B16-927A-2A6BFCFD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81" y="2796011"/>
            <a:ext cx="629523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0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2AF8F-FB5F-4F3B-AB59-DD9D0FB7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</a:t>
            </a:r>
            <a:r>
              <a:rPr lang="en-US" altLang="zh-CN" dirty="0"/>
              <a:t>ACL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2075C-188C-499C-AB8C-5C46982E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高级访问控制列表根据报文的</a:t>
            </a:r>
            <a:r>
              <a:rPr lang="zh-CN" altLang="en-US" dirty="0">
                <a:solidFill>
                  <a:srgbClr val="FF0000"/>
                </a:solidFill>
              </a:rPr>
              <a:t>源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目的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承载的协议类型</a:t>
            </a:r>
            <a:r>
              <a:rPr lang="zh-CN" altLang="en-US" dirty="0"/>
              <a:t>、协议特性等</a:t>
            </a:r>
            <a:r>
              <a:rPr lang="zh-CN" altLang="en-US" dirty="0">
                <a:solidFill>
                  <a:srgbClr val="FF0000"/>
                </a:solidFill>
              </a:rPr>
              <a:t>三、四层信息</a:t>
            </a:r>
            <a:r>
              <a:rPr lang="zh-CN" altLang="en-US" dirty="0"/>
              <a:t>制定规则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6E11FF-99E9-4988-8FC7-22F67273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905" y="2978567"/>
            <a:ext cx="6276190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15F93-DEAE-4F27-8F3A-4B25BB8B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二层</a:t>
            </a:r>
            <a:r>
              <a:rPr lang="en-US" altLang="zh-CN" dirty="0"/>
              <a:t>ACL</a:t>
            </a:r>
            <a:r>
              <a:rPr lang="zh-CN" altLang="en-US" dirty="0"/>
              <a:t>与用户自定义</a:t>
            </a:r>
            <a:r>
              <a:rPr lang="en-US" altLang="zh-CN" dirty="0"/>
              <a:t>ACL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BFDBD-4F47-449B-9117-0DCD629C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二层</a:t>
            </a:r>
            <a:r>
              <a:rPr lang="en-US" altLang="zh-CN" sz="2400" dirty="0"/>
              <a:t>ACL</a:t>
            </a:r>
            <a:r>
              <a:rPr lang="zh-CN" altLang="en-US" sz="2400" dirty="0"/>
              <a:t>根据报文的</a:t>
            </a:r>
            <a:r>
              <a:rPr lang="zh-CN" altLang="en-US" sz="2400" dirty="0">
                <a:solidFill>
                  <a:srgbClr val="FF0000"/>
                </a:solidFill>
              </a:rPr>
              <a:t>源</a:t>
            </a:r>
            <a:r>
              <a:rPr lang="en-US" altLang="zh-CN" sz="2400" dirty="0">
                <a:solidFill>
                  <a:srgbClr val="FF0000"/>
                </a:solidFill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</a:rPr>
              <a:t>地址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目的</a:t>
            </a:r>
            <a:r>
              <a:rPr lang="en-US" altLang="zh-CN" sz="2400" dirty="0">
                <a:solidFill>
                  <a:srgbClr val="FF0000"/>
                </a:solidFill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</a:rPr>
              <a:t>地址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802.1p</a:t>
            </a:r>
            <a:r>
              <a:rPr lang="zh-CN" altLang="en-US" sz="2400" dirty="0">
                <a:solidFill>
                  <a:srgbClr val="FF0000"/>
                </a:solidFill>
              </a:rPr>
              <a:t>优先级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二层协议类型</a:t>
            </a:r>
            <a:r>
              <a:rPr lang="zh-CN" altLang="en-US" sz="2400" dirty="0"/>
              <a:t>等二层信息制定匹配规则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用户自定义</a:t>
            </a:r>
            <a:r>
              <a:rPr lang="en-US" altLang="zh-CN" sz="2400" dirty="0"/>
              <a:t>ACL</a:t>
            </a:r>
            <a:r>
              <a:rPr lang="zh-CN" altLang="en-US" sz="2400" dirty="0"/>
              <a:t>可以根据</a:t>
            </a:r>
            <a:r>
              <a:rPr lang="zh-CN" altLang="en-US" sz="2400" dirty="0">
                <a:solidFill>
                  <a:srgbClr val="FF0000"/>
                </a:solidFill>
              </a:rPr>
              <a:t>任意位置的任意字串</a:t>
            </a:r>
            <a:r>
              <a:rPr lang="zh-CN" altLang="en-US" sz="2400" dirty="0"/>
              <a:t>制定匹配规则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报文的报文头、</a:t>
            </a:r>
            <a:r>
              <a:rPr lang="en-US" altLang="zh-CN" dirty="0"/>
              <a:t>IP</a:t>
            </a:r>
            <a:r>
              <a:rPr lang="zh-CN" altLang="en-US" dirty="0"/>
              <a:t>头等为基准，指定从第几个字节开始与掩码进行“与”操作，将从报文提取出来的字符串和用户定义的字符串进行比较，找到匹配的报文。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0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136A7-8D1E-4DD9-B35E-6780E148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ACL</a:t>
            </a:r>
            <a:r>
              <a:rPr lang="zh-CN" altLang="en-US" dirty="0"/>
              <a:t>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EF43C-1119-4F96-8FB0-B0842E513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根据需要选择合适的</a:t>
            </a:r>
            <a:r>
              <a:rPr lang="en-US" altLang="zh-CN" sz="2400" dirty="0"/>
              <a:t>ACL</a:t>
            </a:r>
            <a:r>
              <a:rPr lang="zh-CN" altLang="en-US" sz="2400" dirty="0"/>
              <a:t>分类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创建正确的规则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/>
              <a:t>设置匹配条件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/>
              <a:t>设置合适的动作（</a:t>
            </a:r>
            <a:r>
              <a:rPr lang="en-US" altLang="zh-CN" sz="2000" dirty="0"/>
              <a:t>Permit/Deny)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在路由器的接口上应用</a:t>
            </a:r>
            <a:r>
              <a:rPr lang="en-US" altLang="zh-CN" sz="2400" dirty="0"/>
              <a:t>ACL</a:t>
            </a:r>
            <a:r>
              <a:rPr lang="zh-CN" altLang="en-US" sz="2400" dirty="0"/>
              <a:t>，并指明过滤报文的方向（入站</a:t>
            </a:r>
            <a:r>
              <a:rPr lang="en-US" altLang="zh-CN" sz="2400" dirty="0"/>
              <a:t>/</a:t>
            </a:r>
            <a:r>
              <a:rPr lang="zh-CN" altLang="en-US" sz="2400" dirty="0"/>
              <a:t>出站）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85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1F448-3FFB-4084-A355-238941EC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配置基本</a:t>
            </a:r>
            <a:r>
              <a:rPr lang="en-US" altLang="zh-CN" dirty="0"/>
              <a:t>ACL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557B1-EB4A-4C25-BF78-05912398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配置基本</a:t>
            </a:r>
            <a:r>
              <a:rPr lang="en-US" altLang="zh-CN" dirty="0"/>
              <a:t>ACL</a:t>
            </a:r>
            <a:r>
              <a:rPr lang="zh-CN" altLang="en-US" dirty="0"/>
              <a:t>，并指定</a:t>
            </a:r>
            <a:r>
              <a:rPr lang="en-US" altLang="zh-CN" dirty="0"/>
              <a:t>ACL</a:t>
            </a:r>
            <a:r>
              <a:rPr lang="zh-CN" altLang="en-US" dirty="0"/>
              <a:t>序号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200" dirty="0"/>
              <a:t>基本</a:t>
            </a:r>
            <a:r>
              <a:rPr lang="en-US" altLang="zh-CN" sz="2200" dirty="0"/>
              <a:t>IPv4 ACL</a:t>
            </a:r>
            <a:r>
              <a:rPr lang="zh-CN" altLang="en-US" sz="2200" dirty="0"/>
              <a:t>的序号取值范围为</a:t>
            </a:r>
            <a:r>
              <a:rPr lang="en-US" altLang="zh-CN" sz="2200" dirty="0"/>
              <a:t>2000</a:t>
            </a:r>
            <a:r>
              <a:rPr lang="zh-CN" altLang="en-US" sz="2200" dirty="0"/>
              <a:t>～</a:t>
            </a:r>
            <a:r>
              <a:rPr lang="en-US" altLang="zh-CN" sz="2200" dirty="0"/>
              <a:t>2999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0CC579-FA4E-4301-AFFB-E24BCDA2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10" y="3133762"/>
            <a:ext cx="5780952" cy="5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129708-1B92-4EBE-B84B-6FB7D2A6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67" y="4001294"/>
            <a:ext cx="5838095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1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4621C-5A57-432F-98E3-0E19144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配置高级</a:t>
            </a:r>
            <a:r>
              <a:rPr lang="en-US" altLang="zh-CN" dirty="0"/>
              <a:t>ACL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D5411-E255-401A-BB3A-352E1D46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华文细黑" panose="02010600040101010101" pitchFamily="2" charset="-122"/>
              </a:rPr>
              <a:t>配置高级</a:t>
            </a:r>
            <a:r>
              <a:rPr lang="en-US" altLang="zh-CN" dirty="0">
                <a:ea typeface="华文细黑" panose="02010600040101010101" pitchFamily="2" charset="-122"/>
              </a:rPr>
              <a:t>IPv4 ACL</a:t>
            </a:r>
            <a:r>
              <a:rPr lang="zh-CN" altLang="en-US" dirty="0">
                <a:ea typeface="华文细黑" panose="02010600040101010101" pitchFamily="2" charset="-122"/>
              </a:rPr>
              <a:t>，并指定</a:t>
            </a:r>
            <a:r>
              <a:rPr lang="en-US" altLang="zh-CN" dirty="0">
                <a:ea typeface="华文细黑" panose="02010600040101010101" pitchFamily="2" charset="-122"/>
              </a:rPr>
              <a:t>ACL</a:t>
            </a:r>
            <a:r>
              <a:rPr lang="zh-CN" altLang="en-US" dirty="0">
                <a:ea typeface="华文细黑" panose="02010600040101010101" pitchFamily="2" charset="-122"/>
              </a:rPr>
              <a:t>序号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</a:pPr>
            <a:r>
              <a:rPr lang="zh-CN" altLang="en-US" sz="2200" dirty="0">
                <a:ea typeface="华文细黑" panose="02010600040101010101" pitchFamily="2" charset="-122"/>
              </a:rPr>
              <a:t>高级</a:t>
            </a:r>
            <a:r>
              <a:rPr lang="en-US" altLang="zh-CN" sz="2200" dirty="0">
                <a:ea typeface="华文细黑" panose="02010600040101010101" pitchFamily="2" charset="-122"/>
              </a:rPr>
              <a:t>IPv4 ACL</a:t>
            </a:r>
            <a:r>
              <a:rPr lang="zh-CN" altLang="en-US" sz="2200" dirty="0">
                <a:ea typeface="华文细黑" panose="02010600040101010101" pitchFamily="2" charset="-122"/>
              </a:rPr>
              <a:t>的序号取值范围为</a:t>
            </a:r>
            <a:r>
              <a:rPr lang="en-US" altLang="zh-CN" sz="2200" dirty="0">
                <a:ea typeface="华文细黑" panose="02010600040101010101" pitchFamily="2" charset="-122"/>
              </a:rPr>
              <a:t>3000</a:t>
            </a:r>
            <a:r>
              <a:rPr lang="zh-CN" altLang="en-US" sz="2200" dirty="0">
                <a:ea typeface="华文细黑" panose="02010600040101010101" pitchFamily="2" charset="-122"/>
              </a:rPr>
              <a:t>～</a:t>
            </a:r>
            <a:r>
              <a:rPr lang="en-US" altLang="zh-CN" sz="2200" dirty="0">
                <a:ea typeface="华文细黑" panose="02010600040101010101" pitchFamily="2" charset="-122"/>
              </a:rPr>
              <a:t>3999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1C0CE-18CF-4739-84F9-CD46C706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52" y="3157571"/>
            <a:ext cx="5838095" cy="5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F279E2-1155-45D6-8113-1167051E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665" y="3835365"/>
            <a:ext cx="5666667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0379A-7E7F-451E-8A76-DBDDB74D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在接口上应用</a:t>
            </a:r>
            <a:r>
              <a:rPr lang="en-US" altLang="zh-CN" dirty="0"/>
              <a:t>ACL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AA6A0-0EA1-40E6-8390-AA2020C5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将</a:t>
            </a:r>
            <a:r>
              <a:rPr lang="en-US" altLang="zh-CN" dirty="0"/>
              <a:t>ACL</a:t>
            </a:r>
            <a:r>
              <a:rPr lang="zh-CN" altLang="en-US" dirty="0"/>
              <a:t>应用到接口上，配置的</a:t>
            </a:r>
            <a:r>
              <a:rPr lang="en-US" altLang="zh-CN" dirty="0"/>
              <a:t>ACL</a:t>
            </a:r>
            <a:r>
              <a:rPr lang="zh-CN" altLang="en-US" dirty="0"/>
              <a:t>包过滤才能生效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指明在接口上应用的方向是</a:t>
            </a:r>
            <a:r>
              <a:rPr lang="en-US" altLang="zh-CN" dirty="0"/>
              <a:t>Outbound</a:t>
            </a:r>
            <a:r>
              <a:rPr lang="zh-CN" altLang="en-US" dirty="0"/>
              <a:t>还是</a:t>
            </a:r>
            <a:r>
              <a:rPr lang="en-US" altLang="zh-CN" dirty="0"/>
              <a:t>Inbound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60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0D08A-7DDA-4155-81E5-1405F88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ACL</a:t>
            </a:r>
            <a:r>
              <a:rPr lang="zh-CN" altLang="en-US" dirty="0"/>
              <a:t>包过滤显示与调试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42A3F-E28B-4F4F-8C01-C5B363CC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104">
            <a:extLst>
              <a:ext uri="{FF2B5EF4-FFF2-40B4-BE49-F238E27FC236}">
                <a16:creationId xmlns:a16="http://schemas.microsoft.com/office/drawing/2014/main" id="{2E558FB9-3CD8-44EB-9123-A740EB62C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84591"/>
              </p:ext>
            </p:extLst>
          </p:nvPr>
        </p:nvGraphicFramePr>
        <p:xfrm>
          <a:off x="2459831" y="1690688"/>
          <a:ext cx="7272337" cy="4810124"/>
        </p:xfrm>
        <a:graphic>
          <a:graphicData uri="http://schemas.openxmlformats.org/drawingml/2006/table">
            <a:tbl>
              <a:tblPr/>
              <a:tblGrid>
                <a:gridCol w="332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操作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命令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查看防火墙的统计信息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display firewall-statistics { all | interface </a:t>
                      </a: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interface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-type interface-number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}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8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查看以太网帧过滤情况的信息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display firewall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ethernet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-frame-filter { all |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dlsw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| interface </a:t>
                      </a: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interface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-type interface-number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}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清除防火墙的统计信息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reset firewall-statistics { all | interface </a:t>
                      </a: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interface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-type interface-number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}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显示配置的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IPv4 ACL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信息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display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acl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{ </a:t>
                      </a: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acl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-number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| all}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清除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IPv4 ACL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统计信息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reset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acl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counter { </a:t>
                      </a: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acl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-number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| all |}</a:t>
                      </a:r>
                    </a:p>
                  </a:txBody>
                  <a:tcPr marL="90000" marR="90000" marT="46804" marB="46804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31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528DB-B3D0-439E-9C1F-5E67B5AC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ACL</a:t>
            </a:r>
            <a:r>
              <a:rPr lang="zh-CN" altLang="en-US" dirty="0"/>
              <a:t>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0436F-2168-45BD-B893-3A2906BF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匹配顺序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/>
              <a:t>ACL</a:t>
            </a:r>
            <a:r>
              <a:rPr lang="zh-CN" altLang="en-US" sz="2000" dirty="0"/>
              <a:t>支持两种匹配顺序：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配置顺序（</a:t>
            </a:r>
            <a:r>
              <a:rPr lang="en-US" altLang="zh-CN" b="1" dirty="0">
                <a:solidFill>
                  <a:srgbClr val="FF0000"/>
                </a:solidFill>
              </a:rPr>
              <a:t>config</a:t>
            </a:r>
            <a:r>
              <a:rPr lang="zh-CN" altLang="en-US" dirty="0"/>
              <a:t>）：按照用户配置规则的先后顺序进行规则匹配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自动排序（</a:t>
            </a:r>
            <a:r>
              <a:rPr lang="en-US" altLang="zh-CN" b="1" dirty="0">
                <a:solidFill>
                  <a:srgbClr val="FF0000"/>
                </a:solidFill>
              </a:rPr>
              <a:t>auto</a:t>
            </a:r>
            <a:r>
              <a:rPr lang="zh-CN" altLang="en-US" dirty="0"/>
              <a:t>）：按照“深度优先”的顺序进行规则匹配，即地址范围小的规则被优先进行匹配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/>
              <a:t>配置</a:t>
            </a:r>
            <a:r>
              <a:rPr lang="en-US" altLang="zh-CN" sz="2000" dirty="0"/>
              <a:t>ACL</a:t>
            </a:r>
            <a:r>
              <a:rPr lang="zh-CN" altLang="en-US" sz="2000" dirty="0"/>
              <a:t>的匹配顺序： </a:t>
            </a:r>
          </a:p>
          <a:p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A44B256-15D1-414C-ACC9-965F1D7B7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369" y="5176667"/>
            <a:ext cx="7561262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[sysname] </a:t>
            </a:r>
            <a:r>
              <a:rPr kumimoji="1" lang="en-US" altLang="zh-CN" sz="2400" b="1">
                <a:solidFill>
                  <a:srgbClr val="FF0000"/>
                </a:solidFill>
              </a:rPr>
              <a:t>acl number </a:t>
            </a:r>
            <a:r>
              <a:rPr kumimoji="1" lang="en-US" altLang="zh-CN" sz="2400" i="1">
                <a:solidFill>
                  <a:srgbClr val="FF0000"/>
                </a:solidFill>
              </a:rPr>
              <a:t>acl-number</a:t>
            </a:r>
            <a:r>
              <a:rPr kumimoji="1" lang="en-US" altLang="zh-CN" sz="2400">
                <a:solidFill>
                  <a:srgbClr val="FF0000"/>
                </a:solidFill>
              </a:rPr>
              <a:t> [</a:t>
            </a:r>
            <a:r>
              <a:rPr kumimoji="1" lang="en-US" altLang="zh-CN" sz="2400" b="1">
                <a:solidFill>
                  <a:srgbClr val="FF0000"/>
                </a:solidFill>
              </a:rPr>
              <a:t> match-order { auto | config } </a:t>
            </a:r>
            <a:r>
              <a:rPr kumimoji="1" lang="en-US" altLang="zh-CN" sz="2400">
                <a:solidFill>
                  <a:srgbClr val="FF0000"/>
                </a:solidFill>
              </a:rPr>
              <a:t>]</a:t>
            </a:r>
            <a:endParaRPr kumimoji="1" lang="en-US" altLang="zh-CN" sz="24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9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024CB-3EAE-4463-A4E6-C6E4A92C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在网络中的正确位置配置</a:t>
            </a:r>
            <a:r>
              <a:rPr lang="en-US" altLang="zh-CN" dirty="0"/>
              <a:t>ACL</a:t>
            </a:r>
            <a:r>
              <a:rPr lang="zh-CN" altLang="en-US" dirty="0"/>
              <a:t>包过滤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90703-12D1-4814-AE00-629D96F0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/>
              <a:t>尽可能在</a:t>
            </a:r>
            <a:r>
              <a:rPr lang="zh-CN" altLang="en-US" sz="2400" dirty="0">
                <a:solidFill>
                  <a:srgbClr val="FF0000"/>
                </a:solidFill>
              </a:rPr>
              <a:t>靠近数据源</a:t>
            </a:r>
            <a:r>
              <a:rPr lang="zh-CN" altLang="en-US" sz="2400" dirty="0"/>
              <a:t>的路由器接口上配置</a:t>
            </a:r>
            <a:r>
              <a:rPr lang="en-US" altLang="zh-CN" sz="2400" dirty="0"/>
              <a:t>ACL</a:t>
            </a:r>
            <a:r>
              <a:rPr lang="zh-CN" altLang="en-US" sz="2400" dirty="0"/>
              <a:t>，以减少不必要的流量转发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/>
              <a:t>高级</a:t>
            </a:r>
            <a:r>
              <a:rPr lang="en-US" altLang="zh-CN" sz="2400" dirty="0"/>
              <a:t>ACL</a:t>
            </a:r>
          </a:p>
          <a:p>
            <a:pPr lvl="1" fontAlgn="auto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/>
              <a:t>应该在靠近被过滤源的接口上应用</a:t>
            </a:r>
            <a:r>
              <a:rPr lang="en-US" altLang="zh-CN" sz="2000" dirty="0"/>
              <a:t>ACL</a:t>
            </a:r>
            <a:r>
              <a:rPr lang="zh-CN" altLang="en-US" sz="2000" dirty="0"/>
              <a:t>，以尽早阻止不必要的流量进入网络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/>
              <a:t>基本</a:t>
            </a:r>
            <a:r>
              <a:rPr lang="en-US" altLang="zh-CN" sz="2400" dirty="0"/>
              <a:t>ACL</a:t>
            </a:r>
          </a:p>
          <a:p>
            <a:pPr lvl="1" fontAlgn="auto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/>
              <a:t>过于靠近被过滤源的基本</a:t>
            </a:r>
            <a:r>
              <a:rPr lang="en-US" altLang="zh-CN" sz="2000" dirty="0"/>
              <a:t>ACL</a:t>
            </a:r>
            <a:r>
              <a:rPr lang="zh-CN" altLang="en-US" sz="2000" dirty="0"/>
              <a:t>可能阻止该源访问合法目的</a:t>
            </a:r>
          </a:p>
          <a:p>
            <a:pPr lvl="1" fontAlgn="auto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/>
              <a:t>应在不影响其他合法访问的前提下，尽可能使</a:t>
            </a:r>
            <a:r>
              <a:rPr lang="en-US" altLang="zh-CN" sz="2000" dirty="0"/>
              <a:t>ACL</a:t>
            </a:r>
            <a:r>
              <a:rPr lang="zh-CN" altLang="en-US" sz="2000" dirty="0"/>
              <a:t>靠近被过滤的源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54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2708-557D-4B31-B25B-E898EB60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4DF90-83EE-4FAB-9F0F-F2255523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ACL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ACL</a:t>
            </a:r>
            <a:r>
              <a:rPr lang="zh-CN" altLang="en-US" dirty="0"/>
              <a:t>包过滤原理</a:t>
            </a:r>
            <a:endParaRPr lang="en-US" altLang="zh-CN" dirty="0"/>
          </a:p>
          <a:p>
            <a:r>
              <a:rPr lang="en-US" altLang="zh-CN" dirty="0"/>
              <a:t>ACL</a:t>
            </a:r>
            <a:r>
              <a:rPr lang="zh-CN" altLang="en-US" dirty="0"/>
              <a:t>分类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ACL</a:t>
            </a:r>
          </a:p>
          <a:p>
            <a:r>
              <a:rPr lang="en-US" altLang="zh-CN" dirty="0"/>
              <a:t>ACL</a:t>
            </a:r>
            <a:r>
              <a:rPr lang="zh-CN" altLang="en-US" dirty="0"/>
              <a:t>的注意事项</a:t>
            </a:r>
          </a:p>
        </p:txBody>
      </p:sp>
    </p:spTree>
    <p:extLst>
      <p:ext uri="{BB962C8B-B14F-4D97-AF65-F5344CB8AC3E}">
        <p14:creationId xmlns:p14="http://schemas.microsoft.com/office/powerpoint/2010/main" val="3684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752B5-766F-4C6E-B82C-6E7DD9F2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</a:t>
            </a:r>
            <a:r>
              <a:rPr lang="en-US" altLang="zh-CN" dirty="0"/>
              <a:t>ACL</a:t>
            </a:r>
            <a:r>
              <a:rPr lang="zh-CN" altLang="en-US" dirty="0"/>
              <a:t>部署位置示例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B70E8-9B95-4F90-9CD8-CA87E56C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r>
              <a:rPr lang="en-US" altLang="zh-CN" dirty="0"/>
              <a:t>PCA</a:t>
            </a:r>
            <a:r>
              <a:rPr lang="zh-CN" altLang="en-US" dirty="0"/>
              <a:t>不能访问</a:t>
            </a:r>
            <a:r>
              <a:rPr lang="en-US" altLang="zh-CN" dirty="0" err="1"/>
              <a:t>NetworkA</a:t>
            </a:r>
            <a:r>
              <a:rPr lang="zh-CN" altLang="en-US" dirty="0"/>
              <a:t>和</a:t>
            </a:r>
            <a:r>
              <a:rPr lang="en-US" altLang="zh-CN" dirty="0" err="1"/>
              <a:t>NetworkB</a:t>
            </a:r>
            <a:r>
              <a:rPr lang="zh-CN" altLang="en-US" dirty="0"/>
              <a:t>，但可以访问其他所有网络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68EFE0-A29F-439A-822B-85DFB5BA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87" y="2672201"/>
            <a:ext cx="6285714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17C6D-C8CB-4BF3-8259-6DD397B5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altLang="zh-CN" dirty="0"/>
              <a:t>ACL</a:t>
            </a:r>
            <a:r>
              <a:rPr lang="zh-CN" altLang="en-US" dirty="0"/>
              <a:t>部署位置示例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48257-E265-4A4C-A55C-904B4B40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r>
              <a:rPr lang="en-US" altLang="zh-CN" dirty="0"/>
              <a:t>PCA</a:t>
            </a:r>
            <a:r>
              <a:rPr lang="zh-CN" altLang="en-US" dirty="0"/>
              <a:t>不能访问</a:t>
            </a:r>
            <a:r>
              <a:rPr lang="en-US" altLang="zh-CN" dirty="0" err="1"/>
              <a:t>NetworkA</a:t>
            </a:r>
            <a:r>
              <a:rPr lang="zh-CN" altLang="en-US" dirty="0"/>
              <a:t>和</a:t>
            </a:r>
            <a:r>
              <a:rPr lang="en-US" altLang="zh-CN" dirty="0" err="1"/>
              <a:t>NetworkB</a:t>
            </a:r>
            <a:r>
              <a:rPr lang="zh-CN" altLang="en-US" dirty="0"/>
              <a:t>，但可以访问其他所有网络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C7A6C2-DA54-4BA6-BF23-37DBA1AE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24" y="2796011"/>
            <a:ext cx="5980952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5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ABAD6-D818-4AF3-B59B-C5A5BA94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ACL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F06C0-9F8A-4D08-8289-4D427274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ACL  Access Control List </a:t>
            </a:r>
            <a:r>
              <a:rPr lang="zh-CN" altLang="en-US" dirty="0"/>
              <a:t>访问控制列表，是用来实现数据包识别功能的</a:t>
            </a:r>
            <a:endParaRPr lang="en-US" altLang="zh-CN" dirty="0"/>
          </a:p>
          <a:p>
            <a:r>
              <a:rPr lang="en-US" altLang="zh-CN" dirty="0"/>
              <a:t>ACL</a:t>
            </a:r>
            <a:r>
              <a:rPr lang="zh-CN" altLang="en-US" dirty="0"/>
              <a:t>的应用：</a:t>
            </a:r>
            <a:endParaRPr lang="en-US" altLang="zh-CN" dirty="0"/>
          </a:p>
          <a:p>
            <a:r>
              <a:rPr lang="zh-CN" altLang="en-US" dirty="0"/>
              <a:t>包过滤防火墙</a:t>
            </a:r>
            <a:endParaRPr lang="en-US" altLang="zh-CN" dirty="0"/>
          </a:p>
          <a:p>
            <a:r>
              <a:rPr lang="en-US" altLang="zh-CN" dirty="0"/>
              <a:t>NAT</a:t>
            </a:r>
          </a:p>
          <a:p>
            <a:r>
              <a:rPr lang="en-US" altLang="zh-CN" dirty="0"/>
              <a:t>QoS</a:t>
            </a:r>
          </a:p>
          <a:p>
            <a:r>
              <a:rPr lang="zh-CN" altLang="en-US" dirty="0"/>
              <a:t>路由策略和过滤</a:t>
            </a:r>
            <a:endParaRPr lang="en-US" altLang="zh-CN" dirty="0"/>
          </a:p>
          <a:p>
            <a:r>
              <a:rPr lang="zh-CN" altLang="en-US" dirty="0"/>
              <a:t>按需拨号</a:t>
            </a:r>
          </a:p>
        </p:txBody>
      </p:sp>
    </p:spTree>
    <p:extLst>
      <p:ext uri="{BB962C8B-B14F-4D97-AF65-F5344CB8AC3E}">
        <p14:creationId xmlns:p14="http://schemas.microsoft.com/office/powerpoint/2010/main" val="337041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33883-C777-4958-8EC5-0C6D24EB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ACL</a:t>
            </a:r>
            <a:r>
              <a:rPr lang="zh-CN" altLang="en-US" dirty="0"/>
              <a:t>的包过滤技术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78A09-625F-4FB4-BFBF-E8874B0D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对进出的数据包逐个过滤，丢弃或允许</a:t>
            </a:r>
            <a:endParaRPr lang="en-US" altLang="zh-CN" dirty="0"/>
          </a:p>
          <a:p>
            <a:r>
              <a:rPr lang="en-US" altLang="zh-CN" dirty="0"/>
              <a:t>ACL</a:t>
            </a:r>
            <a:r>
              <a:rPr lang="zh-CN" altLang="en-US" dirty="0"/>
              <a:t>应用于接口上，每个接口的出入双向分别过滤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1E725E-830C-4452-8E57-26A2DEDA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86" y="3824582"/>
            <a:ext cx="5752381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0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B006E-496A-4572-A961-E39F614B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入站包过滤工作流程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6E3BA-6855-4032-BB0B-13A585B4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83A027-36AD-49E8-9871-D123E184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7" y="2044151"/>
            <a:ext cx="6314286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9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97E2C-BA0B-40A2-927F-BACACC1F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出站包过滤工作流程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85D89-D510-4A99-9E54-100C0B802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26D8C-4F15-412E-AFC4-DAD629E1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33" y="2058437"/>
            <a:ext cx="6333333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8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5C6E6-2041-4918-AF43-C04BCE7D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通配符掩码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0D0D8-3CF1-4ADB-8EB1-3E56AE62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/>
              <a:t>通配符掩码和</a:t>
            </a:r>
            <a:r>
              <a:rPr lang="en-US" altLang="zh-CN" sz="2400" dirty="0"/>
              <a:t>IP</a:t>
            </a:r>
            <a:r>
              <a:rPr lang="zh-CN" altLang="en-US" sz="2400" dirty="0"/>
              <a:t>地址结合使用以描述一个地址范围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/>
              <a:t>通配符掩码和子网掩码相似，但含义不同</a:t>
            </a:r>
          </a:p>
          <a:p>
            <a:pPr lvl="1" fontAlgn="auto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dirty="0"/>
              <a:t>0</a:t>
            </a:r>
            <a:r>
              <a:rPr lang="zh-CN" altLang="en-US" sz="2000" dirty="0"/>
              <a:t>表示对应位须比较</a:t>
            </a:r>
          </a:p>
          <a:p>
            <a:pPr lvl="1" fontAlgn="auto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表示对应位不比较</a:t>
            </a:r>
          </a:p>
          <a:p>
            <a:endParaRPr lang="zh-CN" altLang="en-US" dirty="0"/>
          </a:p>
        </p:txBody>
      </p:sp>
      <p:graphicFrame>
        <p:nvGraphicFramePr>
          <p:cNvPr id="4" name="Group 0">
            <a:extLst>
              <a:ext uri="{FF2B5EF4-FFF2-40B4-BE49-F238E27FC236}">
                <a16:creationId xmlns:a16="http://schemas.microsoft.com/office/drawing/2014/main" id="{2CAC6FC2-176B-467F-8226-065B7F739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28747"/>
              </p:ext>
            </p:extLst>
          </p:nvPr>
        </p:nvGraphicFramePr>
        <p:xfrm>
          <a:off x="4272574" y="4114799"/>
          <a:ext cx="7561263" cy="2378076"/>
        </p:xfrm>
        <a:graphic>
          <a:graphicData uri="http://schemas.openxmlformats.org/drawingml/2006/table">
            <a:tbl>
              <a:tblPr/>
              <a:tblGrid>
                <a:gridCol w="324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通配符掩码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只比较前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24</a:t>
                      </a: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0.0.3.255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只比较前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22</a:t>
                      </a: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0.255.255.255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只比较前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8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06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BAA16-FA40-42A8-A6BC-CC12579D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通配符掩码的应用示例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F251C-C871-4EC8-A510-B8380BFE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C16FC75D-13C5-48C8-8C87-93BA2A275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68435"/>
              </p:ext>
            </p:extLst>
          </p:nvPr>
        </p:nvGraphicFramePr>
        <p:xfrm>
          <a:off x="2063750" y="1825625"/>
          <a:ext cx="8064500" cy="4205289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地址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通配符掩码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表示的地址范围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0.0.0.255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192.168.0.0/24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0.0.3.255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192.168.0.0/22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0.255.255.255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192.0.0.0/8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255.255.255.255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0.0.0.0/0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0.0.2.255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192.168.0.0/24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192.168.2.0/24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14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49E99-E65D-42AE-87E1-29B77F91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ACL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8E293-D00A-4F36-9136-6ACA0B32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ACL</a:t>
            </a:r>
            <a:r>
              <a:rPr lang="zh-CN" altLang="en-US" dirty="0"/>
              <a:t>的标识</a:t>
            </a:r>
            <a:endParaRPr lang="en-US" altLang="zh-CN" dirty="0"/>
          </a:p>
          <a:p>
            <a:r>
              <a:rPr lang="zh-CN" altLang="en-US" dirty="0">
                <a:ea typeface="华文细黑" panose="02010600040101010101" pitchFamily="2" charset="-122"/>
              </a:rPr>
              <a:t>利用数字序号标识访问控制列表</a:t>
            </a:r>
            <a:endParaRPr lang="en-US" altLang="zh-CN" dirty="0">
              <a:ea typeface="华文细黑" panose="02010600040101010101" pitchFamily="2" charset="-122"/>
            </a:endParaRPr>
          </a:p>
          <a:p>
            <a:r>
              <a:rPr lang="zh-CN" altLang="en-US" dirty="0">
                <a:ea typeface="华文细黑" panose="02010600040101010101" pitchFamily="2" charset="-122"/>
              </a:rPr>
              <a:t>可以给访问控制列表指定名称，便于维护</a:t>
            </a:r>
          </a:p>
          <a:p>
            <a:endParaRPr lang="zh-CN" altLang="en-US" dirty="0"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FB17783F-C683-4CA1-A87A-792F90389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0815"/>
              </p:ext>
            </p:extLst>
          </p:nvPr>
        </p:nvGraphicFramePr>
        <p:xfrm>
          <a:off x="4728724" y="3559174"/>
          <a:ext cx="6935787" cy="2752726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访问控制列表的分类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数字序号的范围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基本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访问控制列表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2999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扩展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访问控制列表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3999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基于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二层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的访问控制列表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4999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用户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自定义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的访问控制列表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000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5999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6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782</Words>
  <Application>Microsoft Office PowerPoint</Application>
  <PresentationFormat>宽屏</PresentationFormat>
  <Paragraphs>124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Monotype Sorts</vt:lpstr>
      <vt:lpstr>Wingdings</vt:lpstr>
      <vt:lpstr>Office 主题​​</vt:lpstr>
      <vt:lpstr>访问控制列表ACL</vt:lpstr>
      <vt:lpstr>学习内容</vt:lpstr>
      <vt:lpstr>ACL概述</vt:lpstr>
      <vt:lpstr>基于ACL的包过滤技术</vt:lpstr>
      <vt:lpstr>入站包过滤工作流程</vt:lpstr>
      <vt:lpstr>出站包过滤工作流程</vt:lpstr>
      <vt:lpstr>通配符掩码</vt:lpstr>
      <vt:lpstr>通配符掩码的应用示例</vt:lpstr>
      <vt:lpstr>ACL分类</vt:lpstr>
      <vt:lpstr>基本ACL</vt:lpstr>
      <vt:lpstr>高级ACL</vt:lpstr>
      <vt:lpstr>二层ACL与用户自定义ACL</vt:lpstr>
      <vt:lpstr>配置ACL过滤</vt:lpstr>
      <vt:lpstr>配置基本ACL</vt:lpstr>
      <vt:lpstr>配置高级ACL</vt:lpstr>
      <vt:lpstr>在接口上应用ACL</vt:lpstr>
      <vt:lpstr>ACL包过滤显示与调试</vt:lpstr>
      <vt:lpstr>ACL的注意事项</vt:lpstr>
      <vt:lpstr>在网络中的正确位置配置ACL包过滤</vt:lpstr>
      <vt:lpstr>高级ACL部署位置示例</vt:lpstr>
      <vt:lpstr>基本ACL部署位置示例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访问控制列表ACL</dc:title>
  <dc:creator>carol</dc:creator>
  <cp:lastModifiedBy>carol</cp:lastModifiedBy>
  <cp:revision>4</cp:revision>
  <dcterms:created xsi:type="dcterms:W3CDTF">2020-05-21T13:54:19Z</dcterms:created>
  <dcterms:modified xsi:type="dcterms:W3CDTF">2020-05-21T14:15:08Z</dcterms:modified>
</cp:coreProperties>
</file>