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85" r:id="rId24"/>
    <p:sldId id="386" r:id="rId25"/>
    <p:sldId id="389" r:id="rId26"/>
    <p:sldId id="390" r:id="rId27"/>
    <p:sldId id="396" r:id="rId28"/>
    <p:sldId id="401" r:id="rId29"/>
    <p:sldId id="40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A9308-ACD3-4ACD-B181-38E556D556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B74A9D-36AE-4468-8CA9-37F60D9FC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26D0E0-3BF2-4ABE-AD32-4724F3644384}"/>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F3C57F5D-4A77-484B-A93E-D2BFAB188D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EB423-83C8-4FD3-B115-380F8B3B9AF6}"/>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92145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7EB30-FE3D-4AB1-AA44-6D0C3A3B6A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FAE837-33DC-48BC-B15D-15D5B9AFC1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94EEA1-7C32-40AB-B3B0-453F2014BA27}"/>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90906B57-4A94-4257-85C1-C5FF8F8B75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92ED98-5130-4C19-AC60-0A8427CDC912}"/>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16588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DDE47-0B2D-47F3-AA76-2D18464B7C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2D95D9-11E1-4B59-AF4C-5C2BEF59BEB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5C7DB5-81FC-499D-B7A4-11440E2F652A}"/>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D7D7028B-1B57-442C-9D93-E516717B0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D5B42A-D929-4DC9-8B00-4A24F5053241}"/>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115181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24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51D9A-D43F-4925-ABEA-6B370F9C5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E322AD-7BE3-4289-803B-6E0B2E132E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421474-761A-4522-9951-3C9889545359}"/>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B0933FB0-6AEA-4E24-83F0-C708E85FB5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6D76DB-D44A-4B58-8DBB-E12D06407128}"/>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254880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158C7-C54E-45C1-9818-55AD4EF738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B9E6E4-1483-4AB3-895A-D723D216C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13A9A0-D5BF-4258-9C92-45247FF115FA}"/>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D0E8C603-3AF8-4FA7-B26A-E3329CEF93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95D376-F637-479B-B237-7127EEDC05F5}"/>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152101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BAEA6-0801-450E-AA1F-B262B8DCEE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A77532-C333-4E4D-8EF3-920384E423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400C6F-E8C4-44C4-8060-D3E335A570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37AFBE9-10D1-4EB6-BC5A-EEBA6886D60D}"/>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99FD55AD-2A8F-42B2-9D61-EDE2EF92AC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03EF7E-5B98-494B-8506-3CD5464C6A4F}"/>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190335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DA279-F056-4296-8841-8382EC680A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DAC3BA-09EE-4FD6-A756-02D6BA077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84A92E-B700-4041-A42C-A479BCE458B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DEFF24-D3AE-438A-AA3B-07388C7AC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39F6E8-5F65-4404-AF1F-C42C8E57B7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42A91A-AA33-4284-B2AD-EABABE072992}"/>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8" name="页脚占位符 7">
            <a:extLst>
              <a:ext uri="{FF2B5EF4-FFF2-40B4-BE49-F238E27FC236}">
                <a16:creationId xmlns:a16="http://schemas.microsoft.com/office/drawing/2014/main" id="{394EA719-8032-4DA6-952B-D5E763A18B3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608F63-DBD9-423D-8A96-EE0B0DD380EA}"/>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96903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E6513-6338-4F35-8BAF-C5586BB681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26B978-17A6-4E89-9DB6-CCC5F026BEA1}"/>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4" name="页脚占位符 3">
            <a:extLst>
              <a:ext uri="{FF2B5EF4-FFF2-40B4-BE49-F238E27FC236}">
                <a16:creationId xmlns:a16="http://schemas.microsoft.com/office/drawing/2014/main" id="{830599D9-43B9-41B9-99CD-2D79886B0E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C189F0-37A3-457A-90C6-6CB1F0DD489C}"/>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180318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7C0B2D-335D-467F-94B6-921EC320BCFD}"/>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3" name="页脚占位符 2">
            <a:extLst>
              <a:ext uri="{FF2B5EF4-FFF2-40B4-BE49-F238E27FC236}">
                <a16:creationId xmlns:a16="http://schemas.microsoft.com/office/drawing/2014/main" id="{198E9F01-BB46-475D-9263-C830DC729D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CDE9C8-C697-4864-9761-AA47E2D67022}"/>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371748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B23A0-CEC4-4442-AF98-30EA8505B5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EB8CA6-836C-4E55-8A4D-732499E8E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0B0A22-35A0-4F51-9B98-6FA4E1DAB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65A6DF-568A-4D60-BEB1-EFF0307ADADE}"/>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72C1B276-AB9C-43CD-94E0-4666823D97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1B54CE-8E41-4F42-8E4A-0C2CC2FDD66D}"/>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216822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70470-B692-469E-A2E8-95DF356F08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5A3AE3-12A7-4413-BAD0-D82ADCC56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F16CB8-92B4-4B66-A1C0-1341ED2AE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2CBBE8-17B6-49C2-BB81-81982FDE13DF}"/>
              </a:ext>
            </a:extLst>
          </p:cNvPr>
          <p:cNvSpPr>
            <a:spLocks noGrp="1"/>
          </p:cNvSpPr>
          <p:nvPr>
            <p:ph type="dt" sz="half" idx="10"/>
          </p:nvPr>
        </p:nvSpPr>
        <p:spPr/>
        <p:txBody>
          <a:bodyPr/>
          <a:lstStyle/>
          <a:p>
            <a:fld id="{0479D828-489F-442D-B25D-15A4F6FB847B}" type="datetimeFigureOut">
              <a:rPr lang="zh-CN" altLang="en-US" smtClean="0"/>
              <a:t>2020/2/11</a:t>
            </a:fld>
            <a:endParaRPr lang="zh-CN" altLang="en-US"/>
          </a:p>
        </p:txBody>
      </p:sp>
      <p:sp>
        <p:nvSpPr>
          <p:cNvPr id="6" name="页脚占位符 5">
            <a:extLst>
              <a:ext uri="{FF2B5EF4-FFF2-40B4-BE49-F238E27FC236}">
                <a16:creationId xmlns:a16="http://schemas.microsoft.com/office/drawing/2014/main" id="{D74CB408-3A2F-48C9-B55C-E9A99304AA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0FAC9E-D6FD-4F42-862E-B874F3924F84}"/>
              </a:ext>
            </a:extLst>
          </p:cNvPr>
          <p:cNvSpPr>
            <a:spLocks noGrp="1"/>
          </p:cNvSpPr>
          <p:nvPr>
            <p:ph type="sldNum" sz="quarter" idx="12"/>
          </p:nvPr>
        </p:nvSpPr>
        <p:spPr/>
        <p:txBody>
          <a:body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297869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F98ED6-2948-4EEB-9379-CF1CC6CFB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9510CF-0C6A-4BEA-A153-2A7FFED11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42A886-FD7F-4518-87FB-654056C8E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9D828-489F-442D-B25D-15A4F6FB847B}" type="datetimeFigureOut">
              <a:rPr lang="zh-CN" altLang="en-US" smtClean="0"/>
              <a:t>2020/2/11</a:t>
            </a:fld>
            <a:endParaRPr lang="zh-CN" altLang="en-US"/>
          </a:p>
        </p:txBody>
      </p:sp>
      <p:sp>
        <p:nvSpPr>
          <p:cNvPr id="5" name="页脚占位符 4">
            <a:extLst>
              <a:ext uri="{FF2B5EF4-FFF2-40B4-BE49-F238E27FC236}">
                <a16:creationId xmlns:a16="http://schemas.microsoft.com/office/drawing/2014/main" id="{2D72129E-9E85-4695-A713-0DE315454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326F0-5ACF-42B4-BAE1-C3C40FB61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0904E-AE74-4C4D-8954-24C2AA7EEE24}" type="slidenum">
              <a:rPr lang="zh-CN" altLang="en-US" smtClean="0"/>
              <a:t>‹#›</a:t>
            </a:fld>
            <a:endParaRPr lang="zh-CN" altLang="en-US"/>
          </a:p>
        </p:txBody>
      </p:sp>
    </p:spTree>
    <p:extLst>
      <p:ext uri="{BB962C8B-B14F-4D97-AF65-F5344CB8AC3E}">
        <p14:creationId xmlns:p14="http://schemas.microsoft.com/office/powerpoint/2010/main" val="320314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250CA-2E33-4F78-BE00-BFEE9AF4AD28}"/>
              </a:ext>
            </a:extLst>
          </p:cNvPr>
          <p:cNvSpPr>
            <a:spLocks noGrp="1"/>
          </p:cNvSpPr>
          <p:nvPr>
            <p:ph type="ctrTitle"/>
          </p:nvPr>
        </p:nvSpPr>
        <p:spPr/>
        <p:txBody>
          <a:bodyPr/>
          <a:lstStyle/>
          <a:p>
            <a:r>
              <a:rPr lang="zh-CN" altLang="en-US" dirty="0"/>
              <a:t>通信与网络</a:t>
            </a:r>
          </a:p>
        </p:txBody>
      </p:sp>
      <p:sp>
        <p:nvSpPr>
          <p:cNvPr id="3" name="副标题 2">
            <a:extLst>
              <a:ext uri="{FF2B5EF4-FFF2-40B4-BE49-F238E27FC236}">
                <a16:creationId xmlns:a16="http://schemas.microsoft.com/office/drawing/2014/main" id="{B0E43CAD-A4BC-4AD7-80B5-19E100BB371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8136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40216-9EE3-4CC0-B4F8-468A4D01C396}"/>
              </a:ext>
            </a:extLst>
          </p:cNvPr>
          <p:cNvSpPr>
            <a:spLocks noGrp="1"/>
          </p:cNvSpPr>
          <p:nvPr>
            <p:ph type="title"/>
          </p:nvPr>
        </p:nvSpPr>
        <p:spPr/>
        <p:txBody>
          <a:bodyPr/>
          <a:lstStyle/>
          <a:p>
            <a:r>
              <a:rPr lang="zh-CN" altLang="en-US" dirty="0"/>
              <a:t>互联网标准化</a:t>
            </a:r>
          </a:p>
        </p:txBody>
      </p:sp>
      <p:sp>
        <p:nvSpPr>
          <p:cNvPr id="3" name="内容占位符 2">
            <a:extLst>
              <a:ext uri="{FF2B5EF4-FFF2-40B4-BE49-F238E27FC236}">
                <a16:creationId xmlns:a16="http://schemas.microsoft.com/office/drawing/2014/main" id="{6E948F06-7ABC-4EE1-BC87-6FB67C76975C}"/>
              </a:ext>
            </a:extLst>
          </p:cNvPr>
          <p:cNvSpPr>
            <a:spLocks noGrp="1"/>
          </p:cNvSpPr>
          <p:nvPr>
            <p:ph idx="1"/>
          </p:nvPr>
        </p:nvSpPr>
        <p:spPr/>
        <p:txBody>
          <a:bodyPr/>
          <a:lstStyle/>
          <a:p>
            <a:endParaRPr lang="zh-CN" altLang="en-US"/>
          </a:p>
        </p:txBody>
      </p:sp>
      <p:sp>
        <p:nvSpPr>
          <p:cNvPr id="4" name="Rectangle 8">
            <a:extLst>
              <a:ext uri="{FF2B5EF4-FFF2-40B4-BE49-F238E27FC236}">
                <a16:creationId xmlns:a16="http://schemas.microsoft.com/office/drawing/2014/main" id="{A422BAB2-92DA-40A1-853D-E7325C326E4F}"/>
              </a:ext>
            </a:extLst>
          </p:cNvPr>
          <p:cNvSpPr>
            <a:spLocks noChangeArrowheads="1"/>
          </p:cNvSpPr>
          <p:nvPr/>
        </p:nvSpPr>
        <p:spPr bwMode="auto">
          <a:xfrm>
            <a:off x="1553037" y="2506370"/>
            <a:ext cx="3131066"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pPr>
            <a:r>
              <a:rPr lang="zh-CN" altLang="zh-CN" sz="2000" b="1" dirty="0">
                <a:ea typeface="微软雅黑" pitchFamily="34" charset="-122"/>
              </a:rPr>
              <a:t>互联网的标准化工作对互联网的发展起到了非常重要的作用</a:t>
            </a:r>
            <a:r>
              <a:rPr lang="zh-CN" altLang="en-US" sz="2000" b="1" dirty="0">
                <a:ea typeface="微软雅黑" pitchFamily="34" charset="-122"/>
              </a:rPr>
              <a:t>。</a:t>
            </a:r>
          </a:p>
        </p:txBody>
      </p:sp>
      <p:grpSp>
        <p:nvGrpSpPr>
          <p:cNvPr id="5" name="组合 37">
            <a:extLst>
              <a:ext uri="{FF2B5EF4-FFF2-40B4-BE49-F238E27FC236}">
                <a16:creationId xmlns:a16="http://schemas.microsoft.com/office/drawing/2014/main" id="{B38DC3E8-49BC-4D50-A2F4-6E7EBEFA9915}"/>
              </a:ext>
            </a:extLst>
          </p:cNvPr>
          <p:cNvGrpSpPr>
            <a:grpSpLocks/>
          </p:cNvGrpSpPr>
          <p:nvPr/>
        </p:nvGrpSpPr>
        <p:grpSpPr bwMode="auto">
          <a:xfrm>
            <a:off x="2680031" y="2885782"/>
            <a:ext cx="7006863" cy="2636838"/>
            <a:chOff x="480396" y="2063500"/>
            <a:chExt cx="8309090" cy="3127375"/>
          </a:xfrm>
        </p:grpSpPr>
        <p:sp>
          <p:nvSpPr>
            <p:cNvPr id="6" name="AutoShape 44">
              <a:extLst>
                <a:ext uri="{FF2B5EF4-FFF2-40B4-BE49-F238E27FC236}">
                  <a16:creationId xmlns:a16="http://schemas.microsoft.com/office/drawing/2014/main" id="{39058919-F301-4C8F-A4EC-5C4E3511EE46}"/>
                </a:ext>
              </a:extLst>
            </p:cNvPr>
            <p:cNvSpPr>
              <a:spLocks noChangeArrowheads="1"/>
            </p:cNvSpPr>
            <p:nvPr/>
          </p:nvSpPr>
          <p:spPr bwMode="auto">
            <a:xfrm>
              <a:off x="4631281" y="3139825"/>
              <a:ext cx="4158205" cy="2051050"/>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7" name="AutoShape 43">
              <a:extLst>
                <a:ext uri="{FF2B5EF4-FFF2-40B4-BE49-F238E27FC236}">
                  <a16:creationId xmlns:a16="http://schemas.microsoft.com/office/drawing/2014/main" id="{03C44A1B-E02A-4144-9840-38E135332C74}"/>
                </a:ext>
              </a:extLst>
            </p:cNvPr>
            <p:cNvSpPr>
              <a:spLocks noChangeArrowheads="1"/>
            </p:cNvSpPr>
            <p:nvPr/>
          </p:nvSpPr>
          <p:spPr bwMode="auto">
            <a:xfrm>
              <a:off x="480396" y="3139825"/>
              <a:ext cx="3798648" cy="2051050"/>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 name="Line 6">
              <a:extLst>
                <a:ext uri="{FF2B5EF4-FFF2-40B4-BE49-F238E27FC236}">
                  <a16:creationId xmlns:a16="http://schemas.microsoft.com/office/drawing/2014/main" id="{58662544-8C95-4032-8050-61756FFE77AE}"/>
                </a:ext>
              </a:extLst>
            </p:cNvPr>
            <p:cNvSpPr>
              <a:spLocks noChangeShapeType="1"/>
            </p:cNvSpPr>
            <p:nvPr/>
          </p:nvSpPr>
          <p:spPr bwMode="auto">
            <a:xfrm>
              <a:off x="2605088" y="4176462"/>
              <a:ext cx="504825" cy="4349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a:extLst>
                <a:ext uri="{FF2B5EF4-FFF2-40B4-BE49-F238E27FC236}">
                  <a16:creationId xmlns:a16="http://schemas.microsoft.com/office/drawing/2014/main" id="{BBAFAF96-034C-41F8-8B43-10ACD42AD3D2}"/>
                </a:ext>
              </a:extLst>
            </p:cNvPr>
            <p:cNvSpPr>
              <a:spLocks noChangeShapeType="1"/>
            </p:cNvSpPr>
            <p:nvPr/>
          </p:nvSpPr>
          <p:spPr bwMode="auto">
            <a:xfrm flipH="1">
              <a:off x="1725613" y="4176462"/>
              <a:ext cx="503238" cy="4349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8">
              <a:extLst>
                <a:ext uri="{FF2B5EF4-FFF2-40B4-BE49-F238E27FC236}">
                  <a16:creationId xmlns:a16="http://schemas.microsoft.com/office/drawing/2014/main" id="{220FC041-DA7C-4991-ACF0-9B1B841D2E4F}"/>
                </a:ext>
              </a:extLst>
            </p:cNvPr>
            <p:cNvSpPr>
              <a:spLocks noChangeShapeType="1"/>
            </p:cNvSpPr>
            <p:nvPr/>
          </p:nvSpPr>
          <p:spPr bwMode="auto">
            <a:xfrm flipV="1">
              <a:off x="5961063" y="4154237"/>
              <a:ext cx="120650" cy="16351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9">
              <a:extLst>
                <a:ext uri="{FF2B5EF4-FFF2-40B4-BE49-F238E27FC236}">
                  <a16:creationId xmlns:a16="http://schemas.microsoft.com/office/drawing/2014/main" id="{2AB2719B-32E2-4BA1-91B6-487134BCAB9A}"/>
                </a:ext>
              </a:extLst>
            </p:cNvPr>
            <p:cNvSpPr>
              <a:spLocks noChangeShapeType="1"/>
            </p:cNvSpPr>
            <p:nvPr/>
          </p:nvSpPr>
          <p:spPr bwMode="auto">
            <a:xfrm>
              <a:off x="7081838" y="4152650"/>
              <a:ext cx="195263" cy="1270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4">
              <a:extLst>
                <a:ext uri="{FF2B5EF4-FFF2-40B4-BE49-F238E27FC236}">
                  <a16:creationId xmlns:a16="http://schemas.microsoft.com/office/drawing/2014/main" id="{39782630-7058-41AB-A652-365BF811FD41}"/>
                </a:ext>
              </a:extLst>
            </p:cNvPr>
            <p:cNvSpPr>
              <a:spLocks noChangeShapeType="1"/>
            </p:cNvSpPr>
            <p:nvPr/>
          </p:nvSpPr>
          <p:spPr bwMode="auto">
            <a:xfrm flipH="1">
              <a:off x="5514975" y="4527300"/>
              <a:ext cx="250825" cy="1238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5">
              <a:extLst>
                <a:ext uri="{FF2B5EF4-FFF2-40B4-BE49-F238E27FC236}">
                  <a16:creationId xmlns:a16="http://schemas.microsoft.com/office/drawing/2014/main" id="{1B5BB8BA-4D32-407C-BF7C-D3A9C110671A}"/>
                </a:ext>
              </a:extLst>
            </p:cNvPr>
            <p:cNvSpPr>
              <a:spLocks noChangeShapeType="1"/>
            </p:cNvSpPr>
            <p:nvPr/>
          </p:nvSpPr>
          <p:spPr bwMode="auto">
            <a:xfrm>
              <a:off x="5956300" y="4527300"/>
              <a:ext cx="377825" cy="1238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6">
              <a:extLst>
                <a:ext uri="{FF2B5EF4-FFF2-40B4-BE49-F238E27FC236}">
                  <a16:creationId xmlns:a16="http://schemas.microsoft.com/office/drawing/2014/main" id="{511E5330-032A-4DED-BAB3-88F85D91CA6F}"/>
                </a:ext>
              </a:extLst>
            </p:cNvPr>
            <p:cNvSpPr>
              <a:spLocks noChangeShapeType="1"/>
            </p:cNvSpPr>
            <p:nvPr/>
          </p:nvSpPr>
          <p:spPr bwMode="auto">
            <a:xfrm flipH="1">
              <a:off x="6837363" y="4527300"/>
              <a:ext cx="315913" cy="1238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a:extLst>
                <a:ext uri="{FF2B5EF4-FFF2-40B4-BE49-F238E27FC236}">
                  <a16:creationId xmlns:a16="http://schemas.microsoft.com/office/drawing/2014/main" id="{C4720778-F8BE-48BB-B01F-90F5984E6BC1}"/>
                </a:ext>
              </a:extLst>
            </p:cNvPr>
            <p:cNvSpPr>
              <a:spLocks noChangeShapeType="1"/>
            </p:cNvSpPr>
            <p:nvPr/>
          </p:nvSpPr>
          <p:spPr bwMode="auto">
            <a:xfrm>
              <a:off x="7340600" y="4527300"/>
              <a:ext cx="315913" cy="12382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Freeform 4">
              <a:extLst>
                <a:ext uri="{FF2B5EF4-FFF2-40B4-BE49-F238E27FC236}">
                  <a16:creationId xmlns:a16="http://schemas.microsoft.com/office/drawing/2014/main" id="{F709ADB5-E16F-46AA-887A-6A12D37D0A67}"/>
                </a:ext>
              </a:extLst>
            </p:cNvPr>
            <p:cNvSpPr>
              <a:spLocks/>
            </p:cNvSpPr>
            <p:nvPr/>
          </p:nvSpPr>
          <p:spPr bwMode="auto">
            <a:xfrm>
              <a:off x="3344863" y="2530225"/>
              <a:ext cx="2074863" cy="185738"/>
            </a:xfrm>
            <a:custGeom>
              <a:avLst/>
              <a:gdLst>
                <a:gd name="T0" fmla="*/ 0 w 1584"/>
                <a:gd name="T1" fmla="*/ 0 h 336"/>
                <a:gd name="T2" fmla="*/ 2147483647 w 1584"/>
                <a:gd name="T3" fmla="*/ 0 h 336"/>
                <a:gd name="T4" fmla="*/ 2147483647 w 1584"/>
                <a:gd name="T5" fmla="*/ 136021576 h 336"/>
                <a:gd name="T6" fmla="*/ 544752399 w 1584"/>
                <a:gd name="T7" fmla="*/ 136021576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Text Box 12">
              <a:extLst>
                <a:ext uri="{FF2B5EF4-FFF2-40B4-BE49-F238E27FC236}">
                  <a16:creationId xmlns:a16="http://schemas.microsoft.com/office/drawing/2014/main" id="{21442E30-A726-4F49-8E19-FF9118F89472}"/>
                </a:ext>
              </a:extLst>
            </p:cNvPr>
            <p:cNvSpPr txBox="1">
              <a:spLocks noChangeArrowheads="1"/>
            </p:cNvSpPr>
            <p:nvPr/>
          </p:nvSpPr>
          <p:spPr bwMode="auto">
            <a:xfrm>
              <a:off x="1256246" y="3330325"/>
              <a:ext cx="2090481" cy="3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zh-CN" altLang="en-US" sz="1400" b="1">
                  <a:solidFill>
                    <a:schemeClr val="bg1"/>
                  </a:solidFill>
                  <a:latin typeface="微软雅黑" pitchFamily="34" charset="-122"/>
                  <a:ea typeface="微软雅黑" pitchFamily="34" charset="-122"/>
                </a:rPr>
                <a:t>互联网研究部 </a:t>
              </a:r>
              <a:r>
                <a:rPr kumimoji="1" lang="en-US" altLang="zh-CN" sz="1400" b="1">
                  <a:solidFill>
                    <a:schemeClr val="bg1"/>
                  </a:solidFill>
                  <a:latin typeface="微软雅黑" pitchFamily="34" charset="-122"/>
                  <a:ea typeface="微软雅黑" pitchFamily="34" charset="-122"/>
                </a:rPr>
                <a:t>IRTF </a:t>
              </a:r>
            </a:p>
          </p:txBody>
        </p:sp>
        <p:sp>
          <p:nvSpPr>
            <p:cNvPr id="18" name="Text Box 13">
              <a:extLst>
                <a:ext uri="{FF2B5EF4-FFF2-40B4-BE49-F238E27FC236}">
                  <a16:creationId xmlns:a16="http://schemas.microsoft.com/office/drawing/2014/main" id="{A33659BB-2510-40C2-ABBB-21C7A12BE63E}"/>
                </a:ext>
              </a:extLst>
            </p:cNvPr>
            <p:cNvSpPr txBox="1">
              <a:spLocks noChangeArrowheads="1"/>
            </p:cNvSpPr>
            <p:nvPr/>
          </p:nvSpPr>
          <p:spPr bwMode="auto">
            <a:xfrm>
              <a:off x="5626100" y="3273175"/>
              <a:ext cx="2105025" cy="3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400" b="1">
                  <a:solidFill>
                    <a:schemeClr val="bg1"/>
                  </a:solidFill>
                  <a:latin typeface="微软雅黑" pitchFamily="34" charset="-122"/>
                  <a:ea typeface="微软雅黑" pitchFamily="34" charset="-122"/>
                </a:rPr>
                <a:t>互联网工程部 </a:t>
              </a:r>
              <a:r>
                <a:rPr kumimoji="1" lang="en-US" altLang="zh-CN" sz="1400" b="1">
                  <a:solidFill>
                    <a:schemeClr val="bg1"/>
                  </a:solidFill>
                  <a:latin typeface="微软雅黑" pitchFamily="34" charset="-122"/>
                  <a:ea typeface="微软雅黑" pitchFamily="34" charset="-122"/>
                </a:rPr>
                <a:t>IETF </a:t>
              </a:r>
            </a:p>
          </p:txBody>
        </p:sp>
        <p:sp>
          <p:nvSpPr>
            <p:cNvPr id="19" name="Text Box 17">
              <a:extLst>
                <a:ext uri="{FF2B5EF4-FFF2-40B4-BE49-F238E27FC236}">
                  <a16:creationId xmlns:a16="http://schemas.microsoft.com/office/drawing/2014/main" id="{EEADCA15-C78E-4379-B2F2-4B57FE3B9557}"/>
                </a:ext>
              </a:extLst>
            </p:cNvPr>
            <p:cNvSpPr txBox="1">
              <a:spLocks noChangeArrowheads="1"/>
            </p:cNvSpPr>
            <p:nvPr/>
          </p:nvSpPr>
          <p:spPr bwMode="auto">
            <a:xfrm>
              <a:off x="6373813" y="4174875"/>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20" name="Rectangle 20">
              <a:extLst>
                <a:ext uri="{FF2B5EF4-FFF2-40B4-BE49-F238E27FC236}">
                  <a16:creationId xmlns:a16="http://schemas.microsoft.com/office/drawing/2014/main" id="{7ACBFE49-9A9C-4960-914C-A11FFDB97539}"/>
                </a:ext>
              </a:extLst>
            </p:cNvPr>
            <p:cNvSpPr>
              <a:spLocks noChangeArrowheads="1"/>
            </p:cNvSpPr>
            <p:nvPr/>
          </p:nvSpPr>
          <p:spPr bwMode="auto">
            <a:xfrm>
              <a:off x="1536700" y="4611437"/>
              <a:ext cx="376238" cy="309563"/>
            </a:xfrm>
            <a:prstGeom prst="rect">
              <a:avLst/>
            </a:prstGeom>
            <a:solidFill>
              <a:schemeClr val="bg1"/>
            </a:solidFill>
            <a:ln>
              <a:noFill/>
            </a:ln>
            <a:extLst>
              <a:ext uri="{91240B29-F687-4F45-9708-019B960494DF}">
                <a14:hiddenLine xmlns:a14="http://schemas.microsoft.com/office/drawing/2010/main" w="9525">
                  <a:solidFill>
                    <a:srgbClr val="368AD6"/>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RG</a:t>
              </a:r>
            </a:p>
          </p:txBody>
        </p:sp>
        <p:sp>
          <p:nvSpPr>
            <p:cNvPr id="21" name="Rectangle 21">
              <a:extLst>
                <a:ext uri="{FF2B5EF4-FFF2-40B4-BE49-F238E27FC236}">
                  <a16:creationId xmlns:a16="http://schemas.microsoft.com/office/drawing/2014/main" id="{FC0480C3-9981-4161-B055-978BFE465814}"/>
                </a:ext>
              </a:extLst>
            </p:cNvPr>
            <p:cNvSpPr>
              <a:spLocks noChangeArrowheads="1"/>
            </p:cNvSpPr>
            <p:nvPr/>
          </p:nvSpPr>
          <p:spPr bwMode="auto">
            <a:xfrm>
              <a:off x="7585075" y="4643187"/>
              <a:ext cx="439738" cy="3127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sp>
          <p:nvSpPr>
            <p:cNvPr id="22" name="Text Box 22">
              <a:extLst>
                <a:ext uri="{FF2B5EF4-FFF2-40B4-BE49-F238E27FC236}">
                  <a16:creationId xmlns:a16="http://schemas.microsoft.com/office/drawing/2014/main" id="{38EEDB5B-0488-4413-A142-87509F15BAD2}"/>
                </a:ext>
              </a:extLst>
            </p:cNvPr>
            <p:cNvSpPr txBox="1">
              <a:spLocks noChangeArrowheads="1"/>
            </p:cNvSpPr>
            <p:nvPr/>
          </p:nvSpPr>
          <p:spPr bwMode="auto">
            <a:xfrm>
              <a:off x="5761038" y="4560637"/>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23" name="Text Box 23">
              <a:extLst>
                <a:ext uri="{FF2B5EF4-FFF2-40B4-BE49-F238E27FC236}">
                  <a16:creationId xmlns:a16="http://schemas.microsoft.com/office/drawing/2014/main" id="{532A3D76-E6CC-4B94-AE51-C73190D91012}"/>
                </a:ext>
              </a:extLst>
            </p:cNvPr>
            <p:cNvSpPr txBox="1">
              <a:spLocks noChangeArrowheads="1"/>
            </p:cNvSpPr>
            <p:nvPr/>
          </p:nvSpPr>
          <p:spPr bwMode="auto">
            <a:xfrm>
              <a:off x="7194550" y="4560637"/>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24" name="Rectangle 28">
              <a:extLst>
                <a:ext uri="{FF2B5EF4-FFF2-40B4-BE49-F238E27FC236}">
                  <a16:creationId xmlns:a16="http://schemas.microsoft.com/office/drawing/2014/main" id="{151E3488-9007-4A23-BE98-18608356B3FE}"/>
                </a:ext>
              </a:extLst>
            </p:cNvPr>
            <p:cNvSpPr>
              <a:spLocks noChangeArrowheads="1"/>
            </p:cNvSpPr>
            <p:nvPr/>
          </p:nvSpPr>
          <p:spPr bwMode="auto">
            <a:xfrm>
              <a:off x="2921000" y="4611437"/>
              <a:ext cx="377825" cy="309563"/>
            </a:xfrm>
            <a:prstGeom prst="rect">
              <a:avLst/>
            </a:prstGeom>
            <a:solidFill>
              <a:schemeClr val="bg1"/>
            </a:solidFill>
            <a:ln>
              <a:noFill/>
            </a:ln>
            <a:extLst>
              <a:ext uri="{91240B29-F687-4F45-9708-019B960494DF}">
                <a14:hiddenLine xmlns:a14="http://schemas.microsoft.com/office/drawing/2010/main" w="9525">
                  <a:solidFill>
                    <a:srgbClr val="368AD6"/>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RG</a:t>
              </a:r>
            </a:p>
          </p:txBody>
        </p:sp>
        <p:sp>
          <p:nvSpPr>
            <p:cNvPr id="25" name="Text Box 29">
              <a:extLst>
                <a:ext uri="{FF2B5EF4-FFF2-40B4-BE49-F238E27FC236}">
                  <a16:creationId xmlns:a16="http://schemas.microsoft.com/office/drawing/2014/main" id="{D21138FB-E878-4B40-B730-C1FF43F97920}"/>
                </a:ext>
              </a:extLst>
            </p:cNvPr>
            <p:cNvSpPr txBox="1">
              <a:spLocks noChangeArrowheads="1"/>
            </p:cNvSpPr>
            <p:nvPr/>
          </p:nvSpPr>
          <p:spPr bwMode="auto">
            <a:xfrm>
              <a:off x="2178050" y="4582862"/>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0" hangingPunct="0"/>
              <a:r>
                <a:rPr kumimoji="1" lang="en-US" altLang="zh-CN" sz="1600" b="1">
                  <a:solidFill>
                    <a:schemeClr val="bg1"/>
                  </a:solidFill>
                  <a:latin typeface="Arial" charset="0"/>
                  <a:ea typeface="黑体" pitchFamily="49" charset="-122"/>
                </a:rPr>
                <a:t>…</a:t>
              </a:r>
            </a:p>
          </p:txBody>
        </p:sp>
        <p:sp>
          <p:nvSpPr>
            <p:cNvPr id="26" name="Rectangle 30">
              <a:extLst>
                <a:ext uri="{FF2B5EF4-FFF2-40B4-BE49-F238E27FC236}">
                  <a16:creationId xmlns:a16="http://schemas.microsoft.com/office/drawing/2014/main" id="{AE7298CE-0748-40B9-890C-6F276164D7C1}"/>
                </a:ext>
              </a:extLst>
            </p:cNvPr>
            <p:cNvSpPr>
              <a:spLocks noChangeArrowheads="1"/>
            </p:cNvSpPr>
            <p:nvPr/>
          </p:nvSpPr>
          <p:spPr bwMode="auto">
            <a:xfrm>
              <a:off x="5710238" y="4279650"/>
              <a:ext cx="474663" cy="2936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zh-CN" altLang="en-US" sz="1200" b="1">
                  <a:latin typeface="微软雅黑" pitchFamily="34" charset="-122"/>
                  <a:ea typeface="微软雅黑" pitchFamily="34" charset="-122"/>
                </a:rPr>
                <a:t>领域</a:t>
              </a:r>
            </a:p>
          </p:txBody>
        </p:sp>
        <p:sp>
          <p:nvSpPr>
            <p:cNvPr id="27" name="Rectangle 31">
              <a:extLst>
                <a:ext uri="{FF2B5EF4-FFF2-40B4-BE49-F238E27FC236}">
                  <a16:creationId xmlns:a16="http://schemas.microsoft.com/office/drawing/2014/main" id="{19EB097E-CBC4-46B3-AC19-2BB0492F4B71}"/>
                </a:ext>
              </a:extLst>
            </p:cNvPr>
            <p:cNvSpPr>
              <a:spLocks noChangeArrowheads="1"/>
            </p:cNvSpPr>
            <p:nvPr/>
          </p:nvSpPr>
          <p:spPr bwMode="auto">
            <a:xfrm>
              <a:off x="7138988" y="4279650"/>
              <a:ext cx="474663" cy="2936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zh-CN" altLang="en-US" sz="1200" b="1">
                  <a:latin typeface="微软雅黑" pitchFamily="34" charset="-122"/>
                  <a:ea typeface="微软雅黑" pitchFamily="34" charset="-122"/>
                </a:rPr>
                <a:t>领域</a:t>
              </a:r>
            </a:p>
          </p:txBody>
        </p:sp>
        <p:sp>
          <p:nvSpPr>
            <p:cNvPr id="28" name="Rectangle 33">
              <a:extLst>
                <a:ext uri="{FF2B5EF4-FFF2-40B4-BE49-F238E27FC236}">
                  <a16:creationId xmlns:a16="http://schemas.microsoft.com/office/drawing/2014/main" id="{CB66B678-5F8F-4226-97C7-03D062EAE466}"/>
                </a:ext>
              </a:extLst>
            </p:cNvPr>
            <p:cNvSpPr>
              <a:spLocks noChangeArrowheads="1"/>
            </p:cNvSpPr>
            <p:nvPr/>
          </p:nvSpPr>
          <p:spPr bwMode="auto">
            <a:xfrm>
              <a:off x="6700838" y="4643187"/>
              <a:ext cx="439738" cy="3127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sp>
          <p:nvSpPr>
            <p:cNvPr id="29" name="Rectangle 34">
              <a:extLst>
                <a:ext uri="{FF2B5EF4-FFF2-40B4-BE49-F238E27FC236}">
                  <a16:creationId xmlns:a16="http://schemas.microsoft.com/office/drawing/2014/main" id="{6F26FFCB-2B64-4C92-9994-93D964C4BE5B}"/>
                </a:ext>
              </a:extLst>
            </p:cNvPr>
            <p:cNvSpPr>
              <a:spLocks noChangeArrowheads="1"/>
            </p:cNvSpPr>
            <p:nvPr/>
          </p:nvSpPr>
          <p:spPr bwMode="auto">
            <a:xfrm>
              <a:off x="6110288" y="4643187"/>
              <a:ext cx="439738" cy="3127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sp>
          <p:nvSpPr>
            <p:cNvPr id="30" name="Rectangle 35">
              <a:extLst>
                <a:ext uri="{FF2B5EF4-FFF2-40B4-BE49-F238E27FC236}">
                  <a16:creationId xmlns:a16="http://schemas.microsoft.com/office/drawing/2014/main" id="{0DE58F23-D714-461F-86B5-4CB034796C3C}"/>
                </a:ext>
              </a:extLst>
            </p:cNvPr>
            <p:cNvSpPr>
              <a:spLocks noChangeArrowheads="1"/>
            </p:cNvSpPr>
            <p:nvPr/>
          </p:nvSpPr>
          <p:spPr bwMode="auto">
            <a:xfrm>
              <a:off x="5311775" y="4643187"/>
              <a:ext cx="441325" cy="3127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en-US" altLang="zh-CN" sz="1200" b="1">
                  <a:latin typeface="微软雅黑" pitchFamily="34" charset="-122"/>
                  <a:ea typeface="微软雅黑" pitchFamily="34" charset="-122"/>
                </a:rPr>
                <a:t>WG</a:t>
              </a:r>
            </a:p>
          </p:txBody>
        </p:sp>
        <p:cxnSp>
          <p:nvCxnSpPr>
            <p:cNvPr id="31" name="AutoShape 45">
              <a:extLst>
                <a:ext uri="{FF2B5EF4-FFF2-40B4-BE49-F238E27FC236}">
                  <a16:creationId xmlns:a16="http://schemas.microsoft.com/office/drawing/2014/main" id="{4967B6B6-E57C-444A-8F4A-9A605C7A07C2}"/>
                </a:ext>
              </a:extLst>
            </p:cNvPr>
            <p:cNvCxnSpPr>
              <a:cxnSpLocks noChangeShapeType="1"/>
            </p:cNvCxnSpPr>
            <p:nvPr/>
          </p:nvCxnSpPr>
          <p:spPr bwMode="auto">
            <a:xfrm>
              <a:off x="4375150" y="2930275"/>
              <a:ext cx="1335088" cy="803275"/>
            </a:xfrm>
            <a:prstGeom prst="straightConnector1">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6">
              <a:extLst>
                <a:ext uri="{FF2B5EF4-FFF2-40B4-BE49-F238E27FC236}">
                  <a16:creationId xmlns:a16="http://schemas.microsoft.com/office/drawing/2014/main" id="{CEAF932B-25A4-4D98-B633-31360C7E680B}"/>
                </a:ext>
              </a:extLst>
            </p:cNvPr>
            <p:cNvCxnSpPr>
              <a:cxnSpLocks noChangeShapeType="1"/>
            </p:cNvCxnSpPr>
            <p:nvPr/>
          </p:nvCxnSpPr>
          <p:spPr bwMode="auto">
            <a:xfrm flipH="1">
              <a:off x="5279219" y="2063500"/>
              <a:ext cx="210902" cy="296862"/>
            </a:xfrm>
            <a:prstGeom prst="straightConnector1">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7">
              <a:extLst>
                <a:ext uri="{FF2B5EF4-FFF2-40B4-BE49-F238E27FC236}">
                  <a16:creationId xmlns:a16="http://schemas.microsoft.com/office/drawing/2014/main" id="{8CD5743D-AB20-4ECC-9AF7-BF45D2F28AED}"/>
                </a:ext>
              </a:extLst>
            </p:cNvPr>
            <p:cNvCxnSpPr>
              <a:cxnSpLocks noChangeShapeType="1"/>
            </p:cNvCxnSpPr>
            <p:nvPr/>
          </p:nvCxnSpPr>
          <p:spPr bwMode="auto">
            <a:xfrm flipH="1">
              <a:off x="3344863" y="2930275"/>
              <a:ext cx="1030289" cy="803275"/>
            </a:xfrm>
            <a:prstGeom prst="straightConnector1">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8">
              <a:extLst>
                <a:ext uri="{FF2B5EF4-FFF2-40B4-BE49-F238E27FC236}">
                  <a16:creationId xmlns:a16="http://schemas.microsoft.com/office/drawing/2014/main" id="{B5F322C3-3477-4BBF-ACBF-C78533C73D6E}"/>
                </a:ext>
              </a:extLst>
            </p:cNvPr>
            <p:cNvCxnSpPr>
              <a:cxnSpLocks noChangeShapeType="1"/>
            </p:cNvCxnSpPr>
            <p:nvPr/>
          </p:nvCxnSpPr>
          <p:spPr bwMode="auto">
            <a:xfrm>
              <a:off x="3315507" y="2063500"/>
              <a:ext cx="155576" cy="296863"/>
            </a:xfrm>
            <a:prstGeom prst="straightConnector1">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ectangle 32">
              <a:extLst>
                <a:ext uri="{FF2B5EF4-FFF2-40B4-BE49-F238E27FC236}">
                  <a16:creationId xmlns:a16="http://schemas.microsoft.com/office/drawing/2014/main" id="{DB9B1821-C98C-4EF6-8029-35561A9F9A1F}"/>
                </a:ext>
              </a:extLst>
            </p:cNvPr>
            <p:cNvSpPr>
              <a:spLocks noChangeArrowheads="1"/>
            </p:cNvSpPr>
            <p:nvPr/>
          </p:nvSpPr>
          <p:spPr bwMode="auto">
            <a:xfrm>
              <a:off x="3454401" y="2360362"/>
              <a:ext cx="1841499" cy="569914"/>
            </a:xfrm>
            <a:prstGeom prst="rect">
              <a:avLst/>
            </a:prstGeom>
            <a:solidFill>
              <a:srgbClr val="FFFF00"/>
            </a:solidFill>
            <a:ln w="28575">
              <a:solidFill>
                <a:srgbClr val="000066"/>
              </a:solid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algn="ctr" eaLnBrk="0" fontAlgn="auto" hangingPunct="0">
                <a:spcBef>
                  <a:spcPts val="0"/>
                </a:spcBef>
                <a:spcAft>
                  <a:spcPts val="0"/>
                </a:spcAft>
                <a:defRPr/>
              </a:pPr>
              <a:r>
                <a:rPr kumimoji="1" lang="zh-CN" altLang="en-US" sz="1400" b="1" dirty="0">
                  <a:solidFill>
                    <a:srgbClr val="0000FF"/>
                  </a:solidFill>
                  <a:latin typeface="微软雅黑" pitchFamily="34" charset="-122"/>
                  <a:ea typeface="微软雅黑" pitchFamily="34" charset="-122"/>
                </a:rPr>
                <a:t>互联网体系结构</a:t>
              </a:r>
            </a:p>
            <a:p>
              <a:pPr algn="ctr" eaLnBrk="0" fontAlgn="auto" hangingPunct="0">
                <a:spcBef>
                  <a:spcPts val="0"/>
                </a:spcBef>
                <a:spcAft>
                  <a:spcPts val="0"/>
                </a:spcAft>
                <a:defRPr/>
              </a:pPr>
              <a:r>
                <a:rPr kumimoji="1" lang="zh-CN" altLang="en-US" sz="1400" b="1" dirty="0">
                  <a:solidFill>
                    <a:srgbClr val="0000FF"/>
                  </a:solidFill>
                  <a:latin typeface="微软雅黑" pitchFamily="34" charset="-122"/>
                  <a:ea typeface="微软雅黑" pitchFamily="34" charset="-122"/>
                </a:rPr>
                <a:t>研究委员会 </a:t>
              </a:r>
              <a:r>
                <a:rPr kumimoji="1" lang="en-US" altLang="zh-CN" sz="1400" b="1" dirty="0">
                  <a:solidFill>
                    <a:srgbClr val="0000FF"/>
                  </a:solidFill>
                  <a:latin typeface="微软雅黑" pitchFamily="34" charset="-122"/>
                  <a:ea typeface="微软雅黑" pitchFamily="34" charset="-122"/>
                </a:rPr>
                <a:t>IAB </a:t>
              </a:r>
            </a:p>
          </p:txBody>
        </p:sp>
        <p:sp>
          <p:nvSpPr>
            <p:cNvPr id="36" name="Rectangle 10">
              <a:extLst>
                <a:ext uri="{FF2B5EF4-FFF2-40B4-BE49-F238E27FC236}">
                  <a16:creationId xmlns:a16="http://schemas.microsoft.com/office/drawing/2014/main" id="{F22DC2FB-D9CA-4EC2-965F-6A2B88448175}"/>
                </a:ext>
              </a:extLst>
            </p:cNvPr>
            <p:cNvSpPr>
              <a:spLocks noChangeArrowheads="1"/>
            </p:cNvSpPr>
            <p:nvPr/>
          </p:nvSpPr>
          <p:spPr bwMode="auto">
            <a:xfrm>
              <a:off x="1352550" y="3733550"/>
              <a:ext cx="2065338" cy="4968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0" hangingPunct="0"/>
              <a:r>
                <a:rPr kumimoji="1" lang="zh-CN" altLang="en-US" sz="1200" b="1">
                  <a:solidFill>
                    <a:srgbClr val="0000FF"/>
                  </a:solidFill>
                  <a:latin typeface="微软雅黑" pitchFamily="34" charset="-122"/>
                  <a:ea typeface="微软雅黑" pitchFamily="34" charset="-122"/>
                </a:rPr>
                <a:t>互联网研究指导小组</a:t>
              </a:r>
            </a:p>
            <a:p>
              <a:pPr algn="ctr" eaLnBrk="0" hangingPunct="0"/>
              <a:r>
                <a:rPr kumimoji="1" lang="en-US" altLang="zh-CN" sz="1200" b="1">
                  <a:solidFill>
                    <a:srgbClr val="0000FF"/>
                  </a:solidFill>
                  <a:latin typeface="微软雅黑" pitchFamily="34" charset="-122"/>
                  <a:ea typeface="微软雅黑" pitchFamily="34" charset="-122"/>
                </a:rPr>
                <a:t>IRSG </a:t>
              </a:r>
            </a:p>
          </p:txBody>
        </p:sp>
        <p:sp>
          <p:nvSpPr>
            <p:cNvPr id="37" name="Rectangle 16">
              <a:extLst>
                <a:ext uri="{FF2B5EF4-FFF2-40B4-BE49-F238E27FC236}">
                  <a16:creationId xmlns:a16="http://schemas.microsoft.com/office/drawing/2014/main" id="{9BFDC4F2-1E3F-4138-91C3-CB1124F1B180}"/>
                </a:ext>
              </a:extLst>
            </p:cNvPr>
            <p:cNvSpPr>
              <a:spLocks noChangeArrowheads="1"/>
            </p:cNvSpPr>
            <p:nvPr/>
          </p:nvSpPr>
          <p:spPr bwMode="auto">
            <a:xfrm>
              <a:off x="5607050" y="3657350"/>
              <a:ext cx="2182813" cy="496888"/>
            </a:xfrm>
            <a:prstGeom prst="rect">
              <a:avLst/>
            </a:prstGeom>
            <a:solidFill>
              <a:schemeClr val="bg1"/>
            </a:solidFill>
            <a:ln>
              <a:noFill/>
            </a:ln>
            <a:extLst>
              <a:ext uri="{91240B29-F687-4F45-9708-019B960494DF}">
                <a14:hiddenLine xmlns:a14="http://schemas.microsoft.com/office/drawing/2010/main" w="9525">
                  <a:solidFill>
                    <a:srgbClr val="368AD6"/>
                  </a:solidFill>
                  <a:miter lim="800000"/>
                  <a:headEnd/>
                  <a:tailEnd/>
                </a14:hiddenLine>
              </a:ext>
            </a:extLst>
          </p:spPr>
          <p:txBody>
            <a:bodyPr wrap="none" anchor="ctr"/>
            <a:lstStyle/>
            <a:p>
              <a:pPr algn="ctr" eaLnBrk="0" hangingPunct="0"/>
              <a:r>
                <a:rPr kumimoji="1" lang="zh-CN" altLang="en-US" sz="1200" b="1" dirty="0">
                  <a:solidFill>
                    <a:srgbClr val="0000FF"/>
                  </a:solidFill>
                  <a:latin typeface="微软雅黑" pitchFamily="34" charset="-122"/>
                  <a:ea typeface="微软雅黑" pitchFamily="34" charset="-122"/>
                </a:rPr>
                <a:t>互联网工程指导小组</a:t>
              </a:r>
            </a:p>
            <a:p>
              <a:pPr algn="ctr" eaLnBrk="0" hangingPunct="0"/>
              <a:r>
                <a:rPr kumimoji="1" lang="en-US" altLang="zh-CN" sz="1200" b="1" dirty="0">
                  <a:solidFill>
                    <a:srgbClr val="0000FF"/>
                  </a:solidFill>
                  <a:latin typeface="微软雅黑" pitchFamily="34" charset="-122"/>
                  <a:ea typeface="微软雅黑" pitchFamily="34" charset="-122"/>
                </a:rPr>
                <a:t>IESG </a:t>
              </a:r>
            </a:p>
          </p:txBody>
        </p:sp>
      </p:grpSp>
      <p:sp>
        <p:nvSpPr>
          <p:cNvPr id="38" name="Rectangle 5">
            <a:extLst>
              <a:ext uri="{FF2B5EF4-FFF2-40B4-BE49-F238E27FC236}">
                <a16:creationId xmlns:a16="http://schemas.microsoft.com/office/drawing/2014/main" id="{224CCE4D-314A-4360-BAF8-ECFF358C6DF4}"/>
              </a:ext>
            </a:extLst>
          </p:cNvPr>
          <p:cNvSpPr>
            <a:spLocks noChangeArrowheads="1"/>
          </p:cNvSpPr>
          <p:nvPr/>
        </p:nvSpPr>
        <p:spPr bwMode="auto">
          <a:xfrm>
            <a:off x="5049857" y="2571303"/>
            <a:ext cx="1868827" cy="314595"/>
          </a:xfrm>
          <a:prstGeom prst="rect">
            <a:avLst/>
          </a:prstGeom>
          <a:solidFill>
            <a:srgbClr val="339933"/>
          </a:solidFill>
          <a:ln w="28575">
            <a:solidFill>
              <a:srgbClr val="000066"/>
            </a:solidFill>
            <a:miter lim="800000"/>
            <a:headEnd/>
            <a:tailEnd/>
          </a:ln>
          <a:effectLst/>
        </p:spPr>
        <p:txBody>
          <a:bodyPr wrap="none" anchor="ctr"/>
          <a:lstStyle/>
          <a:p>
            <a:pPr algn="ctr" eaLnBrk="0" fontAlgn="auto" hangingPunct="0">
              <a:spcBef>
                <a:spcPts val="0"/>
              </a:spcBef>
              <a:spcAft>
                <a:spcPts val="0"/>
              </a:spcAft>
              <a:defRPr/>
            </a:pPr>
            <a:r>
              <a:rPr kumimoji="1" lang="zh-CN" altLang="en-US" sz="1400" b="1" dirty="0">
                <a:solidFill>
                  <a:schemeClr val="bg1"/>
                </a:solidFill>
                <a:latin typeface="微软雅黑" pitchFamily="34" charset="-122"/>
                <a:ea typeface="微软雅黑" pitchFamily="34" charset="-122"/>
              </a:rPr>
              <a:t>互联网协会 </a:t>
            </a:r>
            <a:r>
              <a:rPr kumimoji="1" lang="en-US" altLang="zh-CN" sz="1400" b="1" dirty="0">
                <a:solidFill>
                  <a:schemeClr val="bg1"/>
                </a:solidFill>
                <a:latin typeface="微软雅黑" pitchFamily="34" charset="-122"/>
                <a:ea typeface="微软雅黑" pitchFamily="34" charset="-122"/>
              </a:rPr>
              <a:t>ISOC</a:t>
            </a:r>
          </a:p>
        </p:txBody>
      </p:sp>
    </p:spTree>
    <p:extLst>
      <p:ext uri="{BB962C8B-B14F-4D97-AF65-F5344CB8AC3E}">
        <p14:creationId xmlns:p14="http://schemas.microsoft.com/office/powerpoint/2010/main" val="363239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0B07B-AA4F-492E-863C-242D96C8FC72}"/>
              </a:ext>
            </a:extLst>
          </p:cNvPr>
          <p:cNvSpPr>
            <a:spLocks noGrp="1"/>
          </p:cNvSpPr>
          <p:nvPr>
            <p:ph type="title"/>
          </p:nvPr>
        </p:nvSpPr>
        <p:spPr/>
        <p:txBody>
          <a:bodyPr/>
          <a:lstStyle/>
          <a:p>
            <a:r>
              <a:rPr lang="zh-CN" altLang="en-US" dirty="0"/>
              <a:t>互联网标准化</a:t>
            </a:r>
          </a:p>
        </p:txBody>
      </p:sp>
      <p:sp>
        <p:nvSpPr>
          <p:cNvPr id="3" name="内容占位符 2">
            <a:extLst>
              <a:ext uri="{FF2B5EF4-FFF2-40B4-BE49-F238E27FC236}">
                <a16:creationId xmlns:a16="http://schemas.microsoft.com/office/drawing/2014/main" id="{4EC61B2E-DDD3-479B-853A-814D99734927}"/>
              </a:ext>
            </a:extLst>
          </p:cNvPr>
          <p:cNvSpPr>
            <a:spLocks noGrp="1"/>
          </p:cNvSpPr>
          <p:nvPr>
            <p:ph idx="1"/>
          </p:nvPr>
        </p:nvSpPr>
        <p:spPr/>
        <p:txBody>
          <a:bodyPr/>
          <a:lstStyle/>
          <a:p>
            <a:r>
              <a:rPr lang="en-US" altLang="zh-CN" dirty="0"/>
              <a:t>RFC</a:t>
            </a:r>
            <a:endParaRPr lang="zh-CN" altLang="en-US" dirty="0"/>
          </a:p>
        </p:txBody>
      </p:sp>
      <p:sp>
        <p:nvSpPr>
          <p:cNvPr id="4" name="Rectangle 13">
            <a:extLst>
              <a:ext uri="{FF2B5EF4-FFF2-40B4-BE49-F238E27FC236}">
                <a16:creationId xmlns:a16="http://schemas.microsoft.com/office/drawing/2014/main" id="{BE430537-25F3-4267-AC9C-F86D3BC46B6D}"/>
              </a:ext>
            </a:extLst>
          </p:cNvPr>
          <p:cNvSpPr>
            <a:spLocks noChangeArrowheads="1"/>
          </p:cNvSpPr>
          <p:nvPr/>
        </p:nvSpPr>
        <p:spPr bwMode="auto">
          <a:xfrm>
            <a:off x="2003300" y="2710377"/>
            <a:ext cx="8185400" cy="2144135"/>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a:latin typeface="+mn-lt"/>
              <a:ea typeface="+mn-ea"/>
            </a:endParaRPr>
          </a:p>
        </p:txBody>
      </p:sp>
      <p:sp>
        <p:nvSpPr>
          <p:cNvPr id="5" name="Rectangle 12">
            <a:extLst>
              <a:ext uri="{FF2B5EF4-FFF2-40B4-BE49-F238E27FC236}">
                <a16:creationId xmlns:a16="http://schemas.microsoft.com/office/drawing/2014/main" id="{617E40F1-A257-464B-899C-70F1E9AE382B}"/>
              </a:ext>
            </a:extLst>
          </p:cNvPr>
          <p:cNvSpPr>
            <a:spLocks noChangeArrowheads="1"/>
          </p:cNvSpPr>
          <p:nvPr/>
        </p:nvSpPr>
        <p:spPr bwMode="auto">
          <a:xfrm>
            <a:off x="2217862" y="2793666"/>
            <a:ext cx="7860292" cy="1977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spcBef>
                <a:spcPts val="600"/>
              </a:spcBef>
              <a:buClr>
                <a:srgbClr val="85D1F7"/>
              </a:buClr>
              <a:buFont typeface="Wingdings" pitchFamily="2" charset="2"/>
              <a:buChar char="l"/>
            </a:pPr>
            <a:r>
              <a:rPr lang="zh-CN" altLang="en-US" b="1" dirty="0">
                <a:solidFill>
                  <a:schemeClr val="bg1"/>
                </a:solidFill>
                <a:ea typeface="微软雅黑" pitchFamily="34" charset="-122"/>
              </a:rPr>
              <a:t>互联网草案</a:t>
            </a:r>
            <a:r>
              <a:rPr lang="zh-CN" altLang="en-US" b="1" dirty="0">
                <a:solidFill>
                  <a:schemeClr val="bg1"/>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(Internet Draft) ——</a:t>
            </a:r>
            <a:r>
              <a:rPr lang="zh-CN" altLang="zh-CN" b="1" dirty="0">
                <a:solidFill>
                  <a:schemeClr val="bg1"/>
                </a:solidFill>
                <a:latin typeface="微软雅黑" pitchFamily="34" charset="-122"/>
                <a:ea typeface="微软雅黑" pitchFamily="34" charset="-122"/>
              </a:rPr>
              <a:t>有效期只有六个月</a:t>
            </a:r>
            <a:r>
              <a:rPr lang="zh-CN" altLang="en-US" b="1" dirty="0">
                <a:solidFill>
                  <a:schemeClr val="bg1"/>
                </a:solidFill>
                <a:latin typeface="微软雅黑" pitchFamily="34" charset="-122"/>
                <a:ea typeface="微软雅黑" pitchFamily="34" charset="-122"/>
              </a:rPr>
              <a:t>。在这个阶段还</a:t>
            </a:r>
            <a:r>
              <a:rPr lang="zh-CN" altLang="en-US" b="1" dirty="0">
                <a:solidFill>
                  <a:srgbClr val="FFC000"/>
                </a:solidFill>
                <a:ea typeface="微软雅黑" pitchFamily="34" charset="-122"/>
              </a:rPr>
              <a:t>不是 </a:t>
            </a:r>
            <a:r>
              <a:rPr lang="en-US" altLang="zh-CN" b="1" dirty="0">
                <a:solidFill>
                  <a:schemeClr val="bg1"/>
                </a:solidFill>
                <a:latin typeface="微软雅黑" pitchFamily="34" charset="-122"/>
                <a:ea typeface="微软雅黑" pitchFamily="34" charset="-122"/>
              </a:rPr>
              <a:t>RFC </a:t>
            </a:r>
            <a:r>
              <a:rPr lang="zh-CN" altLang="en-US" b="1" dirty="0">
                <a:solidFill>
                  <a:schemeClr val="bg1"/>
                </a:solidFill>
                <a:latin typeface="微软雅黑" pitchFamily="34" charset="-122"/>
                <a:ea typeface="微软雅黑" pitchFamily="34" charset="-122"/>
              </a:rPr>
              <a:t>文档。</a:t>
            </a:r>
          </a:p>
          <a:p>
            <a:pPr marL="268288" indent="-268288">
              <a:lnSpc>
                <a:spcPts val="2700"/>
              </a:lnSpc>
              <a:spcBef>
                <a:spcPts val="600"/>
              </a:spcBef>
              <a:buClr>
                <a:srgbClr val="85D1F7"/>
              </a:buClr>
              <a:buFont typeface="Wingdings" pitchFamily="2" charset="2"/>
              <a:buChar char="l"/>
            </a:pPr>
            <a:r>
              <a:rPr lang="zh-CN" altLang="en-US" b="1" dirty="0">
                <a:solidFill>
                  <a:schemeClr val="bg1"/>
                </a:solidFill>
                <a:ea typeface="微软雅黑" pitchFamily="34" charset="-122"/>
              </a:rPr>
              <a:t>建议标准</a:t>
            </a:r>
            <a:r>
              <a:rPr lang="zh-CN" altLang="en-US" b="1" dirty="0">
                <a:solidFill>
                  <a:schemeClr val="bg1"/>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(Proposed Standard) ——</a:t>
            </a:r>
            <a:r>
              <a:rPr lang="zh-CN" altLang="en-US" b="1" dirty="0">
                <a:solidFill>
                  <a:schemeClr val="bg1"/>
                </a:solidFill>
                <a:latin typeface="微软雅黑" pitchFamily="34" charset="-122"/>
                <a:ea typeface="微软雅黑" pitchFamily="34" charset="-122"/>
              </a:rPr>
              <a:t>从这个阶段开始就</a:t>
            </a:r>
            <a:r>
              <a:rPr lang="zh-CN" altLang="en-US" b="1" dirty="0">
                <a:solidFill>
                  <a:srgbClr val="FFC000"/>
                </a:solidFill>
                <a:latin typeface="微软雅黑" pitchFamily="34" charset="-122"/>
                <a:ea typeface="微软雅黑" pitchFamily="34" charset="-122"/>
              </a:rPr>
              <a:t>成为</a:t>
            </a:r>
            <a:r>
              <a:rPr lang="zh-CN" altLang="en-US" b="1" dirty="0">
                <a:solidFill>
                  <a:schemeClr val="bg1"/>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RFC </a:t>
            </a:r>
            <a:r>
              <a:rPr lang="zh-CN" altLang="en-US" b="1" dirty="0">
                <a:solidFill>
                  <a:schemeClr val="bg1"/>
                </a:solidFill>
                <a:latin typeface="微软雅黑" pitchFamily="34" charset="-122"/>
                <a:ea typeface="微软雅黑" pitchFamily="34" charset="-122"/>
              </a:rPr>
              <a:t>文档。</a:t>
            </a:r>
          </a:p>
          <a:p>
            <a:pPr marL="268288" indent="-268288">
              <a:lnSpc>
                <a:spcPts val="2700"/>
              </a:lnSpc>
              <a:spcBef>
                <a:spcPts val="600"/>
              </a:spcBef>
              <a:buClr>
                <a:srgbClr val="85D1F7"/>
              </a:buClr>
              <a:buFont typeface="Wingdings" pitchFamily="2" charset="2"/>
              <a:buChar char="l"/>
            </a:pPr>
            <a:r>
              <a:rPr lang="zh-CN" altLang="en-US" b="1" dirty="0">
                <a:solidFill>
                  <a:schemeClr val="bg1"/>
                </a:solidFill>
                <a:ea typeface="微软雅黑" pitchFamily="34" charset="-122"/>
              </a:rPr>
              <a:t>互联网标准</a:t>
            </a:r>
            <a:r>
              <a:rPr lang="zh-CN" altLang="en-US" b="1" dirty="0">
                <a:solidFill>
                  <a:schemeClr val="bg1"/>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(Internet Standard) ——</a:t>
            </a:r>
            <a:r>
              <a:rPr lang="zh-CN" altLang="zh-CN" b="1" dirty="0">
                <a:solidFill>
                  <a:schemeClr val="bg1"/>
                </a:solidFill>
                <a:latin typeface="微软雅黑" pitchFamily="34" charset="-122"/>
                <a:ea typeface="微软雅黑" pitchFamily="34" charset="-122"/>
              </a:rPr>
              <a:t>达到正式标准后，每个标准就分配到一个编号</a:t>
            </a:r>
            <a:r>
              <a:rPr lang="en-US" altLang="zh-CN" b="1" dirty="0">
                <a:solidFill>
                  <a:schemeClr val="bg1"/>
                </a:solidFill>
                <a:latin typeface="微软雅黑" pitchFamily="34" charset="-122"/>
                <a:ea typeface="微软雅黑" pitchFamily="34" charset="-122"/>
              </a:rPr>
              <a:t> STD </a:t>
            </a:r>
            <a:r>
              <a:rPr lang="en-US" altLang="zh-CN" b="1" dirty="0" err="1">
                <a:solidFill>
                  <a:schemeClr val="bg1"/>
                </a:solidFill>
                <a:latin typeface="微软雅黑" pitchFamily="34" charset="-122"/>
                <a:ea typeface="微软雅黑" pitchFamily="34" charset="-122"/>
              </a:rPr>
              <a:t>xxxx</a:t>
            </a:r>
            <a:r>
              <a:rPr lang="zh-CN" altLang="zh-CN"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 </a:t>
            </a:r>
            <a:r>
              <a:rPr lang="zh-CN" altLang="zh-CN" b="1" dirty="0">
                <a:solidFill>
                  <a:schemeClr val="bg1"/>
                </a:solidFill>
                <a:latin typeface="微软雅黑" pitchFamily="34" charset="-122"/>
                <a:ea typeface="微软雅黑" pitchFamily="34" charset="-122"/>
              </a:rPr>
              <a:t>一个标准可以和多个</a:t>
            </a:r>
            <a:r>
              <a:rPr lang="en-US" altLang="zh-CN" b="1" dirty="0">
                <a:solidFill>
                  <a:schemeClr val="bg1"/>
                </a:solidFill>
                <a:latin typeface="微软雅黑" pitchFamily="34" charset="-122"/>
                <a:ea typeface="微软雅黑" pitchFamily="34" charset="-122"/>
              </a:rPr>
              <a:t> RFC </a:t>
            </a:r>
            <a:r>
              <a:rPr lang="zh-CN" altLang="zh-CN" b="1" dirty="0">
                <a:solidFill>
                  <a:schemeClr val="bg1"/>
                </a:solidFill>
                <a:latin typeface="微软雅黑" pitchFamily="34" charset="-122"/>
                <a:ea typeface="微软雅黑" pitchFamily="34" charset="-122"/>
              </a:rPr>
              <a:t>文档关联。</a:t>
            </a:r>
            <a:endParaRPr lang="en-US" altLang="zh-CN"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5970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5FA4E-E325-470A-89A8-61263AA50BAF}"/>
              </a:ext>
            </a:extLst>
          </p:cNvPr>
          <p:cNvSpPr>
            <a:spLocks noGrp="1"/>
          </p:cNvSpPr>
          <p:nvPr>
            <p:ph type="title"/>
          </p:nvPr>
        </p:nvSpPr>
        <p:spPr/>
        <p:txBody>
          <a:bodyPr/>
          <a:lstStyle/>
          <a:p>
            <a:r>
              <a:rPr lang="zh-CN" altLang="en-US" dirty="0"/>
              <a:t>互联网的组成</a:t>
            </a:r>
          </a:p>
        </p:txBody>
      </p:sp>
      <p:sp>
        <p:nvSpPr>
          <p:cNvPr id="3" name="内容占位符 2">
            <a:extLst>
              <a:ext uri="{FF2B5EF4-FFF2-40B4-BE49-F238E27FC236}">
                <a16:creationId xmlns:a16="http://schemas.microsoft.com/office/drawing/2014/main" id="{AABEA2DF-F375-403C-B0DB-869BE0B0C302}"/>
              </a:ext>
            </a:extLst>
          </p:cNvPr>
          <p:cNvSpPr>
            <a:spLocks noGrp="1"/>
          </p:cNvSpPr>
          <p:nvPr>
            <p:ph idx="1"/>
          </p:nvPr>
        </p:nvSpPr>
        <p:spPr/>
        <p:txBody>
          <a:bodyPr/>
          <a:lstStyle/>
          <a:p>
            <a:pPr fontAlgn="auto">
              <a:lnSpc>
                <a:spcPct val="150000"/>
              </a:lnSpc>
              <a:spcBef>
                <a:spcPts val="0"/>
              </a:spcBef>
              <a:spcAft>
                <a:spcPts val="0"/>
              </a:spcAft>
              <a:defRPr/>
            </a:pPr>
            <a:r>
              <a:rPr lang="zh-CN" altLang="en-US" b="1" dirty="0">
                <a:latin typeface="微软雅黑" pitchFamily="34" charset="-122"/>
                <a:ea typeface="微软雅黑" pitchFamily="34" charset="-122"/>
              </a:rPr>
              <a:t>从互联网的工作方式上看，可以划分为两大块：</a:t>
            </a:r>
          </a:p>
          <a:p>
            <a:pPr marL="268288" indent="-268288" fontAlgn="auto">
              <a:lnSpc>
                <a:spcPct val="150000"/>
              </a:lnSpc>
              <a:spcBef>
                <a:spcPts val="0"/>
              </a:spcBef>
              <a:spcAft>
                <a:spcPts val="0"/>
              </a:spcAft>
              <a:buClr>
                <a:srgbClr val="0070C0"/>
              </a:buClr>
              <a:buFont typeface="Wingdings" pitchFamily="2" charset="2"/>
              <a:buChar char="l"/>
              <a:defRPr/>
            </a:pPr>
            <a:r>
              <a:rPr lang="zh-CN" altLang="en-US" b="1" dirty="0">
                <a:solidFill>
                  <a:srgbClr val="0000FF"/>
                </a:solidFill>
                <a:latin typeface="微软雅黑" pitchFamily="34" charset="-122"/>
                <a:ea typeface="微软雅黑" pitchFamily="34" charset="-122"/>
              </a:rPr>
              <a:t>边缘部分： </a:t>
            </a:r>
            <a:r>
              <a:rPr lang="zh-CN" altLang="en-US" b="1" dirty="0">
                <a:latin typeface="微软雅黑" pitchFamily="34" charset="-122"/>
                <a:ea typeface="微软雅黑" pitchFamily="34" charset="-122"/>
              </a:rPr>
              <a:t>由所有连接在互联网上的主机组成。这部分是用户直接使用的，用来进行通信（传送数据、音频或视频）和资源共享。</a:t>
            </a:r>
          </a:p>
          <a:p>
            <a:pPr marL="268288" indent="-268288" fontAlgn="auto">
              <a:lnSpc>
                <a:spcPct val="150000"/>
              </a:lnSpc>
              <a:spcBef>
                <a:spcPts val="0"/>
              </a:spcBef>
              <a:spcAft>
                <a:spcPts val="0"/>
              </a:spcAft>
              <a:buClr>
                <a:srgbClr val="0070C0"/>
              </a:buClr>
              <a:buFont typeface="Wingdings" pitchFamily="2" charset="2"/>
              <a:buChar char="l"/>
              <a:defRPr/>
            </a:pPr>
            <a:r>
              <a:rPr lang="zh-CN" altLang="en-US" b="1" dirty="0">
                <a:solidFill>
                  <a:srgbClr val="0000FF"/>
                </a:solidFill>
                <a:latin typeface="微软雅黑" pitchFamily="34" charset="-122"/>
                <a:ea typeface="微软雅黑" pitchFamily="34" charset="-122"/>
              </a:rPr>
              <a:t>核心部分：</a:t>
            </a:r>
            <a:r>
              <a:rPr lang="zh-CN" altLang="en-US" b="1" dirty="0">
                <a:latin typeface="微软雅黑" pitchFamily="34" charset="-122"/>
                <a:ea typeface="微软雅黑" pitchFamily="34" charset="-122"/>
              </a:rPr>
              <a:t>由大量网络和连接这些网络的路由器组成。这部分是为边缘部分提供服务的（提供连通性和交换）。</a:t>
            </a:r>
          </a:p>
          <a:p>
            <a:pPr>
              <a:lnSpc>
                <a:spcPct val="150000"/>
              </a:lnSpc>
            </a:pPr>
            <a:endParaRPr lang="zh-CN" altLang="en-US" dirty="0"/>
          </a:p>
        </p:txBody>
      </p:sp>
      <p:grpSp>
        <p:nvGrpSpPr>
          <p:cNvPr id="4" name="Group 174">
            <a:extLst>
              <a:ext uri="{FF2B5EF4-FFF2-40B4-BE49-F238E27FC236}">
                <a16:creationId xmlns:a16="http://schemas.microsoft.com/office/drawing/2014/main" id="{BDDE8F4B-F212-41FB-A79C-28C81EBAE0AE}"/>
              </a:ext>
            </a:extLst>
          </p:cNvPr>
          <p:cNvGrpSpPr/>
          <p:nvPr/>
        </p:nvGrpSpPr>
        <p:grpSpPr bwMode="auto">
          <a:xfrm>
            <a:off x="2806724" y="2276969"/>
            <a:ext cx="6299200" cy="3198812"/>
            <a:chOff x="411" y="1240"/>
            <a:chExt cx="4856" cy="2466"/>
          </a:xfrm>
        </p:grpSpPr>
        <p:sp>
          <p:nvSpPr>
            <p:cNvPr id="5" name="Oval 4">
              <a:extLst>
                <a:ext uri="{FF2B5EF4-FFF2-40B4-BE49-F238E27FC236}">
                  <a16:creationId xmlns:a16="http://schemas.microsoft.com/office/drawing/2014/main" id="{EEE898A7-4ABA-41B7-A5C2-C0B34902A44D}"/>
                </a:ext>
              </a:extLst>
            </p:cNvPr>
            <p:cNvSpPr>
              <a:spLocks noChangeArrowheads="1"/>
            </p:cNvSpPr>
            <p:nvPr/>
          </p:nvSpPr>
          <p:spPr bwMode="auto">
            <a:xfrm>
              <a:off x="411" y="1240"/>
              <a:ext cx="4856" cy="2466"/>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6" name="Oval 5">
              <a:extLst>
                <a:ext uri="{FF2B5EF4-FFF2-40B4-BE49-F238E27FC236}">
                  <a16:creationId xmlns:a16="http://schemas.microsoft.com/office/drawing/2014/main" id="{140625A4-FC9A-41CB-9F15-D1383520F90F}"/>
                </a:ext>
              </a:extLst>
            </p:cNvPr>
            <p:cNvSpPr>
              <a:spLocks noChangeArrowheads="1"/>
            </p:cNvSpPr>
            <p:nvPr/>
          </p:nvSpPr>
          <p:spPr bwMode="auto">
            <a:xfrm>
              <a:off x="1194" y="1830"/>
              <a:ext cx="3407" cy="1313"/>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pic>
          <p:nvPicPr>
            <p:cNvPr id="7" name="Picture 7">
              <a:extLst>
                <a:ext uri="{FF2B5EF4-FFF2-40B4-BE49-F238E27FC236}">
                  <a16:creationId xmlns:a16="http://schemas.microsoft.com/office/drawing/2014/main" id="{129686AF-3CFB-4602-AED3-A0EDC393074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1" y="208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24">
              <a:extLst>
                <a:ext uri="{FF2B5EF4-FFF2-40B4-BE49-F238E27FC236}">
                  <a16:creationId xmlns:a16="http://schemas.microsoft.com/office/drawing/2014/main" id="{9E6C6910-4C9C-4FF1-AB1E-C496A1DF868B}"/>
                </a:ext>
              </a:extLst>
            </p:cNvPr>
            <p:cNvGrpSpPr/>
            <p:nvPr/>
          </p:nvGrpSpPr>
          <p:grpSpPr bwMode="auto">
            <a:xfrm>
              <a:off x="1385" y="2250"/>
              <a:ext cx="568" cy="309"/>
              <a:chOff x="130" y="1123"/>
              <a:chExt cx="568" cy="309"/>
            </a:xfrm>
          </p:grpSpPr>
          <p:sp>
            <p:nvSpPr>
              <p:cNvPr id="73" name="Oval 9">
                <a:extLst>
                  <a:ext uri="{FF2B5EF4-FFF2-40B4-BE49-F238E27FC236}">
                    <a16:creationId xmlns:a16="http://schemas.microsoft.com/office/drawing/2014/main" id="{6894A9C4-4237-4382-B63E-29BA8B08D9B7}"/>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4" name="Oval 10">
                <a:extLst>
                  <a:ext uri="{FF2B5EF4-FFF2-40B4-BE49-F238E27FC236}">
                    <a16:creationId xmlns:a16="http://schemas.microsoft.com/office/drawing/2014/main" id="{40CA308C-0E72-4C40-99E1-CC018980DABD}"/>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5" name="Oval 11">
                <a:extLst>
                  <a:ext uri="{FF2B5EF4-FFF2-40B4-BE49-F238E27FC236}">
                    <a16:creationId xmlns:a16="http://schemas.microsoft.com/office/drawing/2014/main" id="{FF11012F-C314-4324-8DC5-1443C8AD8F83}"/>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6" name="Oval 12">
                <a:extLst>
                  <a:ext uri="{FF2B5EF4-FFF2-40B4-BE49-F238E27FC236}">
                    <a16:creationId xmlns:a16="http://schemas.microsoft.com/office/drawing/2014/main" id="{062C54AA-57D3-4724-AF8E-EDA0402CBD3E}"/>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7" name="Oval 13">
                <a:extLst>
                  <a:ext uri="{FF2B5EF4-FFF2-40B4-BE49-F238E27FC236}">
                    <a16:creationId xmlns:a16="http://schemas.microsoft.com/office/drawing/2014/main" id="{CE41424E-445D-46B4-97F5-FB62D2259ED5}"/>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8" name="Oval 14">
                <a:extLst>
                  <a:ext uri="{FF2B5EF4-FFF2-40B4-BE49-F238E27FC236}">
                    <a16:creationId xmlns:a16="http://schemas.microsoft.com/office/drawing/2014/main" id="{63D2AA05-C597-46B5-B071-3EEA3ACABCB2}"/>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9" name="Oval 15">
                <a:extLst>
                  <a:ext uri="{FF2B5EF4-FFF2-40B4-BE49-F238E27FC236}">
                    <a16:creationId xmlns:a16="http://schemas.microsoft.com/office/drawing/2014/main" id="{A25A3E52-6F8B-44C1-B2D7-B5A51E1C8994}"/>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0" name="Oval 16">
                <a:extLst>
                  <a:ext uri="{FF2B5EF4-FFF2-40B4-BE49-F238E27FC236}">
                    <a16:creationId xmlns:a16="http://schemas.microsoft.com/office/drawing/2014/main" id="{784C4268-0655-4D39-BAF8-0EB84A2A579F}"/>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1" name="Freeform 17">
                <a:extLst>
                  <a:ext uri="{FF2B5EF4-FFF2-40B4-BE49-F238E27FC236}">
                    <a16:creationId xmlns:a16="http://schemas.microsoft.com/office/drawing/2014/main" id="{A526DA79-9DA4-483F-BCC8-EAD31A7D0195}"/>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2" name="Freeform 18">
                <a:extLst>
                  <a:ext uri="{FF2B5EF4-FFF2-40B4-BE49-F238E27FC236}">
                    <a16:creationId xmlns:a16="http://schemas.microsoft.com/office/drawing/2014/main" id="{84F299B2-CAE0-4DED-AB7A-750F74AF19B0}"/>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3" name="Freeform 19">
                <a:extLst>
                  <a:ext uri="{FF2B5EF4-FFF2-40B4-BE49-F238E27FC236}">
                    <a16:creationId xmlns:a16="http://schemas.microsoft.com/office/drawing/2014/main" id="{378C8378-90FA-4AAF-B3D0-5B868CB058AF}"/>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9" name="Picture 68">
              <a:extLst>
                <a:ext uri="{FF2B5EF4-FFF2-40B4-BE49-F238E27FC236}">
                  <a16:creationId xmlns:a16="http://schemas.microsoft.com/office/drawing/2014/main" id="{2F384880-94D6-4C79-A9DF-3ADFBBB1117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 y="266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9">
              <a:extLst>
                <a:ext uri="{FF2B5EF4-FFF2-40B4-BE49-F238E27FC236}">
                  <a16:creationId xmlns:a16="http://schemas.microsoft.com/office/drawing/2014/main" id="{B9353C71-F1D3-448E-81B6-FE6F54B8B48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3" y="280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0">
              <a:extLst>
                <a:ext uri="{FF2B5EF4-FFF2-40B4-BE49-F238E27FC236}">
                  <a16:creationId xmlns:a16="http://schemas.microsoft.com/office/drawing/2014/main" id="{B0F49CE3-4ACD-4429-8DE6-392A196491D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6" y="261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1">
              <a:extLst>
                <a:ext uri="{FF2B5EF4-FFF2-40B4-BE49-F238E27FC236}">
                  <a16:creationId xmlns:a16="http://schemas.microsoft.com/office/drawing/2014/main" id="{28140B5D-8F33-4F98-A8E8-A8987D0BCF2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 y="2085"/>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78">
              <a:extLst>
                <a:ext uri="{FF2B5EF4-FFF2-40B4-BE49-F238E27FC236}">
                  <a16:creationId xmlns:a16="http://schemas.microsoft.com/office/drawing/2014/main" id="{27F53B42-B300-4A7F-8600-EDAFC574E120}"/>
                </a:ext>
              </a:extLst>
            </p:cNvPr>
            <p:cNvSpPr txBox="1">
              <a:spLocks noChangeArrowheads="1"/>
            </p:cNvSpPr>
            <p:nvPr/>
          </p:nvSpPr>
          <p:spPr bwMode="auto">
            <a:xfrm>
              <a:off x="2204" y="2345"/>
              <a:ext cx="1408"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a:solidFill>
                    <a:srgbClr val="CC00CC"/>
                  </a:solidFill>
                  <a:latin typeface="Times New Roman" panose="02020603050405020304" pitchFamily="18" charset="0"/>
                  <a:ea typeface="微软雅黑" panose="020B0503020204020204" pitchFamily="34" charset="-122"/>
                </a:rPr>
                <a:t>互联网的核心部分</a:t>
              </a:r>
            </a:p>
          </p:txBody>
        </p:sp>
        <p:sp>
          <p:nvSpPr>
            <p:cNvPr id="14" name="Text Box 79">
              <a:extLst>
                <a:ext uri="{FF2B5EF4-FFF2-40B4-BE49-F238E27FC236}">
                  <a16:creationId xmlns:a16="http://schemas.microsoft.com/office/drawing/2014/main" id="{BA7C1960-49C0-4B38-A50B-F24BFB3969A0}"/>
                </a:ext>
              </a:extLst>
            </p:cNvPr>
            <p:cNvSpPr txBox="1">
              <a:spLocks noChangeArrowheads="1"/>
            </p:cNvSpPr>
            <p:nvPr/>
          </p:nvSpPr>
          <p:spPr bwMode="auto">
            <a:xfrm>
              <a:off x="2190" y="1436"/>
              <a:ext cx="1408" cy="26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pitchFamily="34" charset="-122"/>
                </a:rPr>
                <a:t>互联网的边缘部分</a:t>
              </a:r>
            </a:p>
          </p:txBody>
        </p:sp>
        <p:sp>
          <p:nvSpPr>
            <p:cNvPr id="15" name="Text Box 1523">
              <a:extLst>
                <a:ext uri="{FF2B5EF4-FFF2-40B4-BE49-F238E27FC236}">
                  <a16:creationId xmlns:a16="http://schemas.microsoft.com/office/drawing/2014/main" id="{5AF5AE97-9FA0-455E-8121-0B94D81CE279}"/>
                </a:ext>
              </a:extLst>
            </p:cNvPr>
            <p:cNvSpPr txBox="1">
              <a:spLocks noChangeArrowheads="1"/>
            </p:cNvSpPr>
            <p:nvPr/>
          </p:nvSpPr>
          <p:spPr bwMode="auto">
            <a:xfrm>
              <a:off x="670" y="2074"/>
              <a:ext cx="3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主机</a:t>
              </a:r>
            </a:p>
          </p:txBody>
        </p:sp>
        <p:pic>
          <p:nvPicPr>
            <p:cNvPr id="16" name="Picture 115" descr="jisuanji">
              <a:extLst>
                <a:ext uri="{FF2B5EF4-FFF2-40B4-BE49-F238E27FC236}">
                  <a16:creationId xmlns:a16="http://schemas.microsoft.com/office/drawing/2014/main" id="{47CC65E6-9B1A-4A6D-92D5-4B88BB644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 y="1663"/>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6" descr="jisuanji">
              <a:extLst>
                <a:ext uri="{FF2B5EF4-FFF2-40B4-BE49-F238E27FC236}">
                  <a16:creationId xmlns:a16="http://schemas.microsoft.com/office/drawing/2014/main" id="{BC420839-8C11-4132-99C3-9FB11CEE1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230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7" descr="jisuanji">
              <a:extLst>
                <a:ext uri="{FF2B5EF4-FFF2-40B4-BE49-F238E27FC236}">
                  <a16:creationId xmlns:a16="http://schemas.microsoft.com/office/drawing/2014/main" id="{A04B00D7-08CA-452A-BC3A-B512B5671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 y="302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8" descr="jisuanji">
              <a:extLst>
                <a:ext uri="{FF2B5EF4-FFF2-40B4-BE49-F238E27FC236}">
                  <a16:creationId xmlns:a16="http://schemas.microsoft.com/office/drawing/2014/main" id="{A8637287-50A0-4C53-A876-573CA3775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 y="324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9" descr="jisuanji">
              <a:extLst>
                <a:ext uri="{FF2B5EF4-FFF2-40B4-BE49-F238E27FC236}">
                  <a16:creationId xmlns:a16="http://schemas.microsoft.com/office/drawing/2014/main" id="{1B89C13C-2E25-4F2D-9801-764CC3A33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 y="308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20" descr="jisuanji">
              <a:extLst>
                <a:ext uri="{FF2B5EF4-FFF2-40B4-BE49-F238E27FC236}">
                  <a16:creationId xmlns:a16="http://schemas.microsoft.com/office/drawing/2014/main" id="{0EACE3D2-A45D-4243-8C0D-AAB053D84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 y="233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21" descr="jisuanji">
              <a:extLst>
                <a:ext uri="{FF2B5EF4-FFF2-40B4-BE49-F238E27FC236}">
                  <a16:creationId xmlns:a16="http://schemas.microsoft.com/office/drawing/2014/main" id="{D9CA9335-A9C0-4354-A677-A31FFBCFA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 y="1598"/>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523">
              <a:extLst>
                <a:ext uri="{FF2B5EF4-FFF2-40B4-BE49-F238E27FC236}">
                  <a16:creationId xmlns:a16="http://schemas.microsoft.com/office/drawing/2014/main" id="{8D1AF890-61EE-4CCC-A6D7-BA3374D70937}"/>
                </a:ext>
              </a:extLst>
            </p:cNvPr>
            <p:cNvSpPr txBox="1">
              <a:spLocks noChangeArrowheads="1"/>
            </p:cNvSpPr>
            <p:nvPr/>
          </p:nvSpPr>
          <p:spPr bwMode="auto">
            <a:xfrm>
              <a:off x="2024" y="1873"/>
              <a:ext cx="49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路由器</a:t>
              </a:r>
            </a:p>
          </p:txBody>
        </p:sp>
        <p:sp>
          <p:nvSpPr>
            <p:cNvPr id="24" name="Text Box 1523">
              <a:extLst>
                <a:ext uri="{FF2B5EF4-FFF2-40B4-BE49-F238E27FC236}">
                  <a16:creationId xmlns:a16="http://schemas.microsoft.com/office/drawing/2014/main" id="{B8040714-2562-4331-96E1-53520FA87D88}"/>
                </a:ext>
              </a:extLst>
            </p:cNvPr>
            <p:cNvSpPr txBox="1">
              <a:spLocks noChangeArrowheads="1"/>
            </p:cNvSpPr>
            <p:nvPr/>
          </p:nvSpPr>
          <p:spPr bwMode="auto">
            <a:xfrm>
              <a:off x="1482" y="2312"/>
              <a:ext cx="38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网络</a:t>
              </a:r>
            </a:p>
          </p:txBody>
        </p:sp>
        <p:grpSp>
          <p:nvGrpSpPr>
            <p:cNvPr id="25" name="Group 126">
              <a:extLst>
                <a:ext uri="{FF2B5EF4-FFF2-40B4-BE49-F238E27FC236}">
                  <a16:creationId xmlns:a16="http://schemas.microsoft.com/office/drawing/2014/main" id="{D7248662-2F1F-4A0D-AEE5-F64DE49259F7}"/>
                </a:ext>
              </a:extLst>
            </p:cNvPr>
            <p:cNvGrpSpPr/>
            <p:nvPr/>
          </p:nvGrpSpPr>
          <p:grpSpPr bwMode="auto">
            <a:xfrm>
              <a:off x="2182" y="2681"/>
              <a:ext cx="568" cy="309"/>
              <a:chOff x="130" y="1123"/>
              <a:chExt cx="568" cy="309"/>
            </a:xfrm>
          </p:grpSpPr>
          <p:sp>
            <p:nvSpPr>
              <p:cNvPr id="62" name="Oval 9">
                <a:extLst>
                  <a:ext uri="{FF2B5EF4-FFF2-40B4-BE49-F238E27FC236}">
                    <a16:creationId xmlns:a16="http://schemas.microsoft.com/office/drawing/2014/main" id="{4F301D49-C174-4600-A923-537A0A78BA07}"/>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3" name="Oval 10">
                <a:extLst>
                  <a:ext uri="{FF2B5EF4-FFF2-40B4-BE49-F238E27FC236}">
                    <a16:creationId xmlns:a16="http://schemas.microsoft.com/office/drawing/2014/main" id="{163A98EF-4161-47AE-9BA6-CA1E6F3C23EE}"/>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4" name="Oval 11">
                <a:extLst>
                  <a:ext uri="{FF2B5EF4-FFF2-40B4-BE49-F238E27FC236}">
                    <a16:creationId xmlns:a16="http://schemas.microsoft.com/office/drawing/2014/main" id="{887A1677-4E3F-42A2-A083-608A9B6F304A}"/>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5" name="Oval 12">
                <a:extLst>
                  <a:ext uri="{FF2B5EF4-FFF2-40B4-BE49-F238E27FC236}">
                    <a16:creationId xmlns:a16="http://schemas.microsoft.com/office/drawing/2014/main" id="{AE8E7460-D531-465E-AC91-F5302BD4FD5F}"/>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6" name="Oval 13">
                <a:extLst>
                  <a:ext uri="{FF2B5EF4-FFF2-40B4-BE49-F238E27FC236}">
                    <a16:creationId xmlns:a16="http://schemas.microsoft.com/office/drawing/2014/main" id="{C61E76F3-87F5-478D-A2EC-2F622C9CAF7C}"/>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7" name="Oval 14">
                <a:extLst>
                  <a:ext uri="{FF2B5EF4-FFF2-40B4-BE49-F238E27FC236}">
                    <a16:creationId xmlns:a16="http://schemas.microsoft.com/office/drawing/2014/main" id="{3DA2D089-C8DB-405A-9049-107D07F174C7}"/>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8" name="Oval 15">
                <a:extLst>
                  <a:ext uri="{FF2B5EF4-FFF2-40B4-BE49-F238E27FC236}">
                    <a16:creationId xmlns:a16="http://schemas.microsoft.com/office/drawing/2014/main" id="{508DC527-62D5-44A5-9274-56E991863AC6}"/>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9" name="Oval 16">
                <a:extLst>
                  <a:ext uri="{FF2B5EF4-FFF2-40B4-BE49-F238E27FC236}">
                    <a16:creationId xmlns:a16="http://schemas.microsoft.com/office/drawing/2014/main" id="{C5AE7CEE-0B4D-4490-94F3-D66E61E7B0CC}"/>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0" name="Freeform 17">
                <a:extLst>
                  <a:ext uri="{FF2B5EF4-FFF2-40B4-BE49-F238E27FC236}">
                    <a16:creationId xmlns:a16="http://schemas.microsoft.com/office/drawing/2014/main" id="{2BF8C451-6C93-4579-9796-2E5A1FD5DA1D}"/>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1" name="Freeform 18">
                <a:extLst>
                  <a:ext uri="{FF2B5EF4-FFF2-40B4-BE49-F238E27FC236}">
                    <a16:creationId xmlns:a16="http://schemas.microsoft.com/office/drawing/2014/main" id="{6AFE05C6-30BF-48D6-A76E-01C514240DFA}"/>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2" name="Freeform 19">
                <a:extLst>
                  <a:ext uri="{FF2B5EF4-FFF2-40B4-BE49-F238E27FC236}">
                    <a16:creationId xmlns:a16="http://schemas.microsoft.com/office/drawing/2014/main" id="{FEC9628C-A1F6-4EF2-AE9F-5D7FB029AD6E}"/>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6" name="Group 138">
              <a:extLst>
                <a:ext uri="{FF2B5EF4-FFF2-40B4-BE49-F238E27FC236}">
                  <a16:creationId xmlns:a16="http://schemas.microsoft.com/office/drawing/2014/main" id="{824EF59B-1078-4BEA-A506-F59F2181B3DA}"/>
                </a:ext>
              </a:extLst>
            </p:cNvPr>
            <p:cNvGrpSpPr/>
            <p:nvPr/>
          </p:nvGrpSpPr>
          <p:grpSpPr bwMode="auto">
            <a:xfrm>
              <a:off x="3243" y="2659"/>
              <a:ext cx="568" cy="309"/>
              <a:chOff x="130" y="1123"/>
              <a:chExt cx="568" cy="309"/>
            </a:xfrm>
          </p:grpSpPr>
          <p:sp>
            <p:nvSpPr>
              <p:cNvPr id="51" name="Oval 9">
                <a:extLst>
                  <a:ext uri="{FF2B5EF4-FFF2-40B4-BE49-F238E27FC236}">
                    <a16:creationId xmlns:a16="http://schemas.microsoft.com/office/drawing/2014/main" id="{02D54AFB-9CBC-4D26-A253-AF0735FE4554}"/>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2" name="Oval 10">
                <a:extLst>
                  <a:ext uri="{FF2B5EF4-FFF2-40B4-BE49-F238E27FC236}">
                    <a16:creationId xmlns:a16="http://schemas.microsoft.com/office/drawing/2014/main" id="{483644D4-FD02-40AD-A844-02D8227BB2DA}"/>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3" name="Oval 11">
                <a:extLst>
                  <a:ext uri="{FF2B5EF4-FFF2-40B4-BE49-F238E27FC236}">
                    <a16:creationId xmlns:a16="http://schemas.microsoft.com/office/drawing/2014/main" id="{BE0106AD-BB9A-4480-9BD6-6A69D694E658}"/>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4" name="Oval 12">
                <a:extLst>
                  <a:ext uri="{FF2B5EF4-FFF2-40B4-BE49-F238E27FC236}">
                    <a16:creationId xmlns:a16="http://schemas.microsoft.com/office/drawing/2014/main" id="{F54C80BD-4307-4957-A1AE-224C48233B14}"/>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5" name="Oval 13">
                <a:extLst>
                  <a:ext uri="{FF2B5EF4-FFF2-40B4-BE49-F238E27FC236}">
                    <a16:creationId xmlns:a16="http://schemas.microsoft.com/office/drawing/2014/main" id="{F9613A8F-5004-490D-ABF2-0A8D7BC26BC7}"/>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6" name="Oval 14">
                <a:extLst>
                  <a:ext uri="{FF2B5EF4-FFF2-40B4-BE49-F238E27FC236}">
                    <a16:creationId xmlns:a16="http://schemas.microsoft.com/office/drawing/2014/main" id="{D7B98B9C-38D4-42A9-8173-4A3A74B12A8D}"/>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7" name="Oval 15">
                <a:extLst>
                  <a:ext uri="{FF2B5EF4-FFF2-40B4-BE49-F238E27FC236}">
                    <a16:creationId xmlns:a16="http://schemas.microsoft.com/office/drawing/2014/main" id="{DFA71B9D-C087-4172-8DE3-FA61C80EC190}"/>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8" name="Oval 16">
                <a:extLst>
                  <a:ext uri="{FF2B5EF4-FFF2-40B4-BE49-F238E27FC236}">
                    <a16:creationId xmlns:a16="http://schemas.microsoft.com/office/drawing/2014/main" id="{FC7ACCE1-BF0B-4AF9-8766-E2A8F1C448FE}"/>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9" name="Freeform 17">
                <a:extLst>
                  <a:ext uri="{FF2B5EF4-FFF2-40B4-BE49-F238E27FC236}">
                    <a16:creationId xmlns:a16="http://schemas.microsoft.com/office/drawing/2014/main" id="{AC7F95AB-0AA7-4C77-A1D0-BD3BCD5DCAED}"/>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0" name="Freeform 18">
                <a:extLst>
                  <a:ext uri="{FF2B5EF4-FFF2-40B4-BE49-F238E27FC236}">
                    <a16:creationId xmlns:a16="http://schemas.microsoft.com/office/drawing/2014/main" id="{DF40CE50-35EF-463F-AA16-A99A8D237FEE}"/>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1" name="Freeform 19">
                <a:extLst>
                  <a:ext uri="{FF2B5EF4-FFF2-40B4-BE49-F238E27FC236}">
                    <a16:creationId xmlns:a16="http://schemas.microsoft.com/office/drawing/2014/main" id="{DA6DC46F-A15C-4C42-B776-E8632C0837D5}"/>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7" name="Group 150">
              <a:extLst>
                <a:ext uri="{FF2B5EF4-FFF2-40B4-BE49-F238E27FC236}">
                  <a16:creationId xmlns:a16="http://schemas.microsoft.com/office/drawing/2014/main" id="{6642FC7B-5D12-41FA-9205-006D3AC02A17}"/>
                </a:ext>
              </a:extLst>
            </p:cNvPr>
            <p:cNvGrpSpPr/>
            <p:nvPr/>
          </p:nvGrpSpPr>
          <p:grpSpPr bwMode="auto">
            <a:xfrm>
              <a:off x="3706" y="2216"/>
              <a:ext cx="568" cy="309"/>
              <a:chOff x="130" y="1123"/>
              <a:chExt cx="568" cy="309"/>
            </a:xfrm>
          </p:grpSpPr>
          <p:sp>
            <p:nvSpPr>
              <p:cNvPr id="40" name="Oval 9">
                <a:extLst>
                  <a:ext uri="{FF2B5EF4-FFF2-40B4-BE49-F238E27FC236}">
                    <a16:creationId xmlns:a16="http://schemas.microsoft.com/office/drawing/2014/main" id="{24E5501D-2E79-422C-BC83-1651EE1E7A46}"/>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1" name="Oval 10">
                <a:extLst>
                  <a:ext uri="{FF2B5EF4-FFF2-40B4-BE49-F238E27FC236}">
                    <a16:creationId xmlns:a16="http://schemas.microsoft.com/office/drawing/2014/main" id="{473FC2F1-366F-4EA1-8E71-B399CA023DB7}"/>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2" name="Oval 11">
                <a:extLst>
                  <a:ext uri="{FF2B5EF4-FFF2-40B4-BE49-F238E27FC236}">
                    <a16:creationId xmlns:a16="http://schemas.microsoft.com/office/drawing/2014/main" id="{30D079FD-583C-4E35-832A-CDE95D7F60FA}"/>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3" name="Oval 12">
                <a:extLst>
                  <a:ext uri="{FF2B5EF4-FFF2-40B4-BE49-F238E27FC236}">
                    <a16:creationId xmlns:a16="http://schemas.microsoft.com/office/drawing/2014/main" id="{78F9F73A-8411-4A3D-9F5B-1A5A31E3DFBF}"/>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4" name="Oval 13">
                <a:extLst>
                  <a:ext uri="{FF2B5EF4-FFF2-40B4-BE49-F238E27FC236}">
                    <a16:creationId xmlns:a16="http://schemas.microsoft.com/office/drawing/2014/main" id="{AA0262C3-881F-4E87-B573-1F656155EB8E}"/>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5" name="Oval 14">
                <a:extLst>
                  <a:ext uri="{FF2B5EF4-FFF2-40B4-BE49-F238E27FC236}">
                    <a16:creationId xmlns:a16="http://schemas.microsoft.com/office/drawing/2014/main" id="{D2A34F85-6269-4021-98F0-DC25EDF002F4}"/>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6" name="Oval 15">
                <a:extLst>
                  <a:ext uri="{FF2B5EF4-FFF2-40B4-BE49-F238E27FC236}">
                    <a16:creationId xmlns:a16="http://schemas.microsoft.com/office/drawing/2014/main" id="{1E06A36F-A475-42D0-8259-487BF7CA118E}"/>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 name="Oval 16">
                <a:extLst>
                  <a:ext uri="{FF2B5EF4-FFF2-40B4-BE49-F238E27FC236}">
                    <a16:creationId xmlns:a16="http://schemas.microsoft.com/office/drawing/2014/main" id="{2495A3A1-1017-429D-AD54-F2566F1DF0D3}"/>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8" name="Freeform 17">
                <a:extLst>
                  <a:ext uri="{FF2B5EF4-FFF2-40B4-BE49-F238E27FC236}">
                    <a16:creationId xmlns:a16="http://schemas.microsoft.com/office/drawing/2014/main" id="{C762CCCB-A83F-4698-B7DD-5349712DA765}"/>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9" name="Freeform 18">
                <a:extLst>
                  <a:ext uri="{FF2B5EF4-FFF2-40B4-BE49-F238E27FC236}">
                    <a16:creationId xmlns:a16="http://schemas.microsoft.com/office/drawing/2014/main" id="{780E14B6-2F3C-432B-9FC5-8F6413674A89}"/>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0" name="Freeform 19">
                <a:extLst>
                  <a:ext uri="{FF2B5EF4-FFF2-40B4-BE49-F238E27FC236}">
                    <a16:creationId xmlns:a16="http://schemas.microsoft.com/office/drawing/2014/main" id="{6A2E34F1-A355-450A-87AC-2D36A823D112}"/>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8" name="Group 162">
              <a:extLst>
                <a:ext uri="{FF2B5EF4-FFF2-40B4-BE49-F238E27FC236}">
                  <a16:creationId xmlns:a16="http://schemas.microsoft.com/office/drawing/2014/main" id="{485E678A-CC72-4A33-9C0E-4F9F716ADA53}"/>
                </a:ext>
              </a:extLst>
            </p:cNvPr>
            <p:cNvGrpSpPr/>
            <p:nvPr/>
          </p:nvGrpSpPr>
          <p:grpSpPr bwMode="auto">
            <a:xfrm>
              <a:off x="2643" y="1933"/>
              <a:ext cx="568" cy="309"/>
              <a:chOff x="130" y="1123"/>
              <a:chExt cx="568" cy="309"/>
            </a:xfrm>
          </p:grpSpPr>
          <p:sp>
            <p:nvSpPr>
              <p:cNvPr id="29" name="Oval 9">
                <a:extLst>
                  <a:ext uri="{FF2B5EF4-FFF2-40B4-BE49-F238E27FC236}">
                    <a16:creationId xmlns:a16="http://schemas.microsoft.com/office/drawing/2014/main" id="{DA7D3108-5A70-4E9C-BC6D-CB85521D5946}"/>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0" name="Oval 10">
                <a:extLst>
                  <a:ext uri="{FF2B5EF4-FFF2-40B4-BE49-F238E27FC236}">
                    <a16:creationId xmlns:a16="http://schemas.microsoft.com/office/drawing/2014/main" id="{C7EFBC21-7DFB-4C61-A189-250B538523F7}"/>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1" name="Oval 11">
                <a:extLst>
                  <a:ext uri="{FF2B5EF4-FFF2-40B4-BE49-F238E27FC236}">
                    <a16:creationId xmlns:a16="http://schemas.microsoft.com/office/drawing/2014/main" id="{27C4AE76-E4DC-40A9-9FD2-CA58A76AF8A0}"/>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2" name="Oval 12">
                <a:extLst>
                  <a:ext uri="{FF2B5EF4-FFF2-40B4-BE49-F238E27FC236}">
                    <a16:creationId xmlns:a16="http://schemas.microsoft.com/office/drawing/2014/main" id="{A7B62782-BBE4-46E5-8C04-4DC742CEA19C}"/>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3" name="Oval 13">
                <a:extLst>
                  <a:ext uri="{FF2B5EF4-FFF2-40B4-BE49-F238E27FC236}">
                    <a16:creationId xmlns:a16="http://schemas.microsoft.com/office/drawing/2014/main" id="{BB96107C-189B-44B8-B598-749B5BEDCA35}"/>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4" name="Oval 14">
                <a:extLst>
                  <a:ext uri="{FF2B5EF4-FFF2-40B4-BE49-F238E27FC236}">
                    <a16:creationId xmlns:a16="http://schemas.microsoft.com/office/drawing/2014/main" id="{996A0B3C-2A0A-47E5-AEC8-9122F402A3F9}"/>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5" name="Oval 15">
                <a:extLst>
                  <a:ext uri="{FF2B5EF4-FFF2-40B4-BE49-F238E27FC236}">
                    <a16:creationId xmlns:a16="http://schemas.microsoft.com/office/drawing/2014/main" id="{C9608663-45A4-4FFB-9C5D-40ED9FA609FE}"/>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6" name="Oval 16">
                <a:extLst>
                  <a:ext uri="{FF2B5EF4-FFF2-40B4-BE49-F238E27FC236}">
                    <a16:creationId xmlns:a16="http://schemas.microsoft.com/office/drawing/2014/main" id="{6DC840D2-8770-40A3-8384-2FC63AF11026}"/>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7" name="Freeform 17">
                <a:extLst>
                  <a:ext uri="{FF2B5EF4-FFF2-40B4-BE49-F238E27FC236}">
                    <a16:creationId xmlns:a16="http://schemas.microsoft.com/office/drawing/2014/main" id="{51FE1184-4640-4BA8-BB7B-9943B0C73D46}"/>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38" name="Freeform 18">
                <a:extLst>
                  <a:ext uri="{FF2B5EF4-FFF2-40B4-BE49-F238E27FC236}">
                    <a16:creationId xmlns:a16="http://schemas.microsoft.com/office/drawing/2014/main" id="{DC067595-8792-48CC-8973-50829527BE97}"/>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39" name="Freeform 19">
                <a:extLst>
                  <a:ext uri="{FF2B5EF4-FFF2-40B4-BE49-F238E27FC236}">
                    <a16:creationId xmlns:a16="http://schemas.microsoft.com/office/drawing/2014/main" id="{2AD62E5F-15DA-46D7-8614-80F63B9CBE75}"/>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spTree>
    <p:extLst>
      <p:ext uri="{BB962C8B-B14F-4D97-AF65-F5344CB8AC3E}">
        <p14:creationId xmlns:p14="http://schemas.microsoft.com/office/powerpoint/2010/main" val="33790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F5F9D-27FC-4705-B165-71213EDD691E}"/>
              </a:ext>
            </a:extLst>
          </p:cNvPr>
          <p:cNvSpPr>
            <a:spLocks noGrp="1"/>
          </p:cNvSpPr>
          <p:nvPr>
            <p:ph type="title"/>
          </p:nvPr>
        </p:nvSpPr>
        <p:spPr/>
        <p:txBody>
          <a:bodyPr/>
          <a:lstStyle/>
          <a:p>
            <a:r>
              <a:rPr lang="zh-CN" altLang="en-US" dirty="0"/>
              <a:t>互联网的边缘部分</a:t>
            </a:r>
          </a:p>
        </p:txBody>
      </p:sp>
      <p:sp>
        <p:nvSpPr>
          <p:cNvPr id="3" name="内容占位符 2">
            <a:extLst>
              <a:ext uri="{FF2B5EF4-FFF2-40B4-BE49-F238E27FC236}">
                <a16:creationId xmlns:a16="http://schemas.microsoft.com/office/drawing/2014/main" id="{651A5465-EC4F-4474-8E31-ECD2BE823C3B}"/>
              </a:ext>
            </a:extLst>
          </p:cNvPr>
          <p:cNvSpPr>
            <a:spLocks noGrp="1"/>
          </p:cNvSpPr>
          <p:nvPr>
            <p:ph idx="1"/>
          </p:nvPr>
        </p:nvSpPr>
        <p:spPr/>
        <p:txBody>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处在互联网边缘的部分就是连接在互联网上的所有的主机。这些主机又称为</a:t>
            </a:r>
            <a:r>
              <a:rPr lang="zh-CN" altLang="en-US" sz="2000" b="1" dirty="0">
                <a:solidFill>
                  <a:srgbClr val="0000FF"/>
                </a:solidFill>
                <a:latin typeface="微软雅黑" panose="020B0503020204020204" pitchFamily="34" charset="-122"/>
                <a:ea typeface="微软雅黑" panose="020B0503020204020204" pitchFamily="34" charset="-122"/>
              </a:rPr>
              <a:t>端系统 </a:t>
            </a:r>
            <a:r>
              <a:rPr lang="en-US" altLang="zh-CN" sz="2000" b="1" dirty="0">
                <a:latin typeface="微软雅黑" panose="020B0503020204020204" pitchFamily="34" charset="-122"/>
                <a:ea typeface="微软雅黑" panose="020B0503020204020204" pitchFamily="34" charset="-122"/>
              </a:rPr>
              <a:t>(end system)</a:t>
            </a:r>
            <a:r>
              <a:rPr lang="zh-CN" altLang="en-US" sz="2000" b="1" dirty="0">
                <a:latin typeface="微软雅黑" panose="020B0503020204020204" pitchFamily="34" charset="-122"/>
                <a:ea typeface="微软雅黑" panose="020B0503020204020204" pitchFamily="34" charset="-122"/>
              </a:rPr>
              <a:t>。</a:t>
            </a: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pitchFamily="34" charset="-122"/>
                <a:ea typeface="微软雅黑" panose="020B0503020204020204" pitchFamily="34" charset="-122"/>
              </a:rPr>
              <a:t>端系统在功能上可能有很大的差别</a:t>
            </a:r>
            <a:r>
              <a:rPr lang="zh-CN" altLang="en-US" sz="2000" b="1" dirty="0">
                <a:solidFill>
                  <a:srgbClr val="0000FF"/>
                </a:solidFill>
                <a:latin typeface="微软雅黑" panose="020B0503020204020204" pitchFamily="34" charset="-122"/>
                <a:ea typeface="微软雅黑" panose="020B0503020204020204" pitchFamily="34" charset="-122"/>
              </a:rPr>
              <a:t>：</a:t>
            </a:r>
          </a:p>
          <a:p>
            <a:pPr marL="633730" lvl="1" indent="-342900">
              <a:lnSpc>
                <a:spcPts val="3300"/>
              </a:lnSpc>
              <a:buClr>
                <a:srgbClr val="7030A0"/>
              </a:buClr>
              <a:buFont typeface="Calibri" panose="020F0502020204030204" pitchFamily="34" charset="0"/>
              <a:buAutoNum type="arabicPeriod"/>
            </a:pPr>
            <a:r>
              <a:rPr lang="zh-CN" altLang="zh-CN" sz="2000" b="1" dirty="0">
                <a:latin typeface="微软雅黑" panose="020B0503020204020204" pitchFamily="34" charset="-122"/>
                <a:ea typeface="微软雅黑" panose="020B0503020204020204" pitchFamily="34" charset="-122"/>
              </a:rPr>
              <a:t>小的端系统可以是一台普通个人电脑</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具有上网功能的智能手机，甚至是一个很小的网络摄像头</a:t>
            </a:r>
            <a:r>
              <a:rPr lang="zh-CN" altLang="en-US" sz="2000" b="1" dirty="0">
                <a:latin typeface="微软雅黑" panose="020B0503020204020204" pitchFamily="34" charset="-122"/>
                <a:ea typeface="微软雅黑" panose="020B0503020204020204" pitchFamily="34" charset="-122"/>
              </a:rPr>
              <a:t>。</a:t>
            </a:r>
          </a:p>
          <a:p>
            <a:pPr marL="633730" lvl="1" indent="-342900">
              <a:lnSpc>
                <a:spcPts val="3300"/>
              </a:lnSpc>
              <a:buClr>
                <a:srgbClr val="7030A0"/>
              </a:buClr>
              <a:buFont typeface="Calibri" panose="020F0502020204030204" pitchFamily="34" charset="0"/>
              <a:buAutoNum type="arabicPeriod"/>
            </a:pPr>
            <a:r>
              <a:rPr lang="zh-CN" altLang="zh-CN" sz="2000" b="1" dirty="0">
                <a:latin typeface="微软雅黑" panose="020B0503020204020204" pitchFamily="34" charset="-122"/>
                <a:ea typeface="微软雅黑" panose="020B0503020204020204" pitchFamily="34" charset="-122"/>
              </a:rPr>
              <a:t>大的端系统则可以是一台非常昂贵的大型计算机。</a:t>
            </a:r>
            <a:endParaRPr lang="zh-CN" altLang="en-US" sz="2000" b="1" dirty="0">
              <a:latin typeface="微软雅黑" panose="020B0503020204020204" pitchFamily="34" charset="-122"/>
              <a:ea typeface="微软雅黑" panose="020B0503020204020204" pitchFamily="34" charset="-122"/>
            </a:endParaRPr>
          </a:p>
          <a:p>
            <a:pPr marL="633730" lvl="1" indent="-342900">
              <a:lnSpc>
                <a:spcPts val="3300"/>
              </a:lnSpc>
              <a:buClr>
                <a:srgbClr val="7030A0"/>
              </a:buClr>
              <a:buFont typeface="Calibri" panose="020F0502020204030204" pitchFamily="34" charset="0"/>
              <a:buAutoNum type="arabicPeriod"/>
            </a:pPr>
            <a:r>
              <a:rPr lang="zh-CN" altLang="zh-CN" sz="2000" b="1" dirty="0">
                <a:latin typeface="微软雅黑" panose="020B0503020204020204" pitchFamily="34" charset="-122"/>
                <a:ea typeface="微软雅黑" panose="020B0503020204020204" pitchFamily="34" charset="-122"/>
              </a:rPr>
              <a:t>端系统的拥有者可以是个人，也可以是单位（如学校、企业、政府机关等），当然也可以是某个</a:t>
            </a:r>
            <a:r>
              <a:rPr lang="en-US" altLang="zh-CN" sz="2000" b="1" dirty="0">
                <a:latin typeface="微软雅黑" panose="020B0503020204020204" pitchFamily="34" charset="-122"/>
                <a:ea typeface="微软雅黑" panose="020B0503020204020204" pitchFamily="34" charset="-122"/>
              </a:rPr>
              <a:t> ISP</a:t>
            </a:r>
            <a:r>
              <a:rPr lang="zh-CN" altLang="en-US" sz="2000" b="1" dirty="0">
                <a:latin typeface="微软雅黑" panose="020B0503020204020204" pitchFamily="34" charset="-122"/>
                <a:ea typeface="微软雅黑" panose="020B0503020204020204" pitchFamily="34" charset="-122"/>
              </a:rPr>
              <a:t>。</a:t>
            </a:r>
          </a:p>
          <a:p>
            <a:endParaRPr lang="zh-CN" altLang="en-US" dirty="0"/>
          </a:p>
        </p:txBody>
      </p:sp>
      <p:sp>
        <p:nvSpPr>
          <p:cNvPr id="4" name="Oval 4">
            <a:extLst>
              <a:ext uri="{FF2B5EF4-FFF2-40B4-BE49-F238E27FC236}">
                <a16:creationId xmlns:a16="http://schemas.microsoft.com/office/drawing/2014/main" id="{BEDCA1BA-F601-44F5-B321-F7E453D1AF2C}"/>
              </a:ext>
            </a:extLst>
          </p:cNvPr>
          <p:cNvSpPr>
            <a:spLocks noChangeArrowheads="1"/>
          </p:cNvSpPr>
          <p:nvPr/>
        </p:nvSpPr>
        <p:spPr bwMode="auto">
          <a:xfrm>
            <a:off x="5493654" y="3113088"/>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headEnd/>
                <a:tailE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5" name="Oval 5">
            <a:extLst>
              <a:ext uri="{FF2B5EF4-FFF2-40B4-BE49-F238E27FC236}">
                <a16:creationId xmlns:a16="http://schemas.microsoft.com/office/drawing/2014/main" id="{82047C6C-4371-4072-B71D-E6C92CCF40AE}"/>
              </a:ext>
            </a:extLst>
          </p:cNvPr>
          <p:cNvSpPr>
            <a:spLocks noChangeArrowheads="1"/>
          </p:cNvSpPr>
          <p:nvPr/>
        </p:nvSpPr>
        <p:spPr bwMode="auto">
          <a:xfrm>
            <a:off x="6509361" y="3878416"/>
            <a:ext cx="4419558" cy="1703179"/>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headEnd/>
                <a:tailEnd/>
              </a14:hiddenLine>
            </a:ext>
          </a:extLst>
        </p:spPr>
        <p:txBody>
          <a:bodyPr wrap="none" anchor="ctr"/>
          <a:lstStyle/>
          <a:p>
            <a:pPr algn="ctr" eaLnBrk="0" hangingPunct="0"/>
            <a:endParaRPr lang="zh-CN" altLang="en-US" sz="1400">
              <a:solidFill>
                <a:srgbClr val="368AD6"/>
              </a:solidFill>
            </a:endParaRPr>
          </a:p>
        </p:txBody>
      </p:sp>
      <p:sp>
        <p:nvSpPr>
          <p:cNvPr id="6" name="Text Box 78">
            <a:extLst>
              <a:ext uri="{FF2B5EF4-FFF2-40B4-BE49-F238E27FC236}">
                <a16:creationId xmlns:a16="http://schemas.microsoft.com/office/drawing/2014/main" id="{2813F2DA-52C9-432B-830F-5CFDD82DE98A}"/>
              </a:ext>
            </a:extLst>
          </p:cNvPr>
          <p:cNvSpPr txBox="1">
            <a:spLocks noChangeArrowheads="1"/>
          </p:cNvSpPr>
          <p:nvPr/>
        </p:nvSpPr>
        <p:spPr bwMode="auto">
          <a:xfrm>
            <a:off x="7819532" y="4546457"/>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a:solidFill>
                  <a:srgbClr val="CC00CC"/>
                </a:solidFill>
                <a:latin typeface="Times New Roman" pitchFamily="18" charset="0"/>
                <a:ea typeface="微软雅黑" pitchFamily="34" charset="-122"/>
              </a:rPr>
              <a:t>互联网的核心部分</a:t>
            </a:r>
          </a:p>
        </p:txBody>
      </p:sp>
      <p:sp>
        <p:nvSpPr>
          <p:cNvPr id="7" name="Text Box 79">
            <a:extLst>
              <a:ext uri="{FF2B5EF4-FFF2-40B4-BE49-F238E27FC236}">
                <a16:creationId xmlns:a16="http://schemas.microsoft.com/office/drawing/2014/main" id="{0F3DFDA7-BA40-4256-AB34-2D4A256ACE3F}"/>
              </a:ext>
            </a:extLst>
          </p:cNvPr>
          <p:cNvSpPr txBox="1">
            <a:spLocks noChangeArrowheads="1"/>
          </p:cNvSpPr>
          <p:nvPr/>
        </p:nvSpPr>
        <p:spPr bwMode="auto">
          <a:xfrm>
            <a:off x="7801372" y="3367333"/>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dirty="0">
                <a:solidFill>
                  <a:srgbClr val="0000FF"/>
                </a:solidFill>
                <a:latin typeface="Times New Roman" pitchFamily="18" charset="0"/>
                <a:ea typeface="微软雅黑" pitchFamily="34" charset="-122"/>
              </a:rPr>
              <a:t>互联网的边缘部分</a:t>
            </a:r>
          </a:p>
        </p:txBody>
      </p:sp>
      <p:pic>
        <p:nvPicPr>
          <p:cNvPr id="8" name="Picture 115" descr="jisuanji">
            <a:extLst>
              <a:ext uri="{FF2B5EF4-FFF2-40B4-BE49-F238E27FC236}">
                <a16:creationId xmlns:a16="http://schemas.microsoft.com/office/drawing/2014/main" id="{B488E518-887B-4FCF-91B5-2E4DDBD25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190" y="3484800"/>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a:extLst>
              <a:ext uri="{FF2B5EF4-FFF2-40B4-BE49-F238E27FC236}">
                <a16:creationId xmlns:a16="http://schemas.microsoft.com/office/drawing/2014/main" id="{2CACC32F-52D2-4A5B-A095-8B3DB971C705}"/>
              </a:ext>
            </a:extLst>
          </p:cNvPr>
          <p:cNvGrpSpPr/>
          <p:nvPr/>
        </p:nvGrpSpPr>
        <p:grpSpPr>
          <a:xfrm>
            <a:off x="6172611" y="3587853"/>
            <a:ext cx="492936" cy="652481"/>
            <a:chOff x="2352292" y="1506329"/>
            <a:chExt cx="492936" cy="652481"/>
          </a:xfrm>
        </p:grpSpPr>
        <p:sp>
          <p:nvSpPr>
            <p:cNvPr id="10" name="Text Box 1523">
              <a:extLst>
                <a:ext uri="{FF2B5EF4-FFF2-40B4-BE49-F238E27FC236}">
                  <a16:creationId xmlns:a16="http://schemas.microsoft.com/office/drawing/2014/main" id="{BE980EE4-42EE-4C7A-BD06-943BC8136FEF}"/>
                </a:ext>
              </a:extLst>
            </p:cNvPr>
            <p:cNvSpPr txBox="1">
              <a:spLocks noChangeArrowheads="1"/>
            </p:cNvSpPr>
            <p:nvPr/>
          </p:nvSpPr>
          <p:spPr bwMode="auto">
            <a:xfrm>
              <a:off x="2352292" y="1506329"/>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rgbClr val="0000FF"/>
                  </a:solidFill>
                  <a:latin typeface="Times New Roman" pitchFamily="18" charset="0"/>
                  <a:ea typeface="微软雅黑" pitchFamily="34" charset="-122"/>
                </a:rPr>
                <a:t>主机</a:t>
              </a:r>
            </a:p>
          </p:txBody>
        </p:sp>
        <p:pic>
          <p:nvPicPr>
            <p:cNvPr id="11" name="Picture 116" descr="jisuanji">
              <a:extLst>
                <a:ext uri="{FF2B5EF4-FFF2-40B4-BE49-F238E27FC236}">
                  <a16:creationId xmlns:a16="http://schemas.microsoft.com/office/drawing/2014/main" id="{103C9664-4F8F-45C9-B38E-B38C6D14A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99" y="1747608"/>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8" descr="jisuanji">
            <a:extLst>
              <a:ext uri="{FF2B5EF4-FFF2-40B4-BE49-F238E27FC236}">
                <a16:creationId xmlns:a16="http://schemas.microsoft.com/office/drawing/2014/main" id="{E2294DA2-26EF-4345-92DE-2B164E588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0383" y="5672695"/>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9" descr="jisuanji">
            <a:extLst>
              <a:ext uri="{FF2B5EF4-FFF2-40B4-BE49-F238E27FC236}">
                <a16:creationId xmlns:a16="http://schemas.microsoft.com/office/drawing/2014/main" id="{356724E8-3616-4076-8512-F2EDA5100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4005" y="5261493"/>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0" descr="jisuanji">
            <a:extLst>
              <a:ext uri="{FF2B5EF4-FFF2-40B4-BE49-F238E27FC236}">
                <a16:creationId xmlns:a16="http://schemas.microsoft.com/office/drawing/2014/main" id="{E3E8D28B-0AF3-4869-87D6-946EE4FFB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8919" y="4122283"/>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1" descr="jisuanji">
            <a:extLst>
              <a:ext uri="{FF2B5EF4-FFF2-40B4-BE49-F238E27FC236}">
                <a16:creationId xmlns:a16="http://schemas.microsoft.com/office/drawing/2014/main" id="{0C986A08-95AC-45B6-B932-411EF813C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336" y="3467214"/>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9">
            <a:extLst>
              <a:ext uri="{FF2B5EF4-FFF2-40B4-BE49-F238E27FC236}">
                <a16:creationId xmlns:a16="http://schemas.microsoft.com/office/drawing/2014/main" id="{9E9ED051-81E2-4574-9E28-9BF54E2BF7DD}"/>
              </a:ext>
            </a:extLst>
          </p:cNvPr>
          <p:cNvSpPr txBox="1">
            <a:spLocks noChangeArrowheads="1"/>
          </p:cNvSpPr>
          <p:nvPr/>
        </p:nvSpPr>
        <p:spPr bwMode="auto">
          <a:xfrm>
            <a:off x="4442617" y="5008055"/>
            <a:ext cx="800220" cy="338554"/>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eaLnBrk="0" hangingPunct="0"/>
            <a:r>
              <a:rPr kumimoji="1" lang="zh-CN" altLang="en-US" sz="1600" b="1" dirty="0">
                <a:solidFill>
                  <a:srgbClr val="0000FF"/>
                </a:solidFill>
                <a:latin typeface="Times New Roman" pitchFamily="18" charset="0"/>
                <a:ea typeface="微软雅黑" pitchFamily="34" charset="-122"/>
              </a:rPr>
              <a:t>端系统</a:t>
            </a:r>
          </a:p>
        </p:txBody>
      </p:sp>
      <p:pic>
        <p:nvPicPr>
          <p:cNvPr id="17" name="图片 16">
            <a:extLst>
              <a:ext uri="{FF2B5EF4-FFF2-40B4-BE49-F238E27FC236}">
                <a16:creationId xmlns:a16="http://schemas.microsoft.com/office/drawing/2014/main" id="{AFDC4809-1BCE-418B-BAC2-60A400276F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3687" y="5661536"/>
            <a:ext cx="1427543" cy="545087"/>
          </a:xfrm>
          <a:prstGeom prst="rect">
            <a:avLst/>
          </a:prstGeom>
        </p:spPr>
      </p:pic>
      <p:grpSp>
        <p:nvGrpSpPr>
          <p:cNvPr id="18" name="组合 17">
            <a:extLst>
              <a:ext uri="{FF2B5EF4-FFF2-40B4-BE49-F238E27FC236}">
                <a16:creationId xmlns:a16="http://schemas.microsoft.com/office/drawing/2014/main" id="{CA148AC0-E22A-4CCC-AA65-926CE2C87826}"/>
              </a:ext>
            </a:extLst>
          </p:cNvPr>
          <p:cNvGrpSpPr/>
          <p:nvPr/>
        </p:nvGrpSpPr>
        <p:grpSpPr>
          <a:xfrm>
            <a:off x="5939082" y="4233905"/>
            <a:ext cx="492444" cy="667143"/>
            <a:chOff x="1691926" y="2079991"/>
            <a:chExt cx="492444" cy="667143"/>
          </a:xfrm>
        </p:grpSpPr>
        <p:pic>
          <p:nvPicPr>
            <p:cNvPr id="19" name="图片 18">
              <a:extLst>
                <a:ext uri="{FF2B5EF4-FFF2-40B4-BE49-F238E27FC236}">
                  <a16:creationId xmlns:a16="http://schemas.microsoft.com/office/drawing/2014/main" id="{F163C2DC-65CC-45CC-93EF-689FF54FBC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3758" y="2345811"/>
              <a:ext cx="254205" cy="401323"/>
            </a:xfrm>
            <a:prstGeom prst="rect">
              <a:avLst/>
            </a:prstGeom>
          </p:spPr>
        </p:pic>
        <p:sp>
          <p:nvSpPr>
            <p:cNvPr id="20" name="Text Box 1523">
              <a:extLst>
                <a:ext uri="{FF2B5EF4-FFF2-40B4-BE49-F238E27FC236}">
                  <a16:creationId xmlns:a16="http://schemas.microsoft.com/office/drawing/2014/main" id="{225ED267-9FEB-4E8E-A514-4486BB096632}"/>
                </a:ext>
              </a:extLst>
            </p:cNvPr>
            <p:cNvSpPr txBox="1">
              <a:spLocks noChangeArrowheads="1"/>
            </p:cNvSpPr>
            <p:nvPr/>
          </p:nvSpPr>
          <p:spPr bwMode="auto">
            <a:xfrm>
              <a:off x="1691926" y="2079991"/>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rgbClr val="0000FF"/>
                  </a:solidFill>
                  <a:latin typeface="Times New Roman" pitchFamily="18" charset="0"/>
                  <a:ea typeface="微软雅黑" pitchFamily="34" charset="-122"/>
                </a:rPr>
                <a:t>手机</a:t>
              </a:r>
            </a:p>
          </p:txBody>
        </p:sp>
      </p:grpSp>
      <p:grpSp>
        <p:nvGrpSpPr>
          <p:cNvPr id="21" name="组合 20">
            <a:extLst>
              <a:ext uri="{FF2B5EF4-FFF2-40B4-BE49-F238E27FC236}">
                <a16:creationId xmlns:a16="http://schemas.microsoft.com/office/drawing/2014/main" id="{4C36B3A6-C60F-43ED-B1E6-FBF4F02724E1}"/>
              </a:ext>
            </a:extLst>
          </p:cNvPr>
          <p:cNvGrpSpPr/>
          <p:nvPr/>
        </p:nvGrpSpPr>
        <p:grpSpPr>
          <a:xfrm>
            <a:off x="5958588" y="4927057"/>
            <a:ext cx="800219" cy="672111"/>
            <a:chOff x="1958668" y="2963511"/>
            <a:chExt cx="800219" cy="672111"/>
          </a:xfrm>
        </p:grpSpPr>
        <p:pic>
          <p:nvPicPr>
            <p:cNvPr id="22" name="图片 21">
              <a:extLst>
                <a:ext uri="{FF2B5EF4-FFF2-40B4-BE49-F238E27FC236}">
                  <a16:creationId xmlns:a16="http://schemas.microsoft.com/office/drawing/2014/main" id="{A2AD9747-E720-4937-BEBB-F612F7C3F6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2536" y="3167808"/>
              <a:ext cx="350861" cy="467814"/>
            </a:xfrm>
            <a:prstGeom prst="rect">
              <a:avLst/>
            </a:prstGeom>
          </p:spPr>
        </p:pic>
        <p:sp>
          <p:nvSpPr>
            <p:cNvPr id="23" name="Text Box 1523">
              <a:extLst>
                <a:ext uri="{FF2B5EF4-FFF2-40B4-BE49-F238E27FC236}">
                  <a16:creationId xmlns:a16="http://schemas.microsoft.com/office/drawing/2014/main" id="{30EA4773-277D-4D6D-8CB6-4A66581E70ED}"/>
                </a:ext>
              </a:extLst>
            </p:cNvPr>
            <p:cNvSpPr txBox="1">
              <a:spLocks noChangeArrowheads="1"/>
            </p:cNvSpPr>
            <p:nvPr/>
          </p:nvSpPr>
          <p:spPr bwMode="auto">
            <a:xfrm>
              <a:off x="1958668" y="2963511"/>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200" b="1" dirty="0">
                  <a:solidFill>
                    <a:srgbClr val="0000FF"/>
                  </a:solidFill>
                  <a:latin typeface="Times New Roman" pitchFamily="18" charset="0"/>
                  <a:ea typeface="微软雅黑" pitchFamily="34" charset="-122"/>
                </a:rPr>
                <a:t>IP</a:t>
              </a:r>
              <a:r>
                <a:rPr kumimoji="1" lang="zh-CN" altLang="en-US" sz="1200" b="1" dirty="0">
                  <a:solidFill>
                    <a:srgbClr val="0000FF"/>
                  </a:solidFill>
                  <a:latin typeface="Times New Roman" pitchFamily="18" charset="0"/>
                  <a:ea typeface="微软雅黑" pitchFamily="34" charset="-122"/>
                </a:rPr>
                <a:t>摄像头</a:t>
              </a:r>
            </a:p>
          </p:txBody>
        </p:sp>
      </p:grpSp>
      <p:sp>
        <p:nvSpPr>
          <p:cNvPr id="24" name="Text Box 1523">
            <a:extLst>
              <a:ext uri="{FF2B5EF4-FFF2-40B4-BE49-F238E27FC236}">
                <a16:creationId xmlns:a16="http://schemas.microsoft.com/office/drawing/2014/main" id="{8ACC468E-B085-4D58-85B4-697BA4677222}"/>
              </a:ext>
            </a:extLst>
          </p:cNvPr>
          <p:cNvSpPr txBox="1">
            <a:spLocks noChangeArrowheads="1"/>
          </p:cNvSpPr>
          <p:nvPr/>
        </p:nvSpPr>
        <p:spPr bwMode="auto">
          <a:xfrm>
            <a:off x="6796378" y="5484474"/>
            <a:ext cx="14157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rgbClr val="0000FF"/>
                </a:solidFill>
                <a:latin typeface="Times New Roman" pitchFamily="18" charset="0"/>
                <a:ea typeface="微软雅黑" pitchFamily="34" charset="-122"/>
              </a:rPr>
              <a:t>大型或超级计算机</a:t>
            </a:r>
          </a:p>
        </p:txBody>
      </p:sp>
      <p:cxnSp>
        <p:nvCxnSpPr>
          <p:cNvPr id="25" name="直接箭头连接符 24">
            <a:extLst>
              <a:ext uri="{FF2B5EF4-FFF2-40B4-BE49-F238E27FC236}">
                <a16:creationId xmlns:a16="http://schemas.microsoft.com/office/drawing/2014/main" id="{352C9EEB-1C34-464A-9089-35DE03E4501E}"/>
              </a:ext>
            </a:extLst>
          </p:cNvPr>
          <p:cNvCxnSpPr>
            <a:stCxn id="16" idx="3"/>
          </p:cNvCxnSpPr>
          <p:nvPr/>
        </p:nvCxnSpPr>
        <p:spPr>
          <a:xfrm flipV="1">
            <a:off x="5242837" y="4041218"/>
            <a:ext cx="906517" cy="1136114"/>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073C6CD-19B6-4CB1-845F-7CF7F1EE2350}"/>
              </a:ext>
            </a:extLst>
          </p:cNvPr>
          <p:cNvCxnSpPr>
            <a:stCxn id="16" idx="3"/>
          </p:cNvCxnSpPr>
          <p:nvPr/>
        </p:nvCxnSpPr>
        <p:spPr>
          <a:xfrm flipV="1">
            <a:off x="5242837" y="4803094"/>
            <a:ext cx="714186" cy="374238"/>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2D8F118-7451-463D-B739-73A837F5425E}"/>
              </a:ext>
            </a:extLst>
          </p:cNvPr>
          <p:cNvCxnSpPr/>
          <p:nvPr/>
        </p:nvCxnSpPr>
        <p:spPr>
          <a:xfrm>
            <a:off x="5223382" y="5158826"/>
            <a:ext cx="770263" cy="102667"/>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539EA99-D8FD-4925-9B72-C47D63FB1946}"/>
              </a:ext>
            </a:extLst>
          </p:cNvPr>
          <p:cNvCxnSpPr/>
          <p:nvPr/>
        </p:nvCxnSpPr>
        <p:spPr>
          <a:xfrm>
            <a:off x="5229867" y="5158826"/>
            <a:ext cx="2011929" cy="838643"/>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3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6"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A838D-097C-4208-954B-4E1710541376}"/>
              </a:ext>
            </a:extLst>
          </p:cNvPr>
          <p:cNvSpPr>
            <a:spLocks noGrp="1"/>
          </p:cNvSpPr>
          <p:nvPr>
            <p:ph type="title"/>
          </p:nvPr>
        </p:nvSpPr>
        <p:spPr/>
        <p:txBody>
          <a:bodyPr/>
          <a:lstStyle/>
          <a:p>
            <a:r>
              <a:rPr lang="zh-CN" altLang="en-US" dirty="0"/>
              <a:t>端到端的含义</a:t>
            </a:r>
          </a:p>
        </p:txBody>
      </p:sp>
      <p:sp>
        <p:nvSpPr>
          <p:cNvPr id="3" name="内容占位符 2">
            <a:extLst>
              <a:ext uri="{FF2B5EF4-FFF2-40B4-BE49-F238E27FC236}">
                <a16:creationId xmlns:a16="http://schemas.microsoft.com/office/drawing/2014/main" id="{162AE2E4-DCA0-44F6-A3AF-1DCF66CDC939}"/>
              </a:ext>
            </a:extLst>
          </p:cNvPr>
          <p:cNvSpPr>
            <a:spLocks noGrp="1"/>
          </p:cNvSpPr>
          <p:nvPr>
            <p:ph idx="1"/>
          </p:nvPr>
        </p:nvSpPr>
        <p:spPr/>
        <p:txBody>
          <a:bodyPr/>
          <a:lstStyle/>
          <a:p>
            <a:pPr>
              <a:lnSpc>
                <a:spcPct val="150000"/>
              </a:lnSpc>
            </a:pPr>
            <a:r>
              <a:rPr lang="zh-CN" altLang="en-US" b="1" dirty="0">
                <a:latin typeface="微软雅黑" panose="020B0503020204020204" pitchFamily="34" charset="-122"/>
                <a:ea typeface="微软雅黑" panose="020B0503020204020204" pitchFamily="34" charset="-122"/>
              </a:rPr>
              <a:t>“主机 </a:t>
            </a:r>
            <a:r>
              <a:rPr lang="en-US" altLang="zh-CN" b="1" dirty="0">
                <a:latin typeface="微软雅黑" panose="020B0503020204020204" pitchFamily="34" charset="-122"/>
                <a:ea typeface="微软雅黑" panose="020B0503020204020204" pitchFamily="34" charset="-122"/>
              </a:rPr>
              <a:t>A </a:t>
            </a:r>
            <a:r>
              <a:rPr lang="zh-CN" altLang="en-US" b="1" dirty="0">
                <a:latin typeface="微软雅黑" panose="020B0503020204020204" pitchFamily="34" charset="-122"/>
                <a:ea typeface="微软雅黑" panose="020B0503020204020204" pitchFamily="34" charset="-122"/>
              </a:rPr>
              <a:t>和主机 </a:t>
            </a:r>
            <a:r>
              <a:rPr lang="en-US" altLang="zh-CN" b="1" dirty="0">
                <a:latin typeface="微软雅黑" panose="020B0503020204020204" pitchFamily="34" charset="-122"/>
                <a:ea typeface="微软雅黑" panose="020B0503020204020204" pitchFamily="34" charset="-122"/>
              </a:rPr>
              <a:t>B </a:t>
            </a:r>
            <a:r>
              <a:rPr lang="zh-CN" altLang="en-US" b="1" dirty="0">
                <a:latin typeface="微软雅黑" panose="020B0503020204020204" pitchFamily="34" charset="-122"/>
                <a:ea typeface="微软雅黑" panose="020B0503020204020204" pitchFamily="34" charset="-122"/>
              </a:rPr>
              <a:t>进行通信”实际上是指：</a:t>
            </a:r>
            <a:r>
              <a:rPr lang="zh-CN" altLang="en-US" b="1" dirty="0">
                <a:solidFill>
                  <a:srgbClr val="0000FF"/>
                </a:solidFill>
                <a:latin typeface="微软雅黑" panose="020B0503020204020204" pitchFamily="34" charset="-122"/>
                <a:ea typeface="微软雅黑" panose="020B0503020204020204" pitchFamily="34" charset="-122"/>
              </a:rPr>
              <a:t>“运行在主机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上的某个程序和运行在主机 </a:t>
            </a:r>
            <a:r>
              <a:rPr lang="en-US" altLang="zh-CN" b="1" dirty="0">
                <a:solidFill>
                  <a:srgbClr val="0000FF"/>
                </a:solidFill>
                <a:latin typeface="微软雅黑" panose="020B0503020204020204" pitchFamily="34" charset="-122"/>
                <a:ea typeface="微软雅黑" panose="020B0503020204020204" pitchFamily="34" charset="-122"/>
              </a:rPr>
              <a:t>B </a:t>
            </a:r>
            <a:r>
              <a:rPr lang="zh-CN" altLang="en-US" b="1" dirty="0">
                <a:solidFill>
                  <a:srgbClr val="0000FF"/>
                </a:solidFill>
                <a:latin typeface="微软雅黑" panose="020B0503020204020204" pitchFamily="34" charset="-122"/>
                <a:ea typeface="微软雅黑" panose="020B0503020204020204" pitchFamily="34" charset="-122"/>
              </a:rPr>
              <a:t>上的另一个程序进行通信”</a:t>
            </a:r>
            <a:r>
              <a:rPr lang="zh-CN" altLang="en-US" b="1" dirty="0">
                <a:latin typeface="微软雅黑" panose="020B0503020204020204" pitchFamily="34" charset="-122"/>
                <a:ea typeface="微软雅黑" panose="020B0503020204020204" pitchFamily="34" charset="-122"/>
              </a:rPr>
              <a:t>。</a:t>
            </a:r>
          </a:p>
          <a:p>
            <a:pPr>
              <a:lnSpc>
                <a:spcPct val="150000"/>
              </a:lnSpc>
            </a:pPr>
            <a:r>
              <a:rPr lang="zh-CN" altLang="zh-CN" b="1" dirty="0">
                <a:latin typeface="微软雅黑" panose="020B0503020204020204" pitchFamily="34" charset="-122"/>
                <a:ea typeface="微软雅黑" panose="020B0503020204020204" pitchFamily="34" charset="-122"/>
              </a:rPr>
              <a:t>端系统之间的通信方式</a:t>
            </a:r>
            <a:r>
              <a:rPr lang="zh-CN" altLang="en-US" b="1" dirty="0">
                <a:latin typeface="微软雅黑" panose="020B0503020204020204" pitchFamily="34" charset="-122"/>
                <a:ea typeface="微软雅黑" panose="020B0503020204020204" pitchFamily="34" charset="-122"/>
              </a:rPr>
              <a:t>通常可划分为两大类：</a:t>
            </a:r>
          </a:p>
          <a:p>
            <a:pPr>
              <a:lnSpc>
                <a:spcPct val="150000"/>
              </a:lnSpc>
            </a:pPr>
            <a:endParaRPr lang="zh-CN" altLang="en-US" dirty="0"/>
          </a:p>
        </p:txBody>
      </p:sp>
      <p:sp>
        <p:nvSpPr>
          <p:cNvPr id="4" name="AutoShape 44">
            <a:extLst>
              <a:ext uri="{FF2B5EF4-FFF2-40B4-BE49-F238E27FC236}">
                <a16:creationId xmlns:a16="http://schemas.microsoft.com/office/drawing/2014/main" id="{17AD9CB8-64F8-4654-A734-BC07C72BFA2A}"/>
              </a:ext>
            </a:extLst>
          </p:cNvPr>
          <p:cNvSpPr>
            <a:spLocks noChangeArrowheads="1"/>
          </p:cNvSpPr>
          <p:nvPr/>
        </p:nvSpPr>
        <p:spPr bwMode="auto">
          <a:xfrm>
            <a:off x="6096000" y="4125913"/>
            <a:ext cx="3780820" cy="2051050"/>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a:latin typeface="+mn-lt"/>
              <a:ea typeface="+mn-ea"/>
            </a:endParaRPr>
          </a:p>
        </p:txBody>
      </p:sp>
      <p:sp>
        <p:nvSpPr>
          <p:cNvPr id="5" name="AutoShape 43">
            <a:extLst>
              <a:ext uri="{FF2B5EF4-FFF2-40B4-BE49-F238E27FC236}">
                <a16:creationId xmlns:a16="http://schemas.microsoft.com/office/drawing/2014/main" id="{58A80E1A-2AB2-492F-8E91-416CCCC73879}"/>
              </a:ext>
            </a:extLst>
          </p:cNvPr>
          <p:cNvSpPr>
            <a:spLocks noChangeArrowheads="1"/>
          </p:cNvSpPr>
          <p:nvPr/>
        </p:nvSpPr>
        <p:spPr bwMode="auto">
          <a:xfrm>
            <a:off x="1828044" y="4125913"/>
            <a:ext cx="3896148" cy="2051050"/>
          </a:xfrm>
          <a:prstGeom prst="roundRect">
            <a:avLst>
              <a:gd name="adj" fmla="val 16667"/>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a:latin typeface="+mn-lt"/>
              <a:ea typeface="+mn-ea"/>
            </a:endParaRPr>
          </a:p>
        </p:txBody>
      </p:sp>
      <p:sp>
        <p:nvSpPr>
          <p:cNvPr id="6" name="矩形 6">
            <a:extLst>
              <a:ext uri="{FF2B5EF4-FFF2-40B4-BE49-F238E27FC236}">
                <a16:creationId xmlns:a16="http://schemas.microsoft.com/office/drawing/2014/main" id="{8A50A18F-717D-471E-B3EC-833A5A254280}"/>
              </a:ext>
            </a:extLst>
          </p:cNvPr>
          <p:cNvSpPr>
            <a:spLocks noChangeArrowheads="1"/>
          </p:cNvSpPr>
          <p:nvPr/>
        </p:nvSpPr>
        <p:spPr bwMode="auto">
          <a:xfrm>
            <a:off x="2039431" y="4412921"/>
            <a:ext cx="3409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客户</a:t>
            </a:r>
            <a:r>
              <a:rPr lang="zh-CN" altLang="en-US" sz="2000"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bg1"/>
                </a:solidFill>
                <a:latin typeface="微软雅黑" panose="020B0503020204020204" pitchFamily="34" charset="-122"/>
                <a:ea typeface="微软雅黑" panose="020B0503020204020204" pitchFamily="34" charset="-122"/>
              </a:rPr>
              <a:t>服务器方式（</a:t>
            </a:r>
            <a:r>
              <a:rPr lang="en-US" altLang="zh-CN" sz="2000" b="1" dirty="0">
                <a:solidFill>
                  <a:schemeClr val="bg1"/>
                </a:solidFill>
                <a:latin typeface="微软雅黑" panose="020B0503020204020204" pitchFamily="34" charset="-122"/>
                <a:ea typeface="微软雅黑" panose="020B0503020204020204" pitchFamily="34" charset="-122"/>
              </a:rPr>
              <a:t>C/S</a:t>
            </a:r>
            <a:r>
              <a:rPr lang="zh-CN" altLang="en-US" sz="2000" b="1" dirty="0">
                <a:solidFill>
                  <a:schemeClr val="bg1"/>
                </a:solidFill>
                <a:latin typeface="微软雅黑" panose="020B0503020204020204" pitchFamily="34" charset="-122"/>
                <a:ea typeface="微软雅黑" panose="020B0503020204020204" pitchFamily="34" charset="-122"/>
              </a:rPr>
              <a:t>方式）</a:t>
            </a:r>
          </a:p>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即 </a:t>
            </a:r>
            <a:r>
              <a:rPr lang="en-US" altLang="zh-CN" b="1" dirty="0">
                <a:solidFill>
                  <a:schemeClr val="bg1"/>
                </a:solidFill>
                <a:latin typeface="微软雅黑" panose="020B0503020204020204" pitchFamily="34" charset="-122"/>
                <a:ea typeface="微软雅黑" panose="020B0503020204020204" pitchFamily="34" charset="-122"/>
              </a:rPr>
              <a:t>Client/Server </a:t>
            </a:r>
            <a:r>
              <a:rPr lang="zh-CN" altLang="en-US" b="1" dirty="0">
                <a:solidFill>
                  <a:schemeClr val="bg1"/>
                </a:solidFill>
                <a:latin typeface="微软雅黑" panose="020B0503020204020204" pitchFamily="34" charset="-122"/>
                <a:ea typeface="微软雅黑" panose="020B0503020204020204" pitchFamily="34" charset="-122"/>
              </a:rPr>
              <a:t>方式，简称为 </a:t>
            </a:r>
            <a:r>
              <a:rPr lang="en-US" altLang="zh-CN" b="1" dirty="0">
                <a:solidFill>
                  <a:schemeClr val="bg1"/>
                </a:solidFill>
                <a:latin typeface="微软雅黑" panose="020B0503020204020204" pitchFamily="34" charset="-122"/>
                <a:ea typeface="微软雅黑" panose="020B0503020204020204" pitchFamily="34" charset="-122"/>
              </a:rPr>
              <a:t>C/S </a:t>
            </a:r>
            <a:r>
              <a:rPr lang="zh-CN" altLang="en-US" b="1" dirty="0">
                <a:solidFill>
                  <a:schemeClr val="bg1"/>
                </a:solidFill>
                <a:latin typeface="微软雅黑" panose="020B0503020204020204" pitchFamily="34" charset="-122"/>
                <a:ea typeface="微软雅黑" panose="020B0503020204020204" pitchFamily="34" charset="-122"/>
              </a:rPr>
              <a:t>方式。 </a:t>
            </a:r>
          </a:p>
        </p:txBody>
      </p:sp>
      <p:sp>
        <p:nvSpPr>
          <p:cNvPr id="7" name="矩形 7">
            <a:extLst>
              <a:ext uri="{FF2B5EF4-FFF2-40B4-BE49-F238E27FC236}">
                <a16:creationId xmlns:a16="http://schemas.microsoft.com/office/drawing/2014/main" id="{2DD34E81-10E1-4F01-8240-1795C266F533}"/>
              </a:ext>
            </a:extLst>
          </p:cNvPr>
          <p:cNvSpPr>
            <a:spLocks noChangeArrowheads="1"/>
          </p:cNvSpPr>
          <p:nvPr/>
        </p:nvSpPr>
        <p:spPr bwMode="auto">
          <a:xfrm>
            <a:off x="6570156" y="4412921"/>
            <a:ext cx="31178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对等方式（</a:t>
            </a:r>
            <a:r>
              <a:rPr lang="en-US" altLang="zh-CN" sz="2000" b="1" dirty="0">
                <a:solidFill>
                  <a:schemeClr val="bg1"/>
                </a:solidFill>
                <a:latin typeface="微软雅黑" panose="020B0503020204020204" pitchFamily="34" charset="-122"/>
                <a:ea typeface="微软雅黑" panose="020B0503020204020204" pitchFamily="34" charset="-122"/>
              </a:rPr>
              <a:t>P2P</a:t>
            </a:r>
            <a:r>
              <a:rPr lang="zh-CN" altLang="en-US" sz="2000" b="1" dirty="0">
                <a:solidFill>
                  <a:schemeClr val="bg1"/>
                </a:solidFill>
                <a:latin typeface="微软雅黑" panose="020B0503020204020204" pitchFamily="34" charset="-122"/>
                <a:ea typeface="微软雅黑" panose="020B0503020204020204" pitchFamily="34" charset="-122"/>
              </a:rPr>
              <a:t>方式）</a:t>
            </a:r>
          </a:p>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即 </a:t>
            </a:r>
            <a:r>
              <a:rPr lang="en-US" altLang="zh-CN" b="1" dirty="0">
                <a:solidFill>
                  <a:schemeClr val="bg1"/>
                </a:solidFill>
                <a:latin typeface="微软雅黑" panose="020B0503020204020204" pitchFamily="34" charset="-122"/>
                <a:ea typeface="微软雅黑" panose="020B0503020204020204" pitchFamily="34" charset="-122"/>
              </a:rPr>
              <a:t>Peer</a:t>
            </a:r>
            <a:r>
              <a:rPr lang="zh-CN" altLang="en-US"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a:solidFill>
                  <a:schemeClr val="bg1"/>
                </a:solidFill>
                <a:latin typeface="微软雅黑" panose="020B0503020204020204" pitchFamily="34" charset="-122"/>
                <a:ea typeface="微软雅黑" panose="020B0503020204020204" pitchFamily="34" charset="-122"/>
              </a:rPr>
              <a:t>to</a:t>
            </a:r>
            <a:r>
              <a:rPr lang="zh-CN" altLang="en-US" b="1"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a:solidFill>
                  <a:schemeClr val="bg1"/>
                </a:solidFill>
                <a:latin typeface="微软雅黑" panose="020B0503020204020204" pitchFamily="34" charset="-122"/>
                <a:ea typeface="微软雅黑" panose="020B0503020204020204" pitchFamily="34" charset="-122"/>
              </a:rPr>
              <a:t>Peer </a:t>
            </a:r>
            <a:r>
              <a:rPr lang="zh-CN" altLang="en-US" b="1" dirty="0">
                <a:solidFill>
                  <a:schemeClr val="bg1"/>
                </a:solidFill>
                <a:latin typeface="微软雅黑" panose="020B0503020204020204" pitchFamily="34" charset="-122"/>
                <a:ea typeface="微软雅黑" panose="020B0503020204020204" pitchFamily="34" charset="-122"/>
              </a:rPr>
              <a:t>方式 ，简称为 </a:t>
            </a:r>
            <a:r>
              <a:rPr lang="en-US" altLang="zh-CN" b="1" dirty="0">
                <a:solidFill>
                  <a:schemeClr val="bg1"/>
                </a:solidFill>
                <a:latin typeface="微软雅黑" panose="020B0503020204020204" pitchFamily="34" charset="-122"/>
                <a:ea typeface="微软雅黑" panose="020B0503020204020204" pitchFamily="34" charset="-122"/>
              </a:rPr>
              <a:t>P2P </a:t>
            </a:r>
            <a:r>
              <a:rPr lang="zh-CN" altLang="en-US" b="1" dirty="0">
                <a:solidFill>
                  <a:schemeClr val="bg1"/>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080201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E1A6-568A-4A25-AC9D-0BB5DE573219}"/>
              </a:ext>
            </a:extLst>
          </p:cNvPr>
          <p:cNvSpPr>
            <a:spLocks noGrp="1"/>
          </p:cNvSpPr>
          <p:nvPr>
            <p:ph type="title"/>
          </p:nvPr>
        </p:nvSpPr>
        <p:spPr/>
        <p:txBody>
          <a:bodyPr/>
          <a:lstStyle/>
          <a:p>
            <a:r>
              <a:rPr lang="zh-CN" altLang="en-US" dirty="0"/>
              <a:t>互联网的核心部分</a:t>
            </a:r>
          </a:p>
        </p:txBody>
      </p:sp>
      <p:sp>
        <p:nvSpPr>
          <p:cNvPr id="3" name="内容占位符 2">
            <a:extLst>
              <a:ext uri="{FF2B5EF4-FFF2-40B4-BE49-F238E27FC236}">
                <a16:creationId xmlns:a16="http://schemas.microsoft.com/office/drawing/2014/main" id="{4E79B5C7-A5E3-4A34-8A7F-80103F63C0D9}"/>
              </a:ext>
            </a:extLst>
          </p:cNvPr>
          <p:cNvSpPr>
            <a:spLocks noGrp="1"/>
          </p:cNvSpPr>
          <p:nvPr>
            <p:ph idx="1"/>
          </p:nvPr>
        </p:nvSpPr>
        <p:spPr/>
        <p:txBody>
          <a:bodyPr/>
          <a:lstStyle/>
          <a:p>
            <a:pPr marL="285750" indent="-28575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网络核心部分是互联网中最复杂的部分。</a:t>
            </a:r>
          </a:p>
          <a:p>
            <a:pPr marL="285750" indent="-28575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网络中的核心部分要向网络边缘中的大量主机提供连通性，使边缘部分中的任何一个主机都能够向其他主机通信（即传送或接收各种形式的数据）。</a:t>
            </a:r>
          </a:p>
          <a:p>
            <a:pPr marL="285750" indent="-28575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在网络核心部分起特殊作用的是</a:t>
            </a:r>
            <a:r>
              <a:rPr lang="zh-CN" altLang="en-US" b="1" dirty="0">
                <a:solidFill>
                  <a:srgbClr val="0000FF"/>
                </a:solidFill>
                <a:latin typeface="微软雅黑" panose="020B0503020204020204" pitchFamily="34" charset="-122"/>
                <a:ea typeface="微软雅黑" panose="020B0503020204020204" pitchFamily="34" charset="-122"/>
              </a:rPr>
              <a:t>路由器 </a:t>
            </a:r>
            <a:r>
              <a:rPr lang="en-US" altLang="zh-CN" b="1" dirty="0">
                <a:latin typeface="微软雅黑" panose="020B0503020204020204" pitchFamily="34" charset="-122"/>
                <a:ea typeface="微软雅黑" panose="020B0503020204020204" pitchFamily="34" charset="-122"/>
              </a:rPr>
              <a:t>(router)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路由器是实现</a:t>
            </a:r>
            <a:r>
              <a:rPr lang="zh-CN" altLang="en-US" b="1" dirty="0">
                <a:solidFill>
                  <a:srgbClr val="0000FF"/>
                </a:solidFill>
                <a:latin typeface="微软雅黑" panose="020B0503020204020204" pitchFamily="34" charset="-122"/>
                <a:ea typeface="微软雅黑" panose="020B0503020204020204" pitchFamily="34" charset="-122"/>
              </a:rPr>
              <a:t>分组交换</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(packet switching) </a:t>
            </a:r>
            <a:r>
              <a:rPr lang="zh-CN" altLang="en-US" b="1" dirty="0">
                <a:latin typeface="微软雅黑" panose="020B0503020204020204" pitchFamily="34" charset="-122"/>
                <a:ea typeface="微软雅黑" panose="020B0503020204020204" pitchFamily="34" charset="-122"/>
              </a:rPr>
              <a:t>的关键构件，其任务是</a:t>
            </a:r>
            <a:r>
              <a:rPr lang="zh-CN" altLang="en-US" b="1" dirty="0">
                <a:solidFill>
                  <a:srgbClr val="0000FF"/>
                </a:solidFill>
                <a:latin typeface="微软雅黑" panose="020B0503020204020204" pitchFamily="34" charset="-122"/>
                <a:ea typeface="微软雅黑" panose="020B0503020204020204" pitchFamily="34" charset="-122"/>
              </a:rPr>
              <a:t>转发</a:t>
            </a:r>
            <a:r>
              <a:rPr lang="zh-CN" altLang="en-US" b="1" dirty="0">
                <a:latin typeface="微软雅黑" panose="020B0503020204020204" pitchFamily="34" charset="-122"/>
                <a:ea typeface="微软雅黑" panose="020B0503020204020204" pitchFamily="34" charset="-122"/>
              </a:rPr>
              <a:t>收到的分组，这是网络核心部分最重要的功能。</a:t>
            </a:r>
            <a:endParaRPr lang="en-US" altLang="zh-CN" b="1"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86328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DCFF0-F091-43F9-8FA1-DB290ECAFE12}"/>
              </a:ext>
            </a:extLst>
          </p:cNvPr>
          <p:cNvSpPr>
            <a:spLocks noGrp="1"/>
          </p:cNvSpPr>
          <p:nvPr>
            <p:ph type="title"/>
          </p:nvPr>
        </p:nvSpPr>
        <p:spPr/>
        <p:txBody>
          <a:bodyPr/>
          <a:lstStyle/>
          <a:p>
            <a:r>
              <a:rPr lang="zh-CN" altLang="en-US" dirty="0"/>
              <a:t>互联网的核心部分</a:t>
            </a:r>
          </a:p>
        </p:txBody>
      </p:sp>
      <p:sp>
        <p:nvSpPr>
          <p:cNvPr id="3" name="内容占位符 2">
            <a:extLst>
              <a:ext uri="{FF2B5EF4-FFF2-40B4-BE49-F238E27FC236}">
                <a16:creationId xmlns:a16="http://schemas.microsoft.com/office/drawing/2014/main" id="{80B05CBF-813C-4CD0-938F-C34741E0D826}"/>
              </a:ext>
            </a:extLst>
          </p:cNvPr>
          <p:cNvSpPr>
            <a:spLocks noGrp="1"/>
          </p:cNvSpPr>
          <p:nvPr>
            <p:ph idx="1"/>
          </p:nvPr>
        </p:nvSpPr>
        <p:spPr/>
        <p:txBody>
          <a:bodyPr/>
          <a:lstStyle/>
          <a:p>
            <a:endParaRPr lang="zh-CN" altLang="en-US"/>
          </a:p>
        </p:txBody>
      </p:sp>
      <p:grpSp>
        <p:nvGrpSpPr>
          <p:cNvPr id="4" name="组合 3">
            <a:extLst>
              <a:ext uri="{FF2B5EF4-FFF2-40B4-BE49-F238E27FC236}">
                <a16:creationId xmlns:a16="http://schemas.microsoft.com/office/drawing/2014/main" id="{6CF4FCC4-087C-44C3-AEB5-F3D9FC3D2B55}"/>
              </a:ext>
            </a:extLst>
          </p:cNvPr>
          <p:cNvGrpSpPr/>
          <p:nvPr/>
        </p:nvGrpSpPr>
        <p:grpSpPr>
          <a:xfrm>
            <a:off x="2806725" y="2144987"/>
            <a:ext cx="6299200" cy="3198812"/>
            <a:chOff x="1385888" y="1118045"/>
            <a:chExt cx="6299200" cy="3198812"/>
          </a:xfrm>
        </p:grpSpPr>
        <p:sp>
          <p:nvSpPr>
            <p:cNvPr id="5" name="Oval 4">
              <a:extLst>
                <a:ext uri="{FF2B5EF4-FFF2-40B4-BE49-F238E27FC236}">
                  <a16:creationId xmlns:a16="http://schemas.microsoft.com/office/drawing/2014/main" id="{F1CE5BE5-629C-4475-8D58-E9D073B025CB}"/>
                </a:ext>
              </a:extLst>
            </p:cNvPr>
            <p:cNvSpPr>
              <a:spLocks noChangeArrowheads="1"/>
            </p:cNvSpPr>
            <p:nvPr/>
          </p:nvSpPr>
          <p:spPr bwMode="auto">
            <a:xfrm>
              <a:off x="1385888" y="1118045"/>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6" name="Oval 5">
              <a:extLst>
                <a:ext uri="{FF2B5EF4-FFF2-40B4-BE49-F238E27FC236}">
                  <a16:creationId xmlns:a16="http://schemas.microsoft.com/office/drawing/2014/main" id="{794F9CB5-5100-4BD1-89B7-B6E11A3D5FCF}"/>
                </a:ext>
              </a:extLst>
            </p:cNvPr>
            <p:cNvSpPr>
              <a:spLocks noChangeArrowheads="1"/>
            </p:cNvSpPr>
            <p:nvPr/>
          </p:nvSpPr>
          <p:spPr bwMode="auto">
            <a:xfrm>
              <a:off x="2401595" y="1883373"/>
              <a:ext cx="4419558" cy="1703179"/>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sp>
          <p:nvSpPr>
            <p:cNvPr id="7" name="Text Box 79">
              <a:extLst>
                <a:ext uri="{FF2B5EF4-FFF2-40B4-BE49-F238E27FC236}">
                  <a16:creationId xmlns:a16="http://schemas.microsoft.com/office/drawing/2014/main" id="{65217EE4-A111-4F0D-AE24-AFB067E85481}"/>
                </a:ext>
              </a:extLst>
            </p:cNvPr>
            <p:cNvSpPr txBox="1">
              <a:spLocks noChangeArrowheads="1"/>
            </p:cNvSpPr>
            <p:nvPr/>
          </p:nvSpPr>
          <p:spPr bwMode="auto">
            <a:xfrm>
              <a:off x="3693606" y="1372290"/>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pitchFamily="34" charset="-122"/>
                </a:rPr>
                <a:t>互联网的边缘部分</a:t>
              </a:r>
            </a:p>
          </p:txBody>
        </p:sp>
        <p:sp>
          <p:nvSpPr>
            <p:cNvPr id="8" name="Text Box 1523">
              <a:extLst>
                <a:ext uri="{FF2B5EF4-FFF2-40B4-BE49-F238E27FC236}">
                  <a16:creationId xmlns:a16="http://schemas.microsoft.com/office/drawing/2014/main" id="{18E3C74C-B55A-4F27-802F-31F1B8E25B3F}"/>
                </a:ext>
              </a:extLst>
            </p:cNvPr>
            <p:cNvSpPr txBox="1">
              <a:spLocks noChangeArrowheads="1"/>
            </p:cNvSpPr>
            <p:nvPr/>
          </p:nvSpPr>
          <p:spPr bwMode="auto">
            <a:xfrm>
              <a:off x="3478271" y="1939151"/>
              <a:ext cx="646005"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路由器</a:t>
              </a:r>
            </a:p>
          </p:txBody>
        </p:sp>
        <p:sp>
          <p:nvSpPr>
            <p:cNvPr id="9" name="Text Box 1523">
              <a:extLst>
                <a:ext uri="{FF2B5EF4-FFF2-40B4-BE49-F238E27FC236}">
                  <a16:creationId xmlns:a16="http://schemas.microsoft.com/office/drawing/2014/main" id="{6FA00CFA-98F0-45CA-9CBC-7E2627D165DB}"/>
                </a:ext>
              </a:extLst>
            </p:cNvPr>
            <p:cNvSpPr txBox="1">
              <a:spLocks noChangeArrowheads="1"/>
            </p:cNvSpPr>
            <p:nvPr/>
          </p:nvSpPr>
          <p:spPr bwMode="auto">
            <a:xfrm>
              <a:off x="2775188" y="2508607"/>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pitchFamily="34" charset="-122"/>
                </a:rPr>
                <a:t>网络</a:t>
              </a:r>
            </a:p>
          </p:txBody>
        </p:sp>
        <p:cxnSp>
          <p:nvCxnSpPr>
            <p:cNvPr id="10" name="直接连接符 9">
              <a:extLst>
                <a:ext uri="{FF2B5EF4-FFF2-40B4-BE49-F238E27FC236}">
                  <a16:creationId xmlns:a16="http://schemas.microsoft.com/office/drawing/2014/main" id="{B50B96AC-0CF5-4F41-A020-724B1BC3A82A}"/>
                </a:ext>
              </a:extLst>
            </p:cNvPr>
            <p:cNvCxnSpPr/>
            <p:nvPr/>
          </p:nvCxnSpPr>
          <p:spPr>
            <a:xfrm flipV="1">
              <a:off x="3829114" y="2242472"/>
              <a:ext cx="726827" cy="7889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A001B40-74D0-405A-B3BE-51EDC0D1264A}"/>
                </a:ext>
              </a:extLst>
            </p:cNvPr>
            <p:cNvCxnSpPr/>
            <p:nvPr/>
          </p:nvCxnSpPr>
          <p:spPr>
            <a:xfrm flipV="1">
              <a:off x="4167323" y="3210766"/>
              <a:ext cx="1071833" cy="1096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3A8F290-C696-4F40-ADE2-9A843C08D4C1}"/>
                </a:ext>
              </a:extLst>
            </p:cNvPr>
            <p:cNvCxnSpPr/>
            <p:nvPr/>
          </p:nvCxnSpPr>
          <p:spPr>
            <a:xfrm>
              <a:off x="4815964" y="2173289"/>
              <a:ext cx="1118900" cy="3237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D9DF8C1-3559-46CA-ACE6-268B796DA499}"/>
                </a:ext>
              </a:extLst>
            </p:cNvPr>
            <p:cNvCxnSpPr/>
            <p:nvPr/>
          </p:nvCxnSpPr>
          <p:spPr>
            <a:xfrm>
              <a:off x="3327609" y="3081385"/>
              <a:ext cx="517467" cy="13900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F4BA1F-B0F7-41BF-B9A5-80E841E9E624}"/>
                </a:ext>
              </a:extLst>
            </p:cNvPr>
            <p:cNvCxnSpPr/>
            <p:nvPr/>
          </p:nvCxnSpPr>
          <p:spPr>
            <a:xfrm flipV="1">
              <a:off x="3198733" y="2335157"/>
              <a:ext cx="570758" cy="22552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991942E-EC38-4834-AE80-1FFE008322E2}"/>
                </a:ext>
              </a:extLst>
            </p:cNvPr>
            <p:cNvCxnSpPr/>
            <p:nvPr/>
          </p:nvCxnSpPr>
          <p:spPr>
            <a:xfrm flipV="1">
              <a:off x="5509041" y="3010286"/>
              <a:ext cx="570758" cy="22552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35299B0-D5C8-4AC1-A7BC-1ADFB6AAEFF2}"/>
                </a:ext>
              </a:extLst>
            </p:cNvPr>
            <p:cNvCxnSpPr/>
            <p:nvPr/>
          </p:nvCxnSpPr>
          <p:spPr>
            <a:xfrm flipH="1" flipV="1">
              <a:off x="5996091" y="2603380"/>
              <a:ext cx="113348" cy="3378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2862FD1-3F90-4472-B7E0-679CF116D76B}"/>
                </a:ext>
              </a:extLst>
            </p:cNvPr>
            <p:cNvCxnSpPr/>
            <p:nvPr/>
          </p:nvCxnSpPr>
          <p:spPr>
            <a:xfrm flipH="1" flipV="1">
              <a:off x="3126458" y="2702276"/>
              <a:ext cx="113348" cy="3378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18" name="Picture 70">
              <a:extLst>
                <a:ext uri="{FF2B5EF4-FFF2-40B4-BE49-F238E27FC236}">
                  <a16:creationId xmlns:a16="http://schemas.microsoft.com/office/drawing/2014/main" id="{CCA260D3-04AF-47E1-8443-61D66BE4968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6628" y="2899054"/>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9">
              <a:extLst>
                <a:ext uri="{FF2B5EF4-FFF2-40B4-BE49-F238E27FC236}">
                  <a16:creationId xmlns:a16="http://schemas.microsoft.com/office/drawing/2014/main" id="{63B23C3B-9606-445F-A4BE-C6A38640051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649" y="3144219"/>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a:extLst>
                <a:ext uri="{FF2B5EF4-FFF2-40B4-BE49-F238E27FC236}">
                  <a16:creationId xmlns:a16="http://schemas.microsoft.com/office/drawing/2014/main" id="{D3F917F7-5E8C-47FB-A7F1-5B19BCE93A6A}"/>
                </a:ext>
              </a:extLst>
            </p:cNvPr>
            <p:cNvCxnSpPr/>
            <p:nvPr/>
          </p:nvCxnSpPr>
          <p:spPr>
            <a:xfrm flipH="1" flipV="1">
              <a:off x="3734378" y="2295964"/>
              <a:ext cx="112810" cy="855373"/>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21" name="Text Box 78">
              <a:extLst>
                <a:ext uri="{FF2B5EF4-FFF2-40B4-BE49-F238E27FC236}">
                  <a16:creationId xmlns:a16="http://schemas.microsoft.com/office/drawing/2014/main" id="{A3B6D444-2A14-4103-96A9-2C421734FE18}"/>
                </a:ext>
              </a:extLst>
            </p:cNvPr>
            <p:cNvSpPr txBox="1">
              <a:spLocks noChangeArrowheads="1"/>
            </p:cNvSpPr>
            <p:nvPr/>
          </p:nvSpPr>
          <p:spPr bwMode="auto">
            <a:xfrm>
              <a:off x="3711766" y="2551414"/>
              <a:ext cx="1826457" cy="3385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C00CC"/>
                  </a:solidFill>
                  <a:latin typeface="Times New Roman" panose="02020603050405020304" pitchFamily="18" charset="0"/>
                  <a:ea typeface="微软雅黑" panose="020B0503020204020204" pitchFamily="34" charset="-122"/>
                </a:rPr>
                <a:t>互联网的核心部分</a:t>
              </a:r>
            </a:p>
          </p:txBody>
        </p:sp>
        <p:cxnSp>
          <p:nvCxnSpPr>
            <p:cNvPr id="22" name="直接连接符 21">
              <a:extLst>
                <a:ext uri="{FF2B5EF4-FFF2-40B4-BE49-F238E27FC236}">
                  <a16:creationId xmlns:a16="http://schemas.microsoft.com/office/drawing/2014/main" id="{416B5F3F-0F15-4C96-BDF4-1E6FCCD912D9}"/>
                </a:ext>
              </a:extLst>
            </p:cNvPr>
            <p:cNvCxnSpPr/>
            <p:nvPr/>
          </p:nvCxnSpPr>
          <p:spPr>
            <a:xfrm flipV="1">
              <a:off x="5435194" y="2256354"/>
              <a:ext cx="55682" cy="88199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 name="Group 162">
              <a:extLst>
                <a:ext uri="{FF2B5EF4-FFF2-40B4-BE49-F238E27FC236}">
                  <a16:creationId xmlns:a16="http://schemas.microsoft.com/office/drawing/2014/main" id="{C5522800-EA67-460C-A9AB-C9B4D4373778}"/>
                </a:ext>
              </a:extLst>
            </p:cNvPr>
            <p:cNvGrpSpPr/>
            <p:nvPr/>
          </p:nvGrpSpPr>
          <p:grpSpPr bwMode="auto">
            <a:xfrm>
              <a:off x="4281237" y="2016981"/>
              <a:ext cx="736809" cy="400824"/>
              <a:chOff x="130" y="1123"/>
              <a:chExt cx="568" cy="309"/>
            </a:xfrm>
          </p:grpSpPr>
          <p:sp>
            <p:nvSpPr>
              <p:cNvPr id="80" name="Oval 9">
                <a:extLst>
                  <a:ext uri="{FF2B5EF4-FFF2-40B4-BE49-F238E27FC236}">
                    <a16:creationId xmlns:a16="http://schemas.microsoft.com/office/drawing/2014/main" id="{2BB855AA-3DAC-4EE4-86E9-D0A62DCDA40B}"/>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1" name="Oval 10">
                <a:extLst>
                  <a:ext uri="{FF2B5EF4-FFF2-40B4-BE49-F238E27FC236}">
                    <a16:creationId xmlns:a16="http://schemas.microsoft.com/office/drawing/2014/main" id="{3A9CB901-2937-47F7-9031-3256DA984921}"/>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2" name="Oval 11">
                <a:extLst>
                  <a:ext uri="{FF2B5EF4-FFF2-40B4-BE49-F238E27FC236}">
                    <a16:creationId xmlns:a16="http://schemas.microsoft.com/office/drawing/2014/main" id="{D9CD192F-1019-4553-BEDA-B7724049F1F9}"/>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3" name="Oval 12">
                <a:extLst>
                  <a:ext uri="{FF2B5EF4-FFF2-40B4-BE49-F238E27FC236}">
                    <a16:creationId xmlns:a16="http://schemas.microsoft.com/office/drawing/2014/main" id="{863464B6-5D7B-4F7F-B230-76FAE82952AF}"/>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4" name="Oval 13">
                <a:extLst>
                  <a:ext uri="{FF2B5EF4-FFF2-40B4-BE49-F238E27FC236}">
                    <a16:creationId xmlns:a16="http://schemas.microsoft.com/office/drawing/2014/main" id="{1911D066-7038-436D-BF57-AE5B4C3B008F}"/>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5" name="Oval 14">
                <a:extLst>
                  <a:ext uri="{FF2B5EF4-FFF2-40B4-BE49-F238E27FC236}">
                    <a16:creationId xmlns:a16="http://schemas.microsoft.com/office/drawing/2014/main" id="{04E4848C-70C4-4F63-BDBF-B30DFFADACA6}"/>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6" name="Oval 15">
                <a:extLst>
                  <a:ext uri="{FF2B5EF4-FFF2-40B4-BE49-F238E27FC236}">
                    <a16:creationId xmlns:a16="http://schemas.microsoft.com/office/drawing/2014/main" id="{9B8678F8-0B3C-479A-A467-03CC70F5BA9A}"/>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7" name="Oval 16">
                <a:extLst>
                  <a:ext uri="{FF2B5EF4-FFF2-40B4-BE49-F238E27FC236}">
                    <a16:creationId xmlns:a16="http://schemas.microsoft.com/office/drawing/2014/main" id="{6A604B8F-C771-43FA-A28D-FCFBB85E2C58}"/>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88" name="Freeform 17">
                <a:extLst>
                  <a:ext uri="{FF2B5EF4-FFF2-40B4-BE49-F238E27FC236}">
                    <a16:creationId xmlns:a16="http://schemas.microsoft.com/office/drawing/2014/main" id="{67063928-5DF7-40BC-A4EE-6F791A57FC0E}"/>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89" name="Freeform 18">
                <a:extLst>
                  <a:ext uri="{FF2B5EF4-FFF2-40B4-BE49-F238E27FC236}">
                    <a16:creationId xmlns:a16="http://schemas.microsoft.com/office/drawing/2014/main" id="{85305F4B-A9D2-44D5-B666-F1A9FDC5CEEA}"/>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90" name="Freeform 19">
                <a:extLst>
                  <a:ext uri="{FF2B5EF4-FFF2-40B4-BE49-F238E27FC236}">
                    <a16:creationId xmlns:a16="http://schemas.microsoft.com/office/drawing/2014/main" id="{4818CB32-DF17-49A9-AA7C-FE5E062517A1}"/>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24" name="Picture 68">
              <a:extLst>
                <a:ext uri="{FF2B5EF4-FFF2-40B4-BE49-F238E27FC236}">
                  <a16:creationId xmlns:a16="http://schemas.microsoft.com/office/drawing/2014/main" id="{B9AC19EC-CDA5-40EA-BC40-D788928D5B0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8782" y="2962615"/>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1">
              <a:extLst>
                <a:ext uri="{FF2B5EF4-FFF2-40B4-BE49-F238E27FC236}">
                  <a16:creationId xmlns:a16="http://schemas.microsoft.com/office/drawing/2014/main" id="{17D2C588-604C-4715-A83E-FD28726D0CF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2133" y="2214150"/>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138">
              <a:extLst>
                <a:ext uri="{FF2B5EF4-FFF2-40B4-BE49-F238E27FC236}">
                  <a16:creationId xmlns:a16="http://schemas.microsoft.com/office/drawing/2014/main" id="{DEC39922-9622-449F-99AF-848580B5AE4E}"/>
                </a:ext>
              </a:extLst>
            </p:cNvPr>
            <p:cNvGrpSpPr/>
            <p:nvPr/>
          </p:nvGrpSpPr>
          <p:grpSpPr bwMode="auto">
            <a:xfrm>
              <a:off x="5059557" y="2958724"/>
              <a:ext cx="736809" cy="400824"/>
              <a:chOff x="130" y="1123"/>
              <a:chExt cx="568" cy="309"/>
            </a:xfrm>
          </p:grpSpPr>
          <p:sp>
            <p:nvSpPr>
              <p:cNvPr id="69" name="Oval 9">
                <a:extLst>
                  <a:ext uri="{FF2B5EF4-FFF2-40B4-BE49-F238E27FC236}">
                    <a16:creationId xmlns:a16="http://schemas.microsoft.com/office/drawing/2014/main" id="{E39090E6-945E-4953-A5AD-16AA3CC752CD}"/>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0" name="Oval 10">
                <a:extLst>
                  <a:ext uri="{FF2B5EF4-FFF2-40B4-BE49-F238E27FC236}">
                    <a16:creationId xmlns:a16="http://schemas.microsoft.com/office/drawing/2014/main" id="{14483AF4-B384-4E05-B7AB-3838D14F7CF0}"/>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1" name="Oval 11">
                <a:extLst>
                  <a:ext uri="{FF2B5EF4-FFF2-40B4-BE49-F238E27FC236}">
                    <a16:creationId xmlns:a16="http://schemas.microsoft.com/office/drawing/2014/main" id="{2BB66AAA-6ECB-4152-9D90-442C0CDA52D5}"/>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2" name="Oval 12">
                <a:extLst>
                  <a:ext uri="{FF2B5EF4-FFF2-40B4-BE49-F238E27FC236}">
                    <a16:creationId xmlns:a16="http://schemas.microsoft.com/office/drawing/2014/main" id="{0D3926C3-6BE8-4225-8CD1-AEF53670A4BC}"/>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3" name="Oval 13">
                <a:extLst>
                  <a:ext uri="{FF2B5EF4-FFF2-40B4-BE49-F238E27FC236}">
                    <a16:creationId xmlns:a16="http://schemas.microsoft.com/office/drawing/2014/main" id="{AA2204F3-7FBF-458F-B6FD-D0091B244537}"/>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4" name="Oval 14">
                <a:extLst>
                  <a:ext uri="{FF2B5EF4-FFF2-40B4-BE49-F238E27FC236}">
                    <a16:creationId xmlns:a16="http://schemas.microsoft.com/office/drawing/2014/main" id="{6AFC350D-7E57-4D32-BC5F-D9D63F6BB20C}"/>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5" name="Oval 15">
                <a:extLst>
                  <a:ext uri="{FF2B5EF4-FFF2-40B4-BE49-F238E27FC236}">
                    <a16:creationId xmlns:a16="http://schemas.microsoft.com/office/drawing/2014/main" id="{A05E485F-4BD9-4DD3-B684-852ED68809AE}"/>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6" name="Oval 16">
                <a:extLst>
                  <a:ext uri="{FF2B5EF4-FFF2-40B4-BE49-F238E27FC236}">
                    <a16:creationId xmlns:a16="http://schemas.microsoft.com/office/drawing/2014/main" id="{617C5221-7A92-4805-A7CE-0DBF147B16BF}"/>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77" name="Freeform 17">
                <a:extLst>
                  <a:ext uri="{FF2B5EF4-FFF2-40B4-BE49-F238E27FC236}">
                    <a16:creationId xmlns:a16="http://schemas.microsoft.com/office/drawing/2014/main" id="{FBAAE1FA-3FA4-42F2-8B0F-4A587D7075C6}"/>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8" name="Freeform 18">
                <a:extLst>
                  <a:ext uri="{FF2B5EF4-FFF2-40B4-BE49-F238E27FC236}">
                    <a16:creationId xmlns:a16="http://schemas.microsoft.com/office/drawing/2014/main" id="{4B4693C7-639F-4D13-AE87-F044CC21CDBA}"/>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79" name="Freeform 19">
                <a:extLst>
                  <a:ext uri="{FF2B5EF4-FFF2-40B4-BE49-F238E27FC236}">
                    <a16:creationId xmlns:a16="http://schemas.microsoft.com/office/drawing/2014/main" id="{7B1DA69B-B032-45EA-977D-4598A548B84A}"/>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27" name="Group 126">
              <a:extLst>
                <a:ext uri="{FF2B5EF4-FFF2-40B4-BE49-F238E27FC236}">
                  <a16:creationId xmlns:a16="http://schemas.microsoft.com/office/drawing/2014/main" id="{7D4EC192-E1FD-4391-B33E-8EEEB193B9A9}"/>
                </a:ext>
              </a:extLst>
            </p:cNvPr>
            <p:cNvGrpSpPr/>
            <p:nvPr/>
          </p:nvGrpSpPr>
          <p:grpSpPr bwMode="auto">
            <a:xfrm>
              <a:off x="3683228" y="2987262"/>
              <a:ext cx="736809" cy="400824"/>
              <a:chOff x="130" y="1123"/>
              <a:chExt cx="568" cy="309"/>
            </a:xfrm>
          </p:grpSpPr>
          <p:sp>
            <p:nvSpPr>
              <p:cNvPr id="58" name="Oval 9">
                <a:extLst>
                  <a:ext uri="{FF2B5EF4-FFF2-40B4-BE49-F238E27FC236}">
                    <a16:creationId xmlns:a16="http://schemas.microsoft.com/office/drawing/2014/main" id="{765F84A5-C1FE-43DA-98B7-05C83C3076C7}"/>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9" name="Oval 10">
                <a:extLst>
                  <a:ext uri="{FF2B5EF4-FFF2-40B4-BE49-F238E27FC236}">
                    <a16:creationId xmlns:a16="http://schemas.microsoft.com/office/drawing/2014/main" id="{61ABA0EF-98D4-454F-9DBD-5660A8091878}"/>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0" name="Oval 11">
                <a:extLst>
                  <a:ext uri="{FF2B5EF4-FFF2-40B4-BE49-F238E27FC236}">
                    <a16:creationId xmlns:a16="http://schemas.microsoft.com/office/drawing/2014/main" id="{DA7BE518-CEAB-4426-8671-DF7B28BF91DB}"/>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1" name="Oval 12">
                <a:extLst>
                  <a:ext uri="{FF2B5EF4-FFF2-40B4-BE49-F238E27FC236}">
                    <a16:creationId xmlns:a16="http://schemas.microsoft.com/office/drawing/2014/main" id="{3C12413D-2230-4055-B8D1-61AD88F43C84}"/>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2" name="Oval 13">
                <a:extLst>
                  <a:ext uri="{FF2B5EF4-FFF2-40B4-BE49-F238E27FC236}">
                    <a16:creationId xmlns:a16="http://schemas.microsoft.com/office/drawing/2014/main" id="{2E00A67E-FDF1-4927-B8F3-C198D27DE76E}"/>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3" name="Oval 14">
                <a:extLst>
                  <a:ext uri="{FF2B5EF4-FFF2-40B4-BE49-F238E27FC236}">
                    <a16:creationId xmlns:a16="http://schemas.microsoft.com/office/drawing/2014/main" id="{9548E9B3-86B9-4D71-861C-30606F1B70F0}"/>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4" name="Oval 15">
                <a:extLst>
                  <a:ext uri="{FF2B5EF4-FFF2-40B4-BE49-F238E27FC236}">
                    <a16:creationId xmlns:a16="http://schemas.microsoft.com/office/drawing/2014/main" id="{46CCB8B8-4B29-44F9-A2BA-A4ADB6ADB504}"/>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5" name="Oval 16">
                <a:extLst>
                  <a:ext uri="{FF2B5EF4-FFF2-40B4-BE49-F238E27FC236}">
                    <a16:creationId xmlns:a16="http://schemas.microsoft.com/office/drawing/2014/main" id="{79D7A44E-7FB0-466C-9FFB-E4FF633806C8}"/>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66" name="Freeform 17">
                <a:extLst>
                  <a:ext uri="{FF2B5EF4-FFF2-40B4-BE49-F238E27FC236}">
                    <a16:creationId xmlns:a16="http://schemas.microsoft.com/office/drawing/2014/main" id="{557C423C-080E-4AD4-86DF-1B2E5FBA7452}"/>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7" name="Freeform 18">
                <a:extLst>
                  <a:ext uri="{FF2B5EF4-FFF2-40B4-BE49-F238E27FC236}">
                    <a16:creationId xmlns:a16="http://schemas.microsoft.com/office/drawing/2014/main" id="{78254A47-8397-4B26-8CAE-E7CE42207649}"/>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68" name="Freeform 19">
                <a:extLst>
                  <a:ext uri="{FF2B5EF4-FFF2-40B4-BE49-F238E27FC236}">
                    <a16:creationId xmlns:a16="http://schemas.microsoft.com/office/drawing/2014/main" id="{3EAA0DA0-5317-44A8-8E75-EB288CDE4FBE}"/>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28" name="Picture 7">
              <a:extLst>
                <a:ext uri="{FF2B5EF4-FFF2-40B4-BE49-F238E27FC236}">
                  <a16:creationId xmlns:a16="http://schemas.microsoft.com/office/drawing/2014/main" id="{2F0E75EA-512B-4274-BA2B-30644B6D5C6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0043" y="2211556"/>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直接连接符 28">
              <a:extLst>
                <a:ext uri="{FF2B5EF4-FFF2-40B4-BE49-F238E27FC236}">
                  <a16:creationId xmlns:a16="http://schemas.microsoft.com/office/drawing/2014/main" id="{9804AE1F-B6C8-4C85-B6AE-DC047417D817}"/>
                </a:ext>
              </a:extLst>
            </p:cNvPr>
            <p:cNvCxnSpPr/>
            <p:nvPr/>
          </p:nvCxnSpPr>
          <p:spPr>
            <a:xfrm>
              <a:off x="2236764" y="2363535"/>
              <a:ext cx="670083" cy="266248"/>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50A5217-8869-41C8-815A-1839AB723627}"/>
                </a:ext>
              </a:extLst>
            </p:cNvPr>
            <p:cNvCxnSpPr/>
            <p:nvPr/>
          </p:nvCxnSpPr>
          <p:spPr>
            <a:xfrm flipV="1">
              <a:off x="2236764" y="2649548"/>
              <a:ext cx="704672" cy="390188"/>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grpSp>
          <p:nvGrpSpPr>
            <p:cNvPr id="31" name="Group 124">
              <a:extLst>
                <a:ext uri="{FF2B5EF4-FFF2-40B4-BE49-F238E27FC236}">
                  <a16:creationId xmlns:a16="http://schemas.microsoft.com/office/drawing/2014/main" id="{59044365-F45A-4DE9-9C66-F5818B8AF483}"/>
                </a:ext>
              </a:extLst>
            </p:cNvPr>
            <p:cNvGrpSpPr/>
            <p:nvPr/>
          </p:nvGrpSpPr>
          <p:grpSpPr bwMode="auto">
            <a:xfrm>
              <a:off x="2649360" y="2428183"/>
              <a:ext cx="736809" cy="400824"/>
              <a:chOff x="130" y="1123"/>
              <a:chExt cx="568" cy="309"/>
            </a:xfrm>
          </p:grpSpPr>
          <p:sp>
            <p:nvSpPr>
              <p:cNvPr id="47" name="Oval 9">
                <a:extLst>
                  <a:ext uri="{FF2B5EF4-FFF2-40B4-BE49-F238E27FC236}">
                    <a16:creationId xmlns:a16="http://schemas.microsoft.com/office/drawing/2014/main" id="{433214F9-89F0-49B2-A7A1-7F0C6A612BD0}"/>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8" name="Oval 10">
                <a:extLst>
                  <a:ext uri="{FF2B5EF4-FFF2-40B4-BE49-F238E27FC236}">
                    <a16:creationId xmlns:a16="http://schemas.microsoft.com/office/drawing/2014/main" id="{293EE390-92E6-4AF8-8E66-20B8DB96E9C9}"/>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9" name="Oval 11">
                <a:extLst>
                  <a:ext uri="{FF2B5EF4-FFF2-40B4-BE49-F238E27FC236}">
                    <a16:creationId xmlns:a16="http://schemas.microsoft.com/office/drawing/2014/main" id="{4A74C4E5-CF2F-4C2A-B438-8BE7AA1523AE}"/>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0" name="Oval 12">
                <a:extLst>
                  <a:ext uri="{FF2B5EF4-FFF2-40B4-BE49-F238E27FC236}">
                    <a16:creationId xmlns:a16="http://schemas.microsoft.com/office/drawing/2014/main" id="{2660DC7A-7001-478A-B923-CD46F338B68E}"/>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1" name="Oval 13">
                <a:extLst>
                  <a:ext uri="{FF2B5EF4-FFF2-40B4-BE49-F238E27FC236}">
                    <a16:creationId xmlns:a16="http://schemas.microsoft.com/office/drawing/2014/main" id="{03EF9B26-E9B5-432B-8BAB-F0FA82F7F11B}"/>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2" name="Oval 14">
                <a:extLst>
                  <a:ext uri="{FF2B5EF4-FFF2-40B4-BE49-F238E27FC236}">
                    <a16:creationId xmlns:a16="http://schemas.microsoft.com/office/drawing/2014/main" id="{7F606B63-3CCA-4E79-8E2F-6AAE8CB7416A}"/>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3" name="Oval 15">
                <a:extLst>
                  <a:ext uri="{FF2B5EF4-FFF2-40B4-BE49-F238E27FC236}">
                    <a16:creationId xmlns:a16="http://schemas.microsoft.com/office/drawing/2014/main" id="{5E32443F-9554-4F41-BCF2-94D05405C378}"/>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4" name="Oval 16">
                <a:extLst>
                  <a:ext uri="{FF2B5EF4-FFF2-40B4-BE49-F238E27FC236}">
                    <a16:creationId xmlns:a16="http://schemas.microsoft.com/office/drawing/2014/main" id="{5688912A-7278-494A-A91D-B68692E9D191}"/>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55" name="Freeform 17">
                <a:extLst>
                  <a:ext uri="{FF2B5EF4-FFF2-40B4-BE49-F238E27FC236}">
                    <a16:creationId xmlns:a16="http://schemas.microsoft.com/office/drawing/2014/main" id="{2BBF41B5-2A12-40BC-A9C1-A0E99722BC02}"/>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6" name="Freeform 18">
                <a:extLst>
                  <a:ext uri="{FF2B5EF4-FFF2-40B4-BE49-F238E27FC236}">
                    <a16:creationId xmlns:a16="http://schemas.microsoft.com/office/drawing/2014/main" id="{94B781DD-632C-40FA-AB06-11533F4E1B0E}"/>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57" name="Freeform 19">
                <a:extLst>
                  <a:ext uri="{FF2B5EF4-FFF2-40B4-BE49-F238E27FC236}">
                    <a16:creationId xmlns:a16="http://schemas.microsoft.com/office/drawing/2014/main" id="{16618CCC-80CA-453E-80C0-B74EADE380DC}"/>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sp>
          <p:nvSpPr>
            <p:cNvPr id="32" name="Text Box 1523">
              <a:extLst>
                <a:ext uri="{FF2B5EF4-FFF2-40B4-BE49-F238E27FC236}">
                  <a16:creationId xmlns:a16="http://schemas.microsoft.com/office/drawing/2014/main" id="{D71C3205-F7BB-4491-A3B8-1085D57901AF}"/>
                </a:ext>
              </a:extLst>
            </p:cNvPr>
            <p:cNvSpPr txBox="1">
              <a:spLocks noChangeArrowheads="1"/>
            </p:cNvSpPr>
            <p:nvPr/>
          </p:nvSpPr>
          <p:spPr bwMode="auto">
            <a:xfrm>
              <a:off x="2772840" y="2506259"/>
              <a:ext cx="492936" cy="27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200" b="1" dirty="0">
                  <a:solidFill>
                    <a:srgbClr val="0000FF"/>
                  </a:solidFill>
                  <a:latin typeface="Times New Roman" panose="02020603050405020304" pitchFamily="18" charset="0"/>
                  <a:ea typeface="微软雅黑" panose="020B0503020204020204" pitchFamily="34" charset="-122"/>
                </a:rPr>
                <a:t>网络</a:t>
              </a:r>
            </a:p>
          </p:txBody>
        </p:sp>
        <p:cxnSp>
          <p:nvCxnSpPr>
            <p:cNvPr id="33" name="直接连接符 32">
              <a:extLst>
                <a:ext uri="{FF2B5EF4-FFF2-40B4-BE49-F238E27FC236}">
                  <a16:creationId xmlns:a16="http://schemas.microsoft.com/office/drawing/2014/main" id="{F020EDF5-A1B1-4408-BB3E-1AFEC3C35C89}"/>
                </a:ext>
              </a:extLst>
            </p:cNvPr>
            <p:cNvCxnSpPr/>
            <p:nvPr/>
          </p:nvCxnSpPr>
          <p:spPr>
            <a:xfrm flipH="1">
              <a:off x="6094889" y="2196129"/>
              <a:ext cx="826414" cy="419902"/>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72237DA-B9CC-4254-A3C9-BB281A787A6E}"/>
                </a:ext>
              </a:extLst>
            </p:cNvPr>
            <p:cNvCxnSpPr/>
            <p:nvPr/>
          </p:nvCxnSpPr>
          <p:spPr>
            <a:xfrm flipH="1" flipV="1">
              <a:off x="6137091" y="2579524"/>
              <a:ext cx="826416" cy="458805"/>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grpSp>
          <p:nvGrpSpPr>
            <p:cNvPr id="35" name="Group 150">
              <a:extLst>
                <a:ext uri="{FF2B5EF4-FFF2-40B4-BE49-F238E27FC236}">
                  <a16:creationId xmlns:a16="http://schemas.microsoft.com/office/drawing/2014/main" id="{169FF919-CBBD-48A4-B8A5-A5F399DE8185}"/>
                </a:ext>
              </a:extLst>
            </p:cNvPr>
            <p:cNvGrpSpPr/>
            <p:nvPr/>
          </p:nvGrpSpPr>
          <p:grpSpPr bwMode="auto">
            <a:xfrm>
              <a:off x="5660160" y="2384079"/>
              <a:ext cx="736809" cy="400824"/>
              <a:chOff x="130" y="1123"/>
              <a:chExt cx="568" cy="309"/>
            </a:xfrm>
          </p:grpSpPr>
          <p:sp>
            <p:nvSpPr>
              <p:cNvPr id="36" name="Oval 9">
                <a:extLst>
                  <a:ext uri="{FF2B5EF4-FFF2-40B4-BE49-F238E27FC236}">
                    <a16:creationId xmlns:a16="http://schemas.microsoft.com/office/drawing/2014/main" id="{F1FFD3F5-69E9-4C31-8124-114A57DB5D7C}"/>
                  </a:ext>
                </a:extLst>
              </p:cNvPr>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7" name="Oval 10">
                <a:extLst>
                  <a:ext uri="{FF2B5EF4-FFF2-40B4-BE49-F238E27FC236}">
                    <a16:creationId xmlns:a16="http://schemas.microsoft.com/office/drawing/2014/main" id="{7DFBBF60-E5E3-4126-84E2-9020917E8443}"/>
                  </a:ext>
                </a:extLst>
              </p:cNvPr>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8" name="Oval 11">
                <a:extLst>
                  <a:ext uri="{FF2B5EF4-FFF2-40B4-BE49-F238E27FC236}">
                    <a16:creationId xmlns:a16="http://schemas.microsoft.com/office/drawing/2014/main" id="{96B4644B-DF31-4500-B351-D75B95496DAA}"/>
                  </a:ext>
                </a:extLst>
              </p:cNvPr>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39" name="Oval 12">
                <a:extLst>
                  <a:ext uri="{FF2B5EF4-FFF2-40B4-BE49-F238E27FC236}">
                    <a16:creationId xmlns:a16="http://schemas.microsoft.com/office/drawing/2014/main" id="{E0CA27C9-8F18-427D-82F2-969F268F811E}"/>
                  </a:ext>
                </a:extLst>
              </p:cNvPr>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0" name="Oval 13">
                <a:extLst>
                  <a:ext uri="{FF2B5EF4-FFF2-40B4-BE49-F238E27FC236}">
                    <a16:creationId xmlns:a16="http://schemas.microsoft.com/office/drawing/2014/main" id="{E3292EDB-75E5-4727-81DB-329E113CE6ED}"/>
                  </a:ext>
                </a:extLst>
              </p:cNvPr>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1" name="Oval 14">
                <a:extLst>
                  <a:ext uri="{FF2B5EF4-FFF2-40B4-BE49-F238E27FC236}">
                    <a16:creationId xmlns:a16="http://schemas.microsoft.com/office/drawing/2014/main" id="{C2F10BE2-75FC-4117-BC44-1BE48ACA46D2}"/>
                  </a:ext>
                </a:extLst>
              </p:cNvPr>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2" name="Oval 15">
                <a:extLst>
                  <a:ext uri="{FF2B5EF4-FFF2-40B4-BE49-F238E27FC236}">
                    <a16:creationId xmlns:a16="http://schemas.microsoft.com/office/drawing/2014/main" id="{A366A04F-946A-46CE-B6DF-F660B8F0FEF4}"/>
                  </a:ext>
                </a:extLst>
              </p:cNvPr>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3" name="Oval 16">
                <a:extLst>
                  <a:ext uri="{FF2B5EF4-FFF2-40B4-BE49-F238E27FC236}">
                    <a16:creationId xmlns:a16="http://schemas.microsoft.com/office/drawing/2014/main" id="{43808FA0-59F4-4E4A-9B68-B064D3436BB9}"/>
                  </a:ext>
                </a:extLst>
              </p:cNvPr>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4" name="Freeform 17">
                <a:extLst>
                  <a:ext uri="{FF2B5EF4-FFF2-40B4-BE49-F238E27FC236}">
                    <a16:creationId xmlns:a16="http://schemas.microsoft.com/office/drawing/2014/main" id="{5FD6993B-C613-4A11-A5D8-8EDFE5C7CBF8}"/>
                  </a:ext>
                </a:extLst>
              </p:cNvPr>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5" name="Freeform 18">
                <a:extLst>
                  <a:ext uri="{FF2B5EF4-FFF2-40B4-BE49-F238E27FC236}">
                    <a16:creationId xmlns:a16="http://schemas.microsoft.com/office/drawing/2014/main" id="{FE71D735-0C28-4875-895A-3E2B2431BD50}"/>
                  </a:ext>
                </a:extLst>
              </p:cNvPr>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6" name="Freeform 19">
                <a:extLst>
                  <a:ext uri="{FF2B5EF4-FFF2-40B4-BE49-F238E27FC236}">
                    <a16:creationId xmlns:a16="http://schemas.microsoft.com/office/drawing/2014/main" id="{D9B18A07-D730-4A26-A7F4-FE797AACD842}"/>
                  </a:ext>
                </a:extLst>
              </p:cNvPr>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sp>
        <p:nvSpPr>
          <p:cNvPr id="91" name="矩形 90">
            <a:extLst>
              <a:ext uri="{FF2B5EF4-FFF2-40B4-BE49-F238E27FC236}">
                <a16:creationId xmlns:a16="http://schemas.microsoft.com/office/drawing/2014/main" id="{43033F7F-A486-463C-B141-C16C2CB594C1}"/>
              </a:ext>
            </a:extLst>
          </p:cNvPr>
          <p:cNvSpPr/>
          <p:nvPr/>
        </p:nvSpPr>
        <p:spPr>
          <a:xfrm>
            <a:off x="2284857" y="4558499"/>
            <a:ext cx="4256225" cy="1126462"/>
          </a:xfrm>
          <a:prstGeom prst="rect">
            <a:avLst/>
          </a:prstGeom>
        </p:spPr>
        <p:txBody>
          <a:bodyPr wrap="square">
            <a:spAutoFit/>
          </a:bodyPr>
          <a:lstStyle/>
          <a:p>
            <a:pPr marL="285750" indent="-285750">
              <a:lnSpc>
                <a:spcPct val="120000"/>
              </a:lnSpc>
              <a:spcBef>
                <a:spcPts val="0"/>
              </a:spcBef>
              <a:buFont typeface="Wingdings" pitchFamily="2" charset="2"/>
              <a:buChar char="l"/>
            </a:pPr>
            <a:r>
              <a:rPr lang="zh-CN" altLang="en-US" sz="1400" b="1" dirty="0">
                <a:latin typeface="微软雅黑" pitchFamily="34" charset="-122"/>
                <a:ea typeface="微软雅黑" pitchFamily="34" charset="-122"/>
              </a:rPr>
              <a:t>在网络核心部分起特殊作用的是</a:t>
            </a:r>
            <a:r>
              <a:rPr lang="zh-CN" altLang="en-US" sz="1400" b="1" dirty="0">
                <a:solidFill>
                  <a:srgbClr val="0000FF"/>
                </a:solidFill>
                <a:latin typeface="微软雅黑" pitchFamily="34" charset="-122"/>
                <a:ea typeface="微软雅黑" pitchFamily="34" charset="-122"/>
              </a:rPr>
              <a:t>路由器</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(router)</a:t>
            </a:r>
            <a:r>
              <a:rPr lang="zh-CN" altLang="en-US" sz="1400" b="1" dirty="0">
                <a:latin typeface="微软雅黑" pitchFamily="34" charset="-122"/>
                <a:ea typeface="微软雅黑" pitchFamily="34" charset="-122"/>
              </a:rPr>
              <a:t>。</a:t>
            </a:r>
          </a:p>
          <a:p>
            <a:pPr marL="285750" indent="-285750">
              <a:lnSpc>
                <a:spcPct val="120000"/>
              </a:lnSpc>
              <a:spcBef>
                <a:spcPts val="0"/>
              </a:spcBef>
              <a:buFont typeface="Wingdings" pitchFamily="2" charset="2"/>
              <a:buChar char="l"/>
            </a:pPr>
            <a:r>
              <a:rPr lang="zh-CN" altLang="en-US" sz="1400" b="1" dirty="0">
                <a:latin typeface="微软雅黑" pitchFamily="34" charset="-122"/>
                <a:ea typeface="微软雅黑" pitchFamily="34" charset="-122"/>
              </a:rPr>
              <a:t>路由器是实现</a:t>
            </a:r>
            <a:r>
              <a:rPr lang="zh-CN" altLang="en-US" sz="1400" b="1" dirty="0">
                <a:solidFill>
                  <a:srgbClr val="0000FF"/>
                </a:solidFill>
                <a:latin typeface="微软雅黑" pitchFamily="34" charset="-122"/>
                <a:ea typeface="微软雅黑" pitchFamily="34" charset="-122"/>
              </a:rPr>
              <a:t>分组交换</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(packet switching) </a:t>
            </a:r>
            <a:r>
              <a:rPr lang="zh-CN" altLang="en-US" sz="1400" b="1" dirty="0">
                <a:latin typeface="微软雅黑" pitchFamily="34" charset="-122"/>
                <a:ea typeface="微软雅黑" pitchFamily="34" charset="-122"/>
              </a:rPr>
              <a:t>的关键构件，其任务是转发收到的分组，这是网络核心部分最重要的功能。</a:t>
            </a:r>
          </a:p>
        </p:txBody>
      </p:sp>
      <p:sp>
        <p:nvSpPr>
          <p:cNvPr id="92" name="矩形 91">
            <a:extLst>
              <a:ext uri="{FF2B5EF4-FFF2-40B4-BE49-F238E27FC236}">
                <a16:creationId xmlns:a16="http://schemas.microsoft.com/office/drawing/2014/main" id="{48822376-04BE-4662-9268-0F5E73434B0C}"/>
              </a:ext>
            </a:extLst>
          </p:cNvPr>
          <p:cNvSpPr/>
          <p:nvPr/>
        </p:nvSpPr>
        <p:spPr>
          <a:xfrm>
            <a:off x="7110052" y="4558499"/>
            <a:ext cx="2638863" cy="757130"/>
          </a:xfrm>
          <a:prstGeom prst="rect">
            <a:avLst/>
          </a:prstGeom>
        </p:spPr>
        <p:txBody>
          <a:bodyPr wrap="square">
            <a:spAutoFit/>
          </a:bodyPr>
          <a:lstStyle/>
          <a:p>
            <a:pPr>
              <a:lnSpc>
                <a:spcPct val="120000"/>
              </a:lnSpc>
            </a:pPr>
            <a:r>
              <a:rPr lang="zh-CN" altLang="zh-CN" b="1" dirty="0">
                <a:solidFill>
                  <a:srgbClr val="FF0000"/>
                </a:solidFill>
                <a:latin typeface="微软雅黑" pitchFamily="34" charset="-122"/>
                <a:ea typeface="微软雅黑" pitchFamily="34" charset="-122"/>
              </a:rPr>
              <a:t>分组转发</a:t>
            </a:r>
            <a:r>
              <a:rPr lang="zh-CN" altLang="en-US" b="1" dirty="0">
                <a:latin typeface="微软雅黑" pitchFamily="34" charset="-122"/>
                <a:ea typeface="微软雅黑" pitchFamily="34" charset="-122"/>
              </a:rPr>
              <a:t>是</a:t>
            </a:r>
            <a:r>
              <a:rPr lang="zh-CN" altLang="zh-CN" b="1" dirty="0">
                <a:latin typeface="微软雅黑" pitchFamily="34" charset="-122"/>
                <a:ea typeface="微软雅黑" pitchFamily="34" charset="-122"/>
              </a:rPr>
              <a:t>网络核心部分最重要的功能。</a:t>
            </a:r>
          </a:p>
        </p:txBody>
      </p:sp>
    </p:spTree>
    <p:extLst>
      <p:ext uri="{BB962C8B-B14F-4D97-AF65-F5344CB8AC3E}">
        <p14:creationId xmlns:p14="http://schemas.microsoft.com/office/powerpoint/2010/main" val="234334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C2BAF-A56B-4D81-AE08-3A4EFCF66565}"/>
              </a:ext>
            </a:extLst>
          </p:cNvPr>
          <p:cNvSpPr>
            <a:spLocks noGrp="1"/>
          </p:cNvSpPr>
          <p:nvPr>
            <p:ph type="title"/>
          </p:nvPr>
        </p:nvSpPr>
        <p:spPr/>
        <p:txBody>
          <a:bodyPr/>
          <a:lstStyle/>
          <a:p>
            <a:r>
              <a:rPr lang="zh-CN" altLang="en-US" dirty="0"/>
              <a:t>交换技术</a:t>
            </a:r>
          </a:p>
        </p:txBody>
      </p:sp>
      <p:sp>
        <p:nvSpPr>
          <p:cNvPr id="3" name="内容占位符 2">
            <a:extLst>
              <a:ext uri="{FF2B5EF4-FFF2-40B4-BE49-F238E27FC236}">
                <a16:creationId xmlns:a16="http://schemas.microsoft.com/office/drawing/2014/main" id="{32633AF5-2BCA-4BF0-AE8B-4D8C35736AA6}"/>
              </a:ext>
            </a:extLst>
          </p:cNvPr>
          <p:cNvSpPr>
            <a:spLocks noGrp="1"/>
          </p:cNvSpPr>
          <p:nvPr>
            <p:ph idx="1"/>
          </p:nvPr>
        </p:nvSpPr>
        <p:spPr/>
        <p:txBody>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典型交换技术包括：</a:t>
            </a:r>
            <a:endParaRPr lang="en-US" altLang="zh-CN" sz="2000" b="1" dirty="0">
              <a:latin typeface="微软雅黑" panose="020B0503020204020204" pitchFamily="34" charset="-122"/>
              <a:ea typeface="微软雅黑" panose="020B0503020204020204" pitchFamily="34" charset="-122"/>
            </a:endParaRPr>
          </a:p>
          <a:p>
            <a:pPr marL="633730" lvl="1" indent="-342900">
              <a:lnSpc>
                <a:spcPts val="3300"/>
              </a:lnSpc>
              <a:buClr>
                <a:srgbClr val="7030A0"/>
              </a:buClr>
              <a:buFont typeface="Calibri" panose="020F0502020204030204" pitchFamily="34" charset="0"/>
              <a:buAutoNum type="arabicPeriod"/>
            </a:pPr>
            <a:r>
              <a:rPr lang="zh-CN" altLang="en-US" sz="2000" b="1" dirty="0">
                <a:latin typeface="微软雅黑" panose="020B0503020204020204" pitchFamily="34" charset="-122"/>
                <a:ea typeface="微软雅黑" panose="020B0503020204020204" pitchFamily="34" charset="-122"/>
              </a:rPr>
              <a:t>电路交换</a:t>
            </a:r>
            <a:endParaRPr lang="en-US" altLang="zh-CN" sz="2000" b="1" dirty="0">
              <a:latin typeface="微软雅黑" panose="020B0503020204020204" pitchFamily="34" charset="-122"/>
              <a:ea typeface="微软雅黑" panose="020B0503020204020204" pitchFamily="34" charset="-122"/>
            </a:endParaRPr>
          </a:p>
          <a:p>
            <a:pPr marL="633730" lvl="1" indent="-342900">
              <a:lnSpc>
                <a:spcPts val="3300"/>
              </a:lnSpc>
              <a:buClr>
                <a:srgbClr val="7030A0"/>
              </a:buClr>
              <a:buFont typeface="Calibri" panose="020F0502020204030204" pitchFamily="34" charset="0"/>
              <a:buAutoNum type="arabicPeriod"/>
            </a:pPr>
            <a:r>
              <a:rPr lang="zh-CN" altLang="en-US" sz="2000" b="1" dirty="0">
                <a:latin typeface="微软雅黑" panose="020B0503020204020204" pitchFamily="34" charset="-122"/>
                <a:ea typeface="微软雅黑" panose="020B0503020204020204" pitchFamily="34" charset="-122"/>
              </a:rPr>
              <a:t>分组交换</a:t>
            </a:r>
            <a:endParaRPr lang="en-US" altLang="zh-CN" sz="2000" b="1" dirty="0">
              <a:latin typeface="微软雅黑" panose="020B0503020204020204" pitchFamily="34" charset="-122"/>
              <a:ea typeface="微软雅黑" panose="020B0503020204020204" pitchFamily="34" charset="-122"/>
            </a:endParaRPr>
          </a:p>
          <a:p>
            <a:pPr marL="633730" lvl="1" indent="-342900">
              <a:lnSpc>
                <a:spcPts val="3300"/>
              </a:lnSpc>
              <a:buClr>
                <a:srgbClr val="7030A0"/>
              </a:buClr>
              <a:buFont typeface="Calibri" panose="020F0502020204030204" pitchFamily="34" charset="0"/>
              <a:buAutoNum type="arabicPeriod"/>
            </a:pPr>
            <a:r>
              <a:rPr lang="zh-CN" altLang="en-US" sz="2000" b="1" dirty="0">
                <a:latin typeface="微软雅黑" panose="020B0503020204020204" pitchFamily="34" charset="-122"/>
                <a:ea typeface="微软雅黑" panose="020B0503020204020204" pitchFamily="34" charset="-122"/>
              </a:rPr>
              <a:t>报文交换等。</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互联网的核心部分采用了分组交换技术。</a:t>
            </a:r>
            <a:endParaRPr lang="en-US" altLang="zh-CN" sz="2000" b="1" dirty="0">
              <a:solidFill>
                <a:srgbClr val="0000FF"/>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14854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8E094-08AB-41EA-842C-49EA29C5D8D1}"/>
              </a:ext>
            </a:extLst>
          </p:cNvPr>
          <p:cNvSpPr>
            <a:spLocks noGrp="1"/>
          </p:cNvSpPr>
          <p:nvPr>
            <p:ph type="title"/>
          </p:nvPr>
        </p:nvSpPr>
        <p:spPr/>
        <p:txBody>
          <a:bodyPr/>
          <a:lstStyle/>
          <a:p>
            <a:r>
              <a:rPr lang="zh-CN" altLang="en-US" dirty="0"/>
              <a:t>交换技术对比</a:t>
            </a:r>
          </a:p>
        </p:txBody>
      </p:sp>
      <p:sp>
        <p:nvSpPr>
          <p:cNvPr id="3" name="内容占位符 2">
            <a:extLst>
              <a:ext uri="{FF2B5EF4-FFF2-40B4-BE49-F238E27FC236}">
                <a16:creationId xmlns:a16="http://schemas.microsoft.com/office/drawing/2014/main" id="{9E312DD2-B335-47D3-B7AC-2075A89DFBA8}"/>
              </a:ext>
            </a:extLst>
          </p:cNvPr>
          <p:cNvSpPr>
            <a:spLocks noGrp="1"/>
          </p:cNvSpPr>
          <p:nvPr>
            <p:ph idx="1"/>
          </p:nvPr>
        </p:nvSpPr>
        <p:spPr/>
        <p:txBody>
          <a:bodyPr/>
          <a:lstStyle/>
          <a:p>
            <a:endParaRPr lang="zh-CN" altLang="en-US"/>
          </a:p>
        </p:txBody>
      </p:sp>
      <p:sp>
        <p:nvSpPr>
          <p:cNvPr id="4" name="圆角矩形 3">
            <a:extLst>
              <a:ext uri="{FF2B5EF4-FFF2-40B4-BE49-F238E27FC236}">
                <a16:creationId xmlns:a16="http://schemas.microsoft.com/office/drawing/2014/main" id="{5FCAA13B-D779-4435-AEDE-187500FA4F98}"/>
              </a:ext>
            </a:extLst>
          </p:cNvPr>
          <p:cNvSpPr/>
          <p:nvPr/>
        </p:nvSpPr>
        <p:spPr>
          <a:xfrm>
            <a:off x="1860942" y="2110153"/>
            <a:ext cx="8892148" cy="39389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a:extLst>
              <a:ext uri="{FF2B5EF4-FFF2-40B4-BE49-F238E27FC236}">
                <a16:creationId xmlns:a16="http://schemas.microsoft.com/office/drawing/2014/main" id="{B658810C-CD87-4FFD-8595-1D09621E824C}"/>
              </a:ext>
            </a:extLst>
          </p:cNvPr>
          <p:cNvGrpSpPr/>
          <p:nvPr/>
        </p:nvGrpSpPr>
        <p:grpSpPr bwMode="auto">
          <a:xfrm>
            <a:off x="7339160" y="2800398"/>
            <a:ext cx="1049975" cy="390228"/>
            <a:chOff x="5671771" y="1787171"/>
            <a:chExt cx="960767" cy="327823"/>
          </a:xfrm>
        </p:grpSpPr>
        <p:grpSp>
          <p:nvGrpSpPr>
            <p:cNvPr id="6" name="组合 145">
              <a:extLst>
                <a:ext uri="{FF2B5EF4-FFF2-40B4-BE49-F238E27FC236}">
                  <a16:creationId xmlns:a16="http://schemas.microsoft.com/office/drawing/2014/main" id="{4F30D575-874F-4238-A7F3-BAD17B8F7EF8}"/>
                </a:ext>
              </a:extLst>
            </p:cNvPr>
            <p:cNvGrpSpPr/>
            <p:nvPr/>
          </p:nvGrpSpPr>
          <p:grpSpPr bwMode="auto">
            <a:xfrm>
              <a:off x="5671771" y="1787171"/>
              <a:ext cx="960767" cy="327823"/>
              <a:chOff x="6127637" y="2338510"/>
              <a:chExt cx="1464113" cy="499569"/>
            </a:xfrm>
          </p:grpSpPr>
          <p:sp>
            <p:nvSpPr>
              <p:cNvPr id="8" name="AutoShape 54">
                <a:extLst>
                  <a:ext uri="{FF2B5EF4-FFF2-40B4-BE49-F238E27FC236}">
                    <a16:creationId xmlns:a16="http://schemas.microsoft.com/office/drawing/2014/main" id="{B12FB471-1B67-400B-B086-868FAF3F0E57}"/>
                  </a:ext>
                </a:extLst>
              </p:cNvPr>
              <p:cNvSpPr>
                <a:spLocks noChangeArrowheads="1"/>
              </p:cNvSpPr>
              <p:nvPr/>
            </p:nvSpPr>
            <p:spPr bwMode="auto">
              <a:xfrm rot="5400000">
                <a:off x="6347066" y="2302899"/>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9" name="Line 56">
                <a:extLst>
                  <a:ext uri="{FF2B5EF4-FFF2-40B4-BE49-F238E27FC236}">
                    <a16:creationId xmlns:a16="http://schemas.microsoft.com/office/drawing/2014/main" id="{AFBA2653-ABE4-4E57-99D5-3F3DF80C4F08}"/>
                  </a:ext>
                </a:extLst>
              </p:cNvPr>
              <p:cNvSpPr>
                <a:spLocks noChangeShapeType="1"/>
              </p:cNvSpPr>
              <p:nvPr/>
            </p:nvSpPr>
            <p:spPr bwMode="auto">
              <a:xfrm>
                <a:off x="6240474" y="2402266"/>
                <a:ext cx="454598"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57">
                <a:extLst>
                  <a:ext uri="{FF2B5EF4-FFF2-40B4-BE49-F238E27FC236}">
                    <a16:creationId xmlns:a16="http://schemas.microsoft.com/office/drawing/2014/main" id="{52E859C8-EF89-4A90-A3D4-225C9A508F7D}"/>
                  </a:ext>
                </a:extLst>
              </p:cNvPr>
              <p:cNvSpPr>
                <a:spLocks noChangeShapeType="1"/>
              </p:cNvSpPr>
              <p:nvPr/>
            </p:nvSpPr>
            <p:spPr bwMode="auto">
              <a:xfrm>
                <a:off x="6236717" y="2576824"/>
                <a:ext cx="453346"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36">
                <a:extLst>
                  <a:ext uri="{FF2B5EF4-FFF2-40B4-BE49-F238E27FC236}">
                    <a16:creationId xmlns:a16="http://schemas.microsoft.com/office/drawing/2014/main" id="{1264A802-D0D3-410F-AE66-C0091575ADB3}"/>
                  </a:ext>
                </a:extLst>
              </p:cNvPr>
              <p:cNvGrpSpPr/>
              <p:nvPr/>
            </p:nvGrpSpPr>
            <p:grpSpPr bwMode="auto">
              <a:xfrm>
                <a:off x="6685061" y="2478552"/>
                <a:ext cx="458356" cy="248542"/>
                <a:chOff x="4652" y="2004"/>
                <a:chExt cx="366" cy="215"/>
              </a:xfrm>
            </p:grpSpPr>
            <p:sp>
              <p:nvSpPr>
                <p:cNvPr id="20" name="AutoShape 14">
                  <a:extLst>
                    <a:ext uri="{FF2B5EF4-FFF2-40B4-BE49-F238E27FC236}">
                      <a16:creationId xmlns:a16="http://schemas.microsoft.com/office/drawing/2014/main" id="{2DA956AD-0307-4786-9774-2F316F5BCBF4}"/>
                    </a:ext>
                  </a:extLst>
                </p:cNvPr>
                <p:cNvSpPr>
                  <a:spLocks noChangeArrowheads="1"/>
                </p:cNvSpPr>
                <p:nvPr/>
              </p:nvSpPr>
              <p:spPr bwMode="auto">
                <a:xfrm rot="5400000">
                  <a:off x="4732" y="1934"/>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21" name="Line 16">
                  <a:extLst>
                    <a:ext uri="{FF2B5EF4-FFF2-40B4-BE49-F238E27FC236}">
                      <a16:creationId xmlns:a16="http://schemas.microsoft.com/office/drawing/2014/main" id="{376D7AA1-9591-4794-920C-E3D1BDEA0D39}"/>
                    </a:ext>
                  </a:extLst>
                </p:cNvPr>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a:extLst>
                    <a:ext uri="{FF2B5EF4-FFF2-40B4-BE49-F238E27FC236}">
                      <a16:creationId xmlns:a16="http://schemas.microsoft.com/office/drawing/2014/main" id="{47F8B2FF-A7E9-4BE8-B8F7-9049A12EF3F1}"/>
                    </a:ext>
                  </a:extLst>
                </p:cNvPr>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18">
                  <a:extLst>
                    <a:ext uri="{FF2B5EF4-FFF2-40B4-BE49-F238E27FC236}">
                      <a16:creationId xmlns:a16="http://schemas.microsoft.com/office/drawing/2014/main" id="{8D993D8A-04B4-4586-9B82-A508BE832482}"/>
                    </a:ext>
                  </a:extLst>
                </p:cNvPr>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2" name="Group 140">
                <a:extLst>
                  <a:ext uri="{FF2B5EF4-FFF2-40B4-BE49-F238E27FC236}">
                    <a16:creationId xmlns:a16="http://schemas.microsoft.com/office/drawing/2014/main" id="{2954B06A-82CD-4F31-B8C7-1F0475FFEAE6}"/>
                  </a:ext>
                </a:extLst>
              </p:cNvPr>
              <p:cNvGrpSpPr/>
              <p:nvPr/>
            </p:nvGrpSpPr>
            <p:grpSpPr bwMode="auto">
              <a:xfrm>
                <a:off x="7008161" y="2486651"/>
                <a:ext cx="583589" cy="351428"/>
                <a:chOff x="4910" y="2011"/>
                <a:chExt cx="466" cy="304"/>
              </a:xfrm>
            </p:grpSpPr>
            <p:sp>
              <p:nvSpPr>
                <p:cNvPr id="15" name="AutoShape 29">
                  <a:extLst>
                    <a:ext uri="{FF2B5EF4-FFF2-40B4-BE49-F238E27FC236}">
                      <a16:creationId xmlns:a16="http://schemas.microsoft.com/office/drawing/2014/main" id="{B2D7CFC4-0014-4AC6-91CF-E253FFFE944C}"/>
                    </a:ext>
                  </a:extLst>
                </p:cNvPr>
                <p:cNvSpPr>
                  <a:spLocks noChangeArrowheads="1"/>
                </p:cNvSpPr>
                <p:nvPr/>
              </p:nvSpPr>
              <p:spPr bwMode="auto">
                <a:xfrm rot="5400000">
                  <a:off x="5091" y="2000"/>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6" name="Text Box 30">
                  <a:extLst>
                    <a:ext uri="{FF2B5EF4-FFF2-40B4-BE49-F238E27FC236}">
                      <a16:creationId xmlns:a16="http://schemas.microsoft.com/office/drawing/2014/main" id="{A88F6AB7-E01F-4972-B5D4-B8D292A062B4}"/>
                    </a:ext>
                  </a:extLst>
                </p:cNvPr>
                <p:cNvSpPr txBox="1">
                  <a:spLocks noChangeArrowheads="1"/>
                </p:cNvSpPr>
                <p:nvPr/>
              </p:nvSpPr>
              <p:spPr bwMode="auto">
                <a:xfrm rot="626605">
                  <a:off x="4910" y="2011"/>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P2</a:t>
                  </a:r>
                </a:p>
              </p:txBody>
            </p:sp>
            <p:sp>
              <p:nvSpPr>
                <p:cNvPr id="17" name="Line 31">
                  <a:extLst>
                    <a:ext uri="{FF2B5EF4-FFF2-40B4-BE49-F238E27FC236}">
                      <a16:creationId xmlns:a16="http://schemas.microsoft.com/office/drawing/2014/main" id="{5F8FBE6C-7A41-4E04-9AAA-5A4329756121}"/>
                    </a:ext>
                  </a:extLst>
                </p:cNvPr>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32">
                  <a:extLst>
                    <a:ext uri="{FF2B5EF4-FFF2-40B4-BE49-F238E27FC236}">
                      <a16:creationId xmlns:a16="http://schemas.microsoft.com/office/drawing/2014/main" id="{982E8336-CFA1-40C5-9778-3A7651A5065A}"/>
                    </a:ext>
                  </a:extLst>
                </p:cNvPr>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33">
                  <a:extLst>
                    <a:ext uri="{FF2B5EF4-FFF2-40B4-BE49-F238E27FC236}">
                      <a16:creationId xmlns:a16="http://schemas.microsoft.com/office/drawing/2014/main" id="{2DCDB7CA-A7F5-4F5E-B7D1-2D2E0393A06A}"/>
                    </a:ext>
                  </a:extLst>
                </p:cNvPr>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13" name="Text Box 55">
                <a:extLst>
                  <a:ext uri="{FF2B5EF4-FFF2-40B4-BE49-F238E27FC236}">
                    <a16:creationId xmlns:a16="http://schemas.microsoft.com/office/drawing/2014/main" id="{2993AEDC-6FA6-4B4F-A850-112CA581610F}"/>
                  </a:ext>
                </a:extLst>
              </p:cNvPr>
              <p:cNvSpPr txBox="1">
                <a:spLocks noChangeArrowheads="1"/>
              </p:cNvSpPr>
              <p:nvPr/>
            </p:nvSpPr>
            <p:spPr bwMode="auto">
              <a:xfrm rot="626605">
                <a:off x="6127637" y="2338510"/>
                <a:ext cx="503710" cy="35176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P4</a:t>
                </a:r>
              </a:p>
            </p:txBody>
          </p:sp>
          <p:sp>
            <p:nvSpPr>
              <p:cNvPr id="14" name="AutoShape 58">
                <a:extLst>
                  <a:ext uri="{FF2B5EF4-FFF2-40B4-BE49-F238E27FC236}">
                    <a16:creationId xmlns:a16="http://schemas.microsoft.com/office/drawing/2014/main" id="{72791256-9C0A-4A9F-8119-26781EEDA71D}"/>
                  </a:ext>
                </a:extLst>
              </p:cNvPr>
              <p:cNvSpPr>
                <a:spLocks noChangeArrowheads="1"/>
              </p:cNvSpPr>
              <p:nvPr/>
            </p:nvSpPr>
            <p:spPr bwMode="auto">
              <a:xfrm rot="746037">
                <a:off x="6493475" y="247740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7" name="Text Box 15">
              <a:extLst>
                <a:ext uri="{FF2B5EF4-FFF2-40B4-BE49-F238E27FC236}">
                  <a16:creationId xmlns:a16="http://schemas.microsoft.com/office/drawing/2014/main" id="{E763E835-44D4-41F8-9B9A-2B9C7EC9F2CF}"/>
                </a:ext>
              </a:extLst>
            </p:cNvPr>
            <p:cNvSpPr txBox="1">
              <a:spLocks noChangeArrowheads="1"/>
            </p:cNvSpPr>
            <p:nvPr/>
          </p:nvSpPr>
          <p:spPr bwMode="auto">
            <a:xfrm rot="626605">
              <a:off x="5968441" y="1836475"/>
              <a:ext cx="330540" cy="2308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P3</a:t>
              </a:r>
            </a:p>
          </p:txBody>
        </p:sp>
      </p:grpSp>
      <p:grpSp>
        <p:nvGrpSpPr>
          <p:cNvPr id="24" name="组合 23">
            <a:extLst>
              <a:ext uri="{FF2B5EF4-FFF2-40B4-BE49-F238E27FC236}">
                <a16:creationId xmlns:a16="http://schemas.microsoft.com/office/drawing/2014/main" id="{551D5665-5333-406D-B9EC-20F79A28A4B6}"/>
              </a:ext>
            </a:extLst>
          </p:cNvPr>
          <p:cNvGrpSpPr/>
          <p:nvPr/>
        </p:nvGrpSpPr>
        <p:grpSpPr bwMode="auto">
          <a:xfrm>
            <a:off x="7647134" y="2894061"/>
            <a:ext cx="721967" cy="547455"/>
            <a:chOff x="6589886" y="2482016"/>
            <a:chExt cx="1006880" cy="698229"/>
          </a:xfrm>
        </p:grpSpPr>
        <p:sp>
          <p:nvSpPr>
            <p:cNvPr id="25" name="AutoShape 54">
              <a:extLst>
                <a:ext uri="{FF2B5EF4-FFF2-40B4-BE49-F238E27FC236}">
                  <a16:creationId xmlns:a16="http://schemas.microsoft.com/office/drawing/2014/main" id="{E5B731E9-EE14-4FE9-933D-3B3F2839B98C}"/>
                </a:ext>
              </a:extLst>
            </p:cNvPr>
            <p:cNvSpPr>
              <a:spLocks noChangeArrowheads="1"/>
            </p:cNvSpPr>
            <p:nvPr/>
          </p:nvSpPr>
          <p:spPr bwMode="auto">
            <a:xfrm rot="5400000">
              <a:off x="6779122" y="2560691"/>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nvGrpSpPr>
            <p:cNvPr id="26" name="Group 141">
              <a:extLst>
                <a:ext uri="{FF2B5EF4-FFF2-40B4-BE49-F238E27FC236}">
                  <a16:creationId xmlns:a16="http://schemas.microsoft.com/office/drawing/2014/main" id="{BB8B22A1-3E08-415C-99E5-7F57D186C461}"/>
                </a:ext>
              </a:extLst>
            </p:cNvPr>
            <p:cNvGrpSpPr/>
            <p:nvPr/>
          </p:nvGrpSpPr>
          <p:grpSpPr bwMode="auto">
            <a:xfrm>
              <a:off x="7138410" y="2759463"/>
              <a:ext cx="458356" cy="247386"/>
              <a:chOff x="5014" y="2247"/>
              <a:chExt cx="366" cy="214"/>
            </a:xfrm>
          </p:grpSpPr>
          <p:sp>
            <p:nvSpPr>
              <p:cNvPr id="36" name="AutoShape 34">
                <a:extLst>
                  <a:ext uri="{FF2B5EF4-FFF2-40B4-BE49-F238E27FC236}">
                    <a16:creationId xmlns:a16="http://schemas.microsoft.com/office/drawing/2014/main" id="{7AE4A832-6264-441B-A69C-56A6720A3D3D}"/>
                  </a:ext>
                </a:extLst>
              </p:cNvPr>
              <p:cNvSpPr>
                <a:spLocks noChangeArrowheads="1"/>
              </p:cNvSpPr>
              <p:nvPr/>
            </p:nvSpPr>
            <p:spPr bwMode="auto">
              <a:xfrm rot="5400000">
                <a:off x="5094" y="217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37" name="Line 36">
                <a:extLst>
                  <a:ext uri="{FF2B5EF4-FFF2-40B4-BE49-F238E27FC236}">
                    <a16:creationId xmlns:a16="http://schemas.microsoft.com/office/drawing/2014/main" id="{DBF766C3-6A09-4F50-B7D2-185478FEC7B5}"/>
                  </a:ext>
                </a:extLst>
              </p:cNvPr>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7">
                <a:extLst>
                  <a:ext uri="{FF2B5EF4-FFF2-40B4-BE49-F238E27FC236}">
                    <a16:creationId xmlns:a16="http://schemas.microsoft.com/office/drawing/2014/main" id="{66220FE5-6D20-4798-BD91-24DDE74A5A86}"/>
                  </a:ext>
                </a:extLst>
              </p:cNvPr>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38">
                <a:extLst>
                  <a:ext uri="{FF2B5EF4-FFF2-40B4-BE49-F238E27FC236}">
                    <a16:creationId xmlns:a16="http://schemas.microsoft.com/office/drawing/2014/main" id="{7E2C3522-31A8-452C-8F60-DF0E920564CB}"/>
                  </a:ext>
                </a:extLst>
              </p:cNvPr>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27" name="Line 112">
              <a:extLst>
                <a:ext uri="{FF2B5EF4-FFF2-40B4-BE49-F238E27FC236}">
                  <a16:creationId xmlns:a16="http://schemas.microsoft.com/office/drawing/2014/main" id="{7000F551-9C8D-46D4-B0A5-883247E8973A}"/>
                </a:ext>
              </a:extLst>
            </p:cNvPr>
            <p:cNvSpPr>
              <a:spLocks noChangeShapeType="1"/>
            </p:cNvSpPr>
            <p:nvPr/>
          </p:nvSpPr>
          <p:spPr bwMode="auto">
            <a:xfrm>
              <a:off x="6696956" y="2835856"/>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137">
              <a:extLst>
                <a:ext uri="{FF2B5EF4-FFF2-40B4-BE49-F238E27FC236}">
                  <a16:creationId xmlns:a16="http://schemas.microsoft.com/office/drawing/2014/main" id="{1D1185C5-753B-4E24-B5DF-ADEC5D134BEE}"/>
                </a:ext>
              </a:extLst>
            </p:cNvPr>
            <p:cNvGrpSpPr/>
            <p:nvPr/>
          </p:nvGrpSpPr>
          <p:grpSpPr bwMode="auto">
            <a:xfrm>
              <a:off x="6589886" y="2482016"/>
              <a:ext cx="631179" cy="698229"/>
              <a:chOff x="4576" y="2007"/>
              <a:chExt cx="504" cy="604"/>
            </a:xfrm>
          </p:grpSpPr>
          <p:sp>
            <p:nvSpPr>
              <p:cNvPr id="31" name="AutoShape 19">
                <a:extLst>
                  <a:ext uri="{FF2B5EF4-FFF2-40B4-BE49-F238E27FC236}">
                    <a16:creationId xmlns:a16="http://schemas.microsoft.com/office/drawing/2014/main" id="{8ACB8CAA-DD50-4BF1-AAAC-B92E4FDC710E}"/>
                  </a:ext>
                </a:extLst>
              </p:cNvPr>
              <p:cNvSpPr>
                <a:spLocks noChangeArrowheads="1"/>
              </p:cNvSpPr>
              <p:nvPr/>
            </p:nvSpPr>
            <p:spPr bwMode="auto">
              <a:xfrm rot="5400000">
                <a:off x="4637" y="2052"/>
                <a:ext cx="411"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32" name="Text Box 20">
                <a:extLst>
                  <a:ext uri="{FF2B5EF4-FFF2-40B4-BE49-F238E27FC236}">
                    <a16:creationId xmlns:a16="http://schemas.microsoft.com/office/drawing/2014/main" id="{B65787FD-6C6D-4F30-BD85-C1E501A56FA3}"/>
                  </a:ext>
                </a:extLst>
              </p:cNvPr>
              <p:cNvSpPr txBox="1">
                <a:spLocks noChangeArrowheads="1"/>
              </p:cNvSpPr>
              <p:nvPr/>
            </p:nvSpPr>
            <p:spPr bwMode="auto">
              <a:xfrm rot="626605">
                <a:off x="4576" y="2110"/>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P4</a:t>
                </a:r>
              </a:p>
            </p:txBody>
          </p:sp>
          <p:sp>
            <p:nvSpPr>
              <p:cNvPr id="33" name="Line 21">
                <a:extLst>
                  <a:ext uri="{FF2B5EF4-FFF2-40B4-BE49-F238E27FC236}">
                    <a16:creationId xmlns:a16="http://schemas.microsoft.com/office/drawing/2014/main" id="{CCDDDF1C-2D8C-4C7E-9A02-29DE3D1DAB19}"/>
                  </a:ext>
                </a:extLst>
              </p:cNvPr>
              <p:cNvSpPr>
                <a:spLocks noChangeShapeType="1"/>
              </p:cNvSpPr>
              <p:nvPr/>
            </p:nvSpPr>
            <p:spPr bwMode="auto">
              <a:xfrm>
                <a:off x="4659" y="2180"/>
                <a:ext cx="363"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 name="Line 22">
                <a:extLst>
                  <a:ext uri="{FF2B5EF4-FFF2-40B4-BE49-F238E27FC236}">
                    <a16:creationId xmlns:a16="http://schemas.microsoft.com/office/drawing/2014/main" id="{39F02978-162C-451D-A823-9409844DBAA8}"/>
                  </a:ext>
                </a:extLst>
              </p:cNvPr>
              <p:cNvSpPr>
                <a:spLocks noChangeShapeType="1"/>
              </p:cNvSpPr>
              <p:nvPr/>
            </p:nvSpPr>
            <p:spPr bwMode="auto">
              <a:xfrm>
                <a:off x="4656" y="2331"/>
                <a:ext cx="362"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 name="AutoShape 23">
                <a:extLst>
                  <a:ext uri="{FF2B5EF4-FFF2-40B4-BE49-F238E27FC236}">
                    <a16:creationId xmlns:a16="http://schemas.microsoft.com/office/drawing/2014/main" id="{65F6757A-1074-4149-A554-250900511B9E}"/>
                  </a:ext>
                </a:extLst>
              </p:cNvPr>
              <p:cNvSpPr>
                <a:spLocks noChangeArrowheads="1"/>
              </p:cNvSpPr>
              <p:nvPr/>
            </p:nvSpPr>
            <p:spPr bwMode="auto">
              <a:xfrm rot="746037">
                <a:off x="4788" y="2007"/>
                <a:ext cx="257" cy="604"/>
              </a:xfrm>
              <a:prstGeom prst="rightArrow">
                <a:avLst>
                  <a:gd name="adj1" fmla="val 50000"/>
                  <a:gd name="adj2" fmla="val 2619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29" name="AutoShape 38">
              <a:extLst>
                <a:ext uri="{FF2B5EF4-FFF2-40B4-BE49-F238E27FC236}">
                  <a16:creationId xmlns:a16="http://schemas.microsoft.com/office/drawing/2014/main" id="{99BBDEA5-F908-46F4-B231-139AE883C14C}"/>
                </a:ext>
              </a:extLst>
            </p:cNvPr>
            <p:cNvSpPr>
              <a:spLocks noChangeArrowheads="1"/>
            </p:cNvSpPr>
            <p:nvPr/>
          </p:nvSpPr>
          <p:spPr bwMode="auto">
            <a:xfrm rot="746037">
              <a:off x="6956606" y="2737924"/>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30" name="Text Box 35">
              <a:extLst>
                <a:ext uri="{FF2B5EF4-FFF2-40B4-BE49-F238E27FC236}">
                  <a16:creationId xmlns:a16="http://schemas.microsoft.com/office/drawing/2014/main" id="{A4433412-0678-4FC9-8088-638A0D71518A}"/>
                </a:ext>
              </a:extLst>
            </p:cNvPr>
            <p:cNvSpPr txBox="1">
              <a:spLocks noChangeArrowheads="1"/>
            </p:cNvSpPr>
            <p:nvPr/>
          </p:nvSpPr>
          <p:spPr bwMode="auto">
            <a:xfrm rot="626605">
              <a:off x="7020553" y="2695710"/>
              <a:ext cx="503710" cy="35176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P3</a:t>
              </a:r>
            </a:p>
          </p:txBody>
        </p:sp>
      </p:grpSp>
      <p:grpSp>
        <p:nvGrpSpPr>
          <p:cNvPr id="40" name="Group 127">
            <a:extLst>
              <a:ext uri="{FF2B5EF4-FFF2-40B4-BE49-F238E27FC236}">
                <a16:creationId xmlns:a16="http://schemas.microsoft.com/office/drawing/2014/main" id="{35CE9DE4-0F24-49EB-AD0C-D8E7969196BF}"/>
              </a:ext>
            </a:extLst>
          </p:cNvPr>
          <p:cNvGrpSpPr/>
          <p:nvPr/>
        </p:nvGrpSpPr>
        <p:grpSpPr bwMode="auto">
          <a:xfrm>
            <a:off x="5928178" y="3026970"/>
            <a:ext cx="355774" cy="618248"/>
            <a:chOff x="2869" y="2182"/>
            <a:chExt cx="396" cy="683"/>
          </a:xfrm>
          <a:solidFill>
            <a:srgbClr val="368AD6"/>
          </a:solidFill>
        </p:grpSpPr>
        <p:sp>
          <p:nvSpPr>
            <p:cNvPr id="41" name="AutoShape 59">
              <a:extLst>
                <a:ext uri="{FF2B5EF4-FFF2-40B4-BE49-F238E27FC236}">
                  <a16:creationId xmlns:a16="http://schemas.microsoft.com/office/drawing/2014/main" id="{92D20357-7D77-44E3-8944-F34AE7353FCD}"/>
                </a:ext>
              </a:extLst>
            </p:cNvPr>
            <p:cNvSpPr>
              <a:spLocks noChangeArrowheads="1"/>
            </p:cNvSpPr>
            <p:nvPr/>
          </p:nvSpPr>
          <p:spPr bwMode="auto">
            <a:xfrm rot="5400000">
              <a:off x="2729" y="2350"/>
              <a:ext cx="674" cy="355"/>
            </a:xfrm>
            <a:prstGeom prst="parallelogram">
              <a:avLst>
                <a:gd name="adj" fmla="val 18265"/>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2" name="Text Box 61">
              <a:extLst>
                <a:ext uri="{FF2B5EF4-FFF2-40B4-BE49-F238E27FC236}">
                  <a16:creationId xmlns:a16="http://schemas.microsoft.com/office/drawing/2014/main" id="{27F1B5BF-ECEF-4DBA-A5C5-244EDA140F43}"/>
                </a:ext>
              </a:extLst>
            </p:cNvPr>
            <p:cNvSpPr txBox="1">
              <a:spLocks noChangeArrowheads="1"/>
            </p:cNvSpPr>
            <p:nvPr/>
          </p:nvSpPr>
          <p:spPr bwMode="auto">
            <a:xfrm>
              <a:off x="2869" y="2182"/>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43" name="Line 62">
              <a:extLst>
                <a:ext uri="{FF2B5EF4-FFF2-40B4-BE49-F238E27FC236}">
                  <a16:creationId xmlns:a16="http://schemas.microsoft.com/office/drawing/2014/main" id="{5185A2C0-DDC3-4A43-94B4-4C9F92AC3423}"/>
                </a:ext>
              </a:extLst>
            </p:cNvPr>
            <p:cNvSpPr>
              <a:spLocks noChangeShapeType="1"/>
            </p:cNvSpPr>
            <p:nvPr/>
          </p:nvSpPr>
          <p:spPr bwMode="auto">
            <a:xfrm>
              <a:off x="2876" y="2191"/>
              <a:ext cx="363" cy="57"/>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4" name="Line 63">
              <a:extLst>
                <a:ext uri="{FF2B5EF4-FFF2-40B4-BE49-F238E27FC236}">
                  <a16:creationId xmlns:a16="http://schemas.microsoft.com/office/drawing/2014/main" id="{E7E1E4FA-F17C-46FC-801E-C308475E1395}"/>
                </a:ext>
              </a:extLst>
            </p:cNvPr>
            <p:cNvSpPr>
              <a:spLocks noChangeShapeType="1"/>
            </p:cNvSpPr>
            <p:nvPr/>
          </p:nvSpPr>
          <p:spPr bwMode="auto">
            <a:xfrm>
              <a:off x="2876" y="2807"/>
              <a:ext cx="363"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5" name="AutoShape 60">
              <a:extLst>
                <a:ext uri="{FF2B5EF4-FFF2-40B4-BE49-F238E27FC236}">
                  <a16:creationId xmlns:a16="http://schemas.microsoft.com/office/drawing/2014/main" id="{B7741F20-DD69-405F-8A71-40B50CED95CA}"/>
                </a:ext>
              </a:extLst>
            </p:cNvPr>
            <p:cNvSpPr>
              <a:spLocks noChangeArrowheads="1"/>
            </p:cNvSpPr>
            <p:nvPr/>
          </p:nvSpPr>
          <p:spPr bwMode="auto">
            <a:xfrm rot="746037">
              <a:off x="2960" y="2674"/>
              <a:ext cx="227" cy="127"/>
            </a:xfrm>
            <a:prstGeom prst="rightArrow">
              <a:avLst>
                <a:gd name="adj1" fmla="val 50000"/>
                <a:gd name="adj2" fmla="val 4468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46" name="Group 128">
            <a:extLst>
              <a:ext uri="{FF2B5EF4-FFF2-40B4-BE49-F238E27FC236}">
                <a16:creationId xmlns:a16="http://schemas.microsoft.com/office/drawing/2014/main" id="{55C22C4B-A33B-42C9-990C-94004D73C4AB}"/>
              </a:ext>
            </a:extLst>
          </p:cNvPr>
          <p:cNvGrpSpPr/>
          <p:nvPr/>
        </p:nvGrpSpPr>
        <p:grpSpPr bwMode="auto">
          <a:xfrm>
            <a:off x="6242098" y="3660392"/>
            <a:ext cx="357568" cy="625491"/>
            <a:chOff x="3251" y="3017"/>
            <a:chExt cx="398" cy="691"/>
          </a:xfrm>
          <a:solidFill>
            <a:srgbClr val="368AD6"/>
          </a:solidFill>
        </p:grpSpPr>
        <p:sp>
          <p:nvSpPr>
            <p:cNvPr id="47" name="AutoShape 64">
              <a:extLst>
                <a:ext uri="{FF2B5EF4-FFF2-40B4-BE49-F238E27FC236}">
                  <a16:creationId xmlns:a16="http://schemas.microsoft.com/office/drawing/2014/main" id="{991E9BB0-8A70-42A1-A45E-42BCB049F085}"/>
                </a:ext>
              </a:extLst>
            </p:cNvPr>
            <p:cNvSpPr>
              <a:spLocks noChangeArrowheads="1"/>
            </p:cNvSpPr>
            <p:nvPr/>
          </p:nvSpPr>
          <p:spPr bwMode="auto">
            <a:xfrm rot="5400000">
              <a:off x="3102" y="3193"/>
              <a:ext cx="675" cy="355"/>
            </a:xfrm>
            <a:prstGeom prst="parallelogram">
              <a:avLst>
                <a:gd name="adj" fmla="val 18292"/>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8" name="Text Box 66">
              <a:extLst>
                <a:ext uri="{FF2B5EF4-FFF2-40B4-BE49-F238E27FC236}">
                  <a16:creationId xmlns:a16="http://schemas.microsoft.com/office/drawing/2014/main" id="{A7935544-4557-4F27-B6CE-C6231492B581}"/>
                </a:ext>
              </a:extLst>
            </p:cNvPr>
            <p:cNvSpPr txBox="1">
              <a:spLocks noChangeArrowheads="1"/>
            </p:cNvSpPr>
            <p:nvPr/>
          </p:nvSpPr>
          <p:spPr bwMode="auto">
            <a:xfrm>
              <a:off x="3253" y="3017"/>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49" name="Line 67">
              <a:extLst>
                <a:ext uri="{FF2B5EF4-FFF2-40B4-BE49-F238E27FC236}">
                  <a16:creationId xmlns:a16="http://schemas.microsoft.com/office/drawing/2014/main" id="{CAD5E88C-701B-46AD-9D12-B0B322E0BCC2}"/>
                </a:ext>
              </a:extLst>
            </p:cNvPr>
            <p:cNvSpPr>
              <a:spLocks noChangeShapeType="1"/>
            </p:cNvSpPr>
            <p:nvPr/>
          </p:nvSpPr>
          <p:spPr bwMode="auto">
            <a:xfrm>
              <a:off x="3251" y="3033"/>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0" name="Line 68">
              <a:extLst>
                <a:ext uri="{FF2B5EF4-FFF2-40B4-BE49-F238E27FC236}">
                  <a16:creationId xmlns:a16="http://schemas.microsoft.com/office/drawing/2014/main" id="{C79F3271-0239-464F-8BDE-6E88A5DEBD91}"/>
                </a:ext>
              </a:extLst>
            </p:cNvPr>
            <p:cNvSpPr>
              <a:spLocks noChangeShapeType="1"/>
            </p:cNvSpPr>
            <p:nvPr/>
          </p:nvSpPr>
          <p:spPr bwMode="auto">
            <a:xfrm>
              <a:off x="3251" y="3650"/>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1" name="AutoShape 65">
              <a:extLst>
                <a:ext uri="{FF2B5EF4-FFF2-40B4-BE49-F238E27FC236}">
                  <a16:creationId xmlns:a16="http://schemas.microsoft.com/office/drawing/2014/main" id="{A76FFBEA-EC1E-4F19-B20F-CD82B16621F5}"/>
                </a:ext>
              </a:extLst>
            </p:cNvPr>
            <p:cNvSpPr>
              <a:spLocks noChangeArrowheads="1"/>
            </p:cNvSpPr>
            <p:nvPr/>
          </p:nvSpPr>
          <p:spPr bwMode="auto">
            <a:xfrm rot="746037">
              <a:off x="3331" y="3527"/>
              <a:ext cx="226" cy="126"/>
            </a:xfrm>
            <a:prstGeom prst="rightArrow">
              <a:avLst>
                <a:gd name="adj1" fmla="val 50000"/>
                <a:gd name="adj2" fmla="val 44841"/>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52" name="Group 126">
            <a:extLst>
              <a:ext uri="{FF2B5EF4-FFF2-40B4-BE49-F238E27FC236}">
                <a16:creationId xmlns:a16="http://schemas.microsoft.com/office/drawing/2014/main" id="{97F9B851-36C5-4C02-BB81-9EA119D8F00D}"/>
              </a:ext>
            </a:extLst>
          </p:cNvPr>
          <p:cNvGrpSpPr/>
          <p:nvPr/>
        </p:nvGrpSpPr>
        <p:grpSpPr bwMode="auto">
          <a:xfrm>
            <a:off x="5638903" y="2412516"/>
            <a:ext cx="355773" cy="626396"/>
            <a:chOff x="2517" y="1372"/>
            <a:chExt cx="396" cy="692"/>
          </a:xfrm>
          <a:solidFill>
            <a:srgbClr val="368AD6"/>
          </a:solidFill>
        </p:grpSpPr>
        <p:sp>
          <p:nvSpPr>
            <p:cNvPr id="53" name="AutoShape 69">
              <a:extLst>
                <a:ext uri="{FF2B5EF4-FFF2-40B4-BE49-F238E27FC236}">
                  <a16:creationId xmlns:a16="http://schemas.microsoft.com/office/drawing/2014/main" id="{EC5E88AF-B5D1-46C6-8B92-310BCEE99BEC}"/>
                </a:ext>
              </a:extLst>
            </p:cNvPr>
            <p:cNvSpPr>
              <a:spLocks noChangeArrowheads="1"/>
            </p:cNvSpPr>
            <p:nvPr/>
          </p:nvSpPr>
          <p:spPr bwMode="auto">
            <a:xfrm rot="5400000">
              <a:off x="2363" y="1546"/>
              <a:ext cx="674" cy="362"/>
            </a:xfrm>
            <a:prstGeom prst="parallelogram">
              <a:avLst>
                <a:gd name="adj" fmla="val 18265"/>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4" name="Text Box 71">
              <a:extLst>
                <a:ext uri="{FF2B5EF4-FFF2-40B4-BE49-F238E27FC236}">
                  <a16:creationId xmlns:a16="http://schemas.microsoft.com/office/drawing/2014/main" id="{AD67DE0C-8FCD-43E0-9E04-31525B94DA48}"/>
                </a:ext>
              </a:extLst>
            </p:cNvPr>
            <p:cNvSpPr txBox="1">
              <a:spLocks noChangeArrowheads="1"/>
            </p:cNvSpPr>
            <p:nvPr/>
          </p:nvSpPr>
          <p:spPr bwMode="auto">
            <a:xfrm>
              <a:off x="2517" y="1372"/>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55" name="Line 72">
              <a:extLst>
                <a:ext uri="{FF2B5EF4-FFF2-40B4-BE49-F238E27FC236}">
                  <a16:creationId xmlns:a16="http://schemas.microsoft.com/office/drawing/2014/main" id="{03A2BEB6-0720-4BD1-9F1F-92B119A66630}"/>
                </a:ext>
              </a:extLst>
            </p:cNvPr>
            <p:cNvSpPr>
              <a:spLocks noChangeShapeType="1"/>
            </p:cNvSpPr>
            <p:nvPr/>
          </p:nvSpPr>
          <p:spPr bwMode="auto">
            <a:xfrm>
              <a:off x="2519" y="1395"/>
              <a:ext cx="357" cy="5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6" name="Line 73">
              <a:extLst>
                <a:ext uri="{FF2B5EF4-FFF2-40B4-BE49-F238E27FC236}">
                  <a16:creationId xmlns:a16="http://schemas.microsoft.com/office/drawing/2014/main" id="{C84A87FC-D0A9-4680-BA0B-79ACB95BE582}"/>
                </a:ext>
              </a:extLst>
            </p:cNvPr>
            <p:cNvSpPr>
              <a:spLocks noChangeShapeType="1"/>
            </p:cNvSpPr>
            <p:nvPr/>
          </p:nvSpPr>
          <p:spPr bwMode="auto">
            <a:xfrm>
              <a:off x="2519" y="2001"/>
              <a:ext cx="357" cy="6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7" name="AutoShape 70">
              <a:extLst>
                <a:ext uri="{FF2B5EF4-FFF2-40B4-BE49-F238E27FC236}">
                  <a16:creationId xmlns:a16="http://schemas.microsoft.com/office/drawing/2014/main" id="{72E1443B-261B-4F0C-8C23-3635A327BE7E}"/>
                </a:ext>
              </a:extLst>
            </p:cNvPr>
            <p:cNvSpPr>
              <a:spLocks noChangeArrowheads="1"/>
            </p:cNvSpPr>
            <p:nvPr/>
          </p:nvSpPr>
          <p:spPr bwMode="auto">
            <a:xfrm rot="746037">
              <a:off x="2591" y="1861"/>
              <a:ext cx="226" cy="127"/>
            </a:xfrm>
            <a:prstGeom prst="rightArrow">
              <a:avLst>
                <a:gd name="adj1" fmla="val 50000"/>
                <a:gd name="adj2" fmla="val 44488"/>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sp>
        <p:nvSpPr>
          <p:cNvPr id="58" name="Line 74">
            <a:extLst>
              <a:ext uri="{FF2B5EF4-FFF2-40B4-BE49-F238E27FC236}">
                <a16:creationId xmlns:a16="http://schemas.microsoft.com/office/drawing/2014/main" id="{95C8B35D-594B-4877-AC6E-D07CEA963F82}"/>
              </a:ext>
            </a:extLst>
          </p:cNvPr>
          <p:cNvSpPr>
            <a:spLocks noChangeShapeType="1"/>
          </p:cNvSpPr>
          <p:nvPr/>
        </p:nvSpPr>
        <p:spPr bwMode="auto">
          <a:xfrm>
            <a:off x="4172097" y="2425747"/>
            <a:ext cx="0" cy="217466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75">
            <a:extLst>
              <a:ext uri="{FF2B5EF4-FFF2-40B4-BE49-F238E27FC236}">
                <a16:creationId xmlns:a16="http://schemas.microsoft.com/office/drawing/2014/main" id="{284617B8-1AA3-4B5C-85BA-A28F5AE6D6CB}"/>
              </a:ext>
            </a:extLst>
          </p:cNvPr>
          <p:cNvSpPr>
            <a:spLocks noChangeShapeType="1"/>
          </p:cNvSpPr>
          <p:nvPr/>
        </p:nvSpPr>
        <p:spPr bwMode="auto">
          <a:xfrm>
            <a:off x="4470547" y="2425747"/>
            <a:ext cx="0" cy="217466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76">
            <a:extLst>
              <a:ext uri="{FF2B5EF4-FFF2-40B4-BE49-F238E27FC236}">
                <a16:creationId xmlns:a16="http://schemas.microsoft.com/office/drawing/2014/main" id="{B4B41C3B-A6C3-401B-A16D-7CE9F954D96D}"/>
              </a:ext>
            </a:extLst>
          </p:cNvPr>
          <p:cNvSpPr txBox="1">
            <a:spLocks noChangeArrowheads="1"/>
          </p:cNvSpPr>
          <p:nvPr/>
        </p:nvSpPr>
        <p:spPr bwMode="auto">
          <a:xfrm>
            <a:off x="3722835" y="4235498"/>
            <a:ext cx="14543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rgbClr val="339933"/>
                </a:solidFill>
                <a:latin typeface="微软雅黑" panose="020B0503020204020204" pitchFamily="34" charset="-122"/>
                <a:ea typeface="微软雅黑" panose="020B0503020204020204" pitchFamily="34" charset="-122"/>
              </a:rPr>
              <a:t>A    B    C     D </a:t>
            </a:r>
          </a:p>
        </p:txBody>
      </p:sp>
      <p:sp>
        <p:nvSpPr>
          <p:cNvPr id="61" name="Text Box 77">
            <a:extLst>
              <a:ext uri="{FF2B5EF4-FFF2-40B4-BE49-F238E27FC236}">
                <a16:creationId xmlns:a16="http://schemas.microsoft.com/office/drawing/2014/main" id="{DC641410-70E3-40B6-9D8E-A66F48E0120F}"/>
              </a:ext>
            </a:extLst>
          </p:cNvPr>
          <p:cNvSpPr txBox="1">
            <a:spLocks noChangeArrowheads="1"/>
          </p:cNvSpPr>
          <p:nvPr/>
        </p:nvSpPr>
        <p:spPr bwMode="auto">
          <a:xfrm>
            <a:off x="5516710" y="4235498"/>
            <a:ext cx="12998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rgbClr val="1956B9"/>
                </a:solidFill>
                <a:latin typeface="微软雅黑" panose="020B0503020204020204" pitchFamily="34" charset="-122"/>
                <a:ea typeface="微软雅黑" panose="020B0503020204020204" pitchFamily="34" charset="-122"/>
              </a:rPr>
              <a:t>A    B    C    D</a:t>
            </a:r>
          </a:p>
        </p:txBody>
      </p:sp>
      <p:sp>
        <p:nvSpPr>
          <p:cNvPr id="62" name="Text Box 78">
            <a:extLst>
              <a:ext uri="{FF2B5EF4-FFF2-40B4-BE49-F238E27FC236}">
                <a16:creationId xmlns:a16="http://schemas.microsoft.com/office/drawing/2014/main" id="{F77F9EE2-E2E0-45E8-8906-60568E88677A}"/>
              </a:ext>
            </a:extLst>
          </p:cNvPr>
          <p:cNvSpPr txBox="1">
            <a:spLocks noChangeArrowheads="1"/>
          </p:cNvSpPr>
          <p:nvPr/>
        </p:nvSpPr>
        <p:spPr bwMode="auto">
          <a:xfrm>
            <a:off x="7280422" y="4235498"/>
            <a:ext cx="135195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rgbClr val="C00000"/>
                </a:solidFill>
                <a:latin typeface="微软雅黑" panose="020B0503020204020204" pitchFamily="34" charset="-122"/>
                <a:ea typeface="微软雅黑" panose="020B0503020204020204" pitchFamily="34" charset="-122"/>
              </a:rPr>
              <a:t>A    B    C    D</a:t>
            </a:r>
          </a:p>
        </p:txBody>
      </p:sp>
      <p:sp>
        <p:nvSpPr>
          <p:cNvPr id="63" name="Line 79">
            <a:extLst>
              <a:ext uri="{FF2B5EF4-FFF2-40B4-BE49-F238E27FC236}">
                <a16:creationId xmlns:a16="http://schemas.microsoft.com/office/drawing/2014/main" id="{394166A5-FD58-41AE-8521-1C8292635C26}"/>
              </a:ext>
            </a:extLst>
          </p:cNvPr>
          <p:cNvSpPr>
            <a:spLocks noChangeShapeType="1"/>
          </p:cNvSpPr>
          <p:nvPr/>
        </p:nvSpPr>
        <p:spPr bwMode="auto">
          <a:xfrm>
            <a:off x="3873646" y="2489248"/>
            <a:ext cx="326273" cy="37886"/>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80">
            <a:extLst>
              <a:ext uri="{FF2B5EF4-FFF2-40B4-BE49-F238E27FC236}">
                <a16:creationId xmlns:a16="http://schemas.microsoft.com/office/drawing/2014/main" id="{AE5B0C7E-7C91-4FC9-BE38-00EE5FADCC6E}"/>
              </a:ext>
            </a:extLst>
          </p:cNvPr>
          <p:cNvSpPr>
            <a:spLocks noChangeShapeType="1"/>
          </p:cNvSpPr>
          <p:nvPr/>
        </p:nvSpPr>
        <p:spPr bwMode="auto">
          <a:xfrm>
            <a:off x="4172096" y="2617836"/>
            <a:ext cx="326273" cy="37886"/>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81">
            <a:extLst>
              <a:ext uri="{FF2B5EF4-FFF2-40B4-BE49-F238E27FC236}">
                <a16:creationId xmlns:a16="http://schemas.microsoft.com/office/drawing/2014/main" id="{A1B1EE57-36D8-4C24-B011-238AF5BCDC2A}"/>
              </a:ext>
            </a:extLst>
          </p:cNvPr>
          <p:cNvSpPr>
            <a:spLocks noChangeShapeType="1"/>
          </p:cNvSpPr>
          <p:nvPr/>
        </p:nvSpPr>
        <p:spPr bwMode="auto">
          <a:xfrm>
            <a:off x="4470546" y="2744836"/>
            <a:ext cx="326273" cy="3978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82">
            <a:extLst>
              <a:ext uri="{FF2B5EF4-FFF2-40B4-BE49-F238E27FC236}">
                <a16:creationId xmlns:a16="http://schemas.microsoft.com/office/drawing/2014/main" id="{E96E58DD-A9A0-47F2-B6A5-8117DC6950E2}"/>
              </a:ext>
            </a:extLst>
          </p:cNvPr>
          <p:cNvSpPr>
            <a:spLocks noChangeShapeType="1"/>
          </p:cNvSpPr>
          <p:nvPr/>
        </p:nvSpPr>
        <p:spPr bwMode="auto">
          <a:xfrm flipH="1">
            <a:off x="3873647" y="2936923"/>
            <a:ext cx="978820" cy="15344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87">
            <a:extLst>
              <a:ext uri="{FF2B5EF4-FFF2-40B4-BE49-F238E27FC236}">
                <a16:creationId xmlns:a16="http://schemas.microsoft.com/office/drawing/2014/main" id="{DE61B26A-0E35-4847-9D51-BFDFDEDFB0B8}"/>
              </a:ext>
            </a:extLst>
          </p:cNvPr>
          <p:cNvSpPr txBox="1">
            <a:spLocks noChangeArrowheads="1"/>
          </p:cNvSpPr>
          <p:nvPr/>
        </p:nvSpPr>
        <p:spPr bwMode="auto">
          <a:xfrm>
            <a:off x="5724672" y="2141586"/>
            <a:ext cx="9857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dirty="0">
                <a:solidFill>
                  <a:srgbClr val="1956B9"/>
                </a:solidFill>
                <a:latin typeface="微软雅黑" panose="020B0503020204020204" pitchFamily="34" charset="-122"/>
                <a:ea typeface="微软雅黑" panose="020B0503020204020204" pitchFamily="34" charset="-122"/>
              </a:rPr>
              <a:t>报文交换</a:t>
            </a:r>
          </a:p>
        </p:txBody>
      </p:sp>
      <p:sp>
        <p:nvSpPr>
          <p:cNvPr id="68" name="Text Box 88">
            <a:extLst>
              <a:ext uri="{FF2B5EF4-FFF2-40B4-BE49-F238E27FC236}">
                <a16:creationId xmlns:a16="http://schemas.microsoft.com/office/drawing/2014/main" id="{EB01B7FA-1195-424F-B8C8-D4470F105867}"/>
              </a:ext>
            </a:extLst>
          </p:cNvPr>
          <p:cNvSpPr txBox="1">
            <a:spLocks noChangeArrowheads="1"/>
          </p:cNvSpPr>
          <p:nvPr/>
        </p:nvSpPr>
        <p:spPr bwMode="auto">
          <a:xfrm>
            <a:off x="3921272" y="2141586"/>
            <a:ext cx="9857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a:solidFill>
                  <a:srgbClr val="0000FF"/>
                </a:solidFill>
                <a:latin typeface="微软雅黑" panose="020B0503020204020204" pitchFamily="34" charset="-122"/>
                <a:ea typeface="微软雅黑" panose="020B0503020204020204" pitchFamily="34" charset="-122"/>
              </a:rPr>
              <a:t>电路交换</a:t>
            </a:r>
          </a:p>
        </p:txBody>
      </p:sp>
      <p:sp>
        <p:nvSpPr>
          <p:cNvPr id="69" name="Text Box 89">
            <a:extLst>
              <a:ext uri="{FF2B5EF4-FFF2-40B4-BE49-F238E27FC236}">
                <a16:creationId xmlns:a16="http://schemas.microsoft.com/office/drawing/2014/main" id="{D96A1DAB-1190-420A-AC92-A29983E189B0}"/>
              </a:ext>
            </a:extLst>
          </p:cNvPr>
          <p:cNvSpPr txBox="1">
            <a:spLocks noChangeArrowheads="1"/>
          </p:cNvSpPr>
          <p:nvPr/>
        </p:nvSpPr>
        <p:spPr bwMode="auto">
          <a:xfrm>
            <a:off x="7458222" y="2135236"/>
            <a:ext cx="9874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400" b="1">
                <a:solidFill>
                  <a:srgbClr val="C00000"/>
                </a:solidFill>
                <a:latin typeface="微软雅黑" panose="020B0503020204020204" pitchFamily="34" charset="-122"/>
                <a:ea typeface="微软雅黑" panose="020B0503020204020204" pitchFamily="34" charset="-122"/>
              </a:rPr>
              <a:t>分组交换</a:t>
            </a:r>
          </a:p>
        </p:txBody>
      </p:sp>
      <p:sp>
        <p:nvSpPr>
          <p:cNvPr id="70" name="Line 90">
            <a:extLst>
              <a:ext uri="{FF2B5EF4-FFF2-40B4-BE49-F238E27FC236}">
                <a16:creationId xmlns:a16="http://schemas.microsoft.com/office/drawing/2014/main" id="{4E1AB90D-208E-4147-92A5-A2673A32DAFF}"/>
              </a:ext>
            </a:extLst>
          </p:cNvPr>
          <p:cNvSpPr>
            <a:spLocks noChangeShapeType="1"/>
          </p:cNvSpPr>
          <p:nvPr/>
        </p:nvSpPr>
        <p:spPr bwMode="auto">
          <a:xfrm>
            <a:off x="5205560" y="2649586"/>
            <a:ext cx="0" cy="1564701"/>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Text Box 91">
            <a:extLst>
              <a:ext uri="{FF2B5EF4-FFF2-40B4-BE49-F238E27FC236}">
                <a16:creationId xmlns:a16="http://schemas.microsoft.com/office/drawing/2014/main" id="{862C3954-4878-435E-8B40-FEA4EB1408FA}"/>
              </a:ext>
            </a:extLst>
          </p:cNvPr>
          <p:cNvSpPr txBox="1">
            <a:spLocks noChangeArrowheads="1"/>
          </p:cNvSpPr>
          <p:nvPr/>
        </p:nvSpPr>
        <p:spPr bwMode="auto">
          <a:xfrm>
            <a:off x="5116660" y="3968798"/>
            <a:ext cx="1301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a:solidFill>
                  <a:srgbClr val="333399"/>
                </a:solidFill>
                <a:ea typeface="黑体" panose="02010609060101010101" pitchFamily="2" charset="-122"/>
              </a:rPr>
              <a:t>t</a:t>
            </a:r>
          </a:p>
        </p:txBody>
      </p:sp>
      <p:grpSp>
        <p:nvGrpSpPr>
          <p:cNvPr id="72" name="Group 123">
            <a:extLst>
              <a:ext uri="{FF2B5EF4-FFF2-40B4-BE49-F238E27FC236}">
                <a16:creationId xmlns:a16="http://schemas.microsoft.com/office/drawing/2014/main" id="{AEBA1744-8422-4FD9-8767-6D2B11C4DE20}"/>
              </a:ext>
            </a:extLst>
          </p:cNvPr>
          <p:cNvGrpSpPr/>
          <p:nvPr/>
        </p:nvGrpSpPr>
        <p:grpSpPr bwMode="auto">
          <a:xfrm>
            <a:off x="2946547" y="3075036"/>
            <a:ext cx="978820" cy="577764"/>
            <a:chOff x="-277" y="2246"/>
            <a:chExt cx="1089" cy="637"/>
          </a:xfrm>
        </p:grpSpPr>
        <p:sp>
          <p:nvSpPr>
            <p:cNvPr id="73" name="Line 93">
              <a:extLst>
                <a:ext uri="{FF2B5EF4-FFF2-40B4-BE49-F238E27FC236}">
                  <a16:creationId xmlns:a16="http://schemas.microsoft.com/office/drawing/2014/main" id="{16050443-52D0-4969-8C53-09EA2E8F750C}"/>
                </a:ext>
              </a:extLst>
            </p:cNvPr>
            <p:cNvSpPr>
              <a:spLocks noChangeShapeType="1"/>
            </p:cNvSpPr>
            <p:nvPr/>
          </p:nvSpPr>
          <p:spPr bwMode="auto">
            <a:xfrm>
              <a:off x="630" y="2881"/>
              <a:ext cx="182"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Text Box 96">
              <a:extLst>
                <a:ext uri="{FF2B5EF4-FFF2-40B4-BE49-F238E27FC236}">
                  <a16:creationId xmlns:a16="http://schemas.microsoft.com/office/drawing/2014/main" id="{039EBF09-52A8-4AE7-A9D4-FFE62C4940A5}"/>
                </a:ext>
              </a:extLst>
            </p:cNvPr>
            <p:cNvSpPr txBox="1">
              <a:spLocks noChangeArrowheads="1"/>
            </p:cNvSpPr>
            <p:nvPr/>
          </p:nvSpPr>
          <p:spPr bwMode="auto">
            <a:xfrm>
              <a:off x="-277" y="2405"/>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a:latin typeface="微软雅黑" panose="020B0503020204020204" pitchFamily="34" charset="-122"/>
                  <a:ea typeface="微软雅黑" panose="020B0503020204020204" pitchFamily="34" charset="-122"/>
                </a:rPr>
                <a:t>数据传送</a:t>
              </a:r>
            </a:p>
          </p:txBody>
        </p:sp>
        <p:sp>
          <p:nvSpPr>
            <p:cNvPr id="75" name="Line 98">
              <a:extLst>
                <a:ext uri="{FF2B5EF4-FFF2-40B4-BE49-F238E27FC236}">
                  <a16:creationId xmlns:a16="http://schemas.microsoft.com/office/drawing/2014/main" id="{27270780-54A4-4988-BF8D-D6C3AE1F1AF1}"/>
                </a:ext>
              </a:extLst>
            </p:cNvPr>
            <p:cNvSpPr>
              <a:spLocks noChangeShapeType="1"/>
            </p:cNvSpPr>
            <p:nvPr/>
          </p:nvSpPr>
          <p:spPr bwMode="auto">
            <a:xfrm>
              <a:off x="721" y="2246"/>
              <a:ext cx="0" cy="637"/>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Freeform 99">
            <a:extLst>
              <a:ext uri="{FF2B5EF4-FFF2-40B4-BE49-F238E27FC236}">
                <a16:creationId xmlns:a16="http://schemas.microsoft.com/office/drawing/2014/main" id="{ED43FC71-27F0-4CA0-AC42-011C44A219F0}"/>
              </a:ext>
            </a:extLst>
          </p:cNvPr>
          <p:cNvSpPr/>
          <p:nvPr/>
        </p:nvSpPr>
        <p:spPr bwMode="auto">
          <a:xfrm>
            <a:off x="3872060" y="2425748"/>
            <a:ext cx="45719" cy="2178458"/>
          </a:xfrm>
          <a:custGeom>
            <a:avLst/>
            <a:gdLst>
              <a:gd name="T0" fmla="*/ 2465 w 3"/>
              <a:gd name="T1" fmla="*/ 0 h 2742"/>
              <a:gd name="T2" fmla="*/ 0 w 3"/>
              <a:gd name="T3" fmla="*/ 1825917 h 2742"/>
              <a:gd name="T4" fmla="*/ 0 60000 65536"/>
              <a:gd name="T5" fmla="*/ 0 60000 65536"/>
            </a:gdLst>
            <a:ahLst/>
            <a:cxnLst>
              <a:cxn ang="T4">
                <a:pos x="T0" y="T1"/>
              </a:cxn>
              <a:cxn ang="T5">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Freeform 100">
            <a:extLst>
              <a:ext uri="{FF2B5EF4-FFF2-40B4-BE49-F238E27FC236}">
                <a16:creationId xmlns:a16="http://schemas.microsoft.com/office/drawing/2014/main" id="{97B8B8C6-8B05-48B2-955E-1B915EFFBD32}"/>
              </a:ext>
            </a:extLst>
          </p:cNvPr>
          <p:cNvSpPr/>
          <p:nvPr/>
        </p:nvSpPr>
        <p:spPr bwMode="auto">
          <a:xfrm>
            <a:off x="6540646" y="2416223"/>
            <a:ext cx="45719" cy="2172776"/>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104">
            <a:extLst>
              <a:ext uri="{FF2B5EF4-FFF2-40B4-BE49-F238E27FC236}">
                <a16:creationId xmlns:a16="http://schemas.microsoft.com/office/drawing/2014/main" id="{C94A7E87-E336-4242-9575-E37CAB9F258D}"/>
              </a:ext>
            </a:extLst>
          </p:cNvPr>
          <p:cNvSpPr>
            <a:spLocks noChangeShapeType="1"/>
          </p:cNvSpPr>
          <p:nvPr/>
        </p:nvSpPr>
        <p:spPr bwMode="auto">
          <a:xfrm>
            <a:off x="5638947" y="2416223"/>
            <a:ext cx="0" cy="2172776"/>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105">
            <a:extLst>
              <a:ext uri="{FF2B5EF4-FFF2-40B4-BE49-F238E27FC236}">
                <a16:creationId xmlns:a16="http://schemas.microsoft.com/office/drawing/2014/main" id="{1828541D-BDCF-4610-80D3-32A837A40272}"/>
              </a:ext>
            </a:extLst>
          </p:cNvPr>
          <p:cNvSpPr>
            <a:spLocks noChangeShapeType="1"/>
          </p:cNvSpPr>
          <p:nvPr/>
        </p:nvSpPr>
        <p:spPr bwMode="auto">
          <a:xfrm>
            <a:off x="5934222" y="2416223"/>
            <a:ext cx="0" cy="2172776"/>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06">
            <a:extLst>
              <a:ext uri="{FF2B5EF4-FFF2-40B4-BE49-F238E27FC236}">
                <a16:creationId xmlns:a16="http://schemas.microsoft.com/office/drawing/2014/main" id="{A2CC38BC-8432-4E51-A6BD-BFE419B2D134}"/>
              </a:ext>
            </a:extLst>
          </p:cNvPr>
          <p:cNvSpPr>
            <a:spLocks noChangeShapeType="1"/>
          </p:cNvSpPr>
          <p:nvPr/>
        </p:nvSpPr>
        <p:spPr bwMode="auto">
          <a:xfrm>
            <a:off x="6240610" y="2416223"/>
            <a:ext cx="0" cy="2172776"/>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 name="Group 125">
            <a:extLst>
              <a:ext uri="{FF2B5EF4-FFF2-40B4-BE49-F238E27FC236}">
                <a16:creationId xmlns:a16="http://schemas.microsoft.com/office/drawing/2014/main" id="{F9E2582C-4CBF-4E72-AB44-8FDCFD934213}"/>
              </a:ext>
            </a:extLst>
          </p:cNvPr>
          <p:cNvGrpSpPr/>
          <p:nvPr/>
        </p:nvGrpSpPr>
        <p:grpSpPr bwMode="auto">
          <a:xfrm>
            <a:off x="3866933" y="3069451"/>
            <a:ext cx="999937" cy="729587"/>
            <a:chOff x="817" y="2238"/>
            <a:chExt cx="1113" cy="806"/>
          </a:xfrm>
          <a:solidFill>
            <a:srgbClr val="92D050"/>
          </a:solidFill>
        </p:grpSpPr>
        <p:sp>
          <p:nvSpPr>
            <p:cNvPr id="82" name="Line 83">
              <a:extLst>
                <a:ext uri="{FF2B5EF4-FFF2-40B4-BE49-F238E27FC236}">
                  <a16:creationId xmlns:a16="http://schemas.microsoft.com/office/drawing/2014/main" id="{B2F7DF9A-9A17-4481-B801-567D798116E7}"/>
                </a:ext>
              </a:extLst>
            </p:cNvPr>
            <p:cNvSpPr>
              <a:spLocks noChangeShapeType="1"/>
            </p:cNvSpPr>
            <p:nvPr/>
          </p:nvSpPr>
          <p:spPr bwMode="auto">
            <a:xfrm>
              <a:off x="841" y="2268"/>
              <a:ext cx="1089" cy="168"/>
            </a:xfrm>
            <a:prstGeom prst="line">
              <a:avLst/>
            </a:prstGeom>
            <a:grpFill/>
            <a:ln>
              <a:noFill/>
            </a:ln>
            <a:effectLst/>
            <a:extLs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3" name="AutoShape 84">
              <a:extLst>
                <a:ext uri="{FF2B5EF4-FFF2-40B4-BE49-F238E27FC236}">
                  <a16:creationId xmlns:a16="http://schemas.microsoft.com/office/drawing/2014/main" id="{C5A6AB22-0DE6-4AF2-86F0-6180A3688181}"/>
                </a:ext>
              </a:extLst>
            </p:cNvPr>
            <p:cNvSpPr>
              <a:spLocks noChangeArrowheads="1"/>
            </p:cNvSpPr>
            <p:nvPr/>
          </p:nvSpPr>
          <p:spPr bwMode="auto">
            <a:xfrm rot="5400000">
              <a:off x="976" y="2091"/>
              <a:ext cx="793" cy="1092"/>
            </a:xfrm>
            <a:prstGeom prst="parallelogram">
              <a:avLst>
                <a:gd name="adj" fmla="val 21176"/>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4" name="Text Box 85">
              <a:extLst>
                <a:ext uri="{FF2B5EF4-FFF2-40B4-BE49-F238E27FC236}">
                  <a16:creationId xmlns:a16="http://schemas.microsoft.com/office/drawing/2014/main" id="{59BFDB22-3EB2-449C-A67B-05E8FC18B2D2}"/>
                </a:ext>
              </a:extLst>
            </p:cNvPr>
            <p:cNvSpPr txBox="1">
              <a:spLocks noChangeArrowheads="1"/>
            </p:cNvSpPr>
            <p:nvPr/>
          </p:nvSpPr>
          <p:spPr bwMode="auto">
            <a:xfrm>
              <a:off x="1086" y="2373"/>
              <a:ext cx="599" cy="365"/>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chemeClr val="bg1"/>
                  </a:solidFill>
                </a:rPr>
                <a:t>报文</a:t>
              </a:r>
            </a:p>
          </p:txBody>
        </p:sp>
        <p:sp>
          <p:nvSpPr>
            <p:cNvPr id="85" name="AutoShape 86">
              <a:extLst>
                <a:ext uri="{FF2B5EF4-FFF2-40B4-BE49-F238E27FC236}">
                  <a16:creationId xmlns:a16="http://schemas.microsoft.com/office/drawing/2014/main" id="{A0E8EA3F-5B65-4363-994C-6B4AE3887E5A}"/>
                </a:ext>
              </a:extLst>
            </p:cNvPr>
            <p:cNvSpPr>
              <a:spLocks noChangeArrowheads="1"/>
            </p:cNvSpPr>
            <p:nvPr/>
          </p:nvSpPr>
          <p:spPr bwMode="auto">
            <a:xfrm rot="746037">
              <a:off x="1174" y="2713"/>
              <a:ext cx="408" cy="127"/>
            </a:xfrm>
            <a:prstGeom prst="rightArrow">
              <a:avLst>
                <a:gd name="adj1" fmla="val 50000"/>
                <a:gd name="adj2" fmla="val 8031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6" name="Line 108">
              <a:extLst>
                <a:ext uri="{FF2B5EF4-FFF2-40B4-BE49-F238E27FC236}">
                  <a16:creationId xmlns:a16="http://schemas.microsoft.com/office/drawing/2014/main" id="{F9CBBF39-830B-476B-BEF4-5620CB47DD1D}"/>
                </a:ext>
              </a:extLst>
            </p:cNvPr>
            <p:cNvSpPr>
              <a:spLocks noChangeShapeType="1"/>
            </p:cNvSpPr>
            <p:nvPr/>
          </p:nvSpPr>
          <p:spPr bwMode="auto">
            <a:xfrm>
              <a:off x="823" y="2238"/>
              <a:ext cx="1094" cy="174"/>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7" name="Line 109">
              <a:extLst>
                <a:ext uri="{FF2B5EF4-FFF2-40B4-BE49-F238E27FC236}">
                  <a16:creationId xmlns:a16="http://schemas.microsoft.com/office/drawing/2014/main" id="{2543547A-B8F3-4048-856D-621C700A5165}"/>
                </a:ext>
              </a:extLst>
            </p:cNvPr>
            <p:cNvSpPr>
              <a:spLocks noChangeShapeType="1"/>
            </p:cNvSpPr>
            <p:nvPr/>
          </p:nvSpPr>
          <p:spPr bwMode="auto">
            <a:xfrm>
              <a:off x="817" y="2865"/>
              <a:ext cx="1100" cy="179"/>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88" name="Group 130">
            <a:extLst>
              <a:ext uri="{FF2B5EF4-FFF2-40B4-BE49-F238E27FC236}">
                <a16:creationId xmlns:a16="http://schemas.microsoft.com/office/drawing/2014/main" id="{558B9592-10C8-483C-B3C5-BA314E334EC2}"/>
              </a:ext>
            </a:extLst>
          </p:cNvPr>
          <p:cNvGrpSpPr/>
          <p:nvPr/>
        </p:nvGrpSpPr>
        <p:grpSpPr bwMode="auto">
          <a:xfrm>
            <a:off x="7329634" y="2397173"/>
            <a:ext cx="414783" cy="274676"/>
            <a:chOff x="4196" y="1352"/>
            <a:chExt cx="461" cy="304"/>
          </a:xfrm>
        </p:grpSpPr>
        <p:sp>
          <p:nvSpPr>
            <p:cNvPr id="89" name="AutoShape 110">
              <a:extLst>
                <a:ext uri="{FF2B5EF4-FFF2-40B4-BE49-F238E27FC236}">
                  <a16:creationId xmlns:a16="http://schemas.microsoft.com/office/drawing/2014/main" id="{EF87FE1E-99E5-43DB-A401-3D7CC14425B3}"/>
                </a:ext>
              </a:extLst>
            </p:cNvPr>
            <p:cNvSpPr>
              <a:spLocks noChangeArrowheads="1"/>
            </p:cNvSpPr>
            <p:nvPr/>
          </p:nvSpPr>
          <p:spPr bwMode="auto">
            <a:xfrm rot="5400000">
              <a:off x="4371" y="1337"/>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90" name="Text Box 111">
              <a:extLst>
                <a:ext uri="{FF2B5EF4-FFF2-40B4-BE49-F238E27FC236}">
                  <a16:creationId xmlns:a16="http://schemas.microsoft.com/office/drawing/2014/main" id="{5A655F4A-D02A-43C9-8BCB-BD239B7514C8}"/>
                </a:ext>
              </a:extLst>
            </p:cNvPr>
            <p:cNvSpPr txBox="1">
              <a:spLocks noChangeArrowheads="1"/>
            </p:cNvSpPr>
            <p:nvPr/>
          </p:nvSpPr>
          <p:spPr bwMode="auto">
            <a:xfrm rot="626605">
              <a:off x="4196" y="1352"/>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P1</a:t>
              </a:r>
            </a:p>
          </p:txBody>
        </p:sp>
        <p:sp>
          <p:nvSpPr>
            <p:cNvPr id="91" name="Line 112">
              <a:extLst>
                <a:ext uri="{FF2B5EF4-FFF2-40B4-BE49-F238E27FC236}">
                  <a16:creationId xmlns:a16="http://schemas.microsoft.com/office/drawing/2014/main" id="{3C10E352-69C0-4589-8F30-5CA9FEC40911}"/>
                </a:ext>
              </a:extLst>
            </p:cNvPr>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113">
              <a:extLst>
                <a:ext uri="{FF2B5EF4-FFF2-40B4-BE49-F238E27FC236}">
                  <a16:creationId xmlns:a16="http://schemas.microsoft.com/office/drawing/2014/main" id="{E25D255B-9663-4924-9DBE-6EC726F08724}"/>
                </a:ext>
              </a:extLst>
            </p:cNvPr>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AutoShape 114">
              <a:extLst>
                <a:ext uri="{FF2B5EF4-FFF2-40B4-BE49-F238E27FC236}">
                  <a16:creationId xmlns:a16="http://schemas.microsoft.com/office/drawing/2014/main" id="{900350E4-DAD3-48D0-A9C1-21AF4E37B073}"/>
                </a:ext>
              </a:extLst>
            </p:cNvPr>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94" name="Line 116">
            <a:extLst>
              <a:ext uri="{FF2B5EF4-FFF2-40B4-BE49-F238E27FC236}">
                <a16:creationId xmlns:a16="http://schemas.microsoft.com/office/drawing/2014/main" id="{2947D675-D299-432B-A2CE-1A3ADC92CE3D}"/>
              </a:ext>
            </a:extLst>
          </p:cNvPr>
          <p:cNvSpPr>
            <a:spLocks noChangeShapeType="1"/>
          </p:cNvSpPr>
          <p:nvPr/>
        </p:nvSpPr>
        <p:spPr bwMode="auto">
          <a:xfrm>
            <a:off x="3872059" y="3598910"/>
            <a:ext cx="326273" cy="53041"/>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17">
            <a:extLst>
              <a:ext uri="{FF2B5EF4-FFF2-40B4-BE49-F238E27FC236}">
                <a16:creationId xmlns:a16="http://schemas.microsoft.com/office/drawing/2014/main" id="{A2AB9BA9-58FF-48A6-9036-656E1EABA9C2}"/>
              </a:ext>
            </a:extLst>
          </p:cNvPr>
          <p:cNvSpPr>
            <a:spLocks noChangeShapeType="1"/>
          </p:cNvSpPr>
          <p:nvPr/>
        </p:nvSpPr>
        <p:spPr bwMode="auto">
          <a:xfrm>
            <a:off x="4175272" y="3684636"/>
            <a:ext cx="321068" cy="54934"/>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118">
            <a:extLst>
              <a:ext uri="{FF2B5EF4-FFF2-40B4-BE49-F238E27FC236}">
                <a16:creationId xmlns:a16="http://schemas.microsoft.com/office/drawing/2014/main" id="{F247A501-20F6-488C-BDE5-AE39391554B6}"/>
              </a:ext>
            </a:extLst>
          </p:cNvPr>
          <p:cNvSpPr>
            <a:spLocks noChangeShapeType="1"/>
          </p:cNvSpPr>
          <p:nvPr/>
        </p:nvSpPr>
        <p:spPr bwMode="auto">
          <a:xfrm>
            <a:off x="4468959" y="3775123"/>
            <a:ext cx="324537" cy="49252"/>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7" name="Group 124">
            <a:extLst>
              <a:ext uri="{FF2B5EF4-FFF2-40B4-BE49-F238E27FC236}">
                <a16:creationId xmlns:a16="http://schemas.microsoft.com/office/drawing/2014/main" id="{161B3B1F-7B1D-4FC8-B1C1-3A2492A5F84B}"/>
              </a:ext>
            </a:extLst>
          </p:cNvPr>
          <p:cNvGrpSpPr/>
          <p:nvPr/>
        </p:nvGrpSpPr>
        <p:grpSpPr bwMode="auto">
          <a:xfrm>
            <a:off x="2943372" y="3548111"/>
            <a:ext cx="968407" cy="388333"/>
            <a:chOff x="-281" y="2869"/>
            <a:chExt cx="1078" cy="429"/>
          </a:xfrm>
        </p:grpSpPr>
        <p:sp>
          <p:nvSpPr>
            <p:cNvPr id="98" name="Line 119">
              <a:extLst>
                <a:ext uri="{FF2B5EF4-FFF2-40B4-BE49-F238E27FC236}">
                  <a16:creationId xmlns:a16="http://schemas.microsoft.com/office/drawing/2014/main" id="{FE68723C-D6AD-4A53-A56B-25AD1B8B2BC8}"/>
                </a:ext>
              </a:extLst>
            </p:cNvPr>
            <p:cNvSpPr>
              <a:spLocks noChangeShapeType="1"/>
            </p:cNvSpPr>
            <p:nvPr/>
          </p:nvSpPr>
          <p:spPr bwMode="auto">
            <a:xfrm>
              <a:off x="615" y="3241"/>
              <a:ext cx="182"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120">
              <a:extLst>
                <a:ext uri="{FF2B5EF4-FFF2-40B4-BE49-F238E27FC236}">
                  <a16:creationId xmlns:a16="http://schemas.microsoft.com/office/drawing/2014/main" id="{E301DB65-BF09-404A-8B70-A1661B12A9D6}"/>
                </a:ext>
              </a:extLst>
            </p:cNvPr>
            <p:cNvSpPr>
              <a:spLocks noChangeShapeType="1"/>
            </p:cNvSpPr>
            <p:nvPr/>
          </p:nvSpPr>
          <p:spPr bwMode="auto">
            <a:xfrm>
              <a:off x="721" y="2869"/>
              <a:ext cx="0" cy="373"/>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Text Box 121">
              <a:extLst>
                <a:ext uri="{FF2B5EF4-FFF2-40B4-BE49-F238E27FC236}">
                  <a16:creationId xmlns:a16="http://schemas.microsoft.com/office/drawing/2014/main" id="{12C1711C-36D0-48D0-BA24-4DCF652CF865}"/>
                </a:ext>
              </a:extLst>
            </p:cNvPr>
            <p:cNvSpPr txBox="1">
              <a:spLocks noChangeArrowheads="1"/>
            </p:cNvSpPr>
            <p:nvPr/>
          </p:nvSpPr>
          <p:spPr bwMode="auto">
            <a:xfrm>
              <a:off x="-281" y="2933"/>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a:latin typeface="微软雅黑" panose="020B0503020204020204" pitchFamily="34" charset="-122"/>
                  <a:ea typeface="微软雅黑" panose="020B0503020204020204" pitchFamily="34" charset="-122"/>
                </a:rPr>
                <a:t>连接释放</a:t>
              </a:r>
            </a:p>
          </p:txBody>
        </p:sp>
      </p:grpSp>
      <p:sp>
        <p:nvSpPr>
          <p:cNvPr id="101" name="Freeform 107">
            <a:extLst>
              <a:ext uri="{FF2B5EF4-FFF2-40B4-BE49-F238E27FC236}">
                <a16:creationId xmlns:a16="http://schemas.microsoft.com/office/drawing/2014/main" id="{132F9491-D952-42ED-ACD2-7D9181FDBACF}"/>
              </a:ext>
            </a:extLst>
          </p:cNvPr>
          <p:cNvSpPr/>
          <p:nvPr/>
        </p:nvSpPr>
        <p:spPr bwMode="auto">
          <a:xfrm>
            <a:off x="4768997" y="2436860"/>
            <a:ext cx="45719" cy="2174669"/>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AutoShape 143">
            <a:extLst>
              <a:ext uri="{FF2B5EF4-FFF2-40B4-BE49-F238E27FC236}">
                <a16:creationId xmlns:a16="http://schemas.microsoft.com/office/drawing/2014/main" id="{F0C77079-EEA8-4A87-9C8A-7EBEFA4097BD}"/>
              </a:ext>
            </a:extLst>
          </p:cNvPr>
          <p:cNvSpPr>
            <a:spLocks noChangeArrowheads="1"/>
          </p:cNvSpPr>
          <p:nvPr/>
        </p:nvSpPr>
        <p:spPr bwMode="auto">
          <a:xfrm>
            <a:off x="3084660" y="4548235"/>
            <a:ext cx="5987465" cy="954733"/>
          </a:xfrm>
          <a:prstGeom prst="roundRect">
            <a:avLst>
              <a:gd name="adj" fmla="val 16667"/>
            </a:avLst>
          </a:prstGeom>
          <a:solidFill>
            <a:schemeClr val="bg1"/>
          </a:solidFill>
          <a:ln w="19050">
            <a:solidFill>
              <a:srgbClr val="339933"/>
            </a:solidFill>
            <a:round/>
            <a:headEnd type="none" w="sm" len="lg"/>
            <a:tailEnd type="none" w="sm" len="lg"/>
          </a:ln>
        </p:spPr>
        <p:txBody>
          <a:bodyPr wrap="none" anchor="ctr"/>
          <a:lstStyle/>
          <a:p>
            <a:endParaRPr lang="zh-CN" altLang="en-US"/>
          </a:p>
        </p:txBody>
      </p:sp>
      <p:sp>
        <p:nvSpPr>
          <p:cNvPr id="103" name="Line 144">
            <a:extLst>
              <a:ext uri="{FF2B5EF4-FFF2-40B4-BE49-F238E27FC236}">
                <a16:creationId xmlns:a16="http://schemas.microsoft.com/office/drawing/2014/main" id="{F752E865-DE41-4243-9418-02432A7C420B}"/>
              </a:ext>
            </a:extLst>
          </p:cNvPr>
          <p:cNvSpPr>
            <a:spLocks noChangeShapeType="1"/>
          </p:cNvSpPr>
          <p:nvPr/>
        </p:nvSpPr>
        <p:spPr bwMode="auto">
          <a:xfrm>
            <a:off x="7431235" y="5037186"/>
            <a:ext cx="949316"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145">
            <a:extLst>
              <a:ext uri="{FF2B5EF4-FFF2-40B4-BE49-F238E27FC236}">
                <a16:creationId xmlns:a16="http://schemas.microsoft.com/office/drawing/2014/main" id="{0D8E49C4-2A27-4E61-A329-6B5E07B90FB0}"/>
              </a:ext>
            </a:extLst>
          </p:cNvPr>
          <p:cNvSpPr>
            <a:spLocks noChangeShapeType="1"/>
          </p:cNvSpPr>
          <p:nvPr/>
        </p:nvSpPr>
        <p:spPr bwMode="auto">
          <a:xfrm>
            <a:off x="5605610" y="5037186"/>
            <a:ext cx="949316"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146">
            <a:extLst>
              <a:ext uri="{FF2B5EF4-FFF2-40B4-BE49-F238E27FC236}">
                <a16:creationId xmlns:a16="http://schemas.microsoft.com/office/drawing/2014/main" id="{5A476FC2-42C7-480D-A975-DF4879C7A750}"/>
              </a:ext>
            </a:extLst>
          </p:cNvPr>
          <p:cNvSpPr>
            <a:spLocks noChangeShapeType="1"/>
          </p:cNvSpPr>
          <p:nvPr/>
        </p:nvSpPr>
        <p:spPr bwMode="auto">
          <a:xfrm>
            <a:off x="3887935" y="5037186"/>
            <a:ext cx="947581"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6" name="Group 147">
            <a:extLst>
              <a:ext uri="{FF2B5EF4-FFF2-40B4-BE49-F238E27FC236}">
                <a16:creationId xmlns:a16="http://schemas.microsoft.com/office/drawing/2014/main" id="{425F8E57-FF52-4F00-B05F-16E05E5275A9}"/>
              </a:ext>
            </a:extLst>
          </p:cNvPr>
          <p:cNvGrpSpPr/>
          <p:nvPr/>
        </p:nvGrpSpPr>
        <p:grpSpPr bwMode="auto">
          <a:xfrm>
            <a:off x="3847825" y="4964670"/>
            <a:ext cx="1078098" cy="130348"/>
            <a:chOff x="768" y="2544"/>
            <a:chExt cx="1200" cy="144"/>
          </a:xfrm>
          <a:solidFill>
            <a:srgbClr val="339933"/>
          </a:solidFill>
        </p:grpSpPr>
        <p:sp>
          <p:nvSpPr>
            <p:cNvPr id="107" name="AutoShape 148">
              <a:extLst>
                <a:ext uri="{FF2B5EF4-FFF2-40B4-BE49-F238E27FC236}">
                  <a16:creationId xmlns:a16="http://schemas.microsoft.com/office/drawing/2014/main" id="{74A45B3B-6ADB-4BD1-A817-6985C6CCDF31}"/>
                </a:ext>
              </a:extLst>
            </p:cNvPr>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08" name="AutoShape 149">
              <a:extLst>
                <a:ext uri="{FF2B5EF4-FFF2-40B4-BE49-F238E27FC236}">
                  <a16:creationId xmlns:a16="http://schemas.microsoft.com/office/drawing/2014/main" id="{9FE996B8-195C-458B-9892-5831FFF2052A}"/>
                </a:ext>
              </a:extLst>
            </p:cNvPr>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09" name="AutoShape 150">
              <a:extLst>
                <a:ext uri="{FF2B5EF4-FFF2-40B4-BE49-F238E27FC236}">
                  <a16:creationId xmlns:a16="http://schemas.microsoft.com/office/drawing/2014/main" id="{EFD5D4E4-A799-40ED-9050-976EE65F4B9D}"/>
                </a:ext>
              </a:extLst>
            </p:cNvPr>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0" name="AutoShape 151">
              <a:extLst>
                <a:ext uri="{FF2B5EF4-FFF2-40B4-BE49-F238E27FC236}">
                  <a16:creationId xmlns:a16="http://schemas.microsoft.com/office/drawing/2014/main" id="{025A6BB2-0955-4B05-AD99-CD43B5F1DAE2}"/>
                </a:ext>
              </a:extLst>
            </p:cNvPr>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11" name="Group 152">
            <a:extLst>
              <a:ext uri="{FF2B5EF4-FFF2-40B4-BE49-F238E27FC236}">
                <a16:creationId xmlns:a16="http://schemas.microsoft.com/office/drawing/2014/main" id="{726F728D-48F3-4BF5-9254-7C74D5C75139}"/>
              </a:ext>
            </a:extLst>
          </p:cNvPr>
          <p:cNvGrpSpPr/>
          <p:nvPr/>
        </p:nvGrpSpPr>
        <p:grpSpPr bwMode="auto">
          <a:xfrm>
            <a:off x="5566780" y="4964670"/>
            <a:ext cx="1078098" cy="130348"/>
            <a:chOff x="768" y="2544"/>
            <a:chExt cx="1200" cy="144"/>
          </a:xfrm>
          <a:solidFill>
            <a:srgbClr val="368AD6"/>
          </a:solidFill>
        </p:grpSpPr>
        <p:sp>
          <p:nvSpPr>
            <p:cNvPr id="112" name="AutoShape 153">
              <a:extLst>
                <a:ext uri="{FF2B5EF4-FFF2-40B4-BE49-F238E27FC236}">
                  <a16:creationId xmlns:a16="http://schemas.microsoft.com/office/drawing/2014/main" id="{AB6C84AD-4DC1-4370-8C73-106F83CABF76}"/>
                </a:ext>
              </a:extLst>
            </p:cNvPr>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3" name="AutoShape 154">
              <a:extLst>
                <a:ext uri="{FF2B5EF4-FFF2-40B4-BE49-F238E27FC236}">
                  <a16:creationId xmlns:a16="http://schemas.microsoft.com/office/drawing/2014/main" id="{0B2D6148-D5B5-4384-939F-FF1DDCBBD8A3}"/>
                </a:ext>
              </a:extLst>
            </p:cNvPr>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4" name="AutoShape 155">
              <a:extLst>
                <a:ext uri="{FF2B5EF4-FFF2-40B4-BE49-F238E27FC236}">
                  <a16:creationId xmlns:a16="http://schemas.microsoft.com/office/drawing/2014/main" id="{4C84D6D5-FABA-4D53-B72E-40EECC479A44}"/>
                </a:ext>
              </a:extLst>
            </p:cNvPr>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5" name="AutoShape 156">
              <a:extLst>
                <a:ext uri="{FF2B5EF4-FFF2-40B4-BE49-F238E27FC236}">
                  <a16:creationId xmlns:a16="http://schemas.microsoft.com/office/drawing/2014/main" id="{BAE4DD55-F718-4B8B-A27E-FECD5BC8726C}"/>
                </a:ext>
              </a:extLst>
            </p:cNvPr>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16" name="Group 157">
            <a:extLst>
              <a:ext uri="{FF2B5EF4-FFF2-40B4-BE49-F238E27FC236}">
                <a16:creationId xmlns:a16="http://schemas.microsoft.com/office/drawing/2014/main" id="{C74F074A-7028-4785-A151-B9AADBE7C79D}"/>
              </a:ext>
            </a:extLst>
          </p:cNvPr>
          <p:cNvGrpSpPr/>
          <p:nvPr/>
        </p:nvGrpSpPr>
        <p:grpSpPr bwMode="auto">
          <a:xfrm>
            <a:off x="7392060" y="4964670"/>
            <a:ext cx="1078098" cy="130348"/>
            <a:chOff x="768" y="2544"/>
            <a:chExt cx="1200" cy="144"/>
          </a:xfrm>
          <a:solidFill>
            <a:srgbClr val="C00000"/>
          </a:solidFill>
        </p:grpSpPr>
        <p:sp>
          <p:nvSpPr>
            <p:cNvPr id="117" name="AutoShape 158">
              <a:extLst>
                <a:ext uri="{FF2B5EF4-FFF2-40B4-BE49-F238E27FC236}">
                  <a16:creationId xmlns:a16="http://schemas.microsoft.com/office/drawing/2014/main" id="{47405840-D46B-4FC8-A4E0-5BC14D784FEA}"/>
                </a:ext>
              </a:extLst>
            </p:cNvPr>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8" name="AutoShape 159">
              <a:extLst>
                <a:ext uri="{FF2B5EF4-FFF2-40B4-BE49-F238E27FC236}">
                  <a16:creationId xmlns:a16="http://schemas.microsoft.com/office/drawing/2014/main" id="{97B11429-EBD5-4A44-8A61-ACCDC25DFFBF}"/>
                </a:ext>
              </a:extLst>
            </p:cNvPr>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9" name="AutoShape 160">
              <a:extLst>
                <a:ext uri="{FF2B5EF4-FFF2-40B4-BE49-F238E27FC236}">
                  <a16:creationId xmlns:a16="http://schemas.microsoft.com/office/drawing/2014/main" id="{F47C7AE2-3994-4863-8D82-9076887D5A78}"/>
                </a:ext>
              </a:extLst>
            </p:cNvPr>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20" name="AutoShape 161">
              <a:extLst>
                <a:ext uri="{FF2B5EF4-FFF2-40B4-BE49-F238E27FC236}">
                  <a16:creationId xmlns:a16="http://schemas.microsoft.com/office/drawing/2014/main" id="{ABAD0F31-0C9B-4387-85DD-7BF9E7D18568}"/>
                </a:ext>
              </a:extLst>
            </p:cNvPr>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sp>
        <p:nvSpPr>
          <p:cNvPr id="121" name="AutoShape 162">
            <a:extLst>
              <a:ext uri="{FF2B5EF4-FFF2-40B4-BE49-F238E27FC236}">
                <a16:creationId xmlns:a16="http://schemas.microsoft.com/office/drawing/2014/main" id="{67660B64-20FC-49EB-98CC-21C50D80A2E1}"/>
              </a:ext>
            </a:extLst>
          </p:cNvPr>
          <p:cNvSpPr>
            <a:spLocks noChangeArrowheads="1"/>
          </p:cNvSpPr>
          <p:nvPr/>
        </p:nvSpPr>
        <p:spPr bwMode="auto">
          <a:xfrm>
            <a:off x="5567509" y="4783186"/>
            <a:ext cx="387015" cy="172382"/>
          </a:xfrm>
          <a:prstGeom prst="curvedDownArrow">
            <a:avLst>
              <a:gd name="adj1" fmla="val 49533"/>
              <a:gd name="adj2" fmla="val 94777"/>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122" name="AutoShape 163">
            <a:extLst>
              <a:ext uri="{FF2B5EF4-FFF2-40B4-BE49-F238E27FC236}">
                <a16:creationId xmlns:a16="http://schemas.microsoft.com/office/drawing/2014/main" id="{91C1CA14-3A65-400E-BB87-5A521AE1638C}"/>
              </a:ext>
            </a:extLst>
          </p:cNvPr>
          <p:cNvSpPr>
            <a:spLocks noChangeArrowheads="1"/>
          </p:cNvSpPr>
          <p:nvPr/>
        </p:nvSpPr>
        <p:spPr bwMode="auto">
          <a:xfrm>
            <a:off x="5902472" y="4783186"/>
            <a:ext cx="387016" cy="172382"/>
          </a:xfrm>
          <a:prstGeom prst="curvedDownArrow">
            <a:avLst>
              <a:gd name="adj1" fmla="val 49533"/>
              <a:gd name="adj2" fmla="val 94778"/>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123" name="AutoShape 164">
            <a:extLst>
              <a:ext uri="{FF2B5EF4-FFF2-40B4-BE49-F238E27FC236}">
                <a16:creationId xmlns:a16="http://schemas.microsoft.com/office/drawing/2014/main" id="{671F7665-3455-4B35-9A3D-C57F29FA0A6A}"/>
              </a:ext>
            </a:extLst>
          </p:cNvPr>
          <p:cNvSpPr>
            <a:spLocks noChangeArrowheads="1"/>
          </p:cNvSpPr>
          <p:nvPr/>
        </p:nvSpPr>
        <p:spPr bwMode="auto">
          <a:xfrm>
            <a:off x="6237434" y="4783186"/>
            <a:ext cx="388751" cy="172382"/>
          </a:xfrm>
          <a:prstGeom prst="curvedDownArrow">
            <a:avLst>
              <a:gd name="adj1" fmla="val 49755"/>
              <a:gd name="adj2" fmla="val 95203"/>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124" name="AutoShape 165">
            <a:extLst>
              <a:ext uri="{FF2B5EF4-FFF2-40B4-BE49-F238E27FC236}">
                <a16:creationId xmlns:a16="http://schemas.microsoft.com/office/drawing/2014/main" id="{5C2A8E99-AB4C-459B-AFB7-157462E5FA22}"/>
              </a:ext>
            </a:extLst>
          </p:cNvPr>
          <p:cNvSpPr>
            <a:spLocks noChangeArrowheads="1"/>
          </p:cNvSpPr>
          <p:nvPr/>
        </p:nvSpPr>
        <p:spPr bwMode="auto">
          <a:xfrm>
            <a:off x="3887935" y="4783186"/>
            <a:ext cx="1077743" cy="172382"/>
          </a:xfrm>
          <a:prstGeom prst="rightArrow">
            <a:avLst>
              <a:gd name="adj1" fmla="val 58333"/>
              <a:gd name="adj2" fmla="val 110230"/>
            </a:avLst>
          </a:prstGeom>
          <a:solidFill>
            <a:srgbClr val="92D050"/>
          </a:solidFill>
          <a:ln w="9525">
            <a:solidFill>
              <a:srgbClr val="339933"/>
            </a:solidFill>
            <a:miter lim="800000"/>
            <a:headEnd type="none" w="sm" len="lg"/>
            <a:tailEnd type="none" w="sm" len="lg"/>
          </a:ln>
        </p:spPr>
        <p:txBody>
          <a:bodyPr wrap="none" anchor="ctr"/>
          <a:lstStyle/>
          <a:p>
            <a:endParaRPr lang="zh-CN" altLang="en-US"/>
          </a:p>
        </p:txBody>
      </p:sp>
      <p:sp>
        <p:nvSpPr>
          <p:cNvPr id="125" name="AutoShape 166">
            <a:extLst>
              <a:ext uri="{FF2B5EF4-FFF2-40B4-BE49-F238E27FC236}">
                <a16:creationId xmlns:a16="http://schemas.microsoft.com/office/drawing/2014/main" id="{9DFA99F7-7018-4745-90D0-BEE49769910A}"/>
              </a:ext>
            </a:extLst>
          </p:cNvPr>
          <p:cNvSpPr>
            <a:spLocks noChangeArrowheads="1"/>
          </p:cNvSpPr>
          <p:nvPr/>
        </p:nvSpPr>
        <p:spPr bwMode="auto">
          <a:xfrm>
            <a:off x="7391546" y="4783186"/>
            <a:ext cx="388751" cy="17238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126" name="AutoShape 167">
            <a:extLst>
              <a:ext uri="{FF2B5EF4-FFF2-40B4-BE49-F238E27FC236}">
                <a16:creationId xmlns:a16="http://schemas.microsoft.com/office/drawing/2014/main" id="{EE0999BF-79D7-4B0C-BFC3-100EEF887394}"/>
              </a:ext>
            </a:extLst>
          </p:cNvPr>
          <p:cNvSpPr>
            <a:spLocks noChangeArrowheads="1"/>
          </p:cNvSpPr>
          <p:nvPr/>
        </p:nvSpPr>
        <p:spPr bwMode="auto">
          <a:xfrm>
            <a:off x="7707459" y="4783186"/>
            <a:ext cx="388751" cy="17238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127" name="AutoShape 168">
            <a:extLst>
              <a:ext uri="{FF2B5EF4-FFF2-40B4-BE49-F238E27FC236}">
                <a16:creationId xmlns:a16="http://schemas.microsoft.com/office/drawing/2014/main" id="{D5DDB2D8-DA9C-453A-A842-621D85B9B576}"/>
              </a:ext>
            </a:extLst>
          </p:cNvPr>
          <p:cNvSpPr>
            <a:spLocks noChangeArrowheads="1"/>
          </p:cNvSpPr>
          <p:nvPr/>
        </p:nvSpPr>
        <p:spPr bwMode="auto">
          <a:xfrm>
            <a:off x="8023371" y="4783186"/>
            <a:ext cx="388751" cy="17238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128" name="Text Box 169">
            <a:extLst>
              <a:ext uri="{FF2B5EF4-FFF2-40B4-BE49-F238E27FC236}">
                <a16:creationId xmlns:a16="http://schemas.microsoft.com/office/drawing/2014/main" id="{382D512F-9FC7-46BF-8409-6DD6B7EC5D34}"/>
              </a:ext>
            </a:extLst>
          </p:cNvPr>
          <p:cNvSpPr txBox="1">
            <a:spLocks noChangeArrowheads="1"/>
          </p:cNvSpPr>
          <p:nvPr/>
        </p:nvSpPr>
        <p:spPr bwMode="auto">
          <a:xfrm>
            <a:off x="3297236" y="4612066"/>
            <a:ext cx="5380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数据</a:t>
            </a:r>
            <a:endParaRPr lang="en-US" altLang="zh-CN" sz="1200"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传送</a:t>
            </a:r>
          </a:p>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特点</a:t>
            </a:r>
          </a:p>
        </p:txBody>
      </p:sp>
      <p:sp>
        <p:nvSpPr>
          <p:cNvPr id="129" name="Text Box 170">
            <a:extLst>
              <a:ext uri="{FF2B5EF4-FFF2-40B4-BE49-F238E27FC236}">
                <a16:creationId xmlns:a16="http://schemas.microsoft.com/office/drawing/2014/main" id="{92B18EE2-F1F8-42DF-94A2-E6625F687516}"/>
              </a:ext>
            </a:extLst>
          </p:cNvPr>
          <p:cNvSpPr txBox="1">
            <a:spLocks noChangeArrowheads="1"/>
          </p:cNvSpPr>
          <p:nvPr/>
        </p:nvSpPr>
        <p:spPr bwMode="auto">
          <a:xfrm>
            <a:off x="3776810" y="4581573"/>
            <a:ext cx="128079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比特流直达终点</a:t>
            </a:r>
          </a:p>
        </p:txBody>
      </p:sp>
      <p:sp>
        <p:nvSpPr>
          <p:cNvPr id="130" name="Text Box 171">
            <a:extLst>
              <a:ext uri="{FF2B5EF4-FFF2-40B4-BE49-F238E27FC236}">
                <a16:creationId xmlns:a16="http://schemas.microsoft.com/office/drawing/2014/main" id="{FE4384C4-7E7A-4ADA-96EF-F814E5195859}"/>
              </a:ext>
            </a:extLst>
          </p:cNvPr>
          <p:cNvSpPr txBox="1">
            <a:spLocks noChangeArrowheads="1"/>
          </p:cNvSpPr>
          <p:nvPr/>
        </p:nvSpPr>
        <p:spPr bwMode="auto">
          <a:xfrm>
            <a:off x="5526235" y="4551410"/>
            <a:ext cx="5102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p>
        </p:txBody>
      </p:sp>
      <p:sp>
        <p:nvSpPr>
          <p:cNvPr id="131" name="Text Box 172">
            <a:extLst>
              <a:ext uri="{FF2B5EF4-FFF2-40B4-BE49-F238E27FC236}">
                <a16:creationId xmlns:a16="http://schemas.microsoft.com/office/drawing/2014/main" id="{6083F183-73D1-4327-B4ED-60C66B44F98A}"/>
              </a:ext>
            </a:extLst>
          </p:cNvPr>
          <p:cNvSpPr txBox="1">
            <a:spLocks noChangeArrowheads="1"/>
          </p:cNvSpPr>
          <p:nvPr/>
        </p:nvSpPr>
        <p:spPr bwMode="auto">
          <a:xfrm>
            <a:off x="5865960" y="4551410"/>
            <a:ext cx="5102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p>
        </p:txBody>
      </p:sp>
      <p:sp>
        <p:nvSpPr>
          <p:cNvPr id="132" name="Text Box 173">
            <a:extLst>
              <a:ext uri="{FF2B5EF4-FFF2-40B4-BE49-F238E27FC236}">
                <a16:creationId xmlns:a16="http://schemas.microsoft.com/office/drawing/2014/main" id="{21751B35-9895-4888-938E-C7EA1132D02E}"/>
              </a:ext>
            </a:extLst>
          </p:cNvPr>
          <p:cNvSpPr txBox="1">
            <a:spLocks noChangeArrowheads="1"/>
          </p:cNvSpPr>
          <p:nvPr/>
        </p:nvSpPr>
        <p:spPr bwMode="auto">
          <a:xfrm>
            <a:off x="6200922" y="4551410"/>
            <a:ext cx="5102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p>
        </p:txBody>
      </p:sp>
      <p:sp>
        <p:nvSpPr>
          <p:cNvPr id="133" name="Text Box 174">
            <a:extLst>
              <a:ext uri="{FF2B5EF4-FFF2-40B4-BE49-F238E27FC236}">
                <a16:creationId xmlns:a16="http://schemas.microsoft.com/office/drawing/2014/main" id="{BFEF56F5-C904-4E04-83B2-9FBADB8F0F7E}"/>
              </a:ext>
            </a:extLst>
          </p:cNvPr>
          <p:cNvSpPr txBox="1">
            <a:spLocks noChangeArrowheads="1"/>
          </p:cNvSpPr>
          <p:nvPr/>
        </p:nvSpPr>
        <p:spPr bwMode="auto">
          <a:xfrm>
            <a:off x="7270897" y="4551410"/>
            <a:ext cx="5102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p>
        </p:txBody>
      </p:sp>
      <p:sp>
        <p:nvSpPr>
          <p:cNvPr id="134" name="Text Box 175">
            <a:extLst>
              <a:ext uri="{FF2B5EF4-FFF2-40B4-BE49-F238E27FC236}">
                <a16:creationId xmlns:a16="http://schemas.microsoft.com/office/drawing/2014/main" id="{20A708C9-3718-45F3-87D5-508879BE1EED}"/>
              </a:ext>
            </a:extLst>
          </p:cNvPr>
          <p:cNvSpPr txBox="1">
            <a:spLocks noChangeArrowheads="1"/>
          </p:cNvSpPr>
          <p:nvPr/>
        </p:nvSpPr>
        <p:spPr bwMode="auto">
          <a:xfrm>
            <a:off x="7596335" y="4551410"/>
            <a:ext cx="5102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p>
        </p:txBody>
      </p:sp>
      <p:sp>
        <p:nvSpPr>
          <p:cNvPr id="135" name="Text Box 176">
            <a:extLst>
              <a:ext uri="{FF2B5EF4-FFF2-40B4-BE49-F238E27FC236}">
                <a16:creationId xmlns:a16="http://schemas.microsoft.com/office/drawing/2014/main" id="{9AD6A0CA-6B1C-421C-91C2-F1DEF791D024}"/>
              </a:ext>
            </a:extLst>
          </p:cNvPr>
          <p:cNvSpPr txBox="1">
            <a:spLocks noChangeArrowheads="1"/>
          </p:cNvSpPr>
          <p:nvPr/>
        </p:nvSpPr>
        <p:spPr bwMode="auto">
          <a:xfrm>
            <a:off x="7923360" y="4551410"/>
            <a:ext cx="51023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p>
        </p:txBody>
      </p:sp>
      <p:sp>
        <p:nvSpPr>
          <p:cNvPr id="136" name="Text Box 177">
            <a:extLst>
              <a:ext uri="{FF2B5EF4-FFF2-40B4-BE49-F238E27FC236}">
                <a16:creationId xmlns:a16="http://schemas.microsoft.com/office/drawing/2014/main" id="{31174EF3-5EA3-4E0C-A683-CA36E8BF532E}"/>
              </a:ext>
            </a:extLst>
          </p:cNvPr>
          <p:cNvSpPr txBox="1">
            <a:spLocks noChangeArrowheads="1"/>
          </p:cNvSpPr>
          <p:nvPr/>
        </p:nvSpPr>
        <p:spPr bwMode="auto">
          <a:xfrm>
            <a:off x="5427809" y="5110211"/>
            <a:ext cx="79138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grpSp>
        <p:nvGrpSpPr>
          <p:cNvPr id="137" name="组合 136">
            <a:extLst>
              <a:ext uri="{FF2B5EF4-FFF2-40B4-BE49-F238E27FC236}">
                <a16:creationId xmlns:a16="http://schemas.microsoft.com/office/drawing/2014/main" id="{C47EFA86-D9DA-400B-B421-6274F365C11D}"/>
              </a:ext>
            </a:extLst>
          </p:cNvPr>
          <p:cNvGrpSpPr/>
          <p:nvPr/>
        </p:nvGrpSpPr>
        <p:grpSpPr bwMode="auto">
          <a:xfrm>
            <a:off x="7337571" y="2532111"/>
            <a:ext cx="730645" cy="335293"/>
            <a:chOff x="6125279" y="1930603"/>
            <a:chExt cx="1019406" cy="426741"/>
          </a:xfrm>
        </p:grpSpPr>
        <p:grpSp>
          <p:nvGrpSpPr>
            <p:cNvPr id="138" name="Group 134">
              <a:extLst>
                <a:ext uri="{FF2B5EF4-FFF2-40B4-BE49-F238E27FC236}">
                  <a16:creationId xmlns:a16="http://schemas.microsoft.com/office/drawing/2014/main" id="{CB4442C5-C1DA-46B8-ACDE-D20301A1160F}"/>
                </a:ext>
              </a:extLst>
            </p:cNvPr>
            <p:cNvGrpSpPr/>
            <p:nvPr/>
          </p:nvGrpSpPr>
          <p:grpSpPr bwMode="auto">
            <a:xfrm>
              <a:off x="6686328" y="2069332"/>
              <a:ext cx="458357" cy="247387"/>
              <a:chOff x="4653" y="1650"/>
              <a:chExt cx="366" cy="214"/>
            </a:xfrm>
          </p:grpSpPr>
          <p:sp>
            <p:nvSpPr>
              <p:cNvPr id="147" name="AutoShape 4">
                <a:extLst>
                  <a:ext uri="{FF2B5EF4-FFF2-40B4-BE49-F238E27FC236}">
                    <a16:creationId xmlns:a16="http://schemas.microsoft.com/office/drawing/2014/main" id="{F1EDD8BC-BB25-434D-9E77-88100E3D1E8D}"/>
                  </a:ext>
                </a:extLst>
              </p:cNvPr>
              <p:cNvSpPr>
                <a:spLocks noChangeArrowheads="1"/>
              </p:cNvSpPr>
              <p:nvPr/>
            </p:nvSpPr>
            <p:spPr bwMode="auto">
              <a:xfrm rot="5400000">
                <a:off x="4733" y="1579"/>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8" name="Line 6">
                <a:extLst>
                  <a:ext uri="{FF2B5EF4-FFF2-40B4-BE49-F238E27FC236}">
                    <a16:creationId xmlns:a16="http://schemas.microsoft.com/office/drawing/2014/main" id="{1892146F-B5EA-41B0-A48E-D2AC3409FADD}"/>
                  </a:ext>
                </a:extLst>
              </p:cNvPr>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7">
                <a:extLst>
                  <a:ext uri="{FF2B5EF4-FFF2-40B4-BE49-F238E27FC236}">
                    <a16:creationId xmlns:a16="http://schemas.microsoft.com/office/drawing/2014/main" id="{CF0AC8B6-71E2-462A-859C-40EBAE6C786E}"/>
                  </a:ext>
                </a:extLst>
              </p:cNvPr>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9" name="Group 131">
              <a:extLst>
                <a:ext uri="{FF2B5EF4-FFF2-40B4-BE49-F238E27FC236}">
                  <a16:creationId xmlns:a16="http://schemas.microsoft.com/office/drawing/2014/main" id="{BBA58330-CB96-4485-B5BC-0163FCC82B9F}"/>
                </a:ext>
              </a:extLst>
            </p:cNvPr>
            <p:cNvGrpSpPr/>
            <p:nvPr/>
          </p:nvGrpSpPr>
          <p:grpSpPr bwMode="auto">
            <a:xfrm>
              <a:off x="6125279" y="1930603"/>
              <a:ext cx="561050" cy="351427"/>
              <a:chOff x="4205" y="1530"/>
              <a:chExt cx="448" cy="304"/>
            </a:xfrm>
          </p:grpSpPr>
          <p:sp>
            <p:nvSpPr>
              <p:cNvPr id="142" name="AutoShape 44">
                <a:extLst>
                  <a:ext uri="{FF2B5EF4-FFF2-40B4-BE49-F238E27FC236}">
                    <a16:creationId xmlns:a16="http://schemas.microsoft.com/office/drawing/2014/main" id="{053B99E2-0F9F-4667-B731-3E50F66F0551}"/>
                  </a:ext>
                </a:extLst>
              </p:cNvPr>
              <p:cNvSpPr>
                <a:spLocks noChangeArrowheads="1"/>
              </p:cNvSpPr>
              <p:nvPr/>
            </p:nvSpPr>
            <p:spPr bwMode="auto">
              <a:xfrm rot="5400000">
                <a:off x="4367" y="151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3" name="Text Box 45">
                <a:extLst>
                  <a:ext uri="{FF2B5EF4-FFF2-40B4-BE49-F238E27FC236}">
                    <a16:creationId xmlns:a16="http://schemas.microsoft.com/office/drawing/2014/main" id="{B6976436-BF14-4592-B65C-921661642BAB}"/>
                  </a:ext>
                </a:extLst>
              </p:cNvPr>
              <p:cNvSpPr txBox="1">
                <a:spLocks noChangeArrowheads="1"/>
              </p:cNvSpPr>
              <p:nvPr/>
            </p:nvSpPr>
            <p:spPr bwMode="auto">
              <a:xfrm rot="626605">
                <a:off x="4205" y="1530"/>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P2</a:t>
                </a:r>
              </a:p>
            </p:txBody>
          </p:sp>
          <p:sp>
            <p:nvSpPr>
              <p:cNvPr id="144" name="Line 47">
                <a:extLst>
                  <a:ext uri="{FF2B5EF4-FFF2-40B4-BE49-F238E27FC236}">
                    <a16:creationId xmlns:a16="http://schemas.microsoft.com/office/drawing/2014/main" id="{34F10046-5B66-46CE-8A9D-F7E7C9F32097}"/>
                  </a:ext>
                </a:extLst>
              </p:cNvPr>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AutoShape 48">
                <a:extLst>
                  <a:ext uri="{FF2B5EF4-FFF2-40B4-BE49-F238E27FC236}">
                    <a16:creationId xmlns:a16="http://schemas.microsoft.com/office/drawing/2014/main" id="{506BF4B5-8617-40D6-B445-CF0C72756D2D}"/>
                  </a:ext>
                </a:extLst>
              </p:cNvPr>
              <p:cNvSpPr>
                <a:spLocks noChangeArrowheads="1"/>
              </p:cNvSpPr>
              <p:nvPr/>
            </p:nvSpPr>
            <p:spPr bwMode="auto">
              <a:xfrm rot="746037">
                <a:off x="4493" y="1652"/>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6" name="Line 46">
                <a:extLst>
                  <a:ext uri="{FF2B5EF4-FFF2-40B4-BE49-F238E27FC236}">
                    <a16:creationId xmlns:a16="http://schemas.microsoft.com/office/drawing/2014/main" id="{E329BCA0-F936-4A93-A88A-872D8F04A39C}"/>
                  </a:ext>
                </a:extLst>
              </p:cNvPr>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0" name="Text Box 5">
              <a:extLst>
                <a:ext uri="{FF2B5EF4-FFF2-40B4-BE49-F238E27FC236}">
                  <a16:creationId xmlns:a16="http://schemas.microsoft.com/office/drawing/2014/main" id="{781594FC-8274-495F-A700-6A9DD89817E8}"/>
                </a:ext>
              </a:extLst>
            </p:cNvPr>
            <p:cNvSpPr txBox="1">
              <a:spLocks noChangeArrowheads="1"/>
            </p:cNvSpPr>
            <p:nvPr/>
          </p:nvSpPr>
          <p:spPr bwMode="auto">
            <a:xfrm rot="626605">
              <a:off x="6584756" y="2005580"/>
              <a:ext cx="503711" cy="35176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P1</a:t>
              </a:r>
            </a:p>
          </p:txBody>
        </p:sp>
        <p:sp>
          <p:nvSpPr>
            <p:cNvPr id="141" name="AutoShape 8">
              <a:extLst>
                <a:ext uri="{FF2B5EF4-FFF2-40B4-BE49-F238E27FC236}">
                  <a16:creationId xmlns:a16="http://schemas.microsoft.com/office/drawing/2014/main" id="{4A458266-36BC-4EDD-A4D0-9F48B486BC12}"/>
                </a:ext>
              </a:extLst>
            </p:cNvPr>
            <p:cNvSpPr>
              <a:spLocks noChangeArrowheads="1"/>
            </p:cNvSpPr>
            <p:nvPr/>
          </p:nvSpPr>
          <p:spPr bwMode="auto">
            <a:xfrm rot="746037">
              <a:off x="6929283" y="2144470"/>
              <a:ext cx="166561" cy="145658"/>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50" name="组合 149">
            <a:extLst>
              <a:ext uri="{FF2B5EF4-FFF2-40B4-BE49-F238E27FC236}">
                <a16:creationId xmlns:a16="http://schemas.microsoft.com/office/drawing/2014/main" id="{C1B989C2-B662-4250-A126-F82760271AAB}"/>
              </a:ext>
            </a:extLst>
          </p:cNvPr>
          <p:cNvGrpSpPr/>
          <p:nvPr/>
        </p:nvGrpSpPr>
        <p:grpSpPr bwMode="auto">
          <a:xfrm>
            <a:off x="7335985" y="2667048"/>
            <a:ext cx="1056917" cy="397805"/>
            <a:chOff x="6124016" y="2136378"/>
            <a:chExt cx="1473997" cy="508646"/>
          </a:xfrm>
        </p:grpSpPr>
        <p:grpSp>
          <p:nvGrpSpPr>
            <p:cNvPr id="151" name="Group 135">
              <a:extLst>
                <a:ext uri="{FF2B5EF4-FFF2-40B4-BE49-F238E27FC236}">
                  <a16:creationId xmlns:a16="http://schemas.microsoft.com/office/drawing/2014/main" id="{46A0D64C-9D06-4699-917C-73FAA7AFCE27}"/>
                </a:ext>
              </a:extLst>
            </p:cNvPr>
            <p:cNvGrpSpPr/>
            <p:nvPr/>
          </p:nvGrpSpPr>
          <p:grpSpPr bwMode="auto">
            <a:xfrm>
              <a:off x="6680052" y="2276252"/>
              <a:ext cx="459609" cy="247386"/>
              <a:chOff x="4648" y="1829"/>
              <a:chExt cx="367" cy="214"/>
            </a:xfrm>
          </p:grpSpPr>
          <p:sp>
            <p:nvSpPr>
              <p:cNvPr id="166" name="AutoShape 9">
                <a:extLst>
                  <a:ext uri="{FF2B5EF4-FFF2-40B4-BE49-F238E27FC236}">
                    <a16:creationId xmlns:a16="http://schemas.microsoft.com/office/drawing/2014/main" id="{E98FADF7-14F1-4E3E-9142-A7AACB090DED}"/>
                  </a:ext>
                </a:extLst>
              </p:cNvPr>
              <p:cNvSpPr>
                <a:spLocks noChangeArrowheads="1"/>
              </p:cNvSpPr>
              <p:nvPr/>
            </p:nvSpPr>
            <p:spPr bwMode="auto">
              <a:xfrm rot="5400000">
                <a:off x="4729" y="1758"/>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67" name="Line 11">
                <a:extLst>
                  <a:ext uri="{FF2B5EF4-FFF2-40B4-BE49-F238E27FC236}">
                    <a16:creationId xmlns:a16="http://schemas.microsoft.com/office/drawing/2014/main" id="{D661D7DA-2231-4078-A912-FAB88001B227}"/>
                  </a:ext>
                </a:extLst>
              </p:cNvPr>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12">
                <a:extLst>
                  <a:ext uri="{FF2B5EF4-FFF2-40B4-BE49-F238E27FC236}">
                    <a16:creationId xmlns:a16="http://schemas.microsoft.com/office/drawing/2014/main" id="{96FFD548-669B-46E9-B740-A839BEA53342}"/>
                  </a:ext>
                </a:extLst>
              </p:cNvPr>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2" name="Group 139">
              <a:extLst>
                <a:ext uri="{FF2B5EF4-FFF2-40B4-BE49-F238E27FC236}">
                  <a16:creationId xmlns:a16="http://schemas.microsoft.com/office/drawing/2014/main" id="{09A6D95C-B3F3-4CA2-8260-3161781F9256}"/>
                </a:ext>
              </a:extLst>
            </p:cNvPr>
            <p:cNvGrpSpPr/>
            <p:nvPr/>
          </p:nvGrpSpPr>
          <p:grpSpPr bwMode="auto">
            <a:xfrm>
              <a:off x="7023189" y="2293596"/>
              <a:ext cx="574824" cy="351428"/>
              <a:chOff x="4922" y="1844"/>
              <a:chExt cx="459" cy="304"/>
            </a:xfrm>
          </p:grpSpPr>
          <p:sp>
            <p:nvSpPr>
              <p:cNvPr id="161" name="AutoShape 24">
                <a:extLst>
                  <a:ext uri="{FF2B5EF4-FFF2-40B4-BE49-F238E27FC236}">
                    <a16:creationId xmlns:a16="http://schemas.microsoft.com/office/drawing/2014/main" id="{8398047E-FA54-4C72-8567-15B739995F51}"/>
                  </a:ext>
                </a:extLst>
              </p:cNvPr>
              <p:cNvSpPr>
                <a:spLocks noChangeArrowheads="1"/>
              </p:cNvSpPr>
              <p:nvPr/>
            </p:nvSpPr>
            <p:spPr bwMode="auto">
              <a:xfrm rot="5400000">
                <a:off x="5096" y="1821"/>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62" name="Text Box 25">
                <a:extLst>
                  <a:ext uri="{FF2B5EF4-FFF2-40B4-BE49-F238E27FC236}">
                    <a16:creationId xmlns:a16="http://schemas.microsoft.com/office/drawing/2014/main" id="{4CFFAF21-0168-4B2C-A8C1-913E8AC28361}"/>
                  </a:ext>
                </a:extLst>
              </p:cNvPr>
              <p:cNvSpPr txBox="1">
                <a:spLocks noChangeArrowheads="1"/>
              </p:cNvSpPr>
              <p:nvPr/>
            </p:nvSpPr>
            <p:spPr bwMode="auto">
              <a:xfrm rot="626605">
                <a:off x="4922" y="1844"/>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P1</a:t>
                </a:r>
              </a:p>
            </p:txBody>
          </p:sp>
          <p:sp>
            <p:nvSpPr>
              <p:cNvPr id="163" name="Line 26">
                <a:extLst>
                  <a:ext uri="{FF2B5EF4-FFF2-40B4-BE49-F238E27FC236}">
                    <a16:creationId xmlns:a16="http://schemas.microsoft.com/office/drawing/2014/main" id="{09666A50-38FF-4102-8622-939E6464E661}"/>
                  </a:ext>
                </a:extLst>
              </p:cNvPr>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27">
                <a:extLst>
                  <a:ext uri="{FF2B5EF4-FFF2-40B4-BE49-F238E27FC236}">
                    <a16:creationId xmlns:a16="http://schemas.microsoft.com/office/drawing/2014/main" id="{6A494887-3442-4824-8759-1D5846375E5A}"/>
                  </a:ext>
                </a:extLst>
              </p:cNvPr>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AutoShape 28">
                <a:extLst>
                  <a:ext uri="{FF2B5EF4-FFF2-40B4-BE49-F238E27FC236}">
                    <a16:creationId xmlns:a16="http://schemas.microsoft.com/office/drawing/2014/main" id="{DAD3271C-4AC2-42A3-BEB3-D9C97C21D529}"/>
                  </a:ext>
                </a:extLst>
              </p:cNvPr>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53" name="Group 132">
              <a:extLst>
                <a:ext uri="{FF2B5EF4-FFF2-40B4-BE49-F238E27FC236}">
                  <a16:creationId xmlns:a16="http://schemas.microsoft.com/office/drawing/2014/main" id="{B7C96A7F-A51B-4EE1-8D48-296FCFAD879A}"/>
                </a:ext>
              </a:extLst>
            </p:cNvPr>
            <p:cNvGrpSpPr/>
            <p:nvPr/>
          </p:nvGrpSpPr>
          <p:grpSpPr bwMode="auto">
            <a:xfrm>
              <a:off x="6124016" y="2136378"/>
              <a:ext cx="566057" cy="351428"/>
              <a:chOff x="4204" y="1708"/>
              <a:chExt cx="452" cy="304"/>
            </a:xfrm>
          </p:grpSpPr>
          <p:sp>
            <p:nvSpPr>
              <p:cNvPr id="156" name="AutoShape 49">
                <a:extLst>
                  <a:ext uri="{FF2B5EF4-FFF2-40B4-BE49-F238E27FC236}">
                    <a16:creationId xmlns:a16="http://schemas.microsoft.com/office/drawing/2014/main" id="{07CD9986-9F3A-4C0D-B343-1C0BF9DD6ED6}"/>
                  </a:ext>
                </a:extLst>
              </p:cNvPr>
              <p:cNvSpPr>
                <a:spLocks noChangeArrowheads="1"/>
              </p:cNvSpPr>
              <p:nvPr/>
            </p:nvSpPr>
            <p:spPr bwMode="auto">
              <a:xfrm rot="5400000">
                <a:off x="4371" y="1691"/>
                <a:ext cx="210" cy="360"/>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57" name="Text Box 50">
                <a:extLst>
                  <a:ext uri="{FF2B5EF4-FFF2-40B4-BE49-F238E27FC236}">
                    <a16:creationId xmlns:a16="http://schemas.microsoft.com/office/drawing/2014/main" id="{B5C1E190-E51E-47D4-95FC-B44C39EE5A01}"/>
                  </a:ext>
                </a:extLst>
              </p:cNvPr>
              <p:cNvSpPr txBox="1">
                <a:spLocks noChangeArrowheads="1"/>
              </p:cNvSpPr>
              <p:nvPr/>
            </p:nvSpPr>
            <p:spPr bwMode="auto">
              <a:xfrm rot="626605">
                <a:off x="4204" y="1708"/>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P3</a:t>
                </a:r>
              </a:p>
            </p:txBody>
          </p:sp>
          <p:sp>
            <p:nvSpPr>
              <p:cNvPr id="158" name="Line 51">
                <a:extLst>
                  <a:ext uri="{FF2B5EF4-FFF2-40B4-BE49-F238E27FC236}">
                    <a16:creationId xmlns:a16="http://schemas.microsoft.com/office/drawing/2014/main" id="{27D9E6D8-2FBF-4D83-A527-1F73C92D6C89}"/>
                  </a:ext>
                </a:extLst>
              </p:cNvPr>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52">
                <a:extLst>
                  <a:ext uri="{FF2B5EF4-FFF2-40B4-BE49-F238E27FC236}">
                    <a16:creationId xmlns:a16="http://schemas.microsoft.com/office/drawing/2014/main" id="{6CB44942-F681-45D4-893E-9CB2CD1D2A18}"/>
                  </a:ext>
                </a:extLst>
              </p:cNvPr>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AutoShape 53">
                <a:extLst>
                  <a:ext uri="{FF2B5EF4-FFF2-40B4-BE49-F238E27FC236}">
                    <a16:creationId xmlns:a16="http://schemas.microsoft.com/office/drawing/2014/main" id="{63525081-BF9D-4329-9BB1-558BB307E9A4}"/>
                  </a:ext>
                </a:extLst>
              </p:cNvPr>
              <p:cNvSpPr>
                <a:spLocks noChangeArrowheads="1"/>
              </p:cNvSpPr>
              <p:nvPr/>
            </p:nvSpPr>
            <p:spPr bwMode="auto">
              <a:xfrm rot="746037">
                <a:off x="4496" y="1827"/>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154" name="Text Box 10">
              <a:extLst>
                <a:ext uri="{FF2B5EF4-FFF2-40B4-BE49-F238E27FC236}">
                  <a16:creationId xmlns:a16="http://schemas.microsoft.com/office/drawing/2014/main" id="{0C83A69C-6137-4445-A1A9-7DA0F923BA3E}"/>
                </a:ext>
              </a:extLst>
            </p:cNvPr>
            <p:cNvSpPr txBox="1">
              <a:spLocks noChangeArrowheads="1"/>
            </p:cNvSpPr>
            <p:nvPr/>
          </p:nvSpPr>
          <p:spPr bwMode="auto">
            <a:xfrm rot="626605">
              <a:off x="6570965" y="2212500"/>
              <a:ext cx="503710" cy="35176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P2</a:t>
              </a:r>
            </a:p>
          </p:txBody>
        </p:sp>
        <p:sp>
          <p:nvSpPr>
            <p:cNvPr id="155" name="AutoShape 13">
              <a:extLst>
                <a:ext uri="{FF2B5EF4-FFF2-40B4-BE49-F238E27FC236}">
                  <a16:creationId xmlns:a16="http://schemas.microsoft.com/office/drawing/2014/main" id="{FBC174E4-949A-4275-B0D0-82BC24EE6197}"/>
                </a:ext>
              </a:extLst>
            </p:cNvPr>
            <p:cNvSpPr>
              <a:spLocks noChangeArrowheads="1"/>
            </p:cNvSpPr>
            <p:nvPr/>
          </p:nvSpPr>
          <p:spPr bwMode="auto">
            <a:xfrm rot="746037">
              <a:off x="6924259" y="2351391"/>
              <a:ext cx="165309" cy="145657"/>
            </a:xfrm>
            <a:prstGeom prst="rightArrow">
              <a:avLst>
                <a:gd name="adj1" fmla="val 50000"/>
                <a:gd name="adj2" fmla="val 26192"/>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69" name="组合 168">
            <a:extLst>
              <a:ext uri="{FF2B5EF4-FFF2-40B4-BE49-F238E27FC236}">
                <a16:creationId xmlns:a16="http://schemas.microsoft.com/office/drawing/2014/main" id="{B5D5957A-1F9C-41EA-80E0-C9483227A8C4}"/>
              </a:ext>
            </a:extLst>
          </p:cNvPr>
          <p:cNvGrpSpPr/>
          <p:nvPr/>
        </p:nvGrpSpPr>
        <p:grpSpPr bwMode="auto">
          <a:xfrm>
            <a:off x="7924946" y="3149648"/>
            <a:ext cx="472055" cy="373180"/>
            <a:chOff x="7021271" y="2851447"/>
            <a:chExt cx="657481" cy="475119"/>
          </a:xfrm>
        </p:grpSpPr>
        <p:sp>
          <p:nvSpPr>
            <p:cNvPr id="170" name="AutoShape 54">
              <a:extLst>
                <a:ext uri="{FF2B5EF4-FFF2-40B4-BE49-F238E27FC236}">
                  <a16:creationId xmlns:a16="http://schemas.microsoft.com/office/drawing/2014/main" id="{F071654A-FBB7-49FA-A8DC-6C9520DEF169}"/>
                </a:ext>
              </a:extLst>
            </p:cNvPr>
            <p:cNvSpPr>
              <a:spLocks noChangeArrowheads="1"/>
            </p:cNvSpPr>
            <p:nvPr/>
          </p:nvSpPr>
          <p:spPr bwMode="auto">
            <a:xfrm rot="5400000">
              <a:off x="7244991" y="2836979"/>
              <a:ext cx="243919" cy="449589"/>
            </a:xfrm>
            <a:prstGeom prst="parallelogram">
              <a:avLst>
                <a:gd name="adj" fmla="val 29162"/>
              </a:avLst>
            </a:prstGeom>
            <a:solidFill>
              <a:srgbClr val="C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nvGrpSpPr>
            <p:cNvPr id="171" name="组合 181">
              <a:extLst>
                <a:ext uri="{FF2B5EF4-FFF2-40B4-BE49-F238E27FC236}">
                  <a16:creationId xmlns:a16="http://schemas.microsoft.com/office/drawing/2014/main" id="{F8D2473B-0926-41F7-8E84-810C1B5719CC}"/>
                </a:ext>
              </a:extLst>
            </p:cNvPr>
            <p:cNvGrpSpPr/>
            <p:nvPr/>
          </p:nvGrpSpPr>
          <p:grpSpPr bwMode="auto">
            <a:xfrm>
              <a:off x="7021271" y="2851447"/>
              <a:ext cx="657481" cy="475119"/>
              <a:chOff x="7021271" y="2851447"/>
              <a:chExt cx="657481" cy="475119"/>
            </a:xfrm>
          </p:grpSpPr>
          <p:grpSp>
            <p:nvGrpSpPr>
              <p:cNvPr id="172" name="Group 142">
                <a:extLst>
                  <a:ext uri="{FF2B5EF4-FFF2-40B4-BE49-F238E27FC236}">
                    <a16:creationId xmlns:a16="http://schemas.microsoft.com/office/drawing/2014/main" id="{A128772C-7988-42D3-AC9D-7B2A9CA99CDC}"/>
                  </a:ext>
                </a:extLst>
              </p:cNvPr>
              <p:cNvGrpSpPr/>
              <p:nvPr/>
            </p:nvGrpSpPr>
            <p:grpSpPr bwMode="auto">
              <a:xfrm>
                <a:off x="7021271" y="2851447"/>
                <a:ext cx="657481" cy="475119"/>
                <a:chOff x="4917" y="2326"/>
                <a:chExt cx="525" cy="411"/>
              </a:xfrm>
            </p:grpSpPr>
            <p:sp>
              <p:nvSpPr>
                <p:cNvPr id="175" name="AutoShape 39">
                  <a:extLst>
                    <a:ext uri="{FF2B5EF4-FFF2-40B4-BE49-F238E27FC236}">
                      <a16:creationId xmlns:a16="http://schemas.microsoft.com/office/drawing/2014/main" id="{747C0950-4757-4CCD-8460-02DF9C363505}"/>
                    </a:ext>
                  </a:extLst>
                </p:cNvPr>
                <p:cNvSpPr>
                  <a:spLocks noChangeArrowheads="1"/>
                </p:cNvSpPr>
                <p:nvPr/>
              </p:nvSpPr>
              <p:spPr bwMode="auto">
                <a:xfrm rot="5400000">
                  <a:off x="4999" y="2295"/>
                  <a:ext cx="411"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76" name="Text Box 40">
                  <a:extLst>
                    <a:ext uri="{FF2B5EF4-FFF2-40B4-BE49-F238E27FC236}">
                      <a16:creationId xmlns:a16="http://schemas.microsoft.com/office/drawing/2014/main" id="{27E2D9CE-B972-4D4F-8901-73953FADA95C}"/>
                    </a:ext>
                  </a:extLst>
                </p:cNvPr>
                <p:cNvSpPr txBox="1">
                  <a:spLocks noChangeArrowheads="1"/>
                </p:cNvSpPr>
                <p:nvPr/>
              </p:nvSpPr>
              <p:spPr bwMode="auto">
                <a:xfrm rot="626605">
                  <a:off x="4917" y="2354"/>
                  <a:ext cx="402"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900" b="1">
                      <a:solidFill>
                        <a:schemeClr val="bg1"/>
                      </a:solidFill>
                      <a:latin typeface="微软雅黑" panose="020B0503020204020204" pitchFamily="34" charset="-122"/>
                      <a:ea typeface="微软雅黑" panose="020B0503020204020204" pitchFamily="34" charset="-122"/>
                    </a:rPr>
                    <a:t>P4</a:t>
                  </a:r>
                </a:p>
              </p:txBody>
            </p:sp>
          </p:grpSp>
          <p:sp>
            <p:nvSpPr>
              <p:cNvPr id="173" name="Line 112">
                <a:extLst>
                  <a:ext uri="{FF2B5EF4-FFF2-40B4-BE49-F238E27FC236}">
                    <a16:creationId xmlns:a16="http://schemas.microsoft.com/office/drawing/2014/main" id="{F42D7FC3-30AC-4E99-934E-0B13CDCC8131}"/>
                  </a:ext>
                </a:extLst>
              </p:cNvPr>
              <p:cNvSpPr>
                <a:spLocks noChangeShapeType="1"/>
              </p:cNvSpPr>
              <p:nvPr/>
            </p:nvSpPr>
            <p:spPr bwMode="auto">
              <a:xfrm>
                <a:off x="7129282" y="3113994"/>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 name="AutoShape 38">
                <a:extLst>
                  <a:ext uri="{FF2B5EF4-FFF2-40B4-BE49-F238E27FC236}">
                    <a16:creationId xmlns:a16="http://schemas.microsoft.com/office/drawing/2014/main" id="{B0A0063C-0229-4070-B940-662EA25FA6F2}"/>
                  </a:ext>
                </a:extLst>
              </p:cNvPr>
              <p:cNvSpPr>
                <a:spLocks noChangeArrowheads="1"/>
              </p:cNvSpPr>
              <p:nvPr/>
            </p:nvSpPr>
            <p:spPr bwMode="auto">
              <a:xfrm rot="746037">
                <a:off x="7396188" y="300788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sp>
        <p:nvSpPr>
          <p:cNvPr id="177" name="Text Box 177">
            <a:extLst>
              <a:ext uri="{FF2B5EF4-FFF2-40B4-BE49-F238E27FC236}">
                <a16:creationId xmlns:a16="http://schemas.microsoft.com/office/drawing/2014/main" id="{BD8F7DA1-6CD5-4A20-AF3B-17EE7D8C139D}"/>
              </a:ext>
            </a:extLst>
          </p:cNvPr>
          <p:cNvSpPr txBox="1">
            <a:spLocks noChangeArrowheads="1"/>
          </p:cNvSpPr>
          <p:nvPr/>
        </p:nvSpPr>
        <p:spPr bwMode="auto">
          <a:xfrm>
            <a:off x="6045346" y="5110211"/>
            <a:ext cx="79138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sp>
        <p:nvSpPr>
          <p:cNvPr id="178" name="Text Box 177">
            <a:extLst>
              <a:ext uri="{FF2B5EF4-FFF2-40B4-BE49-F238E27FC236}">
                <a16:creationId xmlns:a16="http://schemas.microsoft.com/office/drawing/2014/main" id="{6213852B-8807-42B0-AC54-C44E1E4F546B}"/>
              </a:ext>
            </a:extLst>
          </p:cNvPr>
          <p:cNvSpPr txBox="1">
            <a:spLocks noChangeArrowheads="1"/>
          </p:cNvSpPr>
          <p:nvPr/>
        </p:nvSpPr>
        <p:spPr bwMode="auto">
          <a:xfrm>
            <a:off x="7170884" y="5110211"/>
            <a:ext cx="78965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sp>
        <p:nvSpPr>
          <p:cNvPr id="179" name="Text Box 177">
            <a:extLst>
              <a:ext uri="{FF2B5EF4-FFF2-40B4-BE49-F238E27FC236}">
                <a16:creationId xmlns:a16="http://schemas.microsoft.com/office/drawing/2014/main" id="{8C3ABF74-011C-4908-9999-A55362DCCB40}"/>
              </a:ext>
            </a:extLst>
          </p:cNvPr>
          <p:cNvSpPr txBox="1">
            <a:spLocks noChangeArrowheads="1"/>
          </p:cNvSpPr>
          <p:nvPr/>
        </p:nvSpPr>
        <p:spPr bwMode="auto">
          <a:xfrm>
            <a:off x="7786834" y="5110211"/>
            <a:ext cx="79138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存储转发</a:t>
            </a:r>
          </a:p>
        </p:txBody>
      </p:sp>
      <p:grpSp>
        <p:nvGrpSpPr>
          <p:cNvPr id="180" name="组合 179">
            <a:extLst>
              <a:ext uri="{FF2B5EF4-FFF2-40B4-BE49-F238E27FC236}">
                <a16:creationId xmlns:a16="http://schemas.microsoft.com/office/drawing/2014/main" id="{17D4888C-AFE2-4E5D-9168-17B771C9AACD}"/>
              </a:ext>
            </a:extLst>
          </p:cNvPr>
          <p:cNvGrpSpPr/>
          <p:nvPr/>
        </p:nvGrpSpPr>
        <p:grpSpPr bwMode="auto">
          <a:xfrm>
            <a:off x="2967185" y="2449561"/>
            <a:ext cx="966671" cy="729309"/>
            <a:chOff x="1986461" y="1436989"/>
            <a:chExt cx="883227" cy="610785"/>
          </a:xfrm>
        </p:grpSpPr>
        <p:grpSp>
          <p:nvGrpSpPr>
            <p:cNvPr id="181" name="Group 122">
              <a:extLst>
                <a:ext uri="{FF2B5EF4-FFF2-40B4-BE49-F238E27FC236}">
                  <a16:creationId xmlns:a16="http://schemas.microsoft.com/office/drawing/2014/main" id="{2D28EA70-F50C-41CC-99CE-F591FCF47DF2}"/>
                </a:ext>
              </a:extLst>
            </p:cNvPr>
            <p:cNvGrpSpPr/>
            <p:nvPr/>
          </p:nvGrpSpPr>
          <p:grpSpPr bwMode="auto">
            <a:xfrm>
              <a:off x="1986461" y="1436989"/>
              <a:ext cx="800435" cy="587904"/>
              <a:chOff x="71" y="1473"/>
              <a:chExt cx="974" cy="775"/>
            </a:xfrm>
          </p:grpSpPr>
          <p:sp>
            <p:nvSpPr>
              <p:cNvPr id="185" name="Line 92">
                <a:extLst>
                  <a:ext uri="{FF2B5EF4-FFF2-40B4-BE49-F238E27FC236}">
                    <a16:creationId xmlns:a16="http://schemas.microsoft.com/office/drawing/2014/main" id="{6F2F7997-13FE-440B-A43C-E22C61B9BF35}"/>
                  </a:ext>
                </a:extLst>
              </p:cNvPr>
              <p:cNvSpPr>
                <a:spLocks noChangeShapeType="1"/>
              </p:cNvSpPr>
              <p:nvPr/>
            </p:nvSpPr>
            <p:spPr bwMode="auto">
              <a:xfrm>
                <a:off x="630" y="1474"/>
                <a:ext cx="18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6" name="Line 94">
                <a:extLst>
                  <a:ext uri="{FF2B5EF4-FFF2-40B4-BE49-F238E27FC236}">
                    <a16:creationId xmlns:a16="http://schemas.microsoft.com/office/drawing/2014/main" id="{3DBE042F-FA6E-479A-8D1F-0AD82CE2E554}"/>
                  </a:ext>
                </a:extLst>
              </p:cNvPr>
              <p:cNvSpPr>
                <a:spLocks noChangeShapeType="1"/>
              </p:cNvSpPr>
              <p:nvPr/>
            </p:nvSpPr>
            <p:spPr bwMode="auto">
              <a:xfrm>
                <a:off x="622" y="2248"/>
                <a:ext cx="18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7" name="Text Box 95">
                <a:extLst>
                  <a:ext uri="{FF2B5EF4-FFF2-40B4-BE49-F238E27FC236}">
                    <a16:creationId xmlns:a16="http://schemas.microsoft.com/office/drawing/2014/main" id="{EA7EB12E-AE06-4681-AF41-852D75E6A16E}"/>
                  </a:ext>
                </a:extLst>
              </p:cNvPr>
              <p:cNvSpPr txBox="1">
                <a:spLocks noChangeArrowheads="1"/>
              </p:cNvSpPr>
              <p:nvPr/>
            </p:nvSpPr>
            <p:spPr bwMode="auto">
              <a:xfrm>
                <a:off x="71" y="1733"/>
                <a:ext cx="9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a:latin typeface="微软雅黑" panose="020B0503020204020204" pitchFamily="34" charset="-122"/>
                    <a:ea typeface="微软雅黑" panose="020B0503020204020204" pitchFamily="34" charset="-122"/>
                  </a:rPr>
                  <a:t>连接建立</a:t>
                </a:r>
              </a:p>
            </p:txBody>
          </p:sp>
          <p:sp>
            <p:nvSpPr>
              <p:cNvPr id="188" name="Line 97">
                <a:extLst>
                  <a:ext uri="{FF2B5EF4-FFF2-40B4-BE49-F238E27FC236}">
                    <a16:creationId xmlns:a16="http://schemas.microsoft.com/office/drawing/2014/main" id="{012A37C1-DADF-4427-95F4-281BB74E4E31}"/>
                  </a:ext>
                </a:extLst>
              </p:cNvPr>
              <p:cNvSpPr>
                <a:spLocks noChangeShapeType="1"/>
              </p:cNvSpPr>
              <p:nvPr/>
            </p:nvSpPr>
            <p:spPr bwMode="auto">
              <a:xfrm>
                <a:off x="720" y="1473"/>
                <a:ext cx="0" cy="75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82" name="Line 98">
              <a:extLst>
                <a:ext uri="{FF2B5EF4-FFF2-40B4-BE49-F238E27FC236}">
                  <a16:creationId xmlns:a16="http://schemas.microsoft.com/office/drawing/2014/main" id="{C98F5E53-E9E4-4FEF-96A8-663691DB1AB0}"/>
                </a:ext>
              </a:extLst>
            </p:cNvPr>
            <p:cNvSpPr>
              <a:spLocks noChangeShapeType="1"/>
            </p:cNvSpPr>
            <p:nvPr/>
          </p:nvSpPr>
          <p:spPr bwMode="auto">
            <a:xfrm>
              <a:off x="2785557" y="1492950"/>
              <a:ext cx="0" cy="504318"/>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Line 93">
              <a:extLst>
                <a:ext uri="{FF2B5EF4-FFF2-40B4-BE49-F238E27FC236}">
                  <a16:creationId xmlns:a16="http://schemas.microsoft.com/office/drawing/2014/main" id="{876BC2F7-DE82-4DF1-A087-FDC8632E3B39}"/>
                </a:ext>
              </a:extLst>
            </p:cNvPr>
            <p:cNvSpPr>
              <a:spLocks noChangeShapeType="1"/>
            </p:cNvSpPr>
            <p:nvPr/>
          </p:nvSpPr>
          <p:spPr bwMode="auto">
            <a:xfrm>
              <a:off x="2708145" y="2047774"/>
              <a:ext cx="149568"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93">
              <a:extLst>
                <a:ext uri="{FF2B5EF4-FFF2-40B4-BE49-F238E27FC236}">
                  <a16:creationId xmlns:a16="http://schemas.microsoft.com/office/drawing/2014/main" id="{43389186-15A4-4918-8990-2B2861C955A7}"/>
                </a:ext>
              </a:extLst>
            </p:cNvPr>
            <p:cNvSpPr>
              <a:spLocks noChangeShapeType="1"/>
            </p:cNvSpPr>
            <p:nvPr/>
          </p:nvSpPr>
          <p:spPr bwMode="auto">
            <a:xfrm>
              <a:off x="2720120" y="1448209"/>
              <a:ext cx="149568"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9" name="Line 102">
            <a:extLst>
              <a:ext uri="{FF2B5EF4-FFF2-40B4-BE49-F238E27FC236}">
                <a16:creationId xmlns:a16="http://schemas.microsoft.com/office/drawing/2014/main" id="{B81040EC-775D-45B2-A9B1-7FA6197E2C62}"/>
              </a:ext>
            </a:extLst>
          </p:cNvPr>
          <p:cNvSpPr>
            <a:spLocks noChangeShapeType="1"/>
          </p:cNvSpPr>
          <p:nvPr/>
        </p:nvSpPr>
        <p:spPr bwMode="auto">
          <a:xfrm>
            <a:off x="8002735" y="2432097"/>
            <a:ext cx="0" cy="2174669"/>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103">
            <a:extLst>
              <a:ext uri="{FF2B5EF4-FFF2-40B4-BE49-F238E27FC236}">
                <a16:creationId xmlns:a16="http://schemas.microsoft.com/office/drawing/2014/main" id="{653A270E-DB4A-485D-9285-CE473B4F6358}"/>
              </a:ext>
            </a:extLst>
          </p:cNvPr>
          <p:cNvSpPr>
            <a:spLocks noChangeShapeType="1"/>
          </p:cNvSpPr>
          <p:nvPr/>
        </p:nvSpPr>
        <p:spPr bwMode="auto">
          <a:xfrm>
            <a:off x="7709047" y="2416223"/>
            <a:ext cx="0" cy="2172776"/>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Line 101">
            <a:extLst>
              <a:ext uri="{FF2B5EF4-FFF2-40B4-BE49-F238E27FC236}">
                <a16:creationId xmlns:a16="http://schemas.microsoft.com/office/drawing/2014/main" id="{CE6DE007-C687-4E94-9260-2FD93AC253FE}"/>
              </a:ext>
            </a:extLst>
          </p:cNvPr>
          <p:cNvSpPr>
            <a:spLocks noChangeShapeType="1"/>
          </p:cNvSpPr>
          <p:nvPr/>
        </p:nvSpPr>
        <p:spPr bwMode="auto">
          <a:xfrm>
            <a:off x="8301185" y="2438447"/>
            <a:ext cx="0" cy="2174669"/>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Line 115">
            <a:extLst>
              <a:ext uri="{FF2B5EF4-FFF2-40B4-BE49-F238E27FC236}">
                <a16:creationId xmlns:a16="http://schemas.microsoft.com/office/drawing/2014/main" id="{4F66ED25-3355-4A05-9CFD-5CB58B44D07E}"/>
              </a:ext>
            </a:extLst>
          </p:cNvPr>
          <p:cNvSpPr>
            <a:spLocks noChangeShapeType="1"/>
          </p:cNvSpPr>
          <p:nvPr/>
        </p:nvSpPr>
        <p:spPr bwMode="auto">
          <a:xfrm>
            <a:off x="7405835" y="2419397"/>
            <a:ext cx="0" cy="2174669"/>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1306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1000"/>
                                        <p:tgtEl>
                                          <p:spTgt spid="180"/>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1000"/>
                                        <p:tgtEl>
                                          <p:spTgt spid="63"/>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1000"/>
                                        <p:tgtEl>
                                          <p:spTgt spid="64"/>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1000"/>
                                        <p:tgtEl>
                                          <p:spTgt spid="65"/>
                                        </p:tgtEl>
                                      </p:cBhvr>
                                    </p:animEffect>
                                  </p:childTnLst>
                                </p:cTn>
                              </p:par>
                            </p:childTnLst>
                          </p:cTn>
                        </p:par>
                        <p:par>
                          <p:cTn id="20" fill="hold">
                            <p:stCondLst>
                              <p:cond delay="6000"/>
                            </p:stCondLst>
                            <p:childTnLst>
                              <p:par>
                                <p:cTn id="21" presetID="22" presetClass="entr" presetSubtype="2"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right)">
                                      <p:cBhvr>
                                        <p:cTn id="23" dur="1000"/>
                                        <p:tgtEl>
                                          <p:spTgt spid="66"/>
                                        </p:tgtEl>
                                      </p:cBhvr>
                                    </p:animEffect>
                                  </p:childTnLst>
                                </p:cTn>
                              </p:par>
                            </p:childTnLst>
                          </p:cTn>
                        </p:par>
                        <p:par>
                          <p:cTn id="24" fill="hold">
                            <p:stCondLst>
                              <p:cond delay="7000"/>
                            </p:stCondLst>
                            <p:childTnLst>
                              <p:par>
                                <p:cTn id="25" presetID="22" presetClass="entr" presetSubtype="8"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left)">
                                      <p:cBhvr>
                                        <p:cTn id="27" dur="1000"/>
                                        <p:tgtEl>
                                          <p:spTgt spid="72"/>
                                        </p:tgtEl>
                                      </p:cBhvr>
                                    </p:animEffect>
                                  </p:childTnLst>
                                </p:cTn>
                              </p:par>
                            </p:childTnLst>
                          </p:cTn>
                        </p:par>
                        <p:par>
                          <p:cTn id="28" fill="hold">
                            <p:stCondLst>
                              <p:cond delay="8000"/>
                            </p:stCondLst>
                            <p:childTnLst>
                              <p:par>
                                <p:cTn id="29" presetID="22" presetClass="entr" presetSubtype="8"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left)">
                                      <p:cBhvr>
                                        <p:cTn id="31" dur="1000"/>
                                        <p:tgtEl>
                                          <p:spTgt spid="81"/>
                                        </p:tgtEl>
                                      </p:cBhvr>
                                    </p:animEffect>
                                  </p:childTnLst>
                                </p:cTn>
                              </p:par>
                            </p:childTnLst>
                          </p:cTn>
                        </p:par>
                        <p:par>
                          <p:cTn id="32" fill="hold">
                            <p:stCondLst>
                              <p:cond delay="9000"/>
                            </p:stCondLst>
                            <p:childTnLst>
                              <p:par>
                                <p:cTn id="33" presetID="22" presetClass="entr" presetSubtype="8" fill="hold" nodeType="after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wipe(left)">
                                      <p:cBhvr>
                                        <p:cTn id="35" dur="1000"/>
                                        <p:tgtEl>
                                          <p:spTgt spid="97"/>
                                        </p:tgtEl>
                                      </p:cBhvr>
                                    </p:animEffect>
                                  </p:childTnLst>
                                </p:cTn>
                              </p:par>
                            </p:childTnLst>
                          </p:cTn>
                        </p:par>
                        <p:par>
                          <p:cTn id="36" fill="hold">
                            <p:stCondLst>
                              <p:cond delay="10000"/>
                            </p:stCondLst>
                            <p:childTnLst>
                              <p:par>
                                <p:cTn id="37" presetID="22" presetClass="entr" presetSubtype="8" fill="hold" grpId="0" nodeType="afterEffect">
                                  <p:stCondLst>
                                    <p:cond delay="0"/>
                                  </p:stCondLst>
                                  <p:childTnLst>
                                    <p:set>
                                      <p:cBhvr>
                                        <p:cTn id="38" dur="1" fill="hold">
                                          <p:stCondLst>
                                            <p:cond delay="0"/>
                                          </p:stCondLst>
                                        </p:cTn>
                                        <p:tgtEl>
                                          <p:spTgt spid="94"/>
                                        </p:tgtEl>
                                        <p:attrNameLst>
                                          <p:attrName>style.visibility</p:attrName>
                                        </p:attrNameLst>
                                      </p:cBhvr>
                                      <p:to>
                                        <p:strVal val="visible"/>
                                      </p:to>
                                    </p:set>
                                    <p:animEffect transition="in" filter="wipe(left)">
                                      <p:cBhvr>
                                        <p:cTn id="39" dur="1000"/>
                                        <p:tgtEl>
                                          <p:spTgt spid="94"/>
                                        </p:tgtEl>
                                      </p:cBhvr>
                                    </p:animEffect>
                                  </p:childTnLst>
                                </p:cTn>
                              </p:par>
                            </p:childTnLst>
                          </p:cTn>
                        </p:par>
                        <p:par>
                          <p:cTn id="40" fill="hold">
                            <p:stCondLst>
                              <p:cond delay="11000"/>
                            </p:stCondLst>
                            <p:childTnLst>
                              <p:par>
                                <p:cTn id="41" presetID="22" presetClass="entr" presetSubtype="8"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left)">
                                      <p:cBhvr>
                                        <p:cTn id="43" dur="1000"/>
                                        <p:tgtEl>
                                          <p:spTgt spid="95"/>
                                        </p:tgtEl>
                                      </p:cBhvr>
                                    </p:animEffect>
                                  </p:childTnLst>
                                </p:cTn>
                              </p:par>
                            </p:childTnLst>
                          </p:cTn>
                        </p:par>
                        <p:par>
                          <p:cTn id="44" fill="hold">
                            <p:stCondLst>
                              <p:cond delay="12000"/>
                            </p:stCondLst>
                            <p:childTnLst>
                              <p:par>
                                <p:cTn id="45" presetID="22" presetClass="entr" presetSubtype="8" fill="hold" grpId="0"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wipe(left)">
                                      <p:cBhvr>
                                        <p:cTn id="47" dur="1000"/>
                                        <p:tgtEl>
                                          <p:spTgt spid="9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childTnLst>
                                </p:cTn>
                              </p:par>
                            </p:childTnLst>
                          </p:cTn>
                        </p:par>
                        <p:par>
                          <p:cTn id="52" fill="hold">
                            <p:stCondLst>
                              <p:cond delay="0"/>
                            </p:stCondLst>
                            <p:childTnLst>
                              <p:par>
                                <p:cTn id="53" presetID="22" presetClass="entr" presetSubtype="8"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2000"/>
                                        <p:tgtEl>
                                          <p:spTgt spid="52"/>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2000"/>
                                        <p:tgtEl>
                                          <p:spTgt spid="40"/>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left)">
                                      <p:cBhvr>
                                        <p:cTn id="63" dur="20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childTnLst>
                                </p:cTn>
                              </p:par>
                            </p:childTnLst>
                          </p:cTn>
                        </p:par>
                        <p:par>
                          <p:cTn id="68" fill="hold">
                            <p:stCondLst>
                              <p:cond delay="0"/>
                            </p:stCondLst>
                            <p:childTnLst>
                              <p:par>
                                <p:cTn id="69" presetID="22" presetClass="entr" presetSubtype="8" fill="hold" nodeType="after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wipe(left)">
                                      <p:cBhvr>
                                        <p:cTn id="71" dur="2000"/>
                                        <p:tgtEl>
                                          <p:spTgt spid="88"/>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137"/>
                                        </p:tgtEl>
                                        <p:attrNameLst>
                                          <p:attrName>style.visibility</p:attrName>
                                        </p:attrNameLst>
                                      </p:cBhvr>
                                      <p:to>
                                        <p:strVal val="visible"/>
                                      </p:to>
                                    </p:set>
                                    <p:animEffect transition="in" filter="wipe(left)">
                                      <p:cBhvr>
                                        <p:cTn id="75" dur="2000"/>
                                        <p:tgtEl>
                                          <p:spTgt spid="137"/>
                                        </p:tgtEl>
                                      </p:cBhvr>
                                    </p:animEffect>
                                  </p:childTnLst>
                                </p:cTn>
                              </p:par>
                            </p:childTnLst>
                          </p:cTn>
                        </p:par>
                        <p:par>
                          <p:cTn id="76" fill="hold">
                            <p:stCondLst>
                              <p:cond delay="4000"/>
                            </p:stCondLst>
                            <p:childTnLst>
                              <p:par>
                                <p:cTn id="77" presetID="22" presetClass="entr" presetSubtype="8" fill="hold" nodeType="afterEffect">
                                  <p:stCondLst>
                                    <p:cond delay="0"/>
                                  </p:stCondLst>
                                  <p:childTnLst>
                                    <p:set>
                                      <p:cBhvr>
                                        <p:cTn id="78" dur="1" fill="hold">
                                          <p:stCondLst>
                                            <p:cond delay="0"/>
                                          </p:stCondLst>
                                        </p:cTn>
                                        <p:tgtEl>
                                          <p:spTgt spid="150"/>
                                        </p:tgtEl>
                                        <p:attrNameLst>
                                          <p:attrName>style.visibility</p:attrName>
                                        </p:attrNameLst>
                                      </p:cBhvr>
                                      <p:to>
                                        <p:strVal val="visible"/>
                                      </p:to>
                                    </p:set>
                                    <p:animEffect transition="in" filter="wipe(left)">
                                      <p:cBhvr>
                                        <p:cTn id="79" dur="2000"/>
                                        <p:tgtEl>
                                          <p:spTgt spid="150"/>
                                        </p:tgtEl>
                                      </p:cBhvr>
                                    </p:animEffect>
                                  </p:childTnLst>
                                </p:cTn>
                              </p:par>
                            </p:childTnLst>
                          </p:cTn>
                        </p:par>
                        <p:par>
                          <p:cTn id="80" fill="hold">
                            <p:stCondLst>
                              <p:cond delay="6000"/>
                            </p:stCondLst>
                            <p:childTnLst>
                              <p:par>
                                <p:cTn id="81" presetID="22" presetClass="entr" presetSubtype="8" fill="hold" nodeType="after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left)">
                                      <p:cBhvr>
                                        <p:cTn id="83" dur="2000"/>
                                        <p:tgtEl>
                                          <p:spTgt spid="5"/>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2000"/>
                                        <p:tgtEl>
                                          <p:spTgt spid="24"/>
                                        </p:tgtEl>
                                      </p:cBhvr>
                                    </p:animEffect>
                                  </p:childTnLst>
                                </p:cTn>
                              </p:par>
                            </p:childTnLst>
                          </p:cTn>
                        </p:par>
                        <p:par>
                          <p:cTn id="88" fill="hold">
                            <p:stCondLst>
                              <p:cond delay="10000"/>
                            </p:stCondLst>
                            <p:childTnLst>
                              <p:par>
                                <p:cTn id="89" presetID="22" presetClass="entr" presetSubtype="8" fill="hold" nodeType="afterEffect">
                                  <p:stCondLst>
                                    <p:cond delay="0"/>
                                  </p:stCondLst>
                                  <p:childTnLst>
                                    <p:set>
                                      <p:cBhvr>
                                        <p:cTn id="90" dur="1" fill="hold">
                                          <p:stCondLst>
                                            <p:cond delay="0"/>
                                          </p:stCondLst>
                                        </p:cTn>
                                        <p:tgtEl>
                                          <p:spTgt spid="169"/>
                                        </p:tgtEl>
                                        <p:attrNameLst>
                                          <p:attrName>style.visibility</p:attrName>
                                        </p:attrNameLst>
                                      </p:cBhvr>
                                      <p:to>
                                        <p:strVal val="visible"/>
                                      </p:to>
                                    </p:set>
                                    <p:animEffect transition="in" filter="wipe(left)">
                                      <p:cBhvr>
                                        <p:cTn id="91" dur="2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p:bldP spid="69" grpId="0"/>
      <p:bldP spid="94" grpId="0" animBg="1"/>
      <p:bldP spid="95" grpId="0" animBg="1"/>
      <p:bldP spid="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8D03A-8E2C-4FFD-AE9A-E96DD2D5C973}"/>
              </a:ext>
            </a:extLst>
          </p:cNvPr>
          <p:cNvSpPr>
            <a:spLocks noGrp="1"/>
          </p:cNvSpPr>
          <p:nvPr>
            <p:ph type="title"/>
          </p:nvPr>
        </p:nvSpPr>
        <p:spPr/>
        <p:txBody>
          <a:bodyPr/>
          <a:lstStyle/>
          <a:p>
            <a:r>
              <a:rPr lang="zh-CN" altLang="en-US" dirty="0"/>
              <a:t>我国计算机网络的发展</a:t>
            </a:r>
          </a:p>
        </p:txBody>
      </p:sp>
      <p:sp>
        <p:nvSpPr>
          <p:cNvPr id="3" name="内容占位符 2">
            <a:extLst>
              <a:ext uri="{FF2B5EF4-FFF2-40B4-BE49-F238E27FC236}">
                <a16:creationId xmlns:a16="http://schemas.microsoft.com/office/drawing/2014/main" id="{6D1CDE2A-E186-464B-BA45-5044C4DD7F26}"/>
              </a:ext>
            </a:extLst>
          </p:cNvPr>
          <p:cNvSpPr>
            <a:spLocks noGrp="1"/>
          </p:cNvSpPr>
          <p:nvPr>
            <p:ph idx="1"/>
          </p:nvPr>
        </p:nvSpPr>
        <p:spPr/>
        <p:txBody>
          <a:bodyPr/>
          <a:lstStyle/>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1980 </a:t>
            </a:r>
            <a:r>
              <a:rPr lang="zh-CN" altLang="en-US" b="1" dirty="0">
                <a:latin typeface="微软雅黑" pitchFamily="34" charset="-122"/>
                <a:ea typeface="微软雅黑" pitchFamily="34" charset="-122"/>
              </a:rPr>
              <a:t>年，铁道部开始进行计算机联网实验。</a:t>
            </a:r>
            <a:endParaRPr lang="en-US" altLang="zh-CN"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1989 </a:t>
            </a:r>
            <a:r>
              <a:rPr lang="zh-CN" altLang="en-US" b="1" dirty="0">
                <a:latin typeface="微软雅黑" pitchFamily="34" charset="-122"/>
                <a:ea typeface="微软雅黑" pitchFamily="34" charset="-122"/>
              </a:rPr>
              <a:t>年 </a:t>
            </a:r>
            <a:r>
              <a:rPr lang="en-US" altLang="zh-CN" b="1" dirty="0">
                <a:latin typeface="微软雅黑" pitchFamily="34" charset="-122"/>
                <a:ea typeface="微软雅黑" pitchFamily="34" charset="-122"/>
              </a:rPr>
              <a:t>11 </a:t>
            </a:r>
            <a:r>
              <a:rPr lang="zh-CN" altLang="en-US" b="1" dirty="0">
                <a:latin typeface="微软雅黑" pitchFamily="34" charset="-122"/>
                <a:ea typeface="微软雅黑" pitchFamily="34" charset="-122"/>
              </a:rPr>
              <a:t>月，我国第一个公用分组交换网 </a:t>
            </a:r>
            <a:r>
              <a:rPr lang="en-US" altLang="zh-CN" b="1" dirty="0">
                <a:latin typeface="微软雅黑" pitchFamily="34" charset="-122"/>
                <a:ea typeface="微软雅黑" pitchFamily="34" charset="-122"/>
              </a:rPr>
              <a:t>CNPAC </a:t>
            </a:r>
            <a:r>
              <a:rPr lang="zh-CN" altLang="en-US" b="1" dirty="0">
                <a:latin typeface="微软雅黑" pitchFamily="34" charset="-122"/>
                <a:ea typeface="微软雅黑" pitchFamily="34" charset="-122"/>
              </a:rPr>
              <a:t>建成运行。 </a:t>
            </a:r>
            <a:endParaRPr lang="en-US" altLang="zh-CN"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1994 </a:t>
            </a:r>
            <a:r>
              <a:rPr lang="zh-CN" altLang="en-US" b="1" dirty="0">
                <a:latin typeface="微软雅黑" pitchFamily="34" charset="-122"/>
                <a:ea typeface="微软雅黑" pitchFamily="34" charset="-122"/>
              </a:rPr>
              <a:t>年 </a:t>
            </a:r>
            <a:r>
              <a:rPr lang="en-US" altLang="zh-CN" b="1" dirty="0">
                <a:latin typeface="微软雅黑" pitchFamily="34" charset="-122"/>
                <a:ea typeface="微软雅黑" pitchFamily="34" charset="-122"/>
              </a:rPr>
              <a:t>4 </a:t>
            </a:r>
            <a:r>
              <a:rPr lang="zh-CN" altLang="en-US" b="1" dirty="0">
                <a:latin typeface="微软雅黑" pitchFamily="34" charset="-122"/>
                <a:ea typeface="微软雅黑" pitchFamily="34" charset="-122"/>
              </a:rPr>
              <a:t>月 </a:t>
            </a:r>
            <a:r>
              <a:rPr lang="en-US" altLang="zh-CN" b="1" dirty="0">
                <a:latin typeface="微软雅黑" pitchFamily="34" charset="-122"/>
                <a:ea typeface="微软雅黑" pitchFamily="34" charset="-122"/>
              </a:rPr>
              <a:t>20 </a:t>
            </a:r>
            <a:r>
              <a:rPr lang="zh-CN" altLang="en-US" b="1" dirty="0">
                <a:latin typeface="微软雅黑" pitchFamily="34" charset="-122"/>
                <a:ea typeface="微软雅黑" pitchFamily="34" charset="-122"/>
              </a:rPr>
              <a:t>日，我国用 </a:t>
            </a:r>
            <a:r>
              <a:rPr lang="en-US" altLang="zh-CN" b="1" dirty="0">
                <a:latin typeface="微软雅黑" pitchFamily="34" charset="-122"/>
                <a:ea typeface="微软雅黑" pitchFamily="34" charset="-122"/>
              </a:rPr>
              <a:t>64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专线正式连入互联网，</a:t>
            </a:r>
            <a:r>
              <a:rPr lang="zh-CN" altLang="zh-CN" b="1" dirty="0">
                <a:latin typeface="微软雅黑" pitchFamily="34" charset="-122"/>
                <a:ea typeface="微软雅黑" pitchFamily="34" charset="-122"/>
              </a:rPr>
              <a:t>我国被国际上正式承认为接入互联网的国家</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1994 </a:t>
            </a:r>
            <a:r>
              <a:rPr lang="zh-CN" altLang="en-US" b="1" dirty="0">
                <a:latin typeface="微软雅黑" pitchFamily="34" charset="-122"/>
                <a:ea typeface="微软雅黑" pitchFamily="34" charset="-122"/>
              </a:rPr>
              <a:t>年 </a:t>
            </a:r>
            <a:r>
              <a:rPr lang="en-US" altLang="zh-CN" b="1" dirty="0">
                <a:latin typeface="微软雅黑" pitchFamily="34" charset="-122"/>
                <a:ea typeface="微软雅黑" pitchFamily="34" charset="-122"/>
              </a:rPr>
              <a:t>5 </a:t>
            </a:r>
            <a:r>
              <a:rPr lang="zh-CN" altLang="zh-CN" b="1" dirty="0">
                <a:latin typeface="微软雅黑" pitchFamily="34" charset="-122"/>
                <a:ea typeface="微软雅黑" pitchFamily="34" charset="-122"/>
              </a:rPr>
              <a:t>月</a:t>
            </a:r>
            <a:r>
              <a:rPr lang="zh-CN" altLang="en-US" b="1" dirty="0">
                <a:latin typeface="微软雅黑" pitchFamily="34" charset="-122"/>
                <a:ea typeface="微软雅黑" pitchFamily="34" charset="-122"/>
              </a:rPr>
              <a:t>，</a:t>
            </a:r>
            <a:r>
              <a:rPr lang="zh-CN" altLang="zh-CN" b="1" dirty="0">
                <a:latin typeface="微软雅黑" pitchFamily="34" charset="-122"/>
                <a:ea typeface="微软雅黑" pitchFamily="34" charset="-122"/>
              </a:rPr>
              <a:t>中国科学院高能物理研究所设立了我国的第一个万维网服务器。</a:t>
            </a:r>
            <a:endParaRPr lang="en-US" altLang="zh-CN" b="1" dirty="0">
              <a:latin typeface="微软雅黑" pitchFamily="34" charset="-122"/>
              <a:ea typeface="微软雅黑" pitchFamily="34" charset="-122"/>
            </a:endParaRPr>
          </a:p>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1994 </a:t>
            </a:r>
            <a:r>
              <a:rPr lang="zh-CN" altLang="en-US" b="1" dirty="0">
                <a:latin typeface="微软雅黑" pitchFamily="34" charset="-122"/>
                <a:ea typeface="微软雅黑" pitchFamily="34" charset="-122"/>
              </a:rPr>
              <a:t>年 </a:t>
            </a:r>
            <a:r>
              <a:rPr lang="en-US" altLang="zh-CN" b="1" dirty="0">
                <a:latin typeface="微软雅黑" pitchFamily="34" charset="-122"/>
                <a:ea typeface="微软雅黑" pitchFamily="34" charset="-122"/>
              </a:rPr>
              <a:t>9 </a:t>
            </a:r>
            <a:r>
              <a:rPr lang="zh-CN" altLang="zh-CN" b="1" dirty="0">
                <a:latin typeface="微软雅黑" pitchFamily="34" charset="-122"/>
                <a:ea typeface="微软雅黑" pitchFamily="34" charset="-122"/>
              </a:rPr>
              <a:t>月</a:t>
            </a:r>
            <a:r>
              <a:rPr lang="zh-CN" altLang="en-US" b="1" dirty="0">
                <a:latin typeface="微软雅黑" pitchFamily="34" charset="-122"/>
                <a:ea typeface="微软雅黑" pitchFamily="34" charset="-122"/>
              </a:rPr>
              <a:t>，</a:t>
            </a:r>
            <a:r>
              <a:rPr lang="zh-CN" altLang="zh-CN" b="1" dirty="0">
                <a:latin typeface="微软雅黑" pitchFamily="34" charset="-122"/>
                <a:ea typeface="微软雅黑" pitchFamily="34" charset="-122"/>
              </a:rPr>
              <a:t>中国公用计算机互联网</a:t>
            </a:r>
            <a:r>
              <a:rPr lang="en-US" altLang="zh-CN" b="1" dirty="0">
                <a:latin typeface="微软雅黑" pitchFamily="34" charset="-122"/>
                <a:ea typeface="微软雅黑" pitchFamily="34" charset="-122"/>
              </a:rPr>
              <a:t> CHINANET </a:t>
            </a:r>
            <a:r>
              <a:rPr lang="zh-CN" altLang="zh-CN" b="1" dirty="0">
                <a:latin typeface="微软雅黑" pitchFamily="34" charset="-122"/>
                <a:ea typeface="微软雅黑" pitchFamily="34" charset="-122"/>
              </a:rPr>
              <a:t>正式启动</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17116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8454F-86DB-4431-AE1C-68AF574BA8B3}"/>
              </a:ext>
            </a:extLst>
          </p:cNvPr>
          <p:cNvSpPr>
            <a:spLocks noGrp="1"/>
          </p:cNvSpPr>
          <p:nvPr>
            <p:ph type="title"/>
          </p:nvPr>
        </p:nvSpPr>
        <p:spPr/>
        <p:txBody>
          <a:bodyPr/>
          <a:lstStyle/>
          <a:p>
            <a:r>
              <a:rPr lang="zh-CN" altLang="en-US" dirty="0"/>
              <a:t>什么是网络</a:t>
            </a:r>
          </a:p>
        </p:txBody>
      </p:sp>
      <p:sp>
        <p:nvSpPr>
          <p:cNvPr id="3" name="内容占位符 2">
            <a:extLst>
              <a:ext uri="{FF2B5EF4-FFF2-40B4-BE49-F238E27FC236}">
                <a16:creationId xmlns:a16="http://schemas.microsoft.com/office/drawing/2014/main" id="{1192631A-0A6D-47B5-8FEA-8F07DFCC463F}"/>
              </a:ext>
            </a:extLst>
          </p:cNvPr>
          <p:cNvSpPr>
            <a:spLocks noGrp="1"/>
          </p:cNvSpPr>
          <p:nvPr>
            <p:ph idx="1"/>
          </p:nvPr>
        </p:nvSpPr>
        <p:spPr/>
        <p:txBody>
          <a:bodyPr/>
          <a:lstStyle/>
          <a:p>
            <a:endParaRPr lang="zh-CN" altLang="en-US"/>
          </a:p>
        </p:txBody>
      </p:sp>
      <p:sp>
        <p:nvSpPr>
          <p:cNvPr id="6" name="Rectangle 46">
            <a:extLst>
              <a:ext uri="{FF2B5EF4-FFF2-40B4-BE49-F238E27FC236}">
                <a16:creationId xmlns:a16="http://schemas.microsoft.com/office/drawing/2014/main" id="{4B558202-53C2-41DC-B29C-39664D0D184F}"/>
              </a:ext>
            </a:extLst>
          </p:cNvPr>
          <p:cNvSpPr>
            <a:spLocks noChangeArrowheads="1"/>
          </p:cNvSpPr>
          <p:nvPr/>
        </p:nvSpPr>
        <p:spPr bwMode="auto">
          <a:xfrm>
            <a:off x="838200" y="1811166"/>
            <a:ext cx="11091690"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800" b="1" dirty="0">
                <a:latin typeface="微软雅黑" pitchFamily="34" charset="-122"/>
                <a:ea typeface="微软雅黑" pitchFamily="34" charset="-122"/>
              </a:rPr>
              <a:t>“网络”是一个统称，泛指把人或物互连在一起而形成的系统。</a:t>
            </a:r>
          </a:p>
        </p:txBody>
      </p:sp>
      <p:pic>
        <p:nvPicPr>
          <p:cNvPr id="7" name="图片 6">
            <a:extLst>
              <a:ext uri="{FF2B5EF4-FFF2-40B4-BE49-F238E27FC236}">
                <a16:creationId xmlns:a16="http://schemas.microsoft.com/office/drawing/2014/main" id="{32191A49-1C8C-4FDE-88F2-7C25E781A7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2948" y="2405382"/>
            <a:ext cx="6864236" cy="3767779"/>
          </a:xfrm>
          <a:prstGeom prst="rect">
            <a:avLst/>
          </a:prstGeom>
        </p:spPr>
      </p:pic>
      <p:pic>
        <p:nvPicPr>
          <p:cNvPr id="8" name="图片 7">
            <a:extLst>
              <a:ext uri="{FF2B5EF4-FFF2-40B4-BE49-F238E27FC236}">
                <a16:creationId xmlns:a16="http://schemas.microsoft.com/office/drawing/2014/main" id="{EE4D7436-CA7E-49B9-B5B5-EB962B4A2C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30" y="2395464"/>
            <a:ext cx="6977392" cy="3781499"/>
          </a:xfrm>
          <a:prstGeom prst="rect">
            <a:avLst/>
          </a:prstGeom>
        </p:spPr>
      </p:pic>
      <p:pic>
        <p:nvPicPr>
          <p:cNvPr id="9" name="图片 8">
            <a:extLst>
              <a:ext uri="{FF2B5EF4-FFF2-40B4-BE49-F238E27FC236}">
                <a16:creationId xmlns:a16="http://schemas.microsoft.com/office/drawing/2014/main" id="{70546A37-3B1C-42B0-8517-D2CE9472B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5646" y="2395464"/>
            <a:ext cx="6880708" cy="3781499"/>
          </a:xfrm>
          <a:prstGeom prst="rect">
            <a:avLst/>
          </a:prstGeom>
        </p:spPr>
      </p:pic>
    </p:spTree>
    <p:extLst>
      <p:ext uri="{BB962C8B-B14F-4D97-AF65-F5344CB8AC3E}">
        <p14:creationId xmlns:p14="http://schemas.microsoft.com/office/powerpoint/2010/main" val="1973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3000"/>
                            </p:stCondLst>
                            <p:childTnLst>
                              <p:par>
                                <p:cTn id="10" presetID="2" presetClass="entr" presetSubtype="8" fill="hold" nodeType="afterEffect">
                                  <p:stCondLst>
                                    <p:cond delay="10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000" fill="hold"/>
                                        <p:tgtEl>
                                          <p:spTgt spid="8"/>
                                        </p:tgtEl>
                                        <p:attrNameLst>
                                          <p:attrName>ppt_x</p:attrName>
                                        </p:attrNameLst>
                                      </p:cBhvr>
                                      <p:tavLst>
                                        <p:tav tm="0">
                                          <p:val>
                                            <p:strVal val="0-#ppt_w/2"/>
                                          </p:val>
                                        </p:tav>
                                        <p:tav tm="100000">
                                          <p:val>
                                            <p:strVal val="#ppt_x"/>
                                          </p:val>
                                        </p:tav>
                                      </p:tavLst>
                                    </p:anim>
                                    <p:anim calcmode="lin" valueType="num">
                                      <p:cBhvr additive="base">
                                        <p:cTn id="13" dur="20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6000"/>
                            </p:stCondLst>
                            <p:childTnLst>
                              <p:par>
                                <p:cTn id="15" presetID="2" presetClass="entr" presetSubtype="4" fill="hold" nodeType="afterEffect">
                                  <p:stCondLst>
                                    <p:cond delay="10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000" fill="hold"/>
                                        <p:tgtEl>
                                          <p:spTgt spid="9"/>
                                        </p:tgtEl>
                                        <p:attrNameLst>
                                          <p:attrName>ppt_x</p:attrName>
                                        </p:attrNameLst>
                                      </p:cBhvr>
                                      <p:tavLst>
                                        <p:tav tm="0">
                                          <p:val>
                                            <p:strVal val="#ppt_x"/>
                                          </p:val>
                                        </p:tav>
                                        <p:tav tm="100000">
                                          <p:val>
                                            <p:strVal val="#ppt_x"/>
                                          </p:val>
                                        </p:tav>
                                      </p:tavLst>
                                    </p:anim>
                                    <p:anim calcmode="lin" valueType="num">
                                      <p:cBhvr additive="base">
                                        <p:cTn id="1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8D03A-8E2C-4FFD-AE9A-E96DD2D5C973}"/>
              </a:ext>
            </a:extLst>
          </p:cNvPr>
          <p:cNvSpPr>
            <a:spLocks noGrp="1"/>
          </p:cNvSpPr>
          <p:nvPr>
            <p:ph type="title"/>
          </p:nvPr>
        </p:nvSpPr>
        <p:spPr/>
        <p:txBody>
          <a:bodyPr/>
          <a:lstStyle/>
          <a:p>
            <a:r>
              <a:rPr lang="zh-CN" altLang="en-US" dirty="0"/>
              <a:t>我国计算机网络的发展</a:t>
            </a:r>
          </a:p>
        </p:txBody>
      </p:sp>
      <p:sp>
        <p:nvSpPr>
          <p:cNvPr id="3" name="内容占位符 2">
            <a:extLst>
              <a:ext uri="{FF2B5EF4-FFF2-40B4-BE49-F238E27FC236}">
                <a16:creationId xmlns:a16="http://schemas.microsoft.com/office/drawing/2014/main" id="{6D1CDE2A-E186-464B-BA45-5044C4DD7F26}"/>
              </a:ext>
            </a:extLst>
          </p:cNvPr>
          <p:cNvSpPr>
            <a:spLocks noGrp="1"/>
          </p:cNvSpPr>
          <p:nvPr>
            <p:ph idx="1"/>
          </p:nvPr>
        </p:nvSpPr>
        <p:spPr/>
        <p:txBody>
          <a:bodyPr/>
          <a:lstStyle/>
          <a:p>
            <a:pPr marL="285750" indent="-285750">
              <a:lnSpc>
                <a:spcPts val="3300"/>
              </a:lnSpc>
              <a:buClr>
                <a:srgbClr val="0070C0"/>
              </a:buClr>
              <a:buFont typeface="Wingdings" pitchFamily="2" charset="2"/>
              <a:buChar char="l"/>
            </a:pPr>
            <a:r>
              <a:rPr lang="zh-CN" altLang="zh-CN" b="1" dirty="0">
                <a:latin typeface="微软雅黑" pitchFamily="34" charset="-122"/>
                <a:ea typeface="微软雅黑" pitchFamily="34" charset="-122"/>
              </a:rPr>
              <a:t>到目前为止，我国陆续建造了基于互联网技术的并能够和互联网互连的多个全国范围的公用计算机网络，其中规模最大的就是下面这五个：</a:t>
            </a:r>
          </a:p>
          <a:p>
            <a:pPr marL="542925" lvl="1" indent="-274638">
              <a:lnSpc>
                <a:spcPts val="3300"/>
              </a:lnSpc>
              <a:buClr>
                <a:srgbClr val="7030A0"/>
              </a:buClr>
              <a:buFont typeface="Calibri" pitchFamily="34" charset="0"/>
              <a:buAutoNum type="arabicPeriod"/>
            </a:pPr>
            <a:r>
              <a:rPr lang="zh-CN" altLang="zh-CN" b="1" dirty="0">
                <a:latin typeface="微软雅黑" pitchFamily="34" charset="-122"/>
                <a:ea typeface="微软雅黑" pitchFamily="34" charset="-122"/>
              </a:rPr>
              <a:t>中国电信互联网</a:t>
            </a:r>
            <a:r>
              <a:rPr lang="en-US" altLang="zh-CN" b="1" dirty="0">
                <a:latin typeface="微软雅黑" pitchFamily="34" charset="-122"/>
                <a:ea typeface="微软雅黑" pitchFamily="34" charset="-122"/>
              </a:rPr>
              <a:t> CHINANET</a:t>
            </a:r>
            <a:r>
              <a:rPr lang="zh-CN" altLang="zh-CN" b="1" dirty="0">
                <a:latin typeface="微软雅黑" pitchFamily="34" charset="-122"/>
                <a:ea typeface="微软雅黑" pitchFamily="34" charset="-122"/>
              </a:rPr>
              <a:t>（也就是原来的中国公用计算机互联网）</a:t>
            </a:r>
          </a:p>
          <a:p>
            <a:pPr marL="542925" lvl="1" indent="-274638">
              <a:lnSpc>
                <a:spcPts val="3300"/>
              </a:lnSpc>
              <a:buClr>
                <a:srgbClr val="7030A0"/>
              </a:buClr>
              <a:buFont typeface="Calibri" pitchFamily="34" charset="0"/>
              <a:buAutoNum type="arabicPeriod"/>
            </a:pPr>
            <a:r>
              <a:rPr lang="zh-CN" altLang="zh-CN" b="1" dirty="0">
                <a:latin typeface="微软雅黑" pitchFamily="34" charset="-122"/>
                <a:ea typeface="微软雅黑" pitchFamily="34" charset="-122"/>
              </a:rPr>
              <a:t>中国联通互联网</a:t>
            </a:r>
            <a:r>
              <a:rPr lang="en-US" altLang="zh-CN" b="1" dirty="0">
                <a:latin typeface="微软雅黑" pitchFamily="34" charset="-122"/>
                <a:ea typeface="微软雅黑" pitchFamily="34" charset="-122"/>
              </a:rPr>
              <a:t> UNINET</a:t>
            </a:r>
            <a:endParaRPr lang="zh-CN" altLang="zh-CN" b="1" dirty="0">
              <a:latin typeface="微软雅黑" pitchFamily="34" charset="-122"/>
              <a:ea typeface="微软雅黑" pitchFamily="34" charset="-122"/>
            </a:endParaRPr>
          </a:p>
          <a:p>
            <a:pPr marL="542925" lvl="1" indent="-274638">
              <a:lnSpc>
                <a:spcPts val="3300"/>
              </a:lnSpc>
              <a:buClr>
                <a:srgbClr val="7030A0"/>
              </a:buClr>
              <a:buFont typeface="Calibri" pitchFamily="34" charset="0"/>
              <a:buAutoNum type="arabicPeriod"/>
            </a:pPr>
            <a:r>
              <a:rPr lang="zh-CN" altLang="zh-CN" b="1" dirty="0">
                <a:latin typeface="微软雅黑" pitchFamily="34" charset="-122"/>
                <a:ea typeface="微软雅黑" pitchFamily="34" charset="-122"/>
              </a:rPr>
              <a:t>中国移动互联网</a:t>
            </a:r>
            <a:r>
              <a:rPr lang="en-US" altLang="zh-CN" b="1" dirty="0">
                <a:latin typeface="微软雅黑" pitchFamily="34" charset="-122"/>
                <a:ea typeface="微软雅黑" pitchFamily="34" charset="-122"/>
              </a:rPr>
              <a:t> CMNET</a:t>
            </a:r>
            <a:endParaRPr lang="zh-CN" altLang="zh-CN" b="1" dirty="0">
              <a:latin typeface="微软雅黑" pitchFamily="34" charset="-122"/>
              <a:ea typeface="微软雅黑" pitchFamily="34" charset="-122"/>
            </a:endParaRPr>
          </a:p>
          <a:p>
            <a:pPr marL="542925" lvl="1" indent="-274638">
              <a:lnSpc>
                <a:spcPts val="3300"/>
              </a:lnSpc>
              <a:buClr>
                <a:srgbClr val="7030A0"/>
              </a:buClr>
              <a:buFont typeface="Calibri" pitchFamily="34" charset="0"/>
              <a:buAutoNum type="arabicPeriod"/>
            </a:pPr>
            <a:r>
              <a:rPr lang="zh-CN" altLang="zh-CN" b="1" dirty="0">
                <a:latin typeface="微软雅黑" pitchFamily="34" charset="-122"/>
                <a:ea typeface="微软雅黑" pitchFamily="34" charset="-122"/>
              </a:rPr>
              <a:t>中国教育和科研计算机网</a:t>
            </a:r>
            <a:r>
              <a:rPr lang="en-US" altLang="zh-CN" b="1" dirty="0">
                <a:latin typeface="微软雅黑" pitchFamily="34" charset="-122"/>
                <a:ea typeface="微软雅黑" pitchFamily="34" charset="-122"/>
              </a:rPr>
              <a:t> CERNET</a:t>
            </a:r>
            <a:endParaRPr lang="zh-CN" altLang="zh-CN" b="1" dirty="0">
              <a:latin typeface="微软雅黑" pitchFamily="34" charset="-122"/>
              <a:ea typeface="微软雅黑" pitchFamily="34" charset="-122"/>
            </a:endParaRPr>
          </a:p>
          <a:p>
            <a:pPr marL="542925" lvl="1" indent="-274638">
              <a:lnSpc>
                <a:spcPts val="3300"/>
              </a:lnSpc>
              <a:buClr>
                <a:srgbClr val="7030A0"/>
              </a:buClr>
              <a:buFont typeface="Calibri" pitchFamily="34" charset="0"/>
              <a:buAutoNum type="arabicPeriod"/>
            </a:pPr>
            <a:r>
              <a:rPr lang="zh-CN" altLang="zh-CN" b="1" dirty="0">
                <a:latin typeface="微软雅黑" pitchFamily="34" charset="-122"/>
                <a:ea typeface="微软雅黑" pitchFamily="34" charset="-122"/>
              </a:rPr>
              <a:t>中国科学技术网</a:t>
            </a:r>
            <a:r>
              <a:rPr lang="en-US" altLang="zh-CN" b="1" dirty="0">
                <a:latin typeface="微软雅黑" pitchFamily="34" charset="-122"/>
                <a:ea typeface="微软雅黑" pitchFamily="34" charset="-122"/>
              </a:rPr>
              <a:t> CSTNET</a:t>
            </a:r>
            <a:endParaRPr lang="zh-CN" altLang="zh-CN" b="1" dirty="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252980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8D03A-8E2C-4FFD-AE9A-E96DD2D5C973}"/>
              </a:ext>
            </a:extLst>
          </p:cNvPr>
          <p:cNvSpPr>
            <a:spLocks noGrp="1"/>
          </p:cNvSpPr>
          <p:nvPr>
            <p:ph type="title"/>
          </p:nvPr>
        </p:nvSpPr>
        <p:spPr/>
        <p:txBody>
          <a:bodyPr/>
          <a:lstStyle/>
          <a:p>
            <a:r>
              <a:rPr lang="zh-CN" altLang="en-US" dirty="0"/>
              <a:t>我国计算机网络的发展</a:t>
            </a:r>
          </a:p>
        </p:txBody>
      </p:sp>
      <p:sp>
        <p:nvSpPr>
          <p:cNvPr id="3" name="内容占位符 2">
            <a:extLst>
              <a:ext uri="{FF2B5EF4-FFF2-40B4-BE49-F238E27FC236}">
                <a16:creationId xmlns:a16="http://schemas.microsoft.com/office/drawing/2014/main" id="{6D1CDE2A-E186-464B-BA45-5044C4DD7F26}"/>
              </a:ext>
            </a:extLst>
          </p:cNvPr>
          <p:cNvSpPr>
            <a:spLocks noGrp="1"/>
          </p:cNvSpPr>
          <p:nvPr>
            <p:ph idx="1"/>
          </p:nvPr>
        </p:nvSpPr>
        <p:spPr/>
        <p:txBody>
          <a:bodyPr/>
          <a:lstStyle/>
          <a:p>
            <a:pPr marL="285750" indent="-285750">
              <a:lnSpc>
                <a:spcPts val="3400"/>
              </a:lnSpc>
              <a:buClr>
                <a:srgbClr val="0070C0"/>
              </a:buClr>
              <a:buFont typeface="Wingdings" pitchFamily="2" charset="2"/>
              <a:buChar char="l"/>
            </a:pPr>
            <a:r>
              <a:rPr lang="zh-CN" altLang="en-US" b="1" dirty="0">
                <a:latin typeface="微软雅黑" pitchFamily="34" charset="-122"/>
                <a:ea typeface="微软雅黑" pitchFamily="34" charset="-122"/>
              </a:rPr>
              <a:t>中国教育和科研计算机网 </a:t>
            </a:r>
            <a:r>
              <a:rPr lang="en-US" altLang="zh-CN" b="1" dirty="0">
                <a:latin typeface="微软雅黑" pitchFamily="34" charset="-122"/>
                <a:ea typeface="微软雅黑" pitchFamily="34" charset="-122"/>
              </a:rPr>
              <a:t>CERNET (China Education and Research </a:t>
            </a:r>
            <a:r>
              <a:rPr lang="en-US" altLang="zh-CN" b="1" dirty="0" err="1">
                <a:latin typeface="微软雅黑" pitchFamily="34" charset="-122"/>
                <a:ea typeface="微软雅黑" pitchFamily="34" charset="-122"/>
              </a:rPr>
              <a:t>NETwork</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始建于 </a:t>
            </a:r>
            <a:r>
              <a:rPr lang="en-US" altLang="zh-CN" b="1" dirty="0">
                <a:latin typeface="微软雅黑" pitchFamily="34" charset="-122"/>
                <a:ea typeface="微软雅黑" pitchFamily="34" charset="-122"/>
              </a:rPr>
              <a:t>1994 </a:t>
            </a:r>
            <a:r>
              <a:rPr lang="zh-CN" altLang="en-US" b="1" dirty="0">
                <a:latin typeface="微软雅黑" pitchFamily="34" charset="-122"/>
                <a:ea typeface="微软雅黑" pitchFamily="34" charset="-122"/>
              </a:rPr>
              <a:t>年，是我国第一个 </a:t>
            </a:r>
            <a:r>
              <a:rPr lang="en-US" altLang="zh-CN" b="1" dirty="0">
                <a:latin typeface="微软雅黑" pitchFamily="34" charset="-122"/>
                <a:ea typeface="微软雅黑" pitchFamily="34" charset="-122"/>
              </a:rPr>
              <a:t>IPv4 </a:t>
            </a:r>
            <a:r>
              <a:rPr lang="zh-CN" altLang="en-US" b="1" dirty="0">
                <a:latin typeface="微软雅黑" pitchFamily="34" charset="-122"/>
                <a:ea typeface="微软雅黑" pitchFamily="34" charset="-122"/>
              </a:rPr>
              <a:t>互联网主干网。</a:t>
            </a:r>
          </a:p>
          <a:p>
            <a:pPr marL="285750" indent="-285750">
              <a:lnSpc>
                <a:spcPts val="3400"/>
              </a:lnSpc>
              <a:buClr>
                <a:srgbClr val="0070C0"/>
              </a:buClr>
              <a:buFont typeface="Wingdings" pitchFamily="2" charset="2"/>
              <a:buChar char="l"/>
            </a:pPr>
            <a:r>
              <a:rPr lang="en-US" altLang="zh-CN" b="1" dirty="0">
                <a:latin typeface="微软雅黑" pitchFamily="34" charset="-122"/>
                <a:ea typeface="微软雅黑" pitchFamily="34" charset="-122"/>
              </a:rPr>
              <a:t>2004 </a:t>
            </a:r>
            <a:r>
              <a:rPr lang="zh-CN" altLang="zh-CN" b="1" dirty="0">
                <a:latin typeface="微软雅黑" pitchFamily="34" charset="-122"/>
                <a:ea typeface="微软雅黑" pitchFamily="34" charset="-122"/>
              </a:rPr>
              <a:t>年</a:t>
            </a:r>
            <a:r>
              <a:rPr lang="en-US" altLang="zh-CN" b="1" dirty="0">
                <a:latin typeface="微软雅黑" pitchFamily="34" charset="-122"/>
                <a:ea typeface="微软雅黑" pitchFamily="34" charset="-122"/>
              </a:rPr>
              <a:t> 2 </a:t>
            </a:r>
            <a:r>
              <a:rPr lang="zh-CN" altLang="zh-CN" b="1" dirty="0">
                <a:latin typeface="微软雅黑" pitchFamily="34" charset="-122"/>
                <a:ea typeface="微软雅黑" pitchFamily="34" charset="-122"/>
              </a:rPr>
              <a:t>月，我国的第一个下一代互联网</a:t>
            </a:r>
            <a:r>
              <a:rPr lang="en-US" altLang="zh-CN" b="1" dirty="0">
                <a:latin typeface="微软雅黑" pitchFamily="34" charset="-122"/>
                <a:ea typeface="微软雅黑" pitchFamily="34" charset="-122"/>
              </a:rPr>
              <a:t> CNGI </a:t>
            </a:r>
            <a:r>
              <a:rPr lang="zh-CN" altLang="zh-CN" b="1" dirty="0">
                <a:latin typeface="微软雅黑" pitchFamily="34" charset="-122"/>
                <a:ea typeface="微软雅黑" pitchFamily="34" charset="-122"/>
              </a:rPr>
              <a:t>的主干网</a:t>
            </a:r>
            <a:r>
              <a:rPr lang="en-US" altLang="zh-CN" b="1" dirty="0">
                <a:latin typeface="微软雅黑" pitchFamily="34" charset="-122"/>
                <a:ea typeface="微软雅黑" pitchFamily="34" charset="-122"/>
              </a:rPr>
              <a:t> CERNET2 </a:t>
            </a:r>
            <a:r>
              <a:rPr lang="zh-CN" altLang="zh-CN" b="1" dirty="0">
                <a:latin typeface="微软雅黑" pitchFamily="34" charset="-122"/>
                <a:ea typeface="微软雅黑" pitchFamily="34" charset="-122"/>
              </a:rPr>
              <a:t>试验网正式开通，并提供服务。</a:t>
            </a:r>
            <a:endParaRPr lang="en-US" altLang="zh-CN" b="1" dirty="0">
              <a:latin typeface="微软雅黑" pitchFamily="34" charset="-122"/>
              <a:ea typeface="微软雅黑" pitchFamily="34" charset="-122"/>
            </a:endParaRPr>
          </a:p>
          <a:p>
            <a:pPr marL="285750" indent="-285750">
              <a:lnSpc>
                <a:spcPts val="3400"/>
              </a:lnSpc>
              <a:buClr>
                <a:srgbClr val="0070C0"/>
              </a:buClr>
              <a:buFont typeface="Wingdings" pitchFamily="2" charset="2"/>
              <a:buChar char="l"/>
            </a:pPr>
            <a:r>
              <a:rPr lang="zh-CN" altLang="en-US" b="1" dirty="0">
                <a:latin typeface="微软雅黑" pitchFamily="34" charset="-122"/>
                <a:ea typeface="微软雅黑" pitchFamily="34" charset="-122"/>
              </a:rPr>
              <a:t>中国互联网络信息中心 </a:t>
            </a:r>
            <a:r>
              <a:rPr lang="en-US" altLang="zh-CN" b="1" dirty="0">
                <a:latin typeface="微软雅黑" pitchFamily="34" charset="-122"/>
                <a:ea typeface="微软雅黑" pitchFamily="34" charset="-122"/>
              </a:rPr>
              <a:t>CNNIC (</a:t>
            </a:r>
            <a:r>
              <a:rPr lang="en-US" altLang="zh-CN" b="1" dirty="0" err="1">
                <a:latin typeface="微软雅黑" pitchFamily="34" charset="-122"/>
                <a:ea typeface="微软雅黑" pitchFamily="34" charset="-122"/>
              </a:rPr>
              <a:t>ChiNa</a:t>
            </a:r>
            <a:r>
              <a:rPr lang="en-US" altLang="zh-CN" b="1" dirty="0">
                <a:latin typeface="微软雅黑" pitchFamily="34" charset="-122"/>
                <a:ea typeface="微软雅黑" pitchFamily="34" charset="-122"/>
              </a:rPr>
              <a:t> Network Information Center) </a:t>
            </a:r>
            <a:r>
              <a:rPr lang="zh-CN" altLang="en-US" b="1" dirty="0">
                <a:latin typeface="微软雅黑" pitchFamily="34" charset="-122"/>
                <a:ea typeface="微软雅黑" pitchFamily="34" charset="-122"/>
              </a:rPr>
              <a:t>每年两次公布我国互联网的发展情况。</a:t>
            </a:r>
          </a:p>
          <a:p>
            <a:endParaRPr lang="zh-CN" altLang="en-US" dirty="0"/>
          </a:p>
        </p:txBody>
      </p:sp>
    </p:spTree>
    <p:extLst>
      <p:ext uri="{BB962C8B-B14F-4D97-AF65-F5344CB8AC3E}">
        <p14:creationId xmlns:p14="http://schemas.microsoft.com/office/powerpoint/2010/main" val="47221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7240F-2CE6-424A-AA5E-0F2A0602C3E1}"/>
              </a:ext>
            </a:extLst>
          </p:cNvPr>
          <p:cNvSpPr>
            <a:spLocks noGrp="1"/>
          </p:cNvSpPr>
          <p:nvPr>
            <p:ph type="title"/>
          </p:nvPr>
        </p:nvSpPr>
        <p:spPr/>
        <p:txBody>
          <a:bodyPr/>
          <a:lstStyle/>
          <a:p>
            <a:r>
              <a:rPr lang="zh-CN" altLang="en-US" dirty="0"/>
              <a:t>计算机网络的性能指标</a:t>
            </a:r>
          </a:p>
        </p:txBody>
      </p:sp>
      <p:sp>
        <p:nvSpPr>
          <p:cNvPr id="3" name="内容占位符 2">
            <a:extLst>
              <a:ext uri="{FF2B5EF4-FFF2-40B4-BE49-F238E27FC236}">
                <a16:creationId xmlns:a16="http://schemas.microsoft.com/office/drawing/2014/main" id="{F6B0D5E2-290A-41EE-9C77-152BC6D55B3E}"/>
              </a:ext>
            </a:extLst>
          </p:cNvPr>
          <p:cNvSpPr>
            <a:spLocks noGrp="1"/>
          </p:cNvSpPr>
          <p:nvPr>
            <p:ph idx="1"/>
          </p:nvPr>
        </p:nvSpPr>
        <p:spPr/>
        <p:txBody>
          <a:bodyPr/>
          <a:lstStyle/>
          <a:p>
            <a:endParaRPr lang="zh-CN" altLang="en-US"/>
          </a:p>
        </p:txBody>
      </p:sp>
      <p:sp>
        <p:nvSpPr>
          <p:cNvPr id="4" name="Rectangle 8">
            <a:extLst>
              <a:ext uri="{FF2B5EF4-FFF2-40B4-BE49-F238E27FC236}">
                <a16:creationId xmlns:a16="http://schemas.microsoft.com/office/drawing/2014/main" id="{56DA5F72-9CAF-4330-9B06-022108B47C76}"/>
              </a:ext>
            </a:extLst>
          </p:cNvPr>
          <p:cNvSpPr>
            <a:spLocks noChangeArrowheads="1"/>
          </p:cNvSpPr>
          <p:nvPr/>
        </p:nvSpPr>
        <p:spPr bwMode="auto">
          <a:xfrm>
            <a:off x="2094720" y="2396929"/>
            <a:ext cx="8133857" cy="44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ts val="600"/>
              </a:spcBef>
            </a:pPr>
            <a:r>
              <a:rPr lang="zh-CN" altLang="zh-CN" sz="2000" b="1" dirty="0">
                <a:latin typeface="微软雅黑" pitchFamily="34" charset="-122"/>
                <a:ea typeface="微软雅黑" pitchFamily="34" charset="-122"/>
              </a:rPr>
              <a:t>计算机网络的性能一般是指它的几个重要的性能指标</a:t>
            </a:r>
            <a:r>
              <a:rPr lang="zh-CN" altLang="en-US" sz="2000" b="1" dirty="0">
                <a:latin typeface="微软雅黑" pitchFamily="34" charset="-122"/>
                <a:ea typeface="微软雅黑" pitchFamily="34" charset="-122"/>
              </a:rPr>
              <a:t>，主要包括：</a:t>
            </a:r>
            <a:endParaRPr lang="en-US" altLang="zh-CN" sz="2000" b="1" dirty="0">
              <a:latin typeface="微软雅黑" pitchFamily="34" charset="-122"/>
              <a:ea typeface="微软雅黑" pitchFamily="34" charset="-122"/>
            </a:endParaRPr>
          </a:p>
        </p:txBody>
      </p:sp>
      <p:sp>
        <p:nvSpPr>
          <p:cNvPr id="5" name="Rectangle 8">
            <a:extLst>
              <a:ext uri="{FF2B5EF4-FFF2-40B4-BE49-F238E27FC236}">
                <a16:creationId xmlns:a16="http://schemas.microsoft.com/office/drawing/2014/main" id="{DA88EA50-551D-42C9-B908-8478B197D325}"/>
              </a:ext>
            </a:extLst>
          </p:cNvPr>
          <p:cNvSpPr>
            <a:spLocks noChangeArrowheads="1"/>
          </p:cNvSpPr>
          <p:nvPr/>
        </p:nvSpPr>
        <p:spPr bwMode="auto">
          <a:xfrm>
            <a:off x="2567859" y="2838845"/>
            <a:ext cx="5231218"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a:spAutoFit/>
          </a:bodyPr>
          <a:lstStyle/>
          <a:p>
            <a:pPr marL="268288" lvl="1" indent="-268288">
              <a:lnSpc>
                <a:spcPts val="3300"/>
              </a:lnSpc>
              <a:spcBef>
                <a:spcPts val="600"/>
              </a:spcBef>
              <a:buClr>
                <a:srgbClr val="0070C0"/>
              </a:buClr>
              <a:buFont typeface="Wingdings" pitchFamily="2" charset="2"/>
              <a:buChar char="l"/>
            </a:pPr>
            <a:r>
              <a:rPr lang="zh-CN" altLang="zh-CN" sz="2000" b="1" dirty="0">
                <a:latin typeface="微软雅黑" pitchFamily="34" charset="-122"/>
                <a:ea typeface="微软雅黑" pitchFamily="34" charset="-122"/>
              </a:rPr>
              <a:t>速率</a:t>
            </a:r>
            <a:endParaRPr lang="en-US" altLang="zh-CN" sz="2000" b="1" dirty="0">
              <a:latin typeface="微软雅黑" pitchFamily="34" charset="-122"/>
              <a:ea typeface="微软雅黑" pitchFamily="34" charset="-122"/>
            </a:endParaRPr>
          </a:p>
          <a:p>
            <a:pPr marL="268288" lvl="1"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带宽</a:t>
            </a:r>
            <a:endParaRPr lang="en-US" altLang="zh-CN" sz="2000" b="1" dirty="0">
              <a:latin typeface="微软雅黑" pitchFamily="34" charset="-122"/>
              <a:ea typeface="微软雅黑" pitchFamily="34" charset="-122"/>
            </a:endParaRPr>
          </a:p>
          <a:p>
            <a:pPr marL="268288" lvl="1"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吞吐率</a:t>
            </a:r>
            <a:endParaRPr lang="en-US" altLang="zh-CN" sz="2000" b="1" dirty="0">
              <a:latin typeface="微软雅黑" pitchFamily="34" charset="-122"/>
              <a:ea typeface="微软雅黑" pitchFamily="34" charset="-122"/>
            </a:endParaRPr>
          </a:p>
          <a:p>
            <a:pPr marL="268288" lvl="1"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时延</a:t>
            </a:r>
            <a:endParaRPr lang="en-US" altLang="zh-CN" sz="2000" b="1" dirty="0">
              <a:latin typeface="微软雅黑" pitchFamily="34" charset="-122"/>
              <a:ea typeface="微软雅黑" pitchFamily="34" charset="-122"/>
            </a:endParaRPr>
          </a:p>
          <a:p>
            <a:pPr marL="268288" lvl="1"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往返时间 </a:t>
            </a:r>
            <a:r>
              <a:rPr lang="en-US" altLang="zh-CN" sz="2000" b="1" dirty="0">
                <a:latin typeface="微软雅黑" pitchFamily="34" charset="-122"/>
                <a:ea typeface="微软雅黑" pitchFamily="34" charset="-122"/>
              </a:rPr>
              <a:t>RTT</a:t>
            </a:r>
          </a:p>
          <a:p>
            <a:pPr marL="268288" lvl="1"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利用率</a:t>
            </a:r>
          </a:p>
        </p:txBody>
      </p:sp>
    </p:spTree>
    <p:extLst>
      <p:ext uri="{BB962C8B-B14F-4D97-AF65-F5344CB8AC3E}">
        <p14:creationId xmlns:p14="http://schemas.microsoft.com/office/powerpoint/2010/main" val="2641437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5"/>
          <p:cNvSpPr>
            <a:spLocks noChangeArrowheads="1"/>
          </p:cNvSpPr>
          <p:nvPr/>
        </p:nvSpPr>
        <p:spPr bwMode="auto">
          <a:xfrm>
            <a:off x="673430" y="85513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9331" name="矩形 2"/>
          <p:cNvSpPr>
            <a:spLocks noChangeArrowheads="1"/>
          </p:cNvSpPr>
          <p:nvPr/>
        </p:nvSpPr>
        <p:spPr bwMode="auto">
          <a:xfrm>
            <a:off x="821267" y="797391"/>
            <a:ext cx="12795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1. </a:t>
            </a:r>
            <a:r>
              <a:rPr lang="zh-CN" altLang="en-US" sz="2667" b="1" dirty="0">
                <a:latin typeface="微软雅黑" pitchFamily="34" charset="-122"/>
                <a:ea typeface="微软雅黑" pitchFamily="34" charset="-122"/>
              </a:rPr>
              <a:t>速率</a:t>
            </a:r>
          </a:p>
        </p:txBody>
      </p:sp>
      <p:sp>
        <p:nvSpPr>
          <p:cNvPr id="99332" name="矩形 3"/>
          <p:cNvSpPr>
            <a:spLocks noChangeArrowheads="1"/>
          </p:cNvSpPr>
          <p:nvPr/>
        </p:nvSpPr>
        <p:spPr bwMode="auto">
          <a:xfrm>
            <a:off x="711201" y="1262721"/>
            <a:ext cx="10807372" cy="454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3867"/>
              </a:lnSpc>
              <a:buClr>
                <a:srgbClr val="0070C0"/>
              </a:buClr>
              <a:buFont typeface="Wingdings" pitchFamily="2" charset="2"/>
              <a:buChar char="l"/>
            </a:pPr>
            <a:r>
              <a:rPr lang="zh-CN" altLang="en-US" sz="2533" b="1" dirty="0">
                <a:latin typeface="微软雅黑" pitchFamily="34" charset="-122"/>
                <a:ea typeface="微软雅黑" pitchFamily="34" charset="-122"/>
              </a:rPr>
              <a:t>比特（</a:t>
            </a:r>
            <a:r>
              <a:rPr lang="en-US" altLang="zh-CN" sz="2533" b="1" dirty="0">
                <a:latin typeface="微软雅黑" pitchFamily="34" charset="-122"/>
                <a:ea typeface="微软雅黑" pitchFamily="34" charset="-122"/>
              </a:rPr>
              <a:t>bit</a:t>
            </a:r>
            <a:r>
              <a:rPr lang="zh-CN" altLang="en-US" sz="2533" b="1" dirty="0">
                <a:latin typeface="微软雅黑" pitchFamily="34" charset="-122"/>
                <a:ea typeface="微软雅黑" pitchFamily="34" charset="-122"/>
              </a:rPr>
              <a:t>）是计算机中数据量的单位，也是信息论中使用的信息量的单位。</a:t>
            </a:r>
          </a:p>
          <a:p>
            <a:pPr marL="380990" indent="-380990">
              <a:lnSpc>
                <a:spcPts val="3867"/>
              </a:lnSpc>
              <a:buClr>
                <a:srgbClr val="0070C0"/>
              </a:buClr>
              <a:buFont typeface="Wingdings" pitchFamily="2" charset="2"/>
              <a:buChar char="l"/>
            </a:pPr>
            <a:r>
              <a:rPr lang="zh-CN" altLang="en-US" sz="2533" b="1" dirty="0">
                <a:latin typeface="微软雅黑" pitchFamily="34" charset="-122"/>
                <a:ea typeface="微软雅黑" pitchFamily="34" charset="-122"/>
              </a:rPr>
              <a:t>比特（</a:t>
            </a:r>
            <a:r>
              <a:rPr lang="en-US" altLang="zh-CN" sz="2533" b="1" dirty="0">
                <a:latin typeface="微软雅黑" pitchFamily="34" charset="-122"/>
                <a:ea typeface="微软雅黑" pitchFamily="34" charset="-122"/>
              </a:rPr>
              <a:t>bit</a:t>
            </a:r>
            <a:r>
              <a:rPr lang="zh-CN" altLang="en-US" sz="2533" b="1" dirty="0">
                <a:latin typeface="微软雅黑" pitchFamily="34" charset="-122"/>
                <a:ea typeface="微软雅黑" pitchFamily="34" charset="-122"/>
              </a:rPr>
              <a:t>）来源于 </a:t>
            </a:r>
            <a:r>
              <a:rPr lang="en-US" altLang="zh-CN" sz="2533" b="1" dirty="0">
                <a:latin typeface="微软雅黑" pitchFamily="34" charset="-122"/>
                <a:ea typeface="微软雅黑" pitchFamily="34" charset="-122"/>
              </a:rPr>
              <a:t>binary digit</a:t>
            </a:r>
            <a:r>
              <a:rPr lang="zh-CN" altLang="en-US" sz="2533" b="1" dirty="0">
                <a:latin typeface="微软雅黑" pitchFamily="34" charset="-122"/>
                <a:ea typeface="微软雅黑" pitchFamily="34" charset="-122"/>
              </a:rPr>
              <a:t>，意思是一个“二进制数字”，因此一个比特就是二进制数字中的一个 </a:t>
            </a:r>
            <a:r>
              <a:rPr lang="en-US" altLang="zh-CN" sz="2533" b="1" dirty="0">
                <a:latin typeface="微软雅黑" pitchFamily="34" charset="-122"/>
                <a:ea typeface="微软雅黑" pitchFamily="34" charset="-122"/>
              </a:rPr>
              <a:t>1 </a:t>
            </a:r>
            <a:r>
              <a:rPr lang="zh-CN" altLang="en-US" sz="2533" b="1" dirty="0">
                <a:latin typeface="微软雅黑" pitchFamily="34" charset="-122"/>
                <a:ea typeface="微软雅黑" pitchFamily="34" charset="-122"/>
              </a:rPr>
              <a:t>或 </a:t>
            </a:r>
            <a:r>
              <a:rPr lang="en-US" altLang="zh-CN" sz="2533" b="1" dirty="0">
                <a:latin typeface="微软雅黑" pitchFamily="34" charset="-122"/>
                <a:ea typeface="微软雅黑" pitchFamily="34" charset="-122"/>
              </a:rPr>
              <a:t>0</a:t>
            </a:r>
            <a:r>
              <a:rPr lang="zh-CN" altLang="en-US" sz="2533" b="1" dirty="0">
                <a:latin typeface="微软雅黑" pitchFamily="34" charset="-122"/>
                <a:ea typeface="微软雅黑" pitchFamily="34" charset="-122"/>
              </a:rPr>
              <a:t>。</a:t>
            </a:r>
            <a:endParaRPr lang="en-US" altLang="zh-CN" sz="2533" b="1" dirty="0">
              <a:latin typeface="微软雅黑" pitchFamily="34" charset="-122"/>
              <a:ea typeface="微软雅黑" pitchFamily="34" charset="-122"/>
            </a:endParaRPr>
          </a:p>
          <a:p>
            <a:pPr marL="380990" indent="-380990">
              <a:lnSpc>
                <a:spcPts val="3867"/>
              </a:lnSpc>
              <a:buClr>
                <a:srgbClr val="0070C0"/>
              </a:buClr>
              <a:buFont typeface="Wingdings" pitchFamily="2" charset="2"/>
              <a:buChar char="l"/>
            </a:pPr>
            <a:r>
              <a:rPr lang="zh-CN" altLang="zh-CN" sz="2533" b="1" dirty="0">
                <a:latin typeface="微软雅黑" pitchFamily="34" charset="-122"/>
                <a:ea typeface="微软雅黑" pitchFamily="34" charset="-122"/>
              </a:rPr>
              <a:t>速率是计算机网络中最重要的一个性能指标</a:t>
            </a:r>
            <a:r>
              <a:rPr lang="zh-CN" altLang="en-US" sz="2533" b="1" dirty="0">
                <a:latin typeface="微软雅黑" pitchFamily="34" charset="-122"/>
                <a:ea typeface="微软雅黑" pitchFamily="34" charset="-122"/>
              </a:rPr>
              <a:t>，</a:t>
            </a:r>
            <a:r>
              <a:rPr lang="zh-CN" altLang="zh-CN" sz="2533" b="1" dirty="0">
                <a:latin typeface="微软雅黑" pitchFamily="34" charset="-122"/>
                <a:ea typeface="微软雅黑" pitchFamily="34" charset="-122"/>
              </a:rPr>
              <a:t>指的是</a:t>
            </a:r>
            <a:r>
              <a:rPr lang="zh-CN" altLang="zh-CN" sz="2533" b="1" dirty="0">
                <a:solidFill>
                  <a:srgbClr val="0000FF"/>
                </a:solidFill>
                <a:latin typeface="微软雅黑" pitchFamily="34" charset="-122"/>
                <a:ea typeface="微软雅黑" pitchFamily="34" charset="-122"/>
              </a:rPr>
              <a:t>数据的传送速率</a:t>
            </a:r>
            <a:r>
              <a:rPr lang="zh-CN" altLang="zh-CN" sz="2533" b="1" dirty="0">
                <a:latin typeface="微软雅黑" pitchFamily="34" charset="-122"/>
                <a:ea typeface="微软雅黑" pitchFamily="34" charset="-122"/>
              </a:rPr>
              <a:t>，它也称为</a:t>
            </a:r>
            <a:r>
              <a:rPr lang="zh-CN" altLang="zh-CN" sz="2533" b="1" dirty="0">
                <a:solidFill>
                  <a:srgbClr val="0000FF"/>
                </a:solidFill>
                <a:latin typeface="微软雅黑" pitchFamily="34" charset="-122"/>
                <a:ea typeface="微软雅黑" pitchFamily="34" charset="-122"/>
              </a:rPr>
              <a:t>数据率</a:t>
            </a:r>
            <a:r>
              <a:rPr lang="en-US" altLang="zh-CN" sz="2533" b="1" dirty="0">
                <a:latin typeface="微软雅黑" pitchFamily="34" charset="-122"/>
                <a:ea typeface="微软雅黑" pitchFamily="34" charset="-122"/>
              </a:rPr>
              <a:t> (data rate) </a:t>
            </a:r>
            <a:r>
              <a:rPr lang="zh-CN" altLang="zh-CN" sz="2533" b="1" dirty="0">
                <a:latin typeface="微软雅黑" pitchFamily="34" charset="-122"/>
                <a:ea typeface="微软雅黑" pitchFamily="34" charset="-122"/>
              </a:rPr>
              <a:t>或</a:t>
            </a:r>
            <a:r>
              <a:rPr lang="zh-CN" altLang="zh-CN" sz="2533" b="1" dirty="0">
                <a:solidFill>
                  <a:srgbClr val="0000FF"/>
                </a:solidFill>
                <a:latin typeface="微软雅黑" pitchFamily="34" charset="-122"/>
                <a:ea typeface="微软雅黑" pitchFamily="34" charset="-122"/>
              </a:rPr>
              <a:t>比特率</a:t>
            </a:r>
            <a:r>
              <a:rPr lang="en-US" altLang="zh-CN" sz="2533" b="1" dirty="0">
                <a:latin typeface="微软雅黑" pitchFamily="34" charset="-122"/>
                <a:ea typeface="微软雅黑" pitchFamily="34" charset="-122"/>
              </a:rPr>
              <a:t> (bit rate)</a:t>
            </a:r>
            <a:r>
              <a:rPr lang="zh-CN" altLang="zh-CN" sz="2533" b="1" dirty="0">
                <a:latin typeface="微软雅黑" pitchFamily="34" charset="-122"/>
                <a:ea typeface="微软雅黑" pitchFamily="34" charset="-122"/>
              </a:rPr>
              <a:t>。</a:t>
            </a:r>
            <a:endParaRPr lang="en-US" altLang="zh-CN" sz="2533" b="1" dirty="0">
              <a:latin typeface="微软雅黑" pitchFamily="34" charset="-122"/>
              <a:ea typeface="微软雅黑" pitchFamily="34" charset="-122"/>
            </a:endParaRPr>
          </a:p>
          <a:p>
            <a:pPr marL="380990" indent="-380990">
              <a:lnSpc>
                <a:spcPts val="3867"/>
              </a:lnSpc>
              <a:buClr>
                <a:srgbClr val="0070C0"/>
              </a:buClr>
              <a:buFont typeface="Wingdings" pitchFamily="2" charset="2"/>
              <a:buChar char="l"/>
            </a:pPr>
            <a:r>
              <a:rPr lang="zh-CN" altLang="en-US" sz="2533" b="1" dirty="0">
                <a:latin typeface="微软雅黑" pitchFamily="34" charset="-122"/>
                <a:ea typeface="微软雅黑" pitchFamily="34" charset="-122"/>
              </a:rPr>
              <a:t>速率的</a:t>
            </a:r>
            <a:r>
              <a:rPr lang="zh-CN" altLang="en-US" sz="2533" b="1" dirty="0">
                <a:solidFill>
                  <a:srgbClr val="0000FF"/>
                </a:solidFill>
                <a:latin typeface="微软雅黑" pitchFamily="34" charset="-122"/>
                <a:ea typeface="微软雅黑" pitchFamily="34" charset="-122"/>
              </a:rPr>
              <a:t>单位</a:t>
            </a:r>
            <a:r>
              <a:rPr lang="zh-CN" altLang="en-US" sz="2533" b="1" dirty="0">
                <a:latin typeface="微软雅黑" pitchFamily="34" charset="-122"/>
                <a:ea typeface="微软雅黑" pitchFamily="34" charset="-122"/>
              </a:rPr>
              <a:t>是 </a:t>
            </a:r>
            <a:r>
              <a:rPr lang="en-US" altLang="zh-CN" sz="2533" b="1" dirty="0">
                <a:latin typeface="微软雅黑" pitchFamily="34" charset="-122"/>
                <a:ea typeface="微软雅黑" pitchFamily="34" charset="-122"/>
              </a:rPr>
              <a:t>bit/s</a:t>
            </a:r>
            <a:r>
              <a:rPr lang="zh-CN" altLang="en-US" sz="2533" b="1" dirty="0">
                <a:latin typeface="微软雅黑" pitchFamily="34" charset="-122"/>
                <a:ea typeface="微软雅黑" pitchFamily="34" charset="-122"/>
              </a:rPr>
              <a:t>，或 </a:t>
            </a:r>
            <a:r>
              <a:rPr lang="en-US" altLang="zh-CN" sz="2533" b="1" dirty="0" err="1">
                <a:latin typeface="微软雅黑" pitchFamily="34" charset="-122"/>
                <a:ea typeface="微软雅黑" pitchFamily="34" charset="-122"/>
              </a:rPr>
              <a:t>kbit</a:t>
            </a:r>
            <a:r>
              <a:rPr lang="en-US" altLang="zh-CN" sz="2533" b="1" dirty="0">
                <a:latin typeface="微软雅黑" pitchFamily="34" charset="-122"/>
                <a:ea typeface="微软雅黑" pitchFamily="34" charset="-122"/>
              </a:rPr>
              <a:t>/s</a:t>
            </a:r>
            <a:r>
              <a:rPr lang="zh-CN" altLang="en-US" sz="2533" b="1" dirty="0">
                <a:latin typeface="微软雅黑" pitchFamily="34" charset="-122"/>
                <a:ea typeface="微软雅黑" pitchFamily="34" charset="-122"/>
              </a:rPr>
              <a:t>、</a:t>
            </a:r>
            <a:r>
              <a:rPr lang="en-US" altLang="zh-CN" sz="2533" b="1" dirty="0">
                <a:latin typeface="微软雅黑" pitchFamily="34" charset="-122"/>
                <a:ea typeface="微软雅黑" pitchFamily="34" charset="-122"/>
              </a:rPr>
              <a:t>Mbit/s</a:t>
            </a:r>
            <a:r>
              <a:rPr lang="zh-CN" altLang="en-US" sz="2533" b="1" dirty="0">
                <a:latin typeface="微软雅黑" pitchFamily="34" charset="-122"/>
                <a:ea typeface="微软雅黑" pitchFamily="34" charset="-122"/>
              </a:rPr>
              <a:t>、</a:t>
            </a:r>
            <a:r>
              <a:rPr lang="en-US" altLang="zh-CN" sz="2533" b="1" dirty="0">
                <a:latin typeface="微软雅黑" pitchFamily="34" charset="-122"/>
                <a:ea typeface="微软雅黑" pitchFamily="34" charset="-122"/>
              </a:rPr>
              <a:t> </a:t>
            </a:r>
            <a:r>
              <a:rPr lang="en-US" altLang="zh-CN" sz="2533" b="1" dirty="0" err="1">
                <a:latin typeface="微软雅黑" pitchFamily="34" charset="-122"/>
                <a:ea typeface="微软雅黑" pitchFamily="34" charset="-122"/>
              </a:rPr>
              <a:t>Gbit</a:t>
            </a:r>
            <a:r>
              <a:rPr lang="en-US" altLang="zh-CN" sz="2533" b="1" dirty="0">
                <a:latin typeface="微软雅黑" pitchFamily="34" charset="-122"/>
                <a:ea typeface="微软雅黑" pitchFamily="34" charset="-122"/>
              </a:rPr>
              <a:t>/s</a:t>
            </a:r>
            <a:r>
              <a:rPr lang="zh-CN" altLang="en-US" sz="2533" b="1" dirty="0">
                <a:latin typeface="微软雅黑" pitchFamily="34" charset="-122"/>
                <a:ea typeface="微软雅黑" pitchFamily="34" charset="-122"/>
              </a:rPr>
              <a:t>等。</a:t>
            </a:r>
            <a:endParaRPr lang="en-US" altLang="zh-CN" sz="2533" b="1" dirty="0">
              <a:latin typeface="微软雅黑" pitchFamily="34" charset="-122"/>
              <a:ea typeface="微软雅黑" pitchFamily="34" charset="-122"/>
            </a:endParaRPr>
          </a:p>
          <a:p>
            <a:pPr marL="380990" indent="-380990">
              <a:lnSpc>
                <a:spcPts val="3867"/>
              </a:lnSpc>
              <a:buClr>
                <a:srgbClr val="0070C0"/>
              </a:buClr>
            </a:pPr>
            <a:r>
              <a:rPr lang="en-US" altLang="zh-CN" sz="2533" b="1" dirty="0">
                <a:latin typeface="微软雅黑" pitchFamily="34" charset="-122"/>
                <a:ea typeface="微软雅黑" pitchFamily="34" charset="-122"/>
              </a:rPr>
              <a:t>    </a:t>
            </a:r>
            <a:r>
              <a:rPr lang="zh-CN" altLang="en-US" sz="2533" b="1" dirty="0">
                <a:latin typeface="微软雅黑" pitchFamily="34" charset="-122"/>
                <a:ea typeface="微软雅黑" pitchFamily="34" charset="-122"/>
              </a:rPr>
              <a:t>例如</a:t>
            </a:r>
            <a:r>
              <a:rPr lang="en-US" altLang="zh-CN" sz="2533" b="1" dirty="0">
                <a:latin typeface="微软雅黑" pitchFamily="34" charset="-122"/>
                <a:ea typeface="微软雅黑" pitchFamily="34" charset="-122"/>
              </a:rPr>
              <a:t>4 </a:t>
            </a:r>
            <a:r>
              <a:rPr lang="en-US" altLang="zh-CN" sz="2533" b="1" dirty="0">
                <a:latin typeface="微软雅黑" pitchFamily="34" charset="-122"/>
                <a:ea typeface="微软雅黑" pitchFamily="34" charset="-122"/>
                <a:sym typeface="Symbol" pitchFamily="18" charset="2"/>
              </a:rPr>
              <a:t></a:t>
            </a:r>
            <a:r>
              <a:rPr lang="en-US" altLang="zh-CN" sz="2533" b="1" dirty="0">
                <a:latin typeface="微软雅黑" pitchFamily="34" charset="-122"/>
                <a:ea typeface="微软雅黑" pitchFamily="34" charset="-122"/>
              </a:rPr>
              <a:t> 10</a:t>
            </a:r>
            <a:r>
              <a:rPr lang="en-US" altLang="zh-CN" sz="2533" b="1" baseline="30000" dirty="0">
                <a:latin typeface="微软雅黑" pitchFamily="34" charset="-122"/>
                <a:ea typeface="微软雅黑" pitchFamily="34" charset="-122"/>
              </a:rPr>
              <a:t>10  </a:t>
            </a:r>
            <a:r>
              <a:rPr lang="en-US" altLang="zh-CN" sz="2533" b="1" dirty="0">
                <a:latin typeface="微软雅黑" pitchFamily="34" charset="-122"/>
                <a:ea typeface="微软雅黑" pitchFamily="34" charset="-122"/>
              </a:rPr>
              <a:t>bit/s </a:t>
            </a:r>
            <a:r>
              <a:rPr lang="zh-CN" altLang="zh-CN" sz="2533" b="1" dirty="0">
                <a:latin typeface="微软雅黑" pitchFamily="34" charset="-122"/>
                <a:ea typeface="微软雅黑" pitchFamily="34" charset="-122"/>
              </a:rPr>
              <a:t>的数据率就记为</a:t>
            </a:r>
            <a:r>
              <a:rPr lang="en-US" altLang="zh-CN" sz="2533" b="1" dirty="0">
                <a:latin typeface="微软雅黑" pitchFamily="34" charset="-122"/>
                <a:ea typeface="微软雅黑" pitchFamily="34" charset="-122"/>
              </a:rPr>
              <a:t> 40 </a:t>
            </a:r>
            <a:r>
              <a:rPr lang="en-US" altLang="zh-CN" sz="2533" b="1" dirty="0" err="1">
                <a:latin typeface="微软雅黑" pitchFamily="34" charset="-122"/>
                <a:ea typeface="微软雅黑" pitchFamily="34" charset="-122"/>
              </a:rPr>
              <a:t>Gbit</a:t>
            </a:r>
            <a:r>
              <a:rPr lang="en-US" altLang="zh-CN" sz="2533" b="1" dirty="0">
                <a:latin typeface="微软雅黑" pitchFamily="34" charset="-122"/>
                <a:ea typeface="微软雅黑" pitchFamily="34" charset="-122"/>
              </a:rPr>
              <a:t>/s</a:t>
            </a:r>
            <a:r>
              <a:rPr lang="zh-CN" altLang="en-US" sz="2533" b="1" dirty="0">
                <a:latin typeface="微软雅黑" pitchFamily="34" charset="-122"/>
                <a:ea typeface="微软雅黑" pitchFamily="34" charset="-122"/>
              </a:rPr>
              <a:t>。</a:t>
            </a:r>
          </a:p>
          <a:p>
            <a:pPr marL="380990" indent="-380990">
              <a:lnSpc>
                <a:spcPts val="3867"/>
              </a:lnSpc>
              <a:buClr>
                <a:srgbClr val="0070C0"/>
              </a:buClr>
              <a:buFont typeface="Wingdings" pitchFamily="2" charset="2"/>
              <a:buChar char="l"/>
            </a:pPr>
            <a:r>
              <a:rPr lang="zh-CN" altLang="en-US" sz="2533" b="1" dirty="0">
                <a:solidFill>
                  <a:srgbClr val="0000FF"/>
                </a:solidFill>
                <a:latin typeface="微软雅黑" pitchFamily="34" charset="-122"/>
                <a:ea typeface="微软雅黑" pitchFamily="34" charset="-122"/>
              </a:rPr>
              <a:t>速率往往是指额定速率或标称速率，非</a:t>
            </a:r>
            <a:r>
              <a:rPr lang="zh-CN" altLang="zh-CN" sz="2533" b="1" dirty="0">
                <a:solidFill>
                  <a:srgbClr val="0000FF"/>
                </a:solidFill>
                <a:latin typeface="微软雅黑" pitchFamily="34" charset="-122"/>
                <a:ea typeface="微软雅黑" pitchFamily="34" charset="-122"/>
              </a:rPr>
              <a:t>实际运行速率</a:t>
            </a:r>
            <a:r>
              <a:rPr lang="zh-CN" altLang="en-US" sz="2533" b="1" dirty="0">
                <a:solidFill>
                  <a:srgbClr val="0000FF"/>
                </a:solidFill>
                <a:latin typeface="微软雅黑" pitchFamily="34" charset="-122"/>
                <a:ea typeface="微软雅黑" pitchFamily="34"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5"/>
          <p:cNvSpPr>
            <a:spLocks noChangeArrowheads="1"/>
          </p:cNvSpPr>
          <p:nvPr/>
        </p:nvSpPr>
        <p:spPr bwMode="auto">
          <a:xfrm>
            <a:off x="673430" y="817034"/>
            <a:ext cx="10845143" cy="412751"/>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 name="矩形 2"/>
          <p:cNvSpPr>
            <a:spLocks noChangeArrowheads="1"/>
          </p:cNvSpPr>
          <p:nvPr/>
        </p:nvSpPr>
        <p:spPr bwMode="auto">
          <a:xfrm>
            <a:off x="821267" y="761408"/>
            <a:ext cx="12795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2. </a:t>
            </a:r>
            <a:r>
              <a:rPr lang="zh-CN" altLang="en-US" sz="2667" b="1" dirty="0">
                <a:latin typeface="微软雅黑" pitchFamily="34" charset="-122"/>
                <a:ea typeface="微软雅黑" pitchFamily="34" charset="-122"/>
              </a:rPr>
              <a:t>带宽</a:t>
            </a:r>
          </a:p>
        </p:txBody>
      </p:sp>
      <p:sp>
        <p:nvSpPr>
          <p:cNvPr id="4" name="矩形 3"/>
          <p:cNvSpPr/>
          <p:nvPr/>
        </p:nvSpPr>
        <p:spPr>
          <a:xfrm>
            <a:off x="673430" y="1246718"/>
            <a:ext cx="10845143" cy="2820131"/>
          </a:xfrm>
          <a:prstGeom prst="rect">
            <a:avLst/>
          </a:prstGeom>
        </p:spPr>
        <p:txBody>
          <a:bodyPr wrap="square">
            <a:spAutoFit/>
          </a:bodyPr>
          <a:lstStyle/>
          <a:p>
            <a:pPr>
              <a:lnSpc>
                <a:spcPts val="3600"/>
              </a:lnSpc>
              <a:defRPr/>
            </a:pPr>
            <a:r>
              <a:rPr lang="zh-CN" altLang="en-US" sz="2400" b="1" dirty="0">
                <a:latin typeface="微软雅黑" pitchFamily="34" charset="-122"/>
                <a:ea typeface="微软雅黑" pitchFamily="34" charset="-122"/>
              </a:rPr>
              <a:t>两种不同意义：</a:t>
            </a:r>
            <a:endParaRPr lang="en-US" altLang="zh-CN" sz="2400" b="1" dirty="0">
              <a:latin typeface="微软雅黑" pitchFamily="34" charset="-122"/>
              <a:ea typeface="微软雅黑" pitchFamily="34" charset="-122"/>
            </a:endParaRPr>
          </a:p>
          <a:p>
            <a:pPr marL="380990" indent="-380990">
              <a:lnSpc>
                <a:spcPts val="3600"/>
              </a:lnSpc>
              <a:buClr>
                <a:srgbClr val="0070C0"/>
              </a:buClr>
              <a:buFont typeface="Wingdings" pitchFamily="2" charset="2"/>
              <a:buChar char="l"/>
              <a:defRPr/>
            </a:pP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带宽”</a:t>
            </a:r>
            <a:r>
              <a:rPr lang="en-US" altLang="zh-CN" sz="2400" b="1" dirty="0">
                <a:latin typeface="微软雅黑" pitchFamily="34" charset="-122"/>
                <a:ea typeface="微软雅黑" pitchFamily="34" charset="-122"/>
              </a:rPr>
              <a:t>(bandwidth) </a:t>
            </a:r>
            <a:r>
              <a:rPr lang="zh-CN" altLang="en-US" sz="2400" b="1" dirty="0">
                <a:latin typeface="微软雅黑" pitchFamily="34" charset="-122"/>
                <a:ea typeface="微软雅黑" pitchFamily="34" charset="-122"/>
              </a:rPr>
              <a:t>本来是指信号具有的</a:t>
            </a:r>
            <a:r>
              <a:rPr lang="zh-CN" altLang="en-US" sz="2400" b="1" dirty="0">
                <a:solidFill>
                  <a:srgbClr val="0000FF"/>
                </a:solidFill>
                <a:latin typeface="微软雅黑" pitchFamily="34" charset="-122"/>
                <a:ea typeface="微软雅黑" pitchFamily="34" charset="-122"/>
              </a:rPr>
              <a:t>频带宽度</a:t>
            </a:r>
            <a:r>
              <a:rPr lang="zh-CN" altLang="en-US" sz="2400" b="1" dirty="0">
                <a:latin typeface="微软雅黑" pitchFamily="34" charset="-122"/>
                <a:ea typeface="微软雅黑" pitchFamily="34" charset="-122"/>
              </a:rPr>
              <a:t>，其单位是赫（或千赫、兆赫、吉赫等）。</a:t>
            </a:r>
          </a:p>
          <a:p>
            <a:pPr marL="380990" indent="-380990">
              <a:lnSpc>
                <a:spcPts val="3600"/>
              </a:lnSpc>
              <a:buClr>
                <a:srgbClr val="0070C0"/>
              </a:buClr>
              <a:buFont typeface="Wingdings" pitchFamily="2" charset="2"/>
              <a:buChar char="l"/>
              <a:defRPr/>
            </a:pPr>
            <a:r>
              <a:rPr lang="zh-CN" altLang="zh-CN" sz="2400" b="1" dirty="0">
                <a:latin typeface="微软雅黑" pitchFamily="34" charset="-122"/>
                <a:ea typeface="微软雅黑" pitchFamily="34" charset="-122"/>
              </a:rPr>
              <a:t>在计算机网络中，带宽用来表示网络中某通道传送数据的能力</a:t>
            </a:r>
            <a:r>
              <a:rPr lang="zh-CN" altLang="en-US" sz="2400" b="1" dirty="0">
                <a:latin typeface="微软雅黑" pitchFamily="34" charset="-122"/>
                <a:ea typeface="微软雅黑" pitchFamily="34" charset="-122"/>
              </a:rPr>
              <a:t>。</a:t>
            </a:r>
            <a:r>
              <a:rPr lang="zh-CN" altLang="zh-CN" sz="2400" b="1" dirty="0">
                <a:latin typeface="微软雅黑" pitchFamily="34" charset="-122"/>
                <a:ea typeface="微软雅黑" pitchFamily="34" charset="-122"/>
              </a:rPr>
              <a:t>表示在单位时间内网络中的某信道所能通过的“</a:t>
            </a:r>
            <a:r>
              <a:rPr lang="zh-CN" altLang="zh-CN" sz="2400" b="1" dirty="0">
                <a:solidFill>
                  <a:srgbClr val="0000FF"/>
                </a:solidFill>
                <a:latin typeface="微软雅黑" pitchFamily="34" charset="-122"/>
                <a:ea typeface="微软雅黑" pitchFamily="34" charset="-122"/>
              </a:rPr>
              <a:t>最高数据率</a:t>
            </a:r>
            <a:r>
              <a:rPr lang="zh-CN"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单位是 </a:t>
            </a:r>
            <a:r>
              <a:rPr lang="en-US" altLang="zh-CN" sz="2400" b="1" dirty="0">
                <a:latin typeface="微软雅黑" pitchFamily="34" charset="-122"/>
                <a:ea typeface="微软雅黑" pitchFamily="34" charset="-122"/>
              </a:rPr>
              <a:t>bit/s</a:t>
            </a:r>
            <a:r>
              <a:rPr lang="zh-CN" altLang="en-US" sz="2400" b="1" dirty="0">
                <a:latin typeface="微软雅黑" pitchFamily="34" charset="-122"/>
                <a:ea typeface="微软雅黑" pitchFamily="34" charset="-122"/>
              </a:rPr>
              <a:t>，即</a:t>
            </a: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“比特每秒”。    </a:t>
            </a:r>
          </a:p>
        </p:txBody>
      </p:sp>
      <p:sp>
        <p:nvSpPr>
          <p:cNvPr id="5" name="对角圆角矩形 4"/>
          <p:cNvSpPr/>
          <p:nvPr/>
        </p:nvSpPr>
        <p:spPr>
          <a:xfrm>
            <a:off x="821447" y="4054497"/>
            <a:ext cx="10471285" cy="181907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0360" name="矩形 5"/>
          <p:cNvSpPr>
            <a:spLocks noChangeArrowheads="1"/>
          </p:cNvSpPr>
          <p:nvPr/>
        </p:nvSpPr>
        <p:spPr bwMode="auto">
          <a:xfrm>
            <a:off x="1389889" y="4229101"/>
            <a:ext cx="9388179" cy="143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spcBef>
                <a:spcPts val="800"/>
              </a:spcBef>
            </a:pPr>
            <a:r>
              <a:rPr lang="zh-CN" altLang="zh-CN" sz="2400" b="1" dirty="0">
                <a:solidFill>
                  <a:schemeClr val="bg1"/>
                </a:solidFill>
                <a:latin typeface="微软雅黑" pitchFamily="34" charset="-122"/>
                <a:ea typeface="微软雅黑" pitchFamily="34" charset="-122"/>
              </a:rPr>
              <a:t>在“带宽”的上述两种表述中，前者为</a:t>
            </a:r>
            <a:r>
              <a:rPr lang="zh-CN" altLang="zh-CN" sz="2400" b="1" dirty="0">
                <a:solidFill>
                  <a:srgbClr val="FFFF00"/>
                </a:solidFill>
                <a:latin typeface="微软雅黑" pitchFamily="34" charset="-122"/>
                <a:ea typeface="微软雅黑" pitchFamily="34" charset="-122"/>
              </a:rPr>
              <a:t>频域</a:t>
            </a:r>
            <a:r>
              <a:rPr lang="zh-CN" altLang="zh-CN" sz="2400" b="1" dirty="0">
                <a:solidFill>
                  <a:schemeClr val="bg1"/>
                </a:solidFill>
                <a:latin typeface="微软雅黑" pitchFamily="34" charset="-122"/>
                <a:ea typeface="微软雅黑" pitchFamily="34" charset="-122"/>
              </a:rPr>
              <a:t>称谓，而后者为</a:t>
            </a:r>
            <a:r>
              <a:rPr lang="zh-CN" altLang="zh-CN" sz="2400" b="1" dirty="0">
                <a:solidFill>
                  <a:srgbClr val="FFFF00"/>
                </a:solidFill>
                <a:latin typeface="微软雅黑" pitchFamily="34" charset="-122"/>
                <a:ea typeface="微软雅黑" pitchFamily="34" charset="-122"/>
              </a:rPr>
              <a:t>时域</a:t>
            </a:r>
            <a:r>
              <a:rPr lang="zh-CN" altLang="zh-CN" sz="2400" b="1" dirty="0">
                <a:solidFill>
                  <a:schemeClr val="bg1"/>
                </a:solidFill>
                <a:latin typeface="微软雅黑" pitchFamily="34" charset="-122"/>
                <a:ea typeface="微软雅黑" pitchFamily="34" charset="-122"/>
              </a:rPr>
              <a:t>称谓，其本质是相同的。也就是说，一条通信链路的“带宽”越宽，其所能传输的“最高数据率”也越高。</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5"/>
          <p:cNvSpPr>
            <a:spLocks noChangeArrowheads="1"/>
          </p:cNvSpPr>
          <p:nvPr/>
        </p:nvSpPr>
        <p:spPr bwMode="auto">
          <a:xfrm>
            <a:off x="673430" y="1755479"/>
            <a:ext cx="10845143" cy="412751"/>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2403" name="矩形 2"/>
          <p:cNvSpPr>
            <a:spLocks noChangeArrowheads="1"/>
          </p:cNvSpPr>
          <p:nvPr/>
        </p:nvSpPr>
        <p:spPr bwMode="auto">
          <a:xfrm>
            <a:off x="821267" y="1699853"/>
            <a:ext cx="162095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3. </a:t>
            </a:r>
            <a:r>
              <a:rPr lang="zh-CN" altLang="en-US" sz="2667" b="1" dirty="0">
                <a:latin typeface="微软雅黑" pitchFamily="34" charset="-122"/>
                <a:ea typeface="微软雅黑" pitchFamily="34" charset="-122"/>
              </a:rPr>
              <a:t>吞吐量</a:t>
            </a:r>
          </a:p>
        </p:txBody>
      </p:sp>
      <p:sp>
        <p:nvSpPr>
          <p:cNvPr id="102404" name="矩形 3"/>
          <p:cNvSpPr>
            <a:spLocks noChangeArrowheads="1"/>
          </p:cNvSpPr>
          <p:nvPr/>
        </p:nvSpPr>
        <p:spPr bwMode="auto">
          <a:xfrm>
            <a:off x="673430" y="2185163"/>
            <a:ext cx="10845143" cy="285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吞吐量 </a:t>
            </a:r>
            <a:r>
              <a:rPr lang="en-US" altLang="zh-CN" sz="2667" b="1" dirty="0">
                <a:latin typeface="微软雅黑" pitchFamily="34" charset="-122"/>
                <a:ea typeface="微软雅黑" pitchFamily="34" charset="-122"/>
              </a:rPr>
              <a:t>(throughput) </a:t>
            </a:r>
            <a:r>
              <a:rPr lang="zh-CN" altLang="en-US" sz="2667" b="1" dirty="0">
                <a:latin typeface="微软雅黑" pitchFamily="34" charset="-122"/>
                <a:ea typeface="微软雅黑" pitchFamily="34" charset="-122"/>
              </a:rPr>
              <a:t>表示在单位时间内通过某个网络（或信道、接口）的数据量。</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吞吐量更经常地用于对现实世界中的网络的一种测量，以便知道</a:t>
            </a:r>
            <a:r>
              <a:rPr lang="zh-CN" altLang="en-US" sz="2667" b="1" dirty="0">
                <a:solidFill>
                  <a:srgbClr val="0000FF"/>
                </a:solidFill>
                <a:latin typeface="微软雅黑" pitchFamily="34" charset="-122"/>
                <a:ea typeface="微软雅黑" pitchFamily="34" charset="-122"/>
              </a:rPr>
              <a:t>实际上到底有多少数据量能够通过网络</a:t>
            </a:r>
            <a:r>
              <a:rPr lang="zh-CN" altLang="en-US" sz="2667" b="1" dirty="0">
                <a:latin typeface="微软雅黑" pitchFamily="34" charset="-122"/>
                <a:ea typeface="微软雅黑" pitchFamily="34" charset="-122"/>
              </a:rPr>
              <a:t>。</a:t>
            </a:r>
          </a:p>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吞吐量受网络的带宽或网络的额定速率的限制。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5"/>
          <p:cNvSpPr>
            <a:spLocks noChangeArrowheads="1"/>
          </p:cNvSpPr>
          <p:nvPr/>
        </p:nvSpPr>
        <p:spPr bwMode="auto">
          <a:xfrm>
            <a:off x="673430" y="855134"/>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3427" name="矩形 2"/>
          <p:cNvSpPr>
            <a:spLocks noChangeArrowheads="1"/>
          </p:cNvSpPr>
          <p:nvPr/>
        </p:nvSpPr>
        <p:spPr bwMode="auto">
          <a:xfrm>
            <a:off x="685622" y="785199"/>
            <a:ext cx="127951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4. </a:t>
            </a:r>
            <a:r>
              <a:rPr lang="zh-CN" altLang="en-US" sz="2667" b="1" dirty="0">
                <a:latin typeface="微软雅黑" pitchFamily="34" charset="-122"/>
                <a:ea typeface="微软雅黑" pitchFamily="34" charset="-122"/>
              </a:rPr>
              <a:t>时延</a:t>
            </a:r>
          </a:p>
        </p:txBody>
      </p:sp>
      <p:sp>
        <p:nvSpPr>
          <p:cNvPr id="103428" name="矩形 3"/>
          <p:cNvSpPr>
            <a:spLocks noChangeArrowheads="1"/>
          </p:cNvSpPr>
          <p:nvPr/>
        </p:nvSpPr>
        <p:spPr bwMode="auto">
          <a:xfrm>
            <a:off x="685622" y="1284818"/>
            <a:ext cx="10832951" cy="454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时延</a:t>
            </a:r>
            <a:r>
              <a:rPr lang="en-US" altLang="zh-CN" sz="2667" b="1" dirty="0">
                <a:latin typeface="微软雅黑" pitchFamily="34" charset="-122"/>
                <a:ea typeface="微软雅黑" pitchFamily="34" charset="-122"/>
              </a:rPr>
              <a:t> (delay </a:t>
            </a:r>
            <a:r>
              <a:rPr lang="zh-CN" altLang="zh-CN" sz="2667" b="1" dirty="0">
                <a:latin typeface="微软雅黑" pitchFamily="34" charset="-122"/>
                <a:ea typeface="微软雅黑" pitchFamily="34" charset="-122"/>
              </a:rPr>
              <a:t>或</a:t>
            </a:r>
            <a:r>
              <a:rPr lang="en-US" altLang="zh-CN" sz="2667" b="1" dirty="0">
                <a:latin typeface="微软雅黑" pitchFamily="34" charset="-122"/>
                <a:ea typeface="微软雅黑" pitchFamily="34" charset="-122"/>
              </a:rPr>
              <a:t> latency) </a:t>
            </a:r>
            <a:r>
              <a:rPr lang="zh-CN" altLang="zh-CN" sz="2667" b="1" dirty="0">
                <a:latin typeface="微软雅黑" pitchFamily="34" charset="-122"/>
                <a:ea typeface="微软雅黑" pitchFamily="34" charset="-122"/>
              </a:rPr>
              <a:t>是指数据（一个报文或分组，甚至比特）从网络（或链路）的一端传送到另一端所需的时间</a:t>
            </a:r>
            <a:r>
              <a:rPr lang="zh-CN" altLang="en-US" sz="2667" b="1" dirty="0">
                <a:latin typeface="微软雅黑" pitchFamily="34" charset="-122"/>
                <a:ea typeface="微软雅黑" pitchFamily="34" charset="-122"/>
              </a:rPr>
              <a:t>。</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有时也称为</a:t>
            </a:r>
            <a:r>
              <a:rPr lang="zh-CN" altLang="zh-CN" sz="2667" b="1" dirty="0">
                <a:solidFill>
                  <a:srgbClr val="0000FF"/>
                </a:solidFill>
                <a:latin typeface="微软雅黑" pitchFamily="34" charset="-122"/>
                <a:ea typeface="微软雅黑" pitchFamily="34" charset="-122"/>
              </a:rPr>
              <a:t>延迟</a:t>
            </a:r>
            <a:r>
              <a:rPr lang="zh-CN" altLang="zh-CN" sz="2667" b="1" dirty="0">
                <a:latin typeface="微软雅黑" pitchFamily="34" charset="-122"/>
                <a:ea typeface="微软雅黑" pitchFamily="34" charset="-122"/>
              </a:rPr>
              <a:t>或迟延</a:t>
            </a:r>
            <a:r>
              <a:rPr lang="zh-CN" altLang="en-US" sz="2667" b="1" dirty="0">
                <a:latin typeface="微软雅黑" pitchFamily="34" charset="-122"/>
                <a:ea typeface="微软雅黑" pitchFamily="34" charset="-122"/>
              </a:rPr>
              <a:t>。</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网络中的时延由以下几个不同的部分组成</a:t>
            </a:r>
            <a:r>
              <a:rPr lang="zh-CN" altLang="en-US" sz="2667" b="1" dirty="0">
                <a:latin typeface="微软雅黑" pitchFamily="34" charset="-122"/>
                <a:ea typeface="微软雅黑" pitchFamily="34" charset="-122"/>
              </a:rPr>
              <a:t>：</a:t>
            </a:r>
            <a:endParaRPr lang="en-US" altLang="zh-CN" sz="2667" b="1" dirty="0">
              <a:latin typeface="微软雅黑" pitchFamily="34" charset="-122"/>
              <a:ea typeface="微软雅黑" pitchFamily="34" charset="-122"/>
            </a:endParaRPr>
          </a:p>
          <a:p>
            <a:pPr marL="967292" lvl="1" indent="-609585">
              <a:lnSpc>
                <a:spcPts val="4400"/>
              </a:lnSpc>
              <a:buClr>
                <a:srgbClr val="7030A0"/>
              </a:buClr>
              <a:buFont typeface="+mj-ea"/>
              <a:buAutoNum type="circleNumDbPlain"/>
            </a:pPr>
            <a:r>
              <a:rPr lang="zh-CN" altLang="en-US" sz="2667" b="1" dirty="0">
                <a:latin typeface="微软雅黑" pitchFamily="34" charset="-122"/>
                <a:ea typeface="微软雅黑" pitchFamily="34" charset="-122"/>
              </a:rPr>
              <a:t>发送时延</a:t>
            </a:r>
            <a:endParaRPr lang="en-US" altLang="zh-CN" sz="2667" b="1" dirty="0">
              <a:latin typeface="微软雅黑" pitchFamily="34" charset="-122"/>
              <a:ea typeface="微软雅黑" pitchFamily="34" charset="-122"/>
            </a:endParaRPr>
          </a:p>
          <a:p>
            <a:pPr marL="967292" lvl="1" indent="-609585">
              <a:lnSpc>
                <a:spcPts val="4400"/>
              </a:lnSpc>
              <a:buClr>
                <a:srgbClr val="7030A0"/>
              </a:buClr>
              <a:buFont typeface="+mj-ea"/>
              <a:buAutoNum type="circleNumDbPlain"/>
            </a:pPr>
            <a:r>
              <a:rPr lang="zh-CN" altLang="en-US" sz="2667" b="1" dirty="0">
                <a:latin typeface="微软雅黑" pitchFamily="34" charset="-122"/>
                <a:ea typeface="微软雅黑" pitchFamily="34" charset="-122"/>
              </a:rPr>
              <a:t>传播时延</a:t>
            </a:r>
            <a:endParaRPr lang="en-US" altLang="zh-CN" sz="2667" b="1" dirty="0">
              <a:latin typeface="微软雅黑" pitchFamily="34" charset="-122"/>
              <a:ea typeface="微软雅黑" pitchFamily="34" charset="-122"/>
            </a:endParaRPr>
          </a:p>
          <a:p>
            <a:pPr marL="967292" lvl="1" indent="-609585">
              <a:lnSpc>
                <a:spcPts val="4400"/>
              </a:lnSpc>
              <a:buClr>
                <a:srgbClr val="7030A0"/>
              </a:buClr>
              <a:buFont typeface="+mj-ea"/>
              <a:buAutoNum type="circleNumDbPlain"/>
            </a:pPr>
            <a:r>
              <a:rPr lang="zh-CN" altLang="en-US" sz="2667" b="1" dirty="0">
                <a:latin typeface="微软雅黑" pitchFamily="34" charset="-122"/>
                <a:ea typeface="微软雅黑" pitchFamily="34" charset="-122"/>
              </a:rPr>
              <a:t>处理时延</a:t>
            </a:r>
            <a:endParaRPr lang="en-US" altLang="zh-CN" sz="2667" b="1" dirty="0">
              <a:latin typeface="微软雅黑" pitchFamily="34" charset="-122"/>
              <a:ea typeface="微软雅黑" pitchFamily="34" charset="-122"/>
            </a:endParaRPr>
          </a:p>
          <a:p>
            <a:pPr marL="967292" lvl="1" indent="-609585">
              <a:lnSpc>
                <a:spcPts val="4400"/>
              </a:lnSpc>
              <a:buClr>
                <a:srgbClr val="7030A0"/>
              </a:buClr>
              <a:buFont typeface="+mj-ea"/>
              <a:buAutoNum type="circleNumDbPlain"/>
            </a:pPr>
            <a:r>
              <a:rPr lang="zh-CN" altLang="en-US" sz="2667" b="1" dirty="0">
                <a:latin typeface="微软雅黑" pitchFamily="34" charset="-122"/>
                <a:ea typeface="微软雅黑" pitchFamily="34" charset="-122"/>
              </a:rPr>
              <a:t>排队时延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73427" y="1560577"/>
            <a:ext cx="10845143" cy="4267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8549" name="AutoShape 5"/>
          <p:cNvSpPr>
            <a:spLocks noChangeArrowheads="1"/>
          </p:cNvSpPr>
          <p:nvPr/>
        </p:nvSpPr>
        <p:spPr bwMode="auto">
          <a:xfrm>
            <a:off x="673429" y="931334"/>
            <a:ext cx="10845143" cy="472017"/>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108550" name="Rectangle 6"/>
          <p:cNvSpPr>
            <a:spLocks noChangeArrowheads="1"/>
          </p:cNvSpPr>
          <p:nvPr/>
        </p:nvSpPr>
        <p:spPr bwMode="auto">
          <a:xfrm>
            <a:off x="4296470" y="899584"/>
            <a:ext cx="359906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667" b="1">
                <a:solidFill>
                  <a:schemeClr val="bg1"/>
                </a:solidFill>
                <a:ea typeface="微软雅黑" pitchFamily="34" charset="-122"/>
              </a:rPr>
              <a:t>四种时延所产生的地方</a:t>
            </a:r>
          </a:p>
        </p:txBody>
      </p:sp>
      <p:sp>
        <p:nvSpPr>
          <p:cNvPr id="108551" name="Rectangle 7"/>
          <p:cNvSpPr>
            <a:spLocks noChangeArrowheads="1"/>
          </p:cNvSpPr>
          <p:nvPr/>
        </p:nvSpPr>
        <p:spPr bwMode="auto">
          <a:xfrm>
            <a:off x="3579285" y="4256617"/>
            <a:ext cx="5132916" cy="226483"/>
          </a:xfrm>
          <a:prstGeom prst="rect">
            <a:avLst/>
          </a:prstGeom>
          <a:gradFill rotWithShape="1">
            <a:gsLst>
              <a:gs pos="0">
                <a:srgbClr val="339933"/>
              </a:gs>
              <a:gs pos="50000">
                <a:srgbClr val="CDF3CD"/>
              </a:gs>
              <a:gs pos="100000">
                <a:srgbClr val="339933"/>
              </a:gs>
            </a:gsLst>
            <a:lin ang="5400000" scaled="1"/>
          </a:gradFill>
          <a:ln w="9525">
            <a:solidFill>
              <a:schemeClr val="folHlink"/>
            </a:solidFill>
            <a:miter lim="800000"/>
            <a:headEnd/>
            <a:tailEnd/>
          </a:ln>
        </p:spPr>
        <p:txBody>
          <a:bodyPr wrap="none" anchor="ctr"/>
          <a:lstStyle/>
          <a:p>
            <a:endParaRPr lang="zh-CN" altLang="en-US" sz="1600" b="1">
              <a:ea typeface="黑体" pitchFamily="49" charset="-122"/>
            </a:endParaRPr>
          </a:p>
        </p:txBody>
      </p:sp>
      <p:sp>
        <p:nvSpPr>
          <p:cNvPr id="8" name="Oval 9"/>
          <p:cNvSpPr>
            <a:spLocks noChangeArrowheads="1"/>
          </p:cNvSpPr>
          <p:nvPr/>
        </p:nvSpPr>
        <p:spPr bwMode="auto">
          <a:xfrm>
            <a:off x="2400866" y="3798417"/>
            <a:ext cx="1262724" cy="1142443"/>
          </a:xfrm>
          <a:prstGeom prst="ellipse">
            <a:avLst/>
          </a:prstGeom>
          <a:gradFill flip="none" rotWithShape="1">
            <a:gsLst>
              <a:gs pos="2000">
                <a:srgbClr val="CDF3CD"/>
              </a:gs>
              <a:gs pos="100000">
                <a:srgbClr val="339933"/>
              </a:gs>
            </a:gsLst>
            <a:path path="circle">
              <a:fillToRect l="50000" t="50000" r="50000" b="50000"/>
            </a:path>
            <a:tileRect/>
          </a:gradFill>
          <a:ln w="9525">
            <a:noFill/>
            <a:round/>
            <a:headEnd/>
            <a:tailEnd/>
          </a:ln>
          <a:effectLst/>
        </p:spPr>
        <p:txBody>
          <a:bodyPr wrap="none" anchor="ctr"/>
          <a:lstStyle/>
          <a:p>
            <a:pPr>
              <a:defRPr/>
            </a:pPr>
            <a:endParaRPr lang="zh-CN" altLang="en-US" sz="1600" b="1">
              <a:ea typeface="黑体" pitchFamily="2" charset="-122"/>
            </a:endParaRPr>
          </a:p>
        </p:txBody>
      </p:sp>
      <p:sp>
        <p:nvSpPr>
          <p:cNvPr id="108555" name="Oval 10"/>
          <p:cNvSpPr>
            <a:spLocks noChangeArrowheads="1"/>
          </p:cNvSpPr>
          <p:nvPr/>
        </p:nvSpPr>
        <p:spPr bwMode="auto">
          <a:xfrm>
            <a:off x="8627533" y="3799417"/>
            <a:ext cx="1263651" cy="1140883"/>
          </a:xfrm>
          <a:prstGeom prst="ellipse">
            <a:avLst/>
          </a:prstGeom>
          <a:gradFill rotWithShape="1">
            <a:gsLst>
              <a:gs pos="0">
                <a:srgbClr val="85D1F7"/>
              </a:gs>
              <a:gs pos="100000">
                <a:srgbClr val="0070C0"/>
              </a:gs>
            </a:gsLst>
            <a:path path="shape">
              <a:fillToRect l="50000" t="50000" r="50000" b="50000"/>
            </a:path>
          </a:gradFill>
          <a:ln w="9525">
            <a:solidFill>
              <a:schemeClr val="folHlink"/>
            </a:solidFill>
            <a:round/>
            <a:headEnd/>
            <a:tailEnd/>
          </a:ln>
        </p:spPr>
        <p:txBody>
          <a:bodyPr wrap="none" anchor="ctr"/>
          <a:lstStyle/>
          <a:p>
            <a:endParaRPr lang="zh-CN" altLang="en-US" sz="1600" b="1">
              <a:ea typeface="黑体" pitchFamily="49" charset="-122"/>
            </a:endParaRPr>
          </a:p>
        </p:txBody>
      </p:sp>
      <p:grpSp>
        <p:nvGrpSpPr>
          <p:cNvPr id="108556" name="Group 11"/>
          <p:cNvGrpSpPr>
            <a:grpSpLocks/>
          </p:cNvGrpSpPr>
          <p:nvPr/>
        </p:nvGrpSpPr>
        <p:grpSpPr bwMode="auto">
          <a:xfrm>
            <a:off x="2736851" y="4148667"/>
            <a:ext cx="673100" cy="393700"/>
            <a:chOff x="1567" y="1056"/>
            <a:chExt cx="384" cy="336"/>
          </a:xfrm>
        </p:grpSpPr>
        <p:sp>
          <p:nvSpPr>
            <p:cNvPr id="11" name="Rectangle 12"/>
            <p:cNvSpPr>
              <a:spLocks noChangeArrowheads="1"/>
            </p:cNvSpPr>
            <p:nvPr/>
          </p:nvSpPr>
          <p:spPr bwMode="auto">
            <a:xfrm>
              <a:off x="1664" y="1056"/>
              <a:ext cx="287" cy="336"/>
            </a:xfrm>
            <a:prstGeom prst="rect">
              <a:avLst/>
            </a:prstGeom>
            <a:solidFill>
              <a:srgbClr val="85D1F7"/>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2" charset="-122"/>
              </a:endParaRPr>
            </a:p>
          </p:txBody>
        </p:sp>
        <p:sp>
          <p:nvSpPr>
            <p:cNvPr id="108579"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8580"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8581"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8582"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108557" name="Line 17"/>
          <p:cNvSpPr>
            <a:spLocks noChangeShapeType="1"/>
          </p:cNvSpPr>
          <p:nvPr/>
        </p:nvSpPr>
        <p:spPr bwMode="auto">
          <a:xfrm>
            <a:off x="3405717" y="4360334"/>
            <a:ext cx="251883" cy="423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8558" name="Rectangle 18"/>
          <p:cNvSpPr>
            <a:spLocks noChangeArrowheads="1"/>
          </p:cNvSpPr>
          <p:nvPr/>
        </p:nvSpPr>
        <p:spPr bwMode="auto">
          <a:xfrm>
            <a:off x="3473451" y="4279901"/>
            <a:ext cx="158749" cy="165100"/>
          </a:xfrm>
          <a:prstGeom prst="rect">
            <a:avLst/>
          </a:prstGeom>
          <a:solidFill>
            <a:srgbClr val="9AFEA6"/>
          </a:solidFill>
          <a:ln w="9525">
            <a:solidFill>
              <a:srgbClr val="0000FF"/>
            </a:solidFill>
            <a:miter lim="800000"/>
            <a:headEnd/>
            <a:tailEnd/>
          </a:ln>
        </p:spPr>
        <p:txBody>
          <a:bodyPr wrap="none" anchor="ctr"/>
          <a:lstStyle/>
          <a:p>
            <a:endParaRPr lang="zh-CN" altLang="en-US" sz="1600" b="1">
              <a:ea typeface="黑体" pitchFamily="49" charset="-122"/>
            </a:endParaRPr>
          </a:p>
        </p:txBody>
      </p:sp>
      <p:sp>
        <p:nvSpPr>
          <p:cNvPr id="108559" name="AutoShape 21"/>
          <p:cNvSpPr>
            <a:spLocks noChangeArrowheads="1"/>
          </p:cNvSpPr>
          <p:nvPr/>
        </p:nvSpPr>
        <p:spPr bwMode="auto">
          <a:xfrm>
            <a:off x="4167717" y="4301067"/>
            <a:ext cx="1176867" cy="152400"/>
          </a:xfrm>
          <a:prstGeom prst="rightArrow">
            <a:avLst>
              <a:gd name="adj1" fmla="val 50000"/>
              <a:gd name="adj2" fmla="val 178219"/>
            </a:avLst>
          </a:prstGeom>
          <a:solidFill>
            <a:srgbClr val="1956B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600" b="1">
              <a:ea typeface="黑体" pitchFamily="49" charset="-122"/>
            </a:endParaRPr>
          </a:p>
        </p:txBody>
      </p:sp>
      <p:sp>
        <p:nvSpPr>
          <p:cNvPr id="108560" name="AutoShape 26"/>
          <p:cNvSpPr>
            <a:spLocks noChangeArrowheads="1"/>
          </p:cNvSpPr>
          <p:nvPr/>
        </p:nvSpPr>
        <p:spPr bwMode="auto">
          <a:xfrm>
            <a:off x="1841500" y="4301067"/>
            <a:ext cx="1060451" cy="152400"/>
          </a:xfrm>
          <a:prstGeom prst="rightArrow">
            <a:avLst>
              <a:gd name="adj1" fmla="val 50000"/>
              <a:gd name="adj2" fmla="val 178436"/>
            </a:avLst>
          </a:prstGeom>
          <a:solidFill>
            <a:srgbClr val="1956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600" b="1">
              <a:ea typeface="黑体" pitchFamily="49" charset="-122"/>
            </a:endParaRPr>
          </a:p>
        </p:txBody>
      </p:sp>
      <p:sp>
        <p:nvSpPr>
          <p:cNvPr id="108561" name="AutoShape 27"/>
          <p:cNvSpPr>
            <a:spLocks noChangeArrowheads="1"/>
          </p:cNvSpPr>
          <p:nvPr/>
        </p:nvSpPr>
        <p:spPr bwMode="auto">
          <a:xfrm>
            <a:off x="7988300" y="4294717"/>
            <a:ext cx="1176867" cy="150283"/>
          </a:xfrm>
          <a:prstGeom prst="rightArrow">
            <a:avLst>
              <a:gd name="adj1" fmla="val 50000"/>
              <a:gd name="adj2" fmla="val 180730"/>
            </a:avLst>
          </a:prstGeom>
          <a:solidFill>
            <a:srgbClr val="1956B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600" b="1">
              <a:ea typeface="黑体" pitchFamily="49" charset="-122"/>
            </a:endParaRPr>
          </a:p>
        </p:txBody>
      </p:sp>
      <p:sp>
        <p:nvSpPr>
          <p:cNvPr id="108562" name="Text Box 28"/>
          <p:cNvSpPr txBox="1">
            <a:spLocks noChangeArrowheads="1"/>
          </p:cNvSpPr>
          <p:nvPr/>
        </p:nvSpPr>
        <p:spPr bwMode="auto">
          <a:xfrm>
            <a:off x="5367867" y="4197351"/>
            <a:ext cx="1364476" cy="3796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867" b="1">
                <a:ea typeface="黑体" pitchFamily="49" charset="-122"/>
              </a:rPr>
              <a:t>1 0 1 1 0 0 1</a:t>
            </a:r>
          </a:p>
        </p:txBody>
      </p:sp>
      <p:sp>
        <p:nvSpPr>
          <p:cNvPr id="108563" name="Text Box 29"/>
          <p:cNvSpPr txBox="1">
            <a:spLocks noChangeArrowheads="1"/>
          </p:cNvSpPr>
          <p:nvPr/>
        </p:nvSpPr>
        <p:spPr bwMode="auto">
          <a:xfrm>
            <a:off x="6868584" y="4059767"/>
            <a:ext cx="428322"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2667" b="1">
                <a:ea typeface="黑体" pitchFamily="49" charset="-122"/>
              </a:rPr>
              <a:t>…</a:t>
            </a:r>
          </a:p>
        </p:txBody>
      </p:sp>
      <p:sp>
        <p:nvSpPr>
          <p:cNvPr id="108564" name="Text Box 32"/>
          <p:cNvSpPr txBox="1">
            <a:spLocks noChangeArrowheads="1"/>
          </p:cNvSpPr>
          <p:nvPr/>
        </p:nvSpPr>
        <p:spPr bwMode="auto">
          <a:xfrm>
            <a:off x="3934885" y="4711700"/>
            <a:ext cx="90120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867" b="1">
                <a:latin typeface="微软雅黑" pitchFamily="34" charset="-122"/>
                <a:ea typeface="微软雅黑" pitchFamily="34" charset="-122"/>
              </a:rPr>
              <a:t>发送器</a:t>
            </a:r>
          </a:p>
        </p:txBody>
      </p:sp>
      <p:sp>
        <p:nvSpPr>
          <p:cNvPr id="108565" name="Text Box 34"/>
          <p:cNvSpPr txBox="1">
            <a:spLocks noChangeArrowheads="1"/>
          </p:cNvSpPr>
          <p:nvPr/>
        </p:nvSpPr>
        <p:spPr bwMode="auto">
          <a:xfrm>
            <a:off x="2755901" y="4529667"/>
            <a:ext cx="665567"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867" b="1">
                <a:ea typeface="黑体" pitchFamily="49" charset="-122"/>
              </a:rPr>
              <a:t>队列</a:t>
            </a:r>
          </a:p>
        </p:txBody>
      </p:sp>
      <p:grpSp>
        <p:nvGrpSpPr>
          <p:cNvPr id="25" name="Group 45"/>
          <p:cNvGrpSpPr>
            <a:grpSpLocks/>
          </p:cNvGrpSpPr>
          <p:nvPr/>
        </p:nvGrpSpPr>
        <p:grpSpPr bwMode="auto">
          <a:xfrm>
            <a:off x="7057582" y="2727577"/>
            <a:ext cx="1618233" cy="1383459"/>
            <a:chOff x="3528" y="1933"/>
            <a:chExt cx="1097" cy="1016"/>
          </a:xfrm>
          <a:solidFill>
            <a:srgbClr val="0070C0"/>
          </a:solidFill>
        </p:grpSpPr>
        <p:sp>
          <p:nvSpPr>
            <p:cNvPr id="26" name="Line 33"/>
            <p:cNvSpPr>
              <a:spLocks noChangeShapeType="1"/>
            </p:cNvSpPr>
            <p:nvPr/>
          </p:nvSpPr>
          <p:spPr bwMode="auto">
            <a:xfrm flipH="1">
              <a:off x="3602" y="2426"/>
              <a:ext cx="499" cy="523"/>
            </a:xfrm>
            <a:prstGeom prst="line">
              <a:avLst/>
            </a:prstGeom>
            <a:grpFill/>
            <a:ln w="28575">
              <a:solidFill>
                <a:srgbClr val="368AD6"/>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133" b="1">
                <a:solidFill>
                  <a:schemeClr val="accent3"/>
                </a:solidFill>
                <a:latin typeface="微软雅黑" pitchFamily="34" charset="-122"/>
                <a:ea typeface="微软雅黑" pitchFamily="34" charset="-122"/>
              </a:endParaRPr>
            </a:p>
          </p:txBody>
        </p:sp>
        <p:sp>
          <p:nvSpPr>
            <p:cNvPr id="27" name="Text Box 36"/>
            <p:cNvSpPr txBox="1">
              <a:spLocks noChangeArrowheads="1"/>
            </p:cNvSpPr>
            <p:nvPr/>
          </p:nvSpPr>
          <p:spPr bwMode="auto">
            <a:xfrm>
              <a:off x="3528" y="1933"/>
              <a:ext cx="1097" cy="490"/>
            </a:xfrm>
            <a:prstGeom prst="rect">
              <a:avLst/>
            </a:prstGeom>
            <a:solidFill>
              <a:srgbClr val="0000FF"/>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kumimoji="1" lang="zh-CN" altLang="en-US" sz="1867" b="1" dirty="0">
                  <a:solidFill>
                    <a:schemeClr val="bg1"/>
                  </a:solidFill>
                  <a:latin typeface="微软雅黑" pitchFamily="34" charset="-122"/>
                  <a:ea typeface="微软雅黑" pitchFamily="34" charset="-122"/>
                </a:rPr>
                <a:t>在链路上产生</a:t>
              </a:r>
            </a:p>
            <a:p>
              <a:pPr algn="ctr">
                <a:defRPr/>
              </a:pPr>
              <a:r>
                <a:rPr kumimoji="1" lang="zh-CN" altLang="en-US" sz="1867" b="1" dirty="0">
                  <a:solidFill>
                    <a:schemeClr val="bg1"/>
                  </a:solidFill>
                  <a:latin typeface="微软雅黑" pitchFamily="34" charset="-122"/>
                  <a:ea typeface="微软雅黑" pitchFamily="34" charset="-122"/>
                </a:rPr>
                <a:t>传播时延</a:t>
              </a:r>
            </a:p>
          </p:txBody>
        </p:sp>
      </p:grpSp>
      <p:sp>
        <p:nvSpPr>
          <p:cNvPr id="108567" name="Text Box 37"/>
          <p:cNvSpPr txBox="1">
            <a:spLocks noChangeArrowheads="1"/>
          </p:cNvSpPr>
          <p:nvPr/>
        </p:nvSpPr>
        <p:spPr bwMode="auto">
          <a:xfrm>
            <a:off x="8758767" y="4974167"/>
            <a:ext cx="1002197"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2133" b="1">
                <a:solidFill>
                  <a:srgbClr val="0000FF"/>
                </a:solidFill>
                <a:latin typeface="微软雅黑" pitchFamily="34" charset="-122"/>
                <a:ea typeface="微软雅黑" pitchFamily="34" charset="-122"/>
              </a:rPr>
              <a:t>结点 </a:t>
            </a:r>
            <a:r>
              <a:rPr kumimoji="1" lang="en-US" altLang="zh-CN" sz="2133" b="1">
                <a:solidFill>
                  <a:srgbClr val="0000FF"/>
                </a:solidFill>
                <a:latin typeface="微软雅黑" pitchFamily="34" charset="-122"/>
                <a:ea typeface="微软雅黑" pitchFamily="34" charset="-122"/>
              </a:rPr>
              <a:t>B</a:t>
            </a:r>
          </a:p>
        </p:txBody>
      </p:sp>
      <p:sp>
        <p:nvSpPr>
          <p:cNvPr id="108568" name="Text Box 38"/>
          <p:cNvSpPr txBox="1">
            <a:spLocks noChangeArrowheads="1"/>
          </p:cNvSpPr>
          <p:nvPr/>
        </p:nvSpPr>
        <p:spPr bwMode="auto">
          <a:xfrm>
            <a:off x="2457451" y="5084233"/>
            <a:ext cx="1019831"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2133" b="1">
                <a:solidFill>
                  <a:srgbClr val="0000FF"/>
                </a:solidFill>
                <a:latin typeface="微软雅黑" pitchFamily="34" charset="-122"/>
                <a:ea typeface="微软雅黑" pitchFamily="34" charset="-122"/>
              </a:rPr>
              <a:t>结点 </a:t>
            </a:r>
            <a:r>
              <a:rPr kumimoji="1" lang="en-US" altLang="zh-CN" sz="2133" b="1">
                <a:solidFill>
                  <a:srgbClr val="0000FF"/>
                </a:solidFill>
                <a:latin typeface="微软雅黑" pitchFamily="34" charset="-122"/>
                <a:ea typeface="微软雅黑" pitchFamily="34" charset="-122"/>
              </a:rPr>
              <a:t>A</a:t>
            </a:r>
          </a:p>
        </p:txBody>
      </p:sp>
      <p:grpSp>
        <p:nvGrpSpPr>
          <p:cNvPr id="30" name="Group 44"/>
          <p:cNvGrpSpPr>
            <a:grpSpLocks/>
          </p:cNvGrpSpPr>
          <p:nvPr/>
        </p:nvGrpSpPr>
        <p:grpSpPr bwMode="auto">
          <a:xfrm>
            <a:off x="3638979" y="2912766"/>
            <a:ext cx="2937013" cy="1198271"/>
            <a:chOff x="1074" y="2069"/>
            <a:chExt cx="1991" cy="880"/>
          </a:xfrm>
          <a:solidFill>
            <a:srgbClr val="0070C0"/>
          </a:solidFill>
        </p:grpSpPr>
        <p:sp>
          <p:nvSpPr>
            <p:cNvPr id="31" name="Text Box 24"/>
            <p:cNvSpPr txBox="1">
              <a:spLocks noChangeArrowheads="1"/>
            </p:cNvSpPr>
            <p:nvPr/>
          </p:nvSpPr>
          <p:spPr bwMode="auto">
            <a:xfrm>
              <a:off x="1321" y="2069"/>
              <a:ext cx="1744" cy="490"/>
            </a:xfrm>
            <a:prstGeom prst="rect">
              <a:avLst/>
            </a:prstGeom>
            <a:solidFill>
              <a:srgbClr val="339933"/>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kumimoji="1" lang="zh-CN" altLang="en-US" sz="1867" b="1" dirty="0">
                  <a:solidFill>
                    <a:schemeClr val="bg1"/>
                  </a:solidFill>
                  <a:latin typeface="微软雅黑" pitchFamily="34" charset="-122"/>
                  <a:ea typeface="微软雅黑" pitchFamily="34" charset="-122"/>
                </a:rPr>
                <a:t>在发送器产生发送时延</a:t>
              </a:r>
            </a:p>
            <a:p>
              <a:pPr algn="ctr">
                <a:defRPr/>
              </a:pPr>
              <a:r>
                <a:rPr kumimoji="1" lang="en-US" altLang="zh-CN" sz="1867" b="1" dirty="0">
                  <a:solidFill>
                    <a:schemeClr val="bg1"/>
                  </a:solidFill>
                  <a:latin typeface="微软雅黑" pitchFamily="34" charset="-122"/>
                  <a:ea typeface="微软雅黑" pitchFamily="34" charset="-122"/>
                </a:rPr>
                <a:t>(</a:t>
              </a:r>
              <a:r>
                <a:rPr kumimoji="1" lang="zh-CN" altLang="en-US" sz="1867" b="1" dirty="0">
                  <a:solidFill>
                    <a:schemeClr val="bg1"/>
                  </a:solidFill>
                  <a:latin typeface="微软雅黑" pitchFamily="34" charset="-122"/>
                  <a:ea typeface="微软雅黑" pitchFamily="34" charset="-122"/>
                </a:rPr>
                <a:t>即传输时延</a:t>
              </a:r>
              <a:r>
                <a:rPr kumimoji="1" lang="en-US" altLang="zh-CN" sz="1867" b="1" dirty="0">
                  <a:solidFill>
                    <a:schemeClr val="bg1"/>
                  </a:solidFill>
                  <a:latin typeface="微软雅黑" pitchFamily="34" charset="-122"/>
                  <a:ea typeface="微软雅黑" pitchFamily="34" charset="-122"/>
                </a:rPr>
                <a:t>)</a:t>
              </a:r>
            </a:p>
          </p:txBody>
        </p:sp>
        <p:sp>
          <p:nvSpPr>
            <p:cNvPr id="32" name="Line 40"/>
            <p:cNvSpPr>
              <a:spLocks noChangeShapeType="1"/>
            </p:cNvSpPr>
            <p:nvPr/>
          </p:nvSpPr>
          <p:spPr bwMode="auto">
            <a:xfrm flipH="1">
              <a:off x="1074" y="2562"/>
              <a:ext cx="1065" cy="387"/>
            </a:xfrm>
            <a:prstGeom prst="line">
              <a:avLst/>
            </a:prstGeom>
            <a:grpFill/>
            <a:ln w="28575">
              <a:solidFill>
                <a:srgbClr val="368AD6"/>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133" b="1">
                <a:solidFill>
                  <a:schemeClr val="accent3"/>
                </a:solidFill>
                <a:latin typeface="微软雅黑" pitchFamily="34" charset="-122"/>
                <a:ea typeface="微软雅黑" pitchFamily="34" charset="-122"/>
              </a:endParaRPr>
            </a:p>
          </p:txBody>
        </p:sp>
      </p:grpSp>
      <p:sp>
        <p:nvSpPr>
          <p:cNvPr id="108570" name="Line 41"/>
          <p:cNvSpPr>
            <a:spLocks noChangeShapeType="1"/>
          </p:cNvSpPr>
          <p:nvPr/>
        </p:nvSpPr>
        <p:spPr bwMode="auto">
          <a:xfrm flipH="1" flipV="1">
            <a:off x="3579285" y="4529668"/>
            <a:ext cx="402167" cy="410633"/>
          </a:xfrm>
          <a:prstGeom prst="line">
            <a:avLst/>
          </a:prstGeom>
          <a:noFill/>
          <a:ln w="28575">
            <a:solidFill>
              <a:srgbClr val="368AD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108571" name="组合 40"/>
          <p:cNvGrpSpPr>
            <a:grpSpLocks/>
          </p:cNvGrpSpPr>
          <p:nvPr/>
        </p:nvGrpSpPr>
        <p:grpSpPr bwMode="auto">
          <a:xfrm>
            <a:off x="1912604" y="2076451"/>
            <a:ext cx="2334293" cy="1678516"/>
            <a:chOff x="1434312" y="1557241"/>
            <a:chExt cx="1750981" cy="1258978"/>
          </a:xfrm>
        </p:grpSpPr>
        <p:sp>
          <p:nvSpPr>
            <p:cNvPr id="108576" name="Line 39"/>
            <p:cNvSpPr>
              <a:spLocks noChangeShapeType="1"/>
            </p:cNvSpPr>
            <p:nvPr/>
          </p:nvSpPr>
          <p:spPr bwMode="auto">
            <a:xfrm flipH="1">
              <a:off x="2274169" y="2050031"/>
              <a:ext cx="35633" cy="766188"/>
            </a:xfrm>
            <a:prstGeom prst="line">
              <a:avLst/>
            </a:prstGeom>
            <a:noFill/>
            <a:ln w="28575">
              <a:solidFill>
                <a:srgbClr val="368AD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8577" name="Text Box 42"/>
            <p:cNvSpPr txBox="1">
              <a:spLocks noChangeArrowheads="1"/>
            </p:cNvSpPr>
            <p:nvPr/>
          </p:nvSpPr>
          <p:spPr bwMode="auto">
            <a:xfrm>
              <a:off x="1434312" y="1557241"/>
              <a:ext cx="1750981" cy="500269"/>
            </a:xfrm>
            <a:prstGeom prst="rect">
              <a:avLst/>
            </a:prstGeom>
            <a:solidFill>
              <a:srgbClr val="0070C0"/>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867" b="1">
                  <a:solidFill>
                    <a:schemeClr val="bg1"/>
                  </a:solidFill>
                  <a:latin typeface="微软雅黑" pitchFamily="34" charset="-122"/>
                  <a:ea typeface="微软雅黑" pitchFamily="34" charset="-122"/>
                </a:rPr>
                <a:t>在结点 </a:t>
              </a:r>
              <a:r>
                <a:rPr kumimoji="1" lang="en-US" altLang="zh-CN" sz="1867" b="1">
                  <a:solidFill>
                    <a:schemeClr val="bg1"/>
                  </a:solidFill>
                  <a:latin typeface="微软雅黑" pitchFamily="34" charset="-122"/>
                  <a:ea typeface="微软雅黑" pitchFamily="34" charset="-122"/>
                </a:rPr>
                <a:t>A </a:t>
              </a:r>
              <a:r>
                <a:rPr kumimoji="1" lang="zh-CN" altLang="en-US" sz="1867" b="1">
                  <a:solidFill>
                    <a:schemeClr val="bg1"/>
                  </a:solidFill>
                  <a:latin typeface="微软雅黑" pitchFamily="34" charset="-122"/>
                  <a:ea typeface="微软雅黑" pitchFamily="34" charset="-122"/>
                </a:rPr>
                <a:t>中产生</a:t>
              </a:r>
            </a:p>
            <a:p>
              <a:pPr algn="ctr"/>
              <a:r>
                <a:rPr kumimoji="1" lang="zh-CN" altLang="en-US" sz="1867" b="1">
                  <a:solidFill>
                    <a:schemeClr val="bg1"/>
                  </a:solidFill>
                  <a:latin typeface="微软雅黑" pitchFamily="34" charset="-122"/>
                  <a:ea typeface="微软雅黑" pitchFamily="34" charset="-122"/>
                </a:rPr>
                <a:t>处理时延和排队时延</a:t>
              </a:r>
            </a:p>
          </p:txBody>
        </p:sp>
      </p:grpSp>
      <p:sp>
        <p:nvSpPr>
          <p:cNvPr id="108572" name="Text Box 46"/>
          <p:cNvSpPr txBox="1">
            <a:spLocks noChangeArrowheads="1"/>
          </p:cNvSpPr>
          <p:nvPr/>
        </p:nvSpPr>
        <p:spPr bwMode="auto">
          <a:xfrm>
            <a:off x="1790701" y="4542367"/>
            <a:ext cx="662361"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867" b="1">
                <a:latin typeface="微软雅黑" pitchFamily="34" charset="-122"/>
                <a:ea typeface="微软雅黑" pitchFamily="34" charset="-122"/>
              </a:rPr>
              <a:t>数据</a:t>
            </a:r>
          </a:p>
        </p:txBody>
      </p:sp>
      <p:sp>
        <p:nvSpPr>
          <p:cNvPr id="108573" name="Text Box 47"/>
          <p:cNvSpPr txBox="1">
            <a:spLocks noChangeArrowheads="1"/>
          </p:cNvSpPr>
          <p:nvPr/>
        </p:nvSpPr>
        <p:spPr bwMode="auto">
          <a:xfrm>
            <a:off x="3865034" y="1471085"/>
            <a:ext cx="4415367" cy="50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lnSpc>
                <a:spcPts val="3600"/>
              </a:lnSpc>
              <a:spcBef>
                <a:spcPts val="800"/>
              </a:spcBef>
            </a:pPr>
            <a:r>
              <a:rPr kumimoji="1" lang="zh-CN" altLang="en-US" sz="2133" b="1">
                <a:solidFill>
                  <a:srgbClr val="0000FF"/>
                </a:solidFill>
                <a:latin typeface="微软雅黑" pitchFamily="34" charset="-122"/>
                <a:ea typeface="微软雅黑" pitchFamily="34" charset="-122"/>
              </a:rPr>
              <a:t>假设从结点 </a:t>
            </a:r>
            <a:r>
              <a:rPr kumimoji="1" lang="en-US" altLang="zh-CN" sz="2133" b="1">
                <a:solidFill>
                  <a:srgbClr val="0000FF"/>
                </a:solidFill>
                <a:latin typeface="微软雅黑" pitchFamily="34" charset="-122"/>
                <a:ea typeface="微软雅黑" pitchFamily="34" charset="-122"/>
              </a:rPr>
              <a:t>A </a:t>
            </a:r>
            <a:r>
              <a:rPr kumimoji="1" lang="zh-CN" altLang="en-US" sz="2133" b="1">
                <a:solidFill>
                  <a:srgbClr val="0000FF"/>
                </a:solidFill>
                <a:latin typeface="微软雅黑" pitchFamily="34" charset="-122"/>
                <a:ea typeface="微软雅黑" pitchFamily="34" charset="-122"/>
              </a:rPr>
              <a:t>向结点 </a:t>
            </a:r>
            <a:r>
              <a:rPr kumimoji="1" lang="en-US" altLang="zh-CN" sz="2133" b="1">
                <a:solidFill>
                  <a:srgbClr val="0000FF"/>
                </a:solidFill>
                <a:latin typeface="微软雅黑" pitchFamily="34" charset="-122"/>
                <a:ea typeface="微软雅黑" pitchFamily="34" charset="-122"/>
              </a:rPr>
              <a:t>B </a:t>
            </a:r>
            <a:r>
              <a:rPr kumimoji="1" lang="zh-CN" altLang="en-US" sz="2133" b="1">
                <a:solidFill>
                  <a:srgbClr val="0000FF"/>
                </a:solidFill>
                <a:latin typeface="微软雅黑" pitchFamily="34" charset="-122"/>
                <a:ea typeface="微软雅黑" pitchFamily="34" charset="-122"/>
              </a:rPr>
              <a:t>发送数据</a:t>
            </a:r>
          </a:p>
        </p:txBody>
      </p:sp>
      <p:sp>
        <p:nvSpPr>
          <p:cNvPr id="108574" name="Text Box 48"/>
          <p:cNvSpPr txBox="1">
            <a:spLocks noChangeArrowheads="1"/>
          </p:cNvSpPr>
          <p:nvPr/>
        </p:nvSpPr>
        <p:spPr bwMode="auto">
          <a:xfrm>
            <a:off x="5640918" y="4523317"/>
            <a:ext cx="662361"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867" b="1">
                <a:latin typeface="微软雅黑" pitchFamily="34" charset="-122"/>
                <a:ea typeface="微软雅黑" pitchFamily="34" charset="-122"/>
              </a:rPr>
              <a:t>链路</a:t>
            </a:r>
          </a:p>
        </p:txBody>
      </p:sp>
      <p:sp>
        <p:nvSpPr>
          <p:cNvPr id="108575" name="矩形 38"/>
          <p:cNvSpPr>
            <a:spLocks noChangeArrowheads="1"/>
          </p:cNvSpPr>
          <p:nvPr/>
        </p:nvSpPr>
        <p:spPr bwMode="auto">
          <a:xfrm>
            <a:off x="3994152" y="5361518"/>
            <a:ext cx="3890433"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133" b="1">
                <a:latin typeface="微软雅黑" pitchFamily="34" charset="-122"/>
                <a:ea typeface="微软雅黑" pitchFamily="34" charset="-122"/>
              </a:rPr>
              <a:t>几种时延产生的地方不一样</a:t>
            </a:r>
            <a:endParaRPr lang="zh-CN" altLang="en-US" sz="2133"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5"/>
          <p:cNvSpPr>
            <a:spLocks noChangeArrowheads="1"/>
          </p:cNvSpPr>
          <p:nvPr/>
        </p:nvSpPr>
        <p:spPr bwMode="auto">
          <a:xfrm>
            <a:off x="673429" y="847006"/>
            <a:ext cx="10845143" cy="412751"/>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11619" name="矩形 2"/>
          <p:cNvSpPr>
            <a:spLocks noChangeArrowheads="1"/>
          </p:cNvSpPr>
          <p:nvPr/>
        </p:nvSpPr>
        <p:spPr bwMode="auto">
          <a:xfrm>
            <a:off x="784438" y="766996"/>
            <a:ext cx="196239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5. </a:t>
            </a:r>
            <a:r>
              <a:rPr lang="zh-CN" altLang="zh-CN" sz="2667" b="1" dirty="0">
                <a:latin typeface="微软雅黑" pitchFamily="34" charset="-122"/>
                <a:ea typeface="微软雅黑" pitchFamily="34" charset="-122"/>
              </a:rPr>
              <a:t>往返时间</a:t>
            </a:r>
            <a:endParaRPr lang="zh-CN" altLang="en-US" sz="2667" b="1" dirty="0">
              <a:latin typeface="微软雅黑" pitchFamily="34" charset="-122"/>
              <a:ea typeface="微软雅黑" pitchFamily="34" charset="-122"/>
            </a:endParaRPr>
          </a:p>
        </p:txBody>
      </p:sp>
      <p:sp>
        <p:nvSpPr>
          <p:cNvPr id="111620" name="矩形 3"/>
          <p:cNvSpPr>
            <a:spLocks noChangeArrowheads="1"/>
          </p:cNvSpPr>
          <p:nvPr/>
        </p:nvSpPr>
        <p:spPr bwMode="auto">
          <a:xfrm>
            <a:off x="673429" y="1312672"/>
            <a:ext cx="10845143" cy="454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互联网上的信息不仅仅单方向传输</a:t>
            </a:r>
            <a:r>
              <a:rPr lang="zh-CN" altLang="en-US" sz="2667" b="1" dirty="0">
                <a:latin typeface="微软雅黑" pitchFamily="34" charset="-122"/>
                <a:ea typeface="微软雅黑" pitchFamily="34" charset="-122"/>
              </a:rPr>
              <a:t>，</a:t>
            </a:r>
            <a:r>
              <a:rPr lang="zh-CN" altLang="zh-CN" sz="2667" b="1" dirty="0">
                <a:latin typeface="微软雅黑" pitchFamily="34" charset="-122"/>
                <a:ea typeface="微软雅黑" pitchFamily="34" charset="-122"/>
              </a:rPr>
              <a:t>而是双向交互的。因此，有时很需要知道双向交互一次所需的时间</a:t>
            </a:r>
            <a:r>
              <a:rPr lang="zh-CN" altLang="en-US" sz="2667" b="1" dirty="0">
                <a:latin typeface="微软雅黑" pitchFamily="34" charset="-122"/>
                <a:ea typeface="微软雅黑" pitchFamily="34" charset="-122"/>
              </a:rPr>
              <a:t>。</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solidFill>
                  <a:srgbClr val="0000FF"/>
                </a:solidFill>
                <a:latin typeface="微软雅黑" pitchFamily="34" charset="-122"/>
                <a:ea typeface="微软雅黑" pitchFamily="34" charset="-122"/>
              </a:rPr>
              <a:t>往返时间</a:t>
            </a:r>
            <a:r>
              <a:rPr lang="en-US" altLang="zh-CN" sz="2667" b="1" dirty="0">
                <a:solidFill>
                  <a:srgbClr val="0000FF"/>
                </a:solidFill>
                <a:latin typeface="微软雅黑" pitchFamily="34" charset="-122"/>
                <a:ea typeface="微软雅黑" pitchFamily="34" charset="-122"/>
              </a:rPr>
              <a:t> RTT </a:t>
            </a:r>
            <a:r>
              <a:rPr lang="en-US" altLang="zh-CN" sz="2667" b="1" dirty="0">
                <a:latin typeface="微软雅黑" pitchFamily="34" charset="-122"/>
                <a:ea typeface="微软雅黑" pitchFamily="34" charset="-122"/>
              </a:rPr>
              <a:t>(round-trip time) </a:t>
            </a:r>
            <a:r>
              <a:rPr lang="zh-CN" altLang="en-US" sz="2667" b="1" dirty="0">
                <a:latin typeface="微软雅黑" pitchFamily="34" charset="-122"/>
                <a:ea typeface="微软雅黑" pitchFamily="34" charset="-122"/>
              </a:rPr>
              <a:t>表示从发送方发送数据开始，到发送方收到来自接收方的确认，总共经历的时间。</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latin typeface="微软雅黑" pitchFamily="34" charset="-122"/>
                <a:ea typeface="微软雅黑" pitchFamily="34" charset="-122"/>
              </a:rPr>
              <a:t>在互联网中，往返时间还包括</a:t>
            </a:r>
            <a:r>
              <a:rPr lang="zh-CN" altLang="zh-CN" sz="2667" b="1" dirty="0">
                <a:solidFill>
                  <a:srgbClr val="0000FF"/>
                </a:solidFill>
                <a:latin typeface="微软雅黑" pitchFamily="34" charset="-122"/>
                <a:ea typeface="微软雅黑" pitchFamily="34" charset="-122"/>
              </a:rPr>
              <a:t>各中间结点</a:t>
            </a:r>
            <a:r>
              <a:rPr lang="zh-CN" altLang="zh-CN" sz="2667" b="1" dirty="0">
                <a:latin typeface="微软雅黑" pitchFamily="34" charset="-122"/>
                <a:ea typeface="微软雅黑" pitchFamily="34" charset="-122"/>
              </a:rPr>
              <a:t>的处理时延、排队时延以及转发数据时的发送时延。</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zh-CN" sz="2667" b="1" dirty="0">
                <a:solidFill>
                  <a:srgbClr val="0000FF"/>
                </a:solidFill>
                <a:latin typeface="微软雅黑" pitchFamily="34" charset="-122"/>
                <a:ea typeface="微软雅黑" pitchFamily="34" charset="-122"/>
              </a:rPr>
              <a:t>当使用卫星通信时，往返时间</a:t>
            </a:r>
            <a:r>
              <a:rPr lang="en-US" altLang="zh-CN" sz="2667" b="1" dirty="0">
                <a:solidFill>
                  <a:srgbClr val="0000FF"/>
                </a:solidFill>
                <a:latin typeface="微软雅黑" pitchFamily="34" charset="-122"/>
                <a:ea typeface="微软雅黑" pitchFamily="34" charset="-122"/>
              </a:rPr>
              <a:t> RTT </a:t>
            </a:r>
            <a:r>
              <a:rPr lang="zh-CN" altLang="zh-CN" sz="2667" b="1" dirty="0">
                <a:solidFill>
                  <a:srgbClr val="0000FF"/>
                </a:solidFill>
                <a:latin typeface="微软雅黑" pitchFamily="34" charset="-122"/>
                <a:ea typeface="微软雅黑" pitchFamily="34" charset="-122"/>
              </a:rPr>
              <a:t>相对较长，是很重要的一个性能指标。</a:t>
            </a:r>
            <a:endParaRPr lang="zh-CN" altLang="en-US" sz="2667" b="1" dirty="0">
              <a:solidFill>
                <a:srgbClr val="0000FF"/>
              </a:solidFill>
              <a:latin typeface="微软雅黑" pitchFamily="34" charset="-122"/>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5"/>
          <p:cNvSpPr>
            <a:spLocks noChangeArrowheads="1"/>
          </p:cNvSpPr>
          <p:nvPr/>
        </p:nvSpPr>
        <p:spPr bwMode="auto">
          <a:xfrm>
            <a:off x="673429" y="1360680"/>
            <a:ext cx="10845143" cy="41063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12643" name="矩形 2"/>
          <p:cNvSpPr>
            <a:spLocks noChangeArrowheads="1"/>
          </p:cNvSpPr>
          <p:nvPr/>
        </p:nvSpPr>
        <p:spPr bwMode="auto">
          <a:xfrm>
            <a:off x="734593" y="1290744"/>
            <a:ext cx="162095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67" b="1" dirty="0">
                <a:latin typeface="微软雅黑" pitchFamily="34" charset="-122"/>
                <a:ea typeface="微软雅黑" pitchFamily="34" charset="-122"/>
              </a:rPr>
              <a:t>6. </a:t>
            </a:r>
            <a:r>
              <a:rPr lang="zh-CN" altLang="en-US" sz="2667" b="1" dirty="0">
                <a:latin typeface="微软雅黑" pitchFamily="34" charset="-122"/>
                <a:ea typeface="微软雅黑" pitchFamily="34" charset="-122"/>
              </a:rPr>
              <a:t>利用率</a:t>
            </a:r>
          </a:p>
        </p:txBody>
      </p:sp>
      <p:sp>
        <p:nvSpPr>
          <p:cNvPr id="112644" name="矩形 3"/>
          <p:cNvSpPr>
            <a:spLocks noChangeArrowheads="1"/>
          </p:cNvSpPr>
          <p:nvPr/>
        </p:nvSpPr>
        <p:spPr bwMode="auto">
          <a:xfrm>
            <a:off x="673429" y="1826346"/>
            <a:ext cx="10845143" cy="341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分为</a:t>
            </a:r>
            <a:r>
              <a:rPr lang="zh-CN" altLang="en-US" sz="2667" b="1" dirty="0">
                <a:solidFill>
                  <a:srgbClr val="0000FF"/>
                </a:solidFill>
                <a:latin typeface="微软雅黑" pitchFamily="34" charset="-122"/>
                <a:ea typeface="微软雅黑" pitchFamily="34" charset="-122"/>
              </a:rPr>
              <a:t>信道利用率</a:t>
            </a:r>
            <a:r>
              <a:rPr lang="zh-CN" altLang="en-US" sz="2667" b="1" dirty="0">
                <a:latin typeface="微软雅黑" pitchFamily="34" charset="-122"/>
                <a:ea typeface="微软雅黑" pitchFamily="34" charset="-122"/>
              </a:rPr>
              <a:t>和</a:t>
            </a:r>
            <a:r>
              <a:rPr lang="zh-CN" altLang="en-US" sz="2667" b="1" dirty="0">
                <a:solidFill>
                  <a:srgbClr val="0000FF"/>
                </a:solidFill>
                <a:latin typeface="微软雅黑" pitchFamily="34" charset="-122"/>
                <a:ea typeface="微软雅黑" pitchFamily="34" charset="-122"/>
              </a:rPr>
              <a:t>网络利用率</a:t>
            </a:r>
            <a:r>
              <a:rPr lang="zh-CN" altLang="en-US" sz="2667" b="1" dirty="0">
                <a:latin typeface="微软雅黑" pitchFamily="34" charset="-122"/>
                <a:ea typeface="微软雅黑" pitchFamily="34" charset="-122"/>
              </a:rPr>
              <a:t>。</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信道利用率指出某信道有百分之几的时间是被利用的（有数据通过）。</a:t>
            </a:r>
            <a:endParaRPr lang="en-US" altLang="zh-CN" sz="2667" b="1" dirty="0">
              <a:latin typeface="微软雅黑" pitchFamily="34" charset="-122"/>
              <a:ea typeface="微软雅黑" pitchFamily="34" charset="-122"/>
            </a:endParaRP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完全空闲的信道的利用率是零。</a:t>
            </a:r>
          </a:p>
          <a:p>
            <a:pPr marL="380990" indent="-380990">
              <a:lnSpc>
                <a:spcPts val="4400"/>
              </a:lnSpc>
              <a:buClr>
                <a:srgbClr val="0070C0"/>
              </a:buClr>
              <a:buFont typeface="Wingdings" pitchFamily="2" charset="2"/>
              <a:buChar char="l"/>
            </a:pPr>
            <a:r>
              <a:rPr lang="zh-CN" altLang="en-US" sz="2667" b="1" dirty="0">
                <a:solidFill>
                  <a:srgbClr val="0000FF"/>
                </a:solidFill>
                <a:latin typeface="微软雅黑" pitchFamily="34" charset="-122"/>
                <a:ea typeface="微软雅黑" pitchFamily="34" charset="-122"/>
              </a:rPr>
              <a:t>网络利用率</a:t>
            </a:r>
            <a:r>
              <a:rPr lang="zh-CN" altLang="en-US" sz="2667" b="1" dirty="0">
                <a:latin typeface="微软雅黑" pitchFamily="34" charset="-122"/>
                <a:ea typeface="微软雅黑" pitchFamily="34" charset="-122"/>
              </a:rPr>
              <a:t>则是全网络的信道利用率的加权平均值。</a:t>
            </a:r>
          </a:p>
          <a:p>
            <a:pPr marL="380990" indent="-380990">
              <a:lnSpc>
                <a:spcPts val="4400"/>
              </a:lnSpc>
              <a:buClr>
                <a:srgbClr val="0070C0"/>
              </a:buClr>
              <a:buFont typeface="Wingdings" pitchFamily="2" charset="2"/>
              <a:buChar char="l"/>
            </a:pPr>
            <a:r>
              <a:rPr lang="zh-CN" altLang="en-US" sz="2667" b="1" dirty="0">
                <a:latin typeface="微软雅黑" pitchFamily="34" charset="-122"/>
                <a:ea typeface="微软雅黑" pitchFamily="34" charset="-122"/>
              </a:rPr>
              <a:t>信道利用率</a:t>
            </a:r>
            <a:r>
              <a:rPr lang="zh-CN" altLang="en-US" sz="2667" b="1" dirty="0">
                <a:solidFill>
                  <a:srgbClr val="CC00CC"/>
                </a:solidFill>
                <a:latin typeface="微软雅黑" pitchFamily="34" charset="-122"/>
                <a:ea typeface="微软雅黑" pitchFamily="34" charset="-122"/>
              </a:rPr>
              <a:t>并非越高越好</a:t>
            </a:r>
            <a:r>
              <a:rPr lang="zh-CN" altLang="en-US" sz="2667" b="1" dirty="0">
                <a:latin typeface="微软雅黑" pitchFamily="34" charset="-122"/>
                <a:ea typeface="微软雅黑" pitchFamily="34" charset="-122"/>
              </a:rPr>
              <a:t>。</a:t>
            </a:r>
            <a:r>
              <a:rPr lang="zh-CN" altLang="zh-CN" sz="2667" b="1" dirty="0">
                <a:latin typeface="微软雅黑" pitchFamily="34" charset="-122"/>
                <a:ea typeface="微软雅黑" pitchFamily="34" charset="-122"/>
              </a:rPr>
              <a:t>当某信道的利用率增大时，该信道引起的时延也就迅速增加</a:t>
            </a:r>
            <a:r>
              <a:rPr lang="zh-CN" altLang="en-US" sz="2667" b="1" dirty="0">
                <a:latin typeface="微软雅黑" pitchFamily="34" charset="-122"/>
                <a:ea typeface="微软雅黑" pitchFamily="34"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EDAAA-1CEF-41CA-94AF-3763F199AE7D}"/>
              </a:ext>
            </a:extLst>
          </p:cNvPr>
          <p:cNvSpPr>
            <a:spLocks noGrp="1"/>
          </p:cNvSpPr>
          <p:nvPr>
            <p:ph type="title"/>
          </p:nvPr>
        </p:nvSpPr>
        <p:spPr/>
        <p:txBody>
          <a:bodyPr/>
          <a:lstStyle/>
          <a:p>
            <a:r>
              <a:rPr lang="zh-CN" altLang="en-US" dirty="0"/>
              <a:t>什么是计算机网络</a:t>
            </a:r>
          </a:p>
        </p:txBody>
      </p:sp>
      <p:sp>
        <p:nvSpPr>
          <p:cNvPr id="3" name="内容占位符 2">
            <a:extLst>
              <a:ext uri="{FF2B5EF4-FFF2-40B4-BE49-F238E27FC236}">
                <a16:creationId xmlns:a16="http://schemas.microsoft.com/office/drawing/2014/main" id="{CB04F021-6EE0-45EA-A7FE-9E4ED5121A40}"/>
              </a:ext>
            </a:extLst>
          </p:cNvPr>
          <p:cNvSpPr>
            <a:spLocks noGrp="1"/>
          </p:cNvSpPr>
          <p:nvPr>
            <p:ph idx="1"/>
          </p:nvPr>
        </p:nvSpPr>
        <p:spPr/>
        <p:txBody>
          <a:bodyPr/>
          <a:lstStyle/>
          <a:p>
            <a:pPr>
              <a:lnSpc>
                <a:spcPct val="150000"/>
              </a:lnSpc>
            </a:pPr>
            <a:r>
              <a:rPr lang="zh-CN" altLang="en-US" b="1" dirty="0">
                <a:solidFill>
                  <a:srgbClr val="0000FF"/>
                </a:solidFill>
                <a:latin typeface="微软雅黑" pitchFamily="34" charset="-122"/>
                <a:ea typeface="微软雅黑" pitchFamily="34" charset="-122"/>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zh-CN" altLang="en-US" dirty="0"/>
          </a:p>
        </p:txBody>
      </p:sp>
      <p:pic>
        <p:nvPicPr>
          <p:cNvPr id="4" name="图片 3">
            <a:extLst>
              <a:ext uri="{FF2B5EF4-FFF2-40B4-BE49-F238E27FC236}">
                <a16:creationId xmlns:a16="http://schemas.microsoft.com/office/drawing/2014/main" id="{4950AF63-E970-44ED-A82A-5DB5AC315B7C}"/>
              </a:ext>
            </a:extLst>
          </p:cNvPr>
          <p:cNvPicPr>
            <a:picLocks noChangeAspect="1"/>
          </p:cNvPicPr>
          <p:nvPr/>
        </p:nvPicPr>
        <p:blipFill>
          <a:blip r:embed="rId2"/>
          <a:stretch>
            <a:fillRect/>
          </a:stretch>
        </p:blipFill>
        <p:spPr>
          <a:xfrm>
            <a:off x="2338387" y="4501857"/>
            <a:ext cx="7515225" cy="2085975"/>
          </a:xfrm>
          <a:prstGeom prst="rect">
            <a:avLst/>
          </a:prstGeom>
        </p:spPr>
      </p:pic>
    </p:spTree>
    <p:extLst>
      <p:ext uri="{BB962C8B-B14F-4D97-AF65-F5344CB8AC3E}">
        <p14:creationId xmlns:p14="http://schemas.microsoft.com/office/powerpoint/2010/main" val="304729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27E4C-5228-40CB-AF33-06A4400DD73C}"/>
              </a:ext>
            </a:extLst>
          </p:cNvPr>
          <p:cNvSpPr>
            <a:spLocks noGrp="1"/>
          </p:cNvSpPr>
          <p:nvPr>
            <p:ph type="title"/>
          </p:nvPr>
        </p:nvSpPr>
        <p:spPr/>
        <p:txBody>
          <a:bodyPr/>
          <a:lstStyle/>
          <a:p>
            <a:r>
              <a:rPr lang="zh-CN" altLang="en-US" dirty="0"/>
              <a:t>重要的两点</a:t>
            </a:r>
          </a:p>
        </p:txBody>
      </p:sp>
      <p:sp>
        <p:nvSpPr>
          <p:cNvPr id="3" name="内容占位符 2">
            <a:extLst>
              <a:ext uri="{FF2B5EF4-FFF2-40B4-BE49-F238E27FC236}">
                <a16:creationId xmlns:a16="http://schemas.microsoft.com/office/drawing/2014/main" id="{B72454E7-638C-489D-B806-2D7882327493}"/>
              </a:ext>
            </a:extLst>
          </p:cNvPr>
          <p:cNvSpPr>
            <a:spLocks noGrp="1"/>
          </p:cNvSpPr>
          <p:nvPr>
            <p:ph idx="1"/>
          </p:nvPr>
        </p:nvSpPr>
        <p:spPr/>
        <p:txBody>
          <a:bodyPr/>
          <a:lstStyle/>
          <a:p>
            <a:endParaRPr lang="zh-CN" altLang="en-US"/>
          </a:p>
        </p:txBody>
      </p:sp>
      <p:sp>
        <p:nvSpPr>
          <p:cNvPr id="4" name="Oval 79">
            <a:extLst>
              <a:ext uri="{FF2B5EF4-FFF2-40B4-BE49-F238E27FC236}">
                <a16:creationId xmlns:a16="http://schemas.microsoft.com/office/drawing/2014/main" id="{5EB421B6-D7BC-423D-80D9-69771AC11A7F}"/>
              </a:ext>
            </a:extLst>
          </p:cNvPr>
          <p:cNvSpPr>
            <a:spLocks noChangeArrowheads="1"/>
          </p:cNvSpPr>
          <p:nvPr/>
        </p:nvSpPr>
        <p:spPr bwMode="auto">
          <a:xfrm>
            <a:off x="2211392" y="3990968"/>
            <a:ext cx="1438390" cy="719819"/>
          </a:xfrm>
          <a:prstGeom prst="ellipse">
            <a:avLst/>
          </a:prstGeom>
          <a:solidFill>
            <a:srgbClr val="0000FF"/>
          </a:solidFill>
          <a:ln>
            <a:noFill/>
            <a:headEnd/>
            <a:tailEnd/>
          </a:ln>
        </p:spPr>
        <p:style>
          <a:lnRef idx="2">
            <a:schemeClr val="dk1"/>
          </a:lnRef>
          <a:fillRef idx="1">
            <a:schemeClr val="lt1"/>
          </a:fillRef>
          <a:effectRef idx="0">
            <a:schemeClr val="dk1"/>
          </a:effectRef>
          <a:fontRef idx="minor">
            <a:schemeClr val="dk1"/>
          </a:fontRef>
        </p:style>
        <p:txBody>
          <a:bodyPr wrap="none" anchor="ctr">
            <a:flatTx/>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ctr" eaLnBrk="1" hangingPunct="1"/>
            <a:r>
              <a:rPr lang="zh-CN" altLang="en-US" sz="1800" b="1" dirty="0">
                <a:solidFill>
                  <a:schemeClr val="bg1"/>
                </a:solidFill>
                <a:latin typeface="微软雅黑" pitchFamily="34" charset="-122"/>
                <a:ea typeface="微软雅黑" pitchFamily="34" charset="-122"/>
              </a:rPr>
              <a:t>多种应用</a:t>
            </a:r>
          </a:p>
        </p:txBody>
      </p:sp>
      <p:sp>
        <p:nvSpPr>
          <p:cNvPr id="5" name="矩形 4">
            <a:extLst>
              <a:ext uri="{FF2B5EF4-FFF2-40B4-BE49-F238E27FC236}">
                <a16:creationId xmlns:a16="http://schemas.microsoft.com/office/drawing/2014/main" id="{C743F343-2C76-468B-96B6-96C78B22EE65}"/>
              </a:ext>
            </a:extLst>
          </p:cNvPr>
          <p:cNvSpPr/>
          <p:nvPr/>
        </p:nvSpPr>
        <p:spPr>
          <a:xfrm>
            <a:off x="4027161" y="2916441"/>
            <a:ext cx="5544447" cy="759469"/>
          </a:xfrm>
          <a:prstGeom prst="rect">
            <a:avLst/>
          </a:prstGeom>
          <a:solidFill>
            <a:srgbClr val="CC00CC"/>
          </a:solidFill>
          <a:ln>
            <a:noFill/>
          </a:ln>
        </p:spPr>
        <p:style>
          <a:lnRef idx="2">
            <a:schemeClr val="dk1"/>
          </a:lnRef>
          <a:fillRef idx="1">
            <a:schemeClr val="lt1"/>
          </a:fillRef>
          <a:effectRef idx="0">
            <a:schemeClr val="dk1"/>
          </a:effectRef>
          <a:fontRef idx="minor">
            <a:schemeClr val="dk1"/>
          </a:fontRef>
        </p:style>
        <p:txBody>
          <a:bodyPr rtlCol="0" anchor="ctr"/>
          <a:lstStyle/>
          <a:p>
            <a:r>
              <a:rPr lang="zh-CN" altLang="en-US" sz="2000" b="1" dirty="0">
                <a:solidFill>
                  <a:schemeClr val="bg1"/>
                </a:solidFill>
                <a:latin typeface="微软雅黑" pitchFamily="34" charset="-122"/>
                <a:ea typeface="微软雅黑" pitchFamily="34" charset="-122"/>
              </a:rPr>
              <a:t>包括：计算机，智能手机，智能传感器等。</a:t>
            </a:r>
          </a:p>
        </p:txBody>
      </p:sp>
      <p:sp>
        <p:nvSpPr>
          <p:cNvPr id="6" name="矩形 5">
            <a:extLst>
              <a:ext uri="{FF2B5EF4-FFF2-40B4-BE49-F238E27FC236}">
                <a16:creationId xmlns:a16="http://schemas.microsoft.com/office/drawing/2014/main" id="{37134969-A7DD-4752-9938-09BE54F335E0}"/>
              </a:ext>
            </a:extLst>
          </p:cNvPr>
          <p:cNvSpPr/>
          <p:nvPr/>
        </p:nvSpPr>
        <p:spPr>
          <a:xfrm>
            <a:off x="4027161" y="3990968"/>
            <a:ext cx="5544447" cy="719819"/>
          </a:xfrm>
          <a:prstGeom prst="rect">
            <a:avLst/>
          </a:prstGeom>
          <a:solidFill>
            <a:srgbClr val="0000FF"/>
          </a:solidFill>
          <a:ln>
            <a:noFill/>
          </a:ln>
        </p:spPr>
        <p:style>
          <a:lnRef idx="2">
            <a:schemeClr val="dk1"/>
          </a:lnRef>
          <a:fillRef idx="1">
            <a:schemeClr val="lt1"/>
          </a:fillRef>
          <a:effectRef idx="0">
            <a:schemeClr val="dk1"/>
          </a:effectRef>
          <a:fontRef idx="minor">
            <a:schemeClr val="dk1"/>
          </a:fontRef>
        </p:style>
        <p:txBody>
          <a:bodyPr rtlCol="0" anchor="ctr"/>
          <a:lstStyle/>
          <a:p>
            <a:pPr>
              <a:lnSpc>
                <a:spcPts val="2800"/>
              </a:lnSpc>
            </a:pPr>
            <a:r>
              <a:rPr lang="zh-CN" altLang="en-US" sz="2000" b="1" dirty="0">
                <a:solidFill>
                  <a:schemeClr val="bg1"/>
                </a:solidFill>
                <a:latin typeface="微软雅黑" pitchFamily="34" charset="-122"/>
                <a:ea typeface="微软雅黑" pitchFamily="34" charset="-122"/>
              </a:rPr>
              <a:t>包括：数据、语音、视频，以及今后可能出现的各种应用。</a:t>
            </a:r>
          </a:p>
        </p:txBody>
      </p:sp>
      <p:sp>
        <p:nvSpPr>
          <p:cNvPr id="7" name="Oval 76">
            <a:extLst>
              <a:ext uri="{FF2B5EF4-FFF2-40B4-BE49-F238E27FC236}">
                <a16:creationId xmlns:a16="http://schemas.microsoft.com/office/drawing/2014/main" id="{6959D5B1-6CD5-4094-A69D-60FA463095CA}"/>
              </a:ext>
            </a:extLst>
          </p:cNvPr>
          <p:cNvSpPr>
            <a:spLocks noChangeArrowheads="1"/>
          </p:cNvSpPr>
          <p:nvPr/>
        </p:nvSpPr>
        <p:spPr bwMode="auto">
          <a:xfrm>
            <a:off x="2211392" y="2974189"/>
            <a:ext cx="1438390" cy="689539"/>
          </a:xfrm>
          <a:prstGeom prst="ellipse">
            <a:avLst/>
          </a:prstGeom>
          <a:solidFill>
            <a:srgbClr val="CC00CC"/>
          </a:solidFill>
          <a:ln>
            <a:noFill/>
            <a:headEnd/>
            <a:tailEnd/>
          </a:ln>
        </p:spPr>
        <p:style>
          <a:lnRef idx="2">
            <a:schemeClr val="dk1"/>
          </a:lnRef>
          <a:fillRef idx="1">
            <a:schemeClr val="lt1"/>
          </a:fillRef>
          <a:effectRef idx="0">
            <a:schemeClr val="dk1"/>
          </a:effectRef>
          <a:fontRef idx="minor">
            <a:schemeClr val="dk1"/>
          </a:fontRef>
        </p:style>
        <p:txBody>
          <a:bodyPr wrap="none" anchor="ctr">
            <a:flatTx/>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ctr" eaLnBrk="1" hangingPunct="1"/>
            <a:r>
              <a:rPr lang="zh-CN" altLang="en-US" sz="2000" b="1" dirty="0">
                <a:solidFill>
                  <a:schemeClr val="bg1"/>
                </a:solidFill>
                <a:latin typeface="微软雅黑" pitchFamily="34" charset="-122"/>
                <a:ea typeface="微软雅黑" pitchFamily="34" charset="-122"/>
              </a:rPr>
              <a:t>多种硬件</a:t>
            </a:r>
          </a:p>
        </p:txBody>
      </p:sp>
    </p:spTree>
    <p:extLst>
      <p:ext uri="{BB962C8B-B14F-4D97-AF65-F5344CB8AC3E}">
        <p14:creationId xmlns:p14="http://schemas.microsoft.com/office/powerpoint/2010/main" val="253160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B4B11-5022-45D6-B20A-6A07163AB583}"/>
              </a:ext>
            </a:extLst>
          </p:cNvPr>
          <p:cNvSpPr>
            <a:spLocks noGrp="1"/>
          </p:cNvSpPr>
          <p:nvPr>
            <p:ph type="title"/>
          </p:nvPr>
        </p:nvSpPr>
        <p:spPr/>
        <p:txBody>
          <a:bodyPr/>
          <a:lstStyle/>
          <a:p>
            <a:r>
              <a:rPr lang="zh-CN" altLang="en-US" dirty="0"/>
              <a:t>计算机网络的特点</a:t>
            </a:r>
          </a:p>
        </p:txBody>
      </p:sp>
      <p:sp>
        <p:nvSpPr>
          <p:cNvPr id="3" name="内容占位符 2">
            <a:extLst>
              <a:ext uri="{FF2B5EF4-FFF2-40B4-BE49-F238E27FC236}">
                <a16:creationId xmlns:a16="http://schemas.microsoft.com/office/drawing/2014/main" id="{BDCE8A75-E8C0-4C2A-91E1-8A8A5D870F34}"/>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D3A69241-3C57-42D9-949D-AC829E60FB87}"/>
              </a:ext>
            </a:extLst>
          </p:cNvPr>
          <p:cNvPicPr>
            <a:picLocks noChangeAspect="1"/>
          </p:cNvPicPr>
          <p:nvPr/>
        </p:nvPicPr>
        <p:blipFill>
          <a:blip r:embed="rId2"/>
          <a:stretch>
            <a:fillRect/>
          </a:stretch>
        </p:blipFill>
        <p:spPr>
          <a:xfrm>
            <a:off x="838200" y="2440145"/>
            <a:ext cx="4979761" cy="2880000"/>
          </a:xfrm>
          <a:prstGeom prst="rect">
            <a:avLst/>
          </a:prstGeom>
        </p:spPr>
      </p:pic>
      <p:pic>
        <p:nvPicPr>
          <p:cNvPr id="7" name="图片 6">
            <a:extLst>
              <a:ext uri="{FF2B5EF4-FFF2-40B4-BE49-F238E27FC236}">
                <a16:creationId xmlns:a16="http://schemas.microsoft.com/office/drawing/2014/main" id="{F45DD2DF-759D-480D-8EE0-DA602DF82DE3}"/>
              </a:ext>
            </a:extLst>
          </p:cNvPr>
          <p:cNvPicPr>
            <a:picLocks noChangeAspect="1"/>
          </p:cNvPicPr>
          <p:nvPr/>
        </p:nvPicPr>
        <p:blipFill>
          <a:blip r:embed="rId3"/>
          <a:stretch>
            <a:fillRect/>
          </a:stretch>
        </p:blipFill>
        <p:spPr>
          <a:xfrm>
            <a:off x="6374041" y="2440145"/>
            <a:ext cx="4815542" cy="2880000"/>
          </a:xfrm>
          <a:prstGeom prst="rect">
            <a:avLst/>
          </a:prstGeom>
        </p:spPr>
      </p:pic>
    </p:spTree>
    <p:extLst>
      <p:ext uri="{BB962C8B-B14F-4D97-AF65-F5344CB8AC3E}">
        <p14:creationId xmlns:p14="http://schemas.microsoft.com/office/powerpoint/2010/main" val="145587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5F0D-5575-4038-9798-19683F73A637}"/>
              </a:ext>
            </a:extLst>
          </p:cNvPr>
          <p:cNvSpPr>
            <a:spLocks noGrp="1"/>
          </p:cNvSpPr>
          <p:nvPr>
            <p:ph type="title"/>
          </p:nvPr>
        </p:nvSpPr>
        <p:spPr/>
        <p:txBody>
          <a:bodyPr/>
          <a:lstStyle/>
          <a:p>
            <a:r>
              <a:rPr lang="zh-CN" altLang="en-US" dirty="0"/>
              <a:t>互联网</a:t>
            </a:r>
          </a:p>
        </p:txBody>
      </p:sp>
      <p:sp>
        <p:nvSpPr>
          <p:cNvPr id="3" name="内容占位符 2">
            <a:extLst>
              <a:ext uri="{FF2B5EF4-FFF2-40B4-BE49-F238E27FC236}">
                <a16:creationId xmlns:a16="http://schemas.microsoft.com/office/drawing/2014/main" id="{71BD802B-26BD-49BB-9F08-E9760559CBDF}"/>
              </a:ext>
            </a:extLst>
          </p:cNvPr>
          <p:cNvSpPr>
            <a:spLocks noGrp="1"/>
          </p:cNvSpPr>
          <p:nvPr>
            <p:ph idx="1"/>
          </p:nvPr>
        </p:nvSpPr>
        <p:spPr/>
        <p:txBody>
          <a:bodyPr/>
          <a:lstStyle/>
          <a:p>
            <a:r>
              <a:rPr lang="zh-CN" altLang="en-US" b="1" dirty="0">
                <a:latin typeface="微软雅黑" pitchFamily="34" charset="-122"/>
                <a:ea typeface="微软雅黑" pitchFamily="34" charset="-122"/>
              </a:rPr>
              <a:t>互联网，特指 </a:t>
            </a:r>
            <a:r>
              <a:rPr lang="en-US" altLang="zh-CN" b="1" dirty="0">
                <a:latin typeface="微软雅黑" pitchFamily="34" charset="-122"/>
                <a:ea typeface="微软雅黑" pitchFamily="34" charset="-122"/>
              </a:rPr>
              <a:t>Internet</a:t>
            </a:r>
            <a:r>
              <a:rPr lang="zh-CN" altLang="en-US" b="1" dirty="0">
                <a:latin typeface="微软雅黑" pitchFamily="34" charset="-122"/>
                <a:ea typeface="微软雅黑" pitchFamily="34" charset="-122"/>
              </a:rPr>
              <a:t>，它起源于美国，是由数量极大的各种计算机网络互连起来而形成的一个互连网络。它采用 </a:t>
            </a:r>
            <a:r>
              <a:rPr lang="en-US" altLang="zh-CN" b="1" dirty="0">
                <a:latin typeface="微软雅黑" pitchFamily="34" charset="-122"/>
                <a:ea typeface="微软雅黑" pitchFamily="34" charset="-122"/>
              </a:rPr>
              <a:t>TCP/IP </a:t>
            </a:r>
            <a:r>
              <a:rPr lang="zh-CN" altLang="en-US" b="1" dirty="0">
                <a:latin typeface="微软雅黑" pitchFamily="34" charset="-122"/>
                <a:ea typeface="微软雅黑" pitchFamily="34" charset="-122"/>
              </a:rPr>
              <a:t>协议族作为通信规则，是一个覆盖全球、实现全球范围内连通性和资源共享的计算机网络。</a:t>
            </a:r>
          </a:p>
          <a:p>
            <a:r>
              <a:rPr lang="zh-CN" altLang="en-US" b="1" dirty="0">
                <a:latin typeface="微软雅黑" pitchFamily="34" charset="-122"/>
                <a:ea typeface="微软雅黑" pitchFamily="34" charset="-122"/>
              </a:rPr>
              <a:t>互联网是目前技术最为成功、应用最为广泛的计算机网络。</a:t>
            </a:r>
          </a:p>
          <a:p>
            <a:endParaRPr lang="zh-CN" altLang="en-US" dirty="0"/>
          </a:p>
        </p:txBody>
      </p:sp>
      <p:pic>
        <p:nvPicPr>
          <p:cNvPr id="7" name="图片 6">
            <a:extLst>
              <a:ext uri="{FF2B5EF4-FFF2-40B4-BE49-F238E27FC236}">
                <a16:creationId xmlns:a16="http://schemas.microsoft.com/office/drawing/2014/main" id="{DE3EFD17-4B81-40A7-A390-DFD4F2DE5E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086" y="4149318"/>
            <a:ext cx="5063827" cy="2708682"/>
          </a:xfrm>
          <a:prstGeom prst="rect">
            <a:avLst/>
          </a:prstGeom>
        </p:spPr>
      </p:pic>
    </p:spTree>
    <p:extLst>
      <p:ext uri="{BB962C8B-B14F-4D97-AF65-F5344CB8AC3E}">
        <p14:creationId xmlns:p14="http://schemas.microsoft.com/office/powerpoint/2010/main" val="39990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94138-241E-4D5B-9B63-B83BCF250D9C}"/>
              </a:ext>
            </a:extLst>
          </p:cNvPr>
          <p:cNvSpPr>
            <a:spLocks noGrp="1"/>
          </p:cNvSpPr>
          <p:nvPr>
            <p:ph type="title"/>
          </p:nvPr>
        </p:nvSpPr>
        <p:spPr/>
        <p:txBody>
          <a:bodyPr/>
          <a:lstStyle/>
          <a:p>
            <a:r>
              <a:rPr lang="zh-CN" altLang="en-US" dirty="0"/>
              <a:t>互联网发展阶段</a:t>
            </a:r>
          </a:p>
        </p:txBody>
      </p:sp>
      <p:sp>
        <p:nvSpPr>
          <p:cNvPr id="3" name="内容占位符 2">
            <a:extLst>
              <a:ext uri="{FF2B5EF4-FFF2-40B4-BE49-F238E27FC236}">
                <a16:creationId xmlns:a16="http://schemas.microsoft.com/office/drawing/2014/main" id="{390CBCB6-B743-4769-B58E-62A4CCD39FF2}"/>
              </a:ext>
            </a:extLst>
          </p:cNvPr>
          <p:cNvSpPr>
            <a:spLocks noGrp="1"/>
          </p:cNvSpPr>
          <p:nvPr>
            <p:ph idx="1"/>
          </p:nvPr>
        </p:nvSpPr>
        <p:spPr/>
        <p:txBody>
          <a:bodyPr/>
          <a:lstStyle/>
          <a:p>
            <a:pPr fontAlgn="auto">
              <a:lnSpc>
                <a:spcPct val="150000"/>
              </a:lnSpc>
              <a:spcBef>
                <a:spcPts val="0"/>
              </a:spcBef>
              <a:spcAft>
                <a:spcPts val="0"/>
              </a:spcAft>
              <a:defRPr/>
            </a:pPr>
            <a:r>
              <a:rPr lang="zh-CN" altLang="en-US" b="1" dirty="0">
                <a:solidFill>
                  <a:srgbClr val="CC00CC"/>
                </a:solidFill>
                <a:latin typeface="微软雅黑" pitchFamily="34" charset="-122"/>
                <a:ea typeface="微软雅黑" pitchFamily="34" charset="-122"/>
              </a:rPr>
              <a:t>第一阶段：</a:t>
            </a:r>
            <a:r>
              <a:rPr lang="zh-CN" altLang="en-US" b="1" dirty="0">
                <a:latin typeface="微软雅黑" pitchFamily="34" charset="-122"/>
                <a:ea typeface="微软雅黑" pitchFamily="34" charset="-122"/>
              </a:rPr>
              <a:t>从单个网络 </a:t>
            </a:r>
            <a:r>
              <a:rPr lang="en-US" altLang="zh-CN" b="1" dirty="0">
                <a:latin typeface="微软雅黑" pitchFamily="34" charset="-122"/>
                <a:ea typeface="微软雅黑" pitchFamily="34" charset="-122"/>
              </a:rPr>
              <a:t>ARPANET </a:t>
            </a:r>
            <a:r>
              <a:rPr lang="zh-CN" altLang="en-US" b="1" dirty="0">
                <a:latin typeface="微软雅黑" pitchFamily="34" charset="-122"/>
                <a:ea typeface="微软雅黑" pitchFamily="34" charset="-122"/>
              </a:rPr>
              <a:t>向互联网发展的过程。 </a:t>
            </a:r>
          </a:p>
          <a:p>
            <a:pPr marL="357188" indent="-357188" fontAlgn="auto">
              <a:lnSpc>
                <a:spcPct val="150000"/>
              </a:lnSpc>
              <a:spcBef>
                <a:spcPts val="0"/>
              </a:spcBef>
              <a:spcAft>
                <a:spcPts val="0"/>
              </a:spcAft>
              <a:buClr>
                <a:srgbClr val="0070C0"/>
              </a:buClr>
              <a:buFont typeface="Wingdings" pitchFamily="2" charset="2"/>
              <a:buChar char="l"/>
              <a:defRPr/>
            </a:pPr>
            <a:r>
              <a:rPr lang="en-US" altLang="zh-CN" b="1" dirty="0">
                <a:latin typeface="微软雅黑" pitchFamily="34" charset="-122"/>
                <a:ea typeface="微软雅黑" pitchFamily="34" charset="-122"/>
              </a:rPr>
              <a:t>1983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TCP/IP </a:t>
            </a:r>
            <a:r>
              <a:rPr lang="zh-CN" altLang="en-US" b="1" dirty="0">
                <a:latin typeface="微软雅黑" pitchFamily="34" charset="-122"/>
                <a:ea typeface="微软雅黑" pitchFamily="34" charset="-122"/>
              </a:rPr>
              <a:t>协议成为 </a:t>
            </a:r>
            <a:r>
              <a:rPr lang="en-US" altLang="zh-CN" b="1" dirty="0">
                <a:latin typeface="微软雅黑" pitchFamily="34" charset="-122"/>
                <a:ea typeface="微软雅黑" pitchFamily="34" charset="-122"/>
              </a:rPr>
              <a:t>ARPANET </a:t>
            </a:r>
            <a:r>
              <a:rPr lang="zh-CN" altLang="en-US" b="1" dirty="0">
                <a:latin typeface="微软雅黑" pitchFamily="34" charset="-122"/>
                <a:ea typeface="微软雅黑" pitchFamily="34" charset="-122"/>
              </a:rPr>
              <a:t>上的标准协议，</a:t>
            </a:r>
            <a:r>
              <a:rPr lang="zh-CN" altLang="zh-CN" b="1" dirty="0">
                <a:latin typeface="微软雅黑" pitchFamily="34" charset="-122"/>
                <a:ea typeface="微软雅黑" pitchFamily="34" charset="-122"/>
              </a:rPr>
              <a:t>使得所有使用</a:t>
            </a:r>
            <a:r>
              <a:rPr lang="en-US" altLang="zh-CN" b="1" dirty="0">
                <a:latin typeface="微软雅黑" pitchFamily="34" charset="-122"/>
                <a:ea typeface="微软雅黑" pitchFamily="34" charset="-122"/>
              </a:rPr>
              <a:t> TCP/IP </a:t>
            </a:r>
            <a:r>
              <a:rPr lang="zh-CN" altLang="zh-CN" b="1" dirty="0">
                <a:latin typeface="微软雅黑" pitchFamily="34" charset="-122"/>
                <a:ea typeface="微软雅黑" pitchFamily="34" charset="-122"/>
              </a:rPr>
              <a:t>协议的计算机都能利用互连网相互通信</a:t>
            </a:r>
            <a:r>
              <a:rPr lang="zh-CN" altLang="en-US" b="1" dirty="0">
                <a:latin typeface="微软雅黑" pitchFamily="34" charset="-122"/>
                <a:ea typeface="微软雅黑" pitchFamily="34" charset="-122"/>
              </a:rPr>
              <a:t>。</a:t>
            </a:r>
          </a:p>
          <a:p>
            <a:pPr marL="357188" indent="-357188" fontAlgn="auto">
              <a:lnSpc>
                <a:spcPct val="150000"/>
              </a:lnSpc>
              <a:spcBef>
                <a:spcPts val="0"/>
              </a:spcBef>
              <a:spcAft>
                <a:spcPts val="0"/>
              </a:spcAft>
              <a:buClr>
                <a:srgbClr val="0070C0"/>
              </a:buClr>
              <a:buFont typeface="Wingdings" pitchFamily="2" charset="2"/>
              <a:buChar char="l"/>
              <a:defRPr/>
            </a:pPr>
            <a:r>
              <a:rPr lang="zh-CN" altLang="en-US" b="1" dirty="0">
                <a:latin typeface="微软雅黑" pitchFamily="34" charset="-122"/>
                <a:ea typeface="微软雅黑" pitchFamily="34" charset="-122"/>
              </a:rPr>
              <a:t>人们把 </a:t>
            </a:r>
            <a:r>
              <a:rPr lang="en-US" altLang="zh-CN" b="1" dirty="0">
                <a:latin typeface="微软雅黑" pitchFamily="34" charset="-122"/>
                <a:ea typeface="微软雅黑" pitchFamily="34" charset="-122"/>
              </a:rPr>
              <a:t>1983 </a:t>
            </a:r>
            <a:r>
              <a:rPr lang="zh-CN" altLang="en-US" b="1" dirty="0">
                <a:latin typeface="微软雅黑" pitchFamily="34" charset="-122"/>
                <a:ea typeface="微软雅黑" pitchFamily="34" charset="-122"/>
              </a:rPr>
              <a:t>年作为互联网的诞生时间。</a:t>
            </a:r>
            <a:endParaRPr lang="en-US" altLang="zh-CN" b="1" dirty="0">
              <a:latin typeface="微软雅黑" pitchFamily="34" charset="-122"/>
              <a:ea typeface="微软雅黑" pitchFamily="34" charset="-122"/>
            </a:endParaRPr>
          </a:p>
          <a:p>
            <a:pPr marL="357188" indent="-357188" fontAlgn="auto">
              <a:lnSpc>
                <a:spcPct val="150000"/>
              </a:lnSpc>
              <a:spcBef>
                <a:spcPts val="0"/>
              </a:spcBef>
              <a:spcAft>
                <a:spcPts val="0"/>
              </a:spcAft>
              <a:buClr>
                <a:srgbClr val="0070C0"/>
              </a:buClr>
              <a:buFont typeface="Wingdings" pitchFamily="2" charset="2"/>
              <a:buChar char="l"/>
              <a:defRPr/>
            </a:pPr>
            <a:r>
              <a:rPr lang="en-US" altLang="zh-CN" b="1" dirty="0">
                <a:latin typeface="微软雅黑" pitchFamily="34" charset="-122"/>
                <a:ea typeface="微软雅黑" pitchFamily="34" charset="-122"/>
              </a:rPr>
              <a:t>1990</a:t>
            </a:r>
            <a:r>
              <a:rPr lang="zh-CN" altLang="zh-CN" b="1" dirty="0">
                <a:latin typeface="微软雅黑" pitchFamily="34" charset="-122"/>
                <a:ea typeface="微软雅黑" pitchFamily="34" charset="-122"/>
              </a:rPr>
              <a:t>年</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ARPANET </a:t>
            </a:r>
            <a:r>
              <a:rPr lang="zh-CN" altLang="zh-CN" b="1" dirty="0">
                <a:latin typeface="微软雅黑" pitchFamily="34" charset="-122"/>
                <a:ea typeface="微软雅黑" pitchFamily="34" charset="-122"/>
              </a:rPr>
              <a:t>正式宣布关闭</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a:lnSpc>
                <a:spcPct val="150000"/>
              </a:lnSpc>
            </a:pPr>
            <a:endParaRPr lang="zh-CN" altLang="en-US" dirty="0"/>
          </a:p>
        </p:txBody>
      </p:sp>
    </p:spTree>
    <p:extLst>
      <p:ext uri="{BB962C8B-B14F-4D97-AF65-F5344CB8AC3E}">
        <p14:creationId xmlns:p14="http://schemas.microsoft.com/office/powerpoint/2010/main" val="325701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757DC-719A-4AB9-ADE8-EDC4DBCBEE00}"/>
              </a:ext>
            </a:extLst>
          </p:cNvPr>
          <p:cNvSpPr>
            <a:spLocks noGrp="1"/>
          </p:cNvSpPr>
          <p:nvPr>
            <p:ph type="title"/>
          </p:nvPr>
        </p:nvSpPr>
        <p:spPr/>
        <p:txBody>
          <a:bodyPr/>
          <a:lstStyle/>
          <a:p>
            <a:r>
              <a:rPr lang="zh-CN" altLang="en-US" dirty="0"/>
              <a:t>互联网发展阶段</a:t>
            </a:r>
          </a:p>
        </p:txBody>
      </p:sp>
      <p:sp>
        <p:nvSpPr>
          <p:cNvPr id="3" name="内容占位符 2">
            <a:extLst>
              <a:ext uri="{FF2B5EF4-FFF2-40B4-BE49-F238E27FC236}">
                <a16:creationId xmlns:a16="http://schemas.microsoft.com/office/drawing/2014/main" id="{18A37116-939D-4345-BD9A-6D8441E91A89}"/>
              </a:ext>
            </a:extLst>
          </p:cNvPr>
          <p:cNvSpPr>
            <a:spLocks noGrp="1"/>
          </p:cNvSpPr>
          <p:nvPr>
            <p:ph idx="1"/>
          </p:nvPr>
        </p:nvSpPr>
        <p:spPr/>
        <p:txBody>
          <a:bodyPr/>
          <a:lstStyle/>
          <a:p>
            <a:pPr eaLnBrk="0" hangingPunct="0">
              <a:lnSpc>
                <a:spcPts val="3300"/>
              </a:lnSpc>
              <a:spcBef>
                <a:spcPts val="0"/>
              </a:spcBef>
              <a:buNone/>
              <a:defRPr/>
            </a:pPr>
            <a:r>
              <a:rPr lang="zh-CN" altLang="en-US" b="1" dirty="0">
                <a:solidFill>
                  <a:srgbClr val="CC00CC"/>
                </a:solidFill>
                <a:latin typeface="微软雅黑" pitchFamily="34" charset="-122"/>
                <a:ea typeface="微软雅黑" pitchFamily="34" charset="-122"/>
              </a:rPr>
              <a:t>第二阶段：</a:t>
            </a:r>
            <a:r>
              <a:rPr lang="zh-CN" altLang="en-US" b="1" dirty="0">
                <a:latin typeface="微软雅黑" pitchFamily="34" charset="-122"/>
                <a:ea typeface="微软雅黑" pitchFamily="34" charset="-122"/>
              </a:rPr>
              <a:t>建成了三级结构的互联网。</a:t>
            </a:r>
            <a:r>
              <a:rPr lang="zh-CN" altLang="en-US" b="1" dirty="0"/>
              <a:t> </a:t>
            </a:r>
          </a:p>
          <a:p>
            <a:pPr marL="358775" indent="-358775" eaLnBrk="0" fontAlgn="auto" hangingPunct="0">
              <a:lnSpc>
                <a:spcPts val="3300"/>
              </a:lnSpc>
              <a:spcBef>
                <a:spcPts val="0"/>
              </a:spcBef>
              <a:spcAft>
                <a:spcPts val="0"/>
              </a:spcAft>
              <a:buClr>
                <a:srgbClr val="0070C0"/>
              </a:buClr>
              <a:buFont typeface="Wingdings" pitchFamily="2" charset="2"/>
              <a:buChar char="l"/>
              <a:defRPr/>
            </a:pPr>
            <a:r>
              <a:rPr lang="zh-CN" altLang="en-US" b="1" dirty="0">
                <a:latin typeface="微软雅黑" pitchFamily="34" charset="-122"/>
                <a:ea typeface="微软雅黑" pitchFamily="34" charset="-122"/>
              </a:rPr>
              <a:t>它是一个三级计算机网络，分为主干网、地区网和校园网（或企业网）。</a:t>
            </a:r>
            <a:endParaRPr lang="en-US" altLang="zh-CN" b="1" dirty="0">
              <a:latin typeface="微软雅黑" pitchFamily="34" charset="-122"/>
              <a:ea typeface="微软雅黑" pitchFamily="34" charset="-122"/>
            </a:endParaRPr>
          </a:p>
          <a:p>
            <a:endParaRPr lang="zh-CN" altLang="en-US" dirty="0"/>
          </a:p>
        </p:txBody>
      </p:sp>
      <p:grpSp>
        <p:nvGrpSpPr>
          <p:cNvPr id="4" name="组合 96">
            <a:extLst>
              <a:ext uri="{FF2B5EF4-FFF2-40B4-BE49-F238E27FC236}">
                <a16:creationId xmlns:a16="http://schemas.microsoft.com/office/drawing/2014/main" id="{29A7F236-96FA-4003-82E2-E63EC268AB5B}"/>
              </a:ext>
            </a:extLst>
          </p:cNvPr>
          <p:cNvGrpSpPr>
            <a:grpSpLocks/>
          </p:cNvGrpSpPr>
          <p:nvPr/>
        </p:nvGrpSpPr>
        <p:grpSpPr bwMode="auto">
          <a:xfrm>
            <a:off x="3529012" y="3429000"/>
            <a:ext cx="5133975" cy="2279650"/>
            <a:chOff x="1546887" y="3062631"/>
            <a:chExt cx="6195987" cy="2752192"/>
          </a:xfrm>
        </p:grpSpPr>
        <p:cxnSp>
          <p:nvCxnSpPr>
            <p:cNvPr id="5" name="直接连接符 83">
              <a:extLst>
                <a:ext uri="{FF2B5EF4-FFF2-40B4-BE49-F238E27FC236}">
                  <a16:creationId xmlns:a16="http://schemas.microsoft.com/office/drawing/2014/main" id="{103DBEE3-5FEB-4EEC-937F-1F98D8B05B36}"/>
                </a:ext>
              </a:extLst>
            </p:cNvPr>
            <p:cNvCxnSpPr>
              <a:cxnSpLocks noChangeShapeType="1"/>
            </p:cNvCxnSpPr>
            <p:nvPr/>
          </p:nvCxnSpPr>
          <p:spPr bwMode="auto">
            <a:xfrm flipH="1">
              <a:off x="6189663" y="4492436"/>
              <a:ext cx="334962" cy="8842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6" name="直接连接符 5">
              <a:extLst>
                <a:ext uri="{FF2B5EF4-FFF2-40B4-BE49-F238E27FC236}">
                  <a16:creationId xmlns:a16="http://schemas.microsoft.com/office/drawing/2014/main" id="{A2E4A4B4-15F1-4554-8C04-7798AF5E908C}"/>
                </a:ext>
              </a:extLst>
            </p:cNvPr>
            <p:cNvCxnSpPr>
              <a:cxnSpLocks noChangeShapeType="1"/>
            </p:cNvCxnSpPr>
            <p:nvPr/>
          </p:nvCxnSpPr>
          <p:spPr bwMode="auto">
            <a:xfrm flipH="1">
              <a:off x="3155950" y="3458973"/>
              <a:ext cx="1058862"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7" name="直接连接符 6">
              <a:extLst>
                <a:ext uri="{FF2B5EF4-FFF2-40B4-BE49-F238E27FC236}">
                  <a16:creationId xmlns:a16="http://schemas.microsoft.com/office/drawing/2014/main" id="{421ADBB4-6B5F-46FC-9D69-E93CE964276E}"/>
                </a:ext>
              </a:extLst>
            </p:cNvPr>
            <p:cNvCxnSpPr>
              <a:cxnSpLocks noChangeShapeType="1"/>
            </p:cNvCxnSpPr>
            <p:nvPr/>
          </p:nvCxnSpPr>
          <p:spPr bwMode="auto">
            <a:xfrm flipH="1">
              <a:off x="4162425" y="3458973"/>
              <a:ext cx="403225" cy="9842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EC5925B2-4FBB-40BA-A020-BC1B58DC9DE1}"/>
                </a:ext>
              </a:extLst>
            </p:cNvPr>
            <p:cNvCxnSpPr>
              <a:cxnSpLocks noChangeShapeType="1"/>
            </p:cNvCxnSpPr>
            <p:nvPr/>
          </p:nvCxnSpPr>
          <p:spPr bwMode="auto">
            <a:xfrm>
              <a:off x="5087938" y="3458973"/>
              <a:ext cx="1241425"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9" name="Picture 1463">
              <a:extLst>
                <a:ext uri="{FF2B5EF4-FFF2-40B4-BE49-F238E27FC236}">
                  <a16:creationId xmlns:a16="http://schemas.microsoft.com/office/drawing/2014/main" id="{92524D28-DE1F-40DB-9C20-4F99F254896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0" y="36669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83">
              <a:extLst>
                <a:ext uri="{FF2B5EF4-FFF2-40B4-BE49-F238E27FC236}">
                  <a16:creationId xmlns:a16="http://schemas.microsoft.com/office/drawing/2014/main" id="{1009B53B-46A1-47DC-BA73-7A99988B72C1}"/>
                </a:ext>
              </a:extLst>
            </p:cNvPr>
            <p:cNvCxnSpPr>
              <a:cxnSpLocks noChangeShapeType="1"/>
            </p:cNvCxnSpPr>
            <p:nvPr/>
          </p:nvCxnSpPr>
          <p:spPr bwMode="auto">
            <a:xfrm flipH="1">
              <a:off x="2001838" y="4519423"/>
              <a:ext cx="484187" cy="854075"/>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11" name="直接连接符 67">
              <a:extLst>
                <a:ext uri="{FF2B5EF4-FFF2-40B4-BE49-F238E27FC236}">
                  <a16:creationId xmlns:a16="http://schemas.microsoft.com/office/drawing/2014/main" id="{D10EB77E-1235-403A-A8F6-5785756CE3EB}"/>
                </a:ext>
              </a:extLst>
            </p:cNvPr>
            <p:cNvCxnSpPr>
              <a:cxnSpLocks noChangeShapeType="1"/>
            </p:cNvCxnSpPr>
            <p:nvPr/>
          </p:nvCxnSpPr>
          <p:spPr bwMode="auto">
            <a:xfrm>
              <a:off x="4211638"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12" name="直接连接符 37">
              <a:extLst>
                <a:ext uri="{FF2B5EF4-FFF2-40B4-BE49-F238E27FC236}">
                  <a16:creationId xmlns:a16="http://schemas.microsoft.com/office/drawing/2014/main" id="{01FB04AD-4A8A-4CB5-A2B4-F1DEBABF516E}"/>
                </a:ext>
              </a:extLst>
            </p:cNvPr>
            <p:cNvCxnSpPr>
              <a:cxnSpLocks noChangeShapeType="1"/>
            </p:cNvCxnSpPr>
            <p:nvPr/>
          </p:nvCxnSpPr>
          <p:spPr bwMode="auto">
            <a:xfrm>
              <a:off x="6632575" y="4443223"/>
              <a:ext cx="631032" cy="8953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grpSp>
          <p:nvGrpSpPr>
            <p:cNvPr id="13" name="Group 194">
              <a:extLst>
                <a:ext uri="{FF2B5EF4-FFF2-40B4-BE49-F238E27FC236}">
                  <a16:creationId xmlns:a16="http://schemas.microsoft.com/office/drawing/2014/main" id="{36B5B9D6-8F8B-4074-B0F5-DE82BDF331D2}"/>
                </a:ext>
              </a:extLst>
            </p:cNvPr>
            <p:cNvGrpSpPr>
              <a:grpSpLocks/>
            </p:cNvGrpSpPr>
            <p:nvPr/>
          </p:nvGrpSpPr>
          <p:grpSpPr bwMode="auto">
            <a:xfrm>
              <a:off x="5795963" y="5338573"/>
              <a:ext cx="860425" cy="476250"/>
              <a:chOff x="2569" y="3268"/>
              <a:chExt cx="542" cy="300"/>
            </a:xfrm>
            <a:solidFill>
              <a:srgbClr val="0070C0"/>
            </a:solidFill>
          </p:grpSpPr>
          <p:sp>
            <p:nvSpPr>
              <p:cNvPr id="86" name="Oval 1429">
                <a:extLst>
                  <a:ext uri="{FF2B5EF4-FFF2-40B4-BE49-F238E27FC236}">
                    <a16:creationId xmlns:a16="http://schemas.microsoft.com/office/drawing/2014/main" id="{53F29F92-0E43-47EE-884A-2C43DC03173F}"/>
                  </a:ext>
                </a:extLst>
              </p:cNvPr>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7" name="Oval 1430">
                <a:extLst>
                  <a:ext uri="{FF2B5EF4-FFF2-40B4-BE49-F238E27FC236}">
                    <a16:creationId xmlns:a16="http://schemas.microsoft.com/office/drawing/2014/main" id="{2F719D05-69CC-4EC9-BF63-F607AAE77489}"/>
                  </a:ext>
                </a:extLst>
              </p:cNvPr>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8" name="Oval 1431">
                <a:extLst>
                  <a:ext uri="{FF2B5EF4-FFF2-40B4-BE49-F238E27FC236}">
                    <a16:creationId xmlns:a16="http://schemas.microsoft.com/office/drawing/2014/main" id="{97BD9D1D-DFEB-4E49-874F-9E8C65C4D5DA}"/>
                  </a:ext>
                </a:extLst>
              </p:cNvPr>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9" name="Oval 1432">
                <a:extLst>
                  <a:ext uri="{FF2B5EF4-FFF2-40B4-BE49-F238E27FC236}">
                    <a16:creationId xmlns:a16="http://schemas.microsoft.com/office/drawing/2014/main" id="{7E939693-0F2B-463F-9AB1-CFB54DEAF3F1}"/>
                  </a:ext>
                </a:extLst>
              </p:cNvPr>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90" name="Oval 1433">
                <a:extLst>
                  <a:ext uri="{FF2B5EF4-FFF2-40B4-BE49-F238E27FC236}">
                    <a16:creationId xmlns:a16="http://schemas.microsoft.com/office/drawing/2014/main" id="{41967301-09CB-495E-9825-1A78C4887D46}"/>
                  </a:ext>
                </a:extLst>
              </p:cNvPr>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91" name="Oval 1434">
                <a:extLst>
                  <a:ext uri="{FF2B5EF4-FFF2-40B4-BE49-F238E27FC236}">
                    <a16:creationId xmlns:a16="http://schemas.microsoft.com/office/drawing/2014/main" id="{27290C55-355D-43F5-A007-F97069CC36BA}"/>
                  </a:ext>
                </a:extLst>
              </p:cNvPr>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92" name="Oval 1435">
                <a:extLst>
                  <a:ext uri="{FF2B5EF4-FFF2-40B4-BE49-F238E27FC236}">
                    <a16:creationId xmlns:a16="http://schemas.microsoft.com/office/drawing/2014/main" id="{3A3CE8EB-707A-4084-B126-24D7C9A7D440}"/>
                  </a:ext>
                </a:extLst>
              </p:cNvPr>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93" name="Oval 1436">
                <a:extLst>
                  <a:ext uri="{FF2B5EF4-FFF2-40B4-BE49-F238E27FC236}">
                    <a16:creationId xmlns:a16="http://schemas.microsoft.com/office/drawing/2014/main" id="{5869CADB-4FAC-4A27-95CA-13DB685FF145}"/>
                  </a:ext>
                </a:extLst>
              </p:cNvPr>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94" name="Freeform 1437">
                <a:extLst>
                  <a:ext uri="{FF2B5EF4-FFF2-40B4-BE49-F238E27FC236}">
                    <a16:creationId xmlns:a16="http://schemas.microsoft.com/office/drawing/2014/main" id="{D6FC467D-F112-4B6B-BA3B-A91EC50E6B39}"/>
                  </a:ext>
                </a:extLst>
              </p:cNvPr>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95" name="Freeform 1438">
                <a:extLst>
                  <a:ext uri="{FF2B5EF4-FFF2-40B4-BE49-F238E27FC236}">
                    <a16:creationId xmlns:a16="http://schemas.microsoft.com/office/drawing/2014/main" id="{9AD4D12F-140D-4928-92FF-1AF96E4CEF23}"/>
                  </a:ext>
                </a:extLst>
              </p:cNvPr>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96" name="Freeform 1439">
                <a:extLst>
                  <a:ext uri="{FF2B5EF4-FFF2-40B4-BE49-F238E27FC236}">
                    <a16:creationId xmlns:a16="http://schemas.microsoft.com/office/drawing/2014/main" id="{3B082D63-9FDA-4007-AE92-7264B696FD27}"/>
                  </a:ext>
                </a:extLst>
              </p:cNvPr>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grpSp>
        <p:sp>
          <p:nvSpPr>
            <p:cNvPr id="14" name="Oval 187">
              <a:extLst>
                <a:ext uri="{FF2B5EF4-FFF2-40B4-BE49-F238E27FC236}">
                  <a16:creationId xmlns:a16="http://schemas.microsoft.com/office/drawing/2014/main" id="{DF4779CF-74B1-44AF-B13D-4DC964DB9A0C}"/>
                </a:ext>
              </a:extLst>
            </p:cNvPr>
            <p:cNvSpPr>
              <a:spLocks noChangeArrowheads="1"/>
            </p:cNvSpPr>
            <p:nvPr/>
          </p:nvSpPr>
          <p:spPr bwMode="auto">
            <a:xfrm>
              <a:off x="4003676" y="3062631"/>
              <a:ext cx="1177924" cy="516612"/>
            </a:xfrm>
            <a:prstGeom prst="ellipse">
              <a:avLst/>
            </a:prstGeom>
            <a:solidFill>
              <a:srgbClr val="368A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a:latin typeface="+mn-lt"/>
                <a:ea typeface="+mn-ea"/>
              </a:endParaRPr>
            </a:p>
          </p:txBody>
        </p:sp>
        <p:sp>
          <p:nvSpPr>
            <p:cNvPr id="15" name="Text Box 1524">
              <a:extLst>
                <a:ext uri="{FF2B5EF4-FFF2-40B4-BE49-F238E27FC236}">
                  <a16:creationId xmlns:a16="http://schemas.microsoft.com/office/drawing/2014/main" id="{3E7A21F8-6BD8-4444-A24D-8ABE7BDEE99F}"/>
                </a:ext>
              </a:extLst>
            </p:cNvPr>
            <p:cNvSpPr txBox="1">
              <a:spLocks noChangeArrowheads="1"/>
            </p:cNvSpPr>
            <p:nvPr/>
          </p:nvSpPr>
          <p:spPr bwMode="auto">
            <a:xfrm>
              <a:off x="4156738" y="3144732"/>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solidFill>
                    <a:schemeClr val="bg1"/>
                  </a:solidFill>
                  <a:latin typeface="Times New Roman" pitchFamily="18" charset="0"/>
                  <a:ea typeface="微软雅黑" pitchFamily="34" charset="-122"/>
                </a:rPr>
                <a:t>主干网</a:t>
              </a:r>
            </a:p>
          </p:txBody>
        </p:sp>
        <p:pic>
          <p:nvPicPr>
            <p:cNvPr id="16" name="Picture 1463">
              <a:extLst>
                <a:ext uri="{FF2B5EF4-FFF2-40B4-BE49-F238E27FC236}">
                  <a16:creationId xmlns:a16="http://schemas.microsoft.com/office/drawing/2014/main" id="{3B3B72A8-F4BE-4887-9D25-9E7982CF727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425" y="373202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63">
              <a:extLst>
                <a:ext uri="{FF2B5EF4-FFF2-40B4-BE49-F238E27FC236}">
                  <a16:creationId xmlns:a16="http://schemas.microsoft.com/office/drawing/2014/main" id="{FAAB6A2C-E4A5-480E-A237-3C67DE467A9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1963" y="36494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95">
              <a:extLst>
                <a:ext uri="{FF2B5EF4-FFF2-40B4-BE49-F238E27FC236}">
                  <a16:creationId xmlns:a16="http://schemas.microsoft.com/office/drawing/2014/main" id="{3BC68675-52C9-4F8F-9B49-2A30AE4BAF5A}"/>
                </a:ext>
              </a:extLst>
            </p:cNvPr>
            <p:cNvGrpSpPr>
              <a:grpSpLocks/>
            </p:cNvGrpSpPr>
            <p:nvPr/>
          </p:nvGrpSpPr>
          <p:grpSpPr bwMode="auto">
            <a:xfrm>
              <a:off x="6877050" y="5338573"/>
              <a:ext cx="860425" cy="476250"/>
              <a:chOff x="2569" y="3268"/>
              <a:chExt cx="542" cy="300"/>
            </a:xfrm>
            <a:solidFill>
              <a:srgbClr val="0070C0"/>
            </a:solidFill>
          </p:grpSpPr>
          <p:sp>
            <p:nvSpPr>
              <p:cNvPr id="75" name="Oval 1429">
                <a:extLst>
                  <a:ext uri="{FF2B5EF4-FFF2-40B4-BE49-F238E27FC236}">
                    <a16:creationId xmlns:a16="http://schemas.microsoft.com/office/drawing/2014/main" id="{CF200CF2-6899-43DE-84EF-E54AA1D171F5}"/>
                  </a:ext>
                </a:extLst>
              </p:cNvPr>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6" name="Oval 1430">
                <a:extLst>
                  <a:ext uri="{FF2B5EF4-FFF2-40B4-BE49-F238E27FC236}">
                    <a16:creationId xmlns:a16="http://schemas.microsoft.com/office/drawing/2014/main" id="{C2E172E0-D703-4EA3-8CF3-2DA2CCE6C40B}"/>
                  </a:ext>
                </a:extLst>
              </p:cNvPr>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7" name="Oval 1431">
                <a:extLst>
                  <a:ext uri="{FF2B5EF4-FFF2-40B4-BE49-F238E27FC236}">
                    <a16:creationId xmlns:a16="http://schemas.microsoft.com/office/drawing/2014/main" id="{62ABF3A1-D3D7-47DB-91AA-0609DF484C31}"/>
                  </a:ext>
                </a:extLst>
              </p:cNvPr>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8" name="Oval 1432">
                <a:extLst>
                  <a:ext uri="{FF2B5EF4-FFF2-40B4-BE49-F238E27FC236}">
                    <a16:creationId xmlns:a16="http://schemas.microsoft.com/office/drawing/2014/main" id="{66457F47-8767-4A87-8434-BA0DB6FD3CDC}"/>
                  </a:ext>
                </a:extLst>
              </p:cNvPr>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9" name="Oval 1433">
                <a:extLst>
                  <a:ext uri="{FF2B5EF4-FFF2-40B4-BE49-F238E27FC236}">
                    <a16:creationId xmlns:a16="http://schemas.microsoft.com/office/drawing/2014/main" id="{F5520E88-42A9-46C6-B5E7-EE93578E33AF}"/>
                  </a:ext>
                </a:extLst>
              </p:cNvPr>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0" name="Oval 1434">
                <a:extLst>
                  <a:ext uri="{FF2B5EF4-FFF2-40B4-BE49-F238E27FC236}">
                    <a16:creationId xmlns:a16="http://schemas.microsoft.com/office/drawing/2014/main" id="{9E1CD1B3-1F2C-416F-87D4-0A0B545A9E2E}"/>
                  </a:ext>
                </a:extLst>
              </p:cNvPr>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1" name="Oval 1435">
                <a:extLst>
                  <a:ext uri="{FF2B5EF4-FFF2-40B4-BE49-F238E27FC236}">
                    <a16:creationId xmlns:a16="http://schemas.microsoft.com/office/drawing/2014/main" id="{33EDFB21-4A0F-4D60-B554-3F580713734F}"/>
                  </a:ext>
                </a:extLst>
              </p:cNvPr>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2" name="Oval 1436">
                <a:extLst>
                  <a:ext uri="{FF2B5EF4-FFF2-40B4-BE49-F238E27FC236}">
                    <a16:creationId xmlns:a16="http://schemas.microsoft.com/office/drawing/2014/main" id="{88A44E85-5113-4728-9782-C6AB11E215E0}"/>
                  </a:ext>
                </a:extLst>
              </p:cNvPr>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83" name="Freeform 1437">
                <a:extLst>
                  <a:ext uri="{FF2B5EF4-FFF2-40B4-BE49-F238E27FC236}">
                    <a16:creationId xmlns:a16="http://schemas.microsoft.com/office/drawing/2014/main" id="{BE5594AD-8472-4F5B-938F-B84245F7A00D}"/>
                  </a:ext>
                </a:extLst>
              </p:cNvPr>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84" name="Freeform 1438">
                <a:extLst>
                  <a:ext uri="{FF2B5EF4-FFF2-40B4-BE49-F238E27FC236}">
                    <a16:creationId xmlns:a16="http://schemas.microsoft.com/office/drawing/2014/main" id="{C27737FE-44B0-45E0-ADD3-488775C2A84D}"/>
                  </a:ext>
                </a:extLst>
              </p:cNvPr>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85" name="Freeform 1439">
                <a:extLst>
                  <a:ext uri="{FF2B5EF4-FFF2-40B4-BE49-F238E27FC236}">
                    <a16:creationId xmlns:a16="http://schemas.microsoft.com/office/drawing/2014/main" id="{DC6823FE-A8A6-492E-9011-1C3C550003C8}"/>
                  </a:ext>
                </a:extLst>
              </p:cNvPr>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grpSp>
        <p:grpSp>
          <p:nvGrpSpPr>
            <p:cNvPr id="19" name="Group 207">
              <a:extLst>
                <a:ext uri="{FF2B5EF4-FFF2-40B4-BE49-F238E27FC236}">
                  <a16:creationId xmlns:a16="http://schemas.microsoft.com/office/drawing/2014/main" id="{0F36482A-66CA-4CD7-93C9-9ECCEC3A77CE}"/>
                </a:ext>
              </a:extLst>
            </p:cNvPr>
            <p:cNvGrpSpPr>
              <a:grpSpLocks/>
            </p:cNvGrpSpPr>
            <p:nvPr/>
          </p:nvGrpSpPr>
          <p:grpSpPr bwMode="auto">
            <a:xfrm>
              <a:off x="3990975" y="5338573"/>
              <a:ext cx="860425" cy="476250"/>
              <a:chOff x="2569" y="3268"/>
              <a:chExt cx="542" cy="300"/>
            </a:xfrm>
            <a:solidFill>
              <a:srgbClr val="0070C0"/>
            </a:solidFill>
          </p:grpSpPr>
          <p:sp>
            <p:nvSpPr>
              <p:cNvPr id="64" name="Oval 1429">
                <a:extLst>
                  <a:ext uri="{FF2B5EF4-FFF2-40B4-BE49-F238E27FC236}">
                    <a16:creationId xmlns:a16="http://schemas.microsoft.com/office/drawing/2014/main" id="{DC537BD9-B2DB-46B4-88A5-907FDD615D93}"/>
                  </a:ext>
                </a:extLst>
              </p:cNvPr>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5" name="Oval 1430">
                <a:extLst>
                  <a:ext uri="{FF2B5EF4-FFF2-40B4-BE49-F238E27FC236}">
                    <a16:creationId xmlns:a16="http://schemas.microsoft.com/office/drawing/2014/main" id="{51ED09C2-E0FF-474E-8A85-587E1642F065}"/>
                  </a:ext>
                </a:extLst>
              </p:cNvPr>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6" name="Oval 1431">
                <a:extLst>
                  <a:ext uri="{FF2B5EF4-FFF2-40B4-BE49-F238E27FC236}">
                    <a16:creationId xmlns:a16="http://schemas.microsoft.com/office/drawing/2014/main" id="{9882DA7E-5368-4826-A203-142ECE8D50F9}"/>
                  </a:ext>
                </a:extLst>
              </p:cNvPr>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7" name="Oval 1432">
                <a:extLst>
                  <a:ext uri="{FF2B5EF4-FFF2-40B4-BE49-F238E27FC236}">
                    <a16:creationId xmlns:a16="http://schemas.microsoft.com/office/drawing/2014/main" id="{E542AE0D-D83B-48EB-898B-E7315E614C37}"/>
                  </a:ext>
                </a:extLst>
              </p:cNvPr>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8" name="Oval 1433">
                <a:extLst>
                  <a:ext uri="{FF2B5EF4-FFF2-40B4-BE49-F238E27FC236}">
                    <a16:creationId xmlns:a16="http://schemas.microsoft.com/office/drawing/2014/main" id="{8CBD7ABB-888D-4800-8EFB-8E7BCB621123}"/>
                  </a:ext>
                </a:extLst>
              </p:cNvPr>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9" name="Oval 1434">
                <a:extLst>
                  <a:ext uri="{FF2B5EF4-FFF2-40B4-BE49-F238E27FC236}">
                    <a16:creationId xmlns:a16="http://schemas.microsoft.com/office/drawing/2014/main" id="{6449B974-40E0-4BBD-BA5D-AEFA5C221C9E}"/>
                  </a:ext>
                </a:extLst>
              </p:cNvPr>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0" name="Oval 1435">
                <a:extLst>
                  <a:ext uri="{FF2B5EF4-FFF2-40B4-BE49-F238E27FC236}">
                    <a16:creationId xmlns:a16="http://schemas.microsoft.com/office/drawing/2014/main" id="{57AB22FC-7183-46D9-B442-A1B0B8B7B45E}"/>
                  </a:ext>
                </a:extLst>
              </p:cNvPr>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1" name="Oval 1436">
                <a:extLst>
                  <a:ext uri="{FF2B5EF4-FFF2-40B4-BE49-F238E27FC236}">
                    <a16:creationId xmlns:a16="http://schemas.microsoft.com/office/drawing/2014/main" id="{EBCE729D-9959-4BF4-B321-B9064B5D6B06}"/>
                  </a:ext>
                </a:extLst>
              </p:cNvPr>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72" name="Freeform 1437">
                <a:extLst>
                  <a:ext uri="{FF2B5EF4-FFF2-40B4-BE49-F238E27FC236}">
                    <a16:creationId xmlns:a16="http://schemas.microsoft.com/office/drawing/2014/main" id="{565DE7AB-2323-4296-9EE0-2973C1A16054}"/>
                  </a:ext>
                </a:extLst>
              </p:cNvPr>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73" name="Freeform 1438">
                <a:extLst>
                  <a:ext uri="{FF2B5EF4-FFF2-40B4-BE49-F238E27FC236}">
                    <a16:creationId xmlns:a16="http://schemas.microsoft.com/office/drawing/2014/main" id="{78CAB6F9-3F90-408C-B650-868CDABF11A9}"/>
                  </a:ext>
                </a:extLst>
              </p:cNvPr>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74" name="Freeform 1439">
                <a:extLst>
                  <a:ext uri="{FF2B5EF4-FFF2-40B4-BE49-F238E27FC236}">
                    <a16:creationId xmlns:a16="http://schemas.microsoft.com/office/drawing/2014/main" id="{BCDA297C-7E10-42B3-8254-7F21C671ECB3}"/>
                  </a:ext>
                </a:extLst>
              </p:cNvPr>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grpSp>
        <p:grpSp>
          <p:nvGrpSpPr>
            <p:cNvPr id="20" name="Group 231">
              <a:extLst>
                <a:ext uri="{FF2B5EF4-FFF2-40B4-BE49-F238E27FC236}">
                  <a16:creationId xmlns:a16="http://schemas.microsoft.com/office/drawing/2014/main" id="{C6BE6375-68D8-4BF3-A642-6ABE33C0BF99}"/>
                </a:ext>
              </a:extLst>
            </p:cNvPr>
            <p:cNvGrpSpPr>
              <a:grpSpLocks/>
            </p:cNvGrpSpPr>
            <p:nvPr/>
          </p:nvGrpSpPr>
          <p:grpSpPr bwMode="auto">
            <a:xfrm>
              <a:off x="1547813" y="5338573"/>
              <a:ext cx="860425" cy="476250"/>
              <a:chOff x="2569" y="3268"/>
              <a:chExt cx="542" cy="300"/>
            </a:xfrm>
            <a:solidFill>
              <a:srgbClr val="0070C0"/>
            </a:solidFill>
          </p:grpSpPr>
          <p:sp>
            <p:nvSpPr>
              <p:cNvPr id="53" name="Oval 1429">
                <a:extLst>
                  <a:ext uri="{FF2B5EF4-FFF2-40B4-BE49-F238E27FC236}">
                    <a16:creationId xmlns:a16="http://schemas.microsoft.com/office/drawing/2014/main" id="{1D3B0599-6341-4D0E-9EF6-222278D0887F}"/>
                  </a:ext>
                </a:extLst>
              </p:cNvPr>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54" name="Oval 1430">
                <a:extLst>
                  <a:ext uri="{FF2B5EF4-FFF2-40B4-BE49-F238E27FC236}">
                    <a16:creationId xmlns:a16="http://schemas.microsoft.com/office/drawing/2014/main" id="{457FC8D6-CBAA-437D-8400-4E9CDA6CC4C4}"/>
                  </a:ext>
                </a:extLst>
              </p:cNvPr>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55" name="Oval 1431">
                <a:extLst>
                  <a:ext uri="{FF2B5EF4-FFF2-40B4-BE49-F238E27FC236}">
                    <a16:creationId xmlns:a16="http://schemas.microsoft.com/office/drawing/2014/main" id="{7C34110A-49E3-4ABE-A4BA-71A895CDB597}"/>
                  </a:ext>
                </a:extLst>
              </p:cNvPr>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56" name="Oval 1432">
                <a:extLst>
                  <a:ext uri="{FF2B5EF4-FFF2-40B4-BE49-F238E27FC236}">
                    <a16:creationId xmlns:a16="http://schemas.microsoft.com/office/drawing/2014/main" id="{209402C0-EE71-4315-B593-0844A1A173AE}"/>
                  </a:ext>
                </a:extLst>
              </p:cNvPr>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57" name="Oval 1433">
                <a:extLst>
                  <a:ext uri="{FF2B5EF4-FFF2-40B4-BE49-F238E27FC236}">
                    <a16:creationId xmlns:a16="http://schemas.microsoft.com/office/drawing/2014/main" id="{ECA9D190-94DC-49FC-84FE-D9629987BBD0}"/>
                  </a:ext>
                </a:extLst>
              </p:cNvPr>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58" name="Oval 1434">
                <a:extLst>
                  <a:ext uri="{FF2B5EF4-FFF2-40B4-BE49-F238E27FC236}">
                    <a16:creationId xmlns:a16="http://schemas.microsoft.com/office/drawing/2014/main" id="{2D7FC3A4-3AB9-4AFC-A809-ACA6D7AC3DE0}"/>
                  </a:ext>
                </a:extLst>
              </p:cNvPr>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59" name="Oval 1435">
                <a:extLst>
                  <a:ext uri="{FF2B5EF4-FFF2-40B4-BE49-F238E27FC236}">
                    <a16:creationId xmlns:a16="http://schemas.microsoft.com/office/drawing/2014/main" id="{28B5E905-C27D-43AC-B081-9407EAE8BC90}"/>
                  </a:ext>
                </a:extLst>
              </p:cNvPr>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0" name="Oval 1436">
                <a:extLst>
                  <a:ext uri="{FF2B5EF4-FFF2-40B4-BE49-F238E27FC236}">
                    <a16:creationId xmlns:a16="http://schemas.microsoft.com/office/drawing/2014/main" id="{D254CD97-5105-4313-B2BA-95646413566E}"/>
                  </a:ext>
                </a:extLst>
              </p:cNvPr>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61" name="Freeform 1437">
                <a:extLst>
                  <a:ext uri="{FF2B5EF4-FFF2-40B4-BE49-F238E27FC236}">
                    <a16:creationId xmlns:a16="http://schemas.microsoft.com/office/drawing/2014/main" id="{E2FE6A96-FF4F-4E80-98E4-FE760E88B2EB}"/>
                  </a:ext>
                </a:extLst>
              </p:cNvPr>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62" name="Freeform 1438">
                <a:extLst>
                  <a:ext uri="{FF2B5EF4-FFF2-40B4-BE49-F238E27FC236}">
                    <a16:creationId xmlns:a16="http://schemas.microsoft.com/office/drawing/2014/main" id="{DA1891E7-6579-4743-9F6A-8E3EB3191729}"/>
                  </a:ext>
                </a:extLst>
              </p:cNvPr>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63" name="Freeform 1439">
                <a:extLst>
                  <a:ext uri="{FF2B5EF4-FFF2-40B4-BE49-F238E27FC236}">
                    <a16:creationId xmlns:a16="http://schemas.microsoft.com/office/drawing/2014/main" id="{319E83A0-D003-4B6E-A1F9-68D082A6991B}"/>
                  </a:ext>
                </a:extLst>
              </p:cNvPr>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grpSp>
        <p:pic>
          <p:nvPicPr>
            <p:cNvPr id="21" name="Picture 1463">
              <a:extLst>
                <a:ext uri="{FF2B5EF4-FFF2-40B4-BE49-F238E27FC236}">
                  <a16:creationId xmlns:a16="http://schemas.microsoft.com/office/drawing/2014/main" id="{5BC41E10-DF91-4220-8BC1-26DA5EC4822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63">
              <a:extLst>
                <a:ext uri="{FF2B5EF4-FFF2-40B4-BE49-F238E27FC236}">
                  <a16:creationId xmlns:a16="http://schemas.microsoft.com/office/drawing/2014/main" id="{7FD67F41-2C34-4B8A-B666-50F91DE55B2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513" y="47972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63">
              <a:extLst>
                <a:ext uri="{FF2B5EF4-FFF2-40B4-BE49-F238E27FC236}">
                  <a16:creationId xmlns:a16="http://schemas.microsoft.com/office/drawing/2014/main" id="{005033F4-1B9A-42CE-8EEB-6244F6B8E97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763898"/>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463">
              <a:extLst>
                <a:ext uri="{FF2B5EF4-FFF2-40B4-BE49-F238E27FC236}">
                  <a16:creationId xmlns:a16="http://schemas.microsoft.com/office/drawing/2014/main" id="{D2D38B7C-18CD-4F59-82AC-DF6C2D2CE9B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0688"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8">
              <a:extLst>
                <a:ext uri="{FF2B5EF4-FFF2-40B4-BE49-F238E27FC236}">
                  <a16:creationId xmlns:a16="http://schemas.microsoft.com/office/drawing/2014/main" id="{158BAFB8-E0EE-4A30-8857-8A4F538FAA34}"/>
                </a:ext>
              </a:extLst>
            </p:cNvPr>
            <p:cNvGrpSpPr>
              <a:grpSpLocks/>
            </p:cNvGrpSpPr>
            <p:nvPr/>
          </p:nvGrpSpPr>
          <p:grpSpPr bwMode="auto">
            <a:xfrm>
              <a:off x="3708400" y="4195573"/>
              <a:ext cx="1089025" cy="479425"/>
              <a:chOff x="642" y="2212"/>
              <a:chExt cx="686" cy="302"/>
            </a:xfrm>
            <a:effectLst/>
            <a:scene3d>
              <a:camera prst="orthographicFront">
                <a:rot lat="0" lon="0" rev="0"/>
              </a:camera>
              <a:lightRig rig="balanced" dir="t">
                <a:rot lat="0" lon="0" rev="8700000"/>
              </a:lightRig>
            </a:scene3d>
          </p:grpSpPr>
          <p:sp>
            <p:nvSpPr>
              <p:cNvPr id="51" name="Oval 249">
                <a:extLst>
                  <a:ext uri="{FF2B5EF4-FFF2-40B4-BE49-F238E27FC236}">
                    <a16:creationId xmlns:a16="http://schemas.microsoft.com/office/drawing/2014/main" id="{B1982D7C-49B4-4FEB-A9B6-ABDF54E7D38D}"/>
                  </a:ext>
                </a:extLst>
              </p:cNvPr>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a:latin typeface="+mn-lt"/>
                  <a:ea typeface="+mn-ea"/>
                </a:endParaRPr>
              </a:p>
            </p:txBody>
          </p:sp>
          <p:sp>
            <p:nvSpPr>
              <p:cNvPr id="52" name="Text Box 1524">
                <a:extLst>
                  <a:ext uri="{FF2B5EF4-FFF2-40B4-BE49-F238E27FC236}">
                    <a16:creationId xmlns:a16="http://schemas.microsoft.com/office/drawing/2014/main" id="{5C430B59-C2B3-4DC8-B039-30CD64CA3FBF}"/>
                  </a:ext>
                </a:extLst>
              </p:cNvPr>
              <p:cNvSpPr txBox="1">
                <a:spLocks noChangeArrowheads="1"/>
              </p:cNvSpPr>
              <p:nvPr/>
            </p:nvSpPr>
            <p:spPr bwMode="auto">
              <a:xfrm>
                <a:off x="704" y="2240"/>
                <a:ext cx="550" cy="234"/>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grpSp>
          <p:nvGrpSpPr>
            <p:cNvPr id="26" name="Group 251">
              <a:extLst>
                <a:ext uri="{FF2B5EF4-FFF2-40B4-BE49-F238E27FC236}">
                  <a16:creationId xmlns:a16="http://schemas.microsoft.com/office/drawing/2014/main" id="{BAA5BCC4-3DD6-4806-A65C-76DCB2616EEB}"/>
                </a:ext>
              </a:extLst>
            </p:cNvPr>
            <p:cNvGrpSpPr>
              <a:grpSpLocks/>
            </p:cNvGrpSpPr>
            <p:nvPr/>
          </p:nvGrpSpPr>
          <p:grpSpPr bwMode="auto">
            <a:xfrm>
              <a:off x="6011863" y="4039998"/>
              <a:ext cx="1089025" cy="479425"/>
              <a:chOff x="642" y="2212"/>
              <a:chExt cx="686" cy="302"/>
            </a:xfrm>
            <a:effectLst/>
            <a:scene3d>
              <a:camera prst="orthographicFront">
                <a:rot lat="0" lon="0" rev="0"/>
              </a:camera>
              <a:lightRig rig="balanced" dir="t">
                <a:rot lat="0" lon="0" rev="8700000"/>
              </a:lightRig>
            </a:scene3d>
          </p:grpSpPr>
          <p:sp>
            <p:nvSpPr>
              <p:cNvPr id="49" name="Oval 252">
                <a:extLst>
                  <a:ext uri="{FF2B5EF4-FFF2-40B4-BE49-F238E27FC236}">
                    <a16:creationId xmlns:a16="http://schemas.microsoft.com/office/drawing/2014/main" id="{81BA3D4F-74CB-40EE-BFE4-C183E87EDE80}"/>
                  </a:ext>
                </a:extLst>
              </p:cNvPr>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a:latin typeface="+mn-lt"/>
                  <a:ea typeface="+mn-ea"/>
                </a:endParaRPr>
              </a:p>
            </p:txBody>
          </p:sp>
          <p:sp>
            <p:nvSpPr>
              <p:cNvPr id="50" name="Text Box 1524">
                <a:extLst>
                  <a:ext uri="{FF2B5EF4-FFF2-40B4-BE49-F238E27FC236}">
                    <a16:creationId xmlns:a16="http://schemas.microsoft.com/office/drawing/2014/main" id="{7120B1E3-441C-4772-A536-78D615FBAE37}"/>
                  </a:ext>
                </a:extLst>
              </p:cNvPr>
              <p:cNvSpPr txBox="1">
                <a:spLocks noChangeArrowheads="1"/>
              </p:cNvSpPr>
              <p:nvPr/>
            </p:nvSpPr>
            <p:spPr bwMode="auto">
              <a:xfrm>
                <a:off x="710" y="2240"/>
                <a:ext cx="550" cy="234"/>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cxnSp>
          <p:nvCxnSpPr>
            <p:cNvPr id="27" name="直接连接符 67">
              <a:extLst>
                <a:ext uri="{FF2B5EF4-FFF2-40B4-BE49-F238E27FC236}">
                  <a16:creationId xmlns:a16="http://schemas.microsoft.com/office/drawing/2014/main" id="{E0FC2D43-A8B5-423F-9F5F-D9596D3ABE56}"/>
                </a:ext>
              </a:extLst>
            </p:cNvPr>
            <p:cNvCxnSpPr>
              <a:cxnSpLocks noChangeShapeType="1"/>
            </p:cNvCxnSpPr>
            <p:nvPr/>
          </p:nvCxnSpPr>
          <p:spPr bwMode="auto">
            <a:xfrm>
              <a:off x="2882900"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28" name="Picture 1463">
              <a:extLst>
                <a:ext uri="{FF2B5EF4-FFF2-40B4-BE49-F238E27FC236}">
                  <a16:creationId xmlns:a16="http://schemas.microsoft.com/office/drawing/2014/main" id="{36548370-6CAC-4A04-A9A0-A8B0057F565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47416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19">
              <a:extLst>
                <a:ext uri="{FF2B5EF4-FFF2-40B4-BE49-F238E27FC236}">
                  <a16:creationId xmlns:a16="http://schemas.microsoft.com/office/drawing/2014/main" id="{3B286B93-472B-491F-8EFA-E84DAEBD20E0}"/>
                </a:ext>
              </a:extLst>
            </p:cNvPr>
            <p:cNvGrpSpPr>
              <a:grpSpLocks/>
            </p:cNvGrpSpPr>
            <p:nvPr/>
          </p:nvGrpSpPr>
          <p:grpSpPr bwMode="auto">
            <a:xfrm>
              <a:off x="2700338" y="5338573"/>
              <a:ext cx="860425" cy="476250"/>
              <a:chOff x="2569" y="3268"/>
              <a:chExt cx="542" cy="300"/>
            </a:xfrm>
            <a:solidFill>
              <a:srgbClr val="0070C0"/>
            </a:solidFill>
          </p:grpSpPr>
          <p:sp>
            <p:nvSpPr>
              <p:cNvPr id="38" name="Oval 1429">
                <a:extLst>
                  <a:ext uri="{FF2B5EF4-FFF2-40B4-BE49-F238E27FC236}">
                    <a16:creationId xmlns:a16="http://schemas.microsoft.com/office/drawing/2014/main" id="{BF1D24D9-4EB5-4FFA-99B5-A9866EC2F3C4}"/>
                  </a:ext>
                </a:extLst>
              </p:cNvPr>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39" name="Oval 1430">
                <a:extLst>
                  <a:ext uri="{FF2B5EF4-FFF2-40B4-BE49-F238E27FC236}">
                    <a16:creationId xmlns:a16="http://schemas.microsoft.com/office/drawing/2014/main" id="{41F344CD-C318-4B1B-B714-696F550E98DE}"/>
                  </a:ext>
                </a:extLst>
              </p:cNvPr>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0" name="Oval 1431">
                <a:extLst>
                  <a:ext uri="{FF2B5EF4-FFF2-40B4-BE49-F238E27FC236}">
                    <a16:creationId xmlns:a16="http://schemas.microsoft.com/office/drawing/2014/main" id="{AEDD5AB8-0ECC-4772-8A85-C0931E31F6EF}"/>
                  </a:ext>
                </a:extLst>
              </p:cNvPr>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1" name="Oval 1432">
                <a:extLst>
                  <a:ext uri="{FF2B5EF4-FFF2-40B4-BE49-F238E27FC236}">
                    <a16:creationId xmlns:a16="http://schemas.microsoft.com/office/drawing/2014/main" id="{D302B1D9-D13D-412C-93BD-26FBF1AAEA2F}"/>
                  </a:ext>
                </a:extLst>
              </p:cNvPr>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2" name="Oval 1433">
                <a:extLst>
                  <a:ext uri="{FF2B5EF4-FFF2-40B4-BE49-F238E27FC236}">
                    <a16:creationId xmlns:a16="http://schemas.microsoft.com/office/drawing/2014/main" id="{2CCAF36A-B534-46F2-A9DE-2676D5BE055F}"/>
                  </a:ext>
                </a:extLst>
              </p:cNvPr>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3" name="Oval 1434">
                <a:extLst>
                  <a:ext uri="{FF2B5EF4-FFF2-40B4-BE49-F238E27FC236}">
                    <a16:creationId xmlns:a16="http://schemas.microsoft.com/office/drawing/2014/main" id="{9087A8D2-4E02-43AF-A3AB-DCFD24927848}"/>
                  </a:ext>
                </a:extLst>
              </p:cNvPr>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4" name="Oval 1435">
                <a:extLst>
                  <a:ext uri="{FF2B5EF4-FFF2-40B4-BE49-F238E27FC236}">
                    <a16:creationId xmlns:a16="http://schemas.microsoft.com/office/drawing/2014/main" id="{49CCEDAF-33C8-4A0E-94BB-E22B2D743B50}"/>
                  </a:ext>
                </a:extLst>
              </p:cNvPr>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5" name="Oval 1436">
                <a:extLst>
                  <a:ext uri="{FF2B5EF4-FFF2-40B4-BE49-F238E27FC236}">
                    <a16:creationId xmlns:a16="http://schemas.microsoft.com/office/drawing/2014/main" id="{44A32633-F2AD-4462-8007-72584CAC6E45}"/>
                  </a:ext>
                </a:extLst>
              </p:cNvPr>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a:latin typeface="+mn-lt"/>
                  <a:ea typeface="+mn-ea"/>
                </a:endParaRPr>
              </a:p>
            </p:txBody>
          </p:sp>
          <p:sp>
            <p:nvSpPr>
              <p:cNvPr id="46" name="Freeform 1437">
                <a:extLst>
                  <a:ext uri="{FF2B5EF4-FFF2-40B4-BE49-F238E27FC236}">
                    <a16:creationId xmlns:a16="http://schemas.microsoft.com/office/drawing/2014/main" id="{E681BD45-D92C-41F7-894C-D04A26A5E973}"/>
                  </a:ext>
                </a:extLst>
              </p:cNvPr>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47" name="Freeform 1438">
                <a:extLst>
                  <a:ext uri="{FF2B5EF4-FFF2-40B4-BE49-F238E27FC236}">
                    <a16:creationId xmlns:a16="http://schemas.microsoft.com/office/drawing/2014/main" id="{85673B40-A1ED-4CDB-B625-EEC858408B9D}"/>
                  </a:ext>
                </a:extLst>
              </p:cNvPr>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sp>
            <p:nvSpPr>
              <p:cNvPr id="48" name="Freeform 1439">
                <a:extLst>
                  <a:ext uri="{FF2B5EF4-FFF2-40B4-BE49-F238E27FC236}">
                    <a16:creationId xmlns:a16="http://schemas.microsoft.com/office/drawing/2014/main" id="{6C173F87-7C4A-4FAD-A039-4C466638C764}"/>
                  </a:ext>
                </a:extLst>
              </p:cNvPr>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a:latin typeface="+mn-lt"/>
                  <a:ea typeface="+mn-ea"/>
                </a:endParaRPr>
              </a:p>
            </p:txBody>
          </p:sp>
        </p:grpSp>
        <p:grpSp>
          <p:nvGrpSpPr>
            <p:cNvPr id="30" name="Group 190">
              <a:extLst>
                <a:ext uri="{FF2B5EF4-FFF2-40B4-BE49-F238E27FC236}">
                  <a16:creationId xmlns:a16="http://schemas.microsoft.com/office/drawing/2014/main" id="{6724FD54-B02F-4F2B-A69F-5F03A147D2CB}"/>
                </a:ext>
              </a:extLst>
            </p:cNvPr>
            <p:cNvGrpSpPr>
              <a:grpSpLocks/>
            </p:cNvGrpSpPr>
            <p:nvPr/>
          </p:nvGrpSpPr>
          <p:grpSpPr bwMode="auto">
            <a:xfrm>
              <a:off x="2224088" y="4095561"/>
              <a:ext cx="1089025" cy="479425"/>
              <a:chOff x="642" y="2212"/>
              <a:chExt cx="686" cy="302"/>
            </a:xfrm>
            <a:effectLst/>
            <a:scene3d>
              <a:camera prst="orthographicFront">
                <a:rot lat="0" lon="0" rev="0"/>
              </a:camera>
              <a:lightRig rig="balanced" dir="t">
                <a:rot lat="0" lon="0" rev="8700000"/>
              </a:lightRig>
            </a:scene3d>
          </p:grpSpPr>
          <p:sp>
            <p:nvSpPr>
              <p:cNvPr id="36" name="Oval 188">
                <a:extLst>
                  <a:ext uri="{FF2B5EF4-FFF2-40B4-BE49-F238E27FC236}">
                    <a16:creationId xmlns:a16="http://schemas.microsoft.com/office/drawing/2014/main" id="{D42F9A13-50EE-41CD-8355-C80B82275FFD}"/>
                  </a:ext>
                </a:extLst>
              </p:cNvPr>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a:latin typeface="+mn-lt"/>
                  <a:ea typeface="+mn-ea"/>
                </a:endParaRPr>
              </a:p>
            </p:txBody>
          </p:sp>
          <p:sp>
            <p:nvSpPr>
              <p:cNvPr id="37" name="Text Box 1524">
                <a:extLst>
                  <a:ext uri="{FF2B5EF4-FFF2-40B4-BE49-F238E27FC236}">
                    <a16:creationId xmlns:a16="http://schemas.microsoft.com/office/drawing/2014/main" id="{628CD0A0-D8A4-451D-BE0B-7D347D6696E9}"/>
                  </a:ext>
                </a:extLst>
              </p:cNvPr>
              <p:cNvSpPr txBox="1">
                <a:spLocks noChangeArrowheads="1"/>
              </p:cNvSpPr>
              <p:nvPr/>
            </p:nvSpPr>
            <p:spPr bwMode="auto">
              <a:xfrm>
                <a:off x="705" y="2264"/>
                <a:ext cx="550" cy="234"/>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sp>
          <p:nvSpPr>
            <p:cNvPr id="31" name="Text Box 1524">
              <a:extLst>
                <a:ext uri="{FF2B5EF4-FFF2-40B4-BE49-F238E27FC236}">
                  <a16:creationId xmlns:a16="http://schemas.microsoft.com/office/drawing/2014/main" id="{30FA5BFF-C1CE-436F-B94B-EE2E8806798D}"/>
                </a:ext>
              </a:extLst>
            </p:cNvPr>
            <p:cNvSpPr txBox="1">
              <a:spLocks noChangeArrowheads="1"/>
            </p:cNvSpPr>
            <p:nvPr/>
          </p:nvSpPr>
          <p:spPr bwMode="auto">
            <a:xfrm>
              <a:off x="1546887" y="5387000"/>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solidFill>
                    <a:schemeClr val="bg1"/>
                  </a:solidFill>
                  <a:latin typeface="Times New Roman" pitchFamily="18" charset="0"/>
                  <a:ea typeface="微软雅黑" pitchFamily="34" charset="-122"/>
                </a:rPr>
                <a:t>校园网</a:t>
              </a:r>
            </a:p>
          </p:txBody>
        </p:sp>
        <p:sp>
          <p:nvSpPr>
            <p:cNvPr id="32" name="Text Box 1524">
              <a:extLst>
                <a:ext uri="{FF2B5EF4-FFF2-40B4-BE49-F238E27FC236}">
                  <a16:creationId xmlns:a16="http://schemas.microsoft.com/office/drawing/2014/main" id="{2A972098-FA86-4E0B-B08F-897B02EF54C0}"/>
                </a:ext>
              </a:extLst>
            </p:cNvPr>
            <p:cNvSpPr txBox="1">
              <a:spLocks noChangeArrowheads="1"/>
            </p:cNvSpPr>
            <p:nvPr/>
          </p:nvSpPr>
          <p:spPr bwMode="auto">
            <a:xfrm>
              <a:off x="2693352"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solidFill>
                    <a:schemeClr val="bg1"/>
                  </a:solidFill>
                  <a:latin typeface="Times New Roman" pitchFamily="18" charset="0"/>
                  <a:ea typeface="微软雅黑" pitchFamily="34" charset="-122"/>
                </a:rPr>
                <a:t>校园网</a:t>
              </a:r>
            </a:p>
          </p:txBody>
        </p:sp>
        <p:sp>
          <p:nvSpPr>
            <p:cNvPr id="33" name="Text Box 1524">
              <a:extLst>
                <a:ext uri="{FF2B5EF4-FFF2-40B4-BE49-F238E27FC236}">
                  <a16:creationId xmlns:a16="http://schemas.microsoft.com/office/drawing/2014/main" id="{CEB1482C-300B-45F9-8B91-BE6C6A6B7D97}"/>
                </a:ext>
              </a:extLst>
            </p:cNvPr>
            <p:cNvSpPr txBox="1">
              <a:spLocks noChangeArrowheads="1"/>
            </p:cNvSpPr>
            <p:nvPr/>
          </p:nvSpPr>
          <p:spPr bwMode="auto">
            <a:xfrm>
              <a:off x="3988751"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solidFill>
                    <a:schemeClr val="bg1"/>
                  </a:solidFill>
                  <a:latin typeface="Times New Roman" pitchFamily="18" charset="0"/>
                  <a:ea typeface="微软雅黑" pitchFamily="34" charset="-122"/>
                </a:rPr>
                <a:t>校园网</a:t>
              </a:r>
            </a:p>
          </p:txBody>
        </p:sp>
        <p:sp>
          <p:nvSpPr>
            <p:cNvPr id="34" name="Text Box 1524">
              <a:extLst>
                <a:ext uri="{FF2B5EF4-FFF2-40B4-BE49-F238E27FC236}">
                  <a16:creationId xmlns:a16="http://schemas.microsoft.com/office/drawing/2014/main" id="{7A3EBCE9-F79F-49C6-B4DA-C2E41417AEFC}"/>
                </a:ext>
              </a:extLst>
            </p:cNvPr>
            <p:cNvSpPr txBox="1">
              <a:spLocks noChangeArrowheads="1"/>
            </p:cNvSpPr>
            <p:nvPr/>
          </p:nvSpPr>
          <p:spPr bwMode="auto">
            <a:xfrm>
              <a:off x="5788977"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solidFill>
                    <a:schemeClr val="bg1"/>
                  </a:solidFill>
                  <a:latin typeface="Times New Roman" pitchFamily="18" charset="0"/>
                  <a:ea typeface="微软雅黑" pitchFamily="34" charset="-122"/>
                </a:rPr>
                <a:t>校园网</a:t>
              </a:r>
            </a:p>
          </p:txBody>
        </p:sp>
        <p:sp>
          <p:nvSpPr>
            <p:cNvPr id="35" name="Text Box 1524">
              <a:extLst>
                <a:ext uri="{FF2B5EF4-FFF2-40B4-BE49-F238E27FC236}">
                  <a16:creationId xmlns:a16="http://schemas.microsoft.com/office/drawing/2014/main" id="{6481D13C-7AB1-40EA-BFB4-B8BC0831927E}"/>
                </a:ext>
              </a:extLst>
            </p:cNvPr>
            <p:cNvSpPr txBox="1">
              <a:spLocks noChangeArrowheads="1"/>
            </p:cNvSpPr>
            <p:nvPr/>
          </p:nvSpPr>
          <p:spPr bwMode="auto">
            <a:xfrm>
              <a:off x="6870064" y="5405471"/>
              <a:ext cx="872810" cy="37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a:solidFill>
                    <a:schemeClr val="bg1"/>
                  </a:solidFill>
                  <a:latin typeface="Times New Roman" pitchFamily="18" charset="0"/>
                  <a:ea typeface="微软雅黑" pitchFamily="34" charset="-122"/>
                </a:rPr>
                <a:t>校园网</a:t>
              </a:r>
            </a:p>
          </p:txBody>
        </p:sp>
      </p:grpSp>
    </p:spTree>
    <p:extLst>
      <p:ext uri="{BB962C8B-B14F-4D97-AF65-F5344CB8AC3E}">
        <p14:creationId xmlns:p14="http://schemas.microsoft.com/office/powerpoint/2010/main" val="126069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45901-D7BC-44EF-B7C9-34FE6A3F7C10}"/>
              </a:ext>
            </a:extLst>
          </p:cNvPr>
          <p:cNvSpPr>
            <a:spLocks noGrp="1"/>
          </p:cNvSpPr>
          <p:nvPr>
            <p:ph type="title"/>
          </p:nvPr>
        </p:nvSpPr>
        <p:spPr/>
        <p:txBody>
          <a:bodyPr/>
          <a:lstStyle/>
          <a:p>
            <a:r>
              <a:rPr lang="zh-CN" altLang="en-US" dirty="0"/>
              <a:t>互联网发展阶段</a:t>
            </a:r>
          </a:p>
        </p:txBody>
      </p:sp>
      <p:sp>
        <p:nvSpPr>
          <p:cNvPr id="3" name="内容占位符 2">
            <a:extLst>
              <a:ext uri="{FF2B5EF4-FFF2-40B4-BE49-F238E27FC236}">
                <a16:creationId xmlns:a16="http://schemas.microsoft.com/office/drawing/2014/main" id="{5264B4E1-0A13-45CE-B3B1-B405783B94DE}"/>
              </a:ext>
            </a:extLst>
          </p:cNvPr>
          <p:cNvSpPr>
            <a:spLocks noGrp="1"/>
          </p:cNvSpPr>
          <p:nvPr>
            <p:ph idx="1"/>
          </p:nvPr>
        </p:nvSpPr>
        <p:spPr/>
        <p:txBody>
          <a:bodyPr/>
          <a:lstStyle/>
          <a:p>
            <a:pPr fontAlgn="auto">
              <a:lnSpc>
                <a:spcPct val="150000"/>
              </a:lnSpc>
              <a:spcBef>
                <a:spcPts val="0"/>
              </a:spcBef>
              <a:spcAft>
                <a:spcPts val="0"/>
              </a:spcAft>
              <a:defRPr/>
            </a:pPr>
            <a:r>
              <a:rPr lang="zh-CN" altLang="en-US" b="1" dirty="0">
                <a:solidFill>
                  <a:srgbClr val="CC00CC"/>
                </a:solidFill>
                <a:latin typeface="微软雅黑" pitchFamily="34" charset="-122"/>
                <a:ea typeface="微软雅黑" pitchFamily="34" charset="-122"/>
              </a:rPr>
              <a:t>第三阶段：</a:t>
            </a:r>
            <a:r>
              <a:rPr lang="zh-CN" altLang="en-US" b="1" dirty="0">
                <a:latin typeface="微软雅黑" pitchFamily="34" charset="-122"/>
                <a:ea typeface="微软雅黑" pitchFamily="34" charset="-122"/>
              </a:rPr>
              <a:t>逐渐形成了多层次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结构的互联网。 </a:t>
            </a:r>
            <a:endParaRPr lang="en-US" altLang="zh-CN" b="1" dirty="0">
              <a:latin typeface="微软雅黑" pitchFamily="34" charset="-122"/>
              <a:ea typeface="微软雅黑" pitchFamily="34" charset="-122"/>
            </a:endParaRPr>
          </a:p>
          <a:p>
            <a:pPr marL="268288" indent="-268288" fontAlgn="auto">
              <a:lnSpc>
                <a:spcPct val="150000"/>
              </a:lnSpc>
              <a:spcBef>
                <a:spcPts val="0"/>
              </a:spcBef>
              <a:spcAft>
                <a:spcPts val="0"/>
              </a:spcAft>
              <a:buClr>
                <a:srgbClr val="0070C0"/>
              </a:buClr>
              <a:buFont typeface="Wingdings" pitchFamily="2" charset="2"/>
              <a:buChar char="l"/>
              <a:defRPr/>
            </a:pPr>
            <a:r>
              <a:rPr lang="zh-CN" altLang="en-US" b="1" dirty="0">
                <a:latin typeface="微软雅黑" pitchFamily="34" charset="-122"/>
                <a:ea typeface="微软雅黑" pitchFamily="34" charset="-122"/>
              </a:rPr>
              <a:t>出现了</a:t>
            </a:r>
            <a:r>
              <a:rPr lang="zh-CN" altLang="en-US" b="1" dirty="0">
                <a:solidFill>
                  <a:srgbClr val="0000FF"/>
                </a:solidFill>
                <a:latin typeface="微软雅黑" pitchFamily="34" charset="-122"/>
                <a:ea typeface="微软雅黑" pitchFamily="34" charset="-122"/>
              </a:rPr>
              <a:t>互联网服务提供者 </a:t>
            </a:r>
            <a:r>
              <a:rPr lang="en-US" altLang="zh-CN" b="1" dirty="0">
                <a:solidFill>
                  <a:srgbClr val="0000FF"/>
                </a:solidFill>
                <a:latin typeface="微软雅黑" pitchFamily="34" charset="-122"/>
                <a:ea typeface="微软雅黑" pitchFamily="34" charset="-122"/>
              </a:rPr>
              <a:t>ISP </a:t>
            </a:r>
            <a:r>
              <a:rPr lang="en-US" altLang="zh-CN" b="1" dirty="0">
                <a:latin typeface="微软雅黑" pitchFamily="34" charset="-122"/>
                <a:ea typeface="微软雅黑" pitchFamily="34" charset="-122"/>
              </a:rPr>
              <a:t>(Internet Service Provider)</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268288" indent="-268288" fontAlgn="auto">
              <a:lnSpc>
                <a:spcPct val="150000"/>
              </a:lnSpc>
              <a:spcBef>
                <a:spcPts val="0"/>
              </a:spcBef>
              <a:spcAft>
                <a:spcPts val="0"/>
              </a:spcAft>
              <a:buClr>
                <a:srgbClr val="0070C0"/>
              </a:buClr>
              <a:buFont typeface="Wingdings" pitchFamily="2" charset="2"/>
              <a:buChar char="l"/>
              <a:defRPr/>
            </a:pPr>
            <a:r>
              <a:rPr lang="zh-CN" altLang="zh-CN" b="1" dirty="0">
                <a:latin typeface="微软雅黑" pitchFamily="34" charset="-122"/>
                <a:ea typeface="微软雅黑" pitchFamily="34" charset="-122"/>
              </a:rPr>
              <a:t>任何机构和个人只要向某个</a:t>
            </a:r>
            <a:r>
              <a:rPr lang="en-US" altLang="zh-CN" b="1" dirty="0">
                <a:latin typeface="微软雅黑" pitchFamily="34" charset="-122"/>
                <a:ea typeface="微软雅黑" pitchFamily="34" charset="-122"/>
              </a:rPr>
              <a:t> ISP </a:t>
            </a:r>
            <a:r>
              <a:rPr lang="zh-CN" altLang="zh-CN" b="1" dirty="0">
                <a:latin typeface="微软雅黑" pitchFamily="34" charset="-122"/>
                <a:ea typeface="微软雅黑" pitchFamily="34" charset="-122"/>
              </a:rPr>
              <a:t>交纳规定的费用，就可</a:t>
            </a:r>
            <a:r>
              <a:rPr lang="zh-CN" altLang="en-US" b="1" dirty="0">
                <a:latin typeface="微软雅黑" pitchFamily="34" charset="-122"/>
                <a:ea typeface="微软雅黑" pitchFamily="34" charset="-122"/>
              </a:rPr>
              <a:t>从</a:t>
            </a:r>
            <a:r>
              <a:rPr lang="zh-CN" altLang="zh-CN" b="1" dirty="0">
                <a:latin typeface="微软雅黑" pitchFamily="34" charset="-122"/>
                <a:ea typeface="微软雅黑" pitchFamily="34" charset="-122"/>
              </a:rPr>
              <a:t>该</a:t>
            </a:r>
            <a:r>
              <a:rPr lang="en-US" altLang="zh-CN" b="1" dirty="0">
                <a:latin typeface="微软雅黑" pitchFamily="34" charset="-122"/>
                <a:ea typeface="微软雅黑" pitchFamily="34" charset="-122"/>
              </a:rPr>
              <a:t> ISP </a:t>
            </a:r>
            <a:r>
              <a:rPr lang="zh-CN" altLang="zh-CN" b="1" dirty="0">
                <a:latin typeface="微软雅黑" pitchFamily="34" charset="-122"/>
                <a:ea typeface="微软雅黑" pitchFamily="34" charset="-122"/>
              </a:rPr>
              <a:t>获取所需</a:t>
            </a:r>
            <a:r>
              <a:rPr lang="en-US" altLang="zh-CN" b="1" dirty="0">
                <a:latin typeface="微软雅黑" pitchFamily="34" charset="-122"/>
                <a:ea typeface="微软雅黑" pitchFamily="34" charset="-122"/>
              </a:rPr>
              <a:t> IP </a:t>
            </a:r>
            <a:r>
              <a:rPr lang="zh-CN" altLang="zh-CN" b="1" dirty="0">
                <a:latin typeface="微软雅黑" pitchFamily="34" charset="-122"/>
                <a:ea typeface="微软雅黑" pitchFamily="34" charset="-122"/>
              </a:rPr>
              <a:t>地址的使用权，并可通过该</a:t>
            </a:r>
            <a:r>
              <a:rPr lang="en-US" altLang="zh-CN" b="1" dirty="0">
                <a:latin typeface="微软雅黑" pitchFamily="34" charset="-122"/>
                <a:ea typeface="微软雅黑" pitchFamily="34" charset="-122"/>
              </a:rPr>
              <a:t> ISP </a:t>
            </a:r>
            <a:r>
              <a:rPr lang="zh-CN" altLang="zh-CN" b="1" dirty="0">
                <a:latin typeface="微软雅黑" pitchFamily="34" charset="-122"/>
                <a:ea typeface="微软雅黑" pitchFamily="34" charset="-122"/>
              </a:rPr>
              <a:t>接入到互联网</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268288" indent="-268288" fontAlgn="auto">
              <a:lnSpc>
                <a:spcPct val="150000"/>
              </a:lnSpc>
              <a:spcBef>
                <a:spcPts val="0"/>
              </a:spcBef>
              <a:spcAft>
                <a:spcPts val="0"/>
              </a:spcAft>
              <a:buClr>
                <a:srgbClr val="0070C0"/>
              </a:buClr>
              <a:buFont typeface="Wingdings" pitchFamily="2" charset="2"/>
              <a:buChar char="l"/>
              <a:defRPr/>
            </a:pPr>
            <a:r>
              <a:rPr lang="zh-CN" altLang="zh-CN" b="1" dirty="0">
                <a:latin typeface="微软雅黑" pitchFamily="34" charset="-122"/>
                <a:ea typeface="微软雅黑" pitchFamily="34" charset="-122"/>
              </a:rPr>
              <a:t>根据提供服务的覆盖面积大小以及所拥有的</a:t>
            </a:r>
            <a:r>
              <a:rPr lang="en-US" altLang="zh-CN" b="1" dirty="0">
                <a:latin typeface="微软雅黑" pitchFamily="34" charset="-122"/>
                <a:ea typeface="微软雅黑" pitchFamily="34" charset="-122"/>
              </a:rPr>
              <a:t>IP</a:t>
            </a:r>
            <a:r>
              <a:rPr lang="zh-CN" altLang="zh-CN" b="1" dirty="0">
                <a:latin typeface="微软雅黑" pitchFamily="34" charset="-122"/>
                <a:ea typeface="微软雅黑" pitchFamily="34" charset="-122"/>
              </a:rPr>
              <a:t>地址数目的不同，</a:t>
            </a:r>
            <a:r>
              <a:rPr lang="en-US" altLang="zh-CN" b="1" dirty="0">
                <a:latin typeface="微软雅黑" pitchFamily="34" charset="-122"/>
                <a:ea typeface="微软雅黑" pitchFamily="34" charset="-122"/>
              </a:rPr>
              <a:t>ISP </a:t>
            </a:r>
            <a:r>
              <a:rPr lang="zh-CN" altLang="zh-CN" b="1" dirty="0">
                <a:latin typeface="微软雅黑" pitchFamily="34" charset="-122"/>
                <a:ea typeface="微软雅黑" pitchFamily="34" charset="-122"/>
              </a:rPr>
              <a:t>也分成为</a:t>
            </a:r>
            <a:r>
              <a:rPr lang="zh-CN" altLang="zh-CN" b="1" dirty="0">
                <a:solidFill>
                  <a:srgbClr val="0000FF"/>
                </a:solidFill>
                <a:latin typeface="微软雅黑" pitchFamily="34" charset="-122"/>
                <a:ea typeface="微软雅黑" pitchFamily="34" charset="-122"/>
              </a:rPr>
              <a:t>不同层次的</a:t>
            </a:r>
            <a:r>
              <a:rPr lang="en-US" altLang="zh-CN" b="1" dirty="0">
                <a:solidFill>
                  <a:srgbClr val="0000FF"/>
                </a:solidFill>
                <a:latin typeface="微软雅黑" pitchFamily="34" charset="-122"/>
                <a:ea typeface="微软雅黑" pitchFamily="34" charset="-122"/>
              </a:rPr>
              <a:t> ISP</a:t>
            </a:r>
            <a:r>
              <a:rPr lang="zh-CN" altLang="zh-CN" b="1" dirty="0">
                <a:latin typeface="微软雅黑" pitchFamily="34" charset="-122"/>
                <a:ea typeface="微软雅黑" pitchFamily="34" charset="-122"/>
              </a:rPr>
              <a:t>：</a:t>
            </a:r>
            <a:r>
              <a:rPr lang="zh-CN" altLang="zh-CN" b="1" dirty="0">
                <a:solidFill>
                  <a:srgbClr val="0000FF"/>
                </a:solidFill>
                <a:latin typeface="微软雅黑" pitchFamily="34" charset="-122"/>
                <a:ea typeface="微软雅黑" pitchFamily="34" charset="-122"/>
              </a:rPr>
              <a:t>主干</a:t>
            </a:r>
            <a:r>
              <a:rPr lang="en-US" altLang="zh-CN" b="1" dirty="0">
                <a:solidFill>
                  <a:srgbClr val="0000FF"/>
                </a:solidFill>
                <a:latin typeface="微软雅黑" pitchFamily="34" charset="-122"/>
                <a:ea typeface="微软雅黑" pitchFamily="34" charset="-122"/>
              </a:rPr>
              <a:t> ISP</a:t>
            </a:r>
            <a:r>
              <a:rPr lang="zh-CN" altLang="zh-CN" b="1" dirty="0">
                <a:solidFill>
                  <a:srgbClr val="0000FF"/>
                </a:solidFill>
                <a:latin typeface="微软雅黑" pitchFamily="34" charset="-122"/>
                <a:ea typeface="微软雅黑" pitchFamily="34" charset="-122"/>
              </a:rPr>
              <a:t>、地区</a:t>
            </a:r>
            <a:r>
              <a:rPr lang="en-US" altLang="zh-CN" b="1" dirty="0">
                <a:solidFill>
                  <a:srgbClr val="0000FF"/>
                </a:solidFill>
                <a:latin typeface="微软雅黑" pitchFamily="34" charset="-122"/>
                <a:ea typeface="微软雅黑" pitchFamily="34" charset="-122"/>
              </a:rPr>
              <a:t> ISP</a:t>
            </a:r>
            <a:r>
              <a:rPr lang="zh-CN" altLang="zh-CN" b="1" dirty="0">
                <a:latin typeface="微软雅黑" pitchFamily="34" charset="-122"/>
                <a:ea typeface="微软雅黑" pitchFamily="34" charset="-122"/>
              </a:rPr>
              <a:t>和</a:t>
            </a:r>
            <a:r>
              <a:rPr lang="zh-CN" altLang="zh-CN" b="1" dirty="0">
                <a:solidFill>
                  <a:srgbClr val="0000FF"/>
                </a:solidFill>
                <a:latin typeface="微软雅黑" pitchFamily="34" charset="-122"/>
                <a:ea typeface="微软雅黑" pitchFamily="34" charset="-122"/>
              </a:rPr>
              <a:t>本地</a:t>
            </a:r>
            <a:r>
              <a:rPr lang="en-US" altLang="zh-CN" b="1" dirty="0">
                <a:solidFill>
                  <a:srgbClr val="0000FF"/>
                </a:solidFill>
                <a:latin typeface="微软雅黑" pitchFamily="34" charset="-122"/>
                <a:ea typeface="微软雅黑" pitchFamily="34" charset="-122"/>
              </a:rPr>
              <a:t> ISP</a:t>
            </a:r>
            <a:r>
              <a:rPr lang="zh-CN" altLang="zh-CN" b="1" dirty="0">
                <a:solidFill>
                  <a:srgbClr val="0000FF"/>
                </a:solidFill>
                <a:latin typeface="微软雅黑" pitchFamily="34" charset="-122"/>
                <a:ea typeface="微软雅黑" pitchFamily="34" charset="-122"/>
              </a:rPr>
              <a:t>。</a:t>
            </a:r>
            <a:endParaRPr lang="zh-CN" altLang="en-US" b="1" dirty="0">
              <a:solidFill>
                <a:srgbClr val="0000FF"/>
              </a:solidFill>
              <a:latin typeface="微软雅黑" pitchFamily="34" charset="-122"/>
              <a:ea typeface="微软雅黑" pitchFamily="34" charset="-122"/>
            </a:endParaRPr>
          </a:p>
          <a:p>
            <a:pPr>
              <a:lnSpc>
                <a:spcPct val="150000"/>
              </a:lnSpc>
            </a:pPr>
            <a:endParaRPr lang="zh-CN" altLang="en-US" dirty="0"/>
          </a:p>
        </p:txBody>
      </p:sp>
    </p:spTree>
    <p:extLst>
      <p:ext uri="{BB962C8B-B14F-4D97-AF65-F5344CB8AC3E}">
        <p14:creationId xmlns:p14="http://schemas.microsoft.com/office/powerpoint/2010/main" val="35226066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1998</Words>
  <Application>Microsoft Office PowerPoint</Application>
  <PresentationFormat>宽屏</PresentationFormat>
  <Paragraphs>234</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等线 Light</vt:lpstr>
      <vt:lpstr>微软雅黑</vt:lpstr>
      <vt:lpstr>Arial</vt:lpstr>
      <vt:lpstr>Calibri</vt:lpstr>
      <vt:lpstr>Times New Roman</vt:lpstr>
      <vt:lpstr>Wingdings</vt:lpstr>
      <vt:lpstr>Office 主题​​</vt:lpstr>
      <vt:lpstr>通信与网络</vt:lpstr>
      <vt:lpstr>什么是网络</vt:lpstr>
      <vt:lpstr>什么是计算机网络</vt:lpstr>
      <vt:lpstr>重要的两点</vt:lpstr>
      <vt:lpstr>计算机网络的特点</vt:lpstr>
      <vt:lpstr>互联网</vt:lpstr>
      <vt:lpstr>互联网发展阶段</vt:lpstr>
      <vt:lpstr>互联网发展阶段</vt:lpstr>
      <vt:lpstr>互联网发展阶段</vt:lpstr>
      <vt:lpstr>互联网标准化</vt:lpstr>
      <vt:lpstr>互联网标准化</vt:lpstr>
      <vt:lpstr>互联网的组成</vt:lpstr>
      <vt:lpstr>互联网的边缘部分</vt:lpstr>
      <vt:lpstr>端到端的含义</vt:lpstr>
      <vt:lpstr>互联网的核心部分</vt:lpstr>
      <vt:lpstr>互联网的核心部分</vt:lpstr>
      <vt:lpstr>交换技术</vt:lpstr>
      <vt:lpstr>交换技术对比</vt:lpstr>
      <vt:lpstr>我国计算机网络的发展</vt:lpstr>
      <vt:lpstr>我国计算机网络的发展</vt:lpstr>
      <vt:lpstr>我国计算机网络的发展</vt:lpstr>
      <vt:lpstr>计算机网络的性能指标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通信与网络</dc:title>
  <dc:creator>carol</dc:creator>
  <cp:lastModifiedBy>carol</cp:lastModifiedBy>
  <cp:revision>9</cp:revision>
  <dcterms:created xsi:type="dcterms:W3CDTF">2020-02-11T08:04:24Z</dcterms:created>
  <dcterms:modified xsi:type="dcterms:W3CDTF">2020-02-11T08:27:28Z</dcterms:modified>
</cp:coreProperties>
</file>