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81" r:id="rId3"/>
    <p:sldId id="282" r:id="rId4"/>
    <p:sldId id="283" r:id="rId5"/>
    <p:sldId id="284" r:id="rId6"/>
    <p:sldId id="285" r:id="rId7"/>
    <p:sldId id="286" r:id="rId8"/>
    <p:sldId id="287" r:id="rId9"/>
    <p:sldId id="288" r:id="rId10"/>
    <p:sldId id="289" r:id="rId11"/>
    <p:sldId id="290" r:id="rId12"/>
    <p:sldId id="291" r:id="rId13"/>
    <p:sldId id="292" r:id="rId14"/>
    <p:sldId id="293" r:id="rId15"/>
    <p:sldId id="294" r:id="rId16"/>
    <p:sldId id="295" r:id="rId17"/>
    <p:sldId id="296" r:id="rId18"/>
    <p:sldId id="297" r:id="rId19"/>
    <p:sldId id="319" r:id="rId2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40671DE-5ED8-4553-8B12-160A636140FD}" type="datetimeFigureOut">
              <a:rPr lang="zh-CN" altLang="en-US" smtClean="0"/>
              <a:t>2020/2/11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A63705D-36E5-4523-BBCA-FE2243F54152}" type="slidenum">
              <a:rPr lang="zh-CN" altLang="en-US" smtClean="0"/>
              <a:t>‹#›</a:t>
            </a:fld>
            <a:endParaRPr lang="zh-CN" altLang="en-US"/>
          </a:p>
        </p:txBody>
      </p:sp>
    </p:spTree>
    <p:extLst>
      <p:ext uri="{BB962C8B-B14F-4D97-AF65-F5344CB8AC3E}">
        <p14:creationId xmlns:p14="http://schemas.microsoft.com/office/powerpoint/2010/main" val="34186028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7A63705D-36E5-4523-BBCA-FE2243F54152}" type="slidenum">
              <a:rPr lang="zh-CN" altLang="en-US" smtClean="0"/>
              <a:t>19</a:t>
            </a:fld>
            <a:endParaRPr lang="zh-CN" altLang="en-US"/>
          </a:p>
        </p:txBody>
      </p:sp>
    </p:spTree>
    <p:extLst>
      <p:ext uri="{BB962C8B-B14F-4D97-AF65-F5344CB8AC3E}">
        <p14:creationId xmlns:p14="http://schemas.microsoft.com/office/powerpoint/2010/main" val="25245310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C25918A-18F7-4AC4-97DE-C85C91E91FC4}"/>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457D0FD6-6FDE-46A5-A6F3-0C8F5A8549A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8B2436BF-1577-4D11-B87B-62174F050A10}"/>
              </a:ext>
            </a:extLst>
          </p:cNvPr>
          <p:cNvSpPr>
            <a:spLocks noGrp="1"/>
          </p:cNvSpPr>
          <p:nvPr>
            <p:ph type="dt" sz="half" idx="10"/>
          </p:nvPr>
        </p:nvSpPr>
        <p:spPr/>
        <p:txBody>
          <a:bodyPr/>
          <a:lstStyle/>
          <a:p>
            <a:fld id="{14FAF67A-5F00-4B18-B5DE-AC63F363108B}" type="datetimeFigureOut">
              <a:rPr lang="zh-CN" altLang="en-US" smtClean="0"/>
              <a:t>2020/2/11</a:t>
            </a:fld>
            <a:endParaRPr lang="zh-CN" altLang="en-US"/>
          </a:p>
        </p:txBody>
      </p:sp>
      <p:sp>
        <p:nvSpPr>
          <p:cNvPr id="5" name="页脚占位符 4">
            <a:extLst>
              <a:ext uri="{FF2B5EF4-FFF2-40B4-BE49-F238E27FC236}">
                <a16:creationId xmlns:a16="http://schemas.microsoft.com/office/drawing/2014/main" id="{C6D5B238-04A9-4FB0-89C4-DACF6FC5F08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DD9065C-1107-4640-A1BE-86A314B8147F}"/>
              </a:ext>
            </a:extLst>
          </p:cNvPr>
          <p:cNvSpPr>
            <a:spLocks noGrp="1"/>
          </p:cNvSpPr>
          <p:nvPr>
            <p:ph type="sldNum" sz="quarter" idx="12"/>
          </p:nvPr>
        </p:nvSpPr>
        <p:spPr/>
        <p:txBody>
          <a:bodyPr/>
          <a:lstStyle/>
          <a:p>
            <a:fld id="{98370C8B-2E81-4FAE-9A68-5C8CF560A9B4}" type="slidenum">
              <a:rPr lang="zh-CN" altLang="en-US" smtClean="0"/>
              <a:t>‹#›</a:t>
            </a:fld>
            <a:endParaRPr lang="zh-CN" altLang="en-US"/>
          </a:p>
        </p:txBody>
      </p:sp>
    </p:spTree>
    <p:extLst>
      <p:ext uri="{BB962C8B-B14F-4D97-AF65-F5344CB8AC3E}">
        <p14:creationId xmlns:p14="http://schemas.microsoft.com/office/powerpoint/2010/main" val="16832823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D9490B-A5BF-4F67-864E-350202147615}"/>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63DD6B83-52BC-4A0E-821C-944CB96BE2CC}"/>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31BAA9F-0DCB-455C-8369-81B127A348F7}"/>
              </a:ext>
            </a:extLst>
          </p:cNvPr>
          <p:cNvSpPr>
            <a:spLocks noGrp="1"/>
          </p:cNvSpPr>
          <p:nvPr>
            <p:ph type="dt" sz="half" idx="10"/>
          </p:nvPr>
        </p:nvSpPr>
        <p:spPr/>
        <p:txBody>
          <a:bodyPr/>
          <a:lstStyle/>
          <a:p>
            <a:fld id="{14FAF67A-5F00-4B18-B5DE-AC63F363108B}" type="datetimeFigureOut">
              <a:rPr lang="zh-CN" altLang="en-US" smtClean="0"/>
              <a:t>2020/2/11</a:t>
            </a:fld>
            <a:endParaRPr lang="zh-CN" altLang="en-US"/>
          </a:p>
        </p:txBody>
      </p:sp>
      <p:sp>
        <p:nvSpPr>
          <p:cNvPr id="5" name="页脚占位符 4">
            <a:extLst>
              <a:ext uri="{FF2B5EF4-FFF2-40B4-BE49-F238E27FC236}">
                <a16:creationId xmlns:a16="http://schemas.microsoft.com/office/drawing/2014/main" id="{1177808C-DE52-46B1-98DF-1684F99C005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2543996-E338-4561-B171-B243F65CEF89}"/>
              </a:ext>
            </a:extLst>
          </p:cNvPr>
          <p:cNvSpPr>
            <a:spLocks noGrp="1"/>
          </p:cNvSpPr>
          <p:nvPr>
            <p:ph type="sldNum" sz="quarter" idx="12"/>
          </p:nvPr>
        </p:nvSpPr>
        <p:spPr/>
        <p:txBody>
          <a:bodyPr/>
          <a:lstStyle/>
          <a:p>
            <a:fld id="{98370C8B-2E81-4FAE-9A68-5C8CF560A9B4}" type="slidenum">
              <a:rPr lang="zh-CN" altLang="en-US" smtClean="0"/>
              <a:t>‹#›</a:t>
            </a:fld>
            <a:endParaRPr lang="zh-CN" altLang="en-US"/>
          </a:p>
        </p:txBody>
      </p:sp>
    </p:spTree>
    <p:extLst>
      <p:ext uri="{BB962C8B-B14F-4D97-AF65-F5344CB8AC3E}">
        <p14:creationId xmlns:p14="http://schemas.microsoft.com/office/powerpoint/2010/main" val="34610781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18CFF837-4BE5-4832-B839-DB2939B69640}"/>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3FB5BFA5-9BE7-48C3-9D53-9018B0D463D2}"/>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36F5E49-6E6A-4E4B-B7D1-07588C68AEC4}"/>
              </a:ext>
            </a:extLst>
          </p:cNvPr>
          <p:cNvSpPr>
            <a:spLocks noGrp="1"/>
          </p:cNvSpPr>
          <p:nvPr>
            <p:ph type="dt" sz="half" idx="10"/>
          </p:nvPr>
        </p:nvSpPr>
        <p:spPr/>
        <p:txBody>
          <a:bodyPr/>
          <a:lstStyle/>
          <a:p>
            <a:fld id="{14FAF67A-5F00-4B18-B5DE-AC63F363108B}" type="datetimeFigureOut">
              <a:rPr lang="zh-CN" altLang="en-US" smtClean="0"/>
              <a:t>2020/2/11</a:t>
            </a:fld>
            <a:endParaRPr lang="zh-CN" altLang="en-US"/>
          </a:p>
        </p:txBody>
      </p:sp>
      <p:sp>
        <p:nvSpPr>
          <p:cNvPr id="5" name="页脚占位符 4">
            <a:extLst>
              <a:ext uri="{FF2B5EF4-FFF2-40B4-BE49-F238E27FC236}">
                <a16:creationId xmlns:a16="http://schemas.microsoft.com/office/drawing/2014/main" id="{9F023298-CC98-417B-8AEF-8C757197ABF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5C07DB6-D2C6-404C-B99B-9FD5389A3CEA}"/>
              </a:ext>
            </a:extLst>
          </p:cNvPr>
          <p:cNvSpPr>
            <a:spLocks noGrp="1"/>
          </p:cNvSpPr>
          <p:nvPr>
            <p:ph type="sldNum" sz="quarter" idx="12"/>
          </p:nvPr>
        </p:nvSpPr>
        <p:spPr/>
        <p:txBody>
          <a:bodyPr/>
          <a:lstStyle/>
          <a:p>
            <a:fld id="{98370C8B-2E81-4FAE-9A68-5C8CF560A9B4}" type="slidenum">
              <a:rPr lang="zh-CN" altLang="en-US" smtClean="0"/>
              <a:t>‹#›</a:t>
            </a:fld>
            <a:endParaRPr lang="zh-CN" altLang="en-US"/>
          </a:p>
        </p:txBody>
      </p:sp>
    </p:spTree>
    <p:extLst>
      <p:ext uri="{BB962C8B-B14F-4D97-AF65-F5344CB8AC3E}">
        <p14:creationId xmlns:p14="http://schemas.microsoft.com/office/powerpoint/2010/main" val="30065858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8307852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4_自定义版式">
    <p:spTree>
      <p:nvGrpSpPr>
        <p:cNvPr id="1" name=""/>
        <p:cNvGrpSpPr/>
        <p:nvPr/>
      </p:nvGrpSpPr>
      <p:grpSpPr>
        <a:xfrm>
          <a:off x="0" y="0"/>
          <a:ext cx="0" cy="0"/>
          <a:chOff x="0" y="0"/>
          <a:chExt cx="0" cy="0"/>
        </a:xfrm>
      </p:grpSpPr>
      <p:sp>
        <p:nvSpPr>
          <p:cNvPr id="10" name="标题 3"/>
          <p:cNvSpPr>
            <a:spLocks noGrp="1"/>
          </p:cNvSpPr>
          <p:nvPr>
            <p:ph type="title"/>
          </p:nvPr>
        </p:nvSpPr>
        <p:spPr>
          <a:xfrm>
            <a:off x="392425" y="269507"/>
            <a:ext cx="6957944" cy="668570"/>
          </a:xfrm>
          <a:prstGeom prst="rect">
            <a:avLst/>
          </a:prstGeom>
        </p:spPr>
        <p:txBody>
          <a:bodyPr/>
          <a:lstStyle>
            <a:lvl1pPr>
              <a:defRPr sz="4400" b="1">
                <a:solidFill>
                  <a:srgbClr val="3499CC"/>
                </a:solidFill>
                <a:latin typeface="微软雅黑" panose="020B0503020204020204" pitchFamily="34" charset="-122"/>
                <a:ea typeface="微软雅黑" panose="020B0503020204020204" pitchFamily="34" charset="-122"/>
              </a:defRPr>
            </a:lvl1pPr>
          </a:lstStyle>
          <a:p>
            <a:r>
              <a:rPr lang="zh-CN" altLang="en-US"/>
              <a:t>单击此处编辑母版标题样式</a:t>
            </a:r>
            <a:endParaRPr lang="zh-CN" altLang="en-US" dirty="0"/>
          </a:p>
        </p:txBody>
      </p:sp>
      <p:sp>
        <p:nvSpPr>
          <p:cNvPr id="14" name="内容占位符 5"/>
          <p:cNvSpPr>
            <a:spLocks noGrp="1"/>
          </p:cNvSpPr>
          <p:nvPr>
            <p:ph sz="quarter" idx="10"/>
          </p:nvPr>
        </p:nvSpPr>
        <p:spPr>
          <a:xfrm>
            <a:off x="392425" y="1094097"/>
            <a:ext cx="11434183" cy="5083568"/>
          </a:xfrm>
          <a:prstGeom prst="rect">
            <a:avLst/>
          </a:prstGeom>
        </p:spPr>
        <p:txBody>
          <a:bodyPr/>
          <a:lstStyle>
            <a:lvl1pPr marL="342900" indent="-342900">
              <a:lnSpc>
                <a:spcPct val="100000"/>
              </a:lnSpc>
              <a:buFont typeface="Wingdings" panose="05000000000000000000" pitchFamily="2" charset="2"/>
              <a:buChar char="Ø"/>
              <a:defRPr sz="3200">
                <a:latin typeface="微软雅黑" panose="020B0503020204020204" pitchFamily="34" charset="-122"/>
                <a:ea typeface="微软雅黑" panose="020B0503020204020204" pitchFamily="34" charset="-122"/>
              </a:defRPr>
            </a:lvl1pPr>
            <a:lvl2pPr marL="685800" indent="-228600">
              <a:lnSpc>
                <a:spcPct val="100000"/>
              </a:lnSpc>
              <a:buFont typeface="Arial" panose="020B0604020202020204" pitchFamily="34" charset="0"/>
              <a:buChar char="•"/>
              <a:defRPr sz="2800">
                <a:latin typeface="微软雅黑" panose="020B0503020204020204" pitchFamily="34" charset="-122"/>
                <a:ea typeface="微软雅黑" panose="020B0503020204020204" pitchFamily="34" charset="-122"/>
              </a:defRPr>
            </a:lvl2pPr>
            <a:lvl3pPr marL="1143000" indent="-228600">
              <a:lnSpc>
                <a:spcPct val="100000"/>
              </a:lnSpc>
              <a:buSzPct val="80000"/>
              <a:buFont typeface="微软雅黑" panose="020B0503020204020204" pitchFamily="34" charset="-122"/>
              <a:buChar char="◆"/>
              <a:defRPr sz="2400">
                <a:latin typeface="微软雅黑" panose="020B0503020204020204" pitchFamily="34" charset="-122"/>
                <a:ea typeface="微软雅黑" panose="020B0503020204020204" pitchFamily="34" charset="-122"/>
              </a:defRPr>
            </a:lvl3pPr>
            <a:lvl4pPr>
              <a:lnSpc>
                <a:spcPct val="100000"/>
              </a:lnSpc>
              <a:defRPr sz="2000">
                <a:latin typeface="微软雅黑" panose="020B0503020204020204" pitchFamily="34" charset="-122"/>
                <a:ea typeface="微软雅黑" panose="020B0503020204020204" pitchFamily="34" charset="-122"/>
              </a:defRPr>
            </a:lvl4pPr>
            <a:lvl5pPr>
              <a:lnSpc>
                <a:spcPct val="100000"/>
              </a:lnSpc>
              <a:defRPr sz="2000">
                <a:latin typeface="微软雅黑" panose="020B0503020204020204" pitchFamily="34" charset="-122"/>
                <a:ea typeface="微软雅黑" panose="020B0503020204020204" pitchFamily="34" charset="-122"/>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pic>
        <p:nvPicPr>
          <p:cNvPr id="11" name="Picture 79" descr="dd"/>
          <p:cNvPicPr>
            <a:picLocks noChangeAspect="1" noChangeArrowheads="1"/>
          </p:cNvPicPr>
          <p:nvPr userDrawn="1"/>
        </p:nvPicPr>
        <p:blipFill>
          <a:blip r:embed="rId2" cstate="print">
            <a:extLst>
              <a:ext uri="{28A0092B-C50C-407E-A947-70E740481C1C}">
                <a14:useLocalDpi xmlns:a14="http://schemas.microsoft.com/office/drawing/2010/main"/>
              </a:ext>
            </a:extLst>
          </a:blip>
          <a:srcRect/>
          <a:stretch>
            <a:fillRect/>
          </a:stretch>
        </p:blipFill>
        <p:spPr bwMode="auto">
          <a:xfrm>
            <a:off x="0" y="6333688"/>
            <a:ext cx="12192000" cy="52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 name="直接连接符 6"/>
          <p:cNvCxnSpPr/>
          <p:nvPr userDrawn="1"/>
        </p:nvCxnSpPr>
        <p:spPr>
          <a:xfrm>
            <a:off x="392424" y="1026002"/>
            <a:ext cx="9000000" cy="0"/>
          </a:xfrm>
          <a:prstGeom prst="line">
            <a:avLst/>
          </a:prstGeom>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4596187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DBE6CD1-A42B-4428-BDC6-43D8EF9D323C}"/>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16B60523-CACF-4D4D-84C7-14F177028758}"/>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EEEB0D5-A68F-41ED-812C-4FCAC293BADF}"/>
              </a:ext>
            </a:extLst>
          </p:cNvPr>
          <p:cNvSpPr>
            <a:spLocks noGrp="1"/>
          </p:cNvSpPr>
          <p:nvPr>
            <p:ph type="dt" sz="half" idx="10"/>
          </p:nvPr>
        </p:nvSpPr>
        <p:spPr/>
        <p:txBody>
          <a:bodyPr/>
          <a:lstStyle/>
          <a:p>
            <a:fld id="{14FAF67A-5F00-4B18-B5DE-AC63F363108B}" type="datetimeFigureOut">
              <a:rPr lang="zh-CN" altLang="en-US" smtClean="0"/>
              <a:t>2020/2/11</a:t>
            </a:fld>
            <a:endParaRPr lang="zh-CN" altLang="en-US"/>
          </a:p>
        </p:txBody>
      </p:sp>
      <p:sp>
        <p:nvSpPr>
          <p:cNvPr id="5" name="页脚占位符 4">
            <a:extLst>
              <a:ext uri="{FF2B5EF4-FFF2-40B4-BE49-F238E27FC236}">
                <a16:creationId xmlns:a16="http://schemas.microsoft.com/office/drawing/2014/main" id="{39991A99-7E9C-4741-8770-2D241DE63B4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1B54070-C89E-47E3-8D47-C0AED964C49B}"/>
              </a:ext>
            </a:extLst>
          </p:cNvPr>
          <p:cNvSpPr>
            <a:spLocks noGrp="1"/>
          </p:cNvSpPr>
          <p:nvPr>
            <p:ph type="sldNum" sz="quarter" idx="12"/>
          </p:nvPr>
        </p:nvSpPr>
        <p:spPr/>
        <p:txBody>
          <a:bodyPr/>
          <a:lstStyle/>
          <a:p>
            <a:fld id="{98370C8B-2E81-4FAE-9A68-5C8CF560A9B4}" type="slidenum">
              <a:rPr lang="zh-CN" altLang="en-US" smtClean="0"/>
              <a:t>‹#›</a:t>
            </a:fld>
            <a:endParaRPr lang="zh-CN" altLang="en-US"/>
          </a:p>
        </p:txBody>
      </p:sp>
    </p:spTree>
    <p:extLst>
      <p:ext uri="{BB962C8B-B14F-4D97-AF65-F5344CB8AC3E}">
        <p14:creationId xmlns:p14="http://schemas.microsoft.com/office/powerpoint/2010/main" val="12488748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ECB0C6E-FD2C-4D41-93B1-D8EB25E4BA82}"/>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47EF6BFA-4DF4-45F2-8400-3993C3C6138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77424E3A-A46E-4DD0-B11F-284FFE191BA4}"/>
              </a:ext>
            </a:extLst>
          </p:cNvPr>
          <p:cNvSpPr>
            <a:spLocks noGrp="1"/>
          </p:cNvSpPr>
          <p:nvPr>
            <p:ph type="dt" sz="half" idx="10"/>
          </p:nvPr>
        </p:nvSpPr>
        <p:spPr/>
        <p:txBody>
          <a:bodyPr/>
          <a:lstStyle/>
          <a:p>
            <a:fld id="{14FAF67A-5F00-4B18-B5DE-AC63F363108B}" type="datetimeFigureOut">
              <a:rPr lang="zh-CN" altLang="en-US" smtClean="0"/>
              <a:t>2020/2/11</a:t>
            </a:fld>
            <a:endParaRPr lang="zh-CN" altLang="en-US"/>
          </a:p>
        </p:txBody>
      </p:sp>
      <p:sp>
        <p:nvSpPr>
          <p:cNvPr id="5" name="页脚占位符 4">
            <a:extLst>
              <a:ext uri="{FF2B5EF4-FFF2-40B4-BE49-F238E27FC236}">
                <a16:creationId xmlns:a16="http://schemas.microsoft.com/office/drawing/2014/main" id="{B1F3655E-F8A8-43DB-AE83-5B820E3E637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387CB5E-D536-435C-A635-A17B16AD3FD1}"/>
              </a:ext>
            </a:extLst>
          </p:cNvPr>
          <p:cNvSpPr>
            <a:spLocks noGrp="1"/>
          </p:cNvSpPr>
          <p:nvPr>
            <p:ph type="sldNum" sz="quarter" idx="12"/>
          </p:nvPr>
        </p:nvSpPr>
        <p:spPr/>
        <p:txBody>
          <a:bodyPr/>
          <a:lstStyle/>
          <a:p>
            <a:fld id="{98370C8B-2E81-4FAE-9A68-5C8CF560A9B4}" type="slidenum">
              <a:rPr lang="zh-CN" altLang="en-US" smtClean="0"/>
              <a:t>‹#›</a:t>
            </a:fld>
            <a:endParaRPr lang="zh-CN" altLang="en-US"/>
          </a:p>
        </p:txBody>
      </p:sp>
    </p:spTree>
    <p:extLst>
      <p:ext uri="{BB962C8B-B14F-4D97-AF65-F5344CB8AC3E}">
        <p14:creationId xmlns:p14="http://schemas.microsoft.com/office/powerpoint/2010/main" val="20698797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D7AD9D8-9225-42E8-B778-0F1726826F9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BC76F0DB-049B-4D91-BA8D-9F6C7CA6DB0A}"/>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AC84F47F-123E-4C41-9DD2-4E55B7A812A4}"/>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88450F84-6BB2-4FE8-BE74-F75D734E98E4}"/>
              </a:ext>
            </a:extLst>
          </p:cNvPr>
          <p:cNvSpPr>
            <a:spLocks noGrp="1"/>
          </p:cNvSpPr>
          <p:nvPr>
            <p:ph type="dt" sz="half" idx="10"/>
          </p:nvPr>
        </p:nvSpPr>
        <p:spPr/>
        <p:txBody>
          <a:bodyPr/>
          <a:lstStyle/>
          <a:p>
            <a:fld id="{14FAF67A-5F00-4B18-B5DE-AC63F363108B}" type="datetimeFigureOut">
              <a:rPr lang="zh-CN" altLang="en-US" smtClean="0"/>
              <a:t>2020/2/11</a:t>
            </a:fld>
            <a:endParaRPr lang="zh-CN" altLang="en-US"/>
          </a:p>
        </p:txBody>
      </p:sp>
      <p:sp>
        <p:nvSpPr>
          <p:cNvPr id="6" name="页脚占位符 5">
            <a:extLst>
              <a:ext uri="{FF2B5EF4-FFF2-40B4-BE49-F238E27FC236}">
                <a16:creationId xmlns:a16="http://schemas.microsoft.com/office/drawing/2014/main" id="{2C474D07-CF47-4216-9674-128B767489C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3B51E76-FA79-4748-BF64-E9F4EE42F159}"/>
              </a:ext>
            </a:extLst>
          </p:cNvPr>
          <p:cNvSpPr>
            <a:spLocks noGrp="1"/>
          </p:cNvSpPr>
          <p:nvPr>
            <p:ph type="sldNum" sz="quarter" idx="12"/>
          </p:nvPr>
        </p:nvSpPr>
        <p:spPr/>
        <p:txBody>
          <a:bodyPr/>
          <a:lstStyle/>
          <a:p>
            <a:fld id="{98370C8B-2E81-4FAE-9A68-5C8CF560A9B4}" type="slidenum">
              <a:rPr lang="zh-CN" altLang="en-US" smtClean="0"/>
              <a:t>‹#›</a:t>
            </a:fld>
            <a:endParaRPr lang="zh-CN" altLang="en-US"/>
          </a:p>
        </p:txBody>
      </p:sp>
    </p:spTree>
    <p:extLst>
      <p:ext uri="{BB962C8B-B14F-4D97-AF65-F5344CB8AC3E}">
        <p14:creationId xmlns:p14="http://schemas.microsoft.com/office/powerpoint/2010/main" val="25431423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A0F1D3-6A4F-4C0A-8D7C-31103C292055}"/>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79D9EFB2-E866-455A-8935-4F188DAF233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AA0D0B5C-0C9F-42AA-BBDA-BCEBAE09534D}"/>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E9D2AA3D-9881-4E60-B35F-37652C47315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CE93E018-F7E8-4F30-B2DD-CD03848C6940}"/>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D5D33636-A228-4A55-8656-6599D664DB3B}"/>
              </a:ext>
            </a:extLst>
          </p:cNvPr>
          <p:cNvSpPr>
            <a:spLocks noGrp="1"/>
          </p:cNvSpPr>
          <p:nvPr>
            <p:ph type="dt" sz="half" idx="10"/>
          </p:nvPr>
        </p:nvSpPr>
        <p:spPr/>
        <p:txBody>
          <a:bodyPr/>
          <a:lstStyle/>
          <a:p>
            <a:fld id="{14FAF67A-5F00-4B18-B5DE-AC63F363108B}" type="datetimeFigureOut">
              <a:rPr lang="zh-CN" altLang="en-US" smtClean="0"/>
              <a:t>2020/2/11</a:t>
            </a:fld>
            <a:endParaRPr lang="zh-CN" altLang="en-US"/>
          </a:p>
        </p:txBody>
      </p:sp>
      <p:sp>
        <p:nvSpPr>
          <p:cNvPr id="8" name="页脚占位符 7">
            <a:extLst>
              <a:ext uri="{FF2B5EF4-FFF2-40B4-BE49-F238E27FC236}">
                <a16:creationId xmlns:a16="http://schemas.microsoft.com/office/drawing/2014/main" id="{9D963DB0-5B71-4638-98D2-CE5F404043CC}"/>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130B992F-3E09-49A0-8C11-17B9049B3DE9}"/>
              </a:ext>
            </a:extLst>
          </p:cNvPr>
          <p:cNvSpPr>
            <a:spLocks noGrp="1"/>
          </p:cNvSpPr>
          <p:nvPr>
            <p:ph type="sldNum" sz="quarter" idx="12"/>
          </p:nvPr>
        </p:nvSpPr>
        <p:spPr/>
        <p:txBody>
          <a:bodyPr/>
          <a:lstStyle/>
          <a:p>
            <a:fld id="{98370C8B-2E81-4FAE-9A68-5C8CF560A9B4}" type="slidenum">
              <a:rPr lang="zh-CN" altLang="en-US" smtClean="0"/>
              <a:t>‹#›</a:t>
            </a:fld>
            <a:endParaRPr lang="zh-CN" altLang="en-US"/>
          </a:p>
        </p:txBody>
      </p:sp>
    </p:spTree>
    <p:extLst>
      <p:ext uri="{BB962C8B-B14F-4D97-AF65-F5344CB8AC3E}">
        <p14:creationId xmlns:p14="http://schemas.microsoft.com/office/powerpoint/2010/main" val="35014499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2B6E5B4-7460-4FA6-85BC-075CEE9C1FDB}"/>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04CBCB8F-598A-4B5B-905B-0C52A0FE031B}"/>
              </a:ext>
            </a:extLst>
          </p:cNvPr>
          <p:cNvSpPr>
            <a:spLocks noGrp="1"/>
          </p:cNvSpPr>
          <p:nvPr>
            <p:ph type="dt" sz="half" idx="10"/>
          </p:nvPr>
        </p:nvSpPr>
        <p:spPr/>
        <p:txBody>
          <a:bodyPr/>
          <a:lstStyle/>
          <a:p>
            <a:fld id="{14FAF67A-5F00-4B18-B5DE-AC63F363108B}" type="datetimeFigureOut">
              <a:rPr lang="zh-CN" altLang="en-US" smtClean="0"/>
              <a:t>2020/2/11</a:t>
            </a:fld>
            <a:endParaRPr lang="zh-CN" altLang="en-US"/>
          </a:p>
        </p:txBody>
      </p:sp>
      <p:sp>
        <p:nvSpPr>
          <p:cNvPr id="4" name="页脚占位符 3">
            <a:extLst>
              <a:ext uri="{FF2B5EF4-FFF2-40B4-BE49-F238E27FC236}">
                <a16:creationId xmlns:a16="http://schemas.microsoft.com/office/drawing/2014/main" id="{8399B97C-4229-4164-8CF9-ACEC61E59EB2}"/>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BC1AB854-00A0-497E-8BDB-63DCC529AF34}"/>
              </a:ext>
            </a:extLst>
          </p:cNvPr>
          <p:cNvSpPr>
            <a:spLocks noGrp="1"/>
          </p:cNvSpPr>
          <p:nvPr>
            <p:ph type="sldNum" sz="quarter" idx="12"/>
          </p:nvPr>
        </p:nvSpPr>
        <p:spPr/>
        <p:txBody>
          <a:bodyPr/>
          <a:lstStyle/>
          <a:p>
            <a:fld id="{98370C8B-2E81-4FAE-9A68-5C8CF560A9B4}" type="slidenum">
              <a:rPr lang="zh-CN" altLang="en-US" smtClean="0"/>
              <a:t>‹#›</a:t>
            </a:fld>
            <a:endParaRPr lang="zh-CN" altLang="en-US"/>
          </a:p>
        </p:txBody>
      </p:sp>
    </p:spTree>
    <p:extLst>
      <p:ext uri="{BB962C8B-B14F-4D97-AF65-F5344CB8AC3E}">
        <p14:creationId xmlns:p14="http://schemas.microsoft.com/office/powerpoint/2010/main" val="27002620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4BF24C72-2DDF-46BE-A5FD-3D0050A48846}"/>
              </a:ext>
            </a:extLst>
          </p:cNvPr>
          <p:cNvSpPr>
            <a:spLocks noGrp="1"/>
          </p:cNvSpPr>
          <p:nvPr>
            <p:ph type="dt" sz="half" idx="10"/>
          </p:nvPr>
        </p:nvSpPr>
        <p:spPr/>
        <p:txBody>
          <a:bodyPr/>
          <a:lstStyle/>
          <a:p>
            <a:fld id="{14FAF67A-5F00-4B18-B5DE-AC63F363108B}" type="datetimeFigureOut">
              <a:rPr lang="zh-CN" altLang="en-US" smtClean="0"/>
              <a:t>2020/2/11</a:t>
            </a:fld>
            <a:endParaRPr lang="zh-CN" altLang="en-US"/>
          </a:p>
        </p:txBody>
      </p:sp>
      <p:sp>
        <p:nvSpPr>
          <p:cNvPr id="3" name="页脚占位符 2">
            <a:extLst>
              <a:ext uri="{FF2B5EF4-FFF2-40B4-BE49-F238E27FC236}">
                <a16:creationId xmlns:a16="http://schemas.microsoft.com/office/drawing/2014/main" id="{050AE1EE-719B-40AA-9C95-76DE44CBEC20}"/>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AAD03DF8-0163-40AE-B2AF-31B4462B247B}"/>
              </a:ext>
            </a:extLst>
          </p:cNvPr>
          <p:cNvSpPr>
            <a:spLocks noGrp="1"/>
          </p:cNvSpPr>
          <p:nvPr>
            <p:ph type="sldNum" sz="quarter" idx="12"/>
          </p:nvPr>
        </p:nvSpPr>
        <p:spPr/>
        <p:txBody>
          <a:bodyPr/>
          <a:lstStyle/>
          <a:p>
            <a:fld id="{98370C8B-2E81-4FAE-9A68-5C8CF560A9B4}" type="slidenum">
              <a:rPr lang="zh-CN" altLang="en-US" smtClean="0"/>
              <a:t>‹#›</a:t>
            </a:fld>
            <a:endParaRPr lang="zh-CN" altLang="en-US"/>
          </a:p>
        </p:txBody>
      </p:sp>
    </p:spTree>
    <p:extLst>
      <p:ext uri="{BB962C8B-B14F-4D97-AF65-F5344CB8AC3E}">
        <p14:creationId xmlns:p14="http://schemas.microsoft.com/office/powerpoint/2010/main" val="14822769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8F2AF5-AD5A-4AB2-BD2C-A04AAADBD147}"/>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3889A08D-5438-4603-98F4-537FBFC958F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2D8CE5CB-24E2-44C2-9410-EDC3E908525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4EA3F9AC-11B1-4105-8BAF-A96482710FB9}"/>
              </a:ext>
            </a:extLst>
          </p:cNvPr>
          <p:cNvSpPr>
            <a:spLocks noGrp="1"/>
          </p:cNvSpPr>
          <p:nvPr>
            <p:ph type="dt" sz="half" idx="10"/>
          </p:nvPr>
        </p:nvSpPr>
        <p:spPr/>
        <p:txBody>
          <a:bodyPr/>
          <a:lstStyle/>
          <a:p>
            <a:fld id="{14FAF67A-5F00-4B18-B5DE-AC63F363108B}" type="datetimeFigureOut">
              <a:rPr lang="zh-CN" altLang="en-US" smtClean="0"/>
              <a:t>2020/2/11</a:t>
            </a:fld>
            <a:endParaRPr lang="zh-CN" altLang="en-US"/>
          </a:p>
        </p:txBody>
      </p:sp>
      <p:sp>
        <p:nvSpPr>
          <p:cNvPr id="6" name="页脚占位符 5">
            <a:extLst>
              <a:ext uri="{FF2B5EF4-FFF2-40B4-BE49-F238E27FC236}">
                <a16:creationId xmlns:a16="http://schemas.microsoft.com/office/drawing/2014/main" id="{F0FBAE39-3C4C-4170-9968-50EEDB0CC72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1B8E4D8-B730-4F86-88C6-CC69973204FF}"/>
              </a:ext>
            </a:extLst>
          </p:cNvPr>
          <p:cNvSpPr>
            <a:spLocks noGrp="1"/>
          </p:cNvSpPr>
          <p:nvPr>
            <p:ph type="sldNum" sz="quarter" idx="12"/>
          </p:nvPr>
        </p:nvSpPr>
        <p:spPr/>
        <p:txBody>
          <a:bodyPr/>
          <a:lstStyle/>
          <a:p>
            <a:fld id="{98370C8B-2E81-4FAE-9A68-5C8CF560A9B4}" type="slidenum">
              <a:rPr lang="zh-CN" altLang="en-US" smtClean="0"/>
              <a:t>‹#›</a:t>
            </a:fld>
            <a:endParaRPr lang="zh-CN" altLang="en-US"/>
          </a:p>
        </p:txBody>
      </p:sp>
    </p:spTree>
    <p:extLst>
      <p:ext uri="{BB962C8B-B14F-4D97-AF65-F5344CB8AC3E}">
        <p14:creationId xmlns:p14="http://schemas.microsoft.com/office/powerpoint/2010/main" val="1453823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7E12FB4-B1DF-4747-B6EC-4B4CC0CCE9C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9ED635EB-4D32-4EEC-A1E6-49BB1E74280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86392F46-B4EA-46D4-9C39-57D062DB0C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69DD6D89-16EA-4146-B8B4-6426325EC8DA}"/>
              </a:ext>
            </a:extLst>
          </p:cNvPr>
          <p:cNvSpPr>
            <a:spLocks noGrp="1"/>
          </p:cNvSpPr>
          <p:nvPr>
            <p:ph type="dt" sz="half" idx="10"/>
          </p:nvPr>
        </p:nvSpPr>
        <p:spPr/>
        <p:txBody>
          <a:bodyPr/>
          <a:lstStyle/>
          <a:p>
            <a:fld id="{14FAF67A-5F00-4B18-B5DE-AC63F363108B}" type="datetimeFigureOut">
              <a:rPr lang="zh-CN" altLang="en-US" smtClean="0"/>
              <a:t>2020/2/11</a:t>
            </a:fld>
            <a:endParaRPr lang="zh-CN" altLang="en-US"/>
          </a:p>
        </p:txBody>
      </p:sp>
      <p:sp>
        <p:nvSpPr>
          <p:cNvPr id="6" name="页脚占位符 5">
            <a:extLst>
              <a:ext uri="{FF2B5EF4-FFF2-40B4-BE49-F238E27FC236}">
                <a16:creationId xmlns:a16="http://schemas.microsoft.com/office/drawing/2014/main" id="{54F4FA02-5A8B-4C6C-86E2-B02A642E412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045C5A4-6212-4243-84BB-475B161A8C59}"/>
              </a:ext>
            </a:extLst>
          </p:cNvPr>
          <p:cNvSpPr>
            <a:spLocks noGrp="1"/>
          </p:cNvSpPr>
          <p:nvPr>
            <p:ph type="sldNum" sz="quarter" idx="12"/>
          </p:nvPr>
        </p:nvSpPr>
        <p:spPr/>
        <p:txBody>
          <a:bodyPr/>
          <a:lstStyle/>
          <a:p>
            <a:fld id="{98370C8B-2E81-4FAE-9A68-5C8CF560A9B4}" type="slidenum">
              <a:rPr lang="zh-CN" altLang="en-US" smtClean="0"/>
              <a:t>‹#›</a:t>
            </a:fld>
            <a:endParaRPr lang="zh-CN" altLang="en-US"/>
          </a:p>
        </p:txBody>
      </p:sp>
    </p:spTree>
    <p:extLst>
      <p:ext uri="{BB962C8B-B14F-4D97-AF65-F5344CB8AC3E}">
        <p14:creationId xmlns:p14="http://schemas.microsoft.com/office/powerpoint/2010/main" val="19659242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8705DCE6-6179-411A-A9AA-7FFCDDE1AF4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ADF64BFF-7ECD-4A53-A35D-129FE2A9B78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1C7850B-DF30-4368-8C69-D4756524607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FAF67A-5F00-4B18-B5DE-AC63F363108B}" type="datetimeFigureOut">
              <a:rPr lang="zh-CN" altLang="en-US" smtClean="0"/>
              <a:t>2020/2/11</a:t>
            </a:fld>
            <a:endParaRPr lang="zh-CN" altLang="en-US"/>
          </a:p>
        </p:txBody>
      </p:sp>
      <p:sp>
        <p:nvSpPr>
          <p:cNvPr id="5" name="页脚占位符 4">
            <a:extLst>
              <a:ext uri="{FF2B5EF4-FFF2-40B4-BE49-F238E27FC236}">
                <a16:creationId xmlns:a16="http://schemas.microsoft.com/office/drawing/2014/main" id="{F97BF5CB-4349-4457-B92D-DF88286AAC3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BED167EA-3E6C-4769-8270-D99C7BA80D6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370C8B-2E81-4FAE-9A68-5C8CF560A9B4}" type="slidenum">
              <a:rPr lang="zh-CN" altLang="en-US" smtClean="0"/>
              <a:t>‹#›</a:t>
            </a:fld>
            <a:endParaRPr lang="zh-CN" altLang="en-US"/>
          </a:p>
        </p:txBody>
      </p:sp>
    </p:spTree>
    <p:extLst>
      <p:ext uri="{BB962C8B-B14F-4D97-AF65-F5344CB8AC3E}">
        <p14:creationId xmlns:p14="http://schemas.microsoft.com/office/powerpoint/2010/main" val="14578705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2.xml"/><Relationship Id="rId4" Type="http://schemas.openxmlformats.org/officeDocument/2006/relationships/image" Target="../media/image4.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494F8B-9632-4A1E-946D-900E53AA6F89}"/>
              </a:ext>
            </a:extLst>
          </p:cNvPr>
          <p:cNvSpPr>
            <a:spLocks noGrp="1"/>
          </p:cNvSpPr>
          <p:nvPr>
            <p:ph type="ctrTitle"/>
          </p:nvPr>
        </p:nvSpPr>
        <p:spPr/>
        <p:txBody>
          <a:bodyPr/>
          <a:lstStyle/>
          <a:p>
            <a:r>
              <a:rPr lang="zh-CN" altLang="en-US" dirty="0"/>
              <a:t>传输介质及通信方式</a:t>
            </a:r>
          </a:p>
        </p:txBody>
      </p:sp>
      <p:sp>
        <p:nvSpPr>
          <p:cNvPr id="3" name="副标题 2">
            <a:extLst>
              <a:ext uri="{FF2B5EF4-FFF2-40B4-BE49-F238E27FC236}">
                <a16:creationId xmlns:a16="http://schemas.microsoft.com/office/drawing/2014/main" id="{932AC4D4-7D20-496C-9DE9-68015B5314D0}"/>
              </a:ext>
            </a:extLst>
          </p:cNvPr>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29456543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8"/>
          <p:cNvSpPr>
            <a:spLocks noChangeArrowheads="1"/>
          </p:cNvSpPr>
          <p:nvPr/>
        </p:nvSpPr>
        <p:spPr bwMode="auto">
          <a:xfrm>
            <a:off x="726860" y="2346758"/>
            <a:ext cx="10738283" cy="2289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80990" indent="-380990">
              <a:lnSpc>
                <a:spcPts val="4400"/>
              </a:lnSpc>
              <a:buClr>
                <a:srgbClr val="0070C0"/>
              </a:buClr>
              <a:buFont typeface="Wingdings" pitchFamily="2" charset="2"/>
              <a:buChar char="l"/>
            </a:pPr>
            <a:r>
              <a:rPr lang="zh-CN" altLang="en-US" sz="2667" b="1" dirty="0">
                <a:latin typeface="微软雅黑" pitchFamily="34" charset="-122"/>
                <a:ea typeface="微软雅黑" pitchFamily="34" charset="-122"/>
              </a:rPr>
              <a:t>光缆</a:t>
            </a:r>
          </a:p>
          <a:p>
            <a:pPr marL="721766" indent="-380990">
              <a:lnSpc>
                <a:spcPts val="4400"/>
              </a:lnSpc>
              <a:buClr>
                <a:srgbClr val="7030A0"/>
              </a:buClr>
              <a:buFont typeface="Arial" pitchFamily="34" charset="0"/>
              <a:buChar char="•"/>
            </a:pPr>
            <a:r>
              <a:rPr lang="zh-CN" altLang="en-US" sz="2667" b="1" dirty="0">
                <a:latin typeface="微软雅黑" pitchFamily="34" charset="-122"/>
                <a:ea typeface="微软雅黑" pitchFamily="34" charset="-122"/>
              </a:rPr>
              <a:t>光纤是光纤通信的传输媒体。</a:t>
            </a:r>
          </a:p>
          <a:p>
            <a:pPr marL="721766" indent="-380990">
              <a:lnSpc>
                <a:spcPts val="4400"/>
              </a:lnSpc>
              <a:buClr>
                <a:srgbClr val="7030A0"/>
              </a:buClr>
              <a:buFont typeface="Arial" pitchFamily="34" charset="0"/>
              <a:buChar char="•"/>
            </a:pPr>
            <a:r>
              <a:rPr lang="zh-CN" altLang="en-US" sz="2667" b="1" dirty="0">
                <a:latin typeface="微软雅黑" pitchFamily="34" charset="-122"/>
                <a:ea typeface="微软雅黑" pitchFamily="34" charset="-122"/>
              </a:rPr>
              <a:t>由于可见光的频率非常高，约为 </a:t>
            </a:r>
            <a:r>
              <a:rPr lang="en-US" altLang="zh-CN" sz="2667" b="1" dirty="0">
                <a:latin typeface="微软雅黑" pitchFamily="34" charset="-122"/>
                <a:ea typeface="微软雅黑" pitchFamily="34" charset="-122"/>
              </a:rPr>
              <a:t>10</a:t>
            </a:r>
            <a:r>
              <a:rPr lang="en-US" altLang="zh-CN" sz="2667" b="1" baseline="30000" dirty="0">
                <a:latin typeface="微软雅黑" pitchFamily="34" charset="-122"/>
                <a:ea typeface="微软雅黑" pitchFamily="34" charset="-122"/>
              </a:rPr>
              <a:t>8</a:t>
            </a:r>
            <a:r>
              <a:rPr lang="en-US" altLang="zh-CN" sz="2667" b="1" dirty="0">
                <a:latin typeface="微软雅黑" pitchFamily="34" charset="-122"/>
                <a:ea typeface="微软雅黑" pitchFamily="34" charset="-122"/>
              </a:rPr>
              <a:t> MHz </a:t>
            </a:r>
            <a:r>
              <a:rPr lang="zh-CN" altLang="en-US" sz="2667" b="1" dirty="0">
                <a:latin typeface="微软雅黑" pitchFamily="34" charset="-122"/>
                <a:ea typeface="微软雅黑" pitchFamily="34" charset="-122"/>
              </a:rPr>
              <a:t>的量级，因此一个光纤通信系统的传输带宽远远大于目前其他各种传输媒体的带宽。</a:t>
            </a:r>
          </a:p>
        </p:txBody>
      </p:sp>
      <p:sp>
        <p:nvSpPr>
          <p:cNvPr id="5" name="AutoShape 5"/>
          <p:cNvSpPr>
            <a:spLocks noChangeArrowheads="1"/>
          </p:cNvSpPr>
          <p:nvPr/>
        </p:nvSpPr>
        <p:spPr bwMode="auto">
          <a:xfrm>
            <a:off x="726860" y="1790014"/>
            <a:ext cx="10738283" cy="518295"/>
          </a:xfrm>
          <a:prstGeom prst="roundRect">
            <a:avLst>
              <a:gd name="adj" fmla="val 16667"/>
            </a:avLst>
          </a:prstGeom>
          <a:solidFill>
            <a:srgbClr val="0089FA"/>
          </a:solidFill>
          <a:ln>
            <a:noFill/>
          </a:ln>
          <a:effectLst/>
        </p:spPr>
        <p:txBody>
          <a:bodyPr wrap="none" anchor="ctr"/>
          <a:lstStyle/>
          <a:p>
            <a:endParaRPr lang="zh-CN" altLang="en-US" sz="2400"/>
          </a:p>
        </p:txBody>
      </p:sp>
      <p:sp>
        <p:nvSpPr>
          <p:cNvPr id="6" name="Rectangle 6"/>
          <p:cNvSpPr>
            <a:spLocks noChangeArrowheads="1"/>
          </p:cNvSpPr>
          <p:nvPr/>
        </p:nvSpPr>
        <p:spPr bwMode="auto">
          <a:xfrm>
            <a:off x="4567379" y="1745845"/>
            <a:ext cx="3057247"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3200" b="1" dirty="0">
                <a:solidFill>
                  <a:schemeClr val="bg1"/>
                </a:solidFill>
                <a:latin typeface="微软雅黑" pitchFamily="34" charset="-122"/>
                <a:ea typeface="微软雅黑" pitchFamily="34" charset="-122"/>
              </a:rPr>
              <a:t>导引型传输媒体</a:t>
            </a:r>
          </a:p>
        </p:txBody>
      </p:sp>
    </p:spTree>
    <p:extLst>
      <p:ext uri="{BB962C8B-B14F-4D97-AF65-F5344CB8AC3E}">
        <p14:creationId xmlns:p14="http://schemas.microsoft.com/office/powerpoint/2010/main" val="31717879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742618" y="922543"/>
            <a:ext cx="10731701" cy="471907"/>
          </a:xfrm>
          <a:prstGeom prst="roundRect">
            <a:avLst>
              <a:gd name="adj" fmla="val 16667"/>
            </a:avLst>
          </a:prstGeom>
          <a:solidFill>
            <a:srgbClr val="00B050"/>
          </a:solidFill>
          <a:ln>
            <a:noFill/>
          </a:ln>
          <a:effectLst/>
        </p:spPr>
        <p:txBody>
          <a:bodyPr wrap="none" anchor="ctr"/>
          <a:lstStyle/>
          <a:p>
            <a:endParaRPr lang="zh-CN" altLang="en-US" sz="2400"/>
          </a:p>
        </p:txBody>
      </p:sp>
      <p:sp>
        <p:nvSpPr>
          <p:cNvPr id="8" name="Rectangle 6"/>
          <p:cNvSpPr>
            <a:spLocks noChangeArrowheads="1"/>
          </p:cNvSpPr>
          <p:nvPr/>
        </p:nvSpPr>
        <p:spPr bwMode="auto">
          <a:xfrm>
            <a:off x="4428365" y="878261"/>
            <a:ext cx="3360214" cy="502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667" b="1" dirty="0">
                <a:solidFill>
                  <a:schemeClr val="bg1"/>
                </a:solidFill>
                <a:latin typeface="微软雅黑" pitchFamily="34" charset="-122"/>
                <a:ea typeface="微软雅黑" pitchFamily="34" charset="-122"/>
              </a:rPr>
              <a:t>光线在光纤中的折射 </a:t>
            </a:r>
          </a:p>
        </p:txBody>
      </p:sp>
      <p:sp>
        <p:nvSpPr>
          <p:cNvPr id="10" name="圆角矩形 9"/>
          <p:cNvSpPr/>
          <p:nvPr/>
        </p:nvSpPr>
        <p:spPr>
          <a:xfrm>
            <a:off x="742618" y="1499617"/>
            <a:ext cx="10731701" cy="2840736"/>
          </a:xfrm>
          <a:prstGeom prst="roundRect">
            <a:avLst/>
          </a:prstGeom>
          <a:solidFill>
            <a:schemeClr val="bg1"/>
          </a:solidFill>
          <a:ln>
            <a:solidFill>
              <a:srgbClr val="00B05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nvGrpSpPr>
          <p:cNvPr id="11" name="组合 10"/>
          <p:cNvGrpSpPr/>
          <p:nvPr/>
        </p:nvGrpSpPr>
        <p:grpSpPr>
          <a:xfrm>
            <a:off x="2275767" y="1627541"/>
            <a:ext cx="9065650" cy="2403038"/>
            <a:chOff x="-387650" y="1506188"/>
            <a:chExt cx="10663466" cy="2826571"/>
          </a:xfrm>
        </p:grpSpPr>
        <p:sp>
          <p:nvSpPr>
            <p:cNvPr id="12" name="Arc 84"/>
            <p:cNvSpPr>
              <a:spLocks/>
            </p:cNvSpPr>
            <p:nvPr/>
          </p:nvSpPr>
          <p:spPr bwMode="auto">
            <a:xfrm rot="9720000">
              <a:off x="3682984" y="3278659"/>
              <a:ext cx="104908" cy="7937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cap="rnd">
              <a:solidFill>
                <a:srgbClr val="0000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67" b="1">
                <a:solidFill>
                  <a:srgbClr val="0000FF"/>
                </a:solidFill>
                <a:latin typeface="微软雅黑" pitchFamily="34" charset="-122"/>
                <a:ea typeface="微软雅黑" pitchFamily="34" charset="-122"/>
              </a:endParaRPr>
            </a:p>
          </p:txBody>
        </p:sp>
        <p:grpSp>
          <p:nvGrpSpPr>
            <p:cNvPr id="13" name="Group 85"/>
            <p:cNvGrpSpPr>
              <a:grpSpLocks/>
            </p:cNvGrpSpPr>
            <p:nvPr/>
          </p:nvGrpSpPr>
          <p:grpSpPr bwMode="auto">
            <a:xfrm>
              <a:off x="3167047" y="2459508"/>
              <a:ext cx="3190214" cy="488950"/>
              <a:chOff x="292" y="1032"/>
              <a:chExt cx="1732" cy="216"/>
            </a:xfrm>
          </p:grpSpPr>
          <p:grpSp>
            <p:nvGrpSpPr>
              <p:cNvPr id="50" name="Group 86"/>
              <p:cNvGrpSpPr>
                <a:grpSpLocks/>
              </p:cNvGrpSpPr>
              <p:nvPr/>
            </p:nvGrpSpPr>
            <p:grpSpPr bwMode="auto">
              <a:xfrm>
                <a:off x="292" y="1032"/>
                <a:ext cx="1732" cy="216"/>
                <a:chOff x="292" y="1032"/>
                <a:chExt cx="1732" cy="216"/>
              </a:xfrm>
            </p:grpSpPr>
            <p:sp>
              <p:nvSpPr>
                <p:cNvPr id="52" name="Line 87"/>
                <p:cNvSpPr>
                  <a:spLocks noChangeShapeType="1"/>
                </p:cNvSpPr>
                <p:nvPr/>
              </p:nvSpPr>
              <p:spPr bwMode="auto">
                <a:xfrm>
                  <a:off x="292" y="1032"/>
                  <a:ext cx="1732" cy="0"/>
                </a:xfrm>
                <a:prstGeom prst="line">
                  <a:avLst/>
                </a:prstGeom>
                <a:no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67" b="1">
                    <a:solidFill>
                      <a:srgbClr val="0000FF"/>
                    </a:solidFill>
                    <a:latin typeface="微软雅黑" pitchFamily="34" charset="-122"/>
                    <a:ea typeface="微软雅黑" pitchFamily="34" charset="-122"/>
                  </a:endParaRPr>
                </a:p>
              </p:txBody>
            </p:sp>
            <p:sp>
              <p:nvSpPr>
                <p:cNvPr id="53" name="Line 88"/>
                <p:cNvSpPr>
                  <a:spLocks noChangeShapeType="1"/>
                </p:cNvSpPr>
                <p:nvPr/>
              </p:nvSpPr>
              <p:spPr bwMode="auto">
                <a:xfrm>
                  <a:off x="292" y="1248"/>
                  <a:ext cx="1732" cy="0"/>
                </a:xfrm>
                <a:prstGeom prst="line">
                  <a:avLst/>
                </a:prstGeom>
                <a:no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67" b="1">
                    <a:solidFill>
                      <a:srgbClr val="0000FF"/>
                    </a:solidFill>
                    <a:latin typeface="微软雅黑" pitchFamily="34" charset="-122"/>
                    <a:ea typeface="微软雅黑" pitchFamily="34" charset="-122"/>
                  </a:endParaRPr>
                </a:p>
              </p:txBody>
            </p:sp>
          </p:grpSp>
          <p:sp>
            <p:nvSpPr>
              <p:cNvPr id="51" name="Rectangle 89"/>
              <p:cNvSpPr>
                <a:spLocks noChangeArrowheads="1"/>
              </p:cNvSpPr>
              <p:nvPr/>
            </p:nvSpPr>
            <p:spPr bwMode="auto">
              <a:xfrm>
                <a:off x="296" y="1041"/>
                <a:ext cx="1716" cy="198"/>
              </a:xfrm>
              <a:prstGeom prst="rect">
                <a:avLst/>
              </a:prstGeom>
              <a:solidFill>
                <a:srgbClr val="66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67" b="1">
                  <a:solidFill>
                    <a:srgbClr val="0000FF"/>
                  </a:solidFill>
                  <a:latin typeface="微软雅黑" pitchFamily="34" charset="-122"/>
                  <a:ea typeface="微软雅黑" pitchFamily="34" charset="-122"/>
                </a:endParaRPr>
              </a:p>
            </p:txBody>
          </p:sp>
        </p:grpSp>
        <p:grpSp>
          <p:nvGrpSpPr>
            <p:cNvPr id="14" name="Group 90"/>
            <p:cNvGrpSpPr>
              <a:grpSpLocks/>
            </p:cNvGrpSpPr>
            <p:nvPr/>
          </p:nvGrpSpPr>
          <p:grpSpPr bwMode="auto">
            <a:xfrm>
              <a:off x="3153289" y="3881908"/>
              <a:ext cx="3167856" cy="436562"/>
              <a:chOff x="284" y="1656"/>
              <a:chExt cx="1720" cy="192"/>
            </a:xfrm>
          </p:grpSpPr>
          <p:grpSp>
            <p:nvGrpSpPr>
              <p:cNvPr id="46" name="Group 91"/>
              <p:cNvGrpSpPr>
                <a:grpSpLocks/>
              </p:cNvGrpSpPr>
              <p:nvPr/>
            </p:nvGrpSpPr>
            <p:grpSpPr bwMode="auto">
              <a:xfrm>
                <a:off x="284" y="1656"/>
                <a:ext cx="1720" cy="192"/>
                <a:chOff x="284" y="1656"/>
                <a:chExt cx="1720" cy="192"/>
              </a:xfrm>
            </p:grpSpPr>
            <p:sp>
              <p:nvSpPr>
                <p:cNvPr id="48" name="Line 92"/>
                <p:cNvSpPr>
                  <a:spLocks noChangeShapeType="1"/>
                </p:cNvSpPr>
                <p:nvPr/>
              </p:nvSpPr>
              <p:spPr bwMode="auto">
                <a:xfrm>
                  <a:off x="284" y="1656"/>
                  <a:ext cx="1720" cy="0"/>
                </a:xfrm>
                <a:prstGeom prst="line">
                  <a:avLst/>
                </a:prstGeom>
                <a:no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67" b="1">
                    <a:solidFill>
                      <a:srgbClr val="0000FF"/>
                    </a:solidFill>
                    <a:latin typeface="微软雅黑" pitchFamily="34" charset="-122"/>
                    <a:ea typeface="微软雅黑" pitchFamily="34" charset="-122"/>
                  </a:endParaRPr>
                </a:p>
              </p:txBody>
            </p:sp>
            <p:sp>
              <p:nvSpPr>
                <p:cNvPr id="49" name="Line 93"/>
                <p:cNvSpPr>
                  <a:spLocks noChangeShapeType="1"/>
                </p:cNvSpPr>
                <p:nvPr/>
              </p:nvSpPr>
              <p:spPr bwMode="auto">
                <a:xfrm>
                  <a:off x="284" y="1848"/>
                  <a:ext cx="1720" cy="0"/>
                </a:xfrm>
                <a:prstGeom prst="line">
                  <a:avLst/>
                </a:prstGeom>
                <a:no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67" b="1">
                    <a:solidFill>
                      <a:srgbClr val="0000FF"/>
                    </a:solidFill>
                    <a:latin typeface="微软雅黑" pitchFamily="34" charset="-122"/>
                    <a:ea typeface="微软雅黑" pitchFamily="34" charset="-122"/>
                  </a:endParaRPr>
                </a:p>
              </p:txBody>
            </p:sp>
          </p:grpSp>
          <p:sp>
            <p:nvSpPr>
              <p:cNvPr id="47" name="Rectangle 94"/>
              <p:cNvSpPr>
                <a:spLocks noChangeArrowheads="1"/>
              </p:cNvSpPr>
              <p:nvPr/>
            </p:nvSpPr>
            <p:spPr bwMode="auto">
              <a:xfrm>
                <a:off x="288" y="1664"/>
                <a:ext cx="1704" cy="176"/>
              </a:xfrm>
              <a:prstGeom prst="rect">
                <a:avLst/>
              </a:prstGeom>
              <a:solidFill>
                <a:srgbClr val="66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67" b="1">
                  <a:solidFill>
                    <a:srgbClr val="0000FF"/>
                  </a:solidFill>
                  <a:latin typeface="微软雅黑" pitchFamily="34" charset="-122"/>
                  <a:ea typeface="微软雅黑" pitchFamily="34" charset="-122"/>
                </a:endParaRPr>
              </a:p>
            </p:txBody>
          </p:sp>
        </p:grpSp>
        <p:sp>
          <p:nvSpPr>
            <p:cNvPr id="15" name="Line 95"/>
            <p:cNvSpPr>
              <a:spLocks noChangeShapeType="1"/>
            </p:cNvSpPr>
            <p:nvPr/>
          </p:nvSpPr>
          <p:spPr bwMode="auto">
            <a:xfrm>
              <a:off x="3808529" y="1930870"/>
              <a:ext cx="0" cy="1931988"/>
            </a:xfrm>
            <a:prstGeom prst="line">
              <a:avLst/>
            </a:prstGeom>
            <a:noFill/>
            <a:ln w="28575">
              <a:solidFill>
                <a:srgbClr val="008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67" b="1">
                <a:solidFill>
                  <a:srgbClr val="0000FF"/>
                </a:solidFill>
                <a:latin typeface="微软雅黑" pitchFamily="34" charset="-122"/>
                <a:ea typeface="微软雅黑" pitchFamily="34" charset="-122"/>
              </a:endParaRPr>
            </a:p>
          </p:txBody>
        </p:sp>
        <p:sp>
          <p:nvSpPr>
            <p:cNvPr id="17" name="Line 97"/>
            <p:cNvSpPr>
              <a:spLocks noChangeShapeType="1"/>
            </p:cNvSpPr>
            <p:nvPr/>
          </p:nvSpPr>
          <p:spPr bwMode="auto">
            <a:xfrm flipV="1">
              <a:off x="3492087" y="2951633"/>
              <a:ext cx="316442" cy="749300"/>
            </a:xfrm>
            <a:prstGeom prst="line">
              <a:avLst/>
            </a:prstGeom>
            <a:noFill/>
            <a:ln w="38100">
              <a:solidFill>
                <a:srgbClr val="0000FF"/>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67" b="1">
                <a:solidFill>
                  <a:srgbClr val="0000FF"/>
                </a:solidFill>
                <a:latin typeface="微软雅黑" pitchFamily="34" charset="-122"/>
                <a:ea typeface="微软雅黑" pitchFamily="34" charset="-122"/>
              </a:endParaRPr>
            </a:p>
          </p:txBody>
        </p:sp>
        <p:sp>
          <p:nvSpPr>
            <p:cNvPr id="18" name="Arc 98"/>
            <p:cNvSpPr>
              <a:spLocks/>
            </p:cNvSpPr>
            <p:nvPr/>
          </p:nvSpPr>
          <p:spPr bwMode="auto">
            <a:xfrm>
              <a:off x="3811970" y="2700809"/>
              <a:ext cx="154781" cy="12382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cap="rnd">
              <a:solidFill>
                <a:srgbClr val="0000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67" b="1">
                <a:solidFill>
                  <a:srgbClr val="0000FF"/>
                </a:solidFill>
                <a:latin typeface="微软雅黑" pitchFamily="34" charset="-122"/>
                <a:ea typeface="微软雅黑" pitchFamily="34" charset="-122"/>
              </a:endParaRPr>
            </a:p>
          </p:txBody>
        </p:sp>
        <p:sp>
          <p:nvSpPr>
            <p:cNvPr id="19" name="Line 99"/>
            <p:cNvSpPr>
              <a:spLocks noChangeShapeType="1"/>
            </p:cNvSpPr>
            <p:nvPr/>
          </p:nvSpPr>
          <p:spPr bwMode="auto">
            <a:xfrm>
              <a:off x="5237676" y="1949920"/>
              <a:ext cx="0" cy="1931988"/>
            </a:xfrm>
            <a:prstGeom prst="line">
              <a:avLst/>
            </a:prstGeom>
            <a:noFill/>
            <a:ln w="28575">
              <a:solidFill>
                <a:srgbClr val="008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67" b="1">
                <a:solidFill>
                  <a:srgbClr val="0000FF"/>
                </a:solidFill>
                <a:latin typeface="微软雅黑" pitchFamily="34" charset="-122"/>
                <a:ea typeface="微软雅黑" pitchFamily="34" charset="-122"/>
              </a:endParaRPr>
            </a:p>
          </p:txBody>
        </p:sp>
        <p:sp>
          <p:nvSpPr>
            <p:cNvPr id="20" name="Line 100"/>
            <p:cNvSpPr>
              <a:spLocks noChangeShapeType="1"/>
            </p:cNvSpPr>
            <p:nvPr/>
          </p:nvSpPr>
          <p:spPr bwMode="auto">
            <a:xfrm flipV="1">
              <a:off x="4405297" y="2951634"/>
              <a:ext cx="844418" cy="346075"/>
            </a:xfrm>
            <a:prstGeom prst="line">
              <a:avLst/>
            </a:prstGeom>
            <a:noFill/>
            <a:ln w="38100">
              <a:solidFill>
                <a:srgbClr val="0000FF"/>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67" b="1">
                <a:solidFill>
                  <a:srgbClr val="0000FF"/>
                </a:solidFill>
                <a:latin typeface="微软雅黑" pitchFamily="34" charset="-122"/>
                <a:ea typeface="微软雅黑" pitchFamily="34" charset="-122"/>
              </a:endParaRPr>
            </a:p>
          </p:txBody>
        </p:sp>
        <p:sp>
          <p:nvSpPr>
            <p:cNvPr id="21" name="Line 101"/>
            <p:cNvSpPr>
              <a:spLocks noChangeShapeType="1"/>
            </p:cNvSpPr>
            <p:nvPr/>
          </p:nvSpPr>
          <p:spPr bwMode="auto">
            <a:xfrm>
              <a:off x="5244555" y="2951633"/>
              <a:ext cx="966523" cy="355600"/>
            </a:xfrm>
            <a:prstGeom prst="line">
              <a:avLst/>
            </a:prstGeom>
            <a:noFill/>
            <a:ln w="38100">
              <a:solidFill>
                <a:srgbClr val="0000FF"/>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67" b="1">
                <a:solidFill>
                  <a:srgbClr val="0000FF"/>
                </a:solidFill>
                <a:latin typeface="微软雅黑" pitchFamily="34" charset="-122"/>
                <a:ea typeface="微软雅黑" pitchFamily="34" charset="-122"/>
              </a:endParaRPr>
            </a:p>
          </p:txBody>
        </p:sp>
        <p:sp>
          <p:nvSpPr>
            <p:cNvPr id="22" name="Arc 102"/>
            <p:cNvSpPr>
              <a:spLocks/>
            </p:cNvSpPr>
            <p:nvPr/>
          </p:nvSpPr>
          <p:spPr bwMode="auto">
            <a:xfrm rot="9840000">
              <a:off x="4936713" y="3054821"/>
              <a:ext cx="256248" cy="328613"/>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cap="rnd">
              <a:solidFill>
                <a:srgbClr val="33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67" b="1">
                <a:solidFill>
                  <a:srgbClr val="0000FF"/>
                </a:solidFill>
                <a:latin typeface="微软雅黑" pitchFamily="34" charset="-122"/>
                <a:ea typeface="微软雅黑" pitchFamily="34" charset="-122"/>
              </a:endParaRPr>
            </a:p>
          </p:txBody>
        </p:sp>
        <p:sp>
          <p:nvSpPr>
            <p:cNvPr id="23" name="Freeform 103"/>
            <p:cNvSpPr>
              <a:spLocks/>
            </p:cNvSpPr>
            <p:nvPr/>
          </p:nvSpPr>
          <p:spPr bwMode="auto">
            <a:xfrm>
              <a:off x="3027745" y="2500783"/>
              <a:ext cx="166819" cy="1820862"/>
            </a:xfrm>
            <a:custGeom>
              <a:avLst/>
              <a:gdLst>
                <a:gd name="T0" fmla="*/ 78 w 91"/>
                <a:gd name="T1" fmla="*/ 0 h 799"/>
                <a:gd name="T2" fmla="*/ 78 w 91"/>
                <a:gd name="T3" fmla="*/ 18 h 799"/>
                <a:gd name="T4" fmla="*/ 78 w 91"/>
                <a:gd name="T5" fmla="*/ 36 h 799"/>
                <a:gd name="T6" fmla="*/ 60 w 91"/>
                <a:gd name="T7" fmla="*/ 54 h 799"/>
                <a:gd name="T8" fmla="*/ 60 w 91"/>
                <a:gd name="T9" fmla="*/ 72 h 799"/>
                <a:gd name="T10" fmla="*/ 54 w 91"/>
                <a:gd name="T11" fmla="*/ 90 h 799"/>
                <a:gd name="T12" fmla="*/ 54 w 91"/>
                <a:gd name="T13" fmla="*/ 108 h 799"/>
                <a:gd name="T14" fmla="*/ 72 w 91"/>
                <a:gd name="T15" fmla="*/ 126 h 799"/>
                <a:gd name="T16" fmla="*/ 90 w 91"/>
                <a:gd name="T17" fmla="*/ 144 h 799"/>
                <a:gd name="T18" fmla="*/ 90 w 91"/>
                <a:gd name="T19" fmla="*/ 162 h 799"/>
                <a:gd name="T20" fmla="*/ 90 w 91"/>
                <a:gd name="T21" fmla="*/ 180 h 799"/>
                <a:gd name="T22" fmla="*/ 90 w 91"/>
                <a:gd name="T23" fmla="*/ 198 h 799"/>
                <a:gd name="T24" fmla="*/ 84 w 91"/>
                <a:gd name="T25" fmla="*/ 198 h 799"/>
                <a:gd name="T26" fmla="*/ 66 w 91"/>
                <a:gd name="T27" fmla="*/ 210 h 799"/>
                <a:gd name="T28" fmla="*/ 48 w 91"/>
                <a:gd name="T29" fmla="*/ 228 h 799"/>
                <a:gd name="T30" fmla="*/ 36 w 91"/>
                <a:gd name="T31" fmla="*/ 246 h 799"/>
                <a:gd name="T32" fmla="*/ 18 w 91"/>
                <a:gd name="T33" fmla="*/ 258 h 799"/>
                <a:gd name="T34" fmla="*/ 12 w 91"/>
                <a:gd name="T35" fmla="*/ 276 h 799"/>
                <a:gd name="T36" fmla="*/ 12 w 91"/>
                <a:gd name="T37" fmla="*/ 294 h 799"/>
                <a:gd name="T38" fmla="*/ 12 w 91"/>
                <a:gd name="T39" fmla="*/ 312 h 799"/>
                <a:gd name="T40" fmla="*/ 12 w 91"/>
                <a:gd name="T41" fmla="*/ 330 h 799"/>
                <a:gd name="T42" fmla="*/ 0 w 91"/>
                <a:gd name="T43" fmla="*/ 348 h 799"/>
                <a:gd name="T44" fmla="*/ 0 w 91"/>
                <a:gd name="T45" fmla="*/ 366 h 799"/>
                <a:gd name="T46" fmla="*/ 0 w 91"/>
                <a:gd name="T47" fmla="*/ 384 h 799"/>
                <a:gd name="T48" fmla="*/ 0 w 91"/>
                <a:gd name="T49" fmla="*/ 402 h 799"/>
                <a:gd name="T50" fmla="*/ 0 w 91"/>
                <a:gd name="T51" fmla="*/ 420 h 799"/>
                <a:gd name="T52" fmla="*/ 0 w 91"/>
                <a:gd name="T53" fmla="*/ 438 h 799"/>
                <a:gd name="T54" fmla="*/ 18 w 91"/>
                <a:gd name="T55" fmla="*/ 450 h 799"/>
                <a:gd name="T56" fmla="*/ 36 w 91"/>
                <a:gd name="T57" fmla="*/ 462 h 799"/>
                <a:gd name="T58" fmla="*/ 54 w 91"/>
                <a:gd name="T59" fmla="*/ 474 h 799"/>
                <a:gd name="T60" fmla="*/ 60 w 91"/>
                <a:gd name="T61" fmla="*/ 492 h 799"/>
                <a:gd name="T62" fmla="*/ 78 w 91"/>
                <a:gd name="T63" fmla="*/ 510 h 799"/>
                <a:gd name="T64" fmla="*/ 84 w 91"/>
                <a:gd name="T65" fmla="*/ 528 h 799"/>
                <a:gd name="T66" fmla="*/ 90 w 91"/>
                <a:gd name="T67" fmla="*/ 546 h 799"/>
                <a:gd name="T68" fmla="*/ 90 w 91"/>
                <a:gd name="T69" fmla="*/ 564 h 799"/>
                <a:gd name="T70" fmla="*/ 90 w 91"/>
                <a:gd name="T71" fmla="*/ 582 h 799"/>
                <a:gd name="T72" fmla="*/ 90 w 91"/>
                <a:gd name="T73" fmla="*/ 600 h 799"/>
                <a:gd name="T74" fmla="*/ 72 w 91"/>
                <a:gd name="T75" fmla="*/ 600 h 799"/>
                <a:gd name="T76" fmla="*/ 66 w 91"/>
                <a:gd name="T77" fmla="*/ 618 h 799"/>
                <a:gd name="T78" fmla="*/ 60 w 91"/>
                <a:gd name="T79" fmla="*/ 636 h 799"/>
                <a:gd name="T80" fmla="*/ 54 w 91"/>
                <a:gd name="T81" fmla="*/ 654 h 799"/>
                <a:gd name="T82" fmla="*/ 48 w 91"/>
                <a:gd name="T83" fmla="*/ 672 h 799"/>
                <a:gd name="T84" fmla="*/ 48 w 91"/>
                <a:gd name="T85" fmla="*/ 690 h 799"/>
                <a:gd name="T86" fmla="*/ 48 w 91"/>
                <a:gd name="T87" fmla="*/ 708 h 799"/>
                <a:gd name="T88" fmla="*/ 48 w 91"/>
                <a:gd name="T89" fmla="*/ 726 h 799"/>
                <a:gd name="T90" fmla="*/ 48 w 91"/>
                <a:gd name="T91" fmla="*/ 744 h 799"/>
                <a:gd name="T92" fmla="*/ 54 w 91"/>
                <a:gd name="T93" fmla="*/ 762 h 799"/>
                <a:gd name="T94" fmla="*/ 60 w 91"/>
                <a:gd name="T95" fmla="*/ 780 h 799"/>
                <a:gd name="T96" fmla="*/ 72 w 91"/>
                <a:gd name="T97" fmla="*/ 798 h 799"/>
                <a:gd name="T98" fmla="*/ 72 w 91"/>
                <a:gd name="T99" fmla="*/ 792 h 799"/>
                <a:gd name="T100" fmla="*/ 72 w 91"/>
                <a:gd name="T101" fmla="*/ 786 h 7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91" h="799">
                  <a:moveTo>
                    <a:pt x="78" y="0"/>
                  </a:moveTo>
                  <a:lnTo>
                    <a:pt x="78" y="18"/>
                  </a:lnTo>
                  <a:lnTo>
                    <a:pt x="78" y="36"/>
                  </a:lnTo>
                  <a:lnTo>
                    <a:pt x="60" y="54"/>
                  </a:lnTo>
                  <a:lnTo>
                    <a:pt x="60" y="72"/>
                  </a:lnTo>
                  <a:lnTo>
                    <a:pt x="54" y="90"/>
                  </a:lnTo>
                  <a:lnTo>
                    <a:pt x="54" y="108"/>
                  </a:lnTo>
                  <a:lnTo>
                    <a:pt x="72" y="126"/>
                  </a:lnTo>
                  <a:lnTo>
                    <a:pt x="90" y="144"/>
                  </a:lnTo>
                  <a:lnTo>
                    <a:pt x="90" y="162"/>
                  </a:lnTo>
                  <a:lnTo>
                    <a:pt x="90" y="180"/>
                  </a:lnTo>
                  <a:lnTo>
                    <a:pt x="90" y="198"/>
                  </a:lnTo>
                  <a:lnTo>
                    <a:pt x="84" y="198"/>
                  </a:lnTo>
                  <a:lnTo>
                    <a:pt x="66" y="210"/>
                  </a:lnTo>
                  <a:lnTo>
                    <a:pt x="48" y="228"/>
                  </a:lnTo>
                  <a:lnTo>
                    <a:pt x="36" y="246"/>
                  </a:lnTo>
                  <a:lnTo>
                    <a:pt x="18" y="258"/>
                  </a:lnTo>
                  <a:lnTo>
                    <a:pt x="12" y="276"/>
                  </a:lnTo>
                  <a:lnTo>
                    <a:pt x="12" y="294"/>
                  </a:lnTo>
                  <a:lnTo>
                    <a:pt x="12" y="312"/>
                  </a:lnTo>
                  <a:lnTo>
                    <a:pt x="12" y="330"/>
                  </a:lnTo>
                  <a:lnTo>
                    <a:pt x="0" y="348"/>
                  </a:lnTo>
                  <a:lnTo>
                    <a:pt x="0" y="366"/>
                  </a:lnTo>
                  <a:lnTo>
                    <a:pt x="0" y="384"/>
                  </a:lnTo>
                  <a:lnTo>
                    <a:pt x="0" y="402"/>
                  </a:lnTo>
                  <a:lnTo>
                    <a:pt x="0" y="420"/>
                  </a:lnTo>
                  <a:lnTo>
                    <a:pt x="0" y="438"/>
                  </a:lnTo>
                  <a:lnTo>
                    <a:pt x="18" y="450"/>
                  </a:lnTo>
                  <a:lnTo>
                    <a:pt x="36" y="462"/>
                  </a:lnTo>
                  <a:lnTo>
                    <a:pt x="54" y="474"/>
                  </a:lnTo>
                  <a:lnTo>
                    <a:pt x="60" y="492"/>
                  </a:lnTo>
                  <a:lnTo>
                    <a:pt x="78" y="510"/>
                  </a:lnTo>
                  <a:lnTo>
                    <a:pt x="84" y="528"/>
                  </a:lnTo>
                  <a:lnTo>
                    <a:pt x="90" y="546"/>
                  </a:lnTo>
                  <a:lnTo>
                    <a:pt x="90" y="564"/>
                  </a:lnTo>
                  <a:lnTo>
                    <a:pt x="90" y="582"/>
                  </a:lnTo>
                  <a:lnTo>
                    <a:pt x="90" y="600"/>
                  </a:lnTo>
                  <a:lnTo>
                    <a:pt x="72" y="600"/>
                  </a:lnTo>
                  <a:lnTo>
                    <a:pt x="66" y="618"/>
                  </a:lnTo>
                  <a:lnTo>
                    <a:pt x="60" y="636"/>
                  </a:lnTo>
                  <a:lnTo>
                    <a:pt x="54" y="654"/>
                  </a:lnTo>
                  <a:lnTo>
                    <a:pt x="48" y="672"/>
                  </a:lnTo>
                  <a:lnTo>
                    <a:pt x="48" y="690"/>
                  </a:lnTo>
                  <a:lnTo>
                    <a:pt x="48" y="708"/>
                  </a:lnTo>
                  <a:lnTo>
                    <a:pt x="48" y="726"/>
                  </a:lnTo>
                  <a:lnTo>
                    <a:pt x="48" y="744"/>
                  </a:lnTo>
                  <a:lnTo>
                    <a:pt x="54" y="762"/>
                  </a:lnTo>
                  <a:lnTo>
                    <a:pt x="60" y="780"/>
                  </a:lnTo>
                  <a:lnTo>
                    <a:pt x="72" y="798"/>
                  </a:lnTo>
                  <a:lnTo>
                    <a:pt x="72" y="792"/>
                  </a:lnTo>
                  <a:lnTo>
                    <a:pt x="72" y="786"/>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67" b="1">
                <a:solidFill>
                  <a:srgbClr val="0000FF"/>
                </a:solidFill>
                <a:latin typeface="微软雅黑" pitchFamily="34" charset="-122"/>
                <a:ea typeface="微软雅黑" pitchFamily="34" charset="-122"/>
              </a:endParaRPr>
            </a:p>
          </p:txBody>
        </p:sp>
        <p:sp>
          <p:nvSpPr>
            <p:cNvPr id="24" name="Rectangle 104"/>
            <p:cNvSpPr>
              <a:spLocks noChangeArrowheads="1"/>
            </p:cNvSpPr>
            <p:nvPr/>
          </p:nvSpPr>
          <p:spPr bwMode="auto">
            <a:xfrm>
              <a:off x="4685413" y="1506188"/>
              <a:ext cx="1129436" cy="478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0651" tIns="59267" rIns="120651" bIns="59267">
              <a:spAutoFit/>
            </a:bodyPr>
            <a:lstStyle/>
            <a:p>
              <a:pPr defTabSz="1015975" eaLnBrk="0" hangingPunct="0"/>
              <a:r>
                <a:rPr kumimoji="1" lang="zh-CN" altLang="en-US" sz="1867" b="1" dirty="0">
                  <a:solidFill>
                    <a:srgbClr val="CC00CC"/>
                  </a:solidFill>
                  <a:latin typeface="微软雅黑" pitchFamily="34" charset="-122"/>
                  <a:ea typeface="微软雅黑" pitchFamily="34" charset="-122"/>
                </a:rPr>
                <a:t>折射角</a:t>
              </a:r>
            </a:p>
          </p:txBody>
        </p:sp>
        <p:sp>
          <p:nvSpPr>
            <p:cNvPr id="25" name="Rectangle 105"/>
            <p:cNvSpPr>
              <a:spLocks noChangeArrowheads="1"/>
            </p:cNvSpPr>
            <p:nvPr/>
          </p:nvSpPr>
          <p:spPr bwMode="auto">
            <a:xfrm>
              <a:off x="3869973" y="3431396"/>
              <a:ext cx="1188377" cy="478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0651" tIns="59267" rIns="120651" bIns="59267">
              <a:spAutoFit/>
            </a:bodyPr>
            <a:lstStyle/>
            <a:p>
              <a:pPr defTabSz="1015975" eaLnBrk="0" hangingPunct="0"/>
              <a:r>
                <a:rPr kumimoji="1" lang="zh-CN" altLang="en-US" sz="1867" b="1" dirty="0">
                  <a:solidFill>
                    <a:srgbClr val="CC00CC"/>
                  </a:solidFill>
                  <a:latin typeface="微软雅黑" pitchFamily="34" charset="-122"/>
                  <a:ea typeface="微软雅黑" pitchFamily="34" charset="-122"/>
                </a:rPr>
                <a:t>入射角</a:t>
              </a:r>
            </a:p>
          </p:txBody>
        </p:sp>
        <p:sp>
          <p:nvSpPr>
            <p:cNvPr id="26" name="Line 106"/>
            <p:cNvSpPr>
              <a:spLocks noChangeShapeType="1"/>
            </p:cNvSpPr>
            <p:nvPr/>
          </p:nvSpPr>
          <p:spPr bwMode="auto">
            <a:xfrm>
              <a:off x="5333984" y="2003896"/>
              <a:ext cx="128985" cy="720725"/>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67" b="1">
                <a:solidFill>
                  <a:srgbClr val="0000FF"/>
                </a:solidFill>
                <a:latin typeface="微软雅黑" pitchFamily="34" charset="-122"/>
                <a:ea typeface="微软雅黑" pitchFamily="34" charset="-122"/>
              </a:endParaRPr>
            </a:p>
          </p:txBody>
        </p:sp>
        <p:sp>
          <p:nvSpPr>
            <p:cNvPr id="27" name="Line 107"/>
            <p:cNvSpPr>
              <a:spLocks noChangeShapeType="1"/>
            </p:cNvSpPr>
            <p:nvPr/>
          </p:nvSpPr>
          <p:spPr bwMode="auto">
            <a:xfrm flipV="1">
              <a:off x="3896238" y="1959445"/>
              <a:ext cx="1135063" cy="768350"/>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67" b="1">
                <a:solidFill>
                  <a:srgbClr val="0000FF"/>
                </a:solidFill>
                <a:latin typeface="微软雅黑" pitchFamily="34" charset="-122"/>
                <a:ea typeface="微软雅黑" pitchFamily="34" charset="-122"/>
              </a:endParaRPr>
            </a:p>
          </p:txBody>
        </p:sp>
        <p:sp>
          <p:nvSpPr>
            <p:cNvPr id="28" name="Line 108"/>
            <p:cNvSpPr>
              <a:spLocks noChangeShapeType="1"/>
            </p:cNvSpPr>
            <p:nvPr/>
          </p:nvSpPr>
          <p:spPr bwMode="auto">
            <a:xfrm>
              <a:off x="3728864" y="3356992"/>
              <a:ext cx="323321" cy="255588"/>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67" b="1">
                <a:solidFill>
                  <a:srgbClr val="0000FF"/>
                </a:solidFill>
                <a:latin typeface="微软雅黑" pitchFamily="34" charset="-122"/>
                <a:ea typeface="微软雅黑" pitchFamily="34" charset="-122"/>
              </a:endParaRPr>
            </a:p>
          </p:txBody>
        </p:sp>
        <p:sp>
          <p:nvSpPr>
            <p:cNvPr id="29" name="Line 109"/>
            <p:cNvSpPr>
              <a:spLocks noChangeShapeType="1"/>
            </p:cNvSpPr>
            <p:nvPr/>
          </p:nvSpPr>
          <p:spPr bwMode="auto">
            <a:xfrm flipV="1">
              <a:off x="4827505" y="3297708"/>
              <a:ext cx="215834" cy="267595"/>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67" b="1">
                <a:solidFill>
                  <a:srgbClr val="0000FF"/>
                </a:solidFill>
                <a:latin typeface="微软雅黑" pitchFamily="34" charset="-122"/>
                <a:ea typeface="微软雅黑" pitchFamily="34" charset="-122"/>
              </a:endParaRPr>
            </a:p>
          </p:txBody>
        </p:sp>
        <p:sp>
          <p:nvSpPr>
            <p:cNvPr id="30" name="Line 110"/>
            <p:cNvSpPr>
              <a:spLocks noChangeShapeType="1"/>
            </p:cNvSpPr>
            <p:nvPr/>
          </p:nvSpPr>
          <p:spPr bwMode="auto">
            <a:xfrm flipV="1">
              <a:off x="6259231" y="3025868"/>
              <a:ext cx="658679" cy="363914"/>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67" b="1">
                <a:solidFill>
                  <a:srgbClr val="0000FF"/>
                </a:solidFill>
                <a:latin typeface="微软雅黑" pitchFamily="34" charset="-122"/>
                <a:ea typeface="微软雅黑" pitchFamily="34" charset="-122"/>
              </a:endParaRPr>
            </a:p>
          </p:txBody>
        </p:sp>
        <p:sp>
          <p:nvSpPr>
            <p:cNvPr id="31" name="Line 111"/>
            <p:cNvSpPr>
              <a:spLocks noChangeShapeType="1"/>
            </p:cNvSpPr>
            <p:nvPr/>
          </p:nvSpPr>
          <p:spPr bwMode="auto">
            <a:xfrm flipH="1">
              <a:off x="6104450" y="2192605"/>
              <a:ext cx="813461" cy="516035"/>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67" b="1">
                <a:solidFill>
                  <a:srgbClr val="0000FF"/>
                </a:solidFill>
                <a:latin typeface="微软雅黑" pitchFamily="34" charset="-122"/>
                <a:ea typeface="微软雅黑" pitchFamily="34" charset="-122"/>
              </a:endParaRPr>
            </a:p>
          </p:txBody>
        </p:sp>
        <p:sp>
          <p:nvSpPr>
            <p:cNvPr id="32" name="Freeform 112"/>
            <p:cNvSpPr>
              <a:spLocks/>
            </p:cNvSpPr>
            <p:nvPr/>
          </p:nvSpPr>
          <p:spPr bwMode="auto">
            <a:xfrm>
              <a:off x="6343503" y="2473796"/>
              <a:ext cx="24077" cy="493713"/>
            </a:xfrm>
            <a:custGeom>
              <a:avLst/>
              <a:gdLst>
                <a:gd name="T0" fmla="*/ 0 w 13"/>
                <a:gd name="T1" fmla="*/ 0 h 217"/>
                <a:gd name="T2" fmla="*/ 6 w 13"/>
                <a:gd name="T3" fmla="*/ 18 h 217"/>
                <a:gd name="T4" fmla="*/ 6 w 13"/>
                <a:gd name="T5" fmla="*/ 36 h 217"/>
                <a:gd name="T6" fmla="*/ 6 w 13"/>
                <a:gd name="T7" fmla="*/ 54 h 217"/>
                <a:gd name="T8" fmla="*/ 6 w 13"/>
                <a:gd name="T9" fmla="*/ 72 h 217"/>
                <a:gd name="T10" fmla="*/ 6 w 13"/>
                <a:gd name="T11" fmla="*/ 90 h 217"/>
                <a:gd name="T12" fmla="*/ 0 w 13"/>
                <a:gd name="T13" fmla="*/ 108 h 217"/>
                <a:gd name="T14" fmla="*/ 0 w 13"/>
                <a:gd name="T15" fmla="*/ 126 h 217"/>
                <a:gd name="T16" fmla="*/ 0 w 13"/>
                <a:gd name="T17" fmla="*/ 144 h 217"/>
                <a:gd name="T18" fmla="*/ 0 w 13"/>
                <a:gd name="T19" fmla="*/ 162 h 217"/>
                <a:gd name="T20" fmla="*/ 0 w 13"/>
                <a:gd name="T21" fmla="*/ 180 h 217"/>
                <a:gd name="T22" fmla="*/ 6 w 13"/>
                <a:gd name="T23" fmla="*/ 198 h 217"/>
                <a:gd name="T24" fmla="*/ 12 w 13"/>
                <a:gd name="T25" fmla="*/ 216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 h="217">
                  <a:moveTo>
                    <a:pt x="0" y="0"/>
                  </a:moveTo>
                  <a:lnTo>
                    <a:pt x="6" y="18"/>
                  </a:lnTo>
                  <a:lnTo>
                    <a:pt x="6" y="36"/>
                  </a:lnTo>
                  <a:lnTo>
                    <a:pt x="6" y="54"/>
                  </a:lnTo>
                  <a:lnTo>
                    <a:pt x="6" y="72"/>
                  </a:lnTo>
                  <a:lnTo>
                    <a:pt x="6" y="90"/>
                  </a:lnTo>
                  <a:lnTo>
                    <a:pt x="0" y="108"/>
                  </a:lnTo>
                  <a:lnTo>
                    <a:pt x="0" y="126"/>
                  </a:lnTo>
                  <a:lnTo>
                    <a:pt x="0" y="144"/>
                  </a:lnTo>
                  <a:lnTo>
                    <a:pt x="0" y="162"/>
                  </a:lnTo>
                  <a:lnTo>
                    <a:pt x="0" y="180"/>
                  </a:lnTo>
                  <a:lnTo>
                    <a:pt x="6" y="198"/>
                  </a:lnTo>
                  <a:lnTo>
                    <a:pt x="12" y="216"/>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67" b="1">
                <a:solidFill>
                  <a:srgbClr val="0000FF"/>
                </a:solidFill>
                <a:latin typeface="微软雅黑" pitchFamily="34" charset="-122"/>
                <a:ea typeface="微软雅黑" pitchFamily="34" charset="-122"/>
              </a:endParaRPr>
            </a:p>
          </p:txBody>
        </p:sp>
        <p:sp>
          <p:nvSpPr>
            <p:cNvPr id="33" name="Freeform 113"/>
            <p:cNvSpPr>
              <a:spLocks/>
            </p:cNvSpPr>
            <p:nvPr/>
          </p:nvSpPr>
          <p:spPr bwMode="auto">
            <a:xfrm>
              <a:off x="6310826" y="2951633"/>
              <a:ext cx="89429" cy="919162"/>
            </a:xfrm>
            <a:custGeom>
              <a:avLst/>
              <a:gdLst>
                <a:gd name="T0" fmla="*/ 18 w 49"/>
                <a:gd name="T1" fmla="*/ 0 h 403"/>
                <a:gd name="T2" fmla="*/ 12 w 49"/>
                <a:gd name="T3" fmla="*/ 18 h 403"/>
                <a:gd name="T4" fmla="*/ 12 w 49"/>
                <a:gd name="T5" fmla="*/ 36 h 403"/>
                <a:gd name="T6" fmla="*/ 12 w 49"/>
                <a:gd name="T7" fmla="*/ 54 h 403"/>
                <a:gd name="T8" fmla="*/ 12 w 49"/>
                <a:gd name="T9" fmla="*/ 72 h 403"/>
                <a:gd name="T10" fmla="*/ 24 w 49"/>
                <a:gd name="T11" fmla="*/ 90 h 403"/>
                <a:gd name="T12" fmla="*/ 24 w 49"/>
                <a:gd name="T13" fmla="*/ 108 h 403"/>
                <a:gd name="T14" fmla="*/ 30 w 49"/>
                <a:gd name="T15" fmla="*/ 126 h 403"/>
                <a:gd name="T16" fmla="*/ 36 w 49"/>
                <a:gd name="T17" fmla="*/ 144 h 403"/>
                <a:gd name="T18" fmla="*/ 36 w 49"/>
                <a:gd name="T19" fmla="*/ 162 h 403"/>
                <a:gd name="T20" fmla="*/ 48 w 49"/>
                <a:gd name="T21" fmla="*/ 180 h 403"/>
                <a:gd name="T22" fmla="*/ 48 w 49"/>
                <a:gd name="T23" fmla="*/ 198 h 403"/>
                <a:gd name="T24" fmla="*/ 48 w 49"/>
                <a:gd name="T25" fmla="*/ 216 h 403"/>
                <a:gd name="T26" fmla="*/ 48 w 49"/>
                <a:gd name="T27" fmla="*/ 234 h 403"/>
                <a:gd name="T28" fmla="*/ 48 w 49"/>
                <a:gd name="T29" fmla="*/ 252 h 403"/>
                <a:gd name="T30" fmla="*/ 48 w 49"/>
                <a:gd name="T31" fmla="*/ 270 h 403"/>
                <a:gd name="T32" fmla="*/ 42 w 49"/>
                <a:gd name="T33" fmla="*/ 288 h 403"/>
                <a:gd name="T34" fmla="*/ 36 w 49"/>
                <a:gd name="T35" fmla="*/ 306 h 403"/>
                <a:gd name="T36" fmla="*/ 30 w 49"/>
                <a:gd name="T37" fmla="*/ 324 h 403"/>
                <a:gd name="T38" fmla="*/ 18 w 49"/>
                <a:gd name="T39" fmla="*/ 342 h 403"/>
                <a:gd name="T40" fmla="*/ 12 w 49"/>
                <a:gd name="T41" fmla="*/ 366 h 403"/>
                <a:gd name="T42" fmla="*/ 12 w 49"/>
                <a:gd name="T43" fmla="*/ 384 h 403"/>
                <a:gd name="T44" fmla="*/ 0 w 49"/>
                <a:gd name="T45" fmla="*/ 402 h 403"/>
                <a:gd name="T46" fmla="*/ 0 w 49"/>
                <a:gd name="T47" fmla="*/ 402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9" h="403">
                  <a:moveTo>
                    <a:pt x="18" y="0"/>
                  </a:moveTo>
                  <a:lnTo>
                    <a:pt x="12" y="18"/>
                  </a:lnTo>
                  <a:lnTo>
                    <a:pt x="12" y="36"/>
                  </a:lnTo>
                  <a:lnTo>
                    <a:pt x="12" y="54"/>
                  </a:lnTo>
                  <a:lnTo>
                    <a:pt x="12" y="72"/>
                  </a:lnTo>
                  <a:lnTo>
                    <a:pt x="24" y="90"/>
                  </a:lnTo>
                  <a:lnTo>
                    <a:pt x="24" y="108"/>
                  </a:lnTo>
                  <a:lnTo>
                    <a:pt x="30" y="126"/>
                  </a:lnTo>
                  <a:lnTo>
                    <a:pt x="36" y="144"/>
                  </a:lnTo>
                  <a:lnTo>
                    <a:pt x="36" y="162"/>
                  </a:lnTo>
                  <a:lnTo>
                    <a:pt x="48" y="180"/>
                  </a:lnTo>
                  <a:lnTo>
                    <a:pt x="48" y="198"/>
                  </a:lnTo>
                  <a:lnTo>
                    <a:pt x="48" y="216"/>
                  </a:lnTo>
                  <a:lnTo>
                    <a:pt x="48" y="234"/>
                  </a:lnTo>
                  <a:lnTo>
                    <a:pt x="48" y="252"/>
                  </a:lnTo>
                  <a:lnTo>
                    <a:pt x="48" y="270"/>
                  </a:lnTo>
                  <a:lnTo>
                    <a:pt x="42" y="288"/>
                  </a:lnTo>
                  <a:lnTo>
                    <a:pt x="36" y="306"/>
                  </a:lnTo>
                  <a:lnTo>
                    <a:pt x="30" y="324"/>
                  </a:lnTo>
                  <a:lnTo>
                    <a:pt x="18" y="342"/>
                  </a:lnTo>
                  <a:lnTo>
                    <a:pt x="12" y="366"/>
                  </a:lnTo>
                  <a:lnTo>
                    <a:pt x="12" y="384"/>
                  </a:lnTo>
                  <a:lnTo>
                    <a:pt x="0" y="402"/>
                  </a:lnTo>
                  <a:lnTo>
                    <a:pt x="0" y="402"/>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67" b="1">
                <a:solidFill>
                  <a:srgbClr val="0000FF"/>
                </a:solidFill>
                <a:latin typeface="微软雅黑" pitchFamily="34" charset="-122"/>
                <a:ea typeface="微软雅黑" pitchFamily="34" charset="-122"/>
              </a:endParaRPr>
            </a:p>
          </p:txBody>
        </p:sp>
        <p:sp>
          <p:nvSpPr>
            <p:cNvPr id="34" name="Freeform 114"/>
            <p:cNvSpPr>
              <a:spLocks/>
            </p:cNvSpPr>
            <p:nvPr/>
          </p:nvSpPr>
          <p:spPr bwMode="auto">
            <a:xfrm>
              <a:off x="6288469" y="3867621"/>
              <a:ext cx="24077" cy="454025"/>
            </a:xfrm>
            <a:custGeom>
              <a:avLst/>
              <a:gdLst>
                <a:gd name="T0" fmla="*/ 12 w 13"/>
                <a:gd name="T1" fmla="*/ 0 h 199"/>
                <a:gd name="T2" fmla="*/ 12 w 13"/>
                <a:gd name="T3" fmla="*/ 18 h 199"/>
                <a:gd name="T4" fmla="*/ 12 w 13"/>
                <a:gd name="T5" fmla="*/ 36 h 199"/>
                <a:gd name="T6" fmla="*/ 12 w 13"/>
                <a:gd name="T7" fmla="*/ 54 h 199"/>
                <a:gd name="T8" fmla="*/ 12 w 13"/>
                <a:gd name="T9" fmla="*/ 72 h 199"/>
                <a:gd name="T10" fmla="*/ 12 w 13"/>
                <a:gd name="T11" fmla="*/ 90 h 199"/>
                <a:gd name="T12" fmla="*/ 12 w 13"/>
                <a:gd name="T13" fmla="*/ 108 h 199"/>
                <a:gd name="T14" fmla="*/ 12 w 13"/>
                <a:gd name="T15" fmla="*/ 126 h 199"/>
                <a:gd name="T16" fmla="*/ 12 w 13"/>
                <a:gd name="T17" fmla="*/ 144 h 199"/>
                <a:gd name="T18" fmla="*/ 12 w 13"/>
                <a:gd name="T19" fmla="*/ 162 h 199"/>
                <a:gd name="T20" fmla="*/ 6 w 13"/>
                <a:gd name="T21" fmla="*/ 180 h 199"/>
                <a:gd name="T22" fmla="*/ 0 w 13"/>
                <a:gd name="T23" fmla="*/ 198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 h="199">
                  <a:moveTo>
                    <a:pt x="12" y="0"/>
                  </a:moveTo>
                  <a:lnTo>
                    <a:pt x="12" y="18"/>
                  </a:lnTo>
                  <a:lnTo>
                    <a:pt x="12" y="36"/>
                  </a:lnTo>
                  <a:lnTo>
                    <a:pt x="12" y="54"/>
                  </a:lnTo>
                  <a:lnTo>
                    <a:pt x="12" y="72"/>
                  </a:lnTo>
                  <a:lnTo>
                    <a:pt x="12" y="90"/>
                  </a:lnTo>
                  <a:lnTo>
                    <a:pt x="12" y="108"/>
                  </a:lnTo>
                  <a:lnTo>
                    <a:pt x="12" y="126"/>
                  </a:lnTo>
                  <a:lnTo>
                    <a:pt x="12" y="144"/>
                  </a:lnTo>
                  <a:lnTo>
                    <a:pt x="12" y="162"/>
                  </a:lnTo>
                  <a:lnTo>
                    <a:pt x="6" y="180"/>
                  </a:lnTo>
                  <a:lnTo>
                    <a:pt x="0" y="198"/>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67" b="1">
                <a:solidFill>
                  <a:srgbClr val="0000FF"/>
                </a:solidFill>
                <a:latin typeface="微软雅黑" pitchFamily="34" charset="-122"/>
                <a:ea typeface="微软雅黑" pitchFamily="34" charset="-122"/>
              </a:endParaRPr>
            </a:p>
          </p:txBody>
        </p:sp>
        <p:sp>
          <p:nvSpPr>
            <p:cNvPr id="35" name="Arc 115"/>
            <p:cNvSpPr>
              <a:spLocks/>
            </p:cNvSpPr>
            <p:nvPr/>
          </p:nvSpPr>
          <p:spPr bwMode="auto">
            <a:xfrm rot="540000">
              <a:off x="5230797" y="2689696"/>
              <a:ext cx="383514" cy="34607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cap="rnd">
              <a:solidFill>
                <a:srgbClr val="33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67" b="1">
                <a:solidFill>
                  <a:srgbClr val="0000FF"/>
                </a:solidFill>
                <a:latin typeface="微软雅黑" pitchFamily="34" charset="-122"/>
                <a:ea typeface="微软雅黑" pitchFamily="34" charset="-122"/>
              </a:endParaRPr>
            </a:p>
          </p:txBody>
        </p:sp>
        <p:sp>
          <p:nvSpPr>
            <p:cNvPr id="36" name="Text Box 116"/>
            <p:cNvSpPr txBox="1">
              <a:spLocks noChangeArrowheads="1"/>
            </p:cNvSpPr>
            <p:nvPr/>
          </p:nvSpPr>
          <p:spPr bwMode="auto">
            <a:xfrm>
              <a:off x="6766959" y="1873506"/>
              <a:ext cx="3473527" cy="4465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867" b="1" dirty="0">
                  <a:solidFill>
                    <a:srgbClr val="0000FF"/>
                  </a:solidFill>
                  <a:latin typeface="微软雅黑" pitchFamily="34" charset="-122"/>
                  <a:ea typeface="微软雅黑" pitchFamily="34" charset="-122"/>
                </a:rPr>
                <a:t>  </a:t>
              </a:r>
              <a:r>
                <a:rPr kumimoji="1" lang="zh-CN" altLang="en-US" sz="1867" b="1" dirty="0">
                  <a:solidFill>
                    <a:srgbClr val="0000FF"/>
                  </a:solidFill>
                  <a:latin typeface="微软雅黑" pitchFamily="34" charset="-122"/>
                  <a:ea typeface="微软雅黑" pitchFamily="34" charset="-122"/>
                </a:rPr>
                <a:t>包层（低折射率的媒体）</a:t>
              </a:r>
            </a:p>
          </p:txBody>
        </p:sp>
        <p:sp>
          <p:nvSpPr>
            <p:cNvPr id="37" name="Line 117"/>
            <p:cNvSpPr>
              <a:spLocks noChangeShapeType="1"/>
            </p:cNvSpPr>
            <p:nvPr/>
          </p:nvSpPr>
          <p:spPr bwMode="auto">
            <a:xfrm flipH="1">
              <a:off x="6082090" y="3820992"/>
              <a:ext cx="835821" cy="348308"/>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67" b="1">
                <a:solidFill>
                  <a:srgbClr val="0000FF"/>
                </a:solidFill>
                <a:latin typeface="微软雅黑" pitchFamily="34" charset="-122"/>
                <a:ea typeface="微软雅黑" pitchFamily="34" charset="-122"/>
              </a:endParaRPr>
            </a:p>
          </p:txBody>
        </p:sp>
        <p:sp>
          <p:nvSpPr>
            <p:cNvPr id="38" name="Text Box 118"/>
            <p:cNvSpPr txBox="1">
              <a:spLocks noChangeArrowheads="1"/>
            </p:cNvSpPr>
            <p:nvPr/>
          </p:nvSpPr>
          <p:spPr bwMode="auto">
            <a:xfrm>
              <a:off x="6802291" y="3565305"/>
              <a:ext cx="3473525" cy="4465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en-US" altLang="zh-CN" sz="1867" b="1" dirty="0">
                  <a:solidFill>
                    <a:srgbClr val="0000FF"/>
                  </a:solidFill>
                  <a:latin typeface="微软雅黑" pitchFamily="34" charset="-122"/>
                  <a:ea typeface="微软雅黑" pitchFamily="34" charset="-122"/>
                </a:rPr>
                <a:t>  </a:t>
              </a:r>
              <a:r>
                <a:rPr kumimoji="1" lang="zh-CN" altLang="en-US" sz="1867" b="1" dirty="0">
                  <a:solidFill>
                    <a:srgbClr val="0000FF"/>
                  </a:solidFill>
                  <a:latin typeface="微软雅黑" pitchFamily="34" charset="-122"/>
                  <a:ea typeface="微软雅黑" pitchFamily="34" charset="-122"/>
                </a:rPr>
                <a:t>包层（低折射率的媒体）</a:t>
              </a:r>
            </a:p>
          </p:txBody>
        </p:sp>
        <p:sp>
          <p:nvSpPr>
            <p:cNvPr id="39" name="Text Box 119"/>
            <p:cNvSpPr txBox="1">
              <a:spLocks noChangeArrowheads="1"/>
            </p:cNvSpPr>
            <p:nvPr/>
          </p:nvSpPr>
          <p:spPr bwMode="auto">
            <a:xfrm>
              <a:off x="6762632" y="2748697"/>
              <a:ext cx="3475453" cy="4465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en-US" altLang="zh-CN" sz="1867" b="1" dirty="0">
                  <a:solidFill>
                    <a:srgbClr val="0000FF"/>
                  </a:solidFill>
                  <a:latin typeface="微软雅黑" pitchFamily="34" charset="-122"/>
                  <a:ea typeface="微软雅黑" pitchFamily="34" charset="-122"/>
                </a:rPr>
                <a:t>   </a:t>
              </a:r>
              <a:r>
                <a:rPr kumimoji="1" lang="zh-CN" altLang="en-US" sz="1867" b="1" dirty="0">
                  <a:solidFill>
                    <a:srgbClr val="0000FF"/>
                  </a:solidFill>
                  <a:latin typeface="微软雅黑" pitchFamily="34" charset="-122"/>
                  <a:ea typeface="微软雅黑" pitchFamily="34" charset="-122"/>
                </a:rPr>
                <a:t>纤芯（高折射率的媒体）            </a:t>
              </a:r>
            </a:p>
          </p:txBody>
        </p:sp>
        <p:sp>
          <p:nvSpPr>
            <p:cNvPr id="40" name="AutoShape 120"/>
            <p:cNvSpPr>
              <a:spLocks noChangeArrowheads="1"/>
            </p:cNvSpPr>
            <p:nvPr/>
          </p:nvSpPr>
          <p:spPr bwMode="auto">
            <a:xfrm rot="5400000">
              <a:off x="541256" y="2682089"/>
              <a:ext cx="1885950" cy="1415389"/>
            </a:xfrm>
            <a:prstGeom prst="can">
              <a:avLst>
                <a:gd name="adj" fmla="val 29815"/>
              </a:avLst>
            </a:prstGeom>
            <a:gradFill rotWithShape="1">
              <a:gsLst>
                <a:gs pos="0">
                  <a:srgbClr val="66FFFF">
                    <a:gamma/>
                    <a:shade val="46275"/>
                    <a:invGamma/>
                  </a:srgbClr>
                </a:gs>
                <a:gs pos="50000">
                  <a:srgbClr val="66FFFF"/>
                </a:gs>
                <a:gs pos="100000">
                  <a:srgbClr val="66FFFF">
                    <a:gamma/>
                    <a:shade val="46275"/>
                    <a:invGamma/>
                  </a:srgbClr>
                </a:gs>
              </a:gsLst>
              <a:lin ang="0" scaled="1"/>
            </a:gradFill>
            <a:ln w="19050">
              <a:solidFill>
                <a:srgbClr val="333399"/>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67" b="1">
                <a:solidFill>
                  <a:srgbClr val="0000FF"/>
                </a:solidFill>
                <a:latin typeface="微软雅黑" pitchFamily="34" charset="-122"/>
                <a:ea typeface="微软雅黑" pitchFamily="34" charset="-122"/>
              </a:endParaRPr>
            </a:p>
          </p:txBody>
        </p:sp>
        <p:sp>
          <p:nvSpPr>
            <p:cNvPr id="41" name="AutoShape 121"/>
            <p:cNvSpPr>
              <a:spLocks noChangeArrowheads="1"/>
            </p:cNvSpPr>
            <p:nvPr/>
          </p:nvSpPr>
          <p:spPr bwMode="auto">
            <a:xfrm rot="5400000">
              <a:off x="1828784" y="3062493"/>
              <a:ext cx="901700" cy="708554"/>
            </a:xfrm>
            <a:prstGeom prst="can">
              <a:avLst>
                <a:gd name="adj" fmla="val 27343"/>
              </a:avLst>
            </a:prstGeom>
            <a:solidFill>
              <a:srgbClr val="FFFFFF"/>
            </a:solidFill>
            <a:ln w="19050">
              <a:solidFill>
                <a:srgbClr val="333399"/>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67" b="1">
                <a:solidFill>
                  <a:srgbClr val="0000FF"/>
                </a:solidFill>
                <a:latin typeface="微软雅黑" pitchFamily="34" charset="-122"/>
                <a:ea typeface="微软雅黑" pitchFamily="34" charset="-122"/>
              </a:endParaRPr>
            </a:p>
          </p:txBody>
        </p:sp>
        <p:sp>
          <p:nvSpPr>
            <p:cNvPr id="42" name="Text Box 122"/>
            <p:cNvSpPr txBox="1">
              <a:spLocks noChangeArrowheads="1"/>
            </p:cNvSpPr>
            <p:nvPr/>
          </p:nvSpPr>
          <p:spPr bwMode="auto">
            <a:xfrm>
              <a:off x="-387650" y="2465080"/>
              <a:ext cx="779102" cy="4465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867" b="1" dirty="0">
                  <a:solidFill>
                    <a:srgbClr val="0000FF"/>
                  </a:solidFill>
                  <a:latin typeface="微软雅黑" pitchFamily="34" charset="-122"/>
                  <a:ea typeface="微软雅黑" pitchFamily="34" charset="-122"/>
                </a:rPr>
                <a:t>包层</a:t>
              </a:r>
            </a:p>
          </p:txBody>
        </p:sp>
        <p:sp>
          <p:nvSpPr>
            <p:cNvPr id="43" name="Line 123"/>
            <p:cNvSpPr>
              <a:spLocks noChangeShapeType="1"/>
            </p:cNvSpPr>
            <p:nvPr/>
          </p:nvSpPr>
          <p:spPr bwMode="auto">
            <a:xfrm>
              <a:off x="362941" y="2720651"/>
              <a:ext cx="1209859" cy="11907"/>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67" b="1">
                <a:solidFill>
                  <a:srgbClr val="0000FF"/>
                </a:solidFill>
                <a:latin typeface="微软雅黑" pitchFamily="34" charset="-122"/>
                <a:ea typeface="微软雅黑" pitchFamily="34" charset="-122"/>
              </a:endParaRPr>
            </a:p>
          </p:txBody>
        </p:sp>
        <p:sp>
          <p:nvSpPr>
            <p:cNvPr id="44" name="Text Box 124"/>
            <p:cNvSpPr txBox="1">
              <a:spLocks noChangeArrowheads="1"/>
            </p:cNvSpPr>
            <p:nvPr/>
          </p:nvSpPr>
          <p:spPr bwMode="auto">
            <a:xfrm>
              <a:off x="2048516" y="1857846"/>
              <a:ext cx="1002640" cy="4465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r>
                <a:rPr kumimoji="1" lang="zh-CN" altLang="en-US" sz="1867" b="1" dirty="0">
                  <a:solidFill>
                    <a:srgbClr val="0000FF"/>
                  </a:solidFill>
                  <a:latin typeface="微软雅黑" pitchFamily="34" charset="-122"/>
                  <a:ea typeface="微软雅黑" pitchFamily="34" charset="-122"/>
                </a:rPr>
                <a:t>纤芯</a:t>
              </a:r>
            </a:p>
          </p:txBody>
        </p:sp>
        <p:sp>
          <p:nvSpPr>
            <p:cNvPr id="45" name="Line 125"/>
            <p:cNvSpPr>
              <a:spLocks noChangeShapeType="1"/>
            </p:cNvSpPr>
            <p:nvPr/>
          </p:nvSpPr>
          <p:spPr bwMode="auto">
            <a:xfrm flipH="1">
              <a:off x="2186765" y="2295996"/>
              <a:ext cx="270008" cy="874713"/>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67" b="1">
                <a:solidFill>
                  <a:srgbClr val="0000FF"/>
                </a:solidFill>
                <a:latin typeface="微软雅黑" pitchFamily="34" charset="-122"/>
                <a:ea typeface="微软雅黑" pitchFamily="34" charset="-122"/>
              </a:endParaRPr>
            </a:p>
          </p:txBody>
        </p:sp>
        <p:sp>
          <p:nvSpPr>
            <p:cNvPr id="16" name="Line 96"/>
            <p:cNvSpPr>
              <a:spLocks noChangeShapeType="1"/>
            </p:cNvSpPr>
            <p:nvPr/>
          </p:nvSpPr>
          <p:spPr bwMode="auto">
            <a:xfrm flipV="1">
              <a:off x="3815409" y="2596034"/>
              <a:ext cx="428228" cy="365125"/>
            </a:xfrm>
            <a:prstGeom prst="line">
              <a:avLst/>
            </a:prstGeom>
            <a:noFill/>
            <a:ln w="38100">
              <a:solidFill>
                <a:srgbClr val="0000FF"/>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67" b="1">
                <a:solidFill>
                  <a:srgbClr val="0000FF"/>
                </a:solidFill>
                <a:latin typeface="微软雅黑" pitchFamily="34" charset="-122"/>
                <a:ea typeface="微软雅黑" pitchFamily="34" charset="-122"/>
              </a:endParaRPr>
            </a:p>
          </p:txBody>
        </p:sp>
      </p:grpSp>
      <p:sp>
        <p:nvSpPr>
          <p:cNvPr id="55" name="对角圆角矩形 54"/>
          <p:cNvSpPr/>
          <p:nvPr/>
        </p:nvSpPr>
        <p:spPr>
          <a:xfrm>
            <a:off x="742618" y="4488358"/>
            <a:ext cx="10731701" cy="1295836"/>
          </a:xfrm>
          <a:prstGeom prst="round2DiagRect">
            <a:avLst/>
          </a:prstGeom>
          <a:solidFill>
            <a:srgbClr val="0098F6"/>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56" name="矩形 55"/>
          <p:cNvSpPr/>
          <p:nvPr/>
        </p:nvSpPr>
        <p:spPr>
          <a:xfrm>
            <a:off x="963170" y="4601121"/>
            <a:ext cx="10314431" cy="973472"/>
          </a:xfrm>
          <a:prstGeom prst="rect">
            <a:avLst/>
          </a:prstGeom>
        </p:spPr>
        <p:txBody>
          <a:bodyPr wrap="square">
            <a:spAutoFit/>
          </a:bodyPr>
          <a:lstStyle/>
          <a:p>
            <a:pPr>
              <a:lnSpc>
                <a:spcPts val="3600"/>
              </a:lnSpc>
              <a:spcBef>
                <a:spcPts val="800"/>
              </a:spcBef>
            </a:pPr>
            <a:r>
              <a:rPr lang="zh-CN" altLang="en-US" sz="2400" b="1" dirty="0">
                <a:solidFill>
                  <a:schemeClr val="bg1"/>
                </a:solidFill>
                <a:latin typeface="微软雅黑" pitchFamily="34" charset="-122"/>
                <a:ea typeface="微软雅黑" pitchFamily="34" charset="-122"/>
              </a:rPr>
              <a:t>当光线从高折射率的媒体射向低折射率的媒体时，其折射角将大于入射角。因此，如果入射角足够大，就会出现全反射，光也就沿着光纤传输下去。</a:t>
            </a:r>
          </a:p>
        </p:txBody>
      </p:sp>
      <p:sp>
        <p:nvSpPr>
          <p:cNvPr id="57" name="矩形 56"/>
          <p:cNvSpPr/>
          <p:nvPr/>
        </p:nvSpPr>
        <p:spPr>
          <a:xfrm>
            <a:off x="879921" y="1672589"/>
            <a:ext cx="3056863" cy="461665"/>
          </a:xfrm>
          <a:prstGeom prst="rect">
            <a:avLst/>
          </a:prstGeom>
        </p:spPr>
        <p:txBody>
          <a:bodyPr wrap="square">
            <a:spAutoFit/>
          </a:bodyPr>
          <a:lstStyle/>
          <a:p>
            <a:pPr algn="ctr"/>
            <a:r>
              <a:rPr lang="zh-CN" altLang="zh-CN" sz="2400" b="1" dirty="0">
                <a:latin typeface="微软雅黑" pitchFamily="34" charset="-122"/>
                <a:ea typeface="微软雅黑" pitchFamily="34" charset="-122"/>
              </a:rPr>
              <a:t>光线在光纤中的折射</a:t>
            </a:r>
            <a:endParaRPr lang="zh-CN" altLang="en-US" sz="2400" b="1" dirty="0">
              <a:latin typeface="微软雅黑" pitchFamily="34" charset="-122"/>
              <a:ea typeface="微软雅黑" pitchFamily="34" charset="-122"/>
            </a:endParaRPr>
          </a:p>
        </p:txBody>
      </p:sp>
    </p:spTree>
    <p:extLst>
      <p:ext uri="{BB962C8B-B14F-4D97-AF65-F5344CB8AC3E}">
        <p14:creationId xmlns:p14="http://schemas.microsoft.com/office/powerpoint/2010/main" val="21188650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AutoShape 5"/>
          <p:cNvSpPr>
            <a:spLocks noChangeArrowheads="1"/>
          </p:cNvSpPr>
          <p:nvPr/>
        </p:nvSpPr>
        <p:spPr bwMode="auto">
          <a:xfrm>
            <a:off x="742618" y="922543"/>
            <a:ext cx="10731701" cy="471907"/>
          </a:xfrm>
          <a:prstGeom prst="roundRect">
            <a:avLst>
              <a:gd name="adj" fmla="val 16667"/>
            </a:avLst>
          </a:prstGeom>
          <a:solidFill>
            <a:srgbClr val="00B050"/>
          </a:solidFill>
          <a:ln>
            <a:noFill/>
          </a:ln>
          <a:effectLst/>
        </p:spPr>
        <p:txBody>
          <a:bodyPr wrap="none" anchor="ctr"/>
          <a:lstStyle/>
          <a:p>
            <a:endParaRPr lang="zh-CN" altLang="en-US" sz="2400"/>
          </a:p>
        </p:txBody>
      </p:sp>
      <p:sp>
        <p:nvSpPr>
          <p:cNvPr id="85" name="Rectangle 6"/>
          <p:cNvSpPr>
            <a:spLocks noChangeArrowheads="1"/>
          </p:cNvSpPr>
          <p:nvPr/>
        </p:nvSpPr>
        <p:spPr bwMode="auto">
          <a:xfrm>
            <a:off x="4821099" y="878261"/>
            <a:ext cx="2574744" cy="502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667" b="1" dirty="0">
                <a:solidFill>
                  <a:schemeClr val="bg1"/>
                </a:solidFill>
                <a:latin typeface="微软雅黑" pitchFamily="34" charset="-122"/>
                <a:ea typeface="微软雅黑" pitchFamily="34" charset="-122"/>
              </a:rPr>
              <a:t>光纤的工作原理</a:t>
            </a:r>
          </a:p>
        </p:txBody>
      </p:sp>
      <p:sp>
        <p:nvSpPr>
          <p:cNvPr id="86" name="圆角矩形 85"/>
          <p:cNvSpPr/>
          <p:nvPr/>
        </p:nvSpPr>
        <p:spPr>
          <a:xfrm>
            <a:off x="742618" y="1499617"/>
            <a:ext cx="10731701" cy="2840736"/>
          </a:xfrm>
          <a:prstGeom prst="roundRect">
            <a:avLst/>
          </a:prstGeom>
          <a:solidFill>
            <a:schemeClr val="bg1"/>
          </a:solidFill>
          <a:ln>
            <a:solidFill>
              <a:srgbClr val="00B0F0"/>
            </a:solid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30" name="对角圆角矩形 129"/>
          <p:cNvSpPr/>
          <p:nvPr/>
        </p:nvSpPr>
        <p:spPr>
          <a:xfrm>
            <a:off x="742618" y="4488358"/>
            <a:ext cx="10731701" cy="1295836"/>
          </a:xfrm>
          <a:prstGeom prst="round2DiagRect">
            <a:avLst/>
          </a:prstGeom>
          <a:solidFill>
            <a:srgbClr val="6666FF"/>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31" name="矩形 130"/>
          <p:cNvSpPr/>
          <p:nvPr/>
        </p:nvSpPr>
        <p:spPr>
          <a:xfrm>
            <a:off x="2881222" y="4601121"/>
            <a:ext cx="6888372" cy="973472"/>
          </a:xfrm>
          <a:prstGeom prst="rect">
            <a:avLst/>
          </a:prstGeom>
        </p:spPr>
        <p:txBody>
          <a:bodyPr wrap="square">
            <a:spAutoFit/>
          </a:bodyPr>
          <a:lstStyle/>
          <a:p>
            <a:pPr>
              <a:lnSpc>
                <a:spcPts val="3600"/>
              </a:lnSpc>
              <a:spcBef>
                <a:spcPts val="800"/>
              </a:spcBef>
            </a:pPr>
            <a:r>
              <a:rPr lang="zh-CN" altLang="en-US" sz="2400" b="1" dirty="0">
                <a:solidFill>
                  <a:schemeClr val="bg1"/>
                </a:solidFill>
                <a:latin typeface="微软雅黑" pitchFamily="34" charset="-122"/>
                <a:ea typeface="微软雅黑" pitchFamily="34" charset="-122"/>
              </a:rPr>
              <a:t>只要从纤芯中射到纤芯表面的光线的入射角大于某个临界角度，就可产生全反射。</a:t>
            </a:r>
          </a:p>
        </p:txBody>
      </p:sp>
      <p:sp>
        <p:nvSpPr>
          <p:cNvPr id="132" name="矩形 131"/>
          <p:cNvSpPr/>
          <p:nvPr/>
        </p:nvSpPr>
        <p:spPr>
          <a:xfrm>
            <a:off x="8109777" y="1672589"/>
            <a:ext cx="3056863" cy="461665"/>
          </a:xfrm>
          <a:prstGeom prst="rect">
            <a:avLst/>
          </a:prstGeom>
        </p:spPr>
        <p:txBody>
          <a:bodyPr wrap="square">
            <a:spAutoFit/>
          </a:bodyPr>
          <a:lstStyle/>
          <a:p>
            <a:pPr algn="ctr"/>
            <a:r>
              <a:rPr lang="zh-CN" altLang="en-US" sz="2400" b="1" dirty="0">
                <a:latin typeface="微软雅黑" pitchFamily="34" charset="-122"/>
                <a:ea typeface="微软雅黑" pitchFamily="34" charset="-122"/>
              </a:rPr>
              <a:t>光波在纤芯中的传播</a:t>
            </a:r>
          </a:p>
        </p:txBody>
      </p:sp>
      <p:grpSp>
        <p:nvGrpSpPr>
          <p:cNvPr id="167" name="组合 166"/>
          <p:cNvGrpSpPr/>
          <p:nvPr/>
        </p:nvGrpSpPr>
        <p:grpSpPr>
          <a:xfrm>
            <a:off x="1473872" y="1642912"/>
            <a:ext cx="9417073" cy="2476903"/>
            <a:chOff x="1322900" y="2482915"/>
            <a:chExt cx="7062805" cy="1857677"/>
          </a:xfrm>
        </p:grpSpPr>
        <p:sp>
          <p:nvSpPr>
            <p:cNvPr id="168" name="Rectangle 3"/>
            <p:cNvSpPr>
              <a:spLocks noChangeArrowheads="1"/>
            </p:cNvSpPr>
            <p:nvPr/>
          </p:nvSpPr>
          <p:spPr bwMode="auto">
            <a:xfrm>
              <a:off x="2884091" y="3170239"/>
              <a:ext cx="5298678" cy="244475"/>
            </a:xfrm>
            <a:prstGeom prst="rect">
              <a:avLst/>
            </a:prstGeom>
            <a:solidFill>
              <a:srgbClr val="00FFCC"/>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000099"/>
                </a:solidFill>
              </a:endParaRPr>
            </a:p>
          </p:txBody>
        </p:sp>
        <p:sp>
          <p:nvSpPr>
            <p:cNvPr id="169" name="Rectangle 4"/>
            <p:cNvSpPr>
              <a:spLocks noChangeArrowheads="1"/>
            </p:cNvSpPr>
            <p:nvPr/>
          </p:nvSpPr>
          <p:spPr bwMode="auto">
            <a:xfrm>
              <a:off x="2884091" y="3414713"/>
              <a:ext cx="5298678" cy="344487"/>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000099"/>
                </a:solidFill>
              </a:endParaRPr>
            </a:p>
          </p:txBody>
        </p:sp>
        <p:sp>
          <p:nvSpPr>
            <p:cNvPr id="170" name="Rectangle 5"/>
            <p:cNvSpPr>
              <a:spLocks noChangeArrowheads="1"/>
            </p:cNvSpPr>
            <p:nvPr/>
          </p:nvSpPr>
          <p:spPr bwMode="auto">
            <a:xfrm>
              <a:off x="2884091" y="3759201"/>
              <a:ext cx="5298678" cy="246063"/>
            </a:xfrm>
            <a:prstGeom prst="rect">
              <a:avLst/>
            </a:prstGeom>
            <a:solidFill>
              <a:srgbClr val="00FFCC"/>
            </a:solidFill>
            <a:ln w="12700">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000099"/>
                </a:solidFill>
              </a:endParaRPr>
            </a:p>
          </p:txBody>
        </p:sp>
        <p:sp>
          <p:nvSpPr>
            <p:cNvPr id="171" name="AutoShape 6"/>
            <p:cNvSpPr>
              <a:spLocks noChangeArrowheads="1"/>
            </p:cNvSpPr>
            <p:nvPr/>
          </p:nvSpPr>
          <p:spPr bwMode="auto">
            <a:xfrm rot="5400000">
              <a:off x="1524133" y="3116528"/>
              <a:ext cx="835025" cy="942446"/>
            </a:xfrm>
            <a:prstGeom prst="can">
              <a:avLst>
                <a:gd name="adj" fmla="val 26046"/>
              </a:avLst>
            </a:prstGeom>
            <a:gradFill rotWithShape="1">
              <a:gsLst>
                <a:gs pos="0">
                  <a:schemeClr val="accent5">
                    <a:lumMod val="50000"/>
                  </a:schemeClr>
                </a:gs>
                <a:gs pos="50000">
                  <a:srgbClr val="00FFCC"/>
                </a:gs>
                <a:gs pos="100000">
                  <a:schemeClr val="accent5">
                    <a:lumMod val="50000"/>
                  </a:schemeClr>
                </a:gs>
              </a:gsLst>
              <a:lin ang="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000099"/>
                </a:solidFill>
              </a:endParaRPr>
            </a:p>
          </p:txBody>
        </p:sp>
        <p:sp>
          <p:nvSpPr>
            <p:cNvPr id="172" name="AutoShape 7"/>
            <p:cNvSpPr>
              <a:spLocks noChangeArrowheads="1"/>
            </p:cNvSpPr>
            <p:nvPr/>
          </p:nvSpPr>
          <p:spPr bwMode="auto">
            <a:xfrm rot="5400000">
              <a:off x="2299098" y="3351345"/>
              <a:ext cx="344487" cy="471223"/>
            </a:xfrm>
            <a:prstGeom prst="can">
              <a:avLst>
                <a:gd name="adj" fmla="val 20711"/>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000099"/>
                </a:solidFill>
              </a:endParaRPr>
            </a:p>
          </p:txBody>
        </p:sp>
        <p:grpSp>
          <p:nvGrpSpPr>
            <p:cNvPr id="173" name="Group 8"/>
            <p:cNvGrpSpPr>
              <a:grpSpLocks/>
            </p:cNvGrpSpPr>
            <p:nvPr/>
          </p:nvGrpSpPr>
          <p:grpSpPr bwMode="auto">
            <a:xfrm>
              <a:off x="2884091" y="3170239"/>
              <a:ext cx="5298678" cy="835025"/>
              <a:chOff x="912" y="912"/>
              <a:chExt cx="4608" cy="816"/>
            </a:xfrm>
          </p:grpSpPr>
          <p:sp>
            <p:nvSpPr>
              <p:cNvPr id="180" name="Line 9"/>
              <p:cNvSpPr>
                <a:spLocks noChangeShapeType="1"/>
              </p:cNvSpPr>
              <p:nvPr/>
            </p:nvSpPr>
            <p:spPr bwMode="auto">
              <a:xfrm>
                <a:off x="912" y="912"/>
                <a:ext cx="460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b="1">
                  <a:solidFill>
                    <a:srgbClr val="000099"/>
                  </a:solidFill>
                </a:endParaRPr>
              </a:p>
            </p:txBody>
          </p:sp>
          <p:sp>
            <p:nvSpPr>
              <p:cNvPr id="181" name="Line 10"/>
              <p:cNvSpPr>
                <a:spLocks noChangeShapeType="1"/>
              </p:cNvSpPr>
              <p:nvPr/>
            </p:nvSpPr>
            <p:spPr bwMode="auto">
              <a:xfrm>
                <a:off x="912" y="1152"/>
                <a:ext cx="460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b="1">
                  <a:solidFill>
                    <a:srgbClr val="000099"/>
                  </a:solidFill>
                </a:endParaRPr>
              </a:p>
            </p:txBody>
          </p:sp>
          <p:sp>
            <p:nvSpPr>
              <p:cNvPr id="182" name="Line 11"/>
              <p:cNvSpPr>
                <a:spLocks noChangeShapeType="1"/>
              </p:cNvSpPr>
              <p:nvPr/>
            </p:nvSpPr>
            <p:spPr bwMode="auto">
              <a:xfrm>
                <a:off x="912" y="1488"/>
                <a:ext cx="460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b="1">
                  <a:solidFill>
                    <a:srgbClr val="000099"/>
                  </a:solidFill>
                </a:endParaRPr>
              </a:p>
            </p:txBody>
          </p:sp>
          <p:sp>
            <p:nvSpPr>
              <p:cNvPr id="183" name="Line 12"/>
              <p:cNvSpPr>
                <a:spLocks noChangeShapeType="1"/>
              </p:cNvSpPr>
              <p:nvPr/>
            </p:nvSpPr>
            <p:spPr bwMode="auto">
              <a:xfrm>
                <a:off x="912" y="1728"/>
                <a:ext cx="4608" cy="0"/>
              </a:xfrm>
              <a:prstGeom prst="line">
                <a:avLst/>
              </a:prstGeom>
              <a:noFill/>
              <a:ln w="12700">
                <a:solidFill>
                  <a:srgbClr val="007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b="1">
                  <a:solidFill>
                    <a:srgbClr val="000099"/>
                  </a:solidFill>
                </a:endParaRPr>
              </a:p>
            </p:txBody>
          </p:sp>
        </p:grpSp>
        <p:sp>
          <p:nvSpPr>
            <p:cNvPr id="174" name="Line 13"/>
            <p:cNvSpPr>
              <a:spLocks noChangeShapeType="1"/>
            </p:cNvSpPr>
            <p:nvPr/>
          </p:nvSpPr>
          <p:spPr bwMode="auto">
            <a:xfrm>
              <a:off x="2777465" y="3584576"/>
              <a:ext cx="5608240" cy="3175"/>
            </a:xfrm>
            <a:prstGeom prst="line">
              <a:avLst/>
            </a:prstGeom>
            <a:noFill/>
            <a:ln w="19050">
              <a:solidFill>
                <a:srgbClr val="333399"/>
              </a:solidFill>
              <a:prstDash val="lg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b="1">
                <a:solidFill>
                  <a:srgbClr val="000099"/>
                </a:solidFill>
              </a:endParaRPr>
            </a:p>
          </p:txBody>
        </p:sp>
        <p:sp>
          <p:nvSpPr>
            <p:cNvPr id="175" name="Text Box 14"/>
            <p:cNvSpPr txBox="1">
              <a:spLocks noChangeArrowheads="1"/>
            </p:cNvSpPr>
            <p:nvPr/>
          </p:nvSpPr>
          <p:spPr bwMode="auto">
            <a:xfrm>
              <a:off x="2241617" y="2482915"/>
              <a:ext cx="855042" cy="500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867" b="1" dirty="0">
                  <a:solidFill>
                    <a:srgbClr val="0000FF"/>
                  </a:solidFill>
                  <a:latin typeface="微软雅黑" pitchFamily="34" charset="-122"/>
                  <a:ea typeface="微软雅黑" pitchFamily="34" charset="-122"/>
                </a:rPr>
                <a:t>高折射率</a:t>
              </a:r>
            </a:p>
            <a:p>
              <a:pPr algn="ctr"/>
              <a:r>
                <a:rPr kumimoji="1" lang="en-US" altLang="zh-CN" sz="1867" b="1" dirty="0">
                  <a:solidFill>
                    <a:srgbClr val="0000FF"/>
                  </a:solidFill>
                  <a:latin typeface="微软雅黑" pitchFamily="34" charset="-122"/>
                  <a:ea typeface="微软雅黑" pitchFamily="34" charset="-122"/>
                </a:rPr>
                <a:t>(</a:t>
              </a:r>
              <a:r>
                <a:rPr kumimoji="1" lang="zh-CN" altLang="en-US" sz="1867" b="1" dirty="0">
                  <a:solidFill>
                    <a:srgbClr val="0000FF"/>
                  </a:solidFill>
                  <a:latin typeface="微软雅黑" pitchFamily="34" charset="-122"/>
                  <a:ea typeface="微软雅黑" pitchFamily="34" charset="-122"/>
                </a:rPr>
                <a:t>纤芯</a:t>
              </a:r>
              <a:r>
                <a:rPr kumimoji="1" lang="en-US" altLang="zh-CN" sz="1867" b="1" dirty="0">
                  <a:solidFill>
                    <a:srgbClr val="0000FF"/>
                  </a:solidFill>
                  <a:latin typeface="微软雅黑" pitchFamily="34" charset="-122"/>
                  <a:ea typeface="微软雅黑" pitchFamily="34" charset="-122"/>
                </a:rPr>
                <a:t>)</a:t>
              </a:r>
            </a:p>
          </p:txBody>
        </p:sp>
        <p:sp>
          <p:nvSpPr>
            <p:cNvPr id="176" name="Text Box 15"/>
            <p:cNvSpPr txBox="1">
              <a:spLocks noChangeArrowheads="1"/>
            </p:cNvSpPr>
            <p:nvPr/>
          </p:nvSpPr>
          <p:spPr bwMode="auto">
            <a:xfrm>
              <a:off x="1322900" y="2482915"/>
              <a:ext cx="855042" cy="500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867" b="1" dirty="0">
                  <a:solidFill>
                    <a:srgbClr val="0000FF"/>
                  </a:solidFill>
                  <a:latin typeface="微软雅黑" pitchFamily="34" charset="-122"/>
                  <a:ea typeface="微软雅黑" pitchFamily="34" charset="-122"/>
                </a:rPr>
                <a:t>低折射率</a:t>
              </a:r>
            </a:p>
            <a:p>
              <a:pPr algn="ctr"/>
              <a:r>
                <a:rPr kumimoji="1" lang="en-US" altLang="zh-CN" sz="1867" b="1" dirty="0">
                  <a:solidFill>
                    <a:srgbClr val="0000FF"/>
                  </a:solidFill>
                  <a:latin typeface="微软雅黑" pitchFamily="34" charset="-122"/>
                  <a:ea typeface="微软雅黑" pitchFamily="34" charset="-122"/>
                </a:rPr>
                <a:t>(</a:t>
              </a:r>
              <a:r>
                <a:rPr kumimoji="1" lang="zh-CN" altLang="en-US" sz="1867" b="1" dirty="0">
                  <a:solidFill>
                    <a:srgbClr val="0000FF"/>
                  </a:solidFill>
                  <a:latin typeface="微软雅黑" pitchFamily="34" charset="-122"/>
                  <a:ea typeface="微软雅黑" pitchFamily="34" charset="-122"/>
                </a:rPr>
                <a:t>包层</a:t>
              </a:r>
              <a:r>
                <a:rPr kumimoji="1" lang="en-US" altLang="zh-CN" sz="1867" b="1" dirty="0">
                  <a:solidFill>
                    <a:srgbClr val="0000FF"/>
                  </a:solidFill>
                  <a:latin typeface="微软雅黑" pitchFamily="34" charset="-122"/>
                  <a:ea typeface="微软雅黑" pitchFamily="34" charset="-122"/>
                </a:rPr>
                <a:t>)</a:t>
              </a:r>
            </a:p>
          </p:txBody>
        </p:sp>
        <p:sp>
          <p:nvSpPr>
            <p:cNvPr id="177" name="Line 16"/>
            <p:cNvSpPr>
              <a:spLocks noChangeShapeType="1"/>
            </p:cNvSpPr>
            <p:nvPr/>
          </p:nvSpPr>
          <p:spPr bwMode="auto">
            <a:xfrm flipH="1">
              <a:off x="2529814" y="3006135"/>
              <a:ext cx="139324" cy="408578"/>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b="1">
                <a:solidFill>
                  <a:srgbClr val="000099"/>
                </a:solidFill>
              </a:endParaRPr>
            </a:p>
          </p:txBody>
        </p:sp>
        <p:sp>
          <p:nvSpPr>
            <p:cNvPr id="178" name="Line 17"/>
            <p:cNvSpPr>
              <a:spLocks noChangeShapeType="1"/>
            </p:cNvSpPr>
            <p:nvPr/>
          </p:nvSpPr>
          <p:spPr bwMode="auto">
            <a:xfrm>
              <a:off x="1730971" y="3006134"/>
              <a:ext cx="0" cy="164103"/>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b="1">
                <a:solidFill>
                  <a:srgbClr val="000099"/>
                </a:solidFill>
              </a:endParaRPr>
            </a:p>
          </p:txBody>
        </p:sp>
        <p:sp>
          <p:nvSpPr>
            <p:cNvPr id="179" name="Text Box 18"/>
            <p:cNvSpPr txBox="1">
              <a:spLocks noChangeArrowheads="1"/>
            </p:cNvSpPr>
            <p:nvPr/>
          </p:nvSpPr>
          <p:spPr bwMode="auto">
            <a:xfrm>
              <a:off x="3542252" y="4025169"/>
              <a:ext cx="3839032" cy="3154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133" b="1" dirty="0">
                  <a:solidFill>
                    <a:srgbClr val="CC00CC"/>
                  </a:solidFill>
                  <a:latin typeface="微软雅黑" pitchFamily="34" charset="-122"/>
                  <a:ea typeface="微软雅黑" pitchFamily="34" charset="-122"/>
                </a:rPr>
                <a:t>光线在纤芯中传输的方式是不断地全反射</a:t>
              </a:r>
            </a:p>
          </p:txBody>
        </p:sp>
      </p:grpSp>
      <p:sp>
        <p:nvSpPr>
          <p:cNvPr id="184" name="Freeform 19"/>
          <p:cNvSpPr>
            <a:spLocks/>
          </p:cNvSpPr>
          <p:nvPr/>
        </p:nvSpPr>
        <p:spPr bwMode="auto">
          <a:xfrm>
            <a:off x="3594441" y="2886806"/>
            <a:ext cx="7035095" cy="457820"/>
          </a:xfrm>
          <a:custGeom>
            <a:avLst/>
            <a:gdLst>
              <a:gd name="T0" fmla="*/ 0 w 4302"/>
              <a:gd name="T1" fmla="*/ 108 h 336"/>
              <a:gd name="T2" fmla="*/ 384 w 4302"/>
              <a:gd name="T3" fmla="*/ 0 h 336"/>
              <a:gd name="T4" fmla="*/ 1560 w 4302"/>
              <a:gd name="T5" fmla="*/ 336 h 336"/>
              <a:gd name="T6" fmla="*/ 2742 w 4302"/>
              <a:gd name="T7" fmla="*/ 0 h 336"/>
              <a:gd name="T8" fmla="*/ 3918 w 4302"/>
              <a:gd name="T9" fmla="*/ 330 h 336"/>
              <a:gd name="T10" fmla="*/ 4302 w 4302"/>
              <a:gd name="T11" fmla="*/ 204 h 336"/>
            </a:gdLst>
            <a:ahLst/>
            <a:cxnLst>
              <a:cxn ang="0">
                <a:pos x="T0" y="T1"/>
              </a:cxn>
              <a:cxn ang="0">
                <a:pos x="T2" y="T3"/>
              </a:cxn>
              <a:cxn ang="0">
                <a:pos x="T4" y="T5"/>
              </a:cxn>
              <a:cxn ang="0">
                <a:pos x="T6" y="T7"/>
              </a:cxn>
              <a:cxn ang="0">
                <a:pos x="T8" y="T9"/>
              </a:cxn>
              <a:cxn ang="0">
                <a:pos x="T10" y="T11"/>
              </a:cxn>
            </a:cxnLst>
            <a:rect l="0" t="0" r="r" b="b"/>
            <a:pathLst>
              <a:path w="4302" h="336">
                <a:moveTo>
                  <a:pt x="0" y="108"/>
                </a:moveTo>
                <a:lnTo>
                  <a:pt x="384" y="0"/>
                </a:lnTo>
                <a:lnTo>
                  <a:pt x="1560" y="336"/>
                </a:lnTo>
                <a:lnTo>
                  <a:pt x="2742" y="0"/>
                </a:lnTo>
                <a:lnTo>
                  <a:pt x="3918" y="330"/>
                </a:lnTo>
                <a:lnTo>
                  <a:pt x="4302" y="204"/>
                </a:lnTo>
              </a:path>
            </a:pathLst>
          </a:custGeom>
          <a:noFill/>
          <a:ln w="57150" cmpd="sng">
            <a:solidFill>
              <a:srgbClr val="0000FF"/>
            </a:solidFill>
            <a:round/>
            <a:headEnd type="none" w="med"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solidFill>
                <a:srgbClr val="000099"/>
              </a:solidFill>
            </a:endParaRPr>
          </a:p>
        </p:txBody>
      </p:sp>
    </p:spTree>
    <p:extLst>
      <p:ext uri="{BB962C8B-B14F-4D97-AF65-F5344CB8AC3E}">
        <p14:creationId xmlns:p14="http://schemas.microsoft.com/office/powerpoint/2010/main" val="2597807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1000"/>
                                  </p:stCondLst>
                                  <p:childTnLst>
                                    <p:set>
                                      <p:cBhvr>
                                        <p:cTn id="6" dur="1" fill="hold">
                                          <p:stCondLst>
                                            <p:cond delay="0"/>
                                          </p:stCondLst>
                                        </p:cTn>
                                        <p:tgtEl>
                                          <p:spTgt spid="184"/>
                                        </p:tgtEl>
                                        <p:attrNameLst>
                                          <p:attrName>style.visibility</p:attrName>
                                        </p:attrNameLst>
                                      </p:cBhvr>
                                      <p:to>
                                        <p:strVal val="visible"/>
                                      </p:to>
                                    </p:set>
                                    <p:animEffect transition="in" filter="wipe(left)">
                                      <p:cBhvr>
                                        <p:cTn id="7" dur="2000"/>
                                        <p:tgtEl>
                                          <p:spTgt spid="1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742618" y="1129807"/>
            <a:ext cx="10731701" cy="471907"/>
          </a:xfrm>
          <a:prstGeom prst="roundRect">
            <a:avLst>
              <a:gd name="adj" fmla="val 16667"/>
            </a:avLst>
          </a:prstGeom>
          <a:solidFill>
            <a:srgbClr val="00B050"/>
          </a:solidFill>
          <a:ln>
            <a:noFill/>
          </a:ln>
          <a:effectLst/>
        </p:spPr>
        <p:txBody>
          <a:bodyPr wrap="none" anchor="ctr"/>
          <a:lstStyle/>
          <a:p>
            <a:endParaRPr lang="zh-CN" altLang="en-US" sz="2400"/>
          </a:p>
        </p:txBody>
      </p:sp>
      <p:sp>
        <p:nvSpPr>
          <p:cNvPr id="3" name="Rectangle 6"/>
          <p:cNvSpPr>
            <a:spLocks noChangeArrowheads="1"/>
          </p:cNvSpPr>
          <p:nvPr/>
        </p:nvSpPr>
        <p:spPr bwMode="auto">
          <a:xfrm>
            <a:off x="4479661" y="1085525"/>
            <a:ext cx="3257622" cy="502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667" b="1" dirty="0">
                <a:solidFill>
                  <a:schemeClr val="bg1"/>
                </a:solidFill>
                <a:latin typeface="微软雅黑" pitchFamily="34" charset="-122"/>
                <a:ea typeface="微软雅黑" pitchFamily="34" charset="-122"/>
              </a:rPr>
              <a:t>多模光纤与单模光纤</a:t>
            </a:r>
          </a:p>
        </p:txBody>
      </p:sp>
      <p:sp>
        <p:nvSpPr>
          <p:cNvPr id="4" name="Rectangle 68"/>
          <p:cNvSpPr>
            <a:spLocks noChangeArrowheads="1"/>
          </p:cNvSpPr>
          <p:nvPr/>
        </p:nvSpPr>
        <p:spPr bwMode="auto">
          <a:xfrm>
            <a:off x="742616" y="1601747"/>
            <a:ext cx="10827592" cy="3982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80990" indent="-380990" eaLnBrk="0" hangingPunct="0">
              <a:lnSpc>
                <a:spcPts val="4400"/>
              </a:lnSpc>
              <a:buClr>
                <a:srgbClr val="0070C0"/>
              </a:buClr>
              <a:buFont typeface="Wingdings" pitchFamily="2" charset="2"/>
              <a:buChar char="l"/>
            </a:pPr>
            <a:r>
              <a:rPr lang="zh-CN" altLang="en-US" sz="2667" b="1" dirty="0">
                <a:solidFill>
                  <a:srgbClr val="0000FF"/>
                </a:solidFill>
                <a:latin typeface="微软雅黑" pitchFamily="34" charset="-122"/>
                <a:ea typeface="微软雅黑" pitchFamily="34" charset="-122"/>
              </a:rPr>
              <a:t>多模光纤</a:t>
            </a:r>
            <a:r>
              <a:rPr lang="zh-CN" altLang="en-US" sz="2667" b="1" dirty="0">
                <a:latin typeface="微软雅黑" pitchFamily="34" charset="-122"/>
                <a:ea typeface="微软雅黑" pitchFamily="34" charset="-122"/>
              </a:rPr>
              <a:t> </a:t>
            </a:r>
          </a:p>
          <a:p>
            <a:pPr marL="353475" eaLnBrk="0" hangingPunct="0">
              <a:lnSpc>
                <a:spcPts val="4400"/>
              </a:lnSpc>
              <a:buClr>
                <a:srgbClr val="0070C0"/>
              </a:buClr>
            </a:pPr>
            <a:r>
              <a:rPr lang="zh-CN" altLang="en-US" sz="2667" b="1" dirty="0">
                <a:latin typeface="微软雅黑" pitchFamily="34" charset="-122"/>
                <a:ea typeface="微软雅黑" pitchFamily="34" charset="-122"/>
              </a:rPr>
              <a:t>可以存在多条不同角度入射的光线在一条光纤中传输。这种光纤就称为</a:t>
            </a:r>
            <a:r>
              <a:rPr lang="zh-CN" altLang="en-US" sz="2667" b="1" dirty="0">
                <a:solidFill>
                  <a:srgbClr val="0000FF"/>
                </a:solidFill>
                <a:latin typeface="微软雅黑" pitchFamily="34" charset="-122"/>
                <a:ea typeface="微软雅黑" pitchFamily="34" charset="-122"/>
              </a:rPr>
              <a:t>多模光纤</a:t>
            </a:r>
            <a:r>
              <a:rPr lang="zh-CN" altLang="en-US" sz="2667" b="1" dirty="0">
                <a:latin typeface="微软雅黑" pitchFamily="34" charset="-122"/>
                <a:ea typeface="微软雅黑" pitchFamily="34" charset="-122"/>
              </a:rPr>
              <a:t>。</a:t>
            </a:r>
          </a:p>
          <a:p>
            <a:pPr marL="380990" indent="-380990" eaLnBrk="0" hangingPunct="0">
              <a:lnSpc>
                <a:spcPts val="4400"/>
              </a:lnSpc>
              <a:buClr>
                <a:srgbClr val="0070C0"/>
              </a:buClr>
              <a:buFont typeface="Wingdings" pitchFamily="2" charset="2"/>
              <a:buChar char="l"/>
            </a:pPr>
            <a:r>
              <a:rPr lang="zh-CN" altLang="en-US" sz="2667" b="1" dirty="0">
                <a:solidFill>
                  <a:srgbClr val="0000FF"/>
                </a:solidFill>
                <a:latin typeface="微软雅黑" pitchFamily="34" charset="-122"/>
                <a:ea typeface="微软雅黑" pitchFamily="34" charset="-122"/>
              </a:rPr>
              <a:t>单模光纤</a:t>
            </a:r>
          </a:p>
          <a:p>
            <a:pPr marL="353475" eaLnBrk="0" hangingPunct="0">
              <a:lnSpc>
                <a:spcPts val="4400"/>
              </a:lnSpc>
              <a:buClr>
                <a:srgbClr val="0070C0"/>
              </a:buClr>
            </a:pPr>
            <a:r>
              <a:rPr lang="zh-CN" altLang="en-US" sz="2667" b="1" dirty="0">
                <a:latin typeface="微软雅黑" pitchFamily="34" charset="-122"/>
                <a:ea typeface="微软雅黑" pitchFamily="34" charset="-122"/>
              </a:rPr>
              <a:t>若光纤的直径减小到只有一个光的波长，则光纤就像一根波导那样，它可使光线一直向前传播，而不会产生多次反射。这样的光纤称为</a:t>
            </a:r>
            <a:r>
              <a:rPr lang="zh-CN" altLang="en-US" sz="2667" b="1" dirty="0">
                <a:solidFill>
                  <a:srgbClr val="0000FF"/>
                </a:solidFill>
                <a:latin typeface="微软雅黑" pitchFamily="34" charset="-122"/>
                <a:ea typeface="微软雅黑" pitchFamily="34" charset="-122"/>
              </a:rPr>
              <a:t>单模光纤</a:t>
            </a:r>
            <a:r>
              <a:rPr lang="zh-CN" altLang="en-US" sz="2667" b="1" dirty="0">
                <a:latin typeface="微软雅黑" pitchFamily="34" charset="-122"/>
                <a:ea typeface="微软雅黑" pitchFamily="34" charset="-122"/>
              </a:rPr>
              <a:t>。</a:t>
            </a:r>
          </a:p>
        </p:txBody>
      </p:sp>
    </p:spTree>
    <p:extLst>
      <p:ext uri="{BB962C8B-B14F-4D97-AF65-F5344CB8AC3E}">
        <p14:creationId xmlns:p14="http://schemas.microsoft.com/office/powerpoint/2010/main" val="26661929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圆角矩形 23"/>
          <p:cNvSpPr/>
          <p:nvPr/>
        </p:nvSpPr>
        <p:spPr>
          <a:xfrm>
            <a:off x="742618" y="1609345"/>
            <a:ext cx="10731701" cy="4220004"/>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79" name="Rectangle 31"/>
          <p:cNvSpPr>
            <a:spLocks noChangeArrowheads="1"/>
          </p:cNvSpPr>
          <p:nvPr/>
        </p:nvSpPr>
        <p:spPr bwMode="auto">
          <a:xfrm>
            <a:off x="3037094" y="2416556"/>
            <a:ext cx="6198429" cy="746989"/>
          </a:xfrm>
          <a:prstGeom prst="rect">
            <a:avLst/>
          </a:prstGeom>
          <a:solidFill>
            <a:schemeClr val="bg1"/>
          </a:solidFill>
          <a:ln>
            <a:noFill/>
          </a:ln>
          <a:effectLst/>
        </p:spPr>
        <p:txBody>
          <a:bodyPr wrap="none" anchor="ctr"/>
          <a:lstStyle/>
          <a:p>
            <a:endParaRPr lang="zh-CN" altLang="en-US" sz="1867" b="1">
              <a:solidFill>
                <a:srgbClr val="0000CC"/>
              </a:solidFill>
              <a:latin typeface="微软雅黑" pitchFamily="34" charset="-122"/>
              <a:ea typeface="微软雅黑" pitchFamily="34" charset="-122"/>
            </a:endParaRPr>
          </a:p>
        </p:txBody>
      </p:sp>
      <p:sp>
        <p:nvSpPr>
          <p:cNvPr id="2" name="AutoShape 5"/>
          <p:cNvSpPr>
            <a:spLocks noChangeArrowheads="1"/>
          </p:cNvSpPr>
          <p:nvPr/>
        </p:nvSpPr>
        <p:spPr bwMode="auto">
          <a:xfrm>
            <a:off x="742618" y="922543"/>
            <a:ext cx="10731701" cy="471907"/>
          </a:xfrm>
          <a:prstGeom prst="roundRect">
            <a:avLst>
              <a:gd name="adj" fmla="val 16667"/>
            </a:avLst>
          </a:prstGeom>
          <a:solidFill>
            <a:srgbClr val="00B050"/>
          </a:solidFill>
          <a:ln>
            <a:noFill/>
          </a:ln>
          <a:effectLst/>
        </p:spPr>
        <p:txBody>
          <a:bodyPr wrap="none" anchor="ctr"/>
          <a:lstStyle/>
          <a:p>
            <a:endParaRPr lang="zh-CN" altLang="en-US" sz="2400"/>
          </a:p>
        </p:txBody>
      </p:sp>
      <p:sp>
        <p:nvSpPr>
          <p:cNvPr id="3" name="Rectangle 6"/>
          <p:cNvSpPr>
            <a:spLocks noChangeArrowheads="1"/>
          </p:cNvSpPr>
          <p:nvPr/>
        </p:nvSpPr>
        <p:spPr bwMode="auto">
          <a:xfrm>
            <a:off x="4479659" y="878261"/>
            <a:ext cx="3257622" cy="502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zh-CN" sz="2667" b="1" dirty="0">
                <a:solidFill>
                  <a:schemeClr val="bg1"/>
                </a:solidFill>
                <a:latin typeface="微软雅黑" pitchFamily="34" charset="-122"/>
                <a:ea typeface="微软雅黑" pitchFamily="34" charset="-122"/>
              </a:rPr>
              <a:t>多模光纤和单模光纤</a:t>
            </a:r>
            <a:endParaRPr lang="zh-CN" altLang="en-US" sz="2667" b="1" dirty="0">
              <a:solidFill>
                <a:schemeClr val="bg1"/>
              </a:solidFill>
              <a:latin typeface="微软雅黑" pitchFamily="34" charset="-122"/>
              <a:ea typeface="微软雅黑" pitchFamily="34" charset="-122"/>
            </a:endParaRPr>
          </a:p>
        </p:txBody>
      </p:sp>
      <p:sp>
        <p:nvSpPr>
          <p:cNvPr id="53" name="Rectangle 31"/>
          <p:cNvSpPr>
            <a:spLocks noChangeArrowheads="1"/>
          </p:cNvSpPr>
          <p:nvPr/>
        </p:nvSpPr>
        <p:spPr bwMode="auto">
          <a:xfrm>
            <a:off x="3019876" y="2274831"/>
            <a:ext cx="6198429" cy="317867"/>
          </a:xfrm>
          <a:prstGeom prst="rect">
            <a:avLst/>
          </a:prstGeom>
          <a:solidFill>
            <a:srgbClr val="99FFCC"/>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67" b="1">
              <a:solidFill>
                <a:srgbClr val="0000CC"/>
              </a:solidFill>
              <a:latin typeface="微软雅黑" pitchFamily="34" charset="-122"/>
              <a:ea typeface="微软雅黑" pitchFamily="34" charset="-122"/>
            </a:endParaRPr>
          </a:p>
        </p:txBody>
      </p:sp>
      <p:sp>
        <p:nvSpPr>
          <p:cNvPr id="54" name="Rectangle 32"/>
          <p:cNvSpPr>
            <a:spLocks noChangeArrowheads="1"/>
          </p:cNvSpPr>
          <p:nvPr/>
        </p:nvSpPr>
        <p:spPr bwMode="auto">
          <a:xfrm>
            <a:off x="3034224" y="3036387"/>
            <a:ext cx="6198429" cy="317867"/>
          </a:xfrm>
          <a:prstGeom prst="rect">
            <a:avLst/>
          </a:prstGeom>
          <a:solidFill>
            <a:srgbClr val="99FFCC"/>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67" b="1">
              <a:solidFill>
                <a:srgbClr val="0000CC"/>
              </a:solidFill>
              <a:latin typeface="微软雅黑" pitchFamily="34" charset="-122"/>
              <a:ea typeface="微软雅黑" pitchFamily="34" charset="-122"/>
            </a:endParaRPr>
          </a:p>
        </p:txBody>
      </p:sp>
      <p:grpSp>
        <p:nvGrpSpPr>
          <p:cNvPr id="55" name="Group 33"/>
          <p:cNvGrpSpPr>
            <a:grpSpLocks/>
          </p:cNvGrpSpPr>
          <p:nvPr/>
        </p:nvGrpSpPr>
        <p:grpSpPr bwMode="auto">
          <a:xfrm>
            <a:off x="3034224" y="2273507"/>
            <a:ext cx="6198429" cy="1080748"/>
            <a:chOff x="912" y="912"/>
            <a:chExt cx="4608" cy="816"/>
          </a:xfrm>
        </p:grpSpPr>
        <p:sp>
          <p:nvSpPr>
            <p:cNvPr id="56" name="Line 34"/>
            <p:cNvSpPr>
              <a:spLocks noChangeShapeType="1"/>
            </p:cNvSpPr>
            <p:nvPr/>
          </p:nvSpPr>
          <p:spPr bwMode="auto">
            <a:xfrm>
              <a:off x="912" y="912"/>
              <a:ext cx="460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867" b="1">
                <a:solidFill>
                  <a:srgbClr val="0000CC"/>
                </a:solidFill>
                <a:latin typeface="微软雅黑" pitchFamily="34" charset="-122"/>
                <a:ea typeface="微软雅黑" pitchFamily="34" charset="-122"/>
              </a:endParaRPr>
            </a:p>
          </p:txBody>
        </p:sp>
        <p:sp>
          <p:nvSpPr>
            <p:cNvPr id="57" name="Line 35"/>
            <p:cNvSpPr>
              <a:spLocks noChangeShapeType="1"/>
            </p:cNvSpPr>
            <p:nvPr/>
          </p:nvSpPr>
          <p:spPr bwMode="auto">
            <a:xfrm>
              <a:off x="912" y="1152"/>
              <a:ext cx="460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867" b="1">
                <a:solidFill>
                  <a:srgbClr val="0000CC"/>
                </a:solidFill>
                <a:latin typeface="微软雅黑" pitchFamily="34" charset="-122"/>
                <a:ea typeface="微软雅黑" pitchFamily="34" charset="-122"/>
              </a:endParaRPr>
            </a:p>
          </p:txBody>
        </p:sp>
        <p:sp>
          <p:nvSpPr>
            <p:cNvPr id="58" name="Line 36"/>
            <p:cNvSpPr>
              <a:spLocks noChangeShapeType="1"/>
            </p:cNvSpPr>
            <p:nvPr/>
          </p:nvSpPr>
          <p:spPr bwMode="auto">
            <a:xfrm>
              <a:off x="912" y="1488"/>
              <a:ext cx="460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867" b="1">
                <a:solidFill>
                  <a:srgbClr val="0000CC"/>
                </a:solidFill>
                <a:latin typeface="微软雅黑" pitchFamily="34" charset="-122"/>
                <a:ea typeface="微软雅黑" pitchFamily="34" charset="-122"/>
              </a:endParaRPr>
            </a:p>
          </p:txBody>
        </p:sp>
        <p:sp>
          <p:nvSpPr>
            <p:cNvPr id="59" name="Line 37"/>
            <p:cNvSpPr>
              <a:spLocks noChangeShapeType="1"/>
            </p:cNvSpPr>
            <p:nvPr/>
          </p:nvSpPr>
          <p:spPr bwMode="auto">
            <a:xfrm>
              <a:off x="912" y="1728"/>
              <a:ext cx="460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867" b="1">
                <a:solidFill>
                  <a:srgbClr val="0000CC"/>
                </a:solidFill>
                <a:latin typeface="微软雅黑" pitchFamily="34" charset="-122"/>
                <a:ea typeface="微软雅黑" pitchFamily="34" charset="-122"/>
              </a:endParaRPr>
            </a:p>
          </p:txBody>
        </p:sp>
      </p:grpSp>
      <p:sp>
        <p:nvSpPr>
          <p:cNvPr id="60" name="Line 38"/>
          <p:cNvSpPr>
            <a:spLocks noChangeShapeType="1"/>
          </p:cNvSpPr>
          <p:nvPr/>
        </p:nvSpPr>
        <p:spPr bwMode="auto">
          <a:xfrm>
            <a:off x="2910830" y="2809907"/>
            <a:ext cx="6422263" cy="3973"/>
          </a:xfrm>
          <a:prstGeom prst="line">
            <a:avLst/>
          </a:prstGeom>
          <a:noFill/>
          <a:ln w="19050">
            <a:solidFill>
              <a:schemeClr val="tx1"/>
            </a:solidFill>
            <a:prstDash val="lg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867" b="1">
              <a:solidFill>
                <a:srgbClr val="0000CC"/>
              </a:solidFill>
              <a:latin typeface="微软雅黑" pitchFamily="34" charset="-122"/>
              <a:ea typeface="微软雅黑" pitchFamily="34" charset="-122"/>
            </a:endParaRPr>
          </a:p>
        </p:txBody>
      </p:sp>
      <p:grpSp>
        <p:nvGrpSpPr>
          <p:cNvPr id="61" name="Group 39"/>
          <p:cNvGrpSpPr>
            <a:grpSpLocks/>
          </p:cNvGrpSpPr>
          <p:nvPr/>
        </p:nvGrpSpPr>
        <p:grpSpPr bwMode="auto">
          <a:xfrm>
            <a:off x="1968155" y="1971539"/>
            <a:ext cx="8310486" cy="1192007"/>
            <a:chOff x="15" y="1206"/>
            <a:chExt cx="5792" cy="900"/>
          </a:xfrm>
        </p:grpSpPr>
        <p:grpSp>
          <p:nvGrpSpPr>
            <p:cNvPr id="62" name="Group 40"/>
            <p:cNvGrpSpPr>
              <a:grpSpLocks/>
            </p:cNvGrpSpPr>
            <p:nvPr/>
          </p:nvGrpSpPr>
          <p:grpSpPr bwMode="auto">
            <a:xfrm>
              <a:off x="15" y="1232"/>
              <a:ext cx="795" cy="874"/>
              <a:chOff x="15" y="1232"/>
              <a:chExt cx="795" cy="874"/>
            </a:xfrm>
          </p:grpSpPr>
          <p:sp>
            <p:nvSpPr>
              <p:cNvPr id="68" name="Rectangle 41"/>
              <p:cNvSpPr>
                <a:spLocks noChangeArrowheads="1"/>
              </p:cNvSpPr>
              <p:nvPr/>
            </p:nvSpPr>
            <p:spPr bwMode="auto">
              <a:xfrm>
                <a:off x="177" y="1578"/>
                <a:ext cx="480" cy="528"/>
              </a:xfrm>
              <a:prstGeom prst="rect">
                <a:avLst/>
              </a:prstGeom>
              <a:solidFill>
                <a:srgbClr val="FFFFFF"/>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67" b="1">
                  <a:solidFill>
                    <a:srgbClr val="0000CC"/>
                  </a:solidFill>
                  <a:latin typeface="微软雅黑" pitchFamily="34" charset="-122"/>
                  <a:ea typeface="微软雅黑" pitchFamily="34" charset="-122"/>
                </a:endParaRPr>
              </a:p>
            </p:txBody>
          </p:sp>
          <p:sp>
            <p:nvSpPr>
              <p:cNvPr id="69" name="Line 42"/>
              <p:cNvSpPr>
                <a:spLocks noChangeShapeType="1"/>
              </p:cNvSpPr>
              <p:nvPr/>
            </p:nvSpPr>
            <p:spPr bwMode="auto">
              <a:xfrm>
                <a:off x="417" y="1578"/>
                <a:ext cx="0" cy="528"/>
              </a:xfrm>
              <a:prstGeom prst="line">
                <a:avLst/>
              </a:prstGeom>
              <a:noFill/>
              <a:ln w="63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867" b="1">
                  <a:solidFill>
                    <a:srgbClr val="0000CC"/>
                  </a:solidFill>
                  <a:latin typeface="微软雅黑" pitchFamily="34" charset="-122"/>
                  <a:ea typeface="微软雅黑" pitchFamily="34" charset="-122"/>
                </a:endParaRPr>
              </a:p>
            </p:txBody>
          </p:sp>
          <p:sp>
            <p:nvSpPr>
              <p:cNvPr id="70" name="Freeform 43"/>
              <p:cNvSpPr>
                <a:spLocks/>
              </p:cNvSpPr>
              <p:nvPr/>
            </p:nvSpPr>
            <p:spPr bwMode="auto">
              <a:xfrm>
                <a:off x="177" y="1580"/>
                <a:ext cx="480" cy="526"/>
              </a:xfrm>
              <a:custGeom>
                <a:avLst/>
                <a:gdLst>
                  <a:gd name="T0" fmla="*/ 0 w 672"/>
                  <a:gd name="T1" fmla="*/ 670 h 670"/>
                  <a:gd name="T2" fmla="*/ 126 w 672"/>
                  <a:gd name="T3" fmla="*/ 637 h 670"/>
                  <a:gd name="T4" fmla="*/ 192 w 672"/>
                  <a:gd name="T5" fmla="*/ 526 h 670"/>
                  <a:gd name="T6" fmla="*/ 240 w 672"/>
                  <a:gd name="T7" fmla="*/ 334 h 670"/>
                  <a:gd name="T8" fmla="*/ 279 w 672"/>
                  <a:gd name="T9" fmla="*/ 139 h 670"/>
                  <a:gd name="T10" fmla="*/ 303 w 672"/>
                  <a:gd name="T11" fmla="*/ 40 h 670"/>
                  <a:gd name="T12" fmla="*/ 339 w 672"/>
                  <a:gd name="T13" fmla="*/ 1 h 670"/>
                  <a:gd name="T14" fmla="*/ 369 w 672"/>
                  <a:gd name="T15" fmla="*/ 34 h 670"/>
                  <a:gd name="T16" fmla="*/ 396 w 672"/>
                  <a:gd name="T17" fmla="*/ 136 h 670"/>
                  <a:gd name="T18" fmla="*/ 432 w 672"/>
                  <a:gd name="T19" fmla="*/ 337 h 670"/>
                  <a:gd name="T20" fmla="*/ 456 w 672"/>
                  <a:gd name="T21" fmla="*/ 457 h 670"/>
                  <a:gd name="T22" fmla="*/ 504 w 672"/>
                  <a:gd name="T23" fmla="*/ 595 h 670"/>
                  <a:gd name="T24" fmla="*/ 573 w 672"/>
                  <a:gd name="T25" fmla="*/ 643 h 670"/>
                  <a:gd name="T26" fmla="*/ 612 w 672"/>
                  <a:gd name="T27" fmla="*/ 655 h 670"/>
                  <a:gd name="T28" fmla="*/ 672 w 672"/>
                  <a:gd name="T29" fmla="*/ 670 h 6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72" h="670">
                    <a:moveTo>
                      <a:pt x="0" y="670"/>
                    </a:moveTo>
                    <a:cubicBezTo>
                      <a:pt x="21" y="664"/>
                      <a:pt x="94" y="661"/>
                      <a:pt x="126" y="637"/>
                    </a:cubicBezTo>
                    <a:cubicBezTo>
                      <a:pt x="158" y="613"/>
                      <a:pt x="173" y="576"/>
                      <a:pt x="192" y="526"/>
                    </a:cubicBezTo>
                    <a:cubicBezTo>
                      <a:pt x="211" y="476"/>
                      <a:pt x="226" y="398"/>
                      <a:pt x="240" y="334"/>
                    </a:cubicBezTo>
                    <a:cubicBezTo>
                      <a:pt x="254" y="270"/>
                      <a:pt x="269" y="188"/>
                      <a:pt x="279" y="139"/>
                    </a:cubicBezTo>
                    <a:cubicBezTo>
                      <a:pt x="289" y="90"/>
                      <a:pt x="293" y="63"/>
                      <a:pt x="303" y="40"/>
                    </a:cubicBezTo>
                    <a:cubicBezTo>
                      <a:pt x="313" y="17"/>
                      <a:pt x="328" y="2"/>
                      <a:pt x="339" y="1"/>
                    </a:cubicBezTo>
                    <a:cubicBezTo>
                      <a:pt x="350" y="0"/>
                      <a:pt x="360" y="12"/>
                      <a:pt x="369" y="34"/>
                    </a:cubicBezTo>
                    <a:cubicBezTo>
                      <a:pt x="378" y="56"/>
                      <a:pt x="386" y="86"/>
                      <a:pt x="396" y="136"/>
                    </a:cubicBezTo>
                    <a:cubicBezTo>
                      <a:pt x="406" y="186"/>
                      <a:pt x="422" y="284"/>
                      <a:pt x="432" y="337"/>
                    </a:cubicBezTo>
                    <a:cubicBezTo>
                      <a:pt x="442" y="390"/>
                      <a:pt x="444" y="414"/>
                      <a:pt x="456" y="457"/>
                    </a:cubicBezTo>
                    <a:cubicBezTo>
                      <a:pt x="468" y="500"/>
                      <a:pt x="485" y="564"/>
                      <a:pt x="504" y="595"/>
                    </a:cubicBezTo>
                    <a:cubicBezTo>
                      <a:pt x="523" y="626"/>
                      <a:pt x="555" y="633"/>
                      <a:pt x="573" y="643"/>
                    </a:cubicBezTo>
                    <a:cubicBezTo>
                      <a:pt x="591" y="653"/>
                      <a:pt x="596" y="651"/>
                      <a:pt x="612" y="655"/>
                    </a:cubicBezTo>
                    <a:cubicBezTo>
                      <a:pt x="628" y="659"/>
                      <a:pt x="660" y="667"/>
                      <a:pt x="672" y="670"/>
                    </a:cubicBezTo>
                  </a:path>
                </a:pathLst>
              </a:custGeom>
              <a:noFill/>
              <a:ln w="28575" cmpd="sng">
                <a:solidFill>
                  <a:srgbClr val="33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867" b="1">
                  <a:solidFill>
                    <a:srgbClr val="0000CC"/>
                  </a:solidFill>
                  <a:latin typeface="微软雅黑" pitchFamily="34" charset="-122"/>
                  <a:ea typeface="微软雅黑" pitchFamily="34" charset="-122"/>
                </a:endParaRPr>
              </a:p>
            </p:txBody>
          </p:sp>
          <p:sp>
            <p:nvSpPr>
              <p:cNvPr id="71" name="Text Box 44"/>
              <p:cNvSpPr txBox="1">
                <a:spLocks noChangeArrowheads="1"/>
              </p:cNvSpPr>
              <p:nvPr/>
            </p:nvSpPr>
            <p:spPr bwMode="auto">
              <a:xfrm>
                <a:off x="15" y="1232"/>
                <a:ext cx="795"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867" b="1" dirty="0">
                    <a:solidFill>
                      <a:srgbClr val="0000CC"/>
                    </a:solidFill>
                    <a:latin typeface="微软雅黑" pitchFamily="34" charset="-122"/>
                    <a:ea typeface="微软雅黑" pitchFamily="34" charset="-122"/>
                  </a:rPr>
                  <a:t>输入脉冲</a:t>
                </a:r>
              </a:p>
            </p:txBody>
          </p:sp>
        </p:grpSp>
        <p:grpSp>
          <p:nvGrpSpPr>
            <p:cNvPr id="63" name="Group 45"/>
            <p:cNvGrpSpPr>
              <a:grpSpLocks/>
            </p:cNvGrpSpPr>
            <p:nvPr/>
          </p:nvGrpSpPr>
          <p:grpSpPr bwMode="auto">
            <a:xfrm>
              <a:off x="5012" y="1206"/>
              <a:ext cx="795" cy="900"/>
              <a:chOff x="5012" y="1206"/>
              <a:chExt cx="795" cy="900"/>
            </a:xfrm>
          </p:grpSpPr>
          <p:sp>
            <p:nvSpPr>
              <p:cNvPr id="64" name="Rectangle 46"/>
              <p:cNvSpPr>
                <a:spLocks noChangeArrowheads="1"/>
              </p:cNvSpPr>
              <p:nvPr/>
            </p:nvSpPr>
            <p:spPr bwMode="auto">
              <a:xfrm>
                <a:off x="5110" y="1578"/>
                <a:ext cx="476" cy="528"/>
              </a:xfrm>
              <a:prstGeom prst="rect">
                <a:avLst/>
              </a:prstGeom>
              <a:solidFill>
                <a:srgbClr val="FFFFFF"/>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67" b="1">
                  <a:solidFill>
                    <a:srgbClr val="0000CC"/>
                  </a:solidFill>
                  <a:latin typeface="微软雅黑" pitchFamily="34" charset="-122"/>
                  <a:ea typeface="微软雅黑" pitchFamily="34" charset="-122"/>
                </a:endParaRPr>
              </a:p>
            </p:txBody>
          </p:sp>
          <p:sp>
            <p:nvSpPr>
              <p:cNvPr id="65" name="Line 47"/>
              <p:cNvSpPr>
                <a:spLocks noChangeShapeType="1"/>
              </p:cNvSpPr>
              <p:nvPr/>
            </p:nvSpPr>
            <p:spPr bwMode="auto">
              <a:xfrm>
                <a:off x="5348" y="1578"/>
                <a:ext cx="0" cy="528"/>
              </a:xfrm>
              <a:prstGeom prst="line">
                <a:avLst/>
              </a:prstGeom>
              <a:noFill/>
              <a:ln w="63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867" b="1">
                  <a:solidFill>
                    <a:srgbClr val="0000CC"/>
                  </a:solidFill>
                  <a:latin typeface="微软雅黑" pitchFamily="34" charset="-122"/>
                  <a:ea typeface="微软雅黑" pitchFamily="34" charset="-122"/>
                </a:endParaRPr>
              </a:p>
            </p:txBody>
          </p:sp>
          <p:sp>
            <p:nvSpPr>
              <p:cNvPr id="66" name="Freeform 48"/>
              <p:cNvSpPr>
                <a:spLocks/>
              </p:cNvSpPr>
              <p:nvPr/>
            </p:nvSpPr>
            <p:spPr bwMode="auto">
              <a:xfrm>
                <a:off x="5108" y="1726"/>
                <a:ext cx="480" cy="222"/>
              </a:xfrm>
              <a:custGeom>
                <a:avLst/>
                <a:gdLst>
                  <a:gd name="T0" fmla="*/ 0 w 678"/>
                  <a:gd name="T1" fmla="*/ 280 h 283"/>
                  <a:gd name="T2" fmla="*/ 87 w 678"/>
                  <a:gd name="T3" fmla="*/ 244 h 283"/>
                  <a:gd name="T4" fmla="*/ 150 w 678"/>
                  <a:gd name="T5" fmla="*/ 193 h 283"/>
                  <a:gd name="T6" fmla="*/ 201 w 678"/>
                  <a:gd name="T7" fmla="*/ 130 h 283"/>
                  <a:gd name="T8" fmla="*/ 258 w 678"/>
                  <a:gd name="T9" fmla="*/ 43 h 283"/>
                  <a:gd name="T10" fmla="*/ 339 w 678"/>
                  <a:gd name="T11" fmla="*/ 1 h 283"/>
                  <a:gd name="T12" fmla="*/ 426 w 678"/>
                  <a:gd name="T13" fmla="*/ 37 h 283"/>
                  <a:gd name="T14" fmla="*/ 492 w 678"/>
                  <a:gd name="T15" fmla="*/ 139 h 283"/>
                  <a:gd name="T16" fmla="*/ 528 w 678"/>
                  <a:gd name="T17" fmla="*/ 190 h 283"/>
                  <a:gd name="T18" fmla="*/ 591 w 678"/>
                  <a:gd name="T19" fmla="*/ 238 h 283"/>
                  <a:gd name="T20" fmla="*/ 678 w 678"/>
                  <a:gd name="T21" fmla="*/ 283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8" h="283">
                    <a:moveTo>
                      <a:pt x="0" y="280"/>
                    </a:moveTo>
                    <a:cubicBezTo>
                      <a:pt x="14" y="274"/>
                      <a:pt x="62" y="258"/>
                      <a:pt x="87" y="244"/>
                    </a:cubicBezTo>
                    <a:cubicBezTo>
                      <a:pt x="112" y="230"/>
                      <a:pt x="131" y="212"/>
                      <a:pt x="150" y="193"/>
                    </a:cubicBezTo>
                    <a:cubicBezTo>
                      <a:pt x="169" y="174"/>
                      <a:pt x="183" y="155"/>
                      <a:pt x="201" y="130"/>
                    </a:cubicBezTo>
                    <a:cubicBezTo>
                      <a:pt x="219" y="105"/>
                      <a:pt x="235" y="64"/>
                      <a:pt x="258" y="43"/>
                    </a:cubicBezTo>
                    <a:cubicBezTo>
                      <a:pt x="281" y="22"/>
                      <a:pt x="311" y="2"/>
                      <a:pt x="339" y="1"/>
                    </a:cubicBezTo>
                    <a:cubicBezTo>
                      <a:pt x="367" y="0"/>
                      <a:pt x="401" y="14"/>
                      <a:pt x="426" y="37"/>
                    </a:cubicBezTo>
                    <a:cubicBezTo>
                      <a:pt x="451" y="60"/>
                      <a:pt x="475" y="113"/>
                      <a:pt x="492" y="139"/>
                    </a:cubicBezTo>
                    <a:cubicBezTo>
                      <a:pt x="509" y="165"/>
                      <a:pt x="512" y="174"/>
                      <a:pt x="528" y="190"/>
                    </a:cubicBezTo>
                    <a:cubicBezTo>
                      <a:pt x="544" y="206"/>
                      <a:pt x="566" y="222"/>
                      <a:pt x="591" y="238"/>
                    </a:cubicBezTo>
                    <a:cubicBezTo>
                      <a:pt x="616" y="254"/>
                      <a:pt x="660" y="274"/>
                      <a:pt x="678" y="283"/>
                    </a:cubicBezTo>
                  </a:path>
                </a:pathLst>
              </a:custGeom>
              <a:noFill/>
              <a:ln w="28575" cmpd="sng">
                <a:solidFill>
                  <a:srgbClr val="33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867" b="1">
                  <a:solidFill>
                    <a:srgbClr val="0000CC"/>
                  </a:solidFill>
                  <a:latin typeface="微软雅黑" pitchFamily="34" charset="-122"/>
                  <a:ea typeface="微软雅黑" pitchFamily="34" charset="-122"/>
                </a:endParaRPr>
              </a:p>
            </p:txBody>
          </p:sp>
          <p:sp>
            <p:nvSpPr>
              <p:cNvPr id="67" name="Text Box 49"/>
              <p:cNvSpPr txBox="1">
                <a:spLocks noChangeArrowheads="1"/>
              </p:cNvSpPr>
              <p:nvPr/>
            </p:nvSpPr>
            <p:spPr bwMode="auto">
              <a:xfrm>
                <a:off x="5012" y="1206"/>
                <a:ext cx="795"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867" b="1" dirty="0">
                    <a:solidFill>
                      <a:srgbClr val="0000CC"/>
                    </a:solidFill>
                    <a:latin typeface="微软雅黑" pitchFamily="34" charset="-122"/>
                    <a:ea typeface="微软雅黑" pitchFamily="34" charset="-122"/>
                  </a:rPr>
                  <a:t>输出脉冲</a:t>
                </a:r>
              </a:p>
            </p:txBody>
          </p:sp>
        </p:grpSp>
      </p:grpSp>
      <p:grpSp>
        <p:nvGrpSpPr>
          <p:cNvPr id="80" name="组合 79"/>
          <p:cNvGrpSpPr/>
          <p:nvPr/>
        </p:nvGrpSpPr>
        <p:grpSpPr>
          <a:xfrm>
            <a:off x="3019876" y="2584751"/>
            <a:ext cx="6209909" cy="445013"/>
            <a:chOff x="2264907" y="1874555"/>
            <a:chExt cx="4657432" cy="333760"/>
          </a:xfrm>
        </p:grpSpPr>
        <p:sp>
          <p:nvSpPr>
            <p:cNvPr id="52" name="Freeform 30"/>
            <p:cNvSpPr>
              <a:spLocks/>
            </p:cNvSpPr>
            <p:nvPr/>
          </p:nvSpPr>
          <p:spPr bwMode="auto">
            <a:xfrm>
              <a:off x="2338083" y="1874555"/>
              <a:ext cx="4584256" cy="333760"/>
            </a:xfrm>
            <a:custGeom>
              <a:avLst/>
              <a:gdLst>
                <a:gd name="T0" fmla="*/ 0 w 4260"/>
                <a:gd name="T1" fmla="*/ 150 h 336"/>
                <a:gd name="T2" fmla="*/ 666 w 4260"/>
                <a:gd name="T3" fmla="*/ 0 h 336"/>
                <a:gd name="T4" fmla="*/ 2310 w 4260"/>
                <a:gd name="T5" fmla="*/ 336 h 336"/>
                <a:gd name="T6" fmla="*/ 3936 w 4260"/>
                <a:gd name="T7" fmla="*/ 0 h 336"/>
                <a:gd name="T8" fmla="*/ 4260 w 4260"/>
                <a:gd name="T9" fmla="*/ 72 h 336"/>
              </a:gdLst>
              <a:ahLst/>
              <a:cxnLst>
                <a:cxn ang="0">
                  <a:pos x="T0" y="T1"/>
                </a:cxn>
                <a:cxn ang="0">
                  <a:pos x="T2" y="T3"/>
                </a:cxn>
                <a:cxn ang="0">
                  <a:pos x="T4" y="T5"/>
                </a:cxn>
                <a:cxn ang="0">
                  <a:pos x="T6" y="T7"/>
                </a:cxn>
                <a:cxn ang="0">
                  <a:pos x="T8" y="T9"/>
                </a:cxn>
              </a:cxnLst>
              <a:rect l="0" t="0" r="r" b="b"/>
              <a:pathLst>
                <a:path w="4260" h="336">
                  <a:moveTo>
                    <a:pt x="0" y="150"/>
                  </a:moveTo>
                  <a:lnTo>
                    <a:pt x="666" y="0"/>
                  </a:lnTo>
                  <a:lnTo>
                    <a:pt x="2310" y="336"/>
                  </a:lnTo>
                  <a:lnTo>
                    <a:pt x="3936" y="0"/>
                  </a:lnTo>
                  <a:lnTo>
                    <a:pt x="4260" y="72"/>
                  </a:lnTo>
                </a:path>
              </a:pathLst>
            </a:custGeom>
            <a:noFill/>
            <a:ln w="38100" cmpd="sng">
              <a:solidFill>
                <a:srgbClr val="CC00CC"/>
              </a:solidFill>
              <a:round/>
              <a:headEnd type="none" w="med"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67" b="1">
                <a:solidFill>
                  <a:srgbClr val="0000CC"/>
                </a:solidFill>
                <a:latin typeface="微软雅黑" pitchFamily="34" charset="-122"/>
                <a:ea typeface="微软雅黑" pitchFamily="34" charset="-122"/>
              </a:endParaRPr>
            </a:p>
          </p:txBody>
        </p:sp>
        <p:sp>
          <p:nvSpPr>
            <p:cNvPr id="73" name="Freeform 51"/>
            <p:cNvSpPr>
              <a:spLocks/>
            </p:cNvSpPr>
            <p:nvPr/>
          </p:nvSpPr>
          <p:spPr bwMode="auto">
            <a:xfrm>
              <a:off x="2264907" y="1874556"/>
              <a:ext cx="4644518" cy="327800"/>
            </a:xfrm>
            <a:custGeom>
              <a:avLst/>
              <a:gdLst>
                <a:gd name="T0" fmla="*/ 0 w 4316"/>
                <a:gd name="T1" fmla="*/ 128 h 330"/>
                <a:gd name="T2" fmla="*/ 434 w 4316"/>
                <a:gd name="T3" fmla="*/ 0 h 330"/>
                <a:gd name="T4" fmla="*/ 1586 w 4316"/>
                <a:gd name="T5" fmla="*/ 330 h 330"/>
                <a:gd name="T6" fmla="*/ 2738 w 4316"/>
                <a:gd name="T7" fmla="*/ 0 h 330"/>
                <a:gd name="T8" fmla="*/ 3944 w 4316"/>
                <a:gd name="T9" fmla="*/ 330 h 330"/>
                <a:gd name="T10" fmla="*/ 4316 w 4316"/>
                <a:gd name="T11" fmla="*/ 204 h 330"/>
              </a:gdLst>
              <a:ahLst/>
              <a:cxnLst>
                <a:cxn ang="0">
                  <a:pos x="T0" y="T1"/>
                </a:cxn>
                <a:cxn ang="0">
                  <a:pos x="T2" y="T3"/>
                </a:cxn>
                <a:cxn ang="0">
                  <a:pos x="T4" y="T5"/>
                </a:cxn>
                <a:cxn ang="0">
                  <a:pos x="T6" y="T7"/>
                </a:cxn>
                <a:cxn ang="0">
                  <a:pos x="T8" y="T9"/>
                </a:cxn>
                <a:cxn ang="0">
                  <a:pos x="T10" y="T11"/>
                </a:cxn>
              </a:cxnLst>
              <a:rect l="0" t="0" r="r" b="b"/>
              <a:pathLst>
                <a:path w="4316" h="330">
                  <a:moveTo>
                    <a:pt x="0" y="128"/>
                  </a:moveTo>
                  <a:lnTo>
                    <a:pt x="434" y="0"/>
                  </a:lnTo>
                  <a:lnTo>
                    <a:pt x="1586" y="330"/>
                  </a:lnTo>
                  <a:lnTo>
                    <a:pt x="2738" y="0"/>
                  </a:lnTo>
                  <a:lnTo>
                    <a:pt x="3944" y="330"/>
                  </a:lnTo>
                  <a:lnTo>
                    <a:pt x="4316" y="204"/>
                  </a:lnTo>
                </a:path>
              </a:pathLst>
            </a:custGeom>
            <a:noFill/>
            <a:ln w="38100" cmpd="sng">
              <a:solidFill>
                <a:srgbClr val="CC00CC"/>
              </a:solidFill>
              <a:round/>
              <a:headEnd type="none" w="med"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67" b="1">
                <a:solidFill>
                  <a:srgbClr val="0000CC"/>
                </a:solidFill>
                <a:latin typeface="微软雅黑" pitchFamily="34" charset="-122"/>
                <a:ea typeface="微软雅黑" pitchFamily="34" charset="-122"/>
              </a:endParaRPr>
            </a:p>
          </p:txBody>
        </p:sp>
      </p:grpSp>
      <p:sp>
        <p:nvSpPr>
          <p:cNvPr id="74" name="Text Box 52"/>
          <p:cNvSpPr txBox="1">
            <a:spLocks noChangeArrowheads="1"/>
          </p:cNvSpPr>
          <p:nvPr/>
        </p:nvSpPr>
        <p:spPr bwMode="auto">
          <a:xfrm>
            <a:off x="5484860" y="1848459"/>
            <a:ext cx="1140056" cy="379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1867" b="1" dirty="0">
                <a:solidFill>
                  <a:srgbClr val="0000CC"/>
                </a:solidFill>
                <a:latin typeface="微软雅黑" pitchFamily="34" charset="-122"/>
                <a:ea typeface="微软雅黑" pitchFamily="34" charset="-122"/>
              </a:rPr>
              <a:t>多模光纤</a:t>
            </a:r>
          </a:p>
        </p:txBody>
      </p:sp>
      <p:sp>
        <p:nvSpPr>
          <p:cNvPr id="78" name="矩形 77"/>
          <p:cNvSpPr/>
          <p:nvPr/>
        </p:nvSpPr>
        <p:spPr>
          <a:xfrm>
            <a:off x="3586539" y="5210961"/>
            <a:ext cx="5227664" cy="461665"/>
          </a:xfrm>
          <a:prstGeom prst="rect">
            <a:avLst/>
          </a:prstGeom>
        </p:spPr>
        <p:txBody>
          <a:bodyPr wrap="square">
            <a:spAutoFit/>
          </a:bodyPr>
          <a:lstStyle/>
          <a:p>
            <a:pPr algn="ctr"/>
            <a:r>
              <a:rPr lang="zh-CN" altLang="zh-CN" sz="2400" b="1" dirty="0">
                <a:latin typeface="微软雅黑" pitchFamily="34" charset="-122"/>
                <a:ea typeface="微软雅黑" pitchFamily="34" charset="-122"/>
              </a:rPr>
              <a:t>多模光纤</a:t>
            </a:r>
            <a:r>
              <a:rPr lang="en-US" altLang="zh-CN" sz="2400" b="1" dirty="0">
                <a:latin typeface="微软雅黑" pitchFamily="34" charset="-122"/>
                <a:ea typeface="微软雅黑" pitchFamily="34" charset="-122"/>
              </a:rPr>
              <a:t> (a) </a:t>
            </a:r>
            <a:r>
              <a:rPr lang="zh-CN" altLang="zh-CN" sz="2400" b="1" dirty="0">
                <a:latin typeface="微软雅黑" pitchFamily="34" charset="-122"/>
                <a:ea typeface="微软雅黑" pitchFamily="34" charset="-122"/>
              </a:rPr>
              <a:t>和</a:t>
            </a:r>
            <a:r>
              <a:rPr lang="en-US" altLang="zh-CN" sz="2400" b="1" dirty="0">
                <a:latin typeface="微软雅黑" pitchFamily="34" charset="-122"/>
                <a:ea typeface="微软雅黑" pitchFamily="34" charset="-122"/>
              </a:rPr>
              <a:t> </a:t>
            </a:r>
            <a:r>
              <a:rPr lang="zh-CN" altLang="zh-CN" sz="2400" b="1" dirty="0">
                <a:latin typeface="微软雅黑" pitchFamily="34" charset="-122"/>
                <a:ea typeface="微软雅黑" pitchFamily="34" charset="-122"/>
              </a:rPr>
              <a:t>单模光纤</a:t>
            </a:r>
            <a:r>
              <a:rPr lang="en-US" altLang="zh-CN" sz="2400" b="1" dirty="0">
                <a:latin typeface="微软雅黑" pitchFamily="34" charset="-122"/>
                <a:ea typeface="微软雅黑" pitchFamily="34" charset="-122"/>
              </a:rPr>
              <a:t> (b) </a:t>
            </a:r>
            <a:r>
              <a:rPr lang="zh-CN" altLang="zh-CN" sz="2400" b="1" dirty="0">
                <a:latin typeface="微软雅黑" pitchFamily="34" charset="-122"/>
                <a:ea typeface="微软雅黑" pitchFamily="34" charset="-122"/>
              </a:rPr>
              <a:t>的比较</a:t>
            </a:r>
            <a:endParaRPr lang="zh-CN" altLang="en-US" sz="2400" b="1" dirty="0">
              <a:latin typeface="微软雅黑" pitchFamily="34" charset="-122"/>
              <a:ea typeface="微软雅黑" pitchFamily="34" charset="-122"/>
            </a:endParaRPr>
          </a:p>
        </p:txBody>
      </p:sp>
      <p:grpSp>
        <p:nvGrpSpPr>
          <p:cNvPr id="87" name="组合 86"/>
          <p:cNvGrpSpPr/>
          <p:nvPr/>
        </p:nvGrpSpPr>
        <p:grpSpPr>
          <a:xfrm>
            <a:off x="1968154" y="3713193"/>
            <a:ext cx="8310486" cy="1229091"/>
            <a:chOff x="1476115" y="2720887"/>
            <a:chExt cx="6232864" cy="921818"/>
          </a:xfrm>
        </p:grpSpPr>
        <p:grpSp>
          <p:nvGrpSpPr>
            <p:cNvPr id="25" name="Group 2"/>
            <p:cNvGrpSpPr>
              <a:grpSpLocks/>
            </p:cNvGrpSpPr>
            <p:nvPr/>
          </p:nvGrpSpPr>
          <p:grpSpPr bwMode="auto">
            <a:xfrm>
              <a:off x="1476115" y="2720887"/>
              <a:ext cx="6232864" cy="921818"/>
              <a:chOff x="15" y="2758"/>
              <a:chExt cx="5792" cy="928"/>
            </a:xfrm>
          </p:grpSpPr>
          <p:grpSp>
            <p:nvGrpSpPr>
              <p:cNvPr id="26" name="Group 3"/>
              <p:cNvGrpSpPr>
                <a:grpSpLocks/>
              </p:cNvGrpSpPr>
              <p:nvPr/>
            </p:nvGrpSpPr>
            <p:grpSpPr bwMode="auto">
              <a:xfrm>
                <a:off x="768" y="3158"/>
                <a:ext cx="4320" cy="528"/>
                <a:chOff x="768" y="3072"/>
                <a:chExt cx="4320" cy="528"/>
              </a:xfrm>
            </p:grpSpPr>
            <p:sp>
              <p:nvSpPr>
                <p:cNvPr id="43" name="Rectangle 4"/>
                <p:cNvSpPr>
                  <a:spLocks noChangeArrowheads="1"/>
                </p:cNvSpPr>
                <p:nvPr/>
              </p:nvSpPr>
              <p:spPr bwMode="auto">
                <a:xfrm>
                  <a:off x="768" y="3168"/>
                  <a:ext cx="4320" cy="336"/>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67" b="1">
                    <a:solidFill>
                      <a:srgbClr val="0000CC"/>
                    </a:solidFill>
                    <a:latin typeface="微软雅黑" pitchFamily="34" charset="-122"/>
                    <a:ea typeface="微软雅黑" pitchFamily="34" charset="-122"/>
                  </a:endParaRPr>
                </a:p>
              </p:txBody>
            </p:sp>
            <p:grpSp>
              <p:nvGrpSpPr>
                <p:cNvPr id="44" name="Group 5"/>
                <p:cNvGrpSpPr>
                  <a:grpSpLocks/>
                </p:cNvGrpSpPr>
                <p:nvPr/>
              </p:nvGrpSpPr>
              <p:grpSpPr bwMode="auto">
                <a:xfrm>
                  <a:off x="768" y="3072"/>
                  <a:ext cx="4320" cy="528"/>
                  <a:chOff x="768" y="3072"/>
                  <a:chExt cx="4320" cy="528"/>
                </a:xfrm>
              </p:grpSpPr>
              <p:sp>
                <p:nvSpPr>
                  <p:cNvPr id="45" name="Rectangle 6"/>
                  <p:cNvSpPr>
                    <a:spLocks noChangeArrowheads="1"/>
                  </p:cNvSpPr>
                  <p:nvPr/>
                </p:nvSpPr>
                <p:spPr bwMode="auto">
                  <a:xfrm>
                    <a:off x="768" y="3072"/>
                    <a:ext cx="4320" cy="190"/>
                  </a:xfrm>
                  <a:prstGeom prst="rect">
                    <a:avLst/>
                  </a:prstGeom>
                  <a:solidFill>
                    <a:srgbClr val="99FFCC"/>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67" b="1">
                      <a:solidFill>
                        <a:srgbClr val="0000CC"/>
                      </a:solidFill>
                      <a:latin typeface="微软雅黑" pitchFamily="34" charset="-122"/>
                      <a:ea typeface="微软雅黑" pitchFamily="34" charset="-122"/>
                    </a:endParaRPr>
                  </a:p>
                </p:txBody>
              </p:sp>
              <p:sp>
                <p:nvSpPr>
                  <p:cNvPr id="46" name="Rectangle 7"/>
                  <p:cNvSpPr>
                    <a:spLocks noChangeArrowheads="1"/>
                  </p:cNvSpPr>
                  <p:nvPr/>
                </p:nvSpPr>
                <p:spPr bwMode="auto">
                  <a:xfrm>
                    <a:off x="768" y="3410"/>
                    <a:ext cx="4320" cy="190"/>
                  </a:xfrm>
                  <a:prstGeom prst="rect">
                    <a:avLst/>
                  </a:prstGeom>
                  <a:solidFill>
                    <a:srgbClr val="99FFCC"/>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67" b="1">
                      <a:solidFill>
                        <a:srgbClr val="0000CC"/>
                      </a:solidFill>
                      <a:latin typeface="微软雅黑" pitchFamily="34" charset="-122"/>
                      <a:ea typeface="微软雅黑" pitchFamily="34" charset="-122"/>
                    </a:endParaRPr>
                  </a:p>
                </p:txBody>
              </p:sp>
              <p:sp>
                <p:nvSpPr>
                  <p:cNvPr id="47" name="Line 8"/>
                  <p:cNvSpPr>
                    <a:spLocks noChangeShapeType="1"/>
                  </p:cNvSpPr>
                  <p:nvPr/>
                </p:nvSpPr>
                <p:spPr bwMode="auto">
                  <a:xfrm>
                    <a:off x="768" y="3072"/>
                    <a:ext cx="4320" cy="0"/>
                  </a:xfrm>
                  <a:prstGeom prst="line">
                    <a:avLst/>
                  </a:prstGeom>
                  <a:no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867" b="1">
                      <a:solidFill>
                        <a:srgbClr val="0000CC"/>
                      </a:solidFill>
                      <a:latin typeface="微软雅黑" pitchFamily="34" charset="-122"/>
                      <a:ea typeface="微软雅黑" pitchFamily="34" charset="-122"/>
                    </a:endParaRPr>
                  </a:p>
                </p:txBody>
              </p:sp>
              <p:sp>
                <p:nvSpPr>
                  <p:cNvPr id="48" name="Line 9"/>
                  <p:cNvSpPr>
                    <a:spLocks noChangeShapeType="1"/>
                  </p:cNvSpPr>
                  <p:nvPr/>
                </p:nvSpPr>
                <p:spPr bwMode="auto">
                  <a:xfrm>
                    <a:off x="768" y="3262"/>
                    <a:ext cx="4320" cy="0"/>
                  </a:xfrm>
                  <a:prstGeom prst="line">
                    <a:avLst/>
                  </a:prstGeom>
                  <a:no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867" b="1">
                      <a:solidFill>
                        <a:srgbClr val="0000CC"/>
                      </a:solidFill>
                      <a:latin typeface="微软雅黑" pitchFamily="34" charset="-122"/>
                      <a:ea typeface="微软雅黑" pitchFamily="34" charset="-122"/>
                    </a:endParaRPr>
                  </a:p>
                </p:txBody>
              </p:sp>
              <p:sp>
                <p:nvSpPr>
                  <p:cNvPr id="49" name="Line 10"/>
                  <p:cNvSpPr>
                    <a:spLocks noChangeShapeType="1"/>
                  </p:cNvSpPr>
                  <p:nvPr/>
                </p:nvSpPr>
                <p:spPr bwMode="auto">
                  <a:xfrm>
                    <a:off x="768" y="3410"/>
                    <a:ext cx="4320" cy="0"/>
                  </a:xfrm>
                  <a:prstGeom prst="line">
                    <a:avLst/>
                  </a:prstGeom>
                  <a:no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867" b="1">
                      <a:solidFill>
                        <a:srgbClr val="0000CC"/>
                      </a:solidFill>
                      <a:latin typeface="微软雅黑" pitchFamily="34" charset="-122"/>
                      <a:ea typeface="微软雅黑" pitchFamily="34" charset="-122"/>
                    </a:endParaRPr>
                  </a:p>
                </p:txBody>
              </p:sp>
              <p:sp>
                <p:nvSpPr>
                  <p:cNvPr id="50" name="Line 11"/>
                  <p:cNvSpPr>
                    <a:spLocks noChangeShapeType="1"/>
                  </p:cNvSpPr>
                  <p:nvPr/>
                </p:nvSpPr>
                <p:spPr bwMode="auto">
                  <a:xfrm>
                    <a:off x="768" y="3600"/>
                    <a:ext cx="4320" cy="0"/>
                  </a:xfrm>
                  <a:prstGeom prst="line">
                    <a:avLst/>
                  </a:prstGeom>
                  <a:no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867" b="1">
                      <a:solidFill>
                        <a:srgbClr val="0000CC"/>
                      </a:solidFill>
                      <a:latin typeface="微软雅黑" pitchFamily="34" charset="-122"/>
                      <a:ea typeface="微软雅黑" pitchFamily="34" charset="-122"/>
                    </a:endParaRPr>
                  </a:p>
                </p:txBody>
              </p:sp>
            </p:grpSp>
          </p:grpSp>
          <p:grpSp>
            <p:nvGrpSpPr>
              <p:cNvPr id="27" name="Group 13"/>
              <p:cNvGrpSpPr>
                <a:grpSpLocks/>
              </p:cNvGrpSpPr>
              <p:nvPr/>
            </p:nvGrpSpPr>
            <p:grpSpPr bwMode="auto">
              <a:xfrm>
                <a:off x="15" y="2758"/>
                <a:ext cx="5792" cy="900"/>
                <a:chOff x="15" y="2848"/>
                <a:chExt cx="5792" cy="900"/>
              </a:xfrm>
            </p:grpSpPr>
            <p:grpSp>
              <p:nvGrpSpPr>
                <p:cNvPr id="29" name="Group 14"/>
                <p:cNvGrpSpPr>
                  <a:grpSpLocks/>
                </p:cNvGrpSpPr>
                <p:nvPr/>
              </p:nvGrpSpPr>
              <p:grpSpPr bwMode="auto">
                <a:xfrm>
                  <a:off x="15" y="2849"/>
                  <a:ext cx="795" cy="899"/>
                  <a:chOff x="15" y="2849"/>
                  <a:chExt cx="795" cy="899"/>
                </a:xfrm>
              </p:grpSpPr>
              <p:grpSp>
                <p:nvGrpSpPr>
                  <p:cNvPr id="37" name="Group 15"/>
                  <p:cNvGrpSpPr>
                    <a:grpSpLocks/>
                  </p:cNvGrpSpPr>
                  <p:nvPr/>
                </p:nvGrpSpPr>
                <p:grpSpPr bwMode="auto">
                  <a:xfrm>
                    <a:off x="158" y="3220"/>
                    <a:ext cx="480" cy="528"/>
                    <a:chOff x="240" y="2448"/>
                    <a:chExt cx="480" cy="528"/>
                  </a:xfrm>
                </p:grpSpPr>
                <p:grpSp>
                  <p:nvGrpSpPr>
                    <p:cNvPr id="39" name="Group 16"/>
                    <p:cNvGrpSpPr>
                      <a:grpSpLocks/>
                    </p:cNvGrpSpPr>
                    <p:nvPr/>
                  </p:nvGrpSpPr>
                  <p:grpSpPr bwMode="auto">
                    <a:xfrm>
                      <a:off x="240" y="2448"/>
                      <a:ext cx="480" cy="528"/>
                      <a:chOff x="240" y="2448"/>
                      <a:chExt cx="672" cy="672"/>
                    </a:xfrm>
                  </p:grpSpPr>
                  <p:sp>
                    <p:nvSpPr>
                      <p:cNvPr id="41" name="Rectangle 17"/>
                      <p:cNvSpPr>
                        <a:spLocks noChangeArrowheads="1"/>
                      </p:cNvSpPr>
                      <p:nvPr/>
                    </p:nvSpPr>
                    <p:spPr bwMode="auto">
                      <a:xfrm>
                        <a:off x="240" y="2448"/>
                        <a:ext cx="672" cy="672"/>
                      </a:xfrm>
                      <a:prstGeom prst="rect">
                        <a:avLst/>
                      </a:prstGeom>
                      <a:solidFill>
                        <a:srgbClr val="FFFFFF"/>
                      </a:solidFill>
                      <a:ln w="6350">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67" b="1">
                          <a:solidFill>
                            <a:srgbClr val="0000CC"/>
                          </a:solidFill>
                          <a:latin typeface="微软雅黑" pitchFamily="34" charset="-122"/>
                          <a:ea typeface="微软雅黑" pitchFamily="34" charset="-122"/>
                        </a:endParaRPr>
                      </a:p>
                    </p:txBody>
                  </p:sp>
                  <p:sp>
                    <p:nvSpPr>
                      <p:cNvPr id="42" name="Line 18"/>
                      <p:cNvSpPr>
                        <a:spLocks noChangeShapeType="1"/>
                      </p:cNvSpPr>
                      <p:nvPr/>
                    </p:nvSpPr>
                    <p:spPr bwMode="auto">
                      <a:xfrm>
                        <a:off x="576" y="2448"/>
                        <a:ext cx="0" cy="672"/>
                      </a:xfrm>
                      <a:prstGeom prst="line">
                        <a:avLst/>
                      </a:prstGeom>
                      <a:noFill/>
                      <a:ln w="63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867" b="1">
                          <a:solidFill>
                            <a:srgbClr val="0000CC"/>
                          </a:solidFill>
                          <a:latin typeface="微软雅黑" pitchFamily="34" charset="-122"/>
                          <a:ea typeface="微软雅黑" pitchFamily="34" charset="-122"/>
                        </a:endParaRPr>
                      </a:p>
                    </p:txBody>
                  </p:sp>
                </p:grpSp>
                <p:sp>
                  <p:nvSpPr>
                    <p:cNvPr id="40" name="Freeform 19"/>
                    <p:cNvSpPr>
                      <a:spLocks/>
                    </p:cNvSpPr>
                    <p:nvPr/>
                  </p:nvSpPr>
                  <p:spPr bwMode="auto">
                    <a:xfrm>
                      <a:off x="240" y="2450"/>
                      <a:ext cx="480" cy="526"/>
                    </a:xfrm>
                    <a:custGeom>
                      <a:avLst/>
                      <a:gdLst>
                        <a:gd name="T0" fmla="*/ 0 w 672"/>
                        <a:gd name="T1" fmla="*/ 670 h 670"/>
                        <a:gd name="T2" fmla="*/ 126 w 672"/>
                        <a:gd name="T3" fmla="*/ 637 h 670"/>
                        <a:gd name="T4" fmla="*/ 192 w 672"/>
                        <a:gd name="T5" fmla="*/ 526 h 670"/>
                        <a:gd name="T6" fmla="*/ 240 w 672"/>
                        <a:gd name="T7" fmla="*/ 334 h 670"/>
                        <a:gd name="T8" fmla="*/ 279 w 672"/>
                        <a:gd name="T9" fmla="*/ 139 h 670"/>
                        <a:gd name="T10" fmla="*/ 303 w 672"/>
                        <a:gd name="T11" fmla="*/ 40 h 670"/>
                        <a:gd name="T12" fmla="*/ 339 w 672"/>
                        <a:gd name="T13" fmla="*/ 1 h 670"/>
                        <a:gd name="T14" fmla="*/ 369 w 672"/>
                        <a:gd name="T15" fmla="*/ 34 h 670"/>
                        <a:gd name="T16" fmla="*/ 396 w 672"/>
                        <a:gd name="T17" fmla="*/ 136 h 670"/>
                        <a:gd name="T18" fmla="*/ 432 w 672"/>
                        <a:gd name="T19" fmla="*/ 337 h 670"/>
                        <a:gd name="T20" fmla="*/ 456 w 672"/>
                        <a:gd name="T21" fmla="*/ 457 h 670"/>
                        <a:gd name="T22" fmla="*/ 504 w 672"/>
                        <a:gd name="T23" fmla="*/ 595 h 670"/>
                        <a:gd name="T24" fmla="*/ 573 w 672"/>
                        <a:gd name="T25" fmla="*/ 643 h 670"/>
                        <a:gd name="T26" fmla="*/ 612 w 672"/>
                        <a:gd name="T27" fmla="*/ 655 h 670"/>
                        <a:gd name="T28" fmla="*/ 672 w 672"/>
                        <a:gd name="T29" fmla="*/ 670 h 6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72" h="670">
                          <a:moveTo>
                            <a:pt x="0" y="670"/>
                          </a:moveTo>
                          <a:cubicBezTo>
                            <a:pt x="21" y="664"/>
                            <a:pt x="94" y="661"/>
                            <a:pt x="126" y="637"/>
                          </a:cubicBezTo>
                          <a:cubicBezTo>
                            <a:pt x="158" y="613"/>
                            <a:pt x="173" y="576"/>
                            <a:pt x="192" y="526"/>
                          </a:cubicBezTo>
                          <a:cubicBezTo>
                            <a:pt x="211" y="476"/>
                            <a:pt x="226" y="398"/>
                            <a:pt x="240" y="334"/>
                          </a:cubicBezTo>
                          <a:cubicBezTo>
                            <a:pt x="254" y="270"/>
                            <a:pt x="269" y="188"/>
                            <a:pt x="279" y="139"/>
                          </a:cubicBezTo>
                          <a:cubicBezTo>
                            <a:pt x="289" y="90"/>
                            <a:pt x="293" y="63"/>
                            <a:pt x="303" y="40"/>
                          </a:cubicBezTo>
                          <a:cubicBezTo>
                            <a:pt x="313" y="17"/>
                            <a:pt x="328" y="2"/>
                            <a:pt x="339" y="1"/>
                          </a:cubicBezTo>
                          <a:cubicBezTo>
                            <a:pt x="350" y="0"/>
                            <a:pt x="360" y="12"/>
                            <a:pt x="369" y="34"/>
                          </a:cubicBezTo>
                          <a:cubicBezTo>
                            <a:pt x="378" y="56"/>
                            <a:pt x="386" y="86"/>
                            <a:pt x="396" y="136"/>
                          </a:cubicBezTo>
                          <a:cubicBezTo>
                            <a:pt x="406" y="186"/>
                            <a:pt x="422" y="284"/>
                            <a:pt x="432" y="337"/>
                          </a:cubicBezTo>
                          <a:cubicBezTo>
                            <a:pt x="442" y="390"/>
                            <a:pt x="444" y="414"/>
                            <a:pt x="456" y="457"/>
                          </a:cubicBezTo>
                          <a:cubicBezTo>
                            <a:pt x="468" y="500"/>
                            <a:pt x="485" y="564"/>
                            <a:pt x="504" y="595"/>
                          </a:cubicBezTo>
                          <a:cubicBezTo>
                            <a:pt x="523" y="626"/>
                            <a:pt x="555" y="633"/>
                            <a:pt x="573" y="643"/>
                          </a:cubicBezTo>
                          <a:cubicBezTo>
                            <a:pt x="591" y="653"/>
                            <a:pt x="596" y="651"/>
                            <a:pt x="612" y="655"/>
                          </a:cubicBezTo>
                          <a:cubicBezTo>
                            <a:pt x="628" y="659"/>
                            <a:pt x="660" y="667"/>
                            <a:pt x="672" y="670"/>
                          </a:cubicBezTo>
                        </a:path>
                      </a:pathLst>
                    </a:custGeom>
                    <a:noFill/>
                    <a:ln w="28575" cmpd="sng">
                      <a:solidFill>
                        <a:srgbClr val="33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867" b="1">
                        <a:solidFill>
                          <a:srgbClr val="0000CC"/>
                        </a:solidFill>
                        <a:latin typeface="微软雅黑" pitchFamily="34" charset="-122"/>
                        <a:ea typeface="微软雅黑" pitchFamily="34" charset="-122"/>
                      </a:endParaRPr>
                    </a:p>
                  </p:txBody>
                </p:sp>
              </p:grpSp>
              <p:sp>
                <p:nvSpPr>
                  <p:cNvPr id="38" name="Text Box 20"/>
                  <p:cNvSpPr txBox="1">
                    <a:spLocks noChangeArrowheads="1"/>
                  </p:cNvSpPr>
                  <p:nvPr/>
                </p:nvSpPr>
                <p:spPr bwMode="auto">
                  <a:xfrm>
                    <a:off x="15" y="2849"/>
                    <a:ext cx="795"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867" b="1" dirty="0">
                        <a:solidFill>
                          <a:srgbClr val="0000CC"/>
                        </a:solidFill>
                        <a:latin typeface="微软雅黑" pitchFamily="34" charset="-122"/>
                        <a:ea typeface="微软雅黑" pitchFamily="34" charset="-122"/>
                      </a:rPr>
                      <a:t>输入脉冲</a:t>
                    </a:r>
                  </a:p>
                </p:txBody>
              </p:sp>
            </p:grpSp>
            <p:grpSp>
              <p:nvGrpSpPr>
                <p:cNvPr id="30" name="Group 21"/>
                <p:cNvGrpSpPr>
                  <a:grpSpLocks/>
                </p:cNvGrpSpPr>
                <p:nvPr/>
              </p:nvGrpSpPr>
              <p:grpSpPr bwMode="auto">
                <a:xfrm>
                  <a:off x="5012" y="2848"/>
                  <a:ext cx="795" cy="900"/>
                  <a:chOff x="5012" y="2848"/>
                  <a:chExt cx="795" cy="900"/>
                </a:xfrm>
              </p:grpSpPr>
              <p:sp>
                <p:nvSpPr>
                  <p:cNvPr id="31" name="Text Box 22"/>
                  <p:cNvSpPr txBox="1">
                    <a:spLocks noChangeArrowheads="1"/>
                  </p:cNvSpPr>
                  <p:nvPr/>
                </p:nvSpPr>
                <p:spPr bwMode="auto">
                  <a:xfrm>
                    <a:off x="5012" y="2848"/>
                    <a:ext cx="795"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867" b="1">
                        <a:solidFill>
                          <a:srgbClr val="0000CC"/>
                        </a:solidFill>
                        <a:latin typeface="微软雅黑" pitchFamily="34" charset="-122"/>
                        <a:ea typeface="微软雅黑" pitchFamily="34" charset="-122"/>
                      </a:rPr>
                      <a:t>输出脉冲</a:t>
                    </a:r>
                  </a:p>
                </p:txBody>
              </p:sp>
              <p:grpSp>
                <p:nvGrpSpPr>
                  <p:cNvPr id="32" name="Group 23"/>
                  <p:cNvGrpSpPr>
                    <a:grpSpLocks/>
                  </p:cNvGrpSpPr>
                  <p:nvPr/>
                </p:nvGrpSpPr>
                <p:grpSpPr bwMode="auto">
                  <a:xfrm>
                    <a:off x="5148" y="3220"/>
                    <a:ext cx="480" cy="528"/>
                    <a:chOff x="240" y="2448"/>
                    <a:chExt cx="480" cy="528"/>
                  </a:xfrm>
                </p:grpSpPr>
                <p:grpSp>
                  <p:nvGrpSpPr>
                    <p:cNvPr id="33" name="Group 24"/>
                    <p:cNvGrpSpPr>
                      <a:grpSpLocks/>
                    </p:cNvGrpSpPr>
                    <p:nvPr/>
                  </p:nvGrpSpPr>
                  <p:grpSpPr bwMode="auto">
                    <a:xfrm>
                      <a:off x="240" y="2448"/>
                      <a:ext cx="480" cy="528"/>
                      <a:chOff x="240" y="2448"/>
                      <a:chExt cx="672" cy="672"/>
                    </a:xfrm>
                  </p:grpSpPr>
                  <p:sp>
                    <p:nvSpPr>
                      <p:cNvPr id="35" name="Rectangle 25"/>
                      <p:cNvSpPr>
                        <a:spLocks noChangeArrowheads="1"/>
                      </p:cNvSpPr>
                      <p:nvPr/>
                    </p:nvSpPr>
                    <p:spPr bwMode="auto">
                      <a:xfrm>
                        <a:off x="240" y="2448"/>
                        <a:ext cx="672" cy="672"/>
                      </a:xfrm>
                      <a:prstGeom prst="rect">
                        <a:avLst/>
                      </a:prstGeom>
                      <a:solidFill>
                        <a:srgbClr val="FFFFFF"/>
                      </a:solidFill>
                      <a:ln w="6350">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67" b="1">
                          <a:solidFill>
                            <a:srgbClr val="0000CC"/>
                          </a:solidFill>
                          <a:latin typeface="微软雅黑" pitchFamily="34" charset="-122"/>
                          <a:ea typeface="微软雅黑" pitchFamily="34" charset="-122"/>
                        </a:endParaRPr>
                      </a:p>
                    </p:txBody>
                  </p:sp>
                  <p:sp>
                    <p:nvSpPr>
                      <p:cNvPr id="36" name="Line 26"/>
                      <p:cNvSpPr>
                        <a:spLocks noChangeShapeType="1"/>
                      </p:cNvSpPr>
                      <p:nvPr/>
                    </p:nvSpPr>
                    <p:spPr bwMode="auto">
                      <a:xfrm>
                        <a:off x="576" y="2448"/>
                        <a:ext cx="0" cy="672"/>
                      </a:xfrm>
                      <a:prstGeom prst="line">
                        <a:avLst/>
                      </a:prstGeom>
                      <a:noFill/>
                      <a:ln w="63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867" b="1">
                          <a:solidFill>
                            <a:srgbClr val="0000CC"/>
                          </a:solidFill>
                          <a:latin typeface="微软雅黑" pitchFamily="34" charset="-122"/>
                          <a:ea typeface="微软雅黑" pitchFamily="34" charset="-122"/>
                        </a:endParaRPr>
                      </a:p>
                    </p:txBody>
                  </p:sp>
                </p:grpSp>
                <p:sp>
                  <p:nvSpPr>
                    <p:cNvPr id="34" name="Freeform 27"/>
                    <p:cNvSpPr>
                      <a:spLocks/>
                    </p:cNvSpPr>
                    <p:nvPr/>
                  </p:nvSpPr>
                  <p:spPr bwMode="auto">
                    <a:xfrm>
                      <a:off x="240" y="2450"/>
                      <a:ext cx="480" cy="526"/>
                    </a:xfrm>
                    <a:custGeom>
                      <a:avLst/>
                      <a:gdLst>
                        <a:gd name="T0" fmla="*/ 0 w 672"/>
                        <a:gd name="T1" fmla="*/ 670 h 670"/>
                        <a:gd name="T2" fmla="*/ 126 w 672"/>
                        <a:gd name="T3" fmla="*/ 637 h 670"/>
                        <a:gd name="T4" fmla="*/ 192 w 672"/>
                        <a:gd name="T5" fmla="*/ 526 h 670"/>
                        <a:gd name="T6" fmla="*/ 240 w 672"/>
                        <a:gd name="T7" fmla="*/ 334 h 670"/>
                        <a:gd name="T8" fmla="*/ 279 w 672"/>
                        <a:gd name="T9" fmla="*/ 139 h 670"/>
                        <a:gd name="T10" fmla="*/ 303 w 672"/>
                        <a:gd name="T11" fmla="*/ 40 h 670"/>
                        <a:gd name="T12" fmla="*/ 339 w 672"/>
                        <a:gd name="T13" fmla="*/ 1 h 670"/>
                        <a:gd name="T14" fmla="*/ 369 w 672"/>
                        <a:gd name="T15" fmla="*/ 34 h 670"/>
                        <a:gd name="T16" fmla="*/ 396 w 672"/>
                        <a:gd name="T17" fmla="*/ 136 h 670"/>
                        <a:gd name="T18" fmla="*/ 432 w 672"/>
                        <a:gd name="T19" fmla="*/ 337 h 670"/>
                        <a:gd name="T20" fmla="*/ 456 w 672"/>
                        <a:gd name="T21" fmla="*/ 457 h 670"/>
                        <a:gd name="T22" fmla="*/ 504 w 672"/>
                        <a:gd name="T23" fmla="*/ 595 h 670"/>
                        <a:gd name="T24" fmla="*/ 573 w 672"/>
                        <a:gd name="T25" fmla="*/ 643 h 670"/>
                        <a:gd name="T26" fmla="*/ 612 w 672"/>
                        <a:gd name="T27" fmla="*/ 655 h 670"/>
                        <a:gd name="T28" fmla="*/ 672 w 672"/>
                        <a:gd name="T29" fmla="*/ 670 h 6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72" h="670">
                          <a:moveTo>
                            <a:pt x="0" y="670"/>
                          </a:moveTo>
                          <a:cubicBezTo>
                            <a:pt x="21" y="664"/>
                            <a:pt x="94" y="661"/>
                            <a:pt x="126" y="637"/>
                          </a:cubicBezTo>
                          <a:cubicBezTo>
                            <a:pt x="158" y="613"/>
                            <a:pt x="173" y="576"/>
                            <a:pt x="192" y="526"/>
                          </a:cubicBezTo>
                          <a:cubicBezTo>
                            <a:pt x="211" y="476"/>
                            <a:pt x="226" y="398"/>
                            <a:pt x="240" y="334"/>
                          </a:cubicBezTo>
                          <a:cubicBezTo>
                            <a:pt x="254" y="270"/>
                            <a:pt x="269" y="188"/>
                            <a:pt x="279" y="139"/>
                          </a:cubicBezTo>
                          <a:cubicBezTo>
                            <a:pt x="289" y="90"/>
                            <a:pt x="293" y="63"/>
                            <a:pt x="303" y="40"/>
                          </a:cubicBezTo>
                          <a:cubicBezTo>
                            <a:pt x="313" y="17"/>
                            <a:pt x="328" y="2"/>
                            <a:pt x="339" y="1"/>
                          </a:cubicBezTo>
                          <a:cubicBezTo>
                            <a:pt x="350" y="0"/>
                            <a:pt x="360" y="12"/>
                            <a:pt x="369" y="34"/>
                          </a:cubicBezTo>
                          <a:cubicBezTo>
                            <a:pt x="378" y="56"/>
                            <a:pt x="386" y="86"/>
                            <a:pt x="396" y="136"/>
                          </a:cubicBezTo>
                          <a:cubicBezTo>
                            <a:pt x="406" y="186"/>
                            <a:pt x="422" y="284"/>
                            <a:pt x="432" y="337"/>
                          </a:cubicBezTo>
                          <a:cubicBezTo>
                            <a:pt x="442" y="390"/>
                            <a:pt x="444" y="414"/>
                            <a:pt x="456" y="457"/>
                          </a:cubicBezTo>
                          <a:cubicBezTo>
                            <a:pt x="468" y="500"/>
                            <a:pt x="485" y="564"/>
                            <a:pt x="504" y="595"/>
                          </a:cubicBezTo>
                          <a:cubicBezTo>
                            <a:pt x="523" y="626"/>
                            <a:pt x="555" y="633"/>
                            <a:pt x="573" y="643"/>
                          </a:cubicBezTo>
                          <a:cubicBezTo>
                            <a:pt x="591" y="653"/>
                            <a:pt x="596" y="651"/>
                            <a:pt x="612" y="655"/>
                          </a:cubicBezTo>
                          <a:cubicBezTo>
                            <a:pt x="628" y="659"/>
                            <a:pt x="660" y="667"/>
                            <a:pt x="672" y="670"/>
                          </a:cubicBezTo>
                        </a:path>
                      </a:pathLst>
                    </a:custGeom>
                    <a:noFill/>
                    <a:ln w="28575" cmpd="sng">
                      <a:solidFill>
                        <a:srgbClr val="33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867" b="1">
                        <a:solidFill>
                          <a:srgbClr val="0000CC"/>
                        </a:solidFill>
                        <a:latin typeface="微软雅黑" pitchFamily="34" charset="-122"/>
                        <a:ea typeface="微软雅黑" pitchFamily="34" charset="-122"/>
                      </a:endParaRPr>
                    </a:p>
                  </p:txBody>
                </p:sp>
              </p:grpSp>
            </p:grpSp>
          </p:grpSp>
          <p:sp>
            <p:nvSpPr>
              <p:cNvPr id="28" name="Text Box 28"/>
              <p:cNvSpPr txBox="1">
                <a:spLocks noChangeArrowheads="1"/>
              </p:cNvSpPr>
              <p:nvPr/>
            </p:nvSpPr>
            <p:spPr bwMode="auto">
              <a:xfrm>
                <a:off x="2461" y="2853"/>
                <a:ext cx="795"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1867" b="1" dirty="0">
                    <a:solidFill>
                      <a:srgbClr val="0000CC"/>
                    </a:solidFill>
                    <a:latin typeface="微软雅黑" pitchFamily="34" charset="-122"/>
                    <a:ea typeface="微软雅黑" pitchFamily="34" charset="-122"/>
                  </a:rPr>
                  <a:t>单模光纤</a:t>
                </a:r>
              </a:p>
            </p:txBody>
          </p:sp>
        </p:grpSp>
        <p:sp>
          <p:nvSpPr>
            <p:cNvPr id="83" name="Line 12"/>
            <p:cNvSpPr>
              <a:spLocks noChangeShapeType="1"/>
            </p:cNvSpPr>
            <p:nvPr/>
          </p:nvSpPr>
          <p:spPr bwMode="auto">
            <a:xfrm>
              <a:off x="2193884" y="3377483"/>
              <a:ext cx="4816695" cy="2980"/>
            </a:xfrm>
            <a:prstGeom prst="line">
              <a:avLst/>
            </a:prstGeom>
            <a:noFill/>
            <a:ln w="19050">
              <a:solidFill>
                <a:schemeClr val="tx1"/>
              </a:solidFill>
              <a:prstDash val="lgDashDot"/>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867" b="1">
                <a:solidFill>
                  <a:srgbClr val="0000CC"/>
                </a:solidFill>
                <a:latin typeface="微软雅黑" pitchFamily="34" charset="-122"/>
                <a:ea typeface="微软雅黑" pitchFamily="34" charset="-122"/>
              </a:endParaRPr>
            </a:p>
          </p:txBody>
        </p:sp>
      </p:grpSp>
      <p:sp>
        <p:nvSpPr>
          <p:cNvPr id="86" name="Line 50"/>
          <p:cNvSpPr>
            <a:spLocks noChangeShapeType="1"/>
          </p:cNvSpPr>
          <p:nvPr/>
        </p:nvSpPr>
        <p:spPr bwMode="auto">
          <a:xfrm flipV="1">
            <a:off x="3048574" y="4578516"/>
            <a:ext cx="6283084" cy="9272"/>
          </a:xfrm>
          <a:prstGeom prst="line">
            <a:avLst/>
          </a:prstGeom>
          <a:noFill/>
          <a:ln w="57150">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867" b="1">
              <a:solidFill>
                <a:srgbClr val="0000CC"/>
              </a:solidFill>
              <a:latin typeface="微软雅黑" pitchFamily="34" charset="-122"/>
              <a:ea typeface="微软雅黑" pitchFamily="34" charset="-122"/>
            </a:endParaRPr>
          </a:p>
        </p:txBody>
      </p:sp>
    </p:spTree>
    <p:extLst>
      <p:ext uri="{BB962C8B-B14F-4D97-AF65-F5344CB8AC3E}">
        <p14:creationId xmlns:p14="http://schemas.microsoft.com/office/powerpoint/2010/main" val="1943364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0"/>
                                        </p:tgtEl>
                                        <p:attrNameLst>
                                          <p:attrName>style.visibility</p:attrName>
                                        </p:attrNameLst>
                                      </p:cBhvr>
                                      <p:to>
                                        <p:strVal val="visible"/>
                                      </p:to>
                                    </p:set>
                                    <p:animEffect transition="in" filter="wipe(left)">
                                      <p:cBhvr>
                                        <p:cTn id="7" dur="2000"/>
                                        <p:tgtEl>
                                          <p:spTgt spid="80"/>
                                        </p:tgtEl>
                                      </p:cBhvr>
                                    </p:animEffect>
                                  </p:childTnLst>
                                </p:cTn>
                              </p:par>
                            </p:childTnLst>
                          </p:cTn>
                        </p:par>
                        <p:par>
                          <p:cTn id="8" fill="hold">
                            <p:stCondLst>
                              <p:cond delay="2000"/>
                            </p:stCondLst>
                            <p:childTnLst>
                              <p:par>
                                <p:cTn id="9" presetID="1" presetClass="entr" presetSubtype="0" fill="hold" nodeType="afterEffect">
                                  <p:stCondLst>
                                    <p:cond delay="1000"/>
                                  </p:stCondLst>
                                  <p:childTnLst>
                                    <p:set>
                                      <p:cBhvr>
                                        <p:cTn id="10" dur="1" fill="hold">
                                          <p:stCondLst>
                                            <p:cond delay="0"/>
                                          </p:stCondLst>
                                        </p:cTn>
                                        <p:tgtEl>
                                          <p:spTgt spid="87"/>
                                        </p:tgtEl>
                                        <p:attrNameLst>
                                          <p:attrName>style.visibility</p:attrName>
                                        </p:attrNameLst>
                                      </p:cBhvr>
                                      <p:to>
                                        <p:strVal val="visible"/>
                                      </p:to>
                                    </p:set>
                                  </p:childTnLst>
                                </p:cTn>
                              </p:par>
                            </p:childTnLst>
                          </p:cTn>
                        </p:par>
                        <p:par>
                          <p:cTn id="11" fill="hold">
                            <p:stCondLst>
                              <p:cond delay="3000"/>
                            </p:stCondLst>
                            <p:childTnLst>
                              <p:par>
                                <p:cTn id="12" presetID="22" presetClass="entr" presetSubtype="8" fill="hold" grpId="0" nodeType="afterEffect">
                                  <p:stCondLst>
                                    <p:cond delay="500"/>
                                  </p:stCondLst>
                                  <p:childTnLst>
                                    <p:set>
                                      <p:cBhvr>
                                        <p:cTn id="13" dur="1" fill="hold">
                                          <p:stCondLst>
                                            <p:cond delay="0"/>
                                          </p:stCondLst>
                                        </p:cTn>
                                        <p:tgtEl>
                                          <p:spTgt spid="86"/>
                                        </p:tgtEl>
                                        <p:attrNameLst>
                                          <p:attrName>style.visibility</p:attrName>
                                        </p:attrNameLst>
                                      </p:cBhvr>
                                      <p:to>
                                        <p:strVal val="visible"/>
                                      </p:to>
                                    </p:set>
                                    <p:animEffect transition="in" filter="wipe(left)">
                                      <p:cBhvr>
                                        <p:cTn id="14" dur="2000"/>
                                        <p:tgtEl>
                                          <p:spTgt spid="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742618" y="2019823"/>
            <a:ext cx="10731701" cy="471907"/>
          </a:xfrm>
          <a:prstGeom prst="roundRect">
            <a:avLst>
              <a:gd name="adj" fmla="val 16667"/>
            </a:avLst>
          </a:prstGeom>
          <a:solidFill>
            <a:srgbClr val="00B050"/>
          </a:solidFill>
          <a:ln>
            <a:noFill/>
          </a:ln>
          <a:effectLst/>
        </p:spPr>
        <p:txBody>
          <a:bodyPr wrap="none" anchor="ctr"/>
          <a:lstStyle/>
          <a:p>
            <a:endParaRPr lang="zh-CN" altLang="en-US" sz="2400"/>
          </a:p>
        </p:txBody>
      </p:sp>
      <p:sp>
        <p:nvSpPr>
          <p:cNvPr id="3" name="Rectangle 6"/>
          <p:cNvSpPr>
            <a:spLocks noChangeArrowheads="1"/>
          </p:cNvSpPr>
          <p:nvPr/>
        </p:nvSpPr>
        <p:spPr bwMode="auto">
          <a:xfrm>
            <a:off x="3796780" y="1975541"/>
            <a:ext cx="4623381" cy="502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667" b="1" dirty="0">
                <a:solidFill>
                  <a:schemeClr val="bg1"/>
                </a:solidFill>
                <a:latin typeface="微软雅黑" pitchFamily="34" charset="-122"/>
                <a:ea typeface="微软雅黑" pitchFamily="34" charset="-122"/>
              </a:rPr>
              <a:t>光纤通信中使用的光波的波段</a:t>
            </a:r>
          </a:p>
        </p:txBody>
      </p:sp>
      <p:sp>
        <p:nvSpPr>
          <p:cNvPr id="4" name="Rectangle 68"/>
          <p:cNvSpPr>
            <a:spLocks noChangeArrowheads="1"/>
          </p:cNvSpPr>
          <p:nvPr/>
        </p:nvSpPr>
        <p:spPr bwMode="auto">
          <a:xfrm>
            <a:off x="742617" y="2613683"/>
            <a:ext cx="10876359" cy="172540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80990" indent="-380990" eaLnBrk="0" hangingPunct="0">
              <a:lnSpc>
                <a:spcPts val="4400"/>
              </a:lnSpc>
              <a:buClr>
                <a:srgbClr val="0070C0"/>
              </a:buClr>
              <a:buFont typeface="Wingdings" pitchFamily="2" charset="2"/>
              <a:buChar char="l"/>
            </a:pPr>
            <a:r>
              <a:rPr lang="zh-CN" altLang="en-US" sz="2667" b="1" dirty="0">
                <a:latin typeface="微软雅黑" pitchFamily="34" charset="-122"/>
                <a:ea typeface="微软雅黑" pitchFamily="34" charset="-122"/>
              </a:rPr>
              <a:t>常用的三个波段的中心分别位于 </a:t>
            </a:r>
            <a:r>
              <a:rPr lang="en-US" altLang="zh-CN" sz="2667" b="1" dirty="0">
                <a:solidFill>
                  <a:srgbClr val="0000FF"/>
                </a:solidFill>
                <a:latin typeface="微软雅黑" pitchFamily="34" charset="-122"/>
                <a:ea typeface="微软雅黑" pitchFamily="34" charset="-122"/>
              </a:rPr>
              <a:t>850 nm, 1300 nm </a:t>
            </a:r>
            <a:r>
              <a:rPr lang="zh-CN" altLang="en-US" sz="2667" b="1" dirty="0">
                <a:solidFill>
                  <a:srgbClr val="0000FF"/>
                </a:solidFill>
                <a:latin typeface="微软雅黑" pitchFamily="34" charset="-122"/>
                <a:ea typeface="微软雅黑" pitchFamily="34" charset="-122"/>
              </a:rPr>
              <a:t>和 </a:t>
            </a:r>
            <a:r>
              <a:rPr lang="en-US" altLang="zh-CN" sz="2667" b="1" dirty="0">
                <a:solidFill>
                  <a:srgbClr val="0000FF"/>
                </a:solidFill>
                <a:latin typeface="微软雅黑" pitchFamily="34" charset="-122"/>
                <a:ea typeface="微软雅黑" pitchFamily="34" charset="-122"/>
              </a:rPr>
              <a:t>1550 nm</a:t>
            </a:r>
            <a:r>
              <a:rPr lang="zh-CN" altLang="en-US" sz="2667" b="1" dirty="0">
                <a:solidFill>
                  <a:srgbClr val="0000FF"/>
                </a:solidFill>
                <a:latin typeface="微软雅黑" pitchFamily="34" charset="-122"/>
                <a:ea typeface="微软雅黑" pitchFamily="34" charset="-122"/>
              </a:rPr>
              <a:t>。</a:t>
            </a:r>
          </a:p>
          <a:p>
            <a:pPr marL="380990" indent="-380990" eaLnBrk="0" hangingPunct="0">
              <a:lnSpc>
                <a:spcPts val="4400"/>
              </a:lnSpc>
              <a:buClr>
                <a:srgbClr val="0070C0"/>
              </a:buClr>
              <a:buFont typeface="Wingdings" pitchFamily="2" charset="2"/>
              <a:buChar char="l"/>
            </a:pPr>
            <a:r>
              <a:rPr lang="zh-CN" altLang="en-US" sz="2667" b="1" dirty="0">
                <a:latin typeface="微软雅黑" pitchFamily="34" charset="-122"/>
                <a:ea typeface="微软雅黑" pitchFamily="34" charset="-122"/>
              </a:rPr>
              <a:t>所有这三个波段都具有 </a:t>
            </a:r>
            <a:r>
              <a:rPr lang="en-US" altLang="zh-CN" sz="2667" b="1" dirty="0">
                <a:solidFill>
                  <a:srgbClr val="0000FF"/>
                </a:solidFill>
                <a:latin typeface="微软雅黑" pitchFamily="34" charset="-122"/>
                <a:ea typeface="微软雅黑" pitchFamily="34" charset="-122"/>
              </a:rPr>
              <a:t>25000~30000 GHz </a:t>
            </a:r>
            <a:r>
              <a:rPr lang="zh-CN" altLang="en-US" sz="2667" b="1" dirty="0">
                <a:solidFill>
                  <a:srgbClr val="0000FF"/>
                </a:solidFill>
                <a:latin typeface="微软雅黑" pitchFamily="34" charset="-122"/>
                <a:ea typeface="微软雅黑" pitchFamily="34" charset="-122"/>
              </a:rPr>
              <a:t>的带宽</a:t>
            </a:r>
            <a:r>
              <a:rPr lang="zh-CN" altLang="en-US" sz="2667" b="1" dirty="0">
                <a:latin typeface="微软雅黑" pitchFamily="34" charset="-122"/>
                <a:ea typeface="微软雅黑" pitchFamily="34" charset="-122"/>
              </a:rPr>
              <a:t>，可见光纤的通信容量非常大。</a:t>
            </a:r>
          </a:p>
        </p:txBody>
      </p:sp>
    </p:spTree>
    <p:extLst>
      <p:ext uri="{BB962C8B-B14F-4D97-AF65-F5344CB8AC3E}">
        <p14:creationId xmlns:p14="http://schemas.microsoft.com/office/powerpoint/2010/main" val="42789788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726860" y="1556527"/>
            <a:ext cx="10738283" cy="471907"/>
          </a:xfrm>
          <a:prstGeom prst="roundRect">
            <a:avLst>
              <a:gd name="adj" fmla="val 16667"/>
            </a:avLst>
          </a:prstGeom>
          <a:solidFill>
            <a:srgbClr val="00B050"/>
          </a:solidFill>
          <a:ln>
            <a:noFill/>
          </a:ln>
          <a:effectLst/>
        </p:spPr>
        <p:txBody>
          <a:bodyPr wrap="none" anchor="ctr"/>
          <a:lstStyle/>
          <a:p>
            <a:endParaRPr lang="zh-CN" altLang="en-US" sz="2400"/>
          </a:p>
        </p:txBody>
      </p:sp>
      <p:sp>
        <p:nvSpPr>
          <p:cNvPr id="3" name="Rectangle 6"/>
          <p:cNvSpPr>
            <a:spLocks noChangeArrowheads="1"/>
          </p:cNvSpPr>
          <p:nvPr/>
        </p:nvSpPr>
        <p:spPr bwMode="auto">
          <a:xfrm>
            <a:off x="5333259" y="1512245"/>
            <a:ext cx="1550424" cy="502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667" b="1" dirty="0">
                <a:solidFill>
                  <a:schemeClr val="bg1"/>
                </a:solidFill>
                <a:latin typeface="微软雅黑" pitchFamily="34" charset="-122"/>
                <a:ea typeface="微软雅黑" pitchFamily="34" charset="-122"/>
              </a:rPr>
              <a:t>光纤优点</a:t>
            </a:r>
          </a:p>
        </p:txBody>
      </p:sp>
      <p:sp>
        <p:nvSpPr>
          <p:cNvPr id="4" name="Rectangle 68"/>
          <p:cNvSpPr>
            <a:spLocks noChangeArrowheads="1"/>
          </p:cNvSpPr>
          <p:nvPr/>
        </p:nvSpPr>
        <p:spPr bwMode="auto">
          <a:xfrm>
            <a:off x="726862" y="2150387"/>
            <a:ext cx="6921005" cy="285392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457189" indent="-457189" eaLnBrk="0" hangingPunct="0">
              <a:lnSpc>
                <a:spcPts val="4400"/>
              </a:lnSpc>
              <a:buClr>
                <a:srgbClr val="0070C0"/>
              </a:buClr>
              <a:buFont typeface="+mj-lt"/>
              <a:buAutoNum type="arabicPeriod"/>
            </a:pPr>
            <a:r>
              <a:rPr lang="zh-CN" altLang="en-US" sz="2667" b="1" dirty="0">
                <a:latin typeface="微软雅黑" pitchFamily="34" charset="-122"/>
                <a:ea typeface="微软雅黑" pitchFamily="34" charset="-122"/>
              </a:rPr>
              <a:t>通信容量非常大。</a:t>
            </a:r>
          </a:p>
          <a:p>
            <a:pPr marL="457189" indent="-457189" eaLnBrk="0" hangingPunct="0">
              <a:lnSpc>
                <a:spcPts val="4400"/>
              </a:lnSpc>
              <a:buClr>
                <a:srgbClr val="0070C0"/>
              </a:buClr>
              <a:buFont typeface="+mj-lt"/>
              <a:buAutoNum type="arabicPeriod"/>
            </a:pPr>
            <a:r>
              <a:rPr lang="zh-CN" altLang="en-US" sz="2667" b="1" dirty="0">
                <a:latin typeface="微软雅黑" pitchFamily="34" charset="-122"/>
                <a:ea typeface="微软雅黑" pitchFamily="34" charset="-122"/>
              </a:rPr>
              <a:t>传输损耗小，中继距离长。</a:t>
            </a:r>
          </a:p>
          <a:p>
            <a:pPr marL="457189" indent="-457189" eaLnBrk="0" hangingPunct="0">
              <a:lnSpc>
                <a:spcPts val="4400"/>
              </a:lnSpc>
              <a:buClr>
                <a:srgbClr val="0070C0"/>
              </a:buClr>
              <a:buFont typeface="+mj-lt"/>
              <a:buAutoNum type="arabicPeriod"/>
            </a:pPr>
            <a:r>
              <a:rPr lang="zh-CN" altLang="en-US" sz="2667" b="1" dirty="0">
                <a:latin typeface="微软雅黑" pitchFamily="34" charset="-122"/>
                <a:ea typeface="微软雅黑" pitchFamily="34" charset="-122"/>
              </a:rPr>
              <a:t>抗雷电和电磁干扰性能好。</a:t>
            </a:r>
          </a:p>
          <a:p>
            <a:pPr marL="457189" indent="-457189" eaLnBrk="0" hangingPunct="0">
              <a:lnSpc>
                <a:spcPts val="4400"/>
              </a:lnSpc>
              <a:buClr>
                <a:srgbClr val="0070C0"/>
              </a:buClr>
              <a:buFont typeface="+mj-lt"/>
              <a:buAutoNum type="arabicPeriod"/>
            </a:pPr>
            <a:r>
              <a:rPr lang="zh-CN" altLang="en-US" sz="2667" b="1" dirty="0">
                <a:latin typeface="微软雅黑" pitchFamily="34" charset="-122"/>
                <a:ea typeface="微软雅黑" pitchFamily="34" charset="-122"/>
              </a:rPr>
              <a:t>无串音干扰，保密性好。</a:t>
            </a:r>
          </a:p>
          <a:p>
            <a:pPr marL="457189" indent="-457189" eaLnBrk="0" hangingPunct="0">
              <a:lnSpc>
                <a:spcPts val="4400"/>
              </a:lnSpc>
              <a:buClr>
                <a:srgbClr val="0070C0"/>
              </a:buClr>
              <a:buFont typeface="+mj-lt"/>
              <a:buAutoNum type="arabicPeriod"/>
            </a:pPr>
            <a:r>
              <a:rPr lang="zh-CN" altLang="en-US" sz="2667" b="1" dirty="0">
                <a:latin typeface="微软雅黑" pitchFamily="34" charset="-122"/>
                <a:ea typeface="微软雅黑" pitchFamily="34" charset="-122"/>
              </a:rPr>
              <a:t>体积小，重量轻。</a:t>
            </a:r>
          </a:p>
        </p:txBody>
      </p:sp>
    </p:spTree>
    <p:extLst>
      <p:ext uri="{BB962C8B-B14F-4D97-AF65-F5344CB8AC3E}">
        <p14:creationId xmlns:p14="http://schemas.microsoft.com/office/powerpoint/2010/main" val="24009695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AutoShape 5"/>
          <p:cNvSpPr>
            <a:spLocks noChangeArrowheads="1"/>
          </p:cNvSpPr>
          <p:nvPr/>
        </p:nvSpPr>
        <p:spPr bwMode="auto">
          <a:xfrm>
            <a:off x="726860" y="848451"/>
            <a:ext cx="10738283" cy="518295"/>
          </a:xfrm>
          <a:prstGeom prst="roundRect">
            <a:avLst>
              <a:gd name="adj" fmla="val 16667"/>
            </a:avLst>
          </a:prstGeom>
          <a:solidFill>
            <a:srgbClr val="0089FA"/>
          </a:solidFill>
          <a:ln>
            <a:noFill/>
          </a:ln>
          <a:effectLst/>
        </p:spPr>
        <p:txBody>
          <a:bodyPr wrap="none" anchor="ctr"/>
          <a:lstStyle/>
          <a:p>
            <a:endParaRPr lang="zh-CN" altLang="en-US" sz="2400"/>
          </a:p>
        </p:txBody>
      </p:sp>
      <p:sp>
        <p:nvSpPr>
          <p:cNvPr id="46" name="Rectangle 6"/>
          <p:cNvSpPr>
            <a:spLocks noChangeArrowheads="1"/>
          </p:cNvSpPr>
          <p:nvPr/>
        </p:nvSpPr>
        <p:spPr bwMode="auto">
          <a:xfrm>
            <a:off x="4586615" y="840857"/>
            <a:ext cx="3018775" cy="502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667" b="1" dirty="0">
                <a:solidFill>
                  <a:schemeClr val="bg1"/>
                </a:solidFill>
                <a:latin typeface="微软雅黑" pitchFamily="34" charset="-122"/>
                <a:ea typeface="微软雅黑" pitchFamily="34" charset="-122"/>
              </a:rPr>
              <a:t>非导引型传输媒体 </a:t>
            </a:r>
          </a:p>
        </p:txBody>
      </p:sp>
      <p:sp>
        <p:nvSpPr>
          <p:cNvPr id="47" name="Rectangle 8"/>
          <p:cNvSpPr>
            <a:spLocks noChangeArrowheads="1"/>
          </p:cNvSpPr>
          <p:nvPr/>
        </p:nvSpPr>
        <p:spPr bwMode="auto">
          <a:xfrm>
            <a:off x="726860" y="1334821"/>
            <a:ext cx="10738283" cy="45466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80990" indent="-380990">
              <a:lnSpc>
                <a:spcPts val="4400"/>
              </a:lnSpc>
              <a:buClr>
                <a:srgbClr val="0070C0"/>
              </a:buClr>
              <a:buFont typeface="Wingdings" pitchFamily="2" charset="2"/>
              <a:buChar char="l"/>
            </a:pPr>
            <a:r>
              <a:rPr lang="zh-CN" altLang="en-US" sz="2667" b="1" dirty="0">
                <a:latin typeface="微软雅黑" pitchFamily="34" charset="-122"/>
                <a:ea typeface="微软雅黑" pitchFamily="34" charset="-122"/>
              </a:rPr>
              <a:t>将自由空间称为“非导引型传输媒体”。</a:t>
            </a:r>
          </a:p>
          <a:p>
            <a:pPr marL="380990" indent="-380990">
              <a:lnSpc>
                <a:spcPts val="4400"/>
              </a:lnSpc>
              <a:buClr>
                <a:srgbClr val="0070C0"/>
              </a:buClr>
              <a:buFont typeface="Wingdings" pitchFamily="2" charset="2"/>
              <a:buChar char="l"/>
            </a:pPr>
            <a:r>
              <a:rPr lang="zh-CN" altLang="en-US" sz="2667" b="1" dirty="0">
                <a:latin typeface="微软雅黑" pitchFamily="34" charset="-122"/>
                <a:ea typeface="微软雅黑" pitchFamily="34" charset="-122"/>
              </a:rPr>
              <a:t>无线传输所使用的频段很广。</a:t>
            </a:r>
          </a:p>
          <a:p>
            <a:pPr marL="380990" indent="-380990">
              <a:lnSpc>
                <a:spcPts val="4400"/>
              </a:lnSpc>
              <a:buClr>
                <a:srgbClr val="0070C0"/>
              </a:buClr>
              <a:buFont typeface="Wingdings" pitchFamily="2" charset="2"/>
              <a:buChar char="l"/>
            </a:pPr>
            <a:r>
              <a:rPr lang="zh-CN" altLang="en-US" sz="2667" b="1" dirty="0">
                <a:latin typeface="微软雅黑" pitchFamily="34" charset="-122"/>
                <a:ea typeface="微软雅黑" pitchFamily="34" charset="-122"/>
              </a:rPr>
              <a:t>短波通信（即高频通信）主要是靠电离层的反射，但短波信道的通信质量较差，传输速率低。</a:t>
            </a:r>
          </a:p>
          <a:p>
            <a:pPr marL="380990" indent="-380990">
              <a:lnSpc>
                <a:spcPts val="4400"/>
              </a:lnSpc>
              <a:buClr>
                <a:srgbClr val="0070C0"/>
              </a:buClr>
              <a:buFont typeface="Wingdings" pitchFamily="2" charset="2"/>
              <a:buChar char="l"/>
            </a:pPr>
            <a:r>
              <a:rPr lang="zh-CN" altLang="en-US" sz="2667" b="1" dirty="0">
                <a:latin typeface="微软雅黑" pitchFamily="34" charset="-122"/>
                <a:ea typeface="微软雅黑" pitchFamily="34" charset="-122"/>
              </a:rPr>
              <a:t>微波在空间主要是直线传播。</a:t>
            </a:r>
          </a:p>
          <a:p>
            <a:pPr marL="380990" indent="-380990">
              <a:lnSpc>
                <a:spcPts val="4400"/>
              </a:lnSpc>
              <a:buClr>
                <a:srgbClr val="0070C0"/>
              </a:buClr>
              <a:buFont typeface="Wingdings" pitchFamily="2" charset="2"/>
              <a:buChar char="l"/>
            </a:pPr>
            <a:r>
              <a:rPr lang="zh-CN" altLang="en-US" sz="2667" b="1" dirty="0">
                <a:latin typeface="微软雅黑" pitchFamily="34" charset="-122"/>
                <a:ea typeface="微软雅黑" pitchFamily="34" charset="-122"/>
              </a:rPr>
              <a:t>传统微波通信有两种方式： </a:t>
            </a:r>
          </a:p>
          <a:p>
            <a:pPr marL="833946" indent="-480472">
              <a:lnSpc>
                <a:spcPts val="4400"/>
              </a:lnSpc>
              <a:buClr>
                <a:srgbClr val="7030A0"/>
              </a:buClr>
              <a:buFont typeface="+mj-lt"/>
              <a:buAutoNum type="arabicPeriod"/>
            </a:pPr>
            <a:r>
              <a:rPr lang="zh-CN" altLang="en-US" sz="2667" b="1" dirty="0">
                <a:latin typeface="微软雅黑" pitchFamily="34" charset="-122"/>
                <a:ea typeface="微软雅黑" pitchFamily="34" charset="-122"/>
              </a:rPr>
              <a:t>地面微波接力通信</a:t>
            </a:r>
          </a:p>
          <a:p>
            <a:pPr marL="833946" indent="-480472">
              <a:lnSpc>
                <a:spcPts val="4400"/>
              </a:lnSpc>
              <a:buClr>
                <a:srgbClr val="7030A0"/>
              </a:buClr>
              <a:buFont typeface="+mj-lt"/>
              <a:buAutoNum type="arabicPeriod"/>
            </a:pPr>
            <a:r>
              <a:rPr lang="zh-CN" altLang="en-US" sz="2667" b="1" dirty="0">
                <a:latin typeface="微软雅黑" pitchFamily="34" charset="-122"/>
                <a:ea typeface="微软雅黑" pitchFamily="34" charset="-122"/>
              </a:rPr>
              <a:t>卫星通信 </a:t>
            </a:r>
          </a:p>
        </p:txBody>
      </p:sp>
    </p:spTree>
    <p:extLst>
      <p:ext uri="{BB962C8B-B14F-4D97-AF65-F5344CB8AC3E}">
        <p14:creationId xmlns:p14="http://schemas.microsoft.com/office/powerpoint/2010/main" val="3967746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圆角矩形 22"/>
          <p:cNvSpPr/>
          <p:nvPr/>
        </p:nvSpPr>
        <p:spPr>
          <a:xfrm>
            <a:off x="742618" y="2234940"/>
            <a:ext cx="10731701" cy="359440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5" name="AutoShape 5"/>
          <p:cNvSpPr>
            <a:spLocks noChangeArrowheads="1"/>
          </p:cNvSpPr>
          <p:nvPr/>
        </p:nvSpPr>
        <p:spPr bwMode="auto">
          <a:xfrm>
            <a:off x="742618" y="900265"/>
            <a:ext cx="10731701" cy="471907"/>
          </a:xfrm>
          <a:prstGeom prst="roundRect">
            <a:avLst>
              <a:gd name="adj" fmla="val 16667"/>
            </a:avLst>
          </a:prstGeom>
          <a:solidFill>
            <a:srgbClr val="00B050"/>
          </a:solidFill>
          <a:ln>
            <a:noFill/>
          </a:ln>
          <a:effectLst/>
        </p:spPr>
        <p:txBody>
          <a:bodyPr wrap="none" anchor="ctr"/>
          <a:lstStyle/>
          <a:p>
            <a:endParaRPr lang="zh-CN" altLang="en-US" sz="2400"/>
          </a:p>
        </p:txBody>
      </p:sp>
      <p:sp>
        <p:nvSpPr>
          <p:cNvPr id="6" name="Rectangle 6"/>
          <p:cNvSpPr>
            <a:spLocks noChangeArrowheads="1"/>
          </p:cNvSpPr>
          <p:nvPr/>
        </p:nvSpPr>
        <p:spPr bwMode="auto">
          <a:xfrm>
            <a:off x="3767926" y="855984"/>
            <a:ext cx="4681089" cy="502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667" b="1" dirty="0">
                <a:solidFill>
                  <a:schemeClr val="bg1"/>
                </a:solidFill>
                <a:latin typeface="微软雅黑" pitchFamily="34" charset="-122"/>
                <a:ea typeface="微软雅黑" pitchFamily="34" charset="-122"/>
              </a:rPr>
              <a:t> 无线局域网使用的 </a:t>
            </a:r>
            <a:r>
              <a:rPr lang="en-US" altLang="zh-CN" sz="2667" b="1" dirty="0">
                <a:solidFill>
                  <a:schemeClr val="bg1"/>
                </a:solidFill>
                <a:latin typeface="微软雅黑" pitchFamily="34" charset="-122"/>
                <a:ea typeface="微软雅黑" pitchFamily="34" charset="-122"/>
              </a:rPr>
              <a:t>ISM </a:t>
            </a:r>
            <a:r>
              <a:rPr lang="zh-CN" altLang="en-US" sz="2667" b="1" dirty="0">
                <a:solidFill>
                  <a:schemeClr val="bg1"/>
                </a:solidFill>
                <a:latin typeface="微软雅黑" pitchFamily="34" charset="-122"/>
                <a:ea typeface="微软雅黑" pitchFamily="34" charset="-122"/>
              </a:rPr>
              <a:t>频段 </a:t>
            </a:r>
          </a:p>
        </p:txBody>
      </p:sp>
      <p:sp>
        <p:nvSpPr>
          <p:cNvPr id="7" name="Rectangle 68"/>
          <p:cNvSpPr>
            <a:spLocks noChangeArrowheads="1"/>
          </p:cNvSpPr>
          <p:nvPr/>
        </p:nvSpPr>
        <p:spPr bwMode="auto">
          <a:xfrm>
            <a:off x="608504" y="1396589"/>
            <a:ext cx="10973896" cy="8000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lnSpc>
                <a:spcPts val="2933"/>
              </a:lnSpc>
              <a:buClr>
                <a:srgbClr val="0070C0"/>
              </a:buClr>
            </a:pPr>
            <a:r>
              <a:rPr lang="zh-CN" altLang="en-US" sz="1867" b="1" dirty="0">
                <a:solidFill>
                  <a:srgbClr val="0000FF"/>
                </a:solidFill>
                <a:latin typeface="微软雅黑" pitchFamily="34" charset="-122"/>
                <a:ea typeface="微软雅黑" pitchFamily="34" charset="-122"/>
              </a:rPr>
              <a:t>要使用某一段无线电频谱进行通信，通常必须得到本国政府有关无线电频谱管理机构的许可证。但是，也有一些无线电频段是可以自由使用的。例如：</a:t>
            </a:r>
            <a:r>
              <a:rPr lang="en-US" altLang="zh-CN" sz="1867" b="1" dirty="0">
                <a:solidFill>
                  <a:srgbClr val="0000FF"/>
                </a:solidFill>
                <a:latin typeface="微软雅黑" pitchFamily="34" charset="-122"/>
                <a:ea typeface="微软雅黑" pitchFamily="34" charset="-122"/>
              </a:rPr>
              <a:t>ISM</a:t>
            </a:r>
            <a:r>
              <a:rPr lang="zh-CN" altLang="en-US" sz="1867" b="1" dirty="0">
                <a:solidFill>
                  <a:srgbClr val="0000FF"/>
                </a:solidFill>
                <a:latin typeface="微软雅黑" pitchFamily="34" charset="-122"/>
                <a:ea typeface="微软雅黑" pitchFamily="34" charset="-122"/>
              </a:rPr>
              <a:t>。各国的 </a:t>
            </a:r>
            <a:r>
              <a:rPr lang="en-US" altLang="zh-CN" sz="1867" b="1" dirty="0">
                <a:solidFill>
                  <a:srgbClr val="0000FF"/>
                </a:solidFill>
                <a:latin typeface="微软雅黑" pitchFamily="34" charset="-122"/>
                <a:ea typeface="微软雅黑" pitchFamily="34" charset="-122"/>
              </a:rPr>
              <a:t>ISM </a:t>
            </a:r>
            <a:r>
              <a:rPr lang="zh-CN" altLang="en-US" sz="1867" b="1" dirty="0">
                <a:solidFill>
                  <a:srgbClr val="0000FF"/>
                </a:solidFill>
                <a:latin typeface="微软雅黑" pitchFamily="34" charset="-122"/>
                <a:ea typeface="微软雅黑" pitchFamily="34" charset="-122"/>
              </a:rPr>
              <a:t>标准有可能略有差别。</a:t>
            </a:r>
          </a:p>
        </p:txBody>
      </p:sp>
      <p:sp>
        <p:nvSpPr>
          <p:cNvPr id="24" name="矩形 23"/>
          <p:cNvSpPr/>
          <p:nvPr/>
        </p:nvSpPr>
        <p:spPr>
          <a:xfrm>
            <a:off x="3586539" y="5357265"/>
            <a:ext cx="5227664" cy="461665"/>
          </a:xfrm>
          <a:prstGeom prst="rect">
            <a:avLst/>
          </a:prstGeom>
        </p:spPr>
        <p:txBody>
          <a:bodyPr wrap="square">
            <a:spAutoFit/>
          </a:bodyPr>
          <a:lstStyle/>
          <a:p>
            <a:pPr algn="ctr"/>
            <a:r>
              <a:rPr lang="zh-CN" altLang="en-US" sz="2400" b="1" dirty="0">
                <a:latin typeface="微软雅黑" pitchFamily="34" charset="-122"/>
                <a:ea typeface="微软雅黑" pitchFamily="34" charset="-122"/>
              </a:rPr>
              <a:t>无线局域网使用的 </a:t>
            </a:r>
            <a:r>
              <a:rPr lang="en-US" altLang="zh-CN" sz="2400" b="1" dirty="0">
                <a:latin typeface="微软雅黑" pitchFamily="34" charset="-122"/>
                <a:ea typeface="微软雅黑" pitchFamily="34" charset="-122"/>
              </a:rPr>
              <a:t>ISM </a:t>
            </a:r>
            <a:r>
              <a:rPr lang="zh-CN" altLang="en-US" sz="2400" b="1" dirty="0">
                <a:latin typeface="微软雅黑" pitchFamily="34" charset="-122"/>
                <a:ea typeface="微软雅黑" pitchFamily="34" charset="-122"/>
              </a:rPr>
              <a:t>频段</a:t>
            </a:r>
          </a:p>
        </p:txBody>
      </p:sp>
      <p:grpSp>
        <p:nvGrpSpPr>
          <p:cNvPr id="37" name="组合 36"/>
          <p:cNvGrpSpPr/>
          <p:nvPr/>
        </p:nvGrpSpPr>
        <p:grpSpPr>
          <a:xfrm>
            <a:off x="2184102" y="2610424"/>
            <a:ext cx="7702750" cy="2438448"/>
            <a:chOff x="1619788" y="2215097"/>
            <a:chExt cx="5777063" cy="1828836"/>
          </a:xfrm>
        </p:grpSpPr>
        <p:grpSp>
          <p:nvGrpSpPr>
            <p:cNvPr id="8" name="组合 7"/>
            <p:cNvGrpSpPr/>
            <p:nvPr/>
          </p:nvGrpSpPr>
          <p:grpSpPr>
            <a:xfrm>
              <a:off x="1619788" y="2215097"/>
              <a:ext cx="5777063" cy="1828836"/>
              <a:chOff x="507339" y="3213083"/>
              <a:chExt cx="9255104" cy="2929874"/>
            </a:xfrm>
          </p:grpSpPr>
          <p:sp>
            <p:nvSpPr>
              <p:cNvPr id="9" name="Text Box 5"/>
              <p:cNvSpPr txBox="1">
                <a:spLocks noChangeArrowheads="1"/>
              </p:cNvSpPr>
              <p:nvPr/>
            </p:nvSpPr>
            <p:spPr bwMode="auto">
              <a:xfrm>
                <a:off x="507339" y="3213083"/>
                <a:ext cx="9054172" cy="69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lnSpc>
                    <a:spcPct val="85000"/>
                  </a:lnSpc>
                </a:pPr>
                <a:r>
                  <a:rPr lang="en-US" altLang="zh-CN" sz="1867" b="1" dirty="0">
                    <a:solidFill>
                      <a:srgbClr val="0000FF"/>
                    </a:solidFill>
                    <a:latin typeface="微软雅黑" pitchFamily="34" charset="-122"/>
                    <a:ea typeface="微软雅黑" pitchFamily="34" charset="-122"/>
                  </a:rPr>
                  <a:t>                26                      83.5                                    125</a:t>
                </a:r>
              </a:p>
              <a:p>
                <a:pPr algn="l">
                  <a:lnSpc>
                    <a:spcPct val="85000"/>
                  </a:lnSpc>
                </a:pPr>
                <a:r>
                  <a:rPr lang="zh-CN" altLang="en-US" sz="1867" b="1" dirty="0">
                    <a:latin typeface="微软雅黑" pitchFamily="34" charset="-122"/>
                    <a:ea typeface="微软雅黑" pitchFamily="34" charset="-122"/>
                  </a:rPr>
                  <a:t>频带</a:t>
                </a:r>
                <a:r>
                  <a:rPr lang="zh-CN" altLang="en-US" sz="1867" b="1" dirty="0">
                    <a:solidFill>
                      <a:srgbClr val="0000FF"/>
                    </a:solidFill>
                    <a:latin typeface="微软雅黑" pitchFamily="34" charset="-122"/>
                    <a:ea typeface="微软雅黑" pitchFamily="34" charset="-122"/>
                  </a:rPr>
                  <a:t>       </a:t>
                </a:r>
                <a:r>
                  <a:rPr lang="en-US" altLang="zh-CN" sz="1867" b="1" dirty="0">
                    <a:solidFill>
                      <a:srgbClr val="0000FF"/>
                    </a:solidFill>
                    <a:latin typeface="微软雅黑" pitchFamily="34" charset="-122"/>
                    <a:ea typeface="微软雅黑" pitchFamily="34" charset="-122"/>
                  </a:rPr>
                  <a:t>MHz                    </a:t>
                </a:r>
                <a:r>
                  <a:rPr lang="en-US" altLang="zh-CN" sz="1867" b="1" dirty="0" err="1">
                    <a:solidFill>
                      <a:srgbClr val="0000FF"/>
                    </a:solidFill>
                    <a:latin typeface="微软雅黑" pitchFamily="34" charset="-122"/>
                    <a:ea typeface="微软雅黑" pitchFamily="34" charset="-122"/>
                  </a:rPr>
                  <a:t>MHz</a:t>
                </a:r>
                <a:r>
                  <a:rPr lang="en-US" altLang="zh-CN" sz="1867" b="1" dirty="0">
                    <a:solidFill>
                      <a:srgbClr val="0000FF"/>
                    </a:solidFill>
                    <a:latin typeface="微软雅黑" pitchFamily="34" charset="-122"/>
                    <a:ea typeface="微软雅黑" pitchFamily="34" charset="-122"/>
                  </a:rPr>
                  <a:t>                                    </a:t>
                </a:r>
                <a:r>
                  <a:rPr lang="en-US" altLang="zh-CN" sz="1867" b="1" dirty="0" err="1">
                    <a:solidFill>
                      <a:srgbClr val="0000FF"/>
                    </a:solidFill>
                    <a:latin typeface="微软雅黑" pitchFamily="34" charset="-122"/>
                    <a:ea typeface="微软雅黑" pitchFamily="34" charset="-122"/>
                  </a:rPr>
                  <a:t>MHz</a:t>
                </a:r>
                <a:endParaRPr lang="en-US" altLang="zh-CN" sz="1867" b="1" dirty="0">
                  <a:solidFill>
                    <a:srgbClr val="0000FF"/>
                  </a:solidFill>
                  <a:latin typeface="微软雅黑" pitchFamily="34" charset="-122"/>
                  <a:ea typeface="微软雅黑" pitchFamily="34" charset="-122"/>
                </a:endParaRPr>
              </a:p>
            </p:txBody>
          </p:sp>
          <p:sp>
            <p:nvSpPr>
              <p:cNvPr id="10" name="Text Box 6"/>
              <p:cNvSpPr txBox="1">
                <a:spLocks noChangeArrowheads="1"/>
              </p:cNvSpPr>
              <p:nvPr/>
            </p:nvSpPr>
            <p:spPr bwMode="auto">
              <a:xfrm>
                <a:off x="507339" y="5445107"/>
                <a:ext cx="9255104" cy="69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85000"/>
                  </a:lnSpc>
                </a:pPr>
                <a:r>
                  <a:rPr lang="zh-CN" altLang="en-US" sz="1867" b="1" dirty="0">
                    <a:latin typeface="微软雅黑" pitchFamily="34" charset="-122"/>
                    <a:ea typeface="微软雅黑" pitchFamily="34" charset="-122"/>
                  </a:rPr>
                  <a:t>频率</a:t>
                </a:r>
                <a:r>
                  <a:rPr lang="zh-CN" altLang="en-US" sz="1867" b="1" dirty="0">
                    <a:solidFill>
                      <a:srgbClr val="0000FF"/>
                    </a:solidFill>
                    <a:latin typeface="微软雅黑" pitchFamily="34" charset="-122"/>
                    <a:ea typeface="微软雅黑" pitchFamily="34" charset="-122"/>
                  </a:rPr>
                  <a:t>    </a:t>
                </a:r>
                <a:r>
                  <a:rPr lang="en-US" altLang="zh-CN" sz="1867" b="1" dirty="0">
                    <a:solidFill>
                      <a:srgbClr val="0000FF"/>
                    </a:solidFill>
                    <a:latin typeface="微软雅黑" pitchFamily="34" charset="-122"/>
                    <a:ea typeface="微软雅黑" pitchFamily="34" charset="-122"/>
                  </a:rPr>
                  <a:t>902    928       2.4            2.4835          5.725               5.850</a:t>
                </a:r>
              </a:p>
              <a:p>
                <a:pPr algn="l">
                  <a:lnSpc>
                    <a:spcPct val="85000"/>
                  </a:lnSpc>
                </a:pPr>
                <a:r>
                  <a:rPr lang="en-US" altLang="zh-CN" sz="1867" b="1" dirty="0">
                    <a:solidFill>
                      <a:srgbClr val="0000FF"/>
                    </a:solidFill>
                    <a:latin typeface="微软雅黑" pitchFamily="34" charset="-122"/>
                    <a:ea typeface="微软雅黑" pitchFamily="34" charset="-122"/>
                  </a:rPr>
                  <a:t>           MHz   </a:t>
                </a:r>
                <a:r>
                  <a:rPr lang="en-US" altLang="zh-CN" sz="1867" b="1" dirty="0" err="1">
                    <a:solidFill>
                      <a:srgbClr val="0000FF"/>
                    </a:solidFill>
                    <a:latin typeface="微软雅黑" pitchFamily="34" charset="-122"/>
                    <a:ea typeface="微软雅黑" pitchFamily="34" charset="-122"/>
                  </a:rPr>
                  <a:t>MHz</a:t>
                </a:r>
                <a:r>
                  <a:rPr lang="en-US" altLang="zh-CN" sz="1867" b="1" dirty="0">
                    <a:solidFill>
                      <a:srgbClr val="0000FF"/>
                    </a:solidFill>
                    <a:latin typeface="微软雅黑" pitchFamily="34" charset="-122"/>
                    <a:ea typeface="微软雅黑" pitchFamily="34" charset="-122"/>
                  </a:rPr>
                  <a:t>     GHz             </a:t>
                </a:r>
                <a:r>
                  <a:rPr lang="en-US" altLang="zh-CN" sz="1867" b="1" dirty="0" err="1">
                    <a:solidFill>
                      <a:srgbClr val="0000FF"/>
                    </a:solidFill>
                    <a:latin typeface="微软雅黑" pitchFamily="34" charset="-122"/>
                    <a:ea typeface="微软雅黑" pitchFamily="34" charset="-122"/>
                  </a:rPr>
                  <a:t>GHz</a:t>
                </a:r>
                <a:r>
                  <a:rPr lang="en-US" altLang="zh-CN" sz="1867" b="1" dirty="0">
                    <a:solidFill>
                      <a:srgbClr val="0000FF"/>
                    </a:solidFill>
                    <a:latin typeface="微软雅黑" pitchFamily="34" charset="-122"/>
                    <a:ea typeface="微软雅黑" pitchFamily="34" charset="-122"/>
                  </a:rPr>
                  <a:t>            </a:t>
                </a:r>
                <a:r>
                  <a:rPr lang="en-US" altLang="zh-CN" sz="1867" b="1" dirty="0" err="1">
                    <a:solidFill>
                      <a:srgbClr val="0000FF"/>
                    </a:solidFill>
                    <a:latin typeface="微软雅黑" pitchFamily="34" charset="-122"/>
                    <a:ea typeface="微软雅黑" pitchFamily="34" charset="-122"/>
                  </a:rPr>
                  <a:t>GHz</a:t>
                </a:r>
                <a:r>
                  <a:rPr lang="en-US" altLang="zh-CN" sz="1867" b="1" dirty="0">
                    <a:solidFill>
                      <a:srgbClr val="0000FF"/>
                    </a:solidFill>
                    <a:latin typeface="微软雅黑" pitchFamily="34" charset="-122"/>
                    <a:ea typeface="微软雅黑" pitchFamily="34" charset="-122"/>
                  </a:rPr>
                  <a:t>                 </a:t>
                </a:r>
                <a:r>
                  <a:rPr lang="en-US" altLang="zh-CN" sz="1867" b="1" dirty="0" err="1">
                    <a:solidFill>
                      <a:srgbClr val="0000FF"/>
                    </a:solidFill>
                    <a:latin typeface="微软雅黑" pitchFamily="34" charset="-122"/>
                    <a:ea typeface="微软雅黑" pitchFamily="34" charset="-122"/>
                  </a:rPr>
                  <a:t>GHz</a:t>
                </a:r>
                <a:endParaRPr lang="en-US" altLang="zh-CN" sz="1867" b="1" dirty="0">
                  <a:solidFill>
                    <a:srgbClr val="0000FF"/>
                  </a:solidFill>
                  <a:latin typeface="微软雅黑" pitchFamily="34" charset="-122"/>
                  <a:ea typeface="微软雅黑" pitchFamily="34" charset="-122"/>
                </a:endParaRPr>
              </a:p>
            </p:txBody>
          </p:sp>
          <p:sp>
            <p:nvSpPr>
              <p:cNvPr id="11" name="Line 7"/>
              <p:cNvSpPr>
                <a:spLocks noChangeShapeType="1"/>
              </p:cNvSpPr>
              <p:nvPr/>
            </p:nvSpPr>
            <p:spPr bwMode="auto">
              <a:xfrm>
                <a:off x="1396471" y="4062395"/>
                <a:ext cx="8014229"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67" b="1">
                  <a:solidFill>
                    <a:srgbClr val="0000FF"/>
                  </a:solidFill>
                  <a:latin typeface="微软雅黑" pitchFamily="34" charset="-122"/>
                  <a:ea typeface="微软雅黑" pitchFamily="34" charset="-122"/>
                </a:endParaRPr>
              </a:p>
            </p:txBody>
          </p:sp>
          <p:sp>
            <p:nvSpPr>
              <p:cNvPr id="12" name="Line 8"/>
              <p:cNvSpPr>
                <a:spLocks noChangeShapeType="1"/>
              </p:cNvSpPr>
              <p:nvPr/>
            </p:nvSpPr>
            <p:spPr bwMode="auto">
              <a:xfrm>
                <a:off x="1396471" y="5356207"/>
                <a:ext cx="8014229"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67" b="1">
                  <a:solidFill>
                    <a:srgbClr val="0000FF"/>
                  </a:solidFill>
                  <a:latin typeface="微软雅黑" pitchFamily="34" charset="-122"/>
                  <a:ea typeface="微软雅黑" pitchFamily="34" charset="-122"/>
                </a:endParaRPr>
              </a:p>
            </p:txBody>
          </p:sp>
          <p:sp>
            <p:nvSpPr>
              <p:cNvPr id="13" name="Rectangle 9"/>
              <p:cNvSpPr>
                <a:spLocks noChangeArrowheads="1"/>
              </p:cNvSpPr>
              <p:nvPr/>
            </p:nvSpPr>
            <p:spPr bwMode="auto">
              <a:xfrm>
                <a:off x="1792023" y="4062395"/>
                <a:ext cx="693077" cy="1293812"/>
              </a:xfrm>
              <a:prstGeom prst="rect">
                <a:avLst/>
              </a:prstGeom>
              <a:solidFill>
                <a:srgbClr val="99FFCC"/>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67" b="1">
                  <a:solidFill>
                    <a:srgbClr val="0000FF"/>
                  </a:solidFill>
                  <a:latin typeface="微软雅黑" pitchFamily="34" charset="-122"/>
                  <a:ea typeface="微软雅黑" pitchFamily="34" charset="-122"/>
                </a:endParaRPr>
              </a:p>
            </p:txBody>
          </p:sp>
          <p:sp>
            <p:nvSpPr>
              <p:cNvPr id="14" name="Rectangle 10"/>
              <p:cNvSpPr>
                <a:spLocks noChangeArrowheads="1"/>
              </p:cNvSpPr>
              <p:nvPr/>
            </p:nvSpPr>
            <p:spPr bwMode="auto">
              <a:xfrm>
                <a:off x="3769783" y="4062395"/>
                <a:ext cx="1485900" cy="1293812"/>
              </a:xfrm>
              <a:prstGeom prst="rect">
                <a:avLst/>
              </a:prstGeom>
              <a:solidFill>
                <a:srgbClr val="00B050"/>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67" b="1">
                  <a:solidFill>
                    <a:srgbClr val="0000FF"/>
                  </a:solidFill>
                  <a:latin typeface="微软雅黑" pitchFamily="34" charset="-122"/>
                  <a:ea typeface="微软雅黑" pitchFamily="34" charset="-122"/>
                </a:endParaRPr>
              </a:p>
            </p:txBody>
          </p:sp>
          <p:sp>
            <p:nvSpPr>
              <p:cNvPr id="15" name="Rectangle 11"/>
              <p:cNvSpPr>
                <a:spLocks noChangeArrowheads="1"/>
              </p:cNvSpPr>
              <p:nvPr/>
            </p:nvSpPr>
            <p:spPr bwMode="auto">
              <a:xfrm>
                <a:off x="7035669" y="4062395"/>
                <a:ext cx="2079228" cy="1293812"/>
              </a:xfrm>
              <a:prstGeom prst="rect">
                <a:avLst/>
              </a:prstGeom>
              <a:solidFill>
                <a:srgbClr val="FF00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67" b="1">
                  <a:solidFill>
                    <a:srgbClr val="0000FF"/>
                  </a:solidFill>
                  <a:latin typeface="微软雅黑" pitchFamily="34" charset="-122"/>
                  <a:ea typeface="微软雅黑" pitchFamily="34" charset="-122"/>
                </a:endParaRPr>
              </a:p>
            </p:txBody>
          </p:sp>
          <p:sp>
            <p:nvSpPr>
              <p:cNvPr id="16" name="Line 12"/>
              <p:cNvSpPr>
                <a:spLocks noChangeShapeType="1"/>
              </p:cNvSpPr>
              <p:nvPr/>
            </p:nvSpPr>
            <p:spPr bwMode="auto">
              <a:xfrm>
                <a:off x="1792023" y="3933807"/>
                <a:ext cx="693077" cy="0"/>
              </a:xfrm>
              <a:prstGeom prst="line">
                <a:avLst/>
              </a:prstGeom>
              <a:noFill/>
              <a:ln w="28575">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67" b="1">
                  <a:solidFill>
                    <a:srgbClr val="0000FF"/>
                  </a:solidFill>
                  <a:latin typeface="微软雅黑" pitchFamily="34" charset="-122"/>
                  <a:ea typeface="微软雅黑" pitchFamily="34" charset="-122"/>
                </a:endParaRPr>
              </a:p>
            </p:txBody>
          </p:sp>
          <p:sp>
            <p:nvSpPr>
              <p:cNvPr id="17" name="Line 13"/>
              <p:cNvSpPr>
                <a:spLocks noChangeShapeType="1"/>
              </p:cNvSpPr>
              <p:nvPr/>
            </p:nvSpPr>
            <p:spPr bwMode="auto">
              <a:xfrm>
                <a:off x="3769783" y="3933807"/>
                <a:ext cx="1485900" cy="0"/>
              </a:xfrm>
              <a:prstGeom prst="line">
                <a:avLst/>
              </a:prstGeom>
              <a:noFill/>
              <a:ln w="28575">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67" b="1">
                  <a:solidFill>
                    <a:srgbClr val="0000FF"/>
                  </a:solidFill>
                  <a:latin typeface="微软雅黑" pitchFamily="34" charset="-122"/>
                  <a:ea typeface="微软雅黑" pitchFamily="34" charset="-122"/>
                </a:endParaRPr>
              </a:p>
            </p:txBody>
          </p:sp>
          <p:sp>
            <p:nvSpPr>
              <p:cNvPr id="18" name="Line 14"/>
              <p:cNvSpPr>
                <a:spLocks noChangeShapeType="1"/>
              </p:cNvSpPr>
              <p:nvPr/>
            </p:nvSpPr>
            <p:spPr bwMode="auto">
              <a:xfrm>
                <a:off x="7035669" y="3933807"/>
                <a:ext cx="2079228" cy="0"/>
              </a:xfrm>
              <a:prstGeom prst="line">
                <a:avLst/>
              </a:prstGeom>
              <a:noFill/>
              <a:ln w="28575">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67" b="1">
                  <a:solidFill>
                    <a:srgbClr val="0000FF"/>
                  </a:solidFill>
                  <a:latin typeface="微软雅黑" pitchFamily="34" charset="-122"/>
                  <a:ea typeface="微软雅黑" pitchFamily="34" charset="-122"/>
                </a:endParaRPr>
              </a:p>
            </p:txBody>
          </p:sp>
        </p:grpSp>
        <p:grpSp>
          <p:nvGrpSpPr>
            <p:cNvPr id="27" name="组合 26"/>
            <p:cNvGrpSpPr/>
            <p:nvPr/>
          </p:nvGrpSpPr>
          <p:grpSpPr>
            <a:xfrm>
              <a:off x="3088814" y="3279209"/>
              <a:ext cx="415498" cy="346249"/>
              <a:chOff x="3088814" y="3270065"/>
              <a:chExt cx="415498" cy="346249"/>
            </a:xfrm>
          </p:grpSpPr>
          <p:sp>
            <p:nvSpPr>
              <p:cNvPr id="25" name="矩形 24"/>
              <p:cNvSpPr/>
              <p:nvPr/>
            </p:nvSpPr>
            <p:spPr>
              <a:xfrm>
                <a:off x="3101696" y="3454731"/>
                <a:ext cx="402616" cy="153602"/>
              </a:xfrm>
              <a:prstGeom prst="rect">
                <a:avLst/>
              </a:prstGeom>
              <a:solidFill>
                <a:srgbClr val="C5E5FB"/>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26" name="Text Box 16"/>
              <p:cNvSpPr txBox="1">
                <a:spLocks noChangeArrowheads="1"/>
              </p:cNvSpPr>
              <p:nvPr/>
            </p:nvSpPr>
            <p:spPr bwMode="auto">
              <a:xfrm>
                <a:off x="3088814" y="3270065"/>
                <a:ext cx="369332" cy="346249"/>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b="1" dirty="0">
                    <a:latin typeface="微软雅黑" pitchFamily="34" charset="-122"/>
                    <a:ea typeface="微软雅黑" pitchFamily="34" charset="-122"/>
                    <a:sym typeface="Symbol" pitchFamily="18" charset="2"/>
                  </a:rPr>
                  <a:t></a:t>
                </a:r>
              </a:p>
            </p:txBody>
          </p:sp>
        </p:grpSp>
        <p:grpSp>
          <p:nvGrpSpPr>
            <p:cNvPr id="28" name="组合 27"/>
            <p:cNvGrpSpPr/>
            <p:nvPr/>
          </p:nvGrpSpPr>
          <p:grpSpPr>
            <a:xfrm>
              <a:off x="3088814" y="2499742"/>
              <a:ext cx="415498" cy="346249"/>
              <a:chOff x="3088814" y="3270065"/>
              <a:chExt cx="415498" cy="346249"/>
            </a:xfrm>
          </p:grpSpPr>
          <p:sp>
            <p:nvSpPr>
              <p:cNvPr id="29" name="矩形 28"/>
              <p:cNvSpPr/>
              <p:nvPr/>
            </p:nvSpPr>
            <p:spPr>
              <a:xfrm>
                <a:off x="3101696" y="3454731"/>
                <a:ext cx="402616" cy="153602"/>
              </a:xfrm>
              <a:prstGeom prst="rect">
                <a:avLst/>
              </a:prstGeom>
              <a:solidFill>
                <a:srgbClr val="C5E5FB"/>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30" name="Text Box 16"/>
              <p:cNvSpPr txBox="1">
                <a:spLocks noChangeArrowheads="1"/>
              </p:cNvSpPr>
              <p:nvPr/>
            </p:nvSpPr>
            <p:spPr bwMode="auto">
              <a:xfrm>
                <a:off x="3088814" y="3270065"/>
                <a:ext cx="369332" cy="346249"/>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b="1" dirty="0">
                    <a:latin typeface="微软雅黑" pitchFamily="34" charset="-122"/>
                    <a:ea typeface="微软雅黑" pitchFamily="34" charset="-122"/>
                    <a:sym typeface="Symbol" pitchFamily="18" charset="2"/>
                  </a:rPr>
                  <a:t></a:t>
                </a:r>
              </a:p>
            </p:txBody>
          </p:sp>
        </p:grpSp>
        <p:grpSp>
          <p:nvGrpSpPr>
            <p:cNvPr id="31" name="组合 30"/>
            <p:cNvGrpSpPr/>
            <p:nvPr/>
          </p:nvGrpSpPr>
          <p:grpSpPr>
            <a:xfrm>
              <a:off x="4959472" y="3279209"/>
              <a:ext cx="415498" cy="346249"/>
              <a:chOff x="3088814" y="3270065"/>
              <a:chExt cx="415498" cy="346249"/>
            </a:xfrm>
          </p:grpSpPr>
          <p:sp>
            <p:nvSpPr>
              <p:cNvPr id="32" name="矩形 31"/>
              <p:cNvSpPr/>
              <p:nvPr/>
            </p:nvSpPr>
            <p:spPr>
              <a:xfrm>
                <a:off x="3101696" y="3454731"/>
                <a:ext cx="402616" cy="153602"/>
              </a:xfrm>
              <a:prstGeom prst="rect">
                <a:avLst/>
              </a:prstGeom>
              <a:solidFill>
                <a:srgbClr val="C5E5FB"/>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33" name="Text Box 16"/>
              <p:cNvSpPr txBox="1">
                <a:spLocks noChangeArrowheads="1"/>
              </p:cNvSpPr>
              <p:nvPr/>
            </p:nvSpPr>
            <p:spPr bwMode="auto">
              <a:xfrm>
                <a:off x="3088814" y="3270065"/>
                <a:ext cx="369332" cy="346249"/>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b="1" dirty="0">
                    <a:latin typeface="微软雅黑" pitchFamily="34" charset="-122"/>
                    <a:ea typeface="微软雅黑" pitchFamily="34" charset="-122"/>
                    <a:sym typeface="Symbol" pitchFamily="18" charset="2"/>
                  </a:rPr>
                  <a:t></a:t>
                </a:r>
              </a:p>
            </p:txBody>
          </p:sp>
        </p:grpSp>
        <p:grpSp>
          <p:nvGrpSpPr>
            <p:cNvPr id="34" name="组合 33"/>
            <p:cNvGrpSpPr/>
            <p:nvPr/>
          </p:nvGrpSpPr>
          <p:grpSpPr>
            <a:xfrm>
              <a:off x="4959472" y="2499742"/>
              <a:ext cx="415498" cy="346249"/>
              <a:chOff x="3088814" y="3270065"/>
              <a:chExt cx="415498" cy="346249"/>
            </a:xfrm>
          </p:grpSpPr>
          <p:sp>
            <p:nvSpPr>
              <p:cNvPr id="35" name="矩形 34"/>
              <p:cNvSpPr/>
              <p:nvPr/>
            </p:nvSpPr>
            <p:spPr>
              <a:xfrm>
                <a:off x="3101696" y="3454731"/>
                <a:ext cx="402616" cy="153602"/>
              </a:xfrm>
              <a:prstGeom prst="rect">
                <a:avLst/>
              </a:prstGeom>
              <a:solidFill>
                <a:srgbClr val="C5E5FB"/>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36" name="Text Box 16"/>
              <p:cNvSpPr txBox="1">
                <a:spLocks noChangeArrowheads="1"/>
              </p:cNvSpPr>
              <p:nvPr/>
            </p:nvSpPr>
            <p:spPr bwMode="auto">
              <a:xfrm>
                <a:off x="3088814" y="3270065"/>
                <a:ext cx="369332" cy="346249"/>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b="1" dirty="0">
                    <a:latin typeface="微软雅黑" pitchFamily="34" charset="-122"/>
                    <a:ea typeface="微软雅黑" pitchFamily="34" charset="-122"/>
                    <a:sym typeface="Symbol" pitchFamily="18" charset="2"/>
                  </a:rPr>
                  <a:t></a:t>
                </a:r>
              </a:p>
            </p:txBody>
          </p:sp>
        </p:grpSp>
      </p:grpSp>
    </p:spTree>
    <p:extLst>
      <p:ext uri="{BB962C8B-B14F-4D97-AF65-F5344CB8AC3E}">
        <p14:creationId xmlns:p14="http://schemas.microsoft.com/office/powerpoint/2010/main" val="37347355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网络通信方式</a:t>
            </a:r>
          </a:p>
        </p:txBody>
      </p:sp>
      <p:sp>
        <p:nvSpPr>
          <p:cNvPr id="32" name="内容占位符 2"/>
          <p:cNvSpPr>
            <a:spLocks noGrp="1"/>
          </p:cNvSpPr>
          <p:nvPr>
            <p:ph sz="quarter" idx="10"/>
          </p:nvPr>
        </p:nvSpPr>
        <p:spPr>
          <a:xfrm>
            <a:off x="392425" y="1094097"/>
            <a:ext cx="11434183" cy="5083568"/>
          </a:xfrm>
        </p:spPr>
        <p:txBody>
          <a:bodyPr>
            <a:normAutofit lnSpcReduction="10000"/>
          </a:bodyPr>
          <a:lstStyle/>
          <a:p>
            <a:r>
              <a:rPr lang="zh-CN" altLang="en-US" dirty="0"/>
              <a:t>（</a:t>
            </a:r>
            <a:r>
              <a:rPr lang="en-US" altLang="zh-CN" dirty="0"/>
              <a:t>1</a:t>
            </a:r>
            <a:r>
              <a:rPr lang="zh-CN" altLang="en-US" dirty="0"/>
              <a:t>）串行通信与并行通信</a:t>
            </a:r>
            <a:endParaRPr lang="en-US" altLang="zh-CN" dirty="0"/>
          </a:p>
          <a:p>
            <a:pPr marL="0" indent="0">
              <a:buNone/>
            </a:pPr>
            <a:r>
              <a:rPr lang="zh-CN" altLang="en-US" b="1" dirty="0">
                <a:solidFill>
                  <a:srgbClr val="FF0000"/>
                </a:solidFill>
              </a:rPr>
              <a:t>串行通信：</a:t>
            </a:r>
            <a:r>
              <a:rPr lang="zh-CN" altLang="en-US" dirty="0"/>
              <a:t>以位（</a:t>
            </a:r>
            <a:r>
              <a:rPr lang="en-US" altLang="zh-CN" dirty="0"/>
              <a:t>bit</a:t>
            </a:r>
            <a:r>
              <a:rPr lang="zh-CN" altLang="en-US" dirty="0"/>
              <a:t>）为单位，数据按位传输，像</a:t>
            </a:r>
            <a:r>
              <a:rPr lang="en-US" altLang="zh-CN" dirty="0"/>
              <a:t>RS232</a:t>
            </a:r>
            <a:r>
              <a:rPr lang="zh-CN" altLang="en-US" dirty="0"/>
              <a:t>接口的通信属于串行通信，如</a:t>
            </a:r>
            <a:r>
              <a:rPr lang="en-US" altLang="zh-CN" dirty="0"/>
              <a:t>PC</a:t>
            </a:r>
            <a:r>
              <a:rPr lang="zh-CN" altLang="en-US" dirty="0"/>
              <a:t>通过串口连接路由器；</a:t>
            </a:r>
            <a:endParaRPr lang="en-US" altLang="zh-CN" dirty="0"/>
          </a:p>
          <a:p>
            <a:pPr marL="0" indent="0">
              <a:buNone/>
            </a:pPr>
            <a:r>
              <a:rPr lang="zh-CN" altLang="en-US" b="1" dirty="0">
                <a:solidFill>
                  <a:srgbClr val="FF0000"/>
                </a:solidFill>
              </a:rPr>
              <a:t>并行通信：</a:t>
            </a:r>
            <a:r>
              <a:rPr lang="zh-CN" altLang="en-US" dirty="0"/>
              <a:t>以字节（</a:t>
            </a:r>
            <a:r>
              <a:rPr lang="en-US" altLang="zh-CN" dirty="0"/>
              <a:t>byte</a:t>
            </a:r>
            <a:r>
              <a:rPr lang="zh-CN" altLang="en-US" dirty="0"/>
              <a:t>）为单位，数据按组传输，如</a:t>
            </a:r>
            <a:r>
              <a:rPr lang="en-US" altLang="zh-CN" dirty="0"/>
              <a:t>PC</a:t>
            </a:r>
            <a:r>
              <a:rPr lang="zh-CN" altLang="en-US" dirty="0"/>
              <a:t>跟老式打印机的连接、</a:t>
            </a:r>
            <a:r>
              <a:rPr lang="en-US" altLang="zh-CN" dirty="0"/>
              <a:t>PC</a:t>
            </a:r>
            <a:r>
              <a:rPr lang="zh-CN" altLang="en-US" dirty="0"/>
              <a:t>和投影的连接等。</a:t>
            </a:r>
            <a:endParaRPr lang="en-US" altLang="zh-CN" dirty="0"/>
          </a:p>
          <a:p>
            <a:r>
              <a:rPr lang="zh-CN" altLang="en-US" dirty="0"/>
              <a:t>（</a:t>
            </a:r>
            <a:r>
              <a:rPr lang="en-US" altLang="zh-CN" dirty="0"/>
              <a:t>2</a:t>
            </a:r>
            <a:r>
              <a:rPr lang="zh-CN" altLang="en-US" dirty="0"/>
              <a:t>）单工、半双工、全双工通信方式</a:t>
            </a:r>
            <a:endParaRPr lang="en-US" altLang="zh-CN" dirty="0"/>
          </a:p>
          <a:p>
            <a:pPr marL="0" indent="0">
              <a:buNone/>
            </a:pPr>
            <a:r>
              <a:rPr lang="zh-CN" altLang="en-US" b="1" dirty="0">
                <a:solidFill>
                  <a:srgbClr val="FF0000"/>
                </a:solidFill>
              </a:rPr>
              <a:t>单工：</a:t>
            </a:r>
            <a:r>
              <a:rPr lang="zh-CN" altLang="en-US" dirty="0"/>
              <a:t>单向通信</a:t>
            </a:r>
            <a:endParaRPr lang="en-US" altLang="zh-CN" dirty="0"/>
          </a:p>
          <a:p>
            <a:pPr marL="0" indent="0">
              <a:buNone/>
            </a:pPr>
            <a:r>
              <a:rPr lang="zh-CN" altLang="en-US" b="1" dirty="0">
                <a:solidFill>
                  <a:srgbClr val="FF0000"/>
                </a:solidFill>
              </a:rPr>
              <a:t>半双工：</a:t>
            </a:r>
            <a:r>
              <a:rPr lang="zh-CN" altLang="en-US" dirty="0"/>
              <a:t>同一时刻只允许单向通信</a:t>
            </a:r>
            <a:endParaRPr lang="en-US" altLang="zh-CN" dirty="0"/>
          </a:p>
          <a:p>
            <a:pPr marL="0" indent="0">
              <a:buNone/>
            </a:pPr>
            <a:r>
              <a:rPr lang="zh-CN" altLang="en-US" b="1" dirty="0">
                <a:solidFill>
                  <a:srgbClr val="FF0000"/>
                </a:solidFill>
              </a:rPr>
              <a:t>全双工：</a:t>
            </a:r>
            <a:r>
              <a:rPr lang="zh-CN" altLang="en-US" dirty="0"/>
              <a:t>同一时刻允许双向通信</a:t>
            </a:r>
            <a:endParaRPr lang="en-US" altLang="zh-CN" dirty="0"/>
          </a:p>
          <a:p>
            <a:endParaRPr lang="en-US" altLang="zh-CN" dirty="0"/>
          </a:p>
        </p:txBody>
      </p:sp>
    </p:spTree>
    <p:extLst>
      <p:ext uri="{BB962C8B-B14F-4D97-AF65-F5344CB8AC3E}">
        <p14:creationId xmlns:p14="http://schemas.microsoft.com/office/powerpoint/2010/main" val="35864549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Rectangle 9"/>
          <p:cNvSpPr>
            <a:spLocks noChangeArrowheads="1"/>
          </p:cNvSpPr>
          <p:nvPr/>
        </p:nvSpPr>
        <p:spPr bwMode="auto">
          <a:xfrm>
            <a:off x="2745858" y="2501290"/>
            <a:ext cx="7700435" cy="440267"/>
          </a:xfrm>
          <a:prstGeom prst="rect">
            <a:avLst/>
          </a:prstGeom>
          <a:solidFill>
            <a:srgbClr val="0098F6"/>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lgn="ctr">
                <a:solidFill>
                  <a:srgbClr val="000000"/>
                </a:solidFill>
                <a:miter lim="1000000"/>
                <a:headEnd/>
                <a:tailEnd/>
              </a14:hiddenLine>
            </a:ext>
          </a:extLst>
        </p:spPr>
        <p:txBody>
          <a:bodyPr anchor="ctr"/>
          <a:lstStyle/>
          <a:p>
            <a:pPr algn="ctr" eaLnBrk="0" hangingPunct="0"/>
            <a:endParaRPr lang="fr-FR" sz="2400">
              <a:solidFill>
                <a:srgbClr val="FFFFFF"/>
              </a:solidFill>
              <a:latin typeface="宋体" charset="-122"/>
            </a:endParaRPr>
          </a:p>
        </p:txBody>
      </p:sp>
      <p:sp>
        <p:nvSpPr>
          <p:cNvPr id="102" name="Rectangle 10"/>
          <p:cNvSpPr>
            <a:spLocks noChangeArrowheads="1"/>
          </p:cNvSpPr>
          <p:nvPr/>
        </p:nvSpPr>
        <p:spPr bwMode="auto">
          <a:xfrm>
            <a:off x="2745858" y="3309857"/>
            <a:ext cx="7700435" cy="440267"/>
          </a:xfrm>
          <a:prstGeom prst="rect">
            <a:avLst/>
          </a:prstGeom>
          <a:solidFill>
            <a:srgbClr val="1956B9"/>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lgn="ctr">
                <a:solidFill>
                  <a:srgbClr val="000000"/>
                </a:solidFill>
                <a:miter lim="1000000"/>
                <a:headEnd/>
                <a:tailEnd/>
              </a14:hiddenLine>
            </a:ext>
          </a:extLst>
        </p:spPr>
        <p:txBody>
          <a:bodyPr anchor="ctr"/>
          <a:lstStyle/>
          <a:p>
            <a:pPr algn="ctr" eaLnBrk="0" hangingPunct="0"/>
            <a:endParaRPr lang="fr-FR" sz="2400">
              <a:solidFill>
                <a:srgbClr val="FFFFFF"/>
              </a:solidFill>
              <a:latin typeface="宋体" charset="-122"/>
            </a:endParaRPr>
          </a:p>
        </p:txBody>
      </p:sp>
      <p:sp>
        <p:nvSpPr>
          <p:cNvPr id="106" name="Rectangle 8"/>
          <p:cNvSpPr>
            <a:spLocks noChangeArrowheads="1"/>
          </p:cNvSpPr>
          <p:nvPr/>
        </p:nvSpPr>
        <p:spPr bwMode="auto">
          <a:xfrm>
            <a:off x="2841110" y="2162624"/>
            <a:ext cx="7296151" cy="1610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lnSpc>
                <a:spcPct val="200000"/>
              </a:lnSpc>
            </a:pPr>
            <a:r>
              <a:rPr lang="zh-CN" altLang="en-US" sz="2667" b="1" dirty="0">
                <a:solidFill>
                  <a:schemeClr val="bg1"/>
                </a:solidFill>
                <a:latin typeface="微软雅黑" pitchFamily="34" charset="-122"/>
                <a:ea typeface="微软雅黑" pitchFamily="34" charset="-122"/>
              </a:rPr>
              <a:t>导引型传输媒体</a:t>
            </a:r>
          </a:p>
          <a:p>
            <a:pPr eaLnBrk="0" hangingPunct="0">
              <a:lnSpc>
                <a:spcPct val="200000"/>
              </a:lnSpc>
            </a:pPr>
            <a:r>
              <a:rPr lang="zh-CN" altLang="en-US" sz="2667" b="1" dirty="0">
                <a:solidFill>
                  <a:schemeClr val="bg1"/>
                </a:solidFill>
                <a:latin typeface="微软雅黑" pitchFamily="34" charset="-122"/>
                <a:ea typeface="微软雅黑" pitchFamily="34" charset="-122"/>
              </a:rPr>
              <a:t>非导引型传输媒体</a:t>
            </a:r>
          </a:p>
        </p:txBody>
      </p:sp>
      <p:sp>
        <p:nvSpPr>
          <p:cNvPr id="2" name="文本框 1">
            <a:extLst>
              <a:ext uri="{FF2B5EF4-FFF2-40B4-BE49-F238E27FC236}">
                <a16:creationId xmlns:a16="http://schemas.microsoft.com/office/drawing/2014/main" id="{713393EF-BBCC-4905-A9CC-3991251153BD}"/>
              </a:ext>
            </a:extLst>
          </p:cNvPr>
          <p:cNvSpPr txBox="1"/>
          <p:nvPr/>
        </p:nvSpPr>
        <p:spPr>
          <a:xfrm>
            <a:off x="5580412" y="1412520"/>
            <a:ext cx="2031325" cy="646331"/>
          </a:xfrm>
          <a:prstGeom prst="rect">
            <a:avLst/>
          </a:prstGeom>
          <a:noFill/>
        </p:spPr>
        <p:txBody>
          <a:bodyPr wrap="none" rtlCol="0">
            <a:spAutoFit/>
          </a:bodyPr>
          <a:lstStyle/>
          <a:p>
            <a:r>
              <a:rPr lang="zh-CN" altLang="en-US" sz="3600" b="1" dirty="0"/>
              <a:t>传输介质</a:t>
            </a:r>
          </a:p>
        </p:txBody>
      </p:sp>
    </p:spTree>
    <p:extLst>
      <p:ext uri="{BB962C8B-B14F-4D97-AF65-F5344CB8AC3E}">
        <p14:creationId xmlns:p14="http://schemas.microsoft.com/office/powerpoint/2010/main" val="6835817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5"/>
          <p:cNvSpPr>
            <a:spLocks noChangeArrowheads="1"/>
          </p:cNvSpPr>
          <p:nvPr/>
        </p:nvSpPr>
        <p:spPr bwMode="auto">
          <a:xfrm>
            <a:off x="726860" y="1103942"/>
            <a:ext cx="10738283" cy="518295"/>
          </a:xfrm>
          <a:prstGeom prst="roundRect">
            <a:avLst>
              <a:gd name="adj" fmla="val 16667"/>
            </a:avLst>
          </a:prstGeom>
          <a:solidFill>
            <a:srgbClr val="0070C0"/>
          </a:solid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sz="2400">
              <a:latin typeface="宋体" charset="-122"/>
            </a:endParaRPr>
          </a:p>
        </p:txBody>
      </p:sp>
      <p:sp>
        <p:nvSpPr>
          <p:cNvPr id="7" name="Rectangle 6"/>
          <p:cNvSpPr>
            <a:spLocks noChangeArrowheads="1"/>
          </p:cNvSpPr>
          <p:nvPr/>
        </p:nvSpPr>
        <p:spPr bwMode="auto">
          <a:xfrm>
            <a:off x="3951828" y="1047581"/>
            <a:ext cx="4288353"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3200" b="1" dirty="0">
                <a:solidFill>
                  <a:schemeClr val="bg1"/>
                </a:solidFill>
                <a:latin typeface="微软雅黑" pitchFamily="34" charset="-122"/>
                <a:ea typeface="微软雅黑" pitchFamily="34" charset="-122"/>
              </a:rPr>
              <a:t>物理层下面的传输媒体</a:t>
            </a:r>
          </a:p>
        </p:txBody>
      </p:sp>
      <p:sp>
        <p:nvSpPr>
          <p:cNvPr id="8" name="Rectangle 8"/>
          <p:cNvSpPr>
            <a:spLocks noChangeArrowheads="1"/>
          </p:cNvSpPr>
          <p:nvPr/>
        </p:nvSpPr>
        <p:spPr bwMode="auto">
          <a:xfrm>
            <a:off x="726860" y="1727793"/>
            <a:ext cx="10738283" cy="3982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80990" indent="-380990">
              <a:lnSpc>
                <a:spcPts val="4400"/>
              </a:lnSpc>
              <a:buClr>
                <a:srgbClr val="0070C0"/>
              </a:buClr>
              <a:buFont typeface="Wingdings" pitchFamily="2" charset="2"/>
              <a:buChar char="l"/>
            </a:pPr>
            <a:r>
              <a:rPr lang="zh-CN" altLang="en-US" sz="2667" b="1" dirty="0">
                <a:solidFill>
                  <a:srgbClr val="0000FF"/>
                </a:solidFill>
                <a:latin typeface="微软雅黑" pitchFamily="34" charset="-122"/>
                <a:ea typeface="微软雅黑" pitchFamily="34" charset="-122"/>
              </a:rPr>
              <a:t>传输媒体也称为传输介质或传输媒介</a:t>
            </a:r>
            <a:r>
              <a:rPr lang="zh-CN" altLang="en-US" sz="2667" b="1" dirty="0">
                <a:latin typeface="微软雅黑" pitchFamily="34" charset="-122"/>
                <a:ea typeface="微软雅黑" pitchFamily="34" charset="-122"/>
              </a:rPr>
              <a:t>，它就是数据传输系统中在发送器和接收器之间的物理通路。</a:t>
            </a:r>
          </a:p>
          <a:p>
            <a:pPr marL="380990" indent="-380990">
              <a:lnSpc>
                <a:spcPts val="4400"/>
              </a:lnSpc>
              <a:buClr>
                <a:srgbClr val="0070C0"/>
              </a:buClr>
              <a:buFont typeface="Wingdings" pitchFamily="2" charset="2"/>
              <a:buChar char="l"/>
            </a:pPr>
            <a:r>
              <a:rPr lang="zh-CN" altLang="en-US" sz="2667" b="1" dirty="0">
                <a:latin typeface="微软雅黑" pitchFamily="34" charset="-122"/>
                <a:ea typeface="微软雅黑" pitchFamily="34" charset="-122"/>
              </a:rPr>
              <a:t>传输媒体可分为两大类，即导引型传输媒体和非导引型传输媒体。</a:t>
            </a:r>
          </a:p>
          <a:p>
            <a:pPr marL="380990" indent="-380990">
              <a:lnSpc>
                <a:spcPts val="4400"/>
              </a:lnSpc>
              <a:buClr>
                <a:srgbClr val="0070C0"/>
              </a:buClr>
              <a:buFont typeface="Wingdings" pitchFamily="2" charset="2"/>
              <a:buChar char="l"/>
            </a:pPr>
            <a:r>
              <a:rPr lang="zh-CN" altLang="en-US" sz="2667" b="1" dirty="0">
                <a:solidFill>
                  <a:srgbClr val="0000FF"/>
                </a:solidFill>
                <a:latin typeface="微软雅黑" pitchFamily="34" charset="-122"/>
                <a:ea typeface="微软雅黑" pitchFamily="34" charset="-122"/>
              </a:rPr>
              <a:t>在导引型传输媒体中</a:t>
            </a:r>
            <a:r>
              <a:rPr lang="zh-CN" altLang="en-US" sz="2667" b="1" dirty="0">
                <a:latin typeface="微软雅黑" pitchFamily="34" charset="-122"/>
                <a:ea typeface="微软雅黑" pitchFamily="34" charset="-122"/>
              </a:rPr>
              <a:t>，电磁波被导引沿着固体媒体（铜线或光纤）传播。</a:t>
            </a:r>
          </a:p>
          <a:p>
            <a:pPr marL="380990" indent="-380990">
              <a:lnSpc>
                <a:spcPts val="4400"/>
              </a:lnSpc>
              <a:buClr>
                <a:srgbClr val="0070C0"/>
              </a:buClr>
              <a:buFont typeface="Wingdings" pitchFamily="2" charset="2"/>
              <a:buChar char="l"/>
            </a:pPr>
            <a:r>
              <a:rPr lang="zh-CN" altLang="en-US" sz="2667" b="1" dirty="0">
                <a:solidFill>
                  <a:srgbClr val="0000FF"/>
                </a:solidFill>
                <a:latin typeface="微软雅黑" pitchFamily="34" charset="-122"/>
                <a:ea typeface="微软雅黑" pitchFamily="34" charset="-122"/>
              </a:rPr>
              <a:t>非导引型传输媒体就是指自由空间</a:t>
            </a:r>
            <a:r>
              <a:rPr lang="zh-CN" altLang="en-US" sz="2667" b="1" dirty="0">
                <a:latin typeface="微软雅黑" pitchFamily="34" charset="-122"/>
                <a:ea typeface="微软雅黑" pitchFamily="34" charset="-122"/>
              </a:rPr>
              <a:t>。在非导引型传输媒体中，电磁波的传输常称为无线传输。</a:t>
            </a:r>
          </a:p>
        </p:txBody>
      </p:sp>
    </p:spTree>
    <p:extLst>
      <p:ext uri="{BB962C8B-B14F-4D97-AF65-F5344CB8AC3E}">
        <p14:creationId xmlns:p14="http://schemas.microsoft.com/office/powerpoint/2010/main" val="26586558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矩形 114"/>
          <p:cNvSpPr/>
          <p:nvPr/>
        </p:nvSpPr>
        <p:spPr>
          <a:xfrm>
            <a:off x="1960932" y="3649426"/>
            <a:ext cx="2795448" cy="1886319"/>
          </a:xfrm>
          <a:prstGeom prst="rect">
            <a:avLst/>
          </a:prstGeom>
          <a:solidFill>
            <a:srgbClr val="99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14" name="矩形 113"/>
          <p:cNvSpPr/>
          <p:nvPr/>
        </p:nvSpPr>
        <p:spPr>
          <a:xfrm>
            <a:off x="4717426" y="3649427"/>
            <a:ext cx="2078649" cy="1886317"/>
          </a:xfrm>
          <a:prstGeom prst="rect">
            <a:avLst/>
          </a:prstGeom>
          <a:solidFill>
            <a:srgbClr val="B1D8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13" name="矩形 112"/>
          <p:cNvSpPr/>
          <p:nvPr/>
        </p:nvSpPr>
        <p:spPr>
          <a:xfrm>
            <a:off x="6798960" y="3640528"/>
            <a:ext cx="2062107" cy="1919400"/>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12" name="矩形 111"/>
          <p:cNvSpPr/>
          <p:nvPr/>
        </p:nvSpPr>
        <p:spPr>
          <a:xfrm>
            <a:off x="9552384" y="3621022"/>
            <a:ext cx="702365" cy="1928541"/>
          </a:xfrm>
          <a:prstGeom prst="rect">
            <a:avLst/>
          </a:prstGeom>
          <a:solidFill>
            <a:srgbClr val="FFC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11" name="矩形 110"/>
          <p:cNvSpPr/>
          <p:nvPr/>
        </p:nvSpPr>
        <p:spPr>
          <a:xfrm>
            <a:off x="7440150" y="2329189"/>
            <a:ext cx="2221381" cy="405727"/>
          </a:xfrm>
          <a:prstGeom prst="rect">
            <a:avLst/>
          </a:prstGeom>
          <a:solidFill>
            <a:srgbClr val="00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10" name="矩形 109"/>
          <p:cNvSpPr/>
          <p:nvPr/>
        </p:nvSpPr>
        <p:spPr>
          <a:xfrm>
            <a:off x="7056108" y="2329189"/>
            <a:ext cx="445885" cy="405727"/>
          </a:xfrm>
          <a:prstGeom prst="rect">
            <a:avLst/>
          </a:prstGeom>
          <a:solidFill>
            <a:srgbClr val="FFC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09" name="矩形 108"/>
          <p:cNvSpPr/>
          <p:nvPr/>
        </p:nvSpPr>
        <p:spPr>
          <a:xfrm>
            <a:off x="5711958" y="2329189"/>
            <a:ext cx="1228895" cy="405727"/>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08" name="矩形 107"/>
          <p:cNvSpPr/>
          <p:nvPr/>
        </p:nvSpPr>
        <p:spPr>
          <a:xfrm>
            <a:off x="4566429" y="2329189"/>
            <a:ext cx="1228895" cy="405727"/>
          </a:xfrm>
          <a:prstGeom prst="rect">
            <a:avLst/>
          </a:prstGeom>
          <a:solidFill>
            <a:srgbClr val="B1D8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07" name="矩形 106"/>
          <p:cNvSpPr/>
          <p:nvPr/>
        </p:nvSpPr>
        <p:spPr>
          <a:xfrm>
            <a:off x="3366657" y="2326450"/>
            <a:ext cx="1195447" cy="405727"/>
          </a:xfrm>
          <a:prstGeom prst="rect">
            <a:avLst/>
          </a:prstGeom>
          <a:solidFill>
            <a:srgbClr val="99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9" name="Rectangle 8"/>
          <p:cNvSpPr>
            <a:spLocks noChangeArrowheads="1"/>
          </p:cNvSpPr>
          <p:nvPr/>
        </p:nvSpPr>
        <p:spPr bwMode="auto">
          <a:xfrm>
            <a:off x="1245141" y="1404572"/>
            <a:ext cx="9701720" cy="5118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ts val="3600"/>
              </a:lnSpc>
              <a:buClr>
                <a:srgbClr val="0070C0"/>
              </a:buClr>
            </a:pPr>
            <a:r>
              <a:rPr lang="zh-CN" altLang="en-US" sz="2400" b="1" dirty="0">
                <a:latin typeface="微软雅黑" pitchFamily="34" charset="-122"/>
                <a:ea typeface="微软雅黑" pitchFamily="34" charset="-122"/>
              </a:rPr>
              <a:t>电信领域使用的电磁波的频谱：</a:t>
            </a:r>
          </a:p>
        </p:txBody>
      </p:sp>
      <p:grpSp>
        <p:nvGrpSpPr>
          <p:cNvPr id="106" name="组合 105"/>
          <p:cNvGrpSpPr/>
          <p:nvPr/>
        </p:nvGrpSpPr>
        <p:grpSpPr>
          <a:xfrm>
            <a:off x="944787" y="1956573"/>
            <a:ext cx="9921892" cy="3940181"/>
            <a:chOff x="676784" y="1429966"/>
            <a:chExt cx="7509802" cy="2982292"/>
          </a:xfrm>
        </p:grpSpPr>
        <p:sp>
          <p:nvSpPr>
            <p:cNvPr id="10" name="Line 6"/>
            <p:cNvSpPr>
              <a:spLocks noChangeShapeType="1"/>
            </p:cNvSpPr>
            <p:nvPr/>
          </p:nvSpPr>
          <p:spPr bwMode="auto">
            <a:xfrm>
              <a:off x="5628551" y="2020936"/>
              <a:ext cx="2096286" cy="690336"/>
            </a:xfrm>
            <a:prstGeom prst="line">
              <a:avLst/>
            </a:prstGeom>
            <a:noFill/>
            <a:ln w="285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FF"/>
                </a:solidFill>
                <a:latin typeface="微软雅黑" pitchFamily="34" charset="-122"/>
                <a:ea typeface="微软雅黑" pitchFamily="34" charset="-122"/>
              </a:endParaRPr>
            </a:p>
          </p:txBody>
        </p:sp>
        <p:sp>
          <p:nvSpPr>
            <p:cNvPr id="11" name="Rectangle 7"/>
            <p:cNvSpPr>
              <a:spLocks noChangeArrowheads="1"/>
            </p:cNvSpPr>
            <p:nvPr/>
          </p:nvSpPr>
          <p:spPr bwMode="auto">
            <a:xfrm>
              <a:off x="7135611" y="2453704"/>
              <a:ext cx="322942" cy="19611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FF"/>
                </a:solidFill>
                <a:latin typeface="微软雅黑" pitchFamily="34" charset="-122"/>
                <a:ea typeface="微软雅黑" pitchFamily="34" charset="-122"/>
              </a:endParaRPr>
            </a:p>
          </p:txBody>
        </p:sp>
        <p:sp>
          <p:nvSpPr>
            <p:cNvPr id="12" name="Line 8"/>
            <p:cNvSpPr>
              <a:spLocks noChangeShapeType="1"/>
            </p:cNvSpPr>
            <p:nvPr/>
          </p:nvSpPr>
          <p:spPr bwMode="auto">
            <a:xfrm flipV="1">
              <a:off x="1445895" y="2020936"/>
              <a:ext cx="1045310" cy="690336"/>
            </a:xfrm>
            <a:prstGeom prst="line">
              <a:avLst/>
            </a:prstGeom>
            <a:noFill/>
            <a:ln w="285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FF"/>
                </a:solidFill>
                <a:latin typeface="微软雅黑" pitchFamily="34" charset="-122"/>
                <a:ea typeface="微软雅黑" pitchFamily="34" charset="-122"/>
              </a:endParaRPr>
            </a:p>
          </p:txBody>
        </p:sp>
        <p:sp>
          <p:nvSpPr>
            <p:cNvPr id="13" name="Rectangle 9"/>
            <p:cNvSpPr>
              <a:spLocks noChangeArrowheads="1"/>
            </p:cNvSpPr>
            <p:nvPr/>
          </p:nvSpPr>
          <p:spPr bwMode="auto">
            <a:xfrm>
              <a:off x="1356660" y="2453703"/>
              <a:ext cx="288948" cy="180429"/>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FF"/>
                </a:solidFill>
                <a:latin typeface="微软雅黑" pitchFamily="34" charset="-122"/>
                <a:ea typeface="微软雅黑" pitchFamily="34" charset="-122"/>
              </a:endParaRPr>
            </a:p>
          </p:txBody>
        </p:sp>
        <p:sp>
          <p:nvSpPr>
            <p:cNvPr id="14" name="Line 10"/>
            <p:cNvSpPr>
              <a:spLocks noChangeShapeType="1"/>
            </p:cNvSpPr>
            <p:nvPr/>
          </p:nvSpPr>
          <p:spPr bwMode="auto">
            <a:xfrm>
              <a:off x="2489787" y="2695582"/>
              <a:ext cx="0" cy="144343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FF"/>
                </a:solidFill>
                <a:latin typeface="微软雅黑" pitchFamily="34" charset="-122"/>
                <a:ea typeface="微软雅黑" pitchFamily="34" charset="-122"/>
              </a:endParaRPr>
            </a:p>
          </p:txBody>
        </p:sp>
        <p:sp>
          <p:nvSpPr>
            <p:cNvPr id="16" name="Line 12"/>
            <p:cNvSpPr>
              <a:spLocks noChangeShapeType="1"/>
            </p:cNvSpPr>
            <p:nvPr/>
          </p:nvSpPr>
          <p:spPr bwMode="auto">
            <a:xfrm>
              <a:off x="1972798" y="2698197"/>
              <a:ext cx="0" cy="144343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FF"/>
                </a:solidFill>
                <a:latin typeface="微软雅黑" pitchFamily="34" charset="-122"/>
                <a:ea typeface="微软雅黑" pitchFamily="34" charset="-122"/>
              </a:endParaRPr>
            </a:p>
          </p:txBody>
        </p:sp>
        <p:sp>
          <p:nvSpPr>
            <p:cNvPr id="19" name="Line 15"/>
            <p:cNvSpPr>
              <a:spLocks noChangeShapeType="1"/>
            </p:cNvSpPr>
            <p:nvPr/>
          </p:nvSpPr>
          <p:spPr bwMode="auto">
            <a:xfrm>
              <a:off x="3015276" y="2700812"/>
              <a:ext cx="0" cy="144343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FF"/>
                </a:solidFill>
                <a:latin typeface="微软雅黑" pitchFamily="34" charset="-122"/>
                <a:ea typeface="微软雅黑" pitchFamily="34" charset="-122"/>
              </a:endParaRPr>
            </a:p>
          </p:txBody>
        </p:sp>
        <p:sp>
          <p:nvSpPr>
            <p:cNvPr id="21" name="Line 17"/>
            <p:cNvSpPr>
              <a:spLocks noChangeShapeType="1"/>
            </p:cNvSpPr>
            <p:nvPr/>
          </p:nvSpPr>
          <p:spPr bwMode="auto">
            <a:xfrm>
              <a:off x="3536515" y="2706042"/>
              <a:ext cx="0" cy="144343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FF"/>
                </a:solidFill>
                <a:latin typeface="微软雅黑" pitchFamily="34" charset="-122"/>
                <a:ea typeface="微软雅黑" pitchFamily="34" charset="-122"/>
              </a:endParaRPr>
            </a:p>
          </p:txBody>
        </p:sp>
        <p:sp>
          <p:nvSpPr>
            <p:cNvPr id="23" name="Line 19"/>
            <p:cNvSpPr>
              <a:spLocks noChangeShapeType="1"/>
            </p:cNvSpPr>
            <p:nvPr/>
          </p:nvSpPr>
          <p:spPr bwMode="auto">
            <a:xfrm>
              <a:off x="4583240" y="2700812"/>
              <a:ext cx="0" cy="144343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FF"/>
                </a:solidFill>
                <a:latin typeface="微软雅黑" pitchFamily="34" charset="-122"/>
                <a:ea typeface="微软雅黑" pitchFamily="34" charset="-122"/>
              </a:endParaRPr>
            </a:p>
          </p:txBody>
        </p:sp>
        <p:sp>
          <p:nvSpPr>
            <p:cNvPr id="25" name="Line 21"/>
            <p:cNvSpPr>
              <a:spLocks noChangeShapeType="1"/>
            </p:cNvSpPr>
            <p:nvPr/>
          </p:nvSpPr>
          <p:spPr bwMode="auto">
            <a:xfrm>
              <a:off x="1438812" y="1707146"/>
              <a:ext cx="6730778"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FF"/>
                </a:solidFill>
                <a:latin typeface="微软雅黑" pitchFamily="34" charset="-122"/>
                <a:ea typeface="微软雅黑" pitchFamily="34" charset="-122"/>
              </a:endParaRPr>
            </a:p>
          </p:txBody>
        </p:sp>
        <p:sp>
          <p:nvSpPr>
            <p:cNvPr id="26" name="Line 22"/>
            <p:cNvSpPr>
              <a:spLocks noChangeShapeType="1"/>
            </p:cNvSpPr>
            <p:nvPr/>
          </p:nvSpPr>
          <p:spPr bwMode="auto">
            <a:xfrm>
              <a:off x="1455808" y="2020936"/>
              <a:ext cx="6730778"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FF"/>
                </a:solidFill>
                <a:latin typeface="微软雅黑" pitchFamily="34" charset="-122"/>
                <a:ea typeface="微软雅黑" pitchFamily="34" charset="-122"/>
              </a:endParaRPr>
            </a:p>
          </p:txBody>
        </p:sp>
        <p:sp>
          <p:nvSpPr>
            <p:cNvPr id="27" name="Line 23"/>
            <p:cNvSpPr>
              <a:spLocks noChangeShapeType="1"/>
            </p:cNvSpPr>
            <p:nvPr/>
          </p:nvSpPr>
          <p:spPr bwMode="auto">
            <a:xfrm>
              <a:off x="1435978" y="1707146"/>
              <a:ext cx="0" cy="5020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FF"/>
                </a:solidFill>
                <a:latin typeface="微软雅黑" pitchFamily="34" charset="-122"/>
                <a:ea typeface="微软雅黑" pitchFamily="34" charset="-122"/>
              </a:endParaRPr>
            </a:p>
          </p:txBody>
        </p:sp>
        <p:sp>
          <p:nvSpPr>
            <p:cNvPr id="28" name="Line 24"/>
            <p:cNvSpPr>
              <a:spLocks noChangeShapeType="1"/>
            </p:cNvSpPr>
            <p:nvPr/>
          </p:nvSpPr>
          <p:spPr bwMode="auto">
            <a:xfrm>
              <a:off x="3407621" y="1711068"/>
              <a:ext cx="0" cy="30986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FF"/>
                </a:solidFill>
                <a:latin typeface="微软雅黑" pitchFamily="34" charset="-122"/>
                <a:ea typeface="微软雅黑" pitchFamily="34" charset="-122"/>
              </a:endParaRPr>
            </a:p>
          </p:txBody>
        </p:sp>
        <p:sp>
          <p:nvSpPr>
            <p:cNvPr id="29" name="Line 25"/>
            <p:cNvSpPr>
              <a:spLocks noChangeShapeType="1"/>
            </p:cNvSpPr>
            <p:nvPr/>
          </p:nvSpPr>
          <p:spPr bwMode="auto">
            <a:xfrm>
              <a:off x="2498286" y="1720222"/>
              <a:ext cx="0" cy="31640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FF"/>
                </a:solidFill>
                <a:latin typeface="微软雅黑" pitchFamily="34" charset="-122"/>
                <a:ea typeface="微软雅黑" pitchFamily="34" charset="-122"/>
              </a:endParaRPr>
            </a:p>
          </p:txBody>
        </p:sp>
        <p:sp>
          <p:nvSpPr>
            <p:cNvPr id="30" name="Line 26"/>
            <p:cNvSpPr>
              <a:spLocks noChangeShapeType="1"/>
            </p:cNvSpPr>
            <p:nvPr/>
          </p:nvSpPr>
          <p:spPr bwMode="auto">
            <a:xfrm>
              <a:off x="5302777" y="1707146"/>
              <a:ext cx="0" cy="3137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FF"/>
                </a:solidFill>
                <a:latin typeface="微软雅黑" pitchFamily="34" charset="-122"/>
                <a:ea typeface="微软雅黑" pitchFamily="34" charset="-122"/>
              </a:endParaRPr>
            </a:p>
          </p:txBody>
        </p:sp>
        <p:sp>
          <p:nvSpPr>
            <p:cNvPr id="31" name="Line 27"/>
            <p:cNvSpPr>
              <a:spLocks noChangeShapeType="1"/>
            </p:cNvSpPr>
            <p:nvPr/>
          </p:nvSpPr>
          <p:spPr bwMode="auto">
            <a:xfrm>
              <a:off x="7274419" y="1714991"/>
              <a:ext cx="0" cy="30202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FF"/>
                </a:solidFill>
                <a:latin typeface="微软雅黑" pitchFamily="34" charset="-122"/>
                <a:ea typeface="微软雅黑" pitchFamily="34" charset="-122"/>
              </a:endParaRPr>
            </a:p>
          </p:txBody>
        </p:sp>
        <p:sp>
          <p:nvSpPr>
            <p:cNvPr id="32" name="Line 28"/>
            <p:cNvSpPr>
              <a:spLocks noChangeShapeType="1"/>
            </p:cNvSpPr>
            <p:nvPr/>
          </p:nvSpPr>
          <p:spPr bwMode="auto">
            <a:xfrm flipV="1">
              <a:off x="1441645" y="2700812"/>
              <a:ext cx="6290275" cy="392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FF"/>
                </a:solidFill>
                <a:latin typeface="微软雅黑" pitchFamily="34" charset="-122"/>
                <a:ea typeface="微软雅黑" pitchFamily="34" charset="-122"/>
              </a:endParaRPr>
            </a:p>
          </p:txBody>
        </p:sp>
        <p:sp>
          <p:nvSpPr>
            <p:cNvPr id="33" name="Text Box 29"/>
            <p:cNvSpPr txBox="1">
              <a:spLocks noChangeArrowheads="1"/>
            </p:cNvSpPr>
            <p:nvPr/>
          </p:nvSpPr>
          <p:spPr bwMode="auto">
            <a:xfrm>
              <a:off x="2656924" y="1722836"/>
              <a:ext cx="605679" cy="25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600" b="1">
                  <a:solidFill>
                    <a:srgbClr val="0000FF"/>
                  </a:solidFill>
                  <a:latin typeface="微软雅黑" pitchFamily="34" charset="-122"/>
                  <a:ea typeface="微软雅黑" pitchFamily="34" charset="-122"/>
                </a:rPr>
                <a:t>无线电</a:t>
              </a:r>
            </a:p>
          </p:txBody>
        </p:sp>
        <p:sp>
          <p:nvSpPr>
            <p:cNvPr id="34" name="Text Box 30"/>
            <p:cNvSpPr txBox="1">
              <a:spLocks noChangeArrowheads="1"/>
            </p:cNvSpPr>
            <p:nvPr/>
          </p:nvSpPr>
          <p:spPr bwMode="auto">
            <a:xfrm>
              <a:off x="3631923" y="1722836"/>
              <a:ext cx="450377" cy="25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600" b="1" dirty="0">
                  <a:solidFill>
                    <a:srgbClr val="0000FF"/>
                  </a:solidFill>
                  <a:latin typeface="微软雅黑" pitchFamily="34" charset="-122"/>
                  <a:ea typeface="微软雅黑" pitchFamily="34" charset="-122"/>
                </a:rPr>
                <a:t>微波</a:t>
              </a:r>
            </a:p>
          </p:txBody>
        </p:sp>
        <p:sp>
          <p:nvSpPr>
            <p:cNvPr id="35" name="Line 31"/>
            <p:cNvSpPr>
              <a:spLocks noChangeShapeType="1"/>
            </p:cNvSpPr>
            <p:nvPr/>
          </p:nvSpPr>
          <p:spPr bwMode="auto">
            <a:xfrm>
              <a:off x="4348117" y="1707146"/>
              <a:ext cx="0" cy="3137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FF"/>
                </a:solidFill>
                <a:latin typeface="微软雅黑" pitchFamily="34" charset="-122"/>
                <a:ea typeface="微软雅黑" pitchFamily="34" charset="-122"/>
              </a:endParaRPr>
            </a:p>
          </p:txBody>
        </p:sp>
        <p:sp>
          <p:nvSpPr>
            <p:cNvPr id="36" name="Line 32"/>
            <p:cNvSpPr>
              <a:spLocks noChangeShapeType="1"/>
            </p:cNvSpPr>
            <p:nvPr/>
          </p:nvSpPr>
          <p:spPr bwMode="auto">
            <a:xfrm>
              <a:off x="5214960" y="1707146"/>
              <a:ext cx="0" cy="31378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FF"/>
                </a:solidFill>
                <a:latin typeface="微软雅黑" pitchFamily="34" charset="-122"/>
                <a:ea typeface="微软雅黑" pitchFamily="34" charset="-122"/>
              </a:endParaRPr>
            </a:p>
          </p:txBody>
        </p:sp>
        <p:sp>
          <p:nvSpPr>
            <p:cNvPr id="37" name="Text Box 33"/>
            <p:cNvSpPr txBox="1">
              <a:spLocks noChangeArrowheads="1"/>
            </p:cNvSpPr>
            <p:nvPr/>
          </p:nvSpPr>
          <p:spPr bwMode="auto">
            <a:xfrm>
              <a:off x="4461429" y="1722836"/>
              <a:ext cx="605679" cy="25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600" b="1">
                  <a:solidFill>
                    <a:srgbClr val="0000FF"/>
                  </a:solidFill>
                  <a:latin typeface="微软雅黑" pitchFamily="34" charset="-122"/>
                  <a:ea typeface="微软雅黑" pitchFamily="34" charset="-122"/>
                </a:rPr>
                <a:t>红外线</a:t>
              </a:r>
            </a:p>
          </p:txBody>
        </p:sp>
        <p:sp>
          <p:nvSpPr>
            <p:cNvPr id="38" name="Text Box 34"/>
            <p:cNvSpPr txBox="1">
              <a:spLocks noChangeArrowheads="1"/>
            </p:cNvSpPr>
            <p:nvPr/>
          </p:nvSpPr>
          <p:spPr bwMode="auto">
            <a:xfrm>
              <a:off x="4699386" y="2124304"/>
              <a:ext cx="605679" cy="25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600" b="1">
                  <a:solidFill>
                    <a:srgbClr val="0000FF"/>
                  </a:solidFill>
                  <a:latin typeface="微软雅黑" pitchFamily="34" charset="-122"/>
                  <a:ea typeface="微软雅黑" pitchFamily="34" charset="-122"/>
                </a:rPr>
                <a:t>可见光</a:t>
              </a:r>
            </a:p>
          </p:txBody>
        </p:sp>
        <p:sp>
          <p:nvSpPr>
            <p:cNvPr id="39" name="Text Box 35"/>
            <p:cNvSpPr txBox="1">
              <a:spLocks noChangeArrowheads="1"/>
            </p:cNvSpPr>
            <p:nvPr/>
          </p:nvSpPr>
          <p:spPr bwMode="auto">
            <a:xfrm>
              <a:off x="5324670" y="2124304"/>
              <a:ext cx="605679" cy="25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600" b="1" dirty="0">
                  <a:solidFill>
                    <a:srgbClr val="0000FF"/>
                  </a:solidFill>
                  <a:latin typeface="微软雅黑" pitchFamily="34" charset="-122"/>
                  <a:ea typeface="微软雅黑" pitchFamily="34" charset="-122"/>
                </a:rPr>
                <a:t>紫外线</a:t>
              </a:r>
            </a:p>
          </p:txBody>
        </p:sp>
        <p:sp>
          <p:nvSpPr>
            <p:cNvPr id="40" name="Line 36"/>
            <p:cNvSpPr>
              <a:spLocks noChangeShapeType="1"/>
            </p:cNvSpPr>
            <p:nvPr/>
          </p:nvSpPr>
          <p:spPr bwMode="auto">
            <a:xfrm>
              <a:off x="5639882" y="1707146"/>
              <a:ext cx="0" cy="31771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FF"/>
                </a:solidFill>
                <a:latin typeface="微软雅黑" pitchFamily="34" charset="-122"/>
                <a:ea typeface="微软雅黑" pitchFamily="34" charset="-122"/>
              </a:endParaRPr>
            </a:p>
          </p:txBody>
        </p:sp>
        <p:sp>
          <p:nvSpPr>
            <p:cNvPr id="41" name="Text Box 37"/>
            <p:cNvSpPr txBox="1">
              <a:spLocks noChangeArrowheads="1"/>
            </p:cNvSpPr>
            <p:nvPr/>
          </p:nvSpPr>
          <p:spPr bwMode="auto">
            <a:xfrm>
              <a:off x="6047808" y="1722836"/>
              <a:ext cx="559574" cy="25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600" b="1">
                  <a:solidFill>
                    <a:srgbClr val="0000FF"/>
                  </a:solidFill>
                  <a:latin typeface="微软雅黑" pitchFamily="34" charset="-122"/>
                  <a:ea typeface="微软雅黑" pitchFamily="34" charset="-122"/>
                </a:rPr>
                <a:t>X</a:t>
              </a:r>
              <a:r>
                <a:rPr kumimoji="1" lang="zh-CN" altLang="en-US" sz="1600" b="1">
                  <a:solidFill>
                    <a:srgbClr val="0000FF"/>
                  </a:solidFill>
                  <a:latin typeface="微软雅黑" pitchFamily="34" charset="-122"/>
                  <a:ea typeface="微软雅黑" pitchFamily="34" charset="-122"/>
                </a:rPr>
                <a:t>射线</a:t>
              </a:r>
            </a:p>
          </p:txBody>
        </p:sp>
        <p:sp>
          <p:nvSpPr>
            <p:cNvPr id="42" name="Text Box 38"/>
            <p:cNvSpPr txBox="1">
              <a:spLocks noChangeArrowheads="1"/>
            </p:cNvSpPr>
            <p:nvPr/>
          </p:nvSpPr>
          <p:spPr bwMode="auto">
            <a:xfrm>
              <a:off x="7407562" y="1696687"/>
              <a:ext cx="204078" cy="25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600" b="1">
                  <a:solidFill>
                    <a:srgbClr val="0000FF"/>
                  </a:solidFill>
                  <a:latin typeface="微软雅黑" pitchFamily="34" charset="-122"/>
                  <a:ea typeface="微软雅黑" pitchFamily="34" charset="-122"/>
                  <a:sym typeface="Symbol" pitchFamily="18" charset="2"/>
                </a:rPr>
                <a:t></a:t>
              </a:r>
            </a:p>
          </p:txBody>
        </p:sp>
        <p:sp>
          <p:nvSpPr>
            <p:cNvPr id="43" name="Text Box 39"/>
            <p:cNvSpPr txBox="1">
              <a:spLocks noChangeArrowheads="1"/>
            </p:cNvSpPr>
            <p:nvPr/>
          </p:nvSpPr>
          <p:spPr bwMode="auto">
            <a:xfrm>
              <a:off x="7540704" y="1722836"/>
              <a:ext cx="450377" cy="25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600" b="1">
                  <a:solidFill>
                    <a:srgbClr val="0000FF"/>
                  </a:solidFill>
                  <a:latin typeface="微软雅黑" pitchFamily="34" charset="-122"/>
                  <a:ea typeface="微软雅黑" pitchFamily="34" charset="-122"/>
                </a:rPr>
                <a:t>射线</a:t>
              </a:r>
            </a:p>
          </p:txBody>
        </p:sp>
        <p:sp>
          <p:nvSpPr>
            <p:cNvPr id="45" name="Line 41"/>
            <p:cNvSpPr>
              <a:spLocks noChangeShapeType="1"/>
            </p:cNvSpPr>
            <p:nvPr/>
          </p:nvSpPr>
          <p:spPr bwMode="auto">
            <a:xfrm>
              <a:off x="1441644" y="2962303"/>
              <a:ext cx="1206781" cy="0"/>
            </a:xfrm>
            <a:prstGeom prst="line">
              <a:avLst/>
            </a:prstGeom>
            <a:noFill/>
            <a:ln w="1270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FF"/>
                </a:solidFill>
                <a:latin typeface="微软雅黑" pitchFamily="34" charset="-122"/>
                <a:ea typeface="微软雅黑" pitchFamily="34" charset="-122"/>
              </a:endParaRPr>
            </a:p>
          </p:txBody>
        </p:sp>
        <p:sp>
          <p:nvSpPr>
            <p:cNvPr id="47" name="Line 43"/>
            <p:cNvSpPr>
              <a:spLocks noChangeShapeType="1"/>
            </p:cNvSpPr>
            <p:nvPr/>
          </p:nvSpPr>
          <p:spPr bwMode="auto">
            <a:xfrm>
              <a:off x="1968549" y="3269555"/>
              <a:ext cx="2039630" cy="0"/>
            </a:xfrm>
            <a:prstGeom prst="line">
              <a:avLst/>
            </a:prstGeom>
            <a:noFill/>
            <a:ln w="12700">
              <a:solidFill>
                <a:schemeClr val="tx1"/>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FF"/>
                </a:solidFill>
                <a:latin typeface="微软雅黑" pitchFamily="34" charset="-122"/>
                <a:ea typeface="微软雅黑" pitchFamily="34" charset="-122"/>
              </a:endParaRPr>
            </a:p>
          </p:txBody>
        </p:sp>
        <p:sp>
          <p:nvSpPr>
            <p:cNvPr id="49" name="Line 45"/>
            <p:cNvSpPr>
              <a:spLocks noChangeShapeType="1"/>
            </p:cNvSpPr>
            <p:nvPr/>
          </p:nvSpPr>
          <p:spPr bwMode="auto">
            <a:xfrm>
              <a:off x="3872203" y="2987144"/>
              <a:ext cx="1019815" cy="0"/>
            </a:xfrm>
            <a:prstGeom prst="line">
              <a:avLst/>
            </a:prstGeom>
            <a:noFill/>
            <a:ln w="12700">
              <a:solidFill>
                <a:schemeClr val="tx1"/>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FF"/>
                </a:solidFill>
                <a:latin typeface="微软雅黑" pitchFamily="34" charset="-122"/>
                <a:ea typeface="微软雅黑" pitchFamily="34" charset="-122"/>
              </a:endParaRPr>
            </a:p>
          </p:txBody>
        </p:sp>
        <p:sp>
          <p:nvSpPr>
            <p:cNvPr id="51" name="Line 47"/>
            <p:cNvSpPr>
              <a:spLocks noChangeShapeType="1"/>
            </p:cNvSpPr>
            <p:nvPr/>
          </p:nvSpPr>
          <p:spPr bwMode="auto">
            <a:xfrm>
              <a:off x="4200811" y="3338850"/>
              <a:ext cx="838515" cy="0"/>
            </a:xfrm>
            <a:prstGeom prst="line">
              <a:avLst/>
            </a:prstGeom>
            <a:noFill/>
            <a:ln w="12700">
              <a:solidFill>
                <a:schemeClr val="tx1"/>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FF"/>
                </a:solidFill>
                <a:latin typeface="微软雅黑" pitchFamily="34" charset="-122"/>
                <a:ea typeface="微软雅黑" pitchFamily="34" charset="-122"/>
              </a:endParaRPr>
            </a:p>
          </p:txBody>
        </p:sp>
        <p:sp>
          <p:nvSpPr>
            <p:cNvPr id="55" name="Line 51"/>
            <p:cNvSpPr>
              <a:spLocks noChangeShapeType="1"/>
            </p:cNvSpPr>
            <p:nvPr/>
          </p:nvSpPr>
          <p:spPr bwMode="auto">
            <a:xfrm>
              <a:off x="3362296" y="3778155"/>
              <a:ext cx="385263" cy="0"/>
            </a:xfrm>
            <a:prstGeom prst="line">
              <a:avLst/>
            </a:prstGeom>
            <a:noFill/>
            <a:ln w="12700">
              <a:solidFill>
                <a:schemeClr val="tx1"/>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FF"/>
                </a:solidFill>
                <a:latin typeface="微软雅黑" pitchFamily="34" charset="-122"/>
                <a:ea typeface="微软雅黑" pitchFamily="34" charset="-122"/>
              </a:endParaRPr>
            </a:p>
          </p:txBody>
        </p:sp>
        <p:sp>
          <p:nvSpPr>
            <p:cNvPr id="56" name="Text Box 52"/>
            <p:cNvSpPr txBox="1">
              <a:spLocks noChangeArrowheads="1"/>
            </p:cNvSpPr>
            <p:nvPr/>
          </p:nvSpPr>
          <p:spPr bwMode="auto">
            <a:xfrm>
              <a:off x="6682359" y="2724346"/>
              <a:ext cx="450377" cy="25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600" b="1">
                  <a:solidFill>
                    <a:srgbClr val="0000FF"/>
                  </a:solidFill>
                  <a:latin typeface="微软雅黑" pitchFamily="34" charset="-122"/>
                  <a:ea typeface="微软雅黑" pitchFamily="34" charset="-122"/>
                </a:rPr>
                <a:t>光纤</a:t>
              </a:r>
            </a:p>
          </p:txBody>
        </p:sp>
        <p:sp>
          <p:nvSpPr>
            <p:cNvPr id="57" name="Line 53"/>
            <p:cNvSpPr>
              <a:spLocks noChangeShapeType="1"/>
            </p:cNvSpPr>
            <p:nvPr/>
          </p:nvSpPr>
          <p:spPr bwMode="auto">
            <a:xfrm>
              <a:off x="6659697" y="2997604"/>
              <a:ext cx="532570" cy="0"/>
            </a:xfrm>
            <a:prstGeom prst="line">
              <a:avLst/>
            </a:prstGeom>
            <a:noFill/>
            <a:ln w="9525">
              <a:solidFill>
                <a:schemeClr val="tx1"/>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FF"/>
                </a:solidFill>
                <a:latin typeface="微软雅黑" pitchFamily="34" charset="-122"/>
                <a:ea typeface="微软雅黑" pitchFamily="34" charset="-122"/>
              </a:endParaRPr>
            </a:p>
          </p:txBody>
        </p:sp>
        <p:sp>
          <p:nvSpPr>
            <p:cNvPr id="59" name="Line 55"/>
            <p:cNvSpPr>
              <a:spLocks noChangeShapeType="1"/>
            </p:cNvSpPr>
            <p:nvPr/>
          </p:nvSpPr>
          <p:spPr bwMode="auto">
            <a:xfrm flipV="1">
              <a:off x="5107762" y="1832662"/>
              <a:ext cx="158188" cy="313789"/>
            </a:xfrm>
            <a:prstGeom prst="line">
              <a:avLst/>
            </a:prstGeom>
            <a:noFill/>
            <a:ln w="9525">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FF"/>
                </a:solidFill>
                <a:latin typeface="微软雅黑" pitchFamily="34" charset="-122"/>
                <a:ea typeface="微软雅黑" pitchFamily="34" charset="-122"/>
              </a:endParaRPr>
            </a:p>
          </p:txBody>
        </p:sp>
        <p:sp>
          <p:nvSpPr>
            <p:cNvPr id="60" name="Line 56"/>
            <p:cNvSpPr>
              <a:spLocks noChangeShapeType="1"/>
            </p:cNvSpPr>
            <p:nvPr/>
          </p:nvSpPr>
          <p:spPr bwMode="auto">
            <a:xfrm flipH="1" flipV="1">
              <a:off x="5481244" y="1832662"/>
              <a:ext cx="73653" cy="313788"/>
            </a:xfrm>
            <a:prstGeom prst="line">
              <a:avLst/>
            </a:prstGeom>
            <a:noFill/>
            <a:ln w="1270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FF"/>
                </a:solidFill>
                <a:latin typeface="微软雅黑" pitchFamily="34" charset="-122"/>
                <a:ea typeface="微软雅黑" pitchFamily="34" charset="-122"/>
              </a:endParaRPr>
            </a:p>
          </p:txBody>
        </p:sp>
        <p:sp>
          <p:nvSpPr>
            <p:cNvPr id="61" name="Line 57"/>
            <p:cNvSpPr>
              <a:spLocks noChangeShapeType="1"/>
            </p:cNvSpPr>
            <p:nvPr/>
          </p:nvSpPr>
          <p:spPr bwMode="auto">
            <a:xfrm>
              <a:off x="1560623" y="3840913"/>
              <a:ext cx="611889" cy="0"/>
            </a:xfrm>
            <a:prstGeom prst="line">
              <a:avLst/>
            </a:prstGeom>
            <a:noFill/>
            <a:ln w="12700">
              <a:solidFill>
                <a:schemeClr val="tx1"/>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FF"/>
                </a:solidFill>
                <a:latin typeface="微软雅黑" pitchFamily="34" charset="-122"/>
                <a:ea typeface="微软雅黑" pitchFamily="34" charset="-122"/>
              </a:endParaRPr>
            </a:p>
          </p:txBody>
        </p:sp>
        <p:sp>
          <p:nvSpPr>
            <p:cNvPr id="62" name="Line 58"/>
            <p:cNvSpPr>
              <a:spLocks noChangeShapeType="1"/>
            </p:cNvSpPr>
            <p:nvPr/>
          </p:nvSpPr>
          <p:spPr bwMode="auto">
            <a:xfrm>
              <a:off x="2308487" y="3840913"/>
              <a:ext cx="407926" cy="0"/>
            </a:xfrm>
            <a:prstGeom prst="line">
              <a:avLst/>
            </a:prstGeom>
            <a:noFill/>
            <a:ln w="12700">
              <a:solidFill>
                <a:schemeClr val="tx1"/>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FF"/>
                </a:solidFill>
                <a:latin typeface="微软雅黑" pitchFamily="34" charset="-122"/>
                <a:ea typeface="微软雅黑" pitchFamily="34" charset="-122"/>
              </a:endParaRPr>
            </a:p>
          </p:txBody>
        </p:sp>
        <p:sp>
          <p:nvSpPr>
            <p:cNvPr id="63" name="Line 59"/>
            <p:cNvSpPr>
              <a:spLocks noChangeShapeType="1"/>
            </p:cNvSpPr>
            <p:nvPr/>
          </p:nvSpPr>
          <p:spPr bwMode="auto">
            <a:xfrm>
              <a:off x="3396290" y="4091944"/>
              <a:ext cx="668546" cy="0"/>
            </a:xfrm>
            <a:prstGeom prst="line">
              <a:avLst/>
            </a:prstGeom>
            <a:noFill/>
            <a:ln w="12700">
              <a:solidFill>
                <a:schemeClr val="tx1"/>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FF"/>
                </a:solidFill>
                <a:latin typeface="微软雅黑" pitchFamily="34" charset="-122"/>
                <a:ea typeface="微软雅黑" pitchFamily="34" charset="-122"/>
              </a:endParaRPr>
            </a:p>
          </p:txBody>
        </p:sp>
        <p:sp>
          <p:nvSpPr>
            <p:cNvPr id="64" name="Line 60"/>
            <p:cNvSpPr>
              <a:spLocks noChangeShapeType="1"/>
            </p:cNvSpPr>
            <p:nvPr/>
          </p:nvSpPr>
          <p:spPr bwMode="auto">
            <a:xfrm>
              <a:off x="1437396" y="4148164"/>
              <a:ext cx="6298773"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FF"/>
                </a:solidFill>
                <a:latin typeface="微软雅黑" pitchFamily="34" charset="-122"/>
                <a:ea typeface="微软雅黑" pitchFamily="34" charset="-122"/>
              </a:endParaRPr>
            </a:p>
          </p:txBody>
        </p:sp>
        <p:sp>
          <p:nvSpPr>
            <p:cNvPr id="65" name="Line 61"/>
            <p:cNvSpPr>
              <a:spLocks noChangeShapeType="1"/>
            </p:cNvSpPr>
            <p:nvPr/>
          </p:nvSpPr>
          <p:spPr bwMode="auto">
            <a:xfrm>
              <a:off x="1447310" y="2704734"/>
              <a:ext cx="0" cy="144343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FF"/>
                </a:solidFill>
                <a:latin typeface="微软雅黑" pitchFamily="34" charset="-122"/>
                <a:ea typeface="微软雅黑" pitchFamily="34" charset="-122"/>
              </a:endParaRPr>
            </a:p>
          </p:txBody>
        </p:sp>
        <p:sp>
          <p:nvSpPr>
            <p:cNvPr id="66" name="Line 62"/>
            <p:cNvSpPr>
              <a:spLocks noChangeShapeType="1"/>
            </p:cNvSpPr>
            <p:nvPr/>
          </p:nvSpPr>
          <p:spPr bwMode="auto">
            <a:xfrm>
              <a:off x="4062002" y="2699504"/>
              <a:ext cx="0" cy="144343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FF"/>
                </a:solidFill>
                <a:latin typeface="微软雅黑" pitchFamily="34" charset="-122"/>
                <a:ea typeface="微软雅黑" pitchFamily="34" charset="-122"/>
              </a:endParaRPr>
            </a:p>
          </p:txBody>
        </p:sp>
        <p:sp>
          <p:nvSpPr>
            <p:cNvPr id="67" name="Line 63"/>
            <p:cNvSpPr>
              <a:spLocks noChangeShapeType="1"/>
            </p:cNvSpPr>
            <p:nvPr/>
          </p:nvSpPr>
          <p:spPr bwMode="auto">
            <a:xfrm>
              <a:off x="5104480" y="2706042"/>
              <a:ext cx="0" cy="144343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FF"/>
                </a:solidFill>
                <a:latin typeface="微软雅黑" pitchFamily="34" charset="-122"/>
                <a:ea typeface="微软雅黑" pitchFamily="34" charset="-122"/>
              </a:endParaRPr>
            </a:p>
          </p:txBody>
        </p:sp>
        <p:sp>
          <p:nvSpPr>
            <p:cNvPr id="68" name="Line 64"/>
            <p:cNvSpPr>
              <a:spLocks noChangeShapeType="1"/>
            </p:cNvSpPr>
            <p:nvPr/>
          </p:nvSpPr>
          <p:spPr bwMode="auto">
            <a:xfrm>
              <a:off x="5625718" y="2703427"/>
              <a:ext cx="0" cy="144343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FF"/>
                </a:solidFill>
                <a:latin typeface="微软雅黑" pitchFamily="34" charset="-122"/>
                <a:ea typeface="微软雅黑" pitchFamily="34" charset="-122"/>
              </a:endParaRPr>
            </a:p>
          </p:txBody>
        </p:sp>
        <p:sp>
          <p:nvSpPr>
            <p:cNvPr id="69" name="Line 65"/>
            <p:cNvSpPr>
              <a:spLocks noChangeShapeType="1"/>
            </p:cNvSpPr>
            <p:nvPr/>
          </p:nvSpPr>
          <p:spPr bwMode="auto">
            <a:xfrm>
              <a:off x="6151206" y="2704734"/>
              <a:ext cx="0" cy="144343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FF"/>
                </a:solidFill>
                <a:latin typeface="微软雅黑" pitchFamily="34" charset="-122"/>
                <a:ea typeface="微软雅黑" pitchFamily="34" charset="-122"/>
              </a:endParaRPr>
            </a:p>
          </p:txBody>
        </p:sp>
        <p:sp>
          <p:nvSpPr>
            <p:cNvPr id="70" name="Line 66"/>
            <p:cNvSpPr>
              <a:spLocks noChangeShapeType="1"/>
            </p:cNvSpPr>
            <p:nvPr/>
          </p:nvSpPr>
          <p:spPr bwMode="auto">
            <a:xfrm>
              <a:off x="6676695" y="2713887"/>
              <a:ext cx="0" cy="144343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FF"/>
                </a:solidFill>
                <a:latin typeface="微软雅黑" pitchFamily="34" charset="-122"/>
                <a:ea typeface="微软雅黑" pitchFamily="34" charset="-122"/>
              </a:endParaRPr>
            </a:p>
          </p:txBody>
        </p:sp>
        <p:sp>
          <p:nvSpPr>
            <p:cNvPr id="71" name="Line 67"/>
            <p:cNvSpPr>
              <a:spLocks noChangeShapeType="1"/>
            </p:cNvSpPr>
            <p:nvPr/>
          </p:nvSpPr>
          <p:spPr bwMode="auto">
            <a:xfrm>
              <a:off x="7197933" y="2707349"/>
              <a:ext cx="0" cy="144343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FF"/>
                </a:solidFill>
                <a:latin typeface="微软雅黑" pitchFamily="34" charset="-122"/>
                <a:ea typeface="微软雅黑" pitchFamily="34" charset="-122"/>
              </a:endParaRPr>
            </a:p>
          </p:txBody>
        </p:sp>
        <p:sp>
          <p:nvSpPr>
            <p:cNvPr id="72" name="Line 68"/>
            <p:cNvSpPr>
              <a:spLocks noChangeShapeType="1"/>
            </p:cNvSpPr>
            <p:nvPr/>
          </p:nvSpPr>
          <p:spPr bwMode="auto">
            <a:xfrm>
              <a:off x="7723421" y="2704734"/>
              <a:ext cx="0" cy="144343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FF"/>
                </a:solidFill>
                <a:latin typeface="微软雅黑" pitchFamily="34" charset="-122"/>
                <a:ea typeface="微软雅黑" pitchFamily="34" charset="-122"/>
              </a:endParaRPr>
            </a:p>
          </p:txBody>
        </p:sp>
        <p:grpSp>
          <p:nvGrpSpPr>
            <p:cNvPr id="73" name="Group 69"/>
            <p:cNvGrpSpPr>
              <a:grpSpLocks/>
            </p:cNvGrpSpPr>
            <p:nvPr/>
          </p:nvGrpSpPr>
          <p:grpSpPr bwMode="auto">
            <a:xfrm>
              <a:off x="676784" y="1456118"/>
              <a:ext cx="640218" cy="257569"/>
              <a:chOff x="6" y="352"/>
              <a:chExt cx="452" cy="197"/>
            </a:xfrm>
          </p:grpSpPr>
          <p:sp>
            <p:nvSpPr>
              <p:cNvPr id="74" name="Text Box 70"/>
              <p:cNvSpPr txBox="1">
                <a:spLocks noChangeArrowheads="1"/>
              </p:cNvSpPr>
              <p:nvPr/>
            </p:nvSpPr>
            <p:spPr bwMode="auto">
              <a:xfrm>
                <a:off x="127" y="353"/>
                <a:ext cx="331" cy="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600" b="1" dirty="0">
                    <a:solidFill>
                      <a:srgbClr val="0000FF"/>
                    </a:solidFill>
                    <a:latin typeface="微软雅黑" pitchFamily="34" charset="-122"/>
                    <a:ea typeface="微软雅黑" pitchFamily="34" charset="-122"/>
                  </a:rPr>
                  <a:t>(Hz)</a:t>
                </a:r>
              </a:p>
            </p:txBody>
          </p:sp>
          <p:sp>
            <p:nvSpPr>
              <p:cNvPr id="75" name="Text Box 71"/>
              <p:cNvSpPr txBox="1">
                <a:spLocks noChangeArrowheads="1"/>
              </p:cNvSpPr>
              <p:nvPr/>
            </p:nvSpPr>
            <p:spPr bwMode="auto">
              <a:xfrm>
                <a:off x="6" y="352"/>
                <a:ext cx="143" cy="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600" b="1">
                    <a:solidFill>
                      <a:srgbClr val="0000FF"/>
                    </a:solidFill>
                    <a:latin typeface="微软雅黑" pitchFamily="34" charset="-122"/>
                    <a:ea typeface="微软雅黑" pitchFamily="34" charset="-122"/>
                  </a:rPr>
                  <a:t>f</a:t>
                </a:r>
              </a:p>
            </p:txBody>
          </p:sp>
        </p:grpSp>
        <p:grpSp>
          <p:nvGrpSpPr>
            <p:cNvPr id="76" name="Group 72"/>
            <p:cNvGrpSpPr>
              <a:grpSpLocks/>
            </p:cNvGrpSpPr>
            <p:nvPr/>
          </p:nvGrpSpPr>
          <p:grpSpPr bwMode="auto">
            <a:xfrm>
              <a:off x="682450" y="2423634"/>
              <a:ext cx="628886" cy="296792"/>
              <a:chOff x="78" y="1561"/>
              <a:chExt cx="444" cy="227"/>
            </a:xfrm>
          </p:grpSpPr>
          <p:sp>
            <p:nvSpPr>
              <p:cNvPr id="77" name="Text Box 73"/>
              <p:cNvSpPr txBox="1">
                <a:spLocks noChangeArrowheads="1"/>
              </p:cNvSpPr>
              <p:nvPr/>
            </p:nvSpPr>
            <p:spPr bwMode="auto">
              <a:xfrm>
                <a:off x="159" y="1561"/>
                <a:ext cx="363" cy="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600" b="1" dirty="0">
                    <a:solidFill>
                      <a:srgbClr val="0000FF"/>
                    </a:solidFill>
                    <a:latin typeface="微软雅黑" pitchFamily="34" charset="-122"/>
                    <a:ea typeface="微软雅黑" pitchFamily="34" charset="-122"/>
                  </a:rPr>
                  <a:t> (Hz)</a:t>
                </a:r>
              </a:p>
            </p:txBody>
          </p:sp>
          <p:sp>
            <p:nvSpPr>
              <p:cNvPr id="78" name="Text Box 74"/>
              <p:cNvSpPr txBox="1">
                <a:spLocks noChangeArrowheads="1"/>
              </p:cNvSpPr>
              <p:nvPr/>
            </p:nvSpPr>
            <p:spPr bwMode="auto">
              <a:xfrm>
                <a:off x="78" y="1592"/>
                <a:ext cx="143" cy="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600" b="1">
                    <a:solidFill>
                      <a:srgbClr val="0000FF"/>
                    </a:solidFill>
                    <a:latin typeface="微软雅黑" pitchFamily="34" charset="-122"/>
                    <a:ea typeface="微软雅黑" pitchFamily="34" charset="-122"/>
                  </a:rPr>
                  <a:t>f</a:t>
                </a:r>
              </a:p>
            </p:txBody>
          </p:sp>
        </p:grpSp>
        <p:sp>
          <p:nvSpPr>
            <p:cNvPr id="79" name="Line 75"/>
            <p:cNvSpPr>
              <a:spLocks noChangeShapeType="1"/>
            </p:cNvSpPr>
            <p:nvPr/>
          </p:nvSpPr>
          <p:spPr bwMode="auto">
            <a:xfrm>
              <a:off x="1628610" y="4148164"/>
              <a:ext cx="0" cy="6275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FF"/>
                </a:solidFill>
                <a:latin typeface="微软雅黑" pitchFamily="34" charset="-122"/>
                <a:ea typeface="微软雅黑" pitchFamily="34" charset="-122"/>
              </a:endParaRPr>
            </a:p>
          </p:txBody>
        </p:sp>
        <p:sp>
          <p:nvSpPr>
            <p:cNvPr id="80" name="Line 76"/>
            <p:cNvSpPr>
              <a:spLocks noChangeShapeType="1"/>
            </p:cNvSpPr>
            <p:nvPr/>
          </p:nvSpPr>
          <p:spPr bwMode="auto">
            <a:xfrm>
              <a:off x="2138518" y="4156009"/>
              <a:ext cx="0" cy="6275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FF"/>
                </a:solidFill>
                <a:latin typeface="微软雅黑" pitchFamily="34" charset="-122"/>
                <a:ea typeface="微软雅黑" pitchFamily="34" charset="-122"/>
              </a:endParaRPr>
            </a:p>
          </p:txBody>
        </p:sp>
        <p:sp>
          <p:nvSpPr>
            <p:cNvPr id="81" name="Line 77"/>
            <p:cNvSpPr>
              <a:spLocks noChangeShapeType="1"/>
            </p:cNvSpPr>
            <p:nvPr/>
          </p:nvSpPr>
          <p:spPr bwMode="auto">
            <a:xfrm>
              <a:off x="2652675" y="4159932"/>
              <a:ext cx="0" cy="6275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FF"/>
                </a:solidFill>
                <a:latin typeface="微软雅黑" pitchFamily="34" charset="-122"/>
                <a:ea typeface="微软雅黑" pitchFamily="34" charset="-122"/>
              </a:endParaRPr>
            </a:p>
          </p:txBody>
        </p:sp>
        <p:sp>
          <p:nvSpPr>
            <p:cNvPr id="82" name="Line 78"/>
            <p:cNvSpPr>
              <a:spLocks noChangeShapeType="1"/>
            </p:cNvSpPr>
            <p:nvPr/>
          </p:nvSpPr>
          <p:spPr bwMode="auto">
            <a:xfrm>
              <a:off x="3183828" y="4156009"/>
              <a:ext cx="0" cy="6275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FF"/>
                </a:solidFill>
                <a:latin typeface="微软雅黑" pitchFamily="34" charset="-122"/>
                <a:ea typeface="微软雅黑" pitchFamily="34" charset="-122"/>
              </a:endParaRPr>
            </a:p>
          </p:txBody>
        </p:sp>
        <p:sp>
          <p:nvSpPr>
            <p:cNvPr id="83" name="Line 79"/>
            <p:cNvSpPr>
              <a:spLocks noChangeShapeType="1"/>
            </p:cNvSpPr>
            <p:nvPr/>
          </p:nvSpPr>
          <p:spPr bwMode="auto">
            <a:xfrm>
              <a:off x="3689486" y="4156009"/>
              <a:ext cx="0" cy="6275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FF"/>
                </a:solidFill>
                <a:latin typeface="微软雅黑" pitchFamily="34" charset="-122"/>
                <a:ea typeface="微软雅黑" pitchFamily="34" charset="-122"/>
              </a:endParaRPr>
            </a:p>
          </p:txBody>
        </p:sp>
        <p:sp>
          <p:nvSpPr>
            <p:cNvPr id="84" name="Line 80"/>
            <p:cNvSpPr>
              <a:spLocks noChangeShapeType="1"/>
            </p:cNvSpPr>
            <p:nvPr/>
          </p:nvSpPr>
          <p:spPr bwMode="auto">
            <a:xfrm>
              <a:off x="4220640" y="4156009"/>
              <a:ext cx="0" cy="6275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FF"/>
                </a:solidFill>
                <a:latin typeface="微软雅黑" pitchFamily="34" charset="-122"/>
                <a:ea typeface="微软雅黑" pitchFamily="34" charset="-122"/>
              </a:endParaRPr>
            </a:p>
          </p:txBody>
        </p:sp>
        <p:sp>
          <p:nvSpPr>
            <p:cNvPr id="85" name="Line 81"/>
            <p:cNvSpPr>
              <a:spLocks noChangeShapeType="1"/>
            </p:cNvSpPr>
            <p:nvPr/>
          </p:nvSpPr>
          <p:spPr bwMode="auto">
            <a:xfrm>
              <a:off x="4747544" y="4156009"/>
              <a:ext cx="0" cy="6275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FF"/>
                </a:solidFill>
                <a:latin typeface="微软雅黑" pitchFamily="34" charset="-122"/>
                <a:ea typeface="微软雅黑" pitchFamily="34" charset="-122"/>
              </a:endParaRPr>
            </a:p>
          </p:txBody>
        </p:sp>
        <p:sp>
          <p:nvSpPr>
            <p:cNvPr id="86" name="Line 82"/>
            <p:cNvSpPr>
              <a:spLocks noChangeShapeType="1"/>
            </p:cNvSpPr>
            <p:nvPr/>
          </p:nvSpPr>
          <p:spPr bwMode="auto">
            <a:xfrm>
              <a:off x="5261701" y="4156009"/>
              <a:ext cx="0" cy="6275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FF"/>
                </a:solidFill>
                <a:latin typeface="微软雅黑" pitchFamily="34" charset="-122"/>
                <a:ea typeface="微软雅黑" pitchFamily="34" charset="-122"/>
              </a:endParaRPr>
            </a:p>
          </p:txBody>
        </p:sp>
        <p:sp>
          <p:nvSpPr>
            <p:cNvPr id="87" name="Line 83"/>
            <p:cNvSpPr>
              <a:spLocks noChangeShapeType="1"/>
            </p:cNvSpPr>
            <p:nvPr/>
          </p:nvSpPr>
          <p:spPr bwMode="auto">
            <a:xfrm>
              <a:off x="5797104" y="4159932"/>
              <a:ext cx="0" cy="6275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FF"/>
                </a:solidFill>
                <a:latin typeface="微软雅黑" pitchFamily="34" charset="-122"/>
                <a:ea typeface="微软雅黑" pitchFamily="34" charset="-122"/>
              </a:endParaRPr>
            </a:p>
          </p:txBody>
        </p:sp>
        <p:sp>
          <p:nvSpPr>
            <p:cNvPr id="88" name="Line 84"/>
            <p:cNvSpPr>
              <a:spLocks noChangeShapeType="1"/>
            </p:cNvSpPr>
            <p:nvPr/>
          </p:nvSpPr>
          <p:spPr bwMode="auto">
            <a:xfrm>
              <a:off x="6319759" y="4152087"/>
              <a:ext cx="0" cy="6275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FF"/>
                </a:solidFill>
                <a:latin typeface="微软雅黑" pitchFamily="34" charset="-122"/>
                <a:ea typeface="微软雅黑" pitchFamily="34" charset="-122"/>
              </a:endParaRPr>
            </a:p>
          </p:txBody>
        </p:sp>
        <p:sp>
          <p:nvSpPr>
            <p:cNvPr id="89" name="Line 85"/>
            <p:cNvSpPr>
              <a:spLocks noChangeShapeType="1"/>
            </p:cNvSpPr>
            <p:nvPr/>
          </p:nvSpPr>
          <p:spPr bwMode="auto">
            <a:xfrm>
              <a:off x="6850913" y="4159932"/>
              <a:ext cx="0" cy="6275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FF"/>
                </a:solidFill>
                <a:latin typeface="微软雅黑" pitchFamily="34" charset="-122"/>
                <a:ea typeface="微软雅黑" pitchFamily="34" charset="-122"/>
              </a:endParaRPr>
            </a:p>
          </p:txBody>
        </p:sp>
        <p:sp>
          <p:nvSpPr>
            <p:cNvPr id="90" name="Line 86"/>
            <p:cNvSpPr>
              <a:spLocks noChangeShapeType="1"/>
            </p:cNvSpPr>
            <p:nvPr/>
          </p:nvSpPr>
          <p:spPr bwMode="auto">
            <a:xfrm>
              <a:off x="7377817" y="4152087"/>
              <a:ext cx="0" cy="6275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FF"/>
                </a:solidFill>
                <a:latin typeface="微软雅黑" pitchFamily="34" charset="-122"/>
                <a:ea typeface="微软雅黑" pitchFamily="34" charset="-122"/>
              </a:endParaRPr>
            </a:p>
          </p:txBody>
        </p:sp>
        <p:sp>
          <p:nvSpPr>
            <p:cNvPr id="91" name="Text Box 87"/>
            <p:cNvSpPr txBox="1">
              <a:spLocks noChangeArrowheads="1"/>
            </p:cNvSpPr>
            <p:nvPr/>
          </p:nvSpPr>
          <p:spPr bwMode="auto">
            <a:xfrm>
              <a:off x="1686684" y="4156009"/>
              <a:ext cx="310848" cy="25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600" b="1">
                  <a:latin typeface="微软雅黑" pitchFamily="34" charset="-122"/>
                  <a:ea typeface="微软雅黑" pitchFamily="34" charset="-122"/>
                </a:rPr>
                <a:t>LF</a:t>
              </a:r>
            </a:p>
          </p:txBody>
        </p:sp>
        <p:sp>
          <p:nvSpPr>
            <p:cNvPr id="92" name="Text Box 88"/>
            <p:cNvSpPr txBox="1">
              <a:spLocks noChangeArrowheads="1"/>
            </p:cNvSpPr>
            <p:nvPr/>
          </p:nvSpPr>
          <p:spPr bwMode="auto">
            <a:xfrm>
              <a:off x="2209339" y="4156009"/>
              <a:ext cx="386073" cy="25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600" b="1" dirty="0">
                  <a:latin typeface="微软雅黑" pitchFamily="34" charset="-122"/>
                  <a:ea typeface="微软雅黑" pitchFamily="34" charset="-122"/>
                </a:rPr>
                <a:t>MF</a:t>
              </a:r>
            </a:p>
          </p:txBody>
        </p:sp>
        <p:sp>
          <p:nvSpPr>
            <p:cNvPr id="93" name="Text Box 89"/>
            <p:cNvSpPr txBox="1">
              <a:spLocks noChangeArrowheads="1"/>
            </p:cNvSpPr>
            <p:nvPr/>
          </p:nvSpPr>
          <p:spPr bwMode="auto">
            <a:xfrm>
              <a:off x="2731995" y="4156009"/>
              <a:ext cx="353313" cy="25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600" b="1">
                  <a:latin typeface="微软雅黑" pitchFamily="34" charset="-122"/>
                  <a:ea typeface="微软雅黑" pitchFamily="34" charset="-122"/>
                </a:rPr>
                <a:t>HF</a:t>
              </a:r>
            </a:p>
          </p:txBody>
        </p:sp>
        <p:sp>
          <p:nvSpPr>
            <p:cNvPr id="94" name="Text Box 90"/>
            <p:cNvSpPr txBox="1">
              <a:spLocks noChangeArrowheads="1"/>
            </p:cNvSpPr>
            <p:nvPr/>
          </p:nvSpPr>
          <p:spPr bwMode="auto">
            <a:xfrm>
              <a:off x="3195160" y="4156009"/>
              <a:ext cx="464937" cy="25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600" b="1">
                  <a:latin typeface="微软雅黑" pitchFamily="34" charset="-122"/>
                  <a:ea typeface="微软雅黑" pitchFamily="34" charset="-122"/>
                </a:rPr>
                <a:t>VHF</a:t>
              </a:r>
            </a:p>
          </p:txBody>
        </p:sp>
        <p:sp>
          <p:nvSpPr>
            <p:cNvPr id="95" name="Text Box 91"/>
            <p:cNvSpPr txBox="1">
              <a:spLocks noChangeArrowheads="1"/>
            </p:cNvSpPr>
            <p:nvPr/>
          </p:nvSpPr>
          <p:spPr bwMode="auto">
            <a:xfrm>
              <a:off x="3705067" y="4156009"/>
              <a:ext cx="473430" cy="25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600" b="1">
                  <a:latin typeface="微软雅黑" pitchFamily="34" charset="-122"/>
                  <a:ea typeface="微软雅黑" pitchFamily="34" charset="-122"/>
                </a:rPr>
                <a:t>UHF</a:t>
              </a:r>
            </a:p>
          </p:txBody>
        </p:sp>
        <p:sp>
          <p:nvSpPr>
            <p:cNvPr id="96" name="Text Box 92"/>
            <p:cNvSpPr txBox="1">
              <a:spLocks noChangeArrowheads="1"/>
            </p:cNvSpPr>
            <p:nvPr/>
          </p:nvSpPr>
          <p:spPr bwMode="auto">
            <a:xfrm>
              <a:off x="4210727" y="4156009"/>
              <a:ext cx="446737" cy="25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600" b="1">
                  <a:latin typeface="微软雅黑" pitchFamily="34" charset="-122"/>
                  <a:ea typeface="微软雅黑" pitchFamily="34" charset="-122"/>
                </a:rPr>
                <a:t>SHF</a:t>
              </a:r>
            </a:p>
          </p:txBody>
        </p:sp>
        <p:sp>
          <p:nvSpPr>
            <p:cNvPr id="97" name="Text Box 93"/>
            <p:cNvSpPr txBox="1">
              <a:spLocks noChangeArrowheads="1"/>
            </p:cNvSpPr>
            <p:nvPr/>
          </p:nvSpPr>
          <p:spPr bwMode="auto">
            <a:xfrm>
              <a:off x="4746128" y="4156009"/>
              <a:ext cx="441884" cy="25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600" b="1">
                  <a:latin typeface="微软雅黑" pitchFamily="34" charset="-122"/>
                  <a:ea typeface="微软雅黑" pitchFamily="34" charset="-122"/>
                </a:rPr>
                <a:t>EHF</a:t>
              </a:r>
            </a:p>
          </p:txBody>
        </p:sp>
        <p:sp>
          <p:nvSpPr>
            <p:cNvPr id="98" name="Text Box 94"/>
            <p:cNvSpPr txBox="1">
              <a:spLocks noChangeArrowheads="1"/>
            </p:cNvSpPr>
            <p:nvPr/>
          </p:nvSpPr>
          <p:spPr bwMode="auto">
            <a:xfrm>
              <a:off x="5264534" y="4156009"/>
              <a:ext cx="450377" cy="25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600" b="1">
                  <a:latin typeface="微软雅黑" pitchFamily="34" charset="-122"/>
                  <a:ea typeface="微软雅黑" pitchFamily="34" charset="-122"/>
                </a:rPr>
                <a:t>THF</a:t>
              </a:r>
            </a:p>
          </p:txBody>
        </p:sp>
        <p:sp>
          <p:nvSpPr>
            <p:cNvPr id="99" name="Text Box 95"/>
            <p:cNvSpPr txBox="1">
              <a:spLocks noChangeArrowheads="1"/>
            </p:cNvSpPr>
            <p:nvPr/>
          </p:nvSpPr>
          <p:spPr bwMode="auto">
            <a:xfrm>
              <a:off x="858898" y="4128856"/>
              <a:ext cx="450377" cy="25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600" b="1" dirty="0">
                  <a:solidFill>
                    <a:srgbClr val="0000FF"/>
                  </a:solidFill>
                  <a:latin typeface="微软雅黑" pitchFamily="34" charset="-122"/>
                  <a:ea typeface="微软雅黑" pitchFamily="34" charset="-122"/>
                </a:rPr>
                <a:t>波段</a:t>
              </a:r>
            </a:p>
          </p:txBody>
        </p:sp>
        <p:sp>
          <p:nvSpPr>
            <p:cNvPr id="100" name="Text Box 96"/>
            <p:cNvSpPr txBox="1">
              <a:spLocks noChangeArrowheads="1"/>
            </p:cNvSpPr>
            <p:nvPr/>
          </p:nvSpPr>
          <p:spPr bwMode="auto">
            <a:xfrm>
              <a:off x="1260344" y="2436706"/>
              <a:ext cx="6829910" cy="25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600" b="1" dirty="0">
                  <a:latin typeface="微软雅黑" pitchFamily="34" charset="-122"/>
                  <a:ea typeface="微软雅黑" pitchFamily="34" charset="-122"/>
                </a:rPr>
                <a:t>10</a:t>
              </a:r>
              <a:r>
                <a:rPr kumimoji="1" lang="en-US" altLang="zh-CN" sz="1600" b="1" baseline="30000" dirty="0">
                  <a:latin typeface="微软雅黑" pitchFamily="34" charset="-122"/>
                  <a:ea typeface="微软雅黑" pitchFamily="34" charset="-122"/>
                </a:rPr>
                <a:t>4         </a:t>
              </a:r>
              <a:r>
                <a:rPr kumimoji="1" lang="en-US" altLang="zh-CN" sz="1600" b="1" dirty="0">
                  <a:latin typeface="微软雅黑" pitchFamily="34" charset="-122"/>
                  <a:ea typeface="微软雅黑" pitchFamily="34" charset="-122"/>
                </a:rPr>
                <a:t>10</a:t>
              </a:r>
              <a:r>
                <a:rPr kumimoji="1" lang="en-US" altLang="zh-CN" sz="1600" b="1" baseline="30000" dirty="0">
                  <a:latin typeface="微软雅黑" pitchFamily="34" charset="-122"/>
                  <a:ea typeface="微软雅黑" pitchFamily="34" charset="-122"/>
                </a:rPr>
                <a:t>5         </a:t>
              </a:r>
              <a:r>
                <a:rPr kumimoji="1" lang="en-US" altLang="zh-CN" sz="1600" b="1" dirty="0">
                  <a:latin typeface="微软雅黑" pitchFamily="34" charset="-122"/>
                  <a:ea typeface="微软雅黑" pitchFamily="34" charset="-122"/>
                </a:rPr>
                <a:t>10</a:t>
              </a:r>
              <a:r>
                <a:rPr kumimoji="1" lang="en-US" altLang="zh-CN" sz="1600" b="1" baseline="30000" dirty="0">
                  <a:latin typeface="微软雅黑" pitchFamily="34" charset="-122"/>
                  <a:ea typeface="微软雅黑" pitchFamily="34" charset="-122"/>
                </a:rPr>
                <a:t>6         </a:t>
              </a:r>
              <a:r>
                <a:rPr kumimoji="1" lang="en-US" altLang="zh-CN" sz="1600" b="1" dirty="0">
                  <a:latin typeface="微软雅黑" pitchFamily="34" charset="-122"/>
                  <a:ea typeface="微软雅黑" pitchFamily="34" charset="-122"/>
                </a:rPr>
                <a:t>10</a:t>
              </a:r>
              <a:r>
                <a:rPr kumimoji="1" lang="en-US" altLang="zh-CN" sz="1600" b="1" baseline="30000" dirty="0">
                  <a:latin typeface="微软雅黑" pitchFamily="34" charset="-122"/>
                  <a:ea typeface="微软雅黑" pitchFamily="34" charset="-122"/>
                </a:rPr>
                <a:t>7         </a:t>
              </a:r>
              <a:r>
                <a:rPr kumimoji="1" lang="en-US" altLang="zh-CN" sz="1600" b="1" dirty="0">
                  <a:latin typeface="微软雅黑" pitchFamily="34" charset="-122"/>
                  <a:ea typeface="微软雅黑" pitchFamily="34" charset="-122"/>
                </a:rPr>
                <a:t>10</a:t>
              </a:r>
              <a:r>
                <a:rPr kumimoji="1" lang="en-US" altLang="zh-CN" sz="1600" b="1" baseline="30000" dirty="0">
                  <a:latin typeface="微软雅黑" pitchFamily="34" charset="-122"/>
                  <a:ea typeface="微软雅黑" pitchFamily="34" charset="-122"/>
                </a:rPr>
                <a:t>8         </a:t>
              </a:r>
              <a:r>
                <a:rPr kumimoji="1" lang="en-US" altLang="zh-CN" sz="1600" b="1" dirty="0">
                  <a:latin typeface="微软雅黑" pitchFamily="34" charset="-122"/>
                  <a:ea typeface="微软雅黑" pitchFamily="34" charset="-122"/>
                </a:rPr>
                <a:t>10</a:t>
              </a:r>
              <a:r>
                <a:rPr kumimoji="1" lang="en-US" altLang="zh-CN" sz="1600" b="1" baseline="30000" dirty="0">
                  <a:latin typeface="微软雅黑" pitchFamily="34" charset="-122"/>
                  <a:ea typeface="微软雅黑" pitchFamily="34" charset="-122"/>
                </a:rPr>
                <a:t>9         </a:t>
              </a:r>
              <a:r>
                <a:rPr kumimoji="1" lang="en-US" altLang="zh-CN" sz="1600" b="1" dirty="0">
                  <a:latin typeface="微软雅黑" pitchFamily="34" charset="-122"/>
                  <a:ea typeface="微软雅黑" pitchFamily="34" charset="-122"/>
                </a:rPr>
                <a:t>10</a:t>
              </a:r>
              <a:r>
                <a:rPr kumimoji="1" lang="en-US" altLang="zh-CN" sz="1600" b="1" baseline="30000" dirty="0">
                  <a:latin typeface="微软雅黑" pitchFamily="34" charset="-122"/>
                  <a:ea typeface="微软雅黑" pitchFamily="34" charset="-122"/>
                </a:rPr>
                <a:t>10        </a:t>
              </a:r>
              <a:r>
                <a:rPr kumimoji="1" lang="en-US" altLang="zh-CN" sz="1600" b="1" dirty="0">
                  <a:latin typeface="微软雅黑" pitchFamily="34" charset="-122"/>
                  <a:ea typeface="微软雅黑" pitchFamily="34" charset="-122"/>
                </a:rPr>
                <a:t>10</a:t>
              </a:r>
              <a:r>
                <a:rPr kumimoji="1" lang="en-US" altLang="zh-CN" sz="1600" b="1" baseline="30000" dirty="0">
                  <a:latin typeface="微软雅黑" pitchFamily="34" charset="-122"/>
                  <a:ea typeface="微软雅黑" pitchFamily="34" charset="-122"/>
                </a:rPr>
                <a:t>11      </a:t>
              </a:r>
              <a:r>
                <a:rPr kumimoji="1" lang="en-US" altLang="zh-CN" sz="1600" b="1" dirty="0">
                  <a:latin typeface="微软雅黑" pitchFamily="34" charset="-122"/>
                  <a:ea typeface="微软雅黑" pitchFamily="34" charset="-122"/>
                </a:rPr>
                <a:t>10</a:t>
              </a:r>
              <a:r>
                <a:rPr kumimoji="1" lang="en-US" altLang="zh-CN" sz="1600" b="1" baseline="30000" dirty="0">
                  <a:latin typeface="微软雅黑" pitchFamily="34" charset="-122"/>
                  <a:ea typeface="微软雅黑" pitchFamily="34" charset="-122"/>
                </a:rPr>
                <a:t>12       </a:t>
              </a:r>
              <a:r>
                <a:rPr kumimoji="1" lang="en-US" altLang="zh-CN" sz="1600" b="1" dirty="0">
                  <a:latin typeface="微软雅黑" pitchFamily="34" charset="-122"/>
                  <a:ea typeface="微软雅黑" pitchFamily="34" charset="-122"/>
                </a:rPr>
                <a:t>10</a:t>
              </a:r>
              <a:r>
                <a:rPr kumimoji="1" lang="en-US" altLang="zh-CN" sz="1600" b="1" baseline="30000" dirty="0">
                  <a:latin typeface="微软雅黑" pitchFamily="34" charset="-122"/>
                  <a:ea typeface="微软雅黑" pitchFamily="34" charset="-122"/>
                </a:rPr>
                <a:t>13       </a:t>
              </a:r>
              <a:r>
                <a:rPr kumimoji="1" lang="en-US" altLang="zh-CN" sz="1600" b="1" dirty="0">
                  <a:latin typeface="微软雅黑" pitchFamily="34" charset="-122"/>
                  <a:ea typeface="微软雅黑" pitchFamily="34" charset="-122"/>
                </a:rPr>
                <a:t>10</a:t>
              </a:r>
              <a:r>
                <a:rPr kumimoji="1" lang="en-US" altLang="zh-CN" sz="1600" b="1" baseline="30000" dirty="0">
                  <a:latin typeface="微软雅黑" pitchFamily="34" charset="-122"/>
                  <a:ea typeface="微软雅黑" pitchFamily="34" charset="-122"/>
                </a:rPr>
                <a:t>14       </a:t>
              </a:r>
              <a:r>
                <a:rPr kumimoji="1" lang="en-US" altLang="zh-CN" sz="1600" b="1" dirty="0">
                  <a:latin typeface="微软雅黑" pitchFamily="34" charset="-122"/>
                  <a:ea typeface="微软雅黑" pitchFamily="34" charset="-122"/>
                </a:rPr>
                <a:t>10</a:t>
              </a:r>
              <a:r>
                <a:rPr kumimoji="1" lang="en-US" altLang="zh-CN" sz="1600" b="1" baseline="30000" dirty="0">
                  <a:latin typeface="微软雅黑" pitchFamily="34" charset="-122"/>
                  <a:ea typeface="微软雅黑" pitchFamily="34" charset="-122"/>
                </a:rPr>
                <a:t>15       </a:t>
              </a:r>
              <a:r>
                <a:rPr kumimoji="1" lang="en-US" altLang="zh-CN" sz="1600" b="1" dirty="0">
                  <a:latin typeface="微软雅黑" pitchFamily="34" charset="-122"/>
                  <a:ea typeface="微软雅黑" pitchFamily="34" charset="-122"/>
                </a:rPr>
                <a:t>10</a:t>
              </a:r>
              <a:r>
                <a:rPr kumimoji="1" lang="en-US" altLang="zh-CN" sz="1600" b="1" baseline="30000" dirty="0">
                  <a:latin typeface="微软雅黑" pitchFamily="34" charset="-122"/>
                  <a:ea typeface="微软雅黑" pitchFamily="34" charset="-122"/>
                </a:rPr>
                <a:t>16</a:t>
              </a:r>
              <a:endParaRPr kumimoji="1" lang="en-US" altLang="zh-CN" sz="1600" b="1" dirty="0">
                <a:latin typeface="微软雅黑" pitchFamily="34" charset="-122"/>
                <a:ea typeface="微软雅黑" pitchFamily="34" charset="-122"/>
              </a:endParaRPr>
            </a:p>
          </p:txBody>
        </p:sp>
        <p:sp>
          <p:nvSpPr>
            <p:cNvPr id="101" name="Text Box 97"/>
            <p:cNvSpPr txBox="1">
              <a:spLocks noChangeArrowheads="1"/>
            </p:cNvSpPr>
            <p:nvPr/>
          </p:nvSpPr>
          <p:spPr bwMode="auto">
            <a:xfrm>
              <a:off x="1288672" y="1429966"/>
              <a:ext cx="6894215" cy="25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600" b="1" dirty="0">
                  <a:latin typeface="微软雅黑" pitchFamily="34" charset="-122"/>
                  <a:ea typeface="微软雅黑" pitchFamily="34" charset="-122"/>
                </a:rPr>
                <a:t>10</a:t>
              </a:r>
              <a:r>
                <a:rPr kumimoji="1" lang="en-US" altLang="zh-CN" sz="1600" b="1" baseline="30000" dirty="0">
                  <a:latin typeface="微软雅黑" pitchFamily="34" charset="-122"/>
                  <a:ea typeface="微软雅黑" pitchFamily="34" charset="-122"/>
                </a:rPr>
                <a:t>0         </a:t>
              </a:r>
              <a:r>
                <a:rPr kumimoji="1" lang="en-US" altLang="zh-CN" sz="1600" b="1" dirty="0">
                  <a:latin typeface="微软雅黑" pitchFamily="34" charset="-122"/>
                  <a:ea typeface="微软雅黑" pitchFamily="34" charset="-122"/>
                </a:rPr>
                <a:t>10</a:t>
              </a:r>
              <a:r>
                <a:rPr kumimoji="1" lang="en-US" altLang="zh-CN" sz="1600" b="1" baseline="30000" dirty="0">
                  <a:latin typeface="微软雅黑" pitchFamily="34" charset="-122"/>
                  <a:ea typeface="微软雅黑" pitchFamily="34" charset="-122"/>
                </a:rPr>
                <a:t>2         </a:t>
              </a:r>
              <a:r>
                <a:rPr kumimoji="1" lang="en-US" altLang="zh-CN" sz="1600" b="1" dirty="0">
                  <a:latin typeface="微软雅黑" pitchFamily="34" charset="-122"/>
                  <a:ea typeface="微软雅黑" pitchFamily="34" charset="-122"/>
                </a:rPr>
                <a:t>10</a:t>
              </a:r>
              <a:r>
                <a:rPr kumimoji="1" lang="en-US" altLang="zh-CN" sz="1600" b="1" baseline="30000" dirty="0">
                  <a:latin typeface="微软雅黑" pitchFamily="34" charset="-122"/>
                  <a:ea typeface="微软雅黑" pitchFamily="34" charset="-122"/>
                </a:rPr>
                <a:t>4         </a:t>
              </a:r>
              <a:r>
                <a:rPr kumimoji="1" lang="en-US" altLang="zh-CN" sz="1600" b="1" dirty="0">
                  <a:latin typeface="微软雅黑" pitchFamily="34" charset="-122"/>
                  <a:ea typeface="微软雅黑" pitchFamily="34" charset="-122"/>
                </a:rPr>
                <a:t>10</a:t>
              </a:r>
              <a:r>
                <a:rPr kumimoji="1" lang="en-US" altLang="zh-CN" sz="1600" b="1" baseline="30000" dirty="0">
                  <a:latin typeface="微软雅黑" pitchFamily="34" charset="-122"/>
                  <a:ea typeface="微软雅黑" pitchFamily="34" charset="-122"/>
                </a:rPr>
                <a:t>6         </a:t>
              </a:r>
              <a:r>
                <a:rPr kumimoji="1" lang="en-US" altLang="zh-CN" sz="1600" b="1" dirty="0">
                  <a:latin typeface="微软雅黑" pitchFamily="34" charset="-122"/>
                  <a:ea typeface="微软雅黑" pitchFamily="34" charset="-122"/>
                </a:rPr>
                <a:t>10</a:t>
              </a:r>
              <a:r>
                <a:rPr kumimoji="1" lang="en-US" altLang="zh-CN" sz="1600" b="1" baseline="30000" dirty="0">
                  <a:latin typeface="微软雅黑" pitchFamily="34" charset="-122"/>
                  <a:ea typeface="微软雅黑" pitchFamily="34" charset="-122"/>
                </a:rPr>
                <a:t>8         </a:t>
              </a:r>
              <a:r>
                <a:rPr kumimoji="1" lang="en-US" altLang="zh-CN" sz="1600" b="1" dirty="0">
                  <a:latin typeface="微软雅黑" pitchFamily="34" charset="-122"/>
                  <a:ea typeface="微软雅黑" pitchFamily="34" charset="-122"/>
                </a:rPr>
                <a:t>10</a:t>
              </a:r>
              <a:r>
                <a:rPr kumimoji="1" lang="en-US" altLang="zh-CN" sz="1600" b="1" baseline="30000" dirty="0">
                  <a:latin typeface="微软雅黑" pitchFamily="34" charset="-122"/>
                  <a:ea typeface="微软雅黑" pitchFamily="34" charset="-122"/>
                </a:rPr>
                <a:t>10        </a:t>
              </a:r>
              <a:r>
                <a:rPr kumimoji="1" lang="en-US" altLang="zh-CN" sz="1600" b="1" dirty="0">
                  <a:latin typeface="微软雅黑" pitchFamily="34" charset="-122"/>
                  <a:ea typeface="微软雅黑" pitchFamily="34" charset="-122"/>
                </a:rPr>
                <a:t>10</a:t>
              </a:r>
              <a:r>
                <a:rPr kumimoji="1" lang="en-US" altLang="zh-CN" sz="1600" b="1" baseline="30000" dirty="0">
                  <a:latin typeface="微软雅黑" pitchFamily="34" charset="-122"/>
                  <a:ea typeface="微软雅黑" pitchFamily="34" charset="-122"/>
                </a:rPr>
                <a:t>12        </a:t>
              </a:r>
              <a:r>
                <a:rPr kumimoji="1" lang="en-US" altLang="zh-CN" sz="1600" b="1" dirty="0">
                  <a:latin typeface="微软雅黑" pitchFamily="34" charset="-122"/>
                  <a:ea typeface="微软雅黑" pitchFamily="34" charset="-122"/>
                </a:rPr>
                <a:t>10</a:t>
              </a:r>
              <a:r>
                <a:rPr kumimoji="1" lang="en-US" altLang="zh-CN" sz="1600" b="1" baseline="30000" dirty="0">
                  <a:latin typeface="微软雅黑" pitchFamily="34" charset="-122"/>
                  <a:ea typeface="微软雅黑" pitchFamily="34" charset="-122"/>
                </a:rPr>
                <a:t>14       </a:t>
              </a:r>
              <a:r>
                <a:rPr kumimoji="1" lang="en-US" altLang="zh-CN" sz="1600" b="1" dirty="0">
                  <a:latin typeface="微软雅黑" pitchFamily="34" charset="-122"/>
                  <a:ea typeface="微软雅黑" pitchFamily="34" charset="-122"/>
                </a:rPr>
                <a:t>10</a:t>
              </a:r>
              <a:r>
                <a:rPr kumimoji="1" lang="en-US" altLang="zh-CN" sz="1600" b="1" baseline="30000" dirty="0">
                  <a:latin typeface="微软雅黑" pitchFamily="34" charset="-122"/>
                  <a:ea typeface="微软雅黑" pitchFamily="34" charset="-122"/>
                </a:rPr>
                <a:t>16       </a:t>
              </a:r>
              <a:r>
                <a:rPr kumimoji="1" lang="en-US" altLang="zh-CN" sz="1600" b="1" dirty="0">
                  <a:latin typeface="微软雅黑" pitchFamily="34" charset="-122"/>
                  <a:ea typeface="微软雅黑" pitchFamily="34" charset="-122"/>
                </a:rPr>
                <a:t>10</a:t>
              </a:r>
              <a:r>
                <a:rPr kumimoji="1" lang="en-US" altLang="zh-CN" sz="1600" b="1" baseline="30000" dirty="0">
                  <a:latin typeface="微软雅黑" pitchFamily="34" charset="-122"/>
                  <a:ea typeface="微软雅黑" pitchFamily="34" charset="-122"/>
                </a:rPr>
                <a:t>18       </a:t>
              </a:r>
              <a:r>
                <a:rPr kumimoji="1" lang="en-US" altLang="zh-CN" sz="1600" b="1" dirty="0">
                  <a:latin typeface="微软雅黑" pitchFamily="34" charset="-122"/>
                  <a:ea typeface="微软雅黑" pitchFamily="34" charset="-122"/>
                </a:rPr>
                <a:t>10</a:t>
              </a:r>
              <a:r>
                <a:rPr kumimoji="1" lang="en-US" altLang="zh-CN" sz="1600" b="1" baseline="30000" dirty="0">
                  <a:latin typeface="微软雅黑" pitchFamily="34" charset="-122"/>
                  <a:ea typeface="微软雅黑" pitchFamily="34" charset="-122"/>
                </a:rPr>
                <a:t>20       </a:t>
              </a:r>
              <a:r>
                <a:rPr kumimoji="1" lang="en-US" altLang="zh-CN" sz="1600" b="1" dirty="0">
                  <a:latin typeface="微软雅黑" pitchFamily="34" charset="-122"/>
                  <a:ea typeface="微软雅黑" pitchFamily="34" charset="-122"/>
                </a:rPr>
                <a:t>10</a:t>
              </a:r>
              <a:r>
                <a:rPr kumimoji="1" lang="en-US" altLang="zh-CN" sz="1600" b="1" baseline="30000" dirty="0">
                  <a:latin typeface="微软雅黑" pitchFamily="34" charset="-122"/>
                  <a:ea typeface="微软雅黑" pitchFamily="34" charset="-122"/>
                </a:rPr>
                <a:t>22       </a:t>
              </a:r>
              <a:r>
                <a:rPr kumimoji="1" lang="en-US" altLang="zh-CN" sz="1600" b="1" dirty="0">
                  <a:latin typeface="微软雅黑" pitchFamily="34" charset="-122"/>
                  <a:ea typeface="微软雅黑" pitchFamily="34" charset="-122"/>
                </a:rPr>
                <a:t>10</a:t>
              </a:r>
              <a:r>
                <a:rPr kumimoji="1" lang="en-US" altLang="zh-CN" sz="1600" b="1" baseline="30000" dirty="0">
                  <a:latin typeface="微软雅黑" pitchFamily="34" charset="-122"/>
                  <a:ea typeface="微软雅黑" pitchFamily="34" charset="-122"/>
                </a:rPr>
                <a:t>24</a:t>
              </a:r>
              <a:endParaRPr kumimoji="1" lang="en-US" altLang="zh-CN" sz="1600" b="1" dirty="0">
                <a:latin typeface="微软雅黑" pitchFamily="34" charset="-122"/>
                <a:ea typeface="微软雅黑" pitchFamily="34" charset="-122"/>
              </a:endParaRPr>
            </a:p>
          </p:txBody>
        </p:sp>
        <p:sp>
          <p:nvSpPr>
            <p:cNvPr id="102" name="Line 98"/>
            <p:cNvSpPr>
              <a:spLocks noChangeShapeType="1"/>
            </p:cNvSpPr>
            <p:nvPr/>
          </p:nvSpPr>
          <p:spPr bwMode="auto">
            <a:xfrm flipV="1">
              <a:off x="3894866" y="3775541"/>
              <a:ext cx="318693" cy="2615"/>
            </a:xfrm>
            <a:prstGeom prst="line">
              <a:avLst/>
            </a:prstGeom>
            <a:noFill/>
            <a:ln w="12700">
              <a:solidFill>
                <a:schemeClr val="tx1"/>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FF"/>
                </a:solidFill>
                <a:latin typeface="微软雅黑" pitchFamily="34" charset="-122"/>
                <a:ea typeface="微软雅黑" pitchFamily="34" charset="-122"/>
              </a:endParaRPr>
            </a:p>
          </p:txBody>
        </p:sp>
      </p:grpSp>
      <p:grpSp>
        <p:nvGrpSpPr>
          <p:cNvPr id="119" name="组合 118"/>
          <p:cNvGrpSpPr/>
          <p:nvPr/>
        </p:nvGrpSpPr>
        <p:grpSpPr>
          <a:xfrm>
            <a:off x="5571405" y="4071415"/>
            <a:ext cx="1078316" cy="338554"/>
            <a:chOff x="4127752" y="3072615"/>
            <a:chExt cx="808737" cy="253916"/>
          </a:xfrm>
        </p:grpSpPr>
        <p:sp>
          <p:nvSpPr>
            <p:cNvPr id="118" name="Rectangle 20"/>
            <p:cNvSpPr>
              <a:spLocks noChangeArrowheads="1"/>
            </p:cNvSpPr>
            <p:nvPr/>
          </p:nvSpPr>
          <p:spPr bwMode="auto">
            <a:xfrm>
              <a:off x="4127752" y="3116574"/>
              <a:ext cx="808737" cy="18655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FF"/>
                </a:solidFill>
                <a:latin typeface="微软雅黑" pitchFamily="34" charset="-122"/>
                <a:ea typeface="微软雅黑" pitchFamily="34" charset="-122"/>
              </a:endParaRPr>
            </a:p>
          </p:txBody>
        </p:sp>
        <p:sp>
          <p:nvSpPr>
            <p:cNvPr id="117" name="Text Box 46"/>
            <p:cNvSpPr txBox="1">
              <a:spLocks noChangeArrowheads="1"/>
            </p:cNvSpPr>
            <p:nvPr/>
          </p:nvSpPr>
          <p:spPr bwMode="auto">
            <a:xfrm>
              <a:off x="4135654" y="3072615"/>
              <a:ext cx="754052" cy="253916"/>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600" b="1" dirty="0">
                  <a:solidFill>
                    <a:srgbClr val="0000FF"/>
                  </a:solidFill>
                  <a:latin typeface="微软雅黑" pitchFamily="34" charset="-122"/>
                  <a:ea typeface="微软雅黑" pitchFamily="34" charset="-122"/>
                </a:rPr>
                <a:t>地面微波</a:t>
              </a:r>
            </a:p>
          </p:txBody>
        </p:sp>
      </p:grpSp>
      <p:grpSp>
        <p:nvGrpSpPr>
          <p:cNvPr id="122" name="组合 121"/>
          <p:cNvGrpSpPr/>
          <p:nvPr/>
        </p:nvGrpSpPr>
        <p:grpSpPr>
          <a:xfrm>
            <a:off x="3493619" y="4016530"/>
            <a:ext cx="1078316" cy="338554"/>
            <a:chOff x="4127752" y="3072615"/>
            <a:chExt cx="808737" cy="253916"/>
          </a:xfrm>
        </p:grpSpPr>
        <p:sp>
          <p:nvSpPr>
            <p:cNvPr id="123" name="Rectangle 20"/>
            <p:cNvSpPr>
              <a:spLocks noChangeArrowheads="1"/>
            </p:cNvSpPr>
            <p:nvPr/>
          </p:nvSpPr>
          <p:spPr bwMode="auto">
            <a:xfrm>
              <a:off x="4127752" y="3116574"/>
              <a:ext cx="808737" cy="18655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FF"/>
                </a:solidFill>
                <a:latin typeface="微软雅黑" pitchFamily="34" charset="-122"/>
                <a:ea typeface="微软雅黑" pitchFamily="34" charset="-122"/>
              </a:endParaRPr>
            </a:p>
          </p:txBody>
        </p:sp>
        <p:sp>
          <p:nvSpPr>
            <p:cNvPr id="124" name="Text Box 46"/>
            <p:cNvSpPr txBox="1">
              <a:spLocks noChangeArrowheads="1"/>
            </p:cNvSpPr>
            <p:nvPr/>
          </p:nvSpPr>
          <p:spPr bwMode="auto">
            <a:xfrm>
              <a:off x="4135654" y="3072615"/>
              <a:ext cx="754052" cy="253916"/>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600" b="1" dirty="0">
                  <a:solidFill>
                    <a:srgbClr val="0000FF"/>
                  </a:solidFill>
                  <a:latin typeface="微软雅黑" pitchFamily="34" charset="-122"/>
                  <a:ea typeface="微软雅黑" pitchFamily="34" charset="-122"/>
                </a:rPr>
                <a:t>同轴电缆</a:t>
              </a:r>
            </a:p>
          </p:txBody>
        </p:sp>
      </p:grpSp>
      <p:grpSp>
        <p:nvGrpSpPr>
          <p:cNvPr id="125" name="组合 124"/>
          <p:cNvGrpSpPr/>
          <p:nvPr/>
        </p:nvGrpSpPr>
        <p:grpSpPr>
          <a:xfrm>
            <a:off x="2202333" y="3646823"/>
            <a:ext cx="872311" cy="338554"/>
            <a:chOff x="4127752" y="3072615"/>
            <a:chExt cx="654233" cy="253916"/>
          </a:xfrm>
        </p:grpSpPr>
        <p:sp>
          <p:nvSpPr>
            <p:cNvPr id="126" name="Rectangle 20"/>
            <p:cNvSpPr>
              <a:spLocks noChangeArrowheads="1"/>
            </p:cNvSpPr>
            <p:nvPr/>
          </p:nvSpPr>
          <p:spPr bwMode="auto">
            <a:xfrm>
              <a:off x="4127752" y="3116574"/>
              <a:ext cx="654233" cy="18655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FF"/>
                </a:solidFill>
                <a:latin typeface="微软雅黑" pitchFamily="34" charset="-122"/>
                <a:ea typeface="微软雅黑" pitchFamily="34" charset="-122"/>
              </a:endParaRPr>
            </a:p>
          </p:txBody>
        </p:sp>
        <p:sp>
          <p:nvSpPr>
            <p:cNvPr id="127" name="Text Box 46"/>
            <p:cNvSpPr txBox="1">
              <a:spLocks noChangeArrowheads="1"/>
            </p:cNvSpPr>
            <p:nvPr/>
          </p:nvSpPr>
          <p:spPr bwMode="auto">
            <a:xfrm>
              <a:off x="4158737" y="3072615"/>
              <a:ext cx="600164" cy="253916"/>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600" b="1" dirty="0">
                  <a:solidFill>
                    <a:srgbClr val="0000FF"/>
                  </a:solidFill>
                  <a:latin typeface="微软雅黑" pitchFamily="34" charset="-122"/>
                  <a:ea typeface="微软雅黑" pitchFamily="34" charset="-122"/>
                </a:rPr>
                <a:t>双绞线</a:t>
              </a:r>
            </a:p>
          </p:txBody>
        </p:sp>
      </p:grpSp>
      <p:grpSp>
        <p:nvGrpSpPr>
          <p:cNvPr id="130" name="组合 129"/>
          <p:cNvGrpSpPr/>
          <p:nvPr/>
        </p:nvGrpSpPr>
        <p:grpSpPr>
          <a:xfrm>
            <a:off x="2114653" y="4475820"/>
            <a:ext cx="800219" cy="548809"/>
            <a:chOff x="1585989" y="3356865"/>
            <a:chExt cx="600164" cy="411607"/>
          </a:xfrm>
        </p:grpSpPr>
        <p:sp>
          <p:nvSpPr>
            <p:cNvPr id="129" name="Rectangle 13"/>
            <p:cNvSpPr>
              <a:spLocks noChangeArrowheads="1"/>
            </p:cNvSpPr>
            <p:nvPr/>
          </p:nvSpPr>
          <p:spPr bwMode="auto">
            <a:xfrm>
              <a:off x="1636738" y="3366123"/>
              <a:ext cx="538949" cy="402349"/>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FF"/>
                </a:solidFill>
                <a:latin typeface="微软雅黑" pitchFamily="34" charset="-122"/>
                <a:ea typeface="微软雅黑" pitchFamily="34" charset="-122"/>
              </a:endParaRPr>
            </a:p>
          </p:txBody>
        </p:sp>
        <p:sp>
          <p:nvSpPr>
            <p:cNvPr id="128" name="Text Box 50"/>
            <p:cNvSpPr txBox="1">
              <a:spLocks noChangeArrowheads="1"/>
            </p:cNvSpPr>
            <p:nvPr/>
          </p:nvSpPr>
          <p:spPr bwMode="auto">
            <a:xfrm>
              <a:off x="1585989" y="3356865"/>
              <a:ext cx="600164" cy="4016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en-US" altLang="zh-CN" sz="1600" b="1" dirty="0">
                  <a:solidFill>
                    <a:srgbClr val="0000FF"/>
                  </a:solidFill>
                  <a:latin typeface="微软雅黑" pitchFamily="34" charset="-122"/>
                  <a:ea typeface="微软雅黑" pitchFamily="34" charset="-122"/>
                </a:rPr>
                <a:t>  </a:t>
              </a:r>
              <a:r>
                <a:rPr kumimoji="1" lang="zh-CN" altLang="en-US" sz="1600" b="1" dirty="0">
                  <a:solidFill>
                    <a:srgbClr val="0000FF"/>
                  </a:solidFill>
                  <a:latin typeface="微软雅黑" pitchFamily="34" charset="-122"/>
                  <a:ea typeface="微软雅黑" pitchFamily="34" charset="-122"/>
                </a:rPr>
                <a:t>海事</a:t>
              </a:r>
            </a:p>
            <a:p>
              <a:pPr algn="l">
                <a:lnSpc>
                  <a:spcPct val="90000"/>
                </a:lnSpc>
              </a:pPr>
              <a:r>
                <a:rPr kumimoji="1" lang="zh-CN" altLang="en-US" sz="1600" b="1" dirty="0">
                  <a:solidFill>
                    <a:srgbClr val="0000FF"/>
                  </a:solidFill>
                  <a:latin typeface="微软雅黑" pitchFamily="34" charset="-122"/>
                  <a:ea typeface="微软雅黑" pitchFamily="34" charset="-122"/>
                </a:rPr>
                <a:t>无线电</a:t>
              </a:r>
            </a:p>
          </p:txBody>
        </p:sp>
      </p:grpSp>
      <p:grpSp>
        <p:nvGrpSpPr>
          <p:cNvPr id="131" name="组合 130"/>
          <p:cNvGrpSpPr/>
          <p:nvPr/>
        </p:nvGrpSpPr>
        <p:grpSpPr>
          <a:xfrm>
            <a:off x="2958427" y="4475820"/>
            <a:ext cx="800219" cy="548809"/>
            <a:chOff x="1609072" y="3356865"/>
            <a:chExt cx="600164" cy="411607"/>
          </a:xfrm>
        </p:grpSpPr>
        <p:sp>
          <p:nvSpPr>
            <p:cNvPr id="132" name="Rectangle 13"/>
            <p:cNvSpPr>
              <a:spLocks noChangeArrowheads="1"/>
            </p:cNvSpPr>
            <p:nvPr/>
          </p:nvSpPr>
          <p:spPr bwMode="auto">
            <a:xfrm>
              <a:off x="1636738" y="3366123"/>
              <a:ext cx="538949" cy="402349"/>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FF"/>
                </a:solidFill>
                <a:latin typeface="微软雅黑" pitchFamily="34" charset="-122"/>
                <a:ea typeface="微软雅黑" pitchFamily="34" charset="-122"/>
              </a:endParaRPr>
            </a:p>
          </p:txBody>
        </p:sp>
        <p:sp>
          <p:nvSpPr>
            <p:cNvPr id="133" name="Text Box 50"/>
            <p:cNvSpPr txBox="1">
              <a:spLocks noChangeArrowheads="1"/>
            </p:cNvSpPr>
            <p:nvPr/>
          </p:nvSpPr>
          <p:spPr bwMode="auto">
            <a:xfrm>
              <a:off x="1609072" y="3356865"/>
              <a:ext cx="600164" cy="4016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90000"/>
                </a:lnSpc>
              </a:pPr>
              <a:r>
                <a:rPr kumimoji="1" lang="zh-CN" altLang="en-US" sz="1600" b="1" dirty="0">
                  <a:solidFill>
                    <a:srgbClr val="0000FF"/>
                  </a:solidFill>
                  <a:latin typeface="微软雅黑" pitchFamily="34" charset="-122"/>
                  <a:ea typeface="微软雅黑" pitchFamily="34" charset="-122"/>
                </a:rPr>
                <a:t>调幅</a:t>
              </a:r>
              <a:endParaRPr kumimoji="1" lang="en-US" altLang="zh-CN" sz="1600" b="1" dirty="0">
                <a:solidFill>
                  <a:srgbClr val="0000FF"/>
                </a:solidFill>
                <a:latin typeface="微软雅黑" pitchFamily="34" charset="-122"/>
                <a:ea typeface="微软雅黑" pitchFamily="34" charset="-122"/>
              </a:endParaRPr>
            </a:p>
            <a:p>
              <a:pPr algn="ctr">
                <a:lnSpc>
                  <a:spcPct val="90000"/>
                </a:lnSpc>
              </a:pPr>
              <a:r>
                <a:rPr kumimoji="1" lang="zh-CN" altLang="en-US" sz="1600" b="1" dirty="0">
                  <a:solidFill>
                    <a:srgbClr val="0000FF"/>
                  </a:solidFill>
                  <a:latin typeface="微软雅黑" pitchFamily="34" charset="-122"/>
                  <a:ea typeface="微软雅黑" pitchFamily="34" charset="-122"/>
                </a:rPr>
                <a:t>无线电</a:t>
              </a:r>
            </a:p>
          </p:txBody>
        </p:sp>
      </p:grpSp>
      <p:grpSp>
        <p:nvGrpSpPr>
          <p:cNvPr id="137" name="组合 136"/>
          <p:cNvGrpSpPr/>
          <p:nvPr/>
        </p:nvGrpSpPr>
        <p:grpSpPr>
          <a:xfrm>
            <a:off x="4175916" y="4425020"/>
            <a:ext cx="800219" cy="548809"/>
            <a:chOff x="1609072" y="3356865"/>
            <a:chExt cx="600164" cy="411607"/>
          </a:xfrm>
        </p:grpSpPr>
        <p:sp>
          <p:nvSpPr>
            <p:cNvPr id="138" name="Rectangle 13"/>
            <p:cNvSpPr>
              <a:spLocks noChangeArrowheads="1"/>
            </p:cNvSpPr>
            <p:nvPr/>
          </p:nvSpPr>
          <p:spPr bwMode="auto">
            <a:xfrm>
              <a:off x="1636738" y="3366123"/>
              <a:ext cx="538949" cy="402349"/>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FF"/>
                </a:solidFill>
                <a:latin typeface="微软雅黑" pitchFamily="34" charset="-122"/>
                <a:ea typeface="微软雅黑" pitchFamily="34" charset="-122"/>
              </a:endParaRPr>
            </a:p>
          </p:txBody>
        </p:sp>
        <p:sp>
          <p:nvSpPr>
            <p:cNvPr id="139" name="Text Box 50"/>
            <p:cNvSpPr txBox="1">
              <a:spLocks noChangeArrowheads="1"/>
            </p:cNvSpPr>
            <p:nvPr/>
          </p:nvSpPr>
          <p:spPr bwMode="auto">
            <a:xfrm>
              <a:off x="1609072" y="3356865"/>
              <a:ext cx="600164" cy="4016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90000"/>
                </a:lnSpc>
              </a:pPr>
              <a:r>
                <a:rPr kumimoji="1" lang="en-US" altLang="zh-CN" sz="1600" b="1" dirty="0">
                  <a:solidFill>
                    <a:srgbClr val="0000FF"/>
                  </a:solidFill>
                  <a:latin typeface="微软雅黑" pitchFamily="34" charset="-122"/>
                  <a:ea typeface="微软雅黑" pitchFamily="34" charset="-122"/>
                </a:rPr>
                <a:t> </a:t>
              </a:r>
              <a:r>
                <a:rPr kumimoji="1" lang="zh-CN" altLang="en-US" sz="1600" b="1" dirty="0">
                  <a:solidFill>
                    <a:srgbClr val="0000FF"/>
                  </a:solidFill>
                  <a:latin typeface="微软雅黑" pitchFamily="34" charset="-122"/>
                  <a:ea typeface="微软雅黑" pitchFamily="34" charset="-122"/>
                </a:rPr>
                <a:t>调频</a:t>
              </a:r>
            </a:p>
            <a:p>
              <a:pPr algn="ctr">
                <a:lnSpc>
                  <a:spcPct val="90000"/>
                </a:lnSpc>
              </a:pPr>
              <a:r>
                <a:rPr kumimoji="1" lang="zh-CN" altLang="en-US" sz="1600" b="1" dirty="0">
                  <a:solidFill>
                    <a:srgbClr val="0000FF"/>
                  </a:solidFill>
                  <a:latin typeface="微软雅黑" pitchFamily="34" charset="-122"/>
                  <a:ea typeface="微软雅黑" pitchFamily="34" charset="-122"/>
                </a:rPr>
                <a:t>无线电</a:t>
              </a:r>
            </a:p>
          </p:txBody>
        </p:sp>
      </p:grpSp>
      <p:grpSp>
        <p:nvGrpSpPr>
          <p:cNvPr id="140" name="组合 139"/>
          <p:cNvGrpSpPr/>
          <p:nvPr/>
        </p:nvGrpSpPr>
        <p:grpSpPr>
          <a:xfrm>
            <a:off x="5028989" y="4425020"/>
            <a:ext cx="800219" cy="548809"/>
            <a:chOff x="1609072" y="3356865"/>
            <a:chExt cx="600164" cy="411607"/>
          </a:xfrm>
        </p:grpSpPr>
        <p:sp>
          <p:nvSpPr>
            <p:cNvPr id="141" name="Rectangle 13"/>
            <p:cNvSpPr>
              <a:spLocks noChangeArrowheads="1"/>
            </p:cNvSpPr>
            <p:nvPr/>
          </p:nvSpPr>
          <p:spPr bwMode="auto">
            <a:xfrm>
              <a:off x="1636738" y="3366123"/>
              <a:ext cx="538949" cy="402349"/>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FF"/>
                </a:solidFill>
                <a:latin typeface="微软雅黑" pitchFamily="34" charset="-122"/>
                <a:ea typeface="微软雅黑" pitchFamily="34" charset="-122"/>
              </a:endParaRPr>
            </a:p>
          </p:txBody>
        </p:sp>
        <p:sp>
          <p:nvSpPr>
            <p:cNvPr id="142" name="Text Box 50"/>
            <p:cNvSpPr txBox="1">
              <a:spLocks noChangeArrowheads="1"/>
            </p:cNvSpPr>
            <p:nvPr/>
          </p:nvSpPr>
          <p:spPr bwMode="auto">
            <a:xfrm>
              <a:off x="1609072" y="3356865"/>
              <a:ext cx="600164" cy="4016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90000"/>
                </a:lnSpc>
              </a:pPr>
              <a:r>
                <a:rPr kumimoji="1" lang="zh-CN" altLang="en-US" sz="1600" b="1" dirty="0">
                  <a:solidFill>
                    <a:srgbClr val="0000FF"/>
                  </a:solidFill>
                  <a:latin typeface="微软雅黑" pitchFamily="34" charset="-122"/>
                  <a:ea typeface="微软雅黑" pitchFamily="34" charset="-122"/>
                </a:rPr>
                <a:t>移动</a:t>
              </a:r>
            </a:p>
            <a:p>
              <a:pPr algn="ctr">
                <a:lnSpc>
                  <a:spcPct val="90000"/>
                </a:lnSpc>
              </a:pPr>
              <a:r>
                <a:rPr kumimoji="1" lang="zh-CN" altLang="en-US" sz="1600" b="1" dirty="0">
                  <a:solidFill>
                    <a:srgbClr val="0000FF"/>
                  </a:solidFill>
                  <a:latin typeface="微软雅黑" pitchFamily="34" charset="-122"/>
                  <a:ea typeface="微软雅黑" pitchFamily="34" charset="-122"/>
                </a:rPr>
                <a:t>无线电</a:t>
              </a:r>
            </a:p>
          </p:txBody>
        </p:sp>
      </p:grpSp>
      <p:grpSp>
        <p:nvGrpSpPr>
          <p:cNvPr id="147" name="组合 146"/>
          <p:cNvGrpSpPr/>
          <p:nvPr/>
        </p:nvGrpSpPr>
        <p:grpSpPr>
          <a:xfrm>
            <a:off x="5452961" y="3657715"/>
            <a:ext cx="595035" cy="338554"/>
            <a:chOff x="4089718" y="2743290"/>
            <a:chExt cx="446276" cy="253916"/>
          </a:xfrm>
        </p:grpSpPr>
        <p:sp>
          <p:nvSpPr>
            <p:cNvPr id="145" name="矩形 144"/>
            <p:cNvSpPr/>
            <p:nvPr/>
          </p:nvSpPr>
          <p:spPr>
            <a:xfrm>
              <a:off x="4133850" y="2779080"/>
              <a:ext cx="381000" cy="2067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46" name="Text Box 44"/>
            <p:cNvSpPr txBox="1">
              <a:spLocks noChangeArrowheads="1"/>
            </p:cNvSpPr>
            <p:nvPr/>
          </p:nvSpPr>
          <p:spPr bwMode="auto">
            <a:xfrm>
              <a:off x="4089718" y="2743290"/>
              <a:ext cx="446276" cy="2539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600" b="1" dirty="0">
                  <a:solidFill>
                    <a:srgbClr val="0000FF"/>
                  </a:solidFill>
                  <a:latin typeface="微软雅黑" pitchFamily="34" charset="-122"/>
                  <a:ea typeface="微软雅黑" pitchFamily="34" charset="-122"/>
                </a:rPr>
                <a:t>卫星</a:t>
              </a:r>
            </a:p>
          </p:txBody>
        </p:sp>
      </p:grpSp>
      <p:grpSp>
        <p:nvGrpSpPr>
          <p:cNvPr id="148" name="组合 147"/>
          <p:cNvGrpSpPr/>
          <p:nvPr/>
        </p:nvGrpSpPr>
        <p:grpSpPr>
          <a:xfrm>
            <a:off x="4752350" y="5075729"/>
            <a:ext cx="595035" cy="338554"/>
            <a:chOff x="4089718" y="2743290"/>
            <a:chExt cx="446276" cy="253916"/>
          </a:xfrm>
        </p:grpSpPr>
        <p:sp>
          <p:nvSpPr>
            <p:cNvPr id="149" name="矩形 148"/>
            <p:cNvSpPr/>
            <p:nvPr/>
          </p:nvSpPr>
          <p:spPr>
            <a:xfrm>
              <a:off x="4133850" y="2779080"/>
              <a:ext cx="381000" cy="2067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50" name="Text Box 44"/>
            <p:cNvSpPr txBox="1">
              <a:spLocks noChangeArrowheads="1"/>
            </p:cNvSpPr>
            <p:nvPr/>
          </p:nvSpPr>
          <p:spPr bwMode="auto">
            <a:xfrm>
              <a:off x="4089718" y="2743290"/>
              <a:ext cx="446276" cy="2539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600" b="1" dirty="0">
                  <a:solidFill>
                    <a:srgbClr val="0000FF"/>
                  </a:solidFill>
                  <a:latin typeface="微软雅黑" pitchFamily="34" charset="-122"/>
                  <a:ea typeface="微软雅黑" pitchFamily="34" charset="-122"/>
                </a:rPr>
                <a:t>电视</a:t>
              </a:r>
            </a:p>
          </p:txBody>
        </p:sp>
      </p:grpSp>
      <p:sp>
        <p:nvSpPr>
          <p:cNvPr id="121" name="AutoShape 5"/>
          <p:cNvSpPr>
            <a:spLocks noChangeArrowheads="1"/>
          </p:cNvSpPr>
          <p:nvPr/>
        </p:nvSpPr>
        <p:spPr bwMode="auto">
          <a:xfrm>
            <a:off x="726860" y="886277"/>
            <a:ext cx="10738283" cy="518295"/>
          </a:xfrm>
          <a:prstGeom prst="roundRect">
            <a:avLst>
              <a:gd name="adj" fmla="val 16667"/>
            </a:avLst>
          </a:prstGeom>
          <a:solidFill>
            <a:srgbClr val="0070C0"/>
          </a:solid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sz="2400">
              <a:latin typeface="宋体" charset="-122"/>
            </a:endParaRPr>
          </a:p>
        </p:txBody>
      </p:sp>
      <p:sp>
        <p:nvSpPr>
          <p:cNvPr id="134" name="Rectangle 6"/>
          <p:cNvSpPr>
            <a:spLocks noChangeArrowheads="1"/>
          </p:cNvSpPr>
          <p:nvPr/>
        </p:nvSpPr>
        <p:spPr bwMode="auto">
          <a:xfrm>
            <a:off x="3951828" y="829915"/>
            <a:ext cx="4288353"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3200" b="1" dirty="0">
                <a:solidFill>
                  <a:schemeClr val="bg1"/>
                </a:solidFill>
                <a:latin typeface="微软雅黑" pitchFamily="34" charset="-122"/>
                <a:ea typeface="微软雅黑" pitchFamily="34" charset="-122"/>
              </a:rPr>
              <a:t>物理层下面的传输媒体</a:t>
            </a:r>
          </a:p>
        </p:txBody>
      </p:sp>
    </p:spTree>
    <p:extLst>
      <p:ext uri="{BB962C8B-B14F-4D97-AF65-F5344CB8AC3E}">
        <p14:creationId xmlns:p14="http://schemas.microsoft.com/office/powerpoint/2010/main" val="933607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AutoShape 5"/>
          <p:cNvSpPr>
            <a:spLocks noChangeArrowheads="1"/>
          </p:cNvSpPr>
          <p:nvPr/>
        </p:nvSpPr>
        <p:spPr bwMode="auto">
          <a:xfrm>
            <a:off x="726860" y="1103001"/>
            <a:ext cx="10738283" cy="518295"/>
          </a:xfrm>
          <a:prstGeom prst="roundRect">
            <a:avLst>
              <a:gd name="adj" fmla="val 16667"/>
            </a:avLst>
          </a:prstGeom>
          <a:solidFill>
            <a:srgbClr val="0089FA"/>
          </a:solidFill>
          <a:ln>
            <a:noFill/>
          </a:ln>
          <a:effectLst/>
        </p:spPr>
        <p:txBody>
          <a:bodyPr wrap="none" anchor="ctr"/>
          <a:lstStyle/>
          <a:p>
            <a:endParaRPr lang="zh-CN" altLang="en-US" sz="2400"/>
          </a:p>
        </p:txBody>
      </p:sp>
      <p:sp>
        <p:nvSpPr>
          <p:cNvPr id="8" name="Rectangle 6"/>
          <p:cNvSpPr>
            <a:spLocks noChangeArrowheads="1"/>
          </p:cNvSpPr>
          <p:nvPr/>
        </p:nvSpPr>
        <p:spPr bwMode="auto">
          <a:xfrm>
            <a:off x="4567379" y="1046639"/>
            <a:ext cx="3057247"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3200" b="1" dirty="0">
                <a:solidFill>
                  <a:schemeClr val="bg1"/>
                </a:solidFill>
                <a:latin typeface="微软雅黑" pitchFamily="34" charset="-122"/>
                <a:ea typeface="微软雅黑" pitchFamily="34" charset="-122"/>
              </a:rPr>
              <a:t>导引型传输媒体</a:t>
            </a:r>
          </a:p>
        </p:txBody>
      </p:sp>
      <p:sp>
        <p:nvSpPr>
          <p:cNvPr id="9" name="Rectangle 8"/>
          <p:cNvSpPr>
            <a:spLocks noChangeArrowheads="1"/>
          </p:cNvSpPr>
          <p:nvPr/>
        </p:nvSpPr>
        <p:spPr bwMode="auto">
          <a:xfrm>
            <a:off x="726860" y="1552795"/>
            <a:ext cx="10738283" cy="3982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80990" indent="-380990">
              <a:lnSpc>
                <a:spcPts val="4400"/>
              </a:lnSpc>
              <a:buClr>
                <a:srgbClr val="0070C0"/>
              </a:buClr>
              <a:buFont typeface="Wingdings" pitchFamily="2" charset="2"/>
              <a:buChar char="l"/>
            </a:pPr>
            <a:r>
              <a:rPr lang="zh-CN" altLang="en-US" sz="2667" b="1" dirty="0">
                <a:solidFill>
                  <a:srgbClr val="0000FF"/>
                </a:solidFill>
                <a:latin typeface="微软雅黑" pitchFamily="34" charset="-122"/>
                <a:ea typeface="微软雅黑" pitchFamily="34" charset="-122"/>
              </a:rPr>
              <a:t>双绞线</a:t>
            </a:r>
          </a:p>
          <a:p>
            <a:pPr marL="721766" indent="-380990">
              <a:lnSpc>
                <a:spcPts val="4400"/>
              </a:lnSpc>
              <a:buClr>
                <a:srgbClr val="7030A0"/>
              </a:buClr>
              <a:buFont typeface="Arial" pitchFamily="34" charset="0"/>
              <a:buChar char="•"/>
            </a:pPr>
            <a:r>
              <a:rPr lang="zh-CN" altLang="en-US" sz="2667" b="1" dirty="0">
                <a:latin typeface="微软雅黑" pitchFamily="34" charset="-122"/>
                <a:ea typeface="微软雅黑" pitchFamily="34" charset="-122"/>
              </a:rPr>
              <a:t>最常用的传输媒体。</a:t>
            </a:r>
          </a:p>
          <a:p>
            <a:pPr marL="721766" indent="-380990">
              <a:lnSpc>
                <a:spcPts val="4400"/>
              </a:lnSpc>
              <a:buClr>
                <a:srgbClr val="7030A0"/>
              </a:buClr>
              <a:buFont typeface="Arial" pitchFamily="34" charset="0"/>
              <a:buChar char="•"/>
            </a:pPr>
            <a:r>
              <a:rPr lang="zh-CN" altLang="en-US" sz="2667" b="1" dirty="0">
                <a:latin typeface="微软雅黑" pitchFamily="34" charset="-122"/>
                <a:ea typeface="微软雅黑" pitchFamily="34" charset="-122"/>
              </a:rPr>
              <a:t>模拟传输和数字传输都可以使用双绞线，其通信距离一般为几到十几公里。</a:t>
            </a:r>
          </a:p>
          <a:p>
            <a:pPr marL="721766" indent="-380990">
              <a:lnSpc>
                <a:spcPts val="4400"/>
              </a:lnSpc>
              <a:buClr>
                <a:srgbClr val="7030A0"/>
              </a:buClr>
              <a:buFont typeface="Arial" pitchFamily="34" charset="0"/>
              <a:buChar char="•"/>
            </a:pPr>
            <a:r>
              <a:rPr lang="zh-CN" altLang="en-US" sz="2667" b="1" dirty="0">
                <a:solidFill>
                  <a:srgbClr val="CC00CC"/>
                </a:solidFill>
                <a:latin typeface="微软雅黑" pitchFamily="34" charset="-122"/>
                <a:ea typeface="微软雅黑" pitchFamily="34" charset="-122"/>
              </a:rPr>
              <a:t>屏蔽双绞线 </a:t>
            </a:r>
            <a:r>
              <a:rPr lang="en-US" altLang="zh-CN" sz="2667" b="1" dirty="0">
                <a:solidFill>
                  <a:srgbClr val="CC00CC"/>
                </a:solidFill>
                <a:latin typeface="微软雅黑" pitchFamily="34" charset="-122"/>
                <a:ea typeface="微软雅黑" pitchFamily="34" charset="-122"/>
              </a:rPr>
              <a:t>STP </a:t>
            </a:r>
            <a:r>
              <a:rPr lang="en-US" altLang="zh-CN" sz="2667" b="1" dirty="0">
                <a:solidFill>
                  <a:srgbClr val="0000FF"/>
                </a:solidFill>
                <a:latin typeface="微软雅黑" pitchFamily="34" charset="-122"/>
                <a:ea typeface="微软雅黑" pitchFamily="34" charset="-122"/>
              </a:rPr>
              <a:t>(Shielded Twisted Pair)</a:t>
            </a:r>
          </a:p>
          <a:p>
            <a:pPr marL="721766" indent="-380990">
              <a:lnSpc>
                <a:spcPts val="4400"/>
              </a:lnSpc>
              <a:buClr>
                <a:srgbClr val="7030A0"/>
              </a:buClr>
              <a:buFont typeface="Arial" pitchFamily="34" charset="0"/>
              <a:buChar char="•"/>
            </a:pPr>
            <a:r>
              <a:rPr lang="zh-CN" altLang="en-US" sz="2667" b="1" dirty="0">
                <a:latin typeface="微软雅黑" pitchFamily="34" charset="-122"/>
                <a:ea typeface="微软雅黑" pitchFamily="34" charset="-122"/>
              </a:rPr>
              <a:t>带金属屏蔽层</a:t>
            </a:r>
          </a:p>
          <a:p>
            <a:pPr marL="721766" indent="-380990">
              <a:lnSpc>
                <a:spcPts val="4400"/>
              </a:lnSpc>
              <a:buClr>
                <a:srgbClr val="7030A0"/>
              </a:buClr>
              <a:buFont typeface="Arial" pitchFamily="34" charset="0"/>
              <a:buChar char="•"/>
            </a:pPr>
            <a:r>
              <a:rPr lang="zh-CN" altLang="en-US" sz="2667" b="1" dirty="0">
                <a:solidFill>
                  <a:srgbClr val="CC00CC"/>
                </a:solidFill>
                <a:latin typeface="微软雅黑" pitchFamily="34" charset="-122"/>
                <a:ea typeface="微软雅黑" pitchFamily="34" charset="-122"/>
              </a:rPr>
              <a:t>无屏蔽双绞线 </a:t>
            </a:r>
            <a:r>
              <a:rPr lang="en-US" altLang="zh-CN" sz="2667" b="1" dirty="0">
                <a:solidFill>
                  <a:srgbClr val="CC00CC"/>
                </a:solidFill>
                <a:latin typeface="微软雅黑" pitchFamily="34" charset="-122"/>
                <a:ea typeface="微软雅黑" pitchFamily="34" charset="-122"/>
              </a:rPr>
              <a:t>UTP </a:t>
            </a:r>
            <a:r>
              <a:rPr lang="en-US" altLang="zh-CN" sz="2667" b="1" dirty="0">
                <a:solidFill>
                  <a:srgbClr val="0000FF"/>
                </a:solidFill>
                <a:latin typeface="微软雅黑" pitchFamily="34" charset="-122"/>
                <a:ea typeface="微软雅黑" pitchFamily="34" charset="-122"/>
              </a:rPr>
              <a:t>(Unshielded Twisted Pair) </a:t>
            </a:r>
          </a:p>
        </p:txBody>
      </p:sp>
    </p:spTree>
    <p:extLst>
      <p:ext uri="{BB962C8B-B14F-4D97-AF65-F5344CB8AC3E}">
        <p14:creationId xmlns:p14="http://schemas.microsoft.com/office/powerpoint/2010/main" val="10635492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圆角矩形 28"/>
          <p:cNvSpPr/>
          <p:nvPr/>
        </p:nvSpPr>
        <p:spPr>
          <a:xfrm>
            <a:off x="726860" y="1645921"/>
            <a:ext cx="10738283" cy="4211425"/>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nvGrpSpPr>
          <p:cNvPr id="8" name="组合 7"/>
          <p:cNvGrpSpPr/>
          <p:nvPr/>
        </p:nvGrpSpPr>
        <p:grpSpPr>
          <a:xfrm>
            <a:off x="1579958" y="1984763"/>
            <a:ext cx="3611677" cy="1711772"/>
            <a:chOff x="834846" y="1686499"/>
            <a:chExt cx="3725521" cy="1693151"/>
          </a:xfrm>
        </p:grpSpPr>
        <p:pic>
          <p:nvPicPr>
            <p:cNvPr id="9" name="Picture 4" descr="223b"/>
            <p:cNvPicPr>
              <a:picLocks noChangeAspect="1" noChangeArrowheads="1"/>
            </p:cNvPicPr>
            <p:nvPr/>
          </p:nvPicPr>
          <p:blipFill>
            <a:blip r:embed="rId2" cstate="print">
              <a:extLst>
                <a:ext uri="{28A0092B-C50C-407E-A947-70E740481C1C}">
                  <a14:useLocalDpi xmlns:a14="http://schemas.microsoft.com/office/drawing/2010/main" val="0"/>
                </a:ext>
              </a:extLst>
            </a:blip>
            <a:srcRect t="24692" b="39763"/>
            <a:stretch>
              <a:fillRect/>
            </a:stretch>
          </p:blipFill>
          <p:spPr bwMode="auto">
            <a:xfrm>
              <a:off x="1280592" y="1686499"/>
              <a:ext cx="3279775" cy="885825"/>
            </a:xfrm>
            <a:prstGeom prst="rect">
              <a:avLst/>
            </a:prstGeom>
            <a:noFill/>
            <a:ln w="19050">
              <a:solidFill>
                <a:srgbClr val="00B050"/>
              </a:solidFill>
              <a:miter lim="800000"/>
              <a:headEnd/>
              <a:tailEnd/>
            </a:ln>
            <a:extLst>
              <a:ext uri="{909E8E84-426E-40DD-AFC4-6F175D3DCCD1}">
                <a14:hiddenFill xmlns:a14="http://schemas.microsoft.com/office/drawing/2010/main">
                  <a:solidFill>
                    <a:srgbClr val="FFFFFF"/>
                  </a:solidFill>
                </a14:hiddenFill>
              </a:ext>
            </a:extLst>
          </p:spPr>
        </p:pic>
        <p:sp>
          <p:nvSpPr>
            <p:cNvPr id="10" name="Text Box 7"/>
            <p:cNvSpPr txBox="1">
              <a:spLocks noChangeArrowheads="1"/>
            </p:cNvSpPr>
            <p:nvPr/>
          </p:nvSpPr>
          <p:spPr bwMode="auto">
            <a:xfrm>
              <a:off x="3738312" y="2546924"/>
              <a:ext cx="683239" cy="3755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1867" b="1" dirty="0">
                  <a:solidFill>
                    <a:srgbClr val="0000FF"/>
                  </a:solidFill>
                  <a:latin typeface="微软雅黑" pitchFamily="34" charset="-122"/>
                  <a:ea typeface="微软雅黑" pitchFamily="34" charset="-122"/>
                </a:rPr>
                <a:t>铜线</a:t>
              </a:r>
            </a:p>
          </p:txBody>
        </p:sp>
        <p:sp>
          <p:nvSpPr>
            <p:cNvPr id="11" name="Text Box 9"/>
            <p:cNvSpPr txBox="1">
              <a:spLocks noChangeArrowheads="1"/>
            </p:cNvSpPr>
            <p:nvPr/>
          </p:nvSpPr>
          <p:spPr bwMode="auto">
            <a:xfrm>
              <a:off x="834846" y="2591042"/>
              <a:ext cx="2004053" cy="347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lnSpc>
                  <a:spcPct val="90000"/>
                </a:lnSpc>
              </a:pPr>
              <a:r>
                <a:rPr lang="zh-CN" altLang="en-US" sz="1867" b="1" dirty="0">
                  <a:solidFill>
                    <a:srgbClr val="0000FF"/>
                  </a:solidFill>
                  <a:latin typeface="微软雅黑" pitchFamily="34" charset="-122"/>
                  <a:ea typeface="微软雅黑" pitchFamily="34" charset="-122"/>
                </a:rPr>
                <a:t>聚氯乙烯套层</a:t>
              </a:r>
            </a:p>
          </p:txBody>
        </p:sp>
        <p:sp>
          <p:nvSpPr>
            <p:cNvPr id="12" name="Text Box 13"/>
            <p:cNvSpPr txBox="1">
              <a:spLocks noChangeArrowheads="1"/>
            </p:cNvSpPr>
            <p:nvPr/>
          </p:nvSpPr>
          <p:spPr bwMode="auto">
            <a:xfrm>
              <a:off x="2776019" y="2543750"/>
              <a:ext cx="929616" cy="3755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1867" b="1">
                  <a:solidFill>
                    <a:srgbClr val="0000FF"/>
                  </a:solidFill>
                  <a:latin typeface="微软雅黑" pitchFamily="34" charset="-122"/>
                  <a:ea typeface="微软雅黑" pitchFamily="34" charset="-122"/>
                </a:rPr>
                <a:t>绝缘层</a:t>
              </a:r>
            </a:p>
          </p:txBody>
        </p:sp>
        <p:sp>
          <p:nvSpPr>
            <p:cNvPr id="13" name="Text Box 15"/>
            <p:cNvSpPr txBox="1">
              <a:spLocks noChangeArrowheads="1"/>
            </p:cNvSpPr>
            <p:nvPr/>
          </p:nvSpPr>
          <p:spPr bwMode="auto">
            <a:xfrm>
              <a:off x="2199755" y="3004124"/>
              <a:ext cx="2075512" cy="3755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867" b="1" dirty="0">
                  <a:latin typeface="微软雅黑" pitchFamily="34" charset="-122"/>
                  <a:ea typeface="微软雅黑" pitchFamily="34" charset="-122"/>
                </a:rPr>
                <a:t>(a) </a:t>
              </a:r>
              <a:r>
                <a:rPr lang="zh-CN" altLang="zh-CN" sz="1867" b="1" dirty="0">
                  <a:latin typeface="微软雅黑" pitchFamily="34" charset="-122"/>
                  <a:ea typeface="微软雅黑" pitchFamily="34" charset="-122"/>
                </a:rPr>
                <a:t>无屏蔽双绞线</a:t>
              </a:r>
              <a:endParaRPr lang="en-US" altLang="zh-CN" sz="1867" b="1" dirty="0">
                <a:latin typeface="微软雅黑" pitchFamily="34" charset="-122"/>
                <a:ea typeface="微软雅黑" pitchFamily="34" charset="-122"/>
              </a:endParaRPr>
            </a:p>
          </p:txBody>
        </p:sp>
      </p:grpSp>
      <p:grpSp>
        <p:nvGrpSpPr>
          <p:cNvPr id="14" name="组合 13"/>
          <p:cNvGrpSpPr/>
          <p:nvPr/>
        </p:nvGrpSpPr>
        <p:grpSpPr>
          <a:xfrm>
            <a:off x="6595127" y="1984764"/>
            <a:ext cx="3720654" cy="1681433"/>
            <a:chOff x="4762202" y="1710311"/>
            <a:chExt cx="3784630" cy="1671146"/>
          </a:xfrm>
        </p:grpSpPr>
        <p:pic>
          <p:nvPicPr>
            <p:cNvPr id="15" name="Picture 5" descr="223"/>
            <p:cNvPicPr>
              <a:picLocks noChangeAspect="1" noChangeArrowheads="1"/>
            </p:cNvPicPr>
            <p:nvPr/>
          </p:nvPicPr>
          <p:blipFill>
            <a:blip r:embed="rId3" cstate="print">
              <a:extLst>
                <a:ext uri="{28A0092B-C50C-407E-A947-70E740481C1C}">
                  <a14:useLocalDpi xmlns:a14="http://schemas.microsoft.com/office/drawing/2010/main" val="0"/>
                </a:ext>
              </a:extLst>
            </a:blip>
            <a:srcRect t="17610" b="41142"/>
            <a:stretch>
              <a:fillRect/>
            </a:stretch>
          </p:blipFill>
          <p:spPr bwMode="auto">
            <a:xfrm>
              <a:off x="5484192" y="1710311"/>
              <a:ext cx="2997200" cy="862013"/>
            </a:xfrm>
            <a:prstGeom prst="rect">
              <a:avLst/>
            </a:prstGeom>
            <a:noFill/>
            <a:ln w="19050">
              <a:solidFill>
                <a:srgbClr val="00B050"/>
              </a:solidFill>
              <a:miter lim="800000"/>
              <a:headEnd/>
              <a:tailEnd/>
            </a:ln>
            <a:extLst>
              <a:ext uri="{909E8E84-426E-40DD-AFC4-6F175D3DCCD1}">
                <a14:hiddenFill xmlns:a14="http://schemas.microsoft.com/office/drawing/2010/main">
                  <a:solidFill>
                    <a:srgbClr val="FFFFFF"/>
                  </a:solidFill>
                </a14:hiddenFill>
              </a:ext>
            </a:extLst>
          </p:spPr>
        </p:pic>
        <p:sp>
          <p:nvSpPr>
            <p:cNvPr id="16" name="Text Box 8"/>
            <p:cNvSpPr txBox="1">
              <a:spLocks noChangeArrowheads="1"/>
            </p:cNvSpPr>
            <p:nvPr/>
          </p:nvSpPr>
          <p:spPr bwMode="auto">
            <a:xfrm>
              <a:off x="7873082" y="2534225"/>
              <a:ext cx="673750" cy="377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1867" b="1" dirty="0">
                  <a:solidFill>
                    <a:srgbClr val="0000FF"/>
                  </a:solidFill>
                  <a:latin typeface="微软雅黑" pitchFamily="34" charset="-122"/>
                  <a:ea typeface="微软雅黑" pitchFamily="34" charset="-122"/>
                </a:rPr>
                <a:t>铜线</a:t>
              </a:r>
            </a:p>
          </p:txBody>
        </p:sp>
        <p:sp>
          <p:nvSpPr>
            <p:cNvPr id="17" name="Text Box 10"/>
            <p:cNvSpPr txBox="1">
              <a:spLocks noChangeArrowheads="1"/>
            </p:cNvSpPr>
            <p:nvPr/>
          </p:nvSpPr>
          <p:spPr bwMode="auto">
            <a:xfrm>
              <a:off x="4762202" y="2546762"/>
              <a:ext cx="1960151" cy="377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1867" b="1" dirty="0">
                  <a:solidFill>
                    <a:srgbClr val="0000FF"/>
                  </a:solidFill>
                  <a:latin typeface="微软雅黑" pitchFamily="34" charset="-122"/>
                  <a:ea typeface="微软雅黑" pitchFamily="34" charset="-122"/>
                </a:rPr>
                <a:t>聚氯乙烯套层</a:t>
              </a:r>
            </a:p>
          </p:txBody>
        </p:sp>
        <p:sp>
          <p:nvSpPr>
            <p:cNvPr id="18" name="Text Box 11"/>
            <p:cNvSpPr txBox="1">
              <a:spLocks noChangeArrowheads="1"/>
            </p:cNvSpPr>
            <p:nvPr/>
          </p:nvSpPr>
          <p:spPr bwMode="auto">
            <a:xfrm>
              <a:off x="6303258" y="2525704"/>
              <a:ext cx="916705" cy="377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1867" b="1" dirty="0">
                  <a:solidFill>
                    <a:srgbClr val="0000FF"/>
                  </a:solidFill>
                  <a:latin typeface="微软雅黑" pitchFamily="34" charset="-122"/>
                  <a:ea typeface="微软雅黑" pitchFamily="34" charset="-122"/>
                </a:rPr>
                <a:t>屏蔽层</a:t>
              </a:r>
            </a:p>
          </p:txBody>
        </p:sp>
        <p:sp>
          <p:nvSpPr>
            <p:cNvPr id="19" name="Text Box 14"/>
            <p:cNvSpPr txBox="1">
              <a:spLocks noChangeArrowheads="1"/>
            </p:cNvSpPr>
            <p:nvPr/>
          </p:nvSpPr>
          <p:spPr bwMode="auto">
            <a:xfrm>
              <a:off x="7101365" y="2534225"/>
              <a:ext cx="916705" cy="377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1867" b="1" dirty="0">
                  <a:solidFill>
                    <a:srgbClr val="0000FF"/>
                  </a:solidFill>
                  <a:latin typeface="微软雅黑" pitchFamily="34" charset="-122"/>
                  <a:ea typeface="微软雅黑" pitchFamily="34" charset="-122"/>
                </a:rPr>
                <a:t>绝缘层</a:t>
              </a:r>
            </a:p>
          </p:txBody>
        </p:sp>
        <p:sp>
          <p:nvSpPr>
            <p:cNvPr id="20" name="Text Box 16"/>
            <p:cNvSpPr txBox="1">
              <a:spLocks noChangeArrowheads="1"/>
            </p:cNvSpPr>
            <p:nvPr/>
          </p:nvSpPr>
          <p:spPr bwMode="auto">
            <a:xfrm>
              <a:off x="6274767" y="3004124"/>
              <a:ext cx="1824930" cy="377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867" b="1" dirty="0">
                  <a:latin typeface="微软雅黑" pitchFamily="34" charset="-122"/>
                  <a:ea typeface="微软雅黑" pitchFamily="34" charset="-122"/>
                </a:rPr>
                <a:t>(b) </a:t>
              </a:r>
              <a:r>
                <a:rPr lang="zh-CN" altLang="zh-CN" sz="1867" b="1" dirty="0">
                  <a:latin typeface="微软雅黑" pitchFamily="34" charset="-122"/>
                  <a:ea typeface="微软雅黑" pitchFamily="34" charset="-122"/>
                </a:rPr>
                <a:t>屏蔽双绞线</a:t>
              </a:r>
              <a:endParaRPr lang="en-US" altLang="zh-CN" sz="1867" b="1" dirty="0">
                <a:latin typeface="微软雅黑" pitchFamily="34" charset="-122"/>
                <a:ea typeface="微软雅黑" pitchFamily="34" charset="-122"/>
              </a:endParaRPr>
            </a:p>
          </p:txBody>
        </p:sp>
      </p:grpSp>
      <p:grpSp>
        <p:nvGrpSpPr>
          <p:cNvPr id="21" name="组合 20"/>
          <p:cNvGrpSpPr/>
          <p:nvPr/>
        </p:nvGrpSpPr>
        <p:grpSpPr>
          <a:xfrm>
            <a:off x="4026757" y="3894162"/>
            <a:ext cx="4115867" cy="1567224"/>
            <a:chOff x="2533235" y="4175362"/>
            <a:chExt cx="4052231" cy="1393967"/>
          </a:xfrm>
        </p:grpSpPr>
        <p:pic>
          <p:nvPicPr>
            <p:cNvPr id="22" name="Picture 19" descr="3UTP"/>
            <p:cNvPicPr>
              <a:picLocks noChangeAspect="1" noChangeArrowheads="1"/>
            </p:cNvPicPr>
            <p:nvPr/>
          </p:nvPicPr>
          <p:blipFill>
            <a:blip r:embed="rId4" cstate="print">
              <a:extLst>
                <a:ext uri="{28A0092B-C50C-407E-A947-70E740481C1C}">
                  <a14:useLocalDpi xmlns:a14="http://schemas.microsoft.com/office/drawing/2010/main" val="0"/>
                </a:ext>
              </a:extLst>
            </a:blip>
            <a:srcRect l="2864" t="5208" r="50562"/>
            <a:stretch>
              <a:fillRect/>
            </a:stretch>
          </p:blipFill>
          <p:spPr bwMode="auto">
            <a:xfrm>
              <a:off x="3446330" y="4175362"/>
              <a:ext cx="2581275" cy="433387"/>
            </a:xfrm>
            <a:prstGeom prst="rect">
              <a:avLst/>
            </a:prstGeom>
            <a:noFill/>
            <a:ln w="19050">
              <a:solidFill>
                <a:srgbClr val="00B050"/>
              </a:solidFill>
              <a:miter lim="800000"/>
              <a:headEnd/>
              <a:tailEnd/>
            </a:ln>
            <a:extLst>
              <a:ext uri="{909E8E84-426E-40DD-AFC4-6F175D3DCCD1}">
                <a14:hiddenFill xmlns:a14="http://schemas.microsoft.com/office/drawing/2010/main">
                  <a:solidFill>
                    <a:srgbClr val="FFFFFF"/>
                  </a:solidFill>
                </a14:hiddenFill>
              </a:ext>
            </a:extLst>
          </p:spPr>
        </p:pic>
        <p:pic>
          <p:nvPicPr>
            <p:cNvPr id="23" name="Picture 20" descr="3UTP"/>
            <p:cNvPicPr>
              <a:picLocks noChangeAspect="1" noChangeArrowheads="1"/>
            </p:cNvPicPr>
            <p:nvPr/>
          </p:nvPicPr>
          <p:blipFill>
            <a:blip r:embed="rId4" cstate="print">
              <a:extLst>
                <a:ext uri="{28A0092B-C50C-407E-A947-70E740481C1C}">
                  <a14:useLocalDpi xmlns:a14="http://schemas.microsoft.com/office/drawing/2010/main" val="0"/>
                </a:ext>
              </a:extLst>
            </a:blip>
            <a:srcRect l="50095" r="3209"/>
            <a:stretch>
              <a:fillRect/>
            </a:stretch>
          </p:blipFill>
          <p:spPr bwMode="auto">
            <a:xfrm>
              <a:off x="3438392" y="4771387"/>
              <a:ext cx="2587625" cy="457200"/>
            </a:xfrm>
            <a:prstGeom prst="rect">
              <a:avLst/>
            </a:prstGeom>
            <a:noFill/>
            <a:ln w="19050">
              <a:solidFill>
                <a:srgbClr val="00B050"/>
              </a:solidFill>
              <a:miter lim="800000"/>
              <a:headEnd/>
              <a:tailEnd/>
            </a:ln>
            <a:extLst>
              <a:ext uri="{909E8E84-426E-40DD-AFC4-6F175D3DCCD1}">
                <a14:hiddenFill xmlns:a14="http://schemas.microsoft.com/office/drawing/2010/main">
                  <a:solidFill>
                    <a:srgbClr val="FFFFFF"/>
                  </a:solidFill>
                </a14:hiddenFill>
              </a:ext>
            </a:extLst>
          </p:spPr>
        </p:pic>
        <p:sp>
          <p:nvSpPr>
            <p:cNvPr id="24" name="Text Box 22"/>
            <p:cNvSpPr txBox="1">
              <a:spLocks noChangeArrowheads="1"/>
            </p:cNvSpPr>
            <p:nvPr/>
          </p:nvSpPr>
          <p:spPr bwMode="auto">
            <a:xfrm>
              <a:off x="2533235" y="4207455"/>
              <a:ext cx="866757" cy="3376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867" b="1" dirty="0">
                  <a:solidFill>
                    <a:srgbClr val="0000FF"/>
                  </a:solidFill>
                  <a:latin typeface="微软雅黑" pitchFamily="34" charset="-122"/>
                  <a:ea typeface="微软雅黑" pitchFamily="34" charset="-122"/>
                </a:rPr>
                <a:t>3 </a:t>
              </a:r>
              <a:r>
                <a:rPr lang="zh-CN" altLang="en-US" sz="1867" b="1" dirty="0">
                  <a:solidFill>
                    <a:srgbClr val="0000FF"/>
                  </a:solidFill>
                  <a:latin typeface="微软雅黑" pitchFamily="34" charset="-122"/>
                  <a:ea typeface="微软雅黑" pitchFamily="34" charset="-122"/>
                </a:rPr>
                <a:t>类线</a:t>
              </a:r>
            </a:p>
          </p:txBody>
        </p:sp>
        <p:sp>
          <p:nvSpPr>
            <p:cNvPr id="25" name="Text Box 23"/>
            <p:cNvSpPr txBox="1">
              <a:spLocks noChangeArrowheads="1"/>
            </p:cNvSpPr>
            <p:nvPr/>
          </p:nvSpPr>
          <p:spPr bwMode="auto">
            <a:xfrm>
              <a:off x="2560327" y="4824142"/>
              <a:ext cx="866757" cy="3376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867" b="1" dirty="0">
                  <a:solidFill>
                    <a:srgbClr val="0000FF"/>
                  </a:solidFill>
                  <a:latin typeface="微软雅黑" pitchFamily="34" charset="-122"/>
                  <a:ea typeface="微软雅黑" pitchFamily="34" charset="-122"/>
                </a:rPr>
                <a:t>5 </a:t>
              </a:r>
              <a:r>
                <a:rPr lang="zh-CN" altLang="en-US" sz="1867" b="1" dirty="0">
                  <a:solidFill>
                    <a:srgbClr val="0000FF"/>
                  </a:solidFill>
                  <a:latin typeface="微软雅黑" pitchFamily="34" charset="-122"/>
                  <a:ea typeface="微软雅黑" pitchFamily="34" charset="-122"/>
                </a:rPr>
                <a:t>类线</a:t>
              </a:r>
            </a:p>
          </p:txBody>
        </p:sp>
        <p:sp>
          <p:nvSpPr>
            <p:cNvPr id="26" name="Text Box 24"/>
            <p:cNvSpPr txBox="1">
              <a:spLocks noChangeArrowheads="1"/>
            </p:cNvSpPr>
            <p:nvPr/>
          </p:nvSpPr>
          <p:spPr bwMode="auto">
            <a:xfrm>
              <a:off x="2844026" y="5231644"/>
              <a:ext cx="3741440" cy="3376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lang="en-US" altLang="zh-CN" sz="1867" b="1" dirty="0">
                  <a:latin typeface="微软雅黑" pitchFamily="34" charset="-122"/>
                  <a:ea typeface="微软雅黑" pitchFamily="34" charset="-122"/>
                </a:rPr>
                <a:t>(c) </a:t>
              </a:r>
              <a:r>
                <a:rPr lang="zh-CN" altLang="zh-CN" sz="1867" b="1" dirty="0">
                  <a:latin typeface="微软雅黑" pitchFamily="34" charset="-122"/>
                  <a:ea typeface="微软雅黑" pitchFamily="34" charset="-122"/>
                </a:rPr>
                <a:t>不同的绞合度的双绞线</a:t>
              </a:r>
              <a:endParaRPr lang="en-US" altLang="zh-CN" sz="1867" b="1" dirty="0">
                <a:latin typeface="微软雅黑" pitchFamily="34" charset="-122"/>
                <a:ea typeface="微软雅黑" pitchFamily="34" charset="-122"/>
              </a:endParaRPr>
            </a:p>
          </p:txBody>
        </p:sp>
      </p:grpSp>
      <p:sp>
        <p:nvSpPr>
          <p:cNvPr id="31" name="矩形 30"/>
          <p:cNvSpPr/>
          <p:nvPr/>
        </p:nvSpPr>
        <p:spPr>
          <a:xfrm>
            <a:off x="1396176" y="5150918"/>
            <a:ext cx="2339102" cy="461665"/>
          </a:xfrm>
          <a:prstGeom prst="rect">
            <a:avLst/>
          </a:prstGeom>
        </p:spPr>
        <p:txBody>
          <a:bodyPr wrap="none">
            <a:spAutoFit/>
          </a:bodyPr>
          <a:lstStyle/>
          <a:p>
            <a:pPr algn="ctr"/>
            <a:r>
              <a:rPr lang="zh-CN" altLang="zh-CN" sz="2400" b="1" dirty="0">
                <a:latin typeface="微软雅黑" pitchFamily="34" charset="-122"/>
                <a:ea typeface="微软雅黑" pitchFamily="34" charset="-122"/>
              </a:rPr>
              <a:t>双绞线的示意图</a:t>
            </a:r>
            <a:endParaRPr lang="zh-CN" altLang="en-US" sz="2400" b="1" dirty="0">
              <a:latin typeface="微软雅黑" pitchFamily="34" charset="-122"/>
              <a:ea typeface="微软雅黑" pitchFamily="34" charset="-122"/>
            </a:endParaRPr>
          </a:p>
        </p:txBody>
      </p:sp>
      <p:sp>
        <p:nvSpPr>
          <p:cNvPr id="27" name="AutoShape 5"/>
          <p:cNvSpPr>
            <a:spLocks noChangeArrowheads="1"/>
          </p:cNvSpPr>
          <p:nvPr/>
        </p:nvSpPr>
        <p:spPr bwMode="auto">
          <a:xfrm>
            <a:off x="726860" y="917005"/>
            <a:ext cx="10738283" cy="518295"/>
          </a:xfrm>
          <a:prstGeom prst="roundRect">
            <a:avLst>
              <a:gd name="adj" fmla="val 16667"/>
            </a:avLst>
          </a:prstGeom>
          <a:solidFill>
            <a:srgbClr val="0089FA"/>
          </a:solidFill>
          <a:ln>
            <a:noFill/>
          </a:ln>
          <a:effectLst/>
        </p:spPr>
        <p:txBody>
          <a:bodyPr wrap="none" anchor="ctr"/>
          <a:lstStyle/>
          <a:p>
            <a:endParaRPr lang="zh-CN" altLang="en-US" sz="2400"/>
          </a:p>
        </p:txBody>
      </p:sp>
      <p:sp>
        <p:nvSpPr>
          <p:cNvPr id="28" name="Rectangle 6"/>
          <p:cNvSpPr>
            <a:spLocks noChangeArrowheads="1"/>
          </p:cNvSpPr>
          <p:nvPr/>
        </p:nvSpPr>
        <p:spPr bwMode="auto">
          <a:xfrm>
            <a:off x="4567379" y="860643"/>
            <a:ext cx="3057247"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3200" b="1" dirty="0">
                <a:solidFill>
                  <a:schemeClr val="bg1"/>
                </a:solidFill>
                <a:latin typeface="微软雅黑" pitchFamily="34" charset="-122"/>
                <a:ea typeface="微软雅黑" pitchFamily="34" charset="-122"/>
              </a:rPr>
              <a:t>导引型传输媒体</a:t>
            </a:r>
          </a:p>
        </p:txBody>
      </p:sp>
    </p:spTree>
    <p:extLst>
      <p:ext uri="{BB962C8B-B14F-4D97-AF65-F5344CB8AC3E}">
        <p14:creationId xmlns:p14="http://schemas.microsoft.com/office/powerpoint/2010/main" val="16808732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AutoShape 5"/>
          <p:cNvSpPr>
            <a:spLocks noChangeArrowheads="1"/>
          </p:cNvSpPr>
          <p:nvPr/>
        </p:nvSpPr>
        <p:spPr bwMode="auto">
          <a:xfrm>
            <a:off x="742618" y="1349263"/>
            <a:ext cx="10731701" cy="471907"/>
          </a:xfrm>
          <a:prstGeom prst="roundRect">
            <a:avLst>
              <a:gd name="adj" fmla="val 16667"/>
            </a:avLst>
          </a:prstGeom>
          <a:solidFill>
            <a:srgbClr val="00B050"/>
          </a:solidFill>
          <a:ln>
            <a:noFill/>
          </a:ln>
          <a:effectLst/>
        </p:spPr>
        <p:txBody>
          <a:bodyPr wrap="none" anchor="ctr"/>
          <a:lstStyle/>
          <a:p>
            <a:endParaRPr lang="zh-CN" altLang="en-US" sz="2400"/>
          </a:p>
        </p:txBody>
      </p:sp>
      <p:sp>
        <p:nvSpPr>
          <p:cNvPr id="40" name="Rectangle 6"/>
          <p:cNvSpPr>
            <a:spLocks noChangeArrowheads="1"/>
          </p:cNvSpPr>
          <p:nvPr/>
        </p:nvSpPr>
        <p:spPr bwMode="auto">
          <a:xfrm>
            <a:off x="5162540" y="1304981"/>
            <a:ext cx="1891865" cy="502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667" b="1" dirty="0">
                <a:solidFill>
                  <a:schemeClr val="bg1"/>
                </a:solidFill>
                <a:latin typeface="微软雅黑" pitchFamily="34" charset="-122"/>
                <a:ea typeface="微软雅黑" pitchFamily="34" charset="-122"/>
              </a:rPr>
              <a:t>双绞线标准</a:t>
            </a:r>
          </a:p>
        </p:txBody>
      </p:sp>
      <p:sp>
        <p:nvSpPr>
          <p:cNvPr id="41" name="Rectangle 68"/>
          <p:cNvSpPr>
            <a:spLocks noChangeArrowheads="1"/>
          </p:cNvSpPr>
          <p:nvPr/>
        </p:nvSpPr>
        <p:spPr bwMode="auto">
          <a:xfrm>
            <a:off x="645080" y="1943123"/>
            <a:ext cx="10961704" cy="34181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80990" indent="-380990" eaLnBrk="0" hangingPunct="0">
              <a:lnSpc>
                <a:spcPts val="4400"/>
              </a:lnSpc>
              <a:buClr>
                <a:srgbClr val="0070C0"/>
              </a:buClr>
              <a:buFont typeface="Wingdings" pitchFamily="2" charset="2"/>
              <a:buChar char="l"/>
            </a:pPr>
            <a:r>
              <a:rPr lang="en-US" altLang="zh-CN" sz="2667" b="1" dirty="0">
                <a:latin typeface="微软雅黑" pitchFamily="34" charset="-122"/>
                <a:ea typeface="微软雅黑" pitchFamily="34" charset="-122"/>
              </a:rPr>
              <a:t>1991 </a:t>
            </a:r>
            <a:r>
              <a:rPr lang="zh-CN" altLang="en-US" sz="2667" b="1" dirty="0">
                <a:latin typeface="微软雅黑" pitchFamily="34" charset="-122"/>
                <a:ea typeface="微软雅黑" pitchFamily="34" charset="-122"/>
              </a:rPr>
              <a:t>年，美国电子工业协会 </a:t>
            </a:r>
            <a:r>
              <a:rPr lang="en-US" altLang="zh-CN" sz="2667" b="1" dirty="0">
                <a:latin typeface="微软雅黑" pitchFamily="34" charset="-122"/>
                <a:ea typeface="微软雅黑" pitchFamily="34" charset="-122"/>
              </a:rPr>
              <a:t>EIA </a:t>
            </a:r>
            <a:r>
              <a:rPr lang="zh-CN" altLang="en-US" sz="2667" b="1" dirty="0">
                <a:latin typeface="微软雅黑" pitchFamily="34" charset="-122"/>
                <a:ea typeface="微软雅黑" pitchFamily="34" charset="-122"/>
              </a:rPr>
              <a:t>和电信行业协会联合发布了一个用于室内传送数据的无屏蔽双绞线和屏蔽双绞线的标准 </a:t>
            </a:r>
            <a:r>
              <a:rPr lang="en-US" altLang="zh-CN" sz="2667" b="1" dirty="0">
                <a:solidFill>
                  <a:srgbClr val="0000FF"/>
                </a:solidFill>
                <a:latin typeface="微软雅黑" pitchFamily="34" charset="-122"/>
                <a:ea typeface="微软雅黑" pitchFamily="34" charset="-122"/>
              </a:rPr>
              <a:t>EIA/TIA-568</a:t>
            </a:r>
            <a:r>
              <a:rPr lang="zh-CN" altLang="en-US" sz="2667" b="1" dirty="0">
                <a:latin typeface="微软雅黑" pitchFamily="34" charset="-122"/>
                <a:ea typeface="微软雅黑" pitchFamily="34" charset="-122"/>
              </a:rPr>
              <a:t>。</a:t>
            </a:r>
          </a:p>
          <a:p>
            <a:pPr marL="380990" indent="-380990" eaLnBrk="0" hangingPunct="0">
              <a:lnSpc>
                <a:spcPts val="4400"/>
              </a:lnSpc>
              <a:buClr>
                <a:srgbClr val="0070C0"/>
              </a:buClr>
              <a:buFont typeface="Wingdings" pitchFamily="2" charset="2"/>
              <a:buChar char="l"/>
            </a:pPr>
            <a:r>
              <a:rPr lang="en-US" altLang="zh-CN" sz="2667" b="1" dirty="0">
                <a:latin typeface="微软雅黑" pitchFamily="34" charset="-122"/>
                <a:ea typeface="微软雅黑" pitchFamily="34" charset="-122"/>
              </a:rPr>
              <a:t>1995 </a:t>
            </a:r>
            <a:r>
              <a:rPr lang="zh-CN" altLang="en-US" sz="2667" b="1" dirty="0">
                <a:latin typeface="微软雅黑" pitchFamily="34" charset="-122"/>
                <a:ea typeface="微软雅黑" pitchFamily="34" charset="-122"/>
              </a:rPr>
              <a:t>年将布线标准更新为 </a:t>
            </a:r>
            <a:r>
              <a:rPr lang="en-US" altLang="zh-CN" sz="2667" b="1" dirty="0">
                <a:solidFill>
                  <a:srgbClr val="0000FF"/>
                </a:solidFill>
                <a:latin typeface="微软雅黑" pitchFamily="34" charset="-122"/>
                <a:ea typeface="微软雅黑" pitchFamily="34" charset="-122"/>
              </a:rPr>
              <a:t>EIA/TIA-568-A</a:t>
            </a:r>
            <a:r>
              <a:rPr lang="zh-CN" altLang="en-US" sz="2667" b="1" dirty="0">
                <a:latin typeface="微软雅黑" pitchFamily="34" charset="-122"/>
                <a:ea typeface="微软雅黑" pitchFamily="34" charset="-122"/>
              </a:rPr>
              <a:t>。</a:t>
            </a:r>
          </a:p>
          <a:p>
            <a:pPr marL="380990" indent="-380990" eaLnBrk="0" hangingPunct="0">
              <a:lnSpc>
                <a:spcPts val="4400"/>
              </a:lnSpc>
              <a:buClr>
                <a:srgbClr val="0070C0"/>
              </a:buClr>
              <a:buFont typeface="Wingdings" pitchFamily="2" charset="2"/>
              <a:buChar char="l"/>
            </a:pPr>
            <a:r>
              <a:rPr lang="zh-CN" altLang="en-US" sz="2667" b="1" dirty="0">
                <a:latin typeface="微软雅黑" pitchFamily="34" charset="-122"/>
                <a:ea typeface="微软雅黑" pitchFamily="34" charset="-122"/>
              </a:rPr>
              <a:t>此标准规定了 </a:t>
            </a:r>
            <a:r>
              <a:rPr lang="en-US" altLang="zh-CN" sz="2667" b="1" dirty="0">
                <a:solidFill>
                  <a:srgbClr val="0000FF"/>
                </a:solidFill>
                <a:latin typeface="微软雅黑" pitchFamily="34" charset="-122"/>
                <a:ea typeface="微软雅黑" pitchFamily="34" charset="-122"/>
              </a:rPr>
              <a:t>5 </a:t>
            </a:r>
            <a:r>
              <a:rPr lang="zh-CN" altLang="en-US" sz="2667" b="1" dirty="0">
                <a:solidFill>
                  <a:srgbClr val="0000FF"/>
                </a:solidFill>
                <a:latin typeface="微软雅黑" pitchFamily="34" charset="-122"/>
                <a:ea typeface="微软雅黑" pitchFamily="34" charset="-122"/>
              </a:rPr>
              <a:t>个种类的 </a:t>
            </a:r>
            <a:r>
              <a:rPr lang="en-US" altLang="zh-CN" sz="2667" b="1" dirty="0">
                <a:solidFill>
                  <a:srgbClr val="0000FF"/>
                </a:solidFill>
                <a:latin typeface="微软雅黑" pitchFamily="34" charset="-122"/>
                <a:ea typeface="微软雅黑" pitchFamily="34" charset="-122"/>
              </a:rPr>
              <a:t>UTP </a:t>
            </a:r>
            <a:r>
              <a:rPr lang="zh-CN" altLang="en-US" sz="2667" b="1" dirty="0">
                <a:solidFill>
                  <a:srgbClr val="0000FF"/>
                </a:solidFill>
                <a:latin typeface="微软雅黑" pitchFamily="34" charset="-122"/>
                <a:ea typeface="微软雅黑" pitchFamily="34" charset="-122"/>
              </a:rPr>
              <a:t>标准</a:t>
            </a:r>
            <a:r>
              <a:rPr lang="zh-CN" altLang="en-US" sz="2667" b="1" dirty="0">
                <a:latin typeface="微软雅黑" pitchFamily="34" charset="-122"/>
                <a:ea typeface="微软雅黑" pitchFamily="34" charset="-122"/>
              </a:rPr>
              <a:t>（从 </a:t>
            </a:r>
            <a:r>
              <a:rPr lang="en-US" altLang="zh-CN" sz="2667" b="1" dirty="0">
                <a:latin typeface="微软雅黑" pitchFamily="34" charset="-122"/>
                <a:ea typeface="微软雅黑" pitchFamily="34" charset="-122"/>
              </a:rPr>
              <a:t>1 </a:t>
            </a:r>
            <a:r>
              <a:rPr lang="zh-CN" altLang="en-US" sz="2667" b="1" dirty="0">
                <a:latin typeface="微软雅黑" pitchFamily="34" charset="-122"/>
                <a:ea typeface="微软雅黑" pitchFamily="34" charset="-122"/>
              </a:rPr>
              <a:t>类线到 </a:t>
            </a:r>
            <a:r>
              <a:rPr lang="en-US" altLang="zh-CN" sz="2667" b="1" dirty="0">
                <a:latin typeface="微软雅黑" pitchFamily="34" charset="-122"/>
                <a:ea typeface="微软雅黑" pitchFamily="34" charset="-122"/>
              </a:rPr>
              <a:t>5 </a:t>
            </a:r>
            <a:r>
              <a:rPr lang="zh-CN" altLang="en-US" sz="2667" b="1" dirty="0">
                <a:latin typeface="微软雅黑" pitchFamily="34" charset="-122"/>
                <a:ea typeface="微软雅黑" pitchFamily="34" charset="-122"/>
              </a:rPr>
              <a:t>类线）。</a:t>
            </a:r>
          </a:p>
          <a:p>
            <a:pPr marL="380990" indent="-380990" eaLnBrk="0" hangingPunct="0">
              <a:lnSpc>
                <a:spcPts val="4400"/>
              </a:lnSpc>
              <a:buClr>
                <a:srgbClr val="0070C0"/>
              </a:buClr>
              <a:buFont typeface="Wingdings" pitchFamily="2" charset="2"/>
              <a:buChar char="l"/>
            </a:pPr>
            <a:r>
              <a:rPr lang="zh-CN" altLang="en-US" sz="2667" b="1" dirty="0">
                <a:solidFill>
                  <a:srgbClr val="0000FF"/>
                </a:solidFill>
                <a:latin typeface="微软雅黑" pitchFamily="34" charset="-122"/>
                <a:ea typeface="微软雅黑" pitchFamily="34" charset="-122"/>
              </a:rPr>
              <a:t>对传送数据来说，现在最常用的 </a:t>
            </a:r>
            <a:r>
              <a:rPr lang="en-US" altLang="zh-CN" sz="2667" b="1" dirty="0">
                <a:solidFill>
                  <a:srgbClr val="0000FF"/>
                </a:solidFill>
                <a:latin typeface="微软雅黑" pitchFamily="34" charset="-122"/>
                <a:ea typeface="微软雅黑" pitchFamily="34" charset="-122"/>
              </a:rPr>
              <a:t>UTP </a:t>
            </a:r>
            <a:r>
              <a:rPr lang="zh-CN" altLang="en-US" sz="2667" b="1" dirty="0">
                <a:solidFill>
                  <a:srgbClr val="0000FF"/>
                </a:solidFill>
                <a:latin typeface="微软雅黑" pitchFamily="34" charset="-122"/>
                <a:ea typeface="微软雅黑" pitchFamily="34" charset="-122"/>
              </a:rPr>
              <a:t>是</a:t>
            </a:r>
            <a:r>
              <a:rPr lang="en-US" altLang="zh-CN" sz="2667" b="1" dirty="0">
                <a:solidFill>
                  <a:srgbClr val="0000FF"/>
                </a:solidFill>
                <a:latin typeface="微软雅黑" pitchFamily="34" charset="-122"/>
                <a:ea typeface="微软雅黑" pitchFamily="34" charset="-122"/>
              </a:rPr>
              <a:t>5</a:t>
            </a:r>
            <a:r>
              <a:rPr lang="zh-CN" altLang="en-US" sz="2667" b="1" dirty="0">
                <a:solidFill>
                  <a:srgbClr val="0000FF"/>
                </a:solidFill>
                <a:latin typeface="微软雅黑" pitchFamily="34" charset="-122"/>
                <a:ea typeface="微软雅黑" pitchFamily="34" charset="-122"/>
              </a:rPr>
              <a:t>类线（</a:t>
            </a:r>
            <a:r>
              <a:rPr lang="en-US" altLang="zh-CN" sz="2667" b="1" dirty="0">
                <a:solidFill>
                  <a:srgbClr val="0000FF"/>
                </a:solidFill>
                <a:latin typeface="微软雅黑" pitchFamily="34" charset="-122"/>
                <a:ea typeface="微软雅黑" pitchFamily="34" charset="-122"/>
              </a:rPr>
              <a:t>Category 5 </a:t>
            </a:r>
            <a:r>
              <a:rPr lang="zh-CN" altLang="en-US" sz="2667" b="1" dirty="0">
                <a:solidFill>
                  <a:srgbClr val="0000FF"/>
                </a:solidFill>
                <a:latin typeface="微软雅黑" pitchFamily="34" charset="-122"/>
                <a:ea typeface="微软雅黑" pitchFamily="34" charset="-122"/>
              </a:rPr>
              <a:t>或 </a:t>
            </a:r>
            <a:r>
              <a:rPr lang="en-US" altLang="zh-CN" sz="2667" b="1" dirty="0">
                <a:solidFill>
                  <a:srgbClr val="0000FF"/>
                </a:solidFill>
                <a:latin typeface="微软雅黑" pitchFamily="34" charset="-122"/>
                <a:ea typeface="微软雅黑" pitchFamily="34" charset="-122"/>
              </a:rPr>
              <a:t>CAT5</a:t>
            </a:r>
            <a:r>
              <a:rPr lang="zh-CN" altLang="en-US" sz="2667" b="1" dirty="0">
                <a:solidFill>
                  <a:srgbClr val="0000FF"/>
                </a:solidFill>
                <a:latin typeface="微软雅黑" pitchFamily="34" charset="-122"/>
                <a:ea typeface="微软雅黑" pitchFamily="34" charset="-122"/>
              </a:rPr>
              <a:t>）。</a:t>
            </a:r>
          </a:p>
        </p:txBody>
      </p:sp>
    </p:spTree>
    <p:extLst>
      <p:ext uri="{BB962C8B-B14F-4D97-AF65-F5344CB8AC3E}">
        <p14:creationId xmlns:p14="http://schemas.microsoft.com/office/powerpoint/2010/main" val="13600529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AutoShape 5"/>
          <p:cNvSpPr>
            <a:spLocks noChangeArrowheads="1"/>
          </p:cNvSpPr>
          <p:nvPr/>
        </p:nvSpPr>
        <p:spPr bwMode="auto">
          <a:xfrm>
            <a:off x="742618" y="1102857"/>
            <a:ext cx="10731701" cy="471907"/>
          </a:xfrm>
          <a:prstGeom prst="roundRect">
            <a:avLst>
              <a:gd name="adj" fmla="val 16667"/>
            </a:avLst>
          </a:prstGeom>
          <a:solidFill>
            <a:srgbClr val="00B050"/>
          </a:solidFill>
          <a:ln>
            <a:noFill/>
          </a:ln>
          <a:effectLst/>
        </p:spPr>
        <p:txBody>
          <a:bodyPr wrap="none" anchor="ctr"/>
          <a:lstStyle/>
          <a:p>
            <a:endParaRPr lang="zh-CN" altLang="en-US" sz="2400"/>
          </a:p>
        </p:txBody>
      </p:sp>
      <p:sp>
        <p:nvSpPr>
          <p:cNvPr id="8" name="Rectangle 6"/>
          <p:cNvSpPr>
            <a:spLocks noChangeArrowheads="1"/>
          </p:cNvSpPr>
          <p:nvPr/>
        </p:nvSpPr>
        <p:spPr bwMode="auto">
          <a:xfrm>
            <a:off x="5162537" y="1058576"/>
            <a:ext cx="1891865" cy="502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667" b="1" dirty="0">
                <a:solidFill>
                  <a:schemeClr val="bg1"/>
                </a:solidFill>
                <a:latin typeface="微软雅黑" pitchFamily="34" charset="-122"/>
                <a:ea typeface="微软雅黑" pitchFamily="34" charset="-122"/>
              </a:rPr>
              <a:t>双绞线标准</a:t>
            </a:r>
          </a:p>
        </p:txBody>
      </p:sp>
      <p:graphicFrame>
        <p:nvGraphicFramePr>
          <p:cNvPr id="9" name="内容占位符 2"/>
          <p:cNvGraphicFramePr>
            <a:graphicFrameLocks/>
          </p:cNvGraphicFramePr>
          <p:nvPr/>
        </p:nvGraphicFramePr>
        <p:xfrm>
          <a:off x="742618" y="2318694"/>
          <a:ext cx="10731703" cy="3353022"/>
        </p:xfrm>
        <a:graphic>
          <a:graphicData uri="http://schemas.openxmlformats.org/drawingml/2006/table">
            <a:tbl>
              <a:tblPr firstRow="1" firstCol="1">
                <a:effectLst/>
                <a:tableStyleId>{35758FB7-9AC5-4552-8A53-C91805E547FA}</a:tableStyleId>
              </a:tblPr>
              <a:tblGrid>
                <a:gridCol w="1727999">
                  <a:extLst>
                    <a:ext uri="{9D8B030D-6E8A-4147-A177-3AD203B41FA5}">
                      <a16:colId xmlns:a16="http://schemas.microsoft.com/office/drawing/2014/main" val="20000"/>
                    </a:ext>
                  </a:extLst>
                </a:gridCol>
                <a:gridCol w="1457976">
                  <a:extLst>
                    <a:ext uri="{9D8B030D-6E8A-4147-A177-3AD203B41FA5}">
                      <a16:colId xmlns:a16="http://schemas.microsoft.com/office/drawing/2014/main" val="20001"/>
                    </a:ext>
                  </a:extLst>
                </a:gridCol>
                <a:gridCol w="3484144">
                  <a:extLst>
                    <a:ext uri="{9D8B030D-6E8A-4147-A177-3AD203B41FA5}">
                      <a16:colId xmlns:a16="http://schemas.microsoft.com/office/drawing/2014/main" val="20002"/>
                    </a:ext>
                  </a:extLst>
                </a:gridCol>
                <a:gridCol w="4061584">
                  <a:extLst>
                    <a:ext uri="{9D8B030D-6E8A-4147-A177-3AD203B41FA5}">
                      <a16:colId xmlns:a16="http://schemas.microsoft.com/office/drawing/2014/main" val="20003"/>
                    </a:ext>
                  </a:extLst>
                </a:gridCol>
              </a:tblGrid>
              <a:tr h="387931">
                <a:tc>
                  <a:txBody>
                    <a:bodyPr/>
                    <a:lstStyle/>
                    <a:p>
                      <a:pPr algn="ctr">
                        <a:lnSpc>
                          <a:spcPct val="100000"/>
                        </a:lnSpc>
                        <a:spcAft>
                          <a:spcPts val="0"/>
                        </a:spcAft>
                      </a:pPr>
                      <a:r>
                        <a:rPr lang="zh-CN" sz="1900" b="1" dirty="0">
                          <a:effectLst/>
                          <a:latin typeface="微软雅黑" pitchFamily="34" charset="-122"/>
                          <a:ea typeface="微软雅黑" pitchFamily="34" charset="-122"/>
                        </a:rPr>
                        <a:t>绞合线类别</a:t>
                      </a:r>
                      <a:endParaRPr lang="zh-CN" sz="1900" b="1" dirty="0">
                        <a:solidFill>
                          <a:schemeClr val="tx1"/>
                        </a:solidFill>
                        <a:effectLst/>
                        <a:latin typeface="微软雅黑" pitchFamily="34" charset="-122"/>
                        <a:ea typeface="微软雅黑" pitchFamily="34" charset="-122"/>
                      </a:endParaRPr>
                    </a:p>
                  </a:txBody>
                  <a:tcPr marL="41987" marR="41987" marT="0" marB="0" anchor="ctr">
                    <a:solidFill>
                      <a:srgbClr val="0000FF"/>
                    </a:solidFill>
                  </a:tcPr>
                </a:tc>
                <a:tc>
                  <a:txBody>
                    <a:bodyPr/>
                    <a:lstStyle/>
                    <a:p>
                      <a:pPr algn="ctr">
                        <a:lnSpc>
                          <a:spcPct val="100000"/>
                        </a:lnSpc>
                        <a:spcAft>
                          <a:spcPts val="0"/>
                        </a:spcAft>
                      </a:pPr>
                      <a:r>
                        <a:rPr lang="zh-CN" sz="1900" b="1" dirty="0">
                          <a:effectLst/>
                          <a:latin typeface="微软雅黑" pitchFamily="34" charset="-122"/>
                          <a:ea typeface="微软雅黑" pitchFamily="34" charset="-122"/>
                        </a:rPr>
                        <a:t>带宽</a:t>
                      </a:r>
                      <a:endParaRPr lang="zh-CN" sz="1900" b="1" dirty="0">
                        <a:solidFill>
                          <a:schemeClr val="tx1"/>
                        </a:solidFill>
                        <a:effectLst/>
                        <a:latin typeface="微软雅黑" pitchFamily="34" charset="-122"/>
                        <a:ea typeface="微软雅黑" pitchFamily="34" charset="-122"/>
                      </a:endParaRPr>
                    </a:p>
                  </a:txBody>
                  <a:tcPr marL="41987" marR="41987" marT="0" marB="0" anchor="ctr">
                    <a:solidFill>
                      <a:srgbClr val="0000FF"/>
                    </a:solidFill>
                  </a:tcPr>
                </a:tc>
                <a:tc>
                  <a:txBody>
                    <a:bodyPr/>
                    <a:lstStyle/>
                    <a:p>
                      <a:pPr algn="ctr">
                        <a:lnSpc>
                          <a:spcPct val="100000"/>
                        </a:lnSpc>
                        <a:spcAft>
                          <a:spcPts val="0"/>
                        </a:spcAft>
                      </a:pPr>
                      <a:r>
                        <a:rPr lang="zh-CN" sz="1900" b="1" dirty="0">
                          <a:effectLst/>
                          <a:latin typeface="微软雅黑" pitchFamily="34" charset="-122"/>
                          <a:ea typeface="微软雅黑" pitchFamily="34" charset="-122"/>
                        </a:rPr>
                        <a:t>线缆特点</a:t>
                      </a:r>
                      <a:endParaRPr lang="zh-CN" sz="1900" b="1" dirty="0">
                        <a:solidFill>
                          <a:schemeClr val="tx1"/>
                        </a:solidFill>
                        <a:effectLst/>
                        <a:latin typeface="微软雅黑" pitchFamily="34" charset="-122"/>
                        <a:ea typeface="微软雅黑" pitchFamily="34" charset="-122"/>
                      </a:endParaRPr>
                    </a:p>
                  </a:txBody>
                  <a:tcPr marL="41987" marR="41987" marT="0" marB="0" anchor="ctr">
                    <a:solidFill>
                      <a:srgbClr val="0000FF"/>
                    </a:solidFill>
                  </a:tcPr>
                </a:tc>
                <a:tc>
                  <a:txBody>
                    <a:bodyPr/>
                    <a:lstStyle/>
                    <a:p>
                      <a:pPr algn="ctr">
                        <a:lnSpc>
                          <a:spcPct val="100000"/>
                        </a:lnSpc>
                        <a:spcAft>
                          <a:spcPts val="0"/>
                        </a:spcAft>
                      </a:pPr>
                      <a:r>
                        <a:rPr lang="zh-CN" sz="1900" b="1" dirty="0">
                          <a:effectLst/>
                          <a:latin typeface="微软雅黑" pitchFamily="34" charset="-122"/>
                          <a:ea typeface="微软雅黑" pitchFamily="34" charset="-122"/>
                        </a:rPr>
                        <a:t>典型应用</a:t>
                      </a:r>
                      <a:endParaRPr lang="zh-CN" sz="1900" b="1" dirty="0">
                        <a:solidFill>
                          <a:schemeClr val="tx1"/>
                        </a:solidFill>
                        <a:effectLst/>
                        <a:latin typeface="微软雅黑" pitchFamily="34" charset="-122"/>
                        <a:ea typeface="微软雅黑" pitchFamily="34" charset="-122"/>
                      </a:endParaRPr>
                    </a:p>
                  </a:txBody>
                  <a:tcPr marL="41987" marR="41987" marT="0" marB="0" anchor="ctr">
                    <a:solidFill>
                      <a:srgbClr val="0000FF"/>
                    </a:solidFill>
                  </a:tcPr>
                </a:tc>
                <a:extLst>
                  <a:ext uri="{0D108BD9-81ED-4DB2-BD59-A6C34878D82A}">
                    <a16:rowId xmlns:a16="http://schemas.microsoft.com/office/drawing/2014/main" val="10000"/>
                  </a:ext>
                </a:extLst>
              </a:tr>
              <a:tr h="646176">
                <a:tc>
                  <a:txBody>
                    <a:bodyPr/>
                    <a:lstStyle/>
                    <a:p>
                      <a:pPr algn="ctr">
                        <a:lnSpc>
                          <a:spcPct val="100000"/>
                        </a:lnSpc>
                        <a:spcAft>
                          <a:spcPts val="0"/>
                        </a:spcAft>
                      </a:pPr>
                      <a:r>
                        <a:rPr lang="en-US" sz="1900" b="1">
                          <a:effectLst/>
                          <a:latin typeface="微软雅黑" pitchFamily="34" charset="-122"/>
                          <a:ea typeface="微软雅黑" pitchFamily="34" charset="-122"/>
                        </a:rPr>
                        <a:t>3</a:t>
                      </a:r>
                      <a:endParaRPr lang="zh-CN" sz="1900" b="1">
                        <a:solidFill>
                          <a:schemeClr val="tx1"/>
                        </a:solidFill>
                        <a:effectLst/>
                        <a:latin typeface="微软雅黑" pitchFamily="34" charset="-122"/>
                        <a:ea typeface="微软雅黑" pitchFamily="34" charset="-122"/>
                      </a:endParaRPr>
                    </a:p>
                  </a:txBody>
                  <a:tcPr marL="41987" marR="41987" marT="0" marB="0" anchor="ctr"/>
                </a:tc>
                <a:tc>
                  <a:txBody>
                    <a:bodyPr/>
                    <a:lstStyle/>
                    <a:p>
                      <a:pPr algn="ctr">
                        <a:lnSpc>
                          <a:spcPct val="100000"/>
                        </a:lnSpc>
                        <a:spcAft>
                          <a:spcPts val="0"/>
                        </a:spcAft>
                      </a:pPr>
                      <a:r>
                        <a:rPr lang="en-US" sz="1900" b="1">
                          <a:effectLst/>
                          <a:latin typeface="微软雅黑" pitchFamily="34" charset="-122"/>
                          <a:ea typeface="微软雅黑" pitchFamily="34" charset="-122"/>
                        </a:rPr>
                        <a:t>16 MHz</a:t>
                      </a:r>
                      <a:endParaRPr lang="zh-CN" sz="1900" b="1">
                        <a:solidFill>
                          <a:schemeClr val="tx1"/>
                        </a:solidFill>
                        <a:effectLst/>
                        <a:latin typeface="微软雅黑" pitchFamily="34" charset="-122"/>
                        <a:ea typeface="微软雅黑" pitchFamily="34" charset="-122"/>
                      </a:endParaRPr>
                    </a:p>
                  </a:txBody>
                  <a:tcPr marL="41987" marR="41987" marT="0" marB="0" anchor="ctr"/>
                </a:tc>
                <a:tc>
                  <a:txBody>
                    <a:bodyPr/>
                    <a:lstStyle/>
                    <a:p>
                      <a:pPr algn="ctr">
                        <a:lnSpc>
                          <a:spcPct val="100000"/>
                        </a:lnSpc>
                        <a:spcAft>
                          <a:spcPts val="0"/>
                        </a:spcAft>
                      </a:pPr>
                      <a:r>
                        <a:rPr lang="en-US" sz="1900" b="1" dirty="0">
                          <a:effectLst/>
                          <a:latin typeface="微软雅黑" pitchFamily="34" charset="-122"/>
                          <a:ea typeface="微软雅黑" pitchFamily="34" charset="-122"/>
                        </a:rPr>
                        <a:t>2 </a:t>
                      </a:r>
                      <a:r>
                        <a:rPr lang="zh-CN" sz="1900" b="1" dirty="0">
                          <a:effectLst/>
                          <a:latin typeface="微软雅黑" pitchFamily="34" charset="-122"/>
                          <a:ea typeface="微软雅黑" pitchFamily="34" charset="-122"/>
                        </a:rPr>
                        <a:t>对</a:t>
                      </a:r>
                      <a:r>
                        <a:rPr lang="en-US" altLang="zh-CN" sz="1900" b="1" dirty="0">
                          <a:effectLst/>
                          <a:latin typeface="微软雅黑" pitchFamily="34" charset="-122"/>
                          <a:ea typeface="微软雅黑" pitchFamily="34" charset="-122"/>
                        </a:rPr>
                        <a:t> </a:t>
                      </a:r>
                      <a:r>
                        <a:rPr lang="en-US" sz="1900" b="1" dirty="0">
                          <a:effectLst/>
                          <a:latin typeface="微软雅黑" pitchFamily="34" charset="-122"/>
                          <a:ea typeface="微软雅黑" pitchFamily="34" charset="-122"/>
                        </a:rPr>
                        <a:t>4 </a:t>
                      </a:r>
                      <a:r>
                        <a:rPr lang="zh-CN" sz="1900" b="1" dirty="0">
                          <a:effectLst/>
                          <a:latin typeface="微软雅黑" pitchFamily="34" charset="-122"/>
                          <a:ea typeface="微软雅黑" pitchFamily="34" charset="-122"/>
                        </a:rPr>
                        <a:t>芯双绞线</a:t>
                      </a:r>
                      <a:endParaRPr lang="zh-CN" sz="1900" b="1" dirty="0">
                        <a:solidFill>
                          <a:schemeClr val="tx1"/>
                        </a:solidFill>
                        <a:effectLst/>
                        <a:latin typeface="微软雅黑" pitchFamily="34" charset="-122"/>
                        <a:ea typeface="微软雅黑" pitchFamily="34" charset="-122"/>
                      </a:endParaRPr>
                    </a:p>
                  </a:txBody>
                  <a:tcPr marL="41987" marR="41987" marT="0" marB="0" anchor="ctr"/>
                </a:tc>
                <a:tc>
                  <a:txBody>
                    <a:bodyPr/>
                    <a:lstStyle/>
                    <a:p>
                      <a:pPr algn="ctr">
                        <a:lnSpc>
                          <a:spcPct val="100000"/>
                        </a:lnSpc>
                        <a:spcAft>
                          <a:spcPts val="0"/>
                        </a:spcAft>
                      </a:pPr>
                      <a:r>
                        <a:rPr lang="zh-CN" sz="1900" b="1" dirty="0">
                          <a:effectLst/>
                          <a:latin typeface="微软雅黑" pitchFamily="34" charset="-122"/>
                          <a:ea typeface="微软雅黑" pitchFamily="34" charset="-122"/>
                        </a:rPr>
                        <a:t>模拟电话；曾用于传统以太网</a:t>
                      </a:r>
                      <a:endParaRPr lang="en-US" altLang="zh-CN" sz="1900" b="1" dirty="0">
                        <a:effectLst/>
                        <a:latin typeface="微软雅黑" pitchFamily="34" charset="-122"/>
                        <a:ea typeface="微软雅黑" pitchFamily="34" charset="-122"/>
                      </a:endParaRPr>
                    </a:p>
                    <a:p>
                      <a:pPr algn="ctr">
                        <a:lnSpc>
                          <a:spcPct val="100000"/>
                        </a:lnSpc>
                        <a:spcAft>
                          <a:spcPts val="0"/>
                        </a:spcAft>
                      </a:pPr>
                      <a:r>
                        <a:rPr lang="zh-CN" sz="1900" b="1" dirty="0">
                          <a:effectLst/>
                          <a:latin typeface="微软雅黑" pitchFamily="34" charset="-122"/>
                          <a:ea typeface="微软雅黑" pitchFamily="34" charset="-122"/>
                        </a:rPr>
                        <a:t>（</a:t>
                      </a:r>
                      <a:r>
                        <a:rPr lang="en-US" sz="1900" b="1" dirty="0">
                          <a:effectLst/>
                          <a:latin typeface="微软雅黑" pitchFamily="34" charset="-122"/>
                          <a:ea typeface="微软雅黑" pitchFamily="34" charset="-122"/>
                        </a:rPr>
                        <a:t>10 Mbit/s</a:t>
                      </a:r>
                      <a:r>
                        <a:rPr lang="zh-CN" sz="1900" b="1" dirty="0">
                          <a:effectLst/>
                          <a:latin typeface="微软雅黑" pitchFamily="34" charset="-122"/>
                          <a:ea typeface="微软雅黑" pitchFamily="34" charset="-122"/>
                        </a:rPr>
                        <a:t>）</a:t>
                      </a:r>
                      <a:endParaRPr lang="zh-CN" sz="1900" b="1" dirty="0">
                        <a:solidFill>
                          <a:schemeClr val="tx1"/>
                        </a:solidFill>
                        <a:effectLst/>
                        <a:latin typeface="微软雅黑" pitchFamily="34" charset="-122"/>
                        <a:ea typeface="微软雅黑" pitchFamily="34" charset="-122"/>
                      </a:endParaRPr>
                    </a:p>
                  </a:txBody>
                  <a:tcPr marL="41987" marR="41987" marT="0" marB="0" anchor="ctr"/>
                </a:tc>
                <a:extLst>
                  <a:ext uri="{0D108BD9-81ED-4DB2-BD59-A6C34878D82A}">
                    <a16:rowId xmlns:a16="http://schemas.microsoft.com/office/drawing/2014/main" val="10001"/>
                  </a:ext>
                </a:extLst>
              </a:tr>
              <a:tr h="487680">
                <a:tc>
                  <a:txBody>
                    <a:bodyPr/>
                    <a:lstStyle/>
                    <a:p>
                      <a:pPr algn="ctr">
                        <a:lnSpc>
                          <a:spcPct val="100000"/>
                        </a:lnSpc>
                        <a:spcAft>
                          <a:spcPts val="0"/>
                        </a:spcAft>
                      </a:pPr>
                      <a:r>
                        <a:rPr lang="en-US" sz="1900" b="1">
                          <a:effectLst/>
                          <a:latin typeface="微软雅黑" pitchFamily="34" charset="-122"/>
                          <a:ea typeface="微软雅黑" pitchFamily="34" charset="-122"/>
                        </a:rPr>
                        <a:t>4</a:t>
                      </a:r>
                      <a:endParaRPr lang="zh-CN" sz="1900" b="1">
                        <a:solidFill>
                          <a:schemeClr val="tx1"/>
                        </a:solidFill>
                        <a:effectLst/>
                        <a:latin typeface="微软雅黑" pitchFamily="34" charset="-122"/>
                        <a:ea typeface="微软雅黑" pitchFamily="34" charset="-122"/>
                      </a:endParaRPr>
                    </a:p>
                  </a:txBody>
                  <a:tcPr marL="41987" marR="41987" marT="0" marB="0" anchor="ctr"/>
                </a:tc>
                <a:tc>
                  <a:txBody>
                    <a:bodyPr/>
                    <a:lstStyle/>
                    <a:p>
                      <a:pPr algn="ctr">
                        <a:lnSpc>
                          <a:spcPct val="100000"/>
                        </a:lnSpc>
                        <a:spcAft>
                          <a:spcPts val="0"/>
                        </a:spcAft>
                      </a:pPr>
                      <a:r>
                        <a:rPr lang="en-US" sz="1900" b="1">
                          <a:effectLst/>
                          <a:latin typeface="微软雅黑" pitchFamily="34" charset="-122"/>
                          <a:ea typeface="微软雅黑" pitchFamily="34" charset="-122"/>
                        </a:rPr>
                        <a:t>20 MHz</a:t>
                      </a:r>
                      <a:endParaRPr lang="zh-CN" sz="1900" b="1">
                        <a:solidFill>
                          <a:schemeClr val="tx1"/>
                        </a:solidFill>
                        <a:effectLst/>
                        <a:latin typeface="微软雅黑" pitchFamily="34" charset="-122"/>
                        <a:ea typeface="微软雅黑" pitchFamily="34" charset="-122"/>
                      </a:endParaRPr>
                    </a:p>
                  </a:txBody>
                  <a:tcPr marL="41987" marR="41987" marT="0" marB="0" anchor="ctr"/>
                </a:tc>
                <a:tc>
                  <a:txBody>
                    <a:bodyPr/>
                    <a:lstStyle/>
                    <a:p>
                      <a:pPr algn="ctr">
                        <a:lnSpc>
                          <a:spcPct val="100000"/>
                        </a:lnSpc>
                        <a:spcAft>
                          <a:spcPts val="0"/>
                        </a:spcAft>
                      </a:pPr>
                      <a:r>
                        <a:rPr lang="en-US" sz="1900" b="1" dirty="0">
                          <a:effectLst/>
                          <a:latin typeface="微软雅黑" pitchFamily="34" charset="-122"/>
                          <a:ea typeface="微软雅黑" pitchFamily="34" charset="-122"/>
                        </a:rPr>
                        <a:t>4 </a:t>
                      </a:r>
                      <a:r>
                        <a:rPr lang="zh-CN" sz="1900" b="1" dirty="0">
                          <a:effectLst/>
                          <a:latin typeface="微软雅黑" pitchFamily="34" charset="-122"/>
                          <a:ea typeface="微软雅黑" pitchFamily="34" charset="-122"/>
                        </a:rPr>
                        <a:t>对</a:t>
                      </a:r>
                      <a:r>
                        <a:rPr lang="en-US" altLang="zh-CN" sz="1900" b="1" dirty="0">
                          <a:effectLst/>
                          <a:latin typeface="微软雅黑" pitchFamily="34" charset="-122"/>
                          <a:ea typeface="微软雅黑" pitchFamily="34" charset="-122"/>
                        </a:rPr>
                        <a:t> </a:t>
                      </a:r>
                      <a:r>
                        <a:rPr lang="en-US" sz="1900" b="1" dirty="0">
                          <a:effectLst/>
                          <a:latin typeface="微软雅黑" pitchFamily="34" charset="-122"/>
                          <a:ea typeface="微软雅黑" pitchFamily="34" charset="-122"/>
                        </a:rPr>
                        <a:t>8 </a:t>
                      </a:r>
                      <a:r>
                        <a:rPr lang="zh-CN" sz="1900" b="1" dirty="0">
                          <a:effectLst/>
                          <a:latin typeface="微软雅黑" pitchFamily="34" charset="-122"/>
                          <a:ea typeface="微软雅黑" pitchFamily="34" charset="-122"/>
                        </a:rPr>
                        <a:t>芯双绞线</a:t>
                      </a:r>
                      <a:endParaRPr lang="zh-CN" sz="1900" b="1" dirty="0">
                        <a:solidFill>
                          <a:schemeClr val="tx1"/>
                        </a:solidFill>
                        <a:effectLst/>
                        <a:latin typeface="微软雅黑" pitchFamily="34" charset="-122"/>
                        <a:ea typeface="微软雅黑" pitchFamily="34" charset="-122"/>
                      </a:endParaRPr>
                    </a:p>
                  </a:txBody>
                  <a:tcPr marL="41987" marR="41987" marT="0" marB="0" anchor="ctr"/>
                </a:tc>
                <a:tc>
                  <a:txBody>
                    <a:bodyPr/>
                    <a:lstStyle/>
                    <a:p>
                      <a:pPr algn="ctr">
                        <a:lnSpc>
                          <a:spcPct val="100000"/>
                        </a:lnSpc>
                        <a:spcAft>
                          <a:spcPts val="0"/>
                        </a:spcAft>
                      </a:pPr>
                      <a:r>
                        <a:rPr lang="zh-CN" sz="1900" b="1">
                          <a:effectLst/>
                          <a:latin typeface="微软雅黑" pitchFamily="34" charset="-122"/>
                          <a:ea typeface="微软雅黑" pitchFamily="34" charset="-122"/>
                        </a:rPr>
                        <a:t>曾用于令牌局域网</a:t>
                      </a:r>
                      <a:endParaRPr lang="zh-CN" sz="1900" b="1">
                        <a:solidFill>
                          <a:schemeClr val="tx1"/>
                        </a:solidFill>
                        <a:effectLst/>
                        <a:latin typeface="微软雅黑" pitchFamily="34" charset="-122"/>
                        <a:ea typeface="微软雅黑" pitchFamily="34" charset="-122"/>
                      </a:endParaRPr>
                    </a:p>
                  </a:txBody>
                  <a:tcPr marL="41987" marR="41987" marT="0" marB="0" anchor="ctr"/>
                </a:tc>
                <a:extLst>
                  <a:ext uri="{0D108BD9-81ED-4DB2-BD59-A6C34878D82A}">
                    <a16:rowId xmlns:a16="http://schemas.microsoft.com/office/drawing/2014/main" val="10002"/>
                  </a:ext>
                </a:extLst>
              </a:tr>
              <a:tr h="487680">
                <a:tc>
                  <a:txBody>
                    <a:bodyPr/>
                    <a:lstStyle/>
                    <a:p>
                      <a:pPr algn="ctr">
                        <a:lnSpc>
                          <a:spcPct val="100000"/>
                        </a:lnSpc>
                        <a:spcAft>
                          <a:spcPts val="0"/>
                        </a:spcAft>
                      </a:pPr>
                      <a:r>
                        <a:rPr lang="en-US" sz="1900" b="1">
                          <a:effectLst/>
                          <a:latin typeface="微软雅黑" pitchFamily="34" charset="-122"/>
                          <a:ea typeface="微软雅黑" pitchFamily="34" charset="-122"/>
                        </a:rPr>
                        <a:t>5</a:t>
                      </a:r>
                      <a:endParaRPr lang="zh-CN" sz="1900" b="1">
                        <a:solidFill>
                          <a:schemeClr val="tx1"/>
                        </a:solidFill>
                        <a:effectLst/>
                        <a:latin typeface="微软雅黑" pitchFamily="34" charset="-122"/>
                        <a:ea typeface="微软雅黑" pitchFamily="34" charset="-122"/>
                      </a:endParaRPr>
                    </a:p>
                  </a:txBody>
                  <a:tcPr marL="41987" marR="41987" marT="0" marB="0" anchor="ctr"/>
                </a:tc>
                <a:tc>
                  <a:txBody>
                    <a:bodyPr/>
                    <a:lstStyle/>
                    <a:p>
                      <a:pPr algn="ctr">
                        <a:lnSpc>
                          <a:spcPct val="100000"/>
                        </a:lnSpc>
                        <a:spcAft>
                          <a:spcPts val="0"/>
                        </a:spcAft>
                      </a:pPr>
                      <a:r>
                        <a:rPr lang="en-US" sz="1900" b="1">
                          <a:effectLst/>
                          <a:latin typeface="微软雅黑" pitchFamily="34" charset="-122"/>
                          <a:ea typeface="微软雅黑" pitchFamily="34" charset="-122"/>
                        </a:rPr>
                        <a:t>100 MHz</a:t>
                      </a:r>
                      <a:endParaRPr lang="zh-CN" sz="1900" b="1">
                        <a:solidFill>
                          <a:schemeClr val="tx1"/>
                        </a:solidFill>
                        <a:effectLst/>
                        <a:latin typeface="微软雅黑" pitchFamily="34" charset="-122"/>
                        <a:ea typeface="微软雅黑" pitchFamily="34" charset="-122"/>
                      </a:endParaRPr>
                    </a:p>
                  </a:txBody>
                  <a:tcPr marL="41987" marR="41987" marT="0" marB="0" anchor="ctr"/>
                </a:tc>
                <a:tc>
                  <a:txBody>
                    <a:bodyPr/>
                    <a:lstStyle/>
                    <a:p>
                      <a:pPr algn="ctr">
                        <a:lnSpc>
                          <a:spcPct val="100000"/>
                        </a:lnSpc>
                        <a:spcAft>
                          <a:spcPts val="0"/>
                        </a:spcAft>
                      </a:pPr>
                      <a:r>
                        <a:rPr lang="zh-CN" sz="1900" b="1" dirty="0">
                          <a:effectLst/>
                          <a:latin typeface="微软雅黑" pitchFamily="34" charset="-122"/>
                          <a:ea typeface="微软雅黑" pitchFamily="34" charset="-122"/>
                        </a:rPr>
                        <a:t>与</a:t>
                      </a:r>
                      <a:r>
                        <a:rPr lang="en-US" altLang="zh-CN" sz="1900" b="1" dirty="0">
                          <a:effectLst/>
                          <a:latin typeface="微软雅黑" pitchFamily="34" charset="-122"/>
                          <a:ea typeface="微软雅黑" pitchFamily="34" charset="-122"/>
                        </a:rPr>
                        <a:t> </a:t>
                      </a:r>
                      <a:r>
                        <a:rPr lang="en-US" sz="1900" b="1" dirty="0">
                          <a:effectLst/>
                          <a:latin typeface="微软雅黑" pitchFamily="34" charset="-122"/>
                          <a:ea typeface="微软雅黑" pitchFamily="34" charset="-122"/>
                        </a:rPr>
                        <a:t>4 </a:t>
                      </a:r>
                      <a:r>
                        <a:rPr lang="zh-CN" sz="1900" b="1" dirty="0">
                          <a:effectLst/>
                          <a:latin typeface="微软雅黑" pitchFamily="34" charset="-122"/>
                          <a:ea typeface="微软雅黑" pitchFamily="34" charset="-122"/>
                        </a:rPr>
                        <a:t>类相比增加了绞合度</a:t>
                      </a:r>
                      <a:endParaRPr lang="zh-CN" sz="1900" b="1" dirty="0">
                        <a:solidFill>
                          <a:schemeClr val="tx1"/>
                        </a:solidFill>
                        <a:effectLst/>
                        <a:latin typeface="微软雅黑" pitchFamily="34" charset="-122"/>
                        <a:ea typeface="微软雅黑" pitchFamily="34" charset="-122"/>
                      </a:endParaRPr>
                    </a:p>
                  </a:txBody>
                  <a:tcPr marL="41987" marR="41987" marT="0" marB="0" anchor="ctr"/>
                </a:tc>
                <a:tc>
                  <a:txBody>
                    <a:bodyPr/>
                    <a:lstStyle/>
                    <a:p>
                      <a:pPr algn="ctr">
                        <a:lnSpc>
                          <a:spcPct val="100000"/>
                        </a:lnSpc>
                        <a:spcAft>
                          <a:spcPts val="0"/>
                        </a:spcAft>
                      </a:pPr>
                      <a:r>
                        <a:rPr lang="zh-CN" sz="1900" b="1" dirty="0">
                          <a:effectLst/>
                          <a:latin typeface="微软雅黑" pitchFamily="34" charset="-122"/>
                          <a:ea typeface="微软雅黑" pitchFamily="34" charset="-122"/>
                        </a:rPr>
                        <a:t>传输速率不超过</a:t>
                      </a:r>
                      <a:r>
                        <a:rPr lang="en-US" sz="1900" b="1" dirty="0">
                          <a:effectLst/>
                          <a:latin typeface="微软雅黑" pitchFamily="34" charset="-122"/>
                          <a:ea typeface="微软雅黑" pitchFamily="34" charset="-122"/>
                        </a:rPr>
                        <a:t>100 Mbit/s </a:t>
                      </a:r>
                      <a:r>
                        <a:rPr lang="zh-CN" sz="1900" b="1" dirty="0">
                          <a:effectLst/>
                          <a:latin typeface="微软雅黑" pitchFamily="34" charset="-122"/>
                          <a:ea typeface="微软雅黑" pitchFamily="34" charset="-122"/>
                        </a:rPr>
                        <a:t>的应用</a:t>
                      </a:r>
                      <a:endParaRPr lang="zh-CN" sz="1900" b="1" dirty="0">
                        <a:solidFill>
                          <a:schemeClr val="tx1"/>
                        </a:solidFill>
                        <a:effectLst/>
                        <a:latin typeface="微软雅黑" pitchFamily="34" charset="-122"/>
                        <a:ea typeface="微软雅黑" pitchFamily="34" charset="-122"/>
                      </a:endParaRPr>
                    </a:p>
                  </a:txBody>
                  <a:tcPr marL="41987" marR="41987" marT="0" marB="0" anchor="ctr"/>
                </a:tc>
                <a:extLst>
                  <a:ext uri="{0D108BD9-81ED-4DB2-BD59-A6C34878D82A}">
                    <a16:rowId xmlns:a16="http://schemas.microsoft.com/office/drawing/2014/main" val="10003"/>
                  </a:ext>
                </a:extLst>
              </a:tr>
              <a:tr h="463296">
                <a:tc>
                  <a:txBody>
                    <a:bodyPr/>
                    <a:lstStyle/>
                    <a:p>
                      <a:pPr algn="ctr">
                        <a:lnSpc>
                          <a:spcPct val="100000"/>
                        </a:lnSpc>
                        <a:spcAft>
                          <a:spcPts val="0"/>
                        </a:spcAft>
                      </a:pPr>
                      <a:r>
                        <a:rPr lang="en-US" sz="1900" b="1" dirty="0">
                          <a:effectLst/>
                          <a:latin typeface="微软雅黑" pitchFamily="34" charset="-122"/>
                          <a:ea typeface="微软雅黑" pitchFamily="34" charset="-122"/>
                        </a:rPr>
                        <a:t>5E </a:t>
                      </a:r>
                      <a:r>
                        <a:rPr lang="en-US" altLang="zh-CN" sz="1900" b="1" dirty="0">
                          <a:effectLst/>
                          <a:latin typeface="微软雅黑" pitchFamily="34" charset="-122"/>
                          <a:ea typeface="微软雅黑" pitchFamily="34" charset="-122"/>
                        </a:rPr>
                        <a:t>(</a:t>
                      </a:r>
                      <a:r>
                        <a:rPr lang="zh-CN" sz="1900" b="1" dirty="0">
                          <a:effectLst/>
                          <a:latin typeface="微软雅黑" pitchFamily="34" charset="-122"/>
                          <a:ea typeface="微软雅黑" pitchFamily="34" charset="-122"/>
                        </a:rPr>
                        <a:t>超</a:t>
                      </a:r>
                      <a:r>
                        <a:rPr lang="en-US" sz="1900" b="1" dirty="0">
                          <a:effectLst/>
                          <a:latin typeface="微软雅黑" pitchFamily="34" charset="-122"/>
                          <a:ea typeface="微软雅黑" pitchFamily="34" charset="-122"/>
                        </a:rPr>
                        <a:t>5</a:t>
                      </a:r>
                      <a:r>
                        <a:rPr lang="zh-CN" sz="1900" b="1" dirty="0">
                          <a:effectLst/>
                          <a:latin typeface="微软雅黑" pitchFamily="34" charset="-122"/>
                          <a:ea typeface="微软雅黑" pitchFamily="34" charset="-122"/>
                        </a:rPr>
                        <a:t>类</a:t>
                      </a:r>
                      <a:r>
                        <a:rPr lang="en-US" altLang="zh-CN" sz="1900" b="1" dirty="0">
                          <a:effectLst/>
                          <a:latin typeface="微软雅黑" pitchFamily="34" charset="-122"/>
                          <a:ea typeface="微软雅黑" pitchFamily="34" charset="-122"/>
                        </a:rPr>
                        <a:t>)</a:t>
                      </a:r>
                      <a:endParaRPr lang="zh-CN" sz="1900" b="1" dirty="0">
                        <a:solidFill>
                          <a:schemeClr val="tx1"/>
                        </a:solidFill>
                        <a:effectLst/>
                        <a:latin typeface="微软雅黑" pitchFamily="34" charset="-122"/>
                        <a:ea typeface="微软雅黑" pitchFamily="34" charset="-122"/>
                      </a:endParaRPr>
                    </a:p>
                  </a:txBody>
                  <a:tcPr marL="41987" marR="41987" marT="0" marB="0" anchor="ctr"/>
                </a:tc>
                <a:tc>
                  <a:txBody>
                    <a:bodyPr/>
                    <a:lstStyle/>
                    <a:p>
                      <a:pPr algn="ctr">
                        <a:lnSpc>
                          <a:spcPct val="100000"/>
                        </a:lnSpc>
                        <a:spcAft>
                          <a:spcPts val="0"/>
                        </a:spcAft>
                      </a:pPr>
                      <a:r>
                        <a:rPr lang="en-US" sz="1900" b="1">
                          <a:effectLst/>
                          <a:latin typeface="微软雅黑" pitchFamily="34" charset="-122"/>
                          <a:ea typeface="微软雅黑" pitchFamily="34" charset="-122"/>
                        </a:rPr>
                        <a:t>125 MHz</a:t>
                      </a:r>
                      <a:endParaRPr lang="zh-CN" sz="1900" b="1">
                        <a:solidFill>
                          <a:schemeClr val="tx1"/>
                        </a:solidFill>
                        <a:effectLst/>
                        <a:latin typeface="微软雅黑" pitchFamily="34" charset="-122"/>
                        <a:ea typeface="微软雅黑" pitchFamily="34" charset="-122"/>
                      </a:endParaRPr>
                    </a:p>
                  </a:txBody>
                  <a:tcPr marL="41987" marR="41987" marT="0" marB="0" anchor="ctr"/>
                </a:tc>
                <a:tc>
                  <a:txBody>
                    <a:bodyPr/>
                    <a:lstStyle/>
                    <a:p>
                      <a:pPr algn="ctr">
                        <a:lnSpc>
                          <a:spcPct val="100000"/>
                        </a:lnSpc>
                        <a:spcAft>
                          <a:spcPts val="0"/>
                        </a:spcAft>
                      </a:pPr>
                      <a:r>
                        <a:rPr lang="zh-CN" sz="1900" b="1" dirty="0">
                          <a:effectLst/>
                          <a:latin typeface="微软雅黑" pitchFamily="34" charset="-122"/>
                          <a:ea typeface="微软雅黑" pitchFamily="34" charset="-122"/>
                        </a:rPr>
                        <a:t>与</a:t>
                      </a:r>
                      <a:r>
                        <a:rPr lang="en-US" altLang="zh-CN" sz="1900" b="1" dirty="0">
                          <a:effectLst/>
                          <a:latin typeface="微软雅黑" pitchFamily="34" charset="-122"/>
                          <a:ea typeface="微软雅黑" pitchFamily="34" charset="-122"/>
                        </a:rPr>
                        <a:t> </a:t>
                      </a:r>
                      <a:r>
                        <a:rPr lang="en-US" sz="1900" b="1" dirty="0">
                          <a:effectLst/>
                          <a:latin typeface="微软雅黑" pitchFamily="34" charset="-122"/>
                          <a:ea typeface="微软雅黑" pitchFamily="34" charset="-122"/>
                        </a:rPr>
                        <a:t>5 </a:t>
                      </a:r>
                      <a:r>
                        <a:rPr lang="zh-CN" sz="1900" b="1" dirty="0">
                          <a:effectLst/>
                          <a:latin typeface="微软雅黑" pitchFamily="34" charset="-122"/>
                          <a:ea typeface="微软雅黑" pitchFamily="34" charset="-122"/>
                        </a:rPr>
                        <a:t>类相比衰减更小</a:t>
                      </a:r>
                      <a:endParaRPr lang="zh-CN" sz="1900" b="1" dirty="0">
                        <a:solidFill>
                          <a:schemeClr val="tx1"/>
                        </a:solidFill>
                        <a:effectLst/>
                        <a:latin typeface="微软雅黑" pitchFamily="34" charset="-122"/>
                        <a:ea typeface="微软雅黑" pitchFamily="34" charset="-122"/>
                      </a:endParaRPr>
                    </a:p>
                  </a:txBody>
                  <a:tcPr marL="41987" marR="41987" marT="0" marB="0" anchor="ctr"/>
                </a:tc>
                <a:tc>
                  <a:txBody>
                    <a:bodyPr/>
                    <a:lstStyle/>
                    <a:p>
                      <a:pPr algn="ctr">
                        <a:lnSpc>
                          <a:spcPct val="100000"/>
                        </a:lnSpc>
                        <a:spcAft>
                          <a:spcPts val="0"/>
                        </a:spcAft>
                      </a:pPr>
                      <a:r>
                        <a:rPr lang="zh-CN" sz="1900" b="1" dirty="0">
                          <a:effectLst/>
                          <a:latin typeface="微软雅黑" pitchFamily="34" charset="-122"/>
                          <a:ea typeface="微软雅黑" pitchFamily="34" charset="-122"/>
                        </a:rPr>
                        <a:t>传输速率不超过</a:t>
                      </a:r>
                      <a:r>
                        <a:rPr lang="en-US" altLang="zh-CN" sz="1900" b="1" dirty="0">
                          <a:effectLst/>
                          <a:latin typeface="微软雅黑" pitchFamily="34" charset="-122"/>
                          <a:ea typeface="微软雅黑" pitchFamily="34" charset="-122"/>
                        </a:rPr>
                        <a:t> </a:t>
                      </a:r>
                      <a:r>
                        <a:rPr lang="en-US" sz="1900" b="1" dirty="0">
                          <a:effectLst/>
                          <a:latin typeface="微软雅黑" pitchFamily="34" charset="-122"/>
                          <a:ea typeface="微软雅黑" pitchFamily="34" charset="-122"/>
                        </a:rPr>
                        <a:t>1 </a:t>
                      </a:r>
                      <a:r>
                        <a:rPr lang="en-US" sz="1900" b="1" dirty="0" err="1">
                          <a:effectLst/>
                          <a:latin typeface="微软雅黑" pitchFamily="34" charset="-122"/>
                          <a:ea typeface="微软雅黑" pitchFamily="34" charset="-122"/>
                        </a:rPr>
                        <a:t>Gbit</a:t>
                      </a:r>
                      <a:r>
                        <a:rPr lang="en-US" sz="1900" b="1" dirty="0">
                          <a:effectLst/>
                          <a:latin typeface="微软雅黑" pitchFamily="34" charset="-122"/>
                          <a:ea typeface="微软雅黑" pitchFamily="34" charset="-122"/>
                        </a:rPr>
                        <a:t>/s </a:t>
                      </a:r>
                      <a:r>
                        <a:rPr lang="zh-CN" sz="1900" b="1" dirty="0">
                          <a:effectLst/>
                          <a:latin typeface="微软雅黑" pitchFamily="34" charset="-122"/>
                          <a:ea typeface="微软雅黑" pitchFamily="34" charset="-122"/>
                        </a:rPr>
                        <a:t>的应用</a:t>
                      </a:r>
                      <a:endParaRPr lang="zh-CN" sz="1900" b="1" dirty="0">
                        <a:solidFill>
                          <a:schemeClr val="tx1"/>
                        </a:solidFill>
                        <a:effectLst/>
                        <a:latin typeface="微软雅黑" pitchFamily="34" charset="-122"/>
                        <a:ea typeface="微软雅黑" pitchFamily="34" charset="-122"/>
                      </a:endParaRPr>
                    </a:p>
                  </a:txBody>
                  <a:tcPr marL="41987" marR="41987" marT="0" marB="0" anchor="ctr"/>
                </a:tc>
                <a:extLst>
                  <a:ext uri="{0D108BD9-81ED-4DB2-BD59-A6C34878D82A}">
                    <a16:rowId xmlns:a16="http://schemas.microsoft.com/office/drawing/2014/main" val="10004"/>
                  </a:ext>
                </a:extLst>
              </a:tr>
              <a:tr h="463296">
                <a:tc>
                  <a:txBody>
                    <a:bodyPr/>
                    <a:lstStyle/>
                    <a:p>
                      <a:pPr algn="ctr">
                        <a:lnSpc>
                          <a:spcPct val="100000"/>
                        </a:lnSpc>
                        <a:spcAft>
                          <a:spcPts val="0"/>
                        </a:spcAft>
                      </a:pPr>
                      <a:r>
                        <a:rPr lang="en-US" sz="1900" b="1">
                          <a:effectLst/>
                          <a:latin typeface="微软雅黑" pitchFamily="34" charset="-122"/>
                          <a:ea typeface="微软雅黑" pitchFamily="34" charset="-122"/>
                        </a:rPr>
                        <a:t>6</a:t>
                      </a:r>
                      <a:endParaRPr lang="zh-CN" sz="1900" b="1">
                        <a:solidFill>
                          <a:schemeClr val="tx1"/>
                        </a:solidFill>
                        <a:effectLst/>
                        <a:latin typeface="微软雅黑" pitchFamily="34" charset="-122"/>
                        <a:ea typeface="微软雅黑" pitchFamily="34" charset="-122"/>
                      </a:endParaRPr>
                    </a:p>
                  </a:txBody>
                  <a:tcPr marL="41987" marR="41987" marT="0" marB="0" anchor="ctr"/>
                </a:tc>
                <a:tc>
                  <a:txBody>
                    <a:bodyPr/>
                    <a:lstStyle/>
                    <a:p>
                      <a:pPr algn="ctr">
                        <a:lnSpc>
                          <a:spcPct val="100000"/>
                        </a:lnSpc>
                        <a:spcAft>
                          <a:spcPts val="0"/>
                        </a:spcAft>
                      </a:pPr>
                      <a:r>
                        <a:rPr lang="en-US" sz="1900" b="1">
                          <a:effectLst/>
                          <a:latin typeface="微软雅黑" pitchFamily="34" charset="-122"/>
                          <a:ea typeface="微软雅黑" pitchFamily="34" charset="-122"/>
                        </a:rPr>
                        <a:t>250 MHz</a:t>
                      </a:r>
                      <a:endParaRPr lang="zh-CN" sz="1900" b="1">
                        <a:solidFill>
                          <a:schemeClr val="tx1"/>
                        </a:solidFill>
                        <a:effectLst/>
                        <a:latin typeface="微软雅黑" pitchFamily="34" charset="-122"/>
                        <a:ea typeface="微软雅黑" pitchFamily="34" charset="-122"/>
                      </a:endParaRPr>
                    </a:p>
                  </a:txBody>
                  <a:tcPr marL="41987" marR="41987" marT="0" marB="0" anchor="ctr"/>
                </a:tc>
                <a:tc>
                  <a:txBody>
                    <a:bodyPr/>
                    <a:lstStyle/>
                    <a:p>
                      <a:pPr algn="ctr">
                        <a:lnSpc>
                          <a:spcPct val="100000"/>
                        </a:lnSpc>
                        <a:spcAft>
                          <a:spcPts val="0"/>
                        </a:spcAft>
                      </a:pPr>
                      <a:r>
                        <a:rPr lang="zh-CN" sz="1900" b="1" dirty="0">
                          <a:effectLst/>
                          <a:latin typeface="微软雅黑" pitchFamily="34" charset="-122"/>
                          <a:ea typeface="微软雅黑" pitchFamily="34" charset="-122"/>
                        </a:rPr>
                        <a:t>与</a:t>
                      </a:r>
                      <a:r>
                        <a:rPr lang="en-US" altLang="zh-CN" sz="1900" b="1" dirty="0">
                          <a:effectLst/>
                          <a:latin typeface="微软雅黑" pitchFamily="34" charset="-122"/>
                          <a:ea typeface="微软雅黑" pitchFamily="34" charset="-122"/>
                        </a:rPr>
                        <a:t> </a:t>
                      </a:r>
                      <a:r>
                        <a:rPr lang="en-US" sz="1900" b="1" dirty="0">
                          <a:effectLst/>
                          <a:latin typeface="微软雅黑" pitchFamily="34" charset="-122"/>
                          <a:ea typeface="微软雅黑" pitchFamily="34" charset="-122"/>
                        </a:rPr>
                        <a:t>5 </a:t>
                      </a:r>
                      <a:r>
                        <a:rPr lang="zh-CN" sz="1900" b="1" dirty="0">
                          <a:effectLst/>
                          <a:latin typeface="微软雅黑" pitchFamily="34" charset="-122"/>
                          <a:ea typeface="微软雅黑" pitchFamily="34" charset="-122"/>
                        </a:rPr>
                        <a:t>类相比改善了串扰等性能</a:t>
                      </a:r>
                      <a:endParaRPr lang="zh-CN" sz="1900" b="1" dirty="0">
                        <a:solidFill>
                          <a:schemeClr val="tx1"/>
                        </a:solidFill>
                        <a:effectLst/>
                        <a:latin typeface="微软雅黑" pitchFamily="34" charset="-122"/>
                        <a:ea typeface="微软雅黑" pitchFamily="34" charset="-122"/>
                      </a:endParaRPr>
                    </a:p>
                  </a:txBody>
                  <a:tcPr marL="41987" marR="41987" marT="0" marB="0" anchor="ctr"/>
                </a:tc>
                <a:tc>
                  <a:txBody>
                    <a:bodyPr/>
                    <a:lstStyle/>
                    <a:p>
                      <a:pPr algn="ctr">
                        <a:lnSpc>
                          <a:spcPct val="100000"/>
                        </a:lnSpc>
                        <a:spcAft>
                          <a:spcPts val="0"/>
                        </a:spcAft>
                      </a:pPr>
                      <a:r>
                        <a:rPr lang="zh-CN" sz="1900" b="1" dirty="0">
                          <a:effectLst/>
                          <a:latin typeface="微软雅黑" pitchFamily="34" charset="-122"/>
                          <a:ea typeface="微软雅黑" pitchFamily="34" charset="-122"/>
                        </a:rPr>
                        <a:t>传输速率高于</a:t>
                      </a:r>
                      <a:r>
                        <a:rPr lang="en-US" altLang="zh-CN" sz="1900" b="1" dirty="0">
                          <a:effectLst/>
                          <a:latin typeface="微软雅黑" pitchFamily="34" charset="-122"/>
                          <a:ea typeface="微软雅黑" pitchFamily="34" charset="-122"/>
                        </a:rPr>
                        <a:t> </a:t>
                      </a:r>
                      <a:r>
                        <a:rPr lang="en-US" sz="1900" b="1" dirty="0">
                          <a:effectLst/>
                          <a:latin typeface="微软雅黑" pitchFamily="34" charset="-122"/>
                          <a:ea typeface="微软雅黑" pitchFamily="34" charset="-122"/>
                        </a:rPr>
                        <a:t>1 </a:t>
                      </a:r>
                      <a:r>
                        <a:rPr lang="en-US" sz="1900" b="1" dirty="0" err="1">
                          <a:effectLst/>
                          <a:latin typeface="微软雅黑" pitchFamily="34" charset="-122"/>
                          <a:ea typeface="微软雅黑" pitchFamily="34" charset="-122"/>
                        </a:rPr>
                        <a:t>Gbit</a:t>
                      </a:r>
                      <a:r>
                        <a:rPr lang="en-US" sz="1900" b="1" dirty="0">
                          <a:effectLst/>
                          <a:latin typeface="微软雅黑" pitchFamily="34" charset="-122"/>
                          <a:ea typeface="微软雅黑" pitchFamily="34" charset="-122"/>
                        </a:rPr>
                        <a:t>/s </a:t>
                      </a:r>
                      <a:r>
                        <a:rPr lang="zh-CN" sz="1900" b="1" dirty="0">
                          <a:effectLst/>
                          <a:latin typeface="微软雅黑" pitchFamily="34" charset="-122"/>
                          <a:ea typeface="微软雅黑" pitchFamily="34" charset="-122"/>
                        </a:rPr>
                        <a:t>的应用</a:t>
                      </a:r>
                      <a:endParaRPr lang="zh-CN" sz="1900" b="1" dirty="0">
                        <a:solidFill>
                          <a:schemeClr val="tx1"/>
                        </a:solidFill>
                        <a:effectLst/>
                        <a:latin typeface="微软雅黑" pitchFamily="34" charset="-122"/>
                        <a:ea typeface="微软雅黑" pitchFamily="34" charset="-122"/>
                      </a:endParaRPr>
                    </a:p>
                  </a:txBody>
                  <a:tcPr marL="41987" marR="41987" marT="0" marB="0" anchor="ctr"/>
                </a:tc>
                <a:extLst>
                  <a:ext uri="{0D108BD9-81ED-4DB2-BD59-A6C34878D82A}">
                    <a16:rowId xmlns:a16="http://schemas.microsoft.com/office/drawing/2014/main" val="10005"/>
                  </a:ext>
                </a:extLst>
              </a:tr>
              <a:tr h="416963">
                <a:tc>
                  <a:txBody>
                    <a:bodyPr/>
                    <a:lstStyle/>
                    <a:p>
                      <a:pPr algn="ctr">
                        <a:lnSpc>
                          <a:spcPct val="100000"/>
                        </a:lnSpc>
                        <a:spcAft>
                          <a:spcPts val="0"/>
                        </a:spcAft>
                      </a:pPr>
                      <a:r>
                        <a:rPr lang="en-US" sz="1900" b="1" dirty="0">
                          <a:effectLst/>
                          <a:latin typeface="微软雅黑" pitchFamily="34" charset="-122"/>
                          <a:ea typeface="微软雅黑" pitchFamily="34" charset="-122"/>
                        </a:rPr>
                        <a:t>7</a:t>
                      </a:r>
                      <a:endParaRPr lang="zh-CN" sz="1900" b="1" dirty="0">
                        <a:solidFill>
                          <a:schemeClr val="tx1"/>
                        </a:solidFill>
                        <a:effectLst/>
                        <a:latin typeface="微软雅黑" pitchFamily="34" charset="-122"/>
                        <a:ea typeface="微软雅黑" pitchFamily="34" charset="-122"/>
                      </a:endParaRPr>
                    </a:p>
                  </a:txBody>
                  <a:tcPr marL="41987" marR="41987" marT="0" marB="0" anchor="ctr"/>
                </a:tc>
                <a:tc>
                  <a:txBody>
                    <a:bodyPr/>
                    <a:lstStyle/>
                    <a:p>
                      <a:pPr algn="ctr">
                        <a:lnSpc>
                          <a:spcPct val="100000"/>
                        </a:lnSpc>
                        <a:spcAft>
                          <a:spcPts val="0"/>
                        </a:spcAft>
                      </a:pPr>
                      <a:r>
                        <a:rPr lang="en-US" sz="1900" b="1">
                          <a:effectLst/>
                          <a:latin typeface="微软雅黑" pitchFamily="34" charset="-122"/>
                          <a:ea typeface="微软雅黑" pitchFamily="34" charset="-122"/>
                        </a:rPr>
                        <a:t>600 MHz</a:t>
                      </a:r>
                      <a:endParaRPr lang="zh-CN" sz="1900" b="1">
                        <a:solidFill>
                          <a:schemeClr val="tx1"/>
                        </a:solidFill>
                        <a:effectLst/>
                        <a:latin typeface="微软雅黑" pitchFamily="34" charset="-122"/>
                        <a:ea typeface="微软雅黑" pitchFamily="34" charset="-122"/>
                      </a:endParaRPr>
                    </a:p>
                  </a:txBody>
                  <a:tcPr marL="41987" marR="41987" marT="0" marB="0" anchor="ctr"/>
                </a:tc>
                <a:tc>
                  <a:txBody>
                    <a:bodyPr/>
                    <a:lstStyle/>
                    <a:p>
                      <a:pPr algn="ctr">
                        <a:lnSpc>
                          <a:spcPct val="100000"/>
                        </a:lnSpc>
                        <a:spcAft>
                          <a:spcPts val="0"/>
                        </a:spcAft>
                      </a:pPr>
                      <a:r>
                        <a:rPr lang="zh-CN" sz="1900" b="1">
                          <a:effectLst/>
                          <a:latin typeface="微软雅黑" pitchFamily="34" charset="-122"/>
                          <a:ea typeface="微软雅黑" pitchFamily="34" charset="-122"/>
                        </a:rPr>
                        <a:t>使用屏蔽双绞线</a:t>
                      </a:r>
                      <a:endParaRPr lang="zh-CN" sz="1900" b="1">
                        <a:solidFill>
                          <a:schemeClr val="tx1"/>
                        </a:solidFill>
                        <a:effectLst/>
                        <a:latin typeface="微软雅黑" pitchFamily="34" charset="-122"/>
                        <a:ea typeface="微软雅黑" pitchFamily="34" charset="-122"/>
                      </a:endParaRPr>
                    </a:p>
                  </a:txBody>
                  <a:tcPr marL="41987" marR="41987" marT="0" marB="0" anchor="ctr"/>
                </a:tc>
                <a:tc>
                  <a:txBody>
                    <a:bodyPr/>
                    <a:lstStyle/>
                    <a:p>
                      <a:pPr algn="ctr">
                        <a:lnSpc>
                          <a:spcPct val="100000"/>
                        </a:lnSpc>
                        <a:spcAft>
                          <a:spcPts val="0"/>
                        </a:spcAft>
                      </a:pPr>
                      <a:r>
                        <a:rPr lang="zh-CN" sz="1900" b="1" dirty="0">
                          <a:effectLst/>
                          <a:latin typeface="微软雅黑" pitchFamily="34" charset="-122"/>
                          <a:ea typeface="微软雅黑" pitchFamily="34" charset="-122"/>
                        </a:rPr>
                        <a:t>传输速率高于</a:t>
                      </a:r>
                      <a:r>
                        <a:rPr lang="en-US" altLang="zh-CN" sz="1900" b="1" dirty="0">
                          <a:effectLst/>
                          <a:latin typeface="微软雅黑" pitchFamily="34" charset="-122"/>
                          <a:ea typeface="微软雅黑" pitchFamily="34" charset="-122"/>
                        </a:rPr>
                        <a:t> </a:t>
                      </a:r>
                      <a:r>
                        <a:rPr lang="en-US" sz="1900" b="1" dirty="0">
                          <a:effectLst/>
                          <a:latin typeface="微软雅黑" pitchFamily="34" charset="-122"/>
                          <a:ea typeface="微软雅黑" pitchFamily="34" charset="-122"/>
                        </a:rPr>
                        <a:t>10 </a:t>
                      </a:r>
                      <a:r>
                        <a:rPr lang="en-US" sz="1900" b="1" dirty="0" err="1">
                          <a:effectLst/>
                          <a:latin typeface="微软雅黑" pitchFamily="34" charset="-122"/>
                          <a:ea typeface="微软雅黑" pitchFamily="34" charset="-122"/>
                        </a:rPr>
                        <a:t>Gbit</a:t>
                      </a:r>
                      <a:r>
                        <a:rPr lang="en-US" sz="1900" b="1" dirty="0">
                          <a:effectLst/>
                          <a:latin typeface="微软雅黑" pitchFamily="34" charset="-122"/>
                          <a:ea typeface="微软雅黑" pitchFamily="34" charset="-122"/>
                        </a:rPr>
                        <a:t>/s </a:t>
                      </a:r>
                      <a:r>
                        <a:rPr lang="zh-CN" sz="1900" b="1" dirty="0">
                          <a:effectLst/>
                          <a:latin typeface="微软雅黑" pitchFamily="34" charset="-122"/>
                          <a:ea typeface="微软雅黑" pitchFamily="34" charset="-122"/>
                        </a:rPr>
                        <a:t>的应用</a:t>
                      </a:r>
                      <a:endParaRPr lang="zh-CN" sz="1900" b="1" dirty="0">
                        <a:solidFill>
                          <a:schemeClr val="tx1"/>
                        </a:solidFill>
                        <a:effectLst/>
                        <a:latin typeface="微软雅黑" pitchFamily="34" charset="-122"/>
                        <a:ea typeface="微软雅黑" pitchFamily="34" charset="-122"/>
                      </a:endParaRPr>
                    </a:p>
                  </a:txBody>
                  <a:tcPr marL="41987" marR="41987" marT="0" marB="0" anchor="ctr"/>
                </a:tc>
                <a:extLst>
                  <a:ext uri="{0D108BD9-81ED-4DB2-BD59-A6C34878D82A}">
                    <a16:rowId xmlns:a16="http://schemas.microsoft.com/office/drawing/2014/main" val="10006"/>
                  </a:ext>
                </a:extLst>
              </a:tr>
            </a:tbl>
          </a:graphicData>
        </a:graphic>
      </p:graphicFrame>
      <p:sp>
        <p:nvSpPr>
          <p:cNvPr id="10" name="矩形 9"/>
          <p:cNvSpPr/>
          <p:nvPr/>
        </p:nvSpPr>
        <p:spPr>
          <a:xfrm>
            <a:off x="3400035" y="1810688"/>
            <a:ext cx="5416868" cy="461665"/>
          </a:xfrm>
          <a:prstGeom prst="rect">
            <a:avLst/>
          </a:prstGeom>
        </p:spPr>
        <p:txBody>
          <a:bodyPr wrap="none">
            <a:spAutoFit/>
          </a:bodyPr>
          <a:lstStyle/>
          <a:p>
            <a:pPr algn="ctr"/>
            <a:r>
              <a:rPr lang="zh-CN" altLang="zh-CN" sz="2400" b="1" dirty="0">
                <a:latin typeface="微软雅黑" pitchFamily="34" charset="-122"/>
                <a:ea typeface="微软雅黑" pitchFamily="34" charset="-122"/>
              </a:rPr>
              <a:t>常用的绞合线的类别、带宽和典型应用</a:t>
            </a:r>
            <a:endParaRPr lang="zh-CN" altLang="en-US" sz="2400" b="1" dirty="0">
              <a:latin typeface="微软雅黑" pitchFamily="34" charset="-122"/>
              <a:ea typeface="微软雅黑" pitchFamily="34" charset="-122"/>
            </a:endParaRPr>
          </a:p>
        </p:txBody>
      </p:sp>
    </p:spTree>
    <p:extLst>
      <p:ext uri="{BB962C8B-B14F-4D97-AF65-F5344CB8AC3E}">
        <p14:creationId xmlns:p14="http://schemas.microsoft.com/office/powerpoint/2010/main" val="37887187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圆角矩形 38"/>
          <p:cNvSpPr/>
          <p:nvPr/>
        </p:nvSpPr>
        <p:spPr>
          <a:xfrm>
            <a:off x="1245141" y="3863793"/>
            <a:ext cx="9701721" cy="1993553"/>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p>
        </p:txBody>
      </p:sp>
      <p:sp>
        <p:nvSpPr>
          <p:cNvPr id="30" name="Rectangle 8"/>
          <p:cNvSpPr>
            <a:spLocks noChangeArrowheads="1"/>
          </p:cNvSpPr>
          <p:nvPr/>
        </p:nvSpPr>
        <p:spPr bwMode="auto">
          <a:xfrm>
            <a:off x="726860" y="1432357"/>
            <a:ext cx="10738283" cy="2357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80990" indent="-380990">
              <a:lnSpc>
                <a:spcPts val="3600"/>
              </a:lnSpc>
              <a:buClr>
                <a:srgbClr val="0070C0"/>
              </a:buClr>
              <a:buFont typeface="Wingdings" pitchFamily="2" charset="2"/>
              <a:buChar char="l"/>
            </a:pPr>
            <a:r>
              <a:rPr lang="zh-CN" altLang="en-US" sz="2400" b="1" dirty="0">
                <a:solidFill>
                  <a:srgbClr val="0000FF"/>
                </a:solidFill>
                <a:latin typeface="微软雅黑" pitchFamily="34" charset="-122"/>
                <a:ea typeface="微软雅黑" pitchFamily="34" charset="-122"/>
              </a:rPr>
              <a:t>同轴电缆</a:t>
            </a:r>
          </a:p>
          <a:p>
            <a:pPr marL="721766" indent="-380990">
              <a:lnSpc>
                <a:spcPts val="3600"/>
              </a:lnSpc>
              <a:buClr>
                <a:srgbClr val="7030A0"/>
              </a:buClr>
              <a:buFont typeface="Arial" pitchFamily="34" charset="0"/>
              <a:buChar char="•"/>
            </a:pPr>
            <a:r>
              <a:rPr lang="zh-CN" altLang="en-US" sz="2400" b="1" dirty="0">
                <a:latin typeface="微软雅黑" pitchFamily="34" charset="-122"/>
                <a:ea typeface="微软雅黑" pitchFamily="34" charset="-122"/>
              </a:rPr>
              <a:t>同轴电缆具有很好的抗干扰特性，被广泛用于传输较高速率的数据。</a:t>
            </a:r>
          </a:p>
          <a:p>
            <a:pPr marL="721766" indent="-380990">
              <a:lnSpc>
                <a:spcPts val="3600"/>
              </a:lnSpc>
              <a:buClr>
                <a:srgbClr val="7030A0"/>
              </a:buClr>
              <a:buFont typeface="Arial" pitchFamily="34" charset="0"/>
              <a:buChar char="•"/>
            </a:pPr>
            <a:r>
              <a:rPr lang="zh-CN" altLang="en-US" sz="2400" b="1" dirty="0">
                <a:latin typeface="微软雅黑" pitchFamily="34" charset="-122"/>
                <a:ea typeface="微软雅黑" pitchFamily="34" charset="-122"/>
              </a:rPr>
              <a:t>同轴电缆的带宽取决于电缆的质量。</a:t>
            </a:r>
          </a:p>
          <a:p>
            <a:pPr marL="721766" indent="-380990">
              <a:lnSpc>
                <a:spcPts val="3600"/>
              </a:lnSpc>
              <a:buClr>
                <a:srgbClr val="7030A0"/>
              </a:buClr>
              <a:buFont typeface="Arial" pitchFamily="34" charset="0"/>
              <a:buChar char="•"/>
            </a:pPr>
            <a:r>
              <a:rPr lang="en-US" altLang="zh-CN" sz="2400" b="1" dirty="0">
                <a:solidFill>
                  <a:srgbClr val="0000FF"/>
                </a:solidFill>
                <a:latin typeface="微软雅黑" pitchFamily="34" charset="-122"/>
                <a:ea typeface="微软雅黑" pitchFamily="34" charset="-122"/>
              </a:rPr>
              <a:t>50</a:t>
            </a:r>
            <a:r>
              <a:rPr lang="en-US" altLang="zh-CN" sz="2400" b="1" dirty="0">
                <a:solidFill>
                  <a:srgbClr val="0000FF"/>
                </a:solidFill>
                <a:latin typeface="Arial" pitchFamily="34" charset="0"/>
                <a:ea typeface="微软雅黑" pitchFamily="34" charset="-122"/>
                <a:cs typeface="Arial" pitchFamily="34" charset="0"/>
              </a:rPr>
              <a:t> </a:t>
            </a:r>
            <a:r>
              <a:rPr lang="el-GR" altLang="zh-CN" sz="2400" b="1" dirty="0">
                <a:solidFill>
                  <a:srgbClr val="0000FF"/>
                </a:solidFill>
                <a:latin typeface="Arial" pitchFamily="34" charset="0"/>
                <a:ea typeface="微软雅黑" pitchFamily="34" charset="-122"/>
                <a:cs typeface="Arial" pitchFamily="34" charset="0"/>
              </a:rPr>
              <a:t>Ω</a:t>
            </a:r>
            <a:r>
              <a:rPr lang="en-US" altLang="zh-CN" sz="2400" b="1" dirty="0">
                <a:solidFill>
                  <a:srgbClr val="0000FF"/>
                </a:solidFill>
                <a:latin typeface="Arial" pitchFamily="34" charset="0"/>
                <a:ea typeface="微软雅黑" pitchFamily="34" charset="-122"/>
                <a:cs typeface="Arial" pitchFamily="34" charset="0"/>
              </a:rPr>
              <a:t> </a:t>
            </a:r>
            <a:r>
              <a:rPr lang="zh-CN" altLang="en-US" sz="2400" b="1" dirty="0">
                <a:solidFill>
                  <a:srgbClr val="0000FF"/>
                </a:solidFill>
                <a:latin typeface="微软雅黑" pitchFamily="34" charset="-122"/>
                <a:ea typeface="微软雅黑" pitchFamily="34" charset="-122"/>
              </a:rPr>
              <a:t>同轴电缆 </a:t>
            </a:r>
            <a:r>
              <a:rPr lang="en-US" altLang="zh-CN" sz="2400" b="1" dirty="0">
                <a:solidFill>
                  <a:srgbClr val="CC00CC"/>
                </a:solidFill>
                <a:latin typeface="微软雅黑" pitchFamily="34" charset="-122"/>
                <a:ea typeface="微软雅黑" pitchFamily="34" charset="-122"/>
              </a:rPr>
              <a:t>—— LAN / </a:t>
            </a:r>
            <a:r>
              <a:rPr lang="zh-CN" altLang="en-US" sz="2400" b="1" dirty="0">
                <a:solidFill>
                  <a:srgbClr val="CC00CC"/>
                </a:solidFill>
                <a:latin typeface="微软雅黑" pitchFamily="34" charset="-122"/>
                <a:ea typeface="微软雅黑" pitchFamily="34" charset="-122"/>
              </a:rPr>
              <a:t>数字传输常用</a:t>
            </a:r>
          </a:p>
          <a:p>
            <a:pPr marL="721766" indent="-380990">
              <a:lnSpc>
                <a:spcPts val="3600"/>
              </a:lnSpc>
              <a:buClr>
                <a:srgbClr val="7030A0"/>
              </a:buClr>
              <a:buFont typeface="Arial" pitchFamily="34" charset="0"/>
              <a:buChar char="•"/>
            </a:pPr>
            <a:r>
              <a:rPr lang="en-US" altLang="zh-CN" sz="2400" b="1" dirty="0">
                <a:solidFill>
                  <a:srgbClr val="0000FF"/>
                </a:solidFill>
                <a:latin typeface="微软雅黑" pitchFamily="34" charset="-122"/>
                <a:ea typeface="微软雅黑" pitchFamily="34" charset="-122"/>
              </a:rPr>
              <a:t>75</a:t>
            </a:r>
            <a:r>
              <a:rPr lang="en-US" altLang="zh-CN" sz="2400" b="1" dirty="0">
                <a:solidFill>
                  <a:srgbClr val="0000FF"/>
                </a:solidFill>
                <a:latin typeface="Arial" pitchFamily="34" charset="0"/>
                <a:ea typeface="微软雅黑" pitchFamily="34" charset="-122"/>
                <a:cs typeface="Arial" pitchFamily="34" charset="0"/>
              </a:rPr>
              <a:t> </a:t>
            </a:r>
            <a:r>
              <a:rPr lang="el-GR" altLang="zh-CN" sz="2400" b="1" dirty="0">
                <a:solidFill>
                  <a:srgbClr val="0000FF"/>
                </a:solidFill>
                <a:latin typeface="Arial" pitchFamily="34" charset="0"/>
                <a:ea typeface="微软雅黑" pitchFamily="34" charset="-122"/>
                <a:cs typeface="Arial" pitchFamily="34" charset="0"/>
              </a:rPr>
              <a:t>Ω</a:t>
            </a:r>
            <a:r>
              <a:rPr lang="en-US" altLang="zh-CN" sz="2400" b="1" dirty="0">
                <a:solidFill>
                  <a:srgbClr val="0000FF"/>
                </a:solidFill>
                <a:latin typeface="Arial" pitchFamily="34" charset="0"/>
                <a:ea typeface="微软雅黑" pitchFamily="34" charset="-122"/>
                <a:cs typeface="Arial" pitchFamily="34" charset="0"/>
              </a:rPr>
              <a:t> </a:t>
            </a:r>
            <a:r>
              <a:rPr lang="zh-CN" altLang="en-US" sz="2400" b="1" dirty="0">
                <a:solidFill>
                  <a:srgbClr val="0000FF"/>
                </a:solidFill>
                <a:latin typeface="微软雅黑" pitchFamily="34" charset="-122"/>
                <a:ea typeface="微软雅黑" pitchFamily="34" charset="-122"/>
              </a:rPr>
              <a:t>同轴电缆 </a:t>
            </a:r>
            <a:r>
              <a:rPr lang="en-US" altLang="zh-CN" sz="2400" b="1" dirty="0">
                <a:solidFill>
                  <a:srgbClr val="CC00CC"/>
                </a:solidFill>
                <a:latin typeface="微软雅黑" pitchFamily="34" charset="-122"/>
                <a:ea typeface="微软雅黑" pitchFamily="34" charset="-122"/>
              </a:rPr>
              <a:t>—— </a:t>
            </a:r>
            <a:r>
              <a:rPr lang="zh-CN" altLang="en-US" sz="2400" b="1" dirty="0">
                <a:solidFill>
                  <a:srgbClr val="CC00CC"/>
                </a:solidFill>
                <a:latin typeface="微软雅黑" pitchFamily="34" charset="-122"/>
                <a:ea typeface="微软雅黑" pitchFamily="34" charset="-122"/>
              </a:rPr>
              <a:t>有线电视 </a:t>
            </a:r>
            <a:r>
              <a:rPr lang="en-US" altLang="zh-CN" sz="2400" b="1" dirty="0">
                <a:solidFill>
                  <a:srgbClr val="CC00CC"/>
                </a:solidFill>
                <a:latin typeface="微软雅黑" pitchFamily="34" charset="-122"/>
                <a:ea typeface="微软雅黑" pitchFamily="34" charset="-122"/>
              </a:rPr>
              <a:t>/ </a:t>
            </a:r>
            <a:r>
              <a:rPr lang="zh-CN" altLang="en-US" sz="2400" b="1" dirty="0">
                <a:solidFill>
                  <a:srgbClr val="CC00CC"/>
                </a:solidFill>
                <a:latin typeface="微软雅黑" pitchFamily="34" charset="-122"/>
                <a:ea typeface="微软雅黑" pitchFamily="34" charset="-122"/>
              </a:rPr>
              <a:t>模拟传输常用</a:t>
            </a:r>
          </a:p>
        </p:txBody>
      </p:sp>
      <p:grpSp>
        <p:nvGrpSpPr>
          <p:cNvPr id="31" name="组合 30"/>
          <p:cNvGrpSpPr/>
          <p:nvPr/>
        </p:nvGrpSpPr>
        <p:grpSpPr>
          <a:xfrm>
            <a:off x="4471004" y="4124718"/>
            <a:ext cx="6071235" cy="1395961"/>
            <a:chOff x="2505075" y="4020811"/>
            <a:chExt cx="4972050" cy="1327133"/>
          </a:xfrm>
        </p:grpSpPr>
        <p:pic>
          <p:nvPicPr>
            <p:cNvPr id="32" name="Picture 3" descr="D:\1xxr\1paper\Cable\222.gif"/>
            <p:cNvPicPr>
              <a:picLocks noChangeAspect="1" noChangeArrowheads="1"/>
            </p:cNvPicPr>
            <p:nvPr/>
          </p:nvPicPr>
          <p:blipFill>
            <a:blip r:embed="rId2">
              <a:extLst>
                <a:ext uri="{28A0092B-C50C-407E-A947-70E740481C1C}">
                  <a14:useLocalDpi xmlns:a14="http://schemas.microsoft.com/office/drawing/2010/main" val="0"/>
                </a:ext>
              </a:extLst>
            </a:blip>
            <a:srcRect t="37741" r="21053" b="25261"/>
            <a:stretch>
              <a:fillRect/>
            </a:stretch>
          </p:blipFill>
          <p:spPr bwMode="auto">
            <a:xfrm>
              <a:off x="2505075" y="4408015"/>
              <a:ext cx="4114800" cy="939929"/>
            </a:xfrm>
            <a:prstGeom prst="rect">
              <a:avLst/>
            </a:prstGeom>
            <a:noFill/>
            <a:ln w="19050">
              <a:solidFill>
                <a:srgbClr val="00B050"/>
              </a:solidFill>
            </a:ln>
            <a:extLst>
              <a:ext uri="{909E8E84-426E-40DD-AFC4-6F175D3DCCD1}">
                <a14:hiddenFill xmlns:a14="http://schemas.microsoft.com/office/drawing/2010/main">
                  <a:solidFill>
                    <a:srgbClr val="FFFFFF"/>
                  </a:solidFill>
                </a14:hiddenFill>
              </a:ext>
            </a:extLst>
          </p:spPr>
        </p:pic>
        <p:sp>
          <p:nvSpPr>
            <p:cNvPr id="33" name="Text Box 4"/>
            <p:cNvSpPr txBox="1">
              <a:spLocks noChangeArrowheads="1"/>
            </p:cNvSpPr>
            <p:nvPr/>
          </p:nvSpPr>
          <p:spPr bwMode="auto">
            <a:xfrm>
              <a:off x="6645275" y="4699000"/>
              <a:ext cx="831850" cy="3609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1867" b="1" dirty="0">
                  <a:solidFill>
                    <a:srgbClr val="0000FF"/>
                  </a:solidFill>
                  <a:latin typeface="微软雅黑" pitchFamily="34" charset="-122"/>
                  <a:ea typeface="微软雅黑" pitchFamily="34" charset="-122"/>
                </a:rPr>
                <a:t>内导体</a:t>
              </a:r>
            </a:p>
          </p:txBody>
        </p:sp>
        <p:sp>
          <p:nvSpPr>
            <p:cNvPr id="34" name="Text Box 5"/>
            <p:cNvSpPr txBox="1">
              <a:spLocks noChangeArrowheads="1"/>
            </p:cNvSpPr>
            <p:nvPr/>
          </p:nvSpPr>
          <p:spPr bwMode="auto">
            <a:xfrm>
              <a:off x="4481513" y="4044624"/>
              <a:ext cx="1730376" cy="360937"/>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1867" b="1" dirty="0">
                  <a:solidFill>
                    <a:srgbClr val="0000FF"/>
                  </a:solidFill>
                  <a:latin typeface="微软雅黑" pitchFamily="34" charset="-122"/>
                  <a:ea typeface="微软雅黑" pitchFamily="34" charset="-122"/>
                </a:rPr>
                <a:t>外导体屏蔽层</a:t>
              </a:r>
            </a:p>
          </p:txBody>
        </p:sp>
        <p:sp>
          <p:nvSpPr>
            <p:cNvPr id="35" name="Text Box 6"/>
            <p:cNvSpPr txBox="1">
              <a:spLocks noChangeArrowheads="1"/>
            </p:cNvSpPr>
            <p:nvPr/>
          </p:nvSpPr>
          <p:spPr bwMode="auto">
            <a:xfrm>
              <a:off x="6284913" y="4020811"/>
              <a:ext cx="963612" cy="360937"/>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1867" b="1" dirty="0">
                  <a:solidFill>
                    <a:srgbClr val="0000FF"/>
                  </a:solidFill>
                  <a:latin typeface="微软雅黑" pitchFamily="34" charset="-122"/>
                  <a:ea typeface="微软雅黑" pitchFamily="34" charset="-122"/>
                </a:rPr>
                <a:t>绝缘层</a:t>
              </a:r>
            </a:p>
          </p:txBody>
        </p:sp>
        <p:sp>
          <p:nvSpPr>
            <p:cNvPr id="36" name="Text Box 7"/>
            <p:cNvSpPr txBox="1">
              <a:spLocks noChangeArrowheads="1"/>
            </p:cNvSpPr>
            <p:nvPr/>
          </p:nvSpPr>
          <p:spPr bwMode="auto">
            <a:xfrm>
              <a:off x="2825752" y="4053671"/>
              <a:ext cx="1655762" cy="360937"/>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1867" b="1" dirty="0">
                  <a:solidFill>
                    <a:srgbClr val="0000FF"/>
                  </a:solidFill>
                  <a:latin typeface="微软雅黑" pitchFamily="34" charset="-122"/>
                  <a:ea typeface="微软雅黑" pitchFamily="34" charset="-122"/>
                </a:rPr>
                <a:t>绝缘保护套层</a:t>
              </a:r>
            </a:p>
          </p:txBody>
        </p:sp>
        <p:sp>
          <p:nvSpPr>
            <p:cNvPr id="37" name="Rectangle 9"/>
            <p:cNvSpPr>
              <a:spLocks noChangeArrowheads="1"/>
            </p:cNvSpPr>
            <p:nvPr/>
          </p:nvSpPr>
          <p:spPr bwMode="auto">
            <a:xfrm>
              <a:off x="6276975" y="5005105"/>
              <a:ext cx="517525" cy="276225"/>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3200" b="1">
                <a:solidFill>
                  <a:srgbClr val="000099"/>
                </a:solidFill>
                <a:ea typeface="黑体" pitchFamily="2" charset="-122"/>
              </a:endParaRPr>
            </a:p>
          </p:txBody>
        </p:sp>
      </p:grpSp>
      <p:sp>
        <p:nvSpPr>
          <p:cNvPr id="38" name="矩形 37"/>
          <p:cNvSpPr/>
          <p:nvPr/>
        </p:nvSpPr>
        <p:spPr>
          <a:xfrm>
            <a:off x="1306101" y="5155622"/>
            <a:ext cx="2511552" cy="461665"/>
          </a:xfrm>
          <a:prstGeom prst="rect">
            <a:avLst/>
          </a:prstGeom>
        </p:spPr>
        <p:txBody>
          <a:bodyPr wrap="square">
            <a:spAutoFit/>
          </a:bodyPr>
          <a:lstStyle/>
          <a:p>
            <a:pPr algn="ctr"/>
            <a:r>
              <a:rPr lang="zh-CN" altLang="zh-CN" sz="2400" b="1" dirty="0">
                <a:latin typeface="微软雅黑" pitchFamily="34" charset="-122"/>
                <a:ea typeface="微软雅黑" pitchFamily="34" charset="-122"/>
              </a:rPr>
              <a:t>同轴电缆的结构</a:t>
            </a:r>
            <a:endParaRPr lang="zh-CN" altLang="en-US" sz="2400" b="1" dirty="0">
              <a:latin typeface="微软雅黑" pitchFamily="34" charset="-122"/>
              <a:ea typeface="微软雅黑" pitchFamily="34" charset="-122"/>
            </a:endParaRPr>
          </a:p>
        </p:txBody>
      </p:sp>
      <p:sp>
        <p:nvSpPr>
          <p:cNvPr id="17" name="AutoShape 5"/>
          <p:cNvSpPr>
            <a:spLocks noChangeArrowheads="1"/>
          </p:cNvSpPr>
          <p:nvPr/>
        </p:nvSpPr>
        <p:spPr bwMode="auto">
          <a:xfrm>
            <a:off x="726860" y="917005"/>
            <a:ext cx="10738283" cy="518295"/>
          </a:xfrm>
          <a:prstGeom prst="roundRect">
            <a:avLst>
              <a:gd name="adj" fmla="val 16667"/>
            </a:avLst>
          </a:prstGeom>
          <a:solidFill>
            <a:srgbClr val="0089FA"/>
          </a:solidFill>
          <a:ln>
            <a:noFill/>
          </a:ln>
          <a:effectLst/>
        </p:spPr>
        <p:txBody>
          <a:bodyPr wrap="none" anchor="ctr"/>
          <a:lstStyle/>
          <a:p>
            <a:endParaRPr lang="zh-CN" altLang="en-US" sz="2400"/>
          </a:p>
        </p:txBody>
      </p:sp>
      <p:sp>
        <p:nvSpPr>
          <p:cNvPr id="18" name="Rectangle 6"/>
          <p:cNvSpPr>
            <a:spLocks noChangeArrowheads="1"/>
          </p:cNvSpPr>
          <p:nvPr/>
        </p:nvSpPr>
        <p:spPr bwMode="auto">
          <a:xfrm>
            <a:off x="4567379" y="860643"/>
            <a:ext cx="3057247"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3200" b="1" dirty="0">
                <a:solidFill>
                  <a:schemeClr val="bg1"/>
                </a:solidFill>
                <a:latin typeface="微软雅黑" pitchFamily="34" charset="-122"/>
                <a:ea typeface="微软雅黑" pitchFamily="34" charset="-122"/>
              </a:rPr>
              <a:t>导引型传输媒体</a:t>
            </a:r>
          </a:p>
        </p:txBody>
      </p:sp>
    </p:spTree>
    <p:extLst>
      <p:ext uri="{BB962C8B-B14F-4D97-AF65-F5344CB8AC3E}">
        <p14:creationId xmlns:p14="http://schemas.microsoft.com/office/powerpoint/2010/main" val="3825537823"/>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TotalTime>
  <Words>1150</Words>
  <Application>Microsoft Office PowerPoint</Application>
  <PresentationFormat>宽屏</PresentationFormat>
  <Paragraphs>188</Paragraphs>
  <Slides>19</Slides>
  <Notes>1</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19</vt:i4>
      </vt:variant>
    </vt:vector>
  </HeadingPairs>
  <TitlesOfParts>
    <vt:vector size="26" baseType="lpstr">
      <vt:lpstr>等线</vt:lpstr>
      <vt:lpstr>等线 Light</vt:lpstr>
      <vt:lpstr>宋体</vt:lpstr>
      <vt:lpstr>Arial</vt:lpstr>
      <vt:lpstr>Wingdings</vt:lpstr>
      <vt:lpstr>微软雅黑</vt:lpstr>
      <vt:lpstr>Office 主题​​</vt:lpstr>
      <vt:lpstr>传输介质及通信方式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网络通信方式</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传输介质及通信方式</dc:title>
  <dc:creator>carol</dc:creator>
  <cp:lastModifiedBy>carol</cp:lastModifiedBy>
  <cp:revision>3</cp:revision>
  <dcterms:created xsi:type="dcterms:W3CDTF">2020-02-11T08:54:56Z</dcterms:created>
  <dcterms:modified xsi:type="dcterms:W3CDTF">2020-02-11T08:58:54Z</dcterms:modified>
</cp:coreProperties>
</file>