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D78B0-0D49-4530-9AF7-0C836F031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257892-1E2B-4A55-8045-8BE1D47AC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5B11FF-0CA9-4575-838E-2B7247AF8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F379-A076-48CF-8BE1-A213956E7AB6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1E18FA-A0CC-4D81-BF31-AE2327BFB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2ED93A-1BB1-4D73-BBF6-34C430FB1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7C64-9D41-4531-BB3B-9F0CD0A87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888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C0B000-484D-4AB5-9094-D25446613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1BFF29-BF32-45D7-A5C4-74B05255A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DB3EC0-4FBF-4A17-ABE9-84F02219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F379-A076-48CF-8BE1-A213956E7AB6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A4238E-ACB3-44B6-8030-872A56C9E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5E12E8-CE27-40BD-BA60-FEFA40514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7C64-9D41-4531-BB3B-9F0CD0A87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17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22DE68-AE75-40A9-A13F-46DC039B76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38B045-301D-4BA5-9EDA-EEEC4CB3D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087829-1FED-4552-9FB3-24DBE67E6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F379-A076-48CF-8BE1-A213956E7AB6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448208-3B56-45E4-B712-769E23796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762BFA-0C6D-47A4-8035-86603B99C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7C64-9D41-4531-BB3B-9F0CD0A87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593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42D62B-E83C-4F4B-8FDC-C6722C66A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CD0A3C-639B-4783-81E0-0C57A12DF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6AA274-B385-4AC8-8850-C400BA9C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F379-A076-48CF-8BE1-A213956E7AB6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3DD53B-8093-42EE-901E-CB82D6EFC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E1E940-FFC3-4452-8C2E-7B55BE997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7C64-9D41-4531-BB3B-9F0CD0A87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152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0AA95-37F5-423C-8EFB-B74FBD721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7A5B5E-CFD1-41A7-BCA1-5DA29A299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5311F3-179E-4B9C-BF90-8A54566AB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F379-A076-48CF-8BE1-A213956E7AB6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07A3C3-B6ED-451C-B6B5-747F6F1F2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09FF74-A3D7-47EB-AB1B-CDE2E60CB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7C64-9D41-4531-BB3B-9F0CD0A87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483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1A6D47-536C-4E86-B67C-843CAFE01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65B991-8C62-49B6-AB23-8BFE907AE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DC3344-D0D8-4E43-8D40-F467703D2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472120-DB31-47E2-9BA2-00A93EAC0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F379-A076-48CF-8BE1-A213956E7AB6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98D3BB-728C-4059-87F9-0E155D871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83CA88-E9EC-4CED-8C67-8D81AD832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7C64-9D41-4531-BB3B-9F0CD0A87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239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AE2311-464C-406F-81E2-CD4F2CD19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367813-6FA3-4CAD-9697-5D16A266B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CE8F91-5DE5-4AE2-923F-CD8893F78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7E7F6C-AE07-433F-878D-5019623367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4DC12E-C399-48C9-B899-84436EED88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6C2F1ED-C533-4BFA-BE9E-E83A5A777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F379-A076-48CF-8BE1-A213956E7AB6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BC0226-2FC0-473F-9F4A-6E023846B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050D1C-3061-4B68-9B5C-EAD1C7800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7C64-9D41-4531-BB3B-9F0CD0A87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651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5A804-3958-4CC0-BCD6-C2326494A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3977AC-CFC9-4513-8042-262B6B692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F379-A076-48CF-8BE1-A213956E7AB6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CD5F71-867F-460E-BAE9-28F447E56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557998-EEAE-43F8-B4DA-76BD21634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7C64-9D41-4531-BB3B-9F0CD0A87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65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FF25198-F6D4-48E5-9FC1-E5F1F0066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F379-A076-48CF-8BE1-A213956E7AB6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0E7B969-9F86-4804-A22E-8FBC77D47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A53F1A-434E-4B94-B1F8-07F181710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7C64-9D41-4531-BB3B-9F0CD0A87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955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C121C7-E4C9-4BA4-8400-BB2451ECD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007BB2-C1E4-43B3-925B-C0382500F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0E68C3-C4C5-429D-A3FC-4A7DCA037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E7A3A2-C4DB-4458-9339-59B2628DF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F379-A076-48CF-8BE1-A213956E7AB6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D92F0C-DA5F-414F-9DA2-0F74A565A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849A36-670F-4B1D-B9BA-5AAA27656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7C64-9D41-4531-BB3B-9F0CD0A87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857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399D1-6640-4B44-9C71-6B52281F8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907D0D9-7C4F-4000-BDCB-70F72C1703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466D06-7CDF-42C6-8E19-2D41701D1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092B2A-07A3-4D83-AD59-930829FA1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F379-A076-48CF-8BE1-A213956E7AB6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8B29D0-7CF9-408F-A38B-DEC163296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102F15-97B6-4F44-8693-4DABC2838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7C64-9D41-4531-BB3B-9F0CD0A87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34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E5ACC8-278A-46F7-9366-0795BB35A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21DBD4-775E-4C1B-A93A-E4D5994EB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C076A7-2762-448F-B9F3-F0DC01C63F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EF379-A076-48CF-8BE1-A213956E7AB6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10DBCC-4069-4A38-B943-2FD660649C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C5291C-3B2A-4647-8EA9-224E99B9DC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37C64-9D41-4531-BB3B-9F0CD0A87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537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2AC42-E3DD-4427-9230-7DDD1AB1DB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STP</a:t>
            </a:r>
            <a:r>
              <a:rPr lang="zh-CN" altLang="en-US" dirty="0"/>
              <a:t>协议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0CA44A-EF8F-4118-8D6A-3F0DB6A29F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479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89B20C-2B0A-4EB1-AFD1-93ACB30DA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根桥的选举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E8128E-DDF1-47D6-B462-255C00FD4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984632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桥</a:t>
            </a:r>
            <a:r>
              <a:rPr lang="en-US" altLang="zh-CN" dirty="0"/>
              <a:t>ID</a:t>
            </a:r>
            <a:r>
              <a:rPr lang="zh-CN" altLang="en-US" dirty="0"/>
              <a:t>由桥优先级（</a:t>
            </a:r>
            <a:r>
              <a:rPr lang="en-US" altLang="zh-CN" dirty="0" err="1"/>
              <a:t>BridgePriority</a:t>
            </a:r>
            <a:r>
              <a:rPr lang="zh-CN" altLang="en-US" dirty="0"/>
              <a:t>）和桥</a:t>
            </a:r>
            <a:r>
              <a:rPr lang="en-US" altLang="zh-CN" dirty="0"/>
              <a:t>MAC</a:t>
            </a:r>
            <a:r>
              <a:rPr lang="zh-CN" altLang="en-US" dirty="0"/>
              <a:t>地址（</a:t>
            </a:r>
            <a:r>
              <a:rPr lang="en-US" altLang="zh-CN" dirty="0" err="1"/>
              <a:t>BridgeMacAddress</a:t>
            </a:r>
            <a:r>
              <a:rPr lang="zh-CN" altLang="en-US" dirty="0"/>
              <a:t>）组成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桥</a:t>
            </a:r>
            <a:r>
              <a:rPr lang="en-US" altLang="zh-CN" dirty="0"/>
              <a:t>ID</a:t>
            </a:r>
            <a:r>
              <a:rPr lang="zh-CN" altLang="en-US" dirty="0"/>
              <a:t>小的桥被选举为根桥</a:t>
            </a:r>
          </a:p>
        </p:txBody>
      </p:sp>
      <p:sp>
        <p:nvSpPr>
          <p:cNvPr id="4" name="Line 3">
            <a:extLst>
              <a:ext uri="{FF2B5EF4-FFF2-40B4-BE49-F238E27FC236}">
                <a16:creationId xmlns:a16="http://schemas.microsoft.com/office/drawing/2014/main" id="{5E85BA25-1C41-4363-BC70-4E687882BB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72191" y="3429000"/>
            <a:ext cx="1008063" cy="16557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7FF186BE-944B-4389-BEC7-0F7CDD440C18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3629" y="5229225"/>
            <a:ext cx="22320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06A4ABC0-16FC-4660-8EF5-72DA18FFE85A}"/>
              </a:ext>
            </a:extLst>
          </p:cNvPr>
          <p:cNvSpPr>
            <a:spLocks noChangeShapeType="1"/>
          </p:cNvSpPr>
          <p:nvPr/>
        </p:nvSpPr>
        <p:spPr bwMode="auto">
          <a:xfrm>
            <a:off x="8439029" y="3429000"/>
            <a:ext cx="1081087" cy="15827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F814B36-A68B-4388-A583-9468EF2AE82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45129" y="4868863"/>
            <a:ext cx="914400" cy="666750"/>
            <a:chOff x="1402" y="538"/>
            <a:chExt cx="576" cy="420"/>
          </a:xfrm>
        </p:grpSpPr>
        <p:sp>
          <p:nvSpPr>
            <p:cNvPr id="8" name="AutoShape 7">
              <a:extLst>
                <a:ext uri="{FF2B5EF4-FFF2-40B4-BE49-F238E27FC236}">
                  <a16:creationId xmlns:a16="http://schemas.microsoft.com/office/drawing/2014/main" id="{8F6A12AD-40FF-45BF-A812-2CDCAD06F7C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02" y="538"/>
              <a:ext cx="576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E7A17724-180A-4BA7-9572-024858E67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" y="706"/>
              <a:ext cx="287" cy="252"/>
            </a:xfrm>
            <a:custGeom>
              <a:avLst/>
              <a:gdLst>
                <a:gd name="T0" fmla="*/ 287 w 287"/>
                <a:gd name="T1" fmla="*/ 0 h 252"/>
                <a:gd name="T2" fmla="*/ 287 w 287"/>
                <a:gd name="T3" fmla="*/ 85 h 252"/>
                <a:gd name="T4" fmla="*/ 0 w 287"/>
                <a:gd name="T5" fmla="*/ 252 h 252"/>
                <a:gd name="T6" fmla="*/ 0 w 287"/>
                <a:gd name="T7" fmla="*/ 167 h 252"/>
                <a:gd name="T8" fmla="*/ 287 w 287"/>
                <a:gd name="T9" fmla="*/ 0 h 252"/>
                <a:gd name="T10" fmla="*/ 287 w 287"/>
                <a:gd name="T11" fmla="*/ 0 h 252"/>
                <a:gd name="T12" fmla="*/ 287 w 287"/>
                <a:gd name="T13" fmla="*/ 0 h 252"/>
                <a:gd name="T14" fmla="*/ 287 w 287"/>
                <a:gd name="T15" fmla="*/ 0 h 252"/>
                <a:gd name="T16" fmla="*/ 287 w 287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7"/>
                <a:gd name="T28" fmla="*/ 0 h 252"/>
                <a:gd name="T29" fmla="*/ 287 w 287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7" h="252">
                  <a:moveTo>
                    <a:pt x="287" y="0"/>
                  </a:moveTo>
                  <a:lnTo>
                    <a:pt x="287" y="85"/>
                  </a:lnTo>
                  <a:lnTo>
                    <a:pt x="0" y="252"/>
                  </a:lnTo>
                  <a:lnTo>
                    <a:pt x="0" y="167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4AF8614-CAB3-4BF8-8CC0-20DABFB51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2" y="706"/>
              <a:ext cx="289" cy="252"/>
            </a:xfrm>
            <a:custGeom>
              <a:avLst/>
              <a:gdLst>
                <a:gd name="T0" fmla="*/ 289 w 289"/>
                <a:gd name="T1" fmla="*/ 167 h 252"/>
                <a:gd name="T2" fmla="*/ 289 w 289"/>
                <a:gd name="T3" fmla="*/ 252 h 252"/>
                <a:gd name="T4" fmla="*/ 0 w 289"/>
                <a:gd name="T5" fmla="*/ 85 h 252"/>
                <a:gd name="T6" fmla="*/ 0 w 289"/>
                <a:gd name="T7" fmla="*/ 0 h 252"/>
                <a:gd name="T8" fmla="*/ 289 w 289"/>
                <a:gd name="T9" fmla="*/ 167 h 252"/>
                <a:gd name="T10" fmla="*/ 289 w 289"/>
                <a:gd name="T11" fmla="*/ 167 h 252"/>
                <a:gd name="T12" fmla="*/ 289 w 289"/>
                <a:gd name="T13" fmla="*/ 167 h 252"/>
                <a:gd name="T14" fmla="*/ 289 w 289"/>
                <a:gd name="T15" fmla="*/ 167 h 252"/>
                <a:gd name="T16" fmla="*/ 289 w 289"/>
                <a:gd name="T17" fmla="*/ 167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9"/>
                <a:gd name="T28" fmla="*/ 0 h 252"/>
                <a:gd name="T29" fmla="*/ 289 w 289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9" h="252">
                  <a:moveTo>
                    <a:pt x="289" y="167"/>
                  </a:moveTo>
                  <a:lnTo>
                    <a:pt x="289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9" y="167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5601FF4-AA69-4731-A1A1-8DE104993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2" y="538"/>
              <a:ext cx="576" cy="335"/>
            </a:xfrm>
            <a:custGeom>
              <a:avLst/>
              <a:gdLst>
                <a:gd name="T0" fmla="*/ 576 w 576"/>
                <a:gd name="T1" fmla="*/ 168 h 335"/>
                <a:gd name="T2" fmla="*/ 289 w 576"/>
                <a:gd name="T3" fmla="*/ 335 h 335"/>
                <a:gd name="T4" fmla="*/ 0 w 576"/>
                <a:gd name="T5" fmla="*/ 168 h 335"/>
                <a:gd name="T6" fmla="*/ 287 w 576"/>
                <a:gd name="T7" fmla="*/ 0 h 335"/>
                <a:gd name="T8" fmla="*/ 576 w 576"/>
                <a:gd name="T9" fmla="*/ 168 h 335"/>
                <a:gd name="T10" fmla="*/ 576 w 576"/>
                <a:gd name="T11" fmla="*/ 168 h 335"/>
                <a:gd name="T12" fmla="*/ 576 w 576"/>
                <a:gd name="T13" fmla="*/ 168 h 335"/>
                <a:gd name="T14" fmla="*/ 576 w 576"/>
                <a:gd name="T15" fmla="*/ 168 h 335"/>
                <a:gd name="T16" fmla="*/ 576 w 576"/>
                <a:gd name="T17" fmla="*/ 168 h 3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6"/>
                <a:gd name="T28" fmla="*/ 0 h 335"/>
                <a:gd name="T29" fmla="*/ 576 w 576"/>
                <a:gd name="T30" fmla="*/ 335 h 33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6" h="335">
                  <a:moveTo>
                    <a:pt x="576" y="168"/>
                  </a:moveTo>
                  <a:lnTo>
                    <a:pt x="289" y="335"/>
                  </a:lnTo>
                  <a:lnTo>
                    <a:pt x="0" y="168"/>
                  </a:lnTo>
                  <a:lnTo>
                    <a:pt x="287" y="0"/>
                  </a:lnTo>
                  <a:lnTo>
                    <a:pt x="576" y="168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DF0EEAC7-35AE-4803-B429-4A837A89A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6" y="588"/>
              <a:ext cx="407" cy="237"/>
            </a:xfrm>
            <a:custGeom>
              <a:avLst/>
              <a:gdLst>
                <a:gd name="T0" fmla="*/ 407 w 407"/>
                <a:gd name="T1" fmla="*/ 90 h 237"/>
                <a:gd name="T2" fmla="*/ 374 w 407"/>
                <a:gd name="T3" fmla="*/ 90 h 237"/>
                <a:gd name="T4" fmla="*/ 375 w 407"/>
                <a:gd name="T5" fmla="*/ 119 h 237"/>
                <a:gd name="T6" fmla="*/ 332 w 407"/>
                <a:gd name="T7" fmla="*/ 95 h 237"/>
                <a:gd name="T8" fmla="*/ 325 w 407"/>
                <a:gd name="T9" fmla="*/ 91 h 237"/>
                <a:gd name="T10" fmla="*/ 315 w 407"/>
                <a:gd name="T11" fmla="*/ 92 h 237"/>
                <a:gd name="T12" fmla="*/ 229 w 407"/>
                <a:gd name="T13" fmla="*/ 104 h 237"/>
                <a:gd name="T14" fmla="*/ 248 w 407"/>
                <a:gd name="T15" fmla="*/ 54 h 237"/>
                <a:gd name="T16" fmla="*/ 250 w 407"/>
                <a:gd name="T17" fmla="*/ 48 h 237"/>
                <a:gd name="T18" fmla="*/ 243 w 407"/>
                <a:gd name="T19" fmla="*/ 43 h 237"/>
                <a:gd name="T20" fmla="*/ 201 w 407"/>
                <a:gd name="T21" fmla="*/ 19 h 237"/>
                <a:gd name="T22" fmla="*/ 251 w 407"/>
                <a:gd name="T23" fmla="*/ 19 h 237"/>
                <a:gd name="T24" fmla="*/ 251 w 407"/>
                <a:gd name="T25" fmla="*/ 0 h 237"/>
                <a:gd name="T26" fmla="*/ 141 w 407"/>
                <a:gd name="T27" fmla="*/ 0 h 237"/>
                <a:gd name="T28" fmla="*/ 141 w 407"/>
                <a:gd name="T29" fmla="*/ 64 h 237"/>
                <a:gd name="T30" fmla="*/ 174 w 407"/>
                <a:gd name="T31" fmla="*/ 64 h 237"/>
                <a:gd name="T32" fmla="*/ 174 w 407"/>
                <a:gd name="T33" fmla="*/ 35 h 237"/>
                <a:gd name="T34" fmla="*/ 209 w 407"/>
                <a:gd name="T35" fmla="*/ 55 h 237"/>
                <a:gd name="T36" fmla="*/ 187 w 407"/>
                <a:gd name="T37" fmla="*/ 109 h 237"/>
                <a:gd name="T38" fmla="*/ 94 w 407"/>
                <a:gd name="T39" fmla="*/ 122 h 237"/>
                <a:gd name="T40" fmla="*/ 59 w 407"/>
                <a:gd name="T41" fmla="*/ 101 h 237"/>
                <a:gd name="T42" fmla="*/ 109 w 407"/>
                <a:gd name="T43" fmla="*/ 101 h 237"/>
                <a:gd name="T44" fmla="*/ 109 w 407"/>
                <a:gd name="T45" fmla="*/ 83 h 237"/>
                <a:gd name="T46" fmla="*/ 0 w 407"/>
                <a:gd name="T47" fmla="*/ 83 h 237"/>
                <a:gd name="T48" fmla="*/ 0 w 407"/>
                <a:gd name="T49" fmla="*/ 146 h 237"/>
                <a:gd name="T50" fmla="*/ 33 w 407"/>
                <a:gd name="T51" fmla="*/ 146 h 237"/>
                <a:gd name="T52" fmla="*/ 33 w 407"/>
                <a:gd name="T53" fmla="*/ 117 h 237"/>
                <a:gd name="T54" fmla="*/ 75 w 407"/>
                <a:gd name="T55" fmla="*/ 142 h 237"/>
                <a:gd name="T56" fmla="*/ 82 w 407"/>
                <a:gd name="T57" fmla="*/ 146 h 237"/>
                <a:gd name="T58" fmla="*/ 93 w 407"/>
                <a:gd name="T59" fmla="*/ 144 h 237"/>
                <a:gd name="T60" fmla="*/ 178 w 407"/>
                <a:gd name="T61" fmla="*/ 133 h 237"/>
                <a:gd name="T62" fmla="*/ 158 w 407"/>
                <a:gd name="T63" fmla="*/ 183 h 237"/>
                <a:gd name="T64" fmla="*/ 156 w 407"/>
                <a:gd name="T65" fmla="*/ 189 h 237"/>
                <a:gd name="T66" fmla="*/ 164 w 407"/>
                <a:gd name="T67" fmla="*/ 193 h 237"/>
                <a:gd name="T68" fmla="*/ 206 w 407"/>
                <a:gd name="T69" fmla="*/ 217 h 237"/>
                <a:gd name="T70" fmla="*/ 156 w 407"/>
                <a:gd name="T71" fmla="*/ 217 h 237"/>
                <a:gd name="T72" fmla="*/ 156 w 407"/>
                <a:gd name="T73" fmla="*/ 237 h 237"/>
                <a:gd name="T74" fmla="*/ 266 w 407"/>
                <a:gd name="T75" fmla="*/ 237 h 237"/>
                <a:gd name="T76" fmla="*/ 265 w 407"/>
                <a:gd name="T77" fmla="*/ 173 h 237"/>
                <a:gd name="T78" fmla="*/ 233 w 407"/>
                <a:gd name="T79" fmla="*/ 173 h 237"/>
                <a:gd name="T80" fmla="*/ 233 w 407"/>
                <a:gd name="T81" fmla="*/ 202 h 237"/>
                <a:gd name="T82" fmla="*/ 198 w 407"/>
                <a:gd name="T83" fmla="*/ 182 h 237"/>
                <a:gd name="T84" fmla="*/ 219 w 407"/>
                <a:gd name="T85" fmla="*/ 128 h 237"/>
                <a:gd name="T86" fmla="*/ 313 w 407"/>
                <a:gd name="T87" fmla="*/ 115 h 237"/>
                <a:gd name="T88" fmla="*/ 347 w 407"/>
                <a:gd name="T89" fmla="*/ 135 h 237"/>
                <a:gd name="T90" fmla="*/ 297 w 407"/>
                <a:gd name="T91" fmla="*/ 135 h 237"/>
                <a:gd name="T92" fmla="*/ 297 w 407"/>
                <a:gd name="T93" fmla="*/ 154 h 237"/>
                <a:gd name="T94" fmla="*/ 407 w 407"/>
                <a:gd name="T95" fmla="*/ 154 h 237"/>
                <a:gd name="T96" fmla="*/ 407 w 407"/>
                <a:gd name="T97" fmla="*/ 90 h 237"/>
                <a:gd name="T98" fmla="*/ 407 w 407"/>
                <a:gd name="T99" fmla="*/ 90 h 237"/>
                <a:gd name="T100" fmla="*/ 407 w 407"/>
                <a:gd name="T101" fmla="*/ 90 h 237"/>
                <a:gd name="T102" fmla="*/ 407 w 407"/>
                <a:gd name="T103" fmla="*/ 90 h 23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7"/>
                <a:gd name="T157" fmla="*/ 0 h 237"/>
                <a:gd name="T158" fmla="*/ 407 w 407"/>
                <a:gd name="T159" fmla="*/ 237 h 23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7" h="237">
                  <a:moveTo>
                    <a:pt x="407" y="90"/>
                  </a:moveTo>
                  <a:lnTo>
                    <a:pt x="374" y="90"/>
                  </a:lnTo>
                  <a:lnTo>
                    <a:pt x="375" y="119"/>
                  </a:lnTo>
                  <a:lnTo>
                    <a:pt x="332" y="95"/>
                  </a:lnTo>
                  <a:lnTo>
                    <a:pt x="325" y="91"/>
                  </a:lnTo>
                  <a:lnTo>
                    <a:pt x="315" y="92"/>
                  </a:lnTo>
                  <a:lnTo>
                    <a:pt x="229" y="104"/>
                  </a:lnTo>
                  <a:lnTo>
                    <a:pt x="248" y="54"/>
                  </a:lnTo>
                  <a:lnTo>
                    <a:pt x="250" y="48"/>
                  </a:lnTo>
                  <a:lnTo>
                    <a:pt x="243" y="43"/>
                  </a:lnTo>
                  <a:lnTo>
                    <a:pt x="201" y="19"/>
                  </a:lnTo>
                  <a:lnTo>
                    <a:pt x="251" y="19"/>
                  </a:lnTo>
                  <a:lnTo>
                    <a:pt x="251" y="0"/>
                  </a:lnTo>
                  <a:lnTo>
                    <a:pt x="141" y="0"/>
                  </a:lnTo>
                  <a:lnTo>
                    <a:pt x="141" y="64"/>
                  </a:lnTo>
                  <a:lnTo>
                    <a:pt x="174" y="64"/>
                  </a:lnTo>
                  <a:lnTo>
                    <a:pt x="174" y="35"/>
                  </a:lnTo>
                  <a:lnTo>
                    <a:pt x="209" y="55"/>
                  </a:lnTo>
                  <a:lnTo>
                    <a:pt x="187" y="109"/>
                  </a:lnTo>
                  <a:lnTo>
                    <a:pt x="94" y="122"/>
                  </a:lnTo>
                  <a:lnTo>
                    <a:pt x="59" y="101"/>
                  </a:lnTo>
                  <a:lnTo>
                    <a:pt x="109" y="101"/>
                  </a:lnTo>
                  <a:lnTo>
                    <a:pt x="109" y="83"/>
                  </a:lnTo>
                  <a:lnTo>
                    <a:pt x="0" y="83"/>
                  </a:lnTo>
                  <a:lnTo>
                    <a:pt x="0" y="146"/>
                  </a:lnTo>
                  <a:lnTo>
                    <a:pt x="33" y="146"/>
                  </a:lnTo>
                  <a:lnTo>
                    <a:pt x="33" y="117"/>
                  </a:lnTo>
                  <a:lnTo>
                    <a:pt x="75" y="142"/>
                  </a:lnTo>
                  <a:lnTo>
                    <a:pt x="82" y="146"/>
                  </a:lnTo>
                  <a:lnTo>
                    <a:pt x="93" y="144"/>
                  </a:lnTo>
                  <a:lnTo>
                    <a:pt x="178" y="133"/>
                  </a:lnTo>
                  <a:lnTo>
                    <a:pt x="158" y="183"/>
                  </a:lnTo>
                  <a:lnTo>
                    <a:pt x="156" y="189"/>
                  </a:lnTo>
                  <a:lnTo>
                    <a:pt x="164" y="193"/>
                  </a:lnTo>
                  <a:lnTo>
                    <a:pt x="206" y="217"/>
                  </a:lnTo>
                  <a:lnTo>
                    <a:pt x="156" y="217"/>
                  </a:lnTo>
                  <a:lnTo>
                    <a:pt x="156" y="237"/>
                  </a:lnTo>
                  <a:lnTo>
                    <a:pt x="266" y="237"/>
                  </a:lnTo>
                  <a:lnTo>
                    <a:pt x="265" y="173"/>
                  </a:lnTo>
                  <a:lnTo>
                    <a:pt x="233" y="173"/>
                  </a:lnTo>
                  <a:lnTo>
                    <a:pt x="233" y="202"/>
                  </a:lnTo>
                  <a:lnTo>
                    <a:pt x="198" y="182"/>
                  </a:lnTo>
                  <a:lnTo>
                    <a:pt x="219" y="128"/>
                  </a:lnTo>
                  <a:lnTo>
                    <a:pt x="313" y="115"/>
                  </a:lnTo>
                  <a:lnTo>
                    <a:pt x="347" y="135"/>
                  </a:lnTo>
                  <a:lnTo>
                    <a:pt x="297" y="135"/>
                  </a:lnTo>
                  <a:lnTo>
                    <a:pt x="297" y="154"/>
                  </a:lnTo>
                  <a:lnTo>
                    <a:pt x="407" y="154"/>
                  </a:lnTo>
                  <a:lnTo>
                    <a:pt x="407" y="9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B93FEECA-3B2A-4DC3-B17E-2F506CAC8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6" y="583"/>
              <a:ext cx="407" cy="236"/>
            </a:xfrm>
            <a:custGeom>
              <a:avLst/>
              <a:gdLst>
                <a:gd name="T0" fmla="*/ 407 w 407"/>
                <a:gd name="T1" fmla="*/ 90 h 236"/>
                <a:gd name="T2" fmla="*/ 374 w 407"/>
                <a:gd name="T3" fmla="*/ 90 h 236"/>
                <a:gd name="T4" fmla="*/ 375 w 407"/>
                <a:gd name="T5" fmla="*/ 119 h 236"/>
                <a:gd name="T6" fmla="*/ 332 w 407"/>
                <a:gd name="T7" fmla="*/ 95 h 236"/>
                <a:gd name="T8" fmla="*/ 325 w 407"/>
                <a:gd name="T9" fmla="*/ 90 h 236"/>
                <a:gd name="T10" fmla="*/ 315 w 407"/>
                <a:gd name="T11" fmla="*/ 91 h 236"/>
                <a:gd name="T12" fmla="*/ 229 w 407"/>
                <a:gd name="T13" fmla="*/ 103 h 236"/>
                <a:gd name="T14" fmla="*/ 248 w 407"/>
                <a:gd name="T15" fmla="*/ 53 h 236"/>
                <a:gd name="T16" fmla="*/ 250 w 407"/>
                <a:gd name="T17" fmla="*/ 48 h 236"/>
                <a:gd name="T18" fmla="*/ 243 w 407"/>
                <a:gd name="T19" fmla="*/ 43 h 236"/>
                <a:gd name="T20" fmla="*/ 201 w 407"/>
                <a:gd name="T21" fmla="*/ 19 h 236"/>
                <a:gd name="T22" fmla="*/ 251 w 407"/>
                <a:gd name="T23" fmla="*/ 19 h 236"/>
                <a:gd name="T24" fmla="*/ 251 w 407"/>
                <a:gd name="T25" fmla="*/ 0 h 236"/>
                <a:gd name="T26" fmla="*/ 141 w 407"/>
                <a:gd name="T27" fmla="*/ 0 h 236"/>
                <a:gd name="T28" fmla="*/ 141 w 407"/>
                <a:gd name="T29" fmla="*/ 63 h 236"/>
                <a:gd name="T30" fmla="*/ 174 w 407"/>
                <a:gd name="T31" fmla="*/ 63 h 236"/>
                <a:gd name="T32" fmla="*/ 174 w 407"/>
                <a:gd name="T33" fmla="*/ 34 h 236"/>
                <a:gd name="T34" fmla="*/ 209 w 407"/>
                <a:gd name="T35" fmla="*/ 55 h 236"/>
                <a:gd name="T36" fmla="*/ 187 w 407"/>
                <a:gd name="T37" fmla="*/ 109 h 236"/>
                <a:gd name="T38" fmla="*/ 94 w 407"/>
                <a:gd name="T39" fmla="*/ 121 h 236"/>
                <a:gd name="T40" fmla="*/ 59 w 407"/>
                <a:gd name="T41" fmla="*/ 101 h 236"/>
                <a:gd name="T42" fmla="*/ 109 w 407"/>
                <a:gd name="T43" fmla="*/ 101 h 236"/>
                <a:gd name="T44" fmla="*/ 109 w 407"/>
                <a:gd name="T45" fmla="*/ 82 h 236"/>
                <a:gd name="T46" fmla="*/ 0 w 407"/>
                <a:gd name="T47" fmla="*/ 82 h 236"/>
                <a:gd name="T48" fmla="*/ 0 w 407"/>
                <a:gd name="T49" fmla="*/ 146 h 236"/>
                <a:gd name="T50" fmla="*/ 33 w 407"/>
                <a:gd name="T51" fmla="*/ 146 h 236"/>
                <a:gd name="T52" fmla="*/ 33 w 407"/>
                <a:gd name="T53" fmla="*/ 117 h 236"/>
                <a:gd name="T54" fmla="*/ 75 w 407"/>
                <a:gd name="T55" fmla="*/ 141 h 236"/>
                <a:gd name="T56" fmla="*/ 82 w 407"/>
                <a:gd name="T57" fmla="*/ 145 h 236"/>
                <a:gd name="T58" fmla="*/ 93 w 407"/>
                <a:gd name="T59" fmla="*/ 144 h 236"/>
                <a:gd name="T60" fmla="*/ 178 w 407"/>
                <a:gd name="T61" fmla="*/ 133 h 236"/>
                <a:gd name="T62" fmla="*/ 158 w 407"/>
                <a:gd name="T63" fmla="*/ 182 h 236"/>
                <a:gd name="T64" fmla="*/ 156 w 407"/>
                <a:gd name="T65" fmla="*/ 188 h 236"/>
                <a:gd name="T66" fmla="*/ 164 w 407"/>
                <a:gd name="T67" fmla="*/ 192 h 236"/>
                <a:gd name="T68" fmla="*/ 206 w 407"/>
                <a:gd name="T69" fmla="*/ 217 h 236"/>
                <a:gd name="T70" fmla="*/ 156 w 407"/>
                <a:gd name="T71" fmla="*/ 217 h 236"/>
                <a:gd name="T72" fmla="*/ 156 w 407"/>
                <a:gd name="T73" fmla="*/ 236 h 236"/>
                <a:gd name="T74" fmla="*/ 266 w 407"/>
                <a:gd name="T75" fmla="*/ 236 h 236"/>
                <a:gd name="T76" fmla="*/ 265 w 407"/>
                <a:gd name="T77" fmla="*/ 172 h 236"/>
                <a:gd name="T78" fmla="*/ 233 w 407"/>
                <a:gd name="T79" fmla="*/ 172 h 236"/>
                <a:gd name="T80" fmla="*/ 233 w 407"/>
                <a:gd name="T81" fmla="*/ 201 h 236"/>
                <a:gd name="T82" fmla="*/ 198 w 407"/>
                <a:gd name="T83" fmla="*/ 181 h 236"/>
                <a:gd name="T84" fmla="*/ 219 w 407"/>
                <a:gd name="T85" fmla="*/ 127 h 236"/>
                <a:gd name="T86" fmla="*/ 313 w 407"/>
                <a:gd name="T87" fmla="*/ 115 h 236"/>
                <a:gd name="T88" fmla="*/ 347 w 407"/>
                <a:gd name="T89" fmla="*/ 134 h 236"/>
                <a:gd name="T90" fmla="*/ 297 w 407"/>
                <a:gd name="T91" fmla="*/ 134 h 236"/>
                <a:gd name="T92" fmla="*/ 297 w 407"/>
                <a:gd name="T93" fmla="*/ 153 h 236"/>
                <a:gd name="T94" fmla="*/ 407 w 407"/>
                <a:gd name="T95" fmla="*/ 153 h 236"/>
                <a:gd name="T96" fmla="*/ 407 w 407"/>
                <a:gd name="T97" fmla="*/ 90 h 236"/>
                <a:gd name="T98" fmla="*/ 407 w 407"/>
                <a:gd name="T99" fmla="*/ 90 h 236"/>
                <a:gd name="T100" fmla="*/ 407 w 407"/>
                <a:gd name="T101" fmla="*/ 90 h 236"/>
                <a:gd name="T102" fmla="*/ 407 w 407"/>
                <a:gd name="T103" fmla="*/ 90 h 2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7"/>
                <a:gd name="T157" fmla="*/ 0 h 236"/>
                <a:gd name="T158" fmla="*/ 407 w 407"/>
                <a:gd name="T159" fmla="*/ 236 h 2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7" h="236">
                  <a:moveTo>
                    <a:pt x="407" y="90"/>
                  </a:moveTo>
                  <a:lnTo>
                    <a:pt x="374" y="90"/>
                  </a:lnTo>
                  <a:lnTo>
                    <a:pt x="375" y="119"/>
                  </a:lnTo>
                  <a:lnTo>
                    <a:pt x="332" y="95"/>
                  </a:lnTo>
                  <a:lnTo>
                    <a:pt x="325" y="90"/>
                  </a:lnTo>
                  <a:lnTo>
                    <a:pt x="315" y="91"/>
                  </a:lnTo>
                  <a:lnTo>
                    <a:pt x="229" y="103"/>
                  </a:lnTo>
                  <a:lnTo>
                    <a:pt x="248" y="53"/>
                  </a:lnTo>
                  <a:lnTo>
                    <a:pt x="250" y="48"/>
                  </a:lnTo>
                  <a:lnTo>
                    <a:pt x="243" y="43"/>
                  </a:lnTo>
                  <a:lnTo>
                    <a:pt x="201" y="19"/>
                  </a:lnTo>
                  <a:lnTo>
                    <a:pt x="251" y="19"/>
                  </a:lnTo>
                  <a:lnTo>
                    <a:pt x="251" y="0"/>
                  </a:lnTo>
                  <a:lnTo>
                    <a:pt x="141" y="0"/>
                  </a:lnTo>
                  <a:lnTo>
                    <a:pt x="141" y="63"/>
                  </a:lnTo>
                  <a:lnTo>
                    <a:pt x="174" y="63"/>
                  </a:lnTo>
                  <a:lnTo>
                    <a:pt x="174" y="34"/>
                  </a:lnTo>
                  <a:lnTo>
                    <a:pt x="209" y="55"/>
                  </a:lnTo>
                  <a:lnTo>
                    <a:pt x="187" y="109"/>
                  </a:lnTo>
                  <a:lnTo>
                    <a:pt x="94" y="121"/>
                  </a:lnTo>
                  <a:lnTo>
                    <a:pt x="59" y="101"/>
                  </a:lnTo>
                  <a:lnTo>
                    <a:pt x="109" y="101"/>
                  </a:lnTo>
                  <a:lnTo>
                    <a:pt x="109" y="82"/>
                  </a:lnTo>
                  <a:lnTo>
                    <a:pt x="0" y="82"/>
                  </a:lnTo>
                  <a:lnTo>
                    <a:pt x="0" y="146"/>
                  </a:lnTo>
                  <a:lnTo>
                    <a:pt x="33" y="146"/>
                  </a:lnTo>
                  <a:lnTo>
                    <a:pt x="33" y="117"/>
                  </a:lnTo>
                  <a:lnTo>
                    <a:pt x="75" y="141"/>
                  </a:lnTo>
                  <a:lnTo>
                    <a:pt x="82" y="145"/>
                  </a:lnTo>
                  <a:lnTo>
                    <a:pt x="93" y="144"/>
                  </a:lnTo>
                  <a:lnTo>
                    <a:pt x="178" y="133"/>
                  </a:lnTo>
                  <a:lnTo>
                    <a:pt x="158" y="182"/>
                  </a:lnTo>
                  <a:lnTo>
                    <a:pt x="156" y="188"/>
                  </a:lnTo>
                  <a:lnTo>
                    <a:pt x="164" y="192"/>
                  </a:lnTo>
                  <a:lnTo>
                    <a:pt x="206" y="217"/>
                  </a:lnTo>
                  <a:lnTo>
                    <a:pt x="156" y="217"/>
                  </a:lnTo>
                  <a:lnTo>
                    <a:pt x="156" y="236"/>
                  </a:lnTo>
                  <a:lnTo>
                    <a:pt x="266" y="236"/>
                  </a:lnTo>
                  <a:lnTo>
                    <a:pt x="265" y="172"/>
                  </a:lnTo>
                  <a:lnTo>
                    <a:pt x="233" y="172"/>
                  </a:lnTo>
                  <a:lnTo>
                    <a:pt x="233" y="201"/>
                  </a:lnTo>
                  <a:lnTo>
                    <a:pt x="198" y="181"/>
                  </a:lnTo>
                  <a:lnTo>
                    <a:pt x="219" y="127"/>
                  </a:lnTo>
                  <a:lnTo>
                    <a:pt x="313" y="115"/>
                  </a:lnTo>
                  <a:lnTo>
                    <a:pt x="347" y="134"/>
                  </a:lnTo>
                  <a:lnTo>
                    <a:pt x="297" y="134"/>
                  </a:lnTo>
                  <a:lnTo>
                    <a:pt x="297" y="153"/>
                  </a:lnTo>
                  <a:lnTo>
                    <a:pt x="407" y="153"/>
                  </a:lnTo>
                  <a:lnTo>
                    <a:pt x="407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F42811-F77B-425B-8526-129DDFB0109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231191" y="4849813"/>
            <a:ext cx="914400" cy="666750"/>
            <a:chOff x="1402" y="538"/>
            <a:chExt cx="576" cy="420"/>
          </a:xfrm>
        </p:grpSpPr>
        <p:sp>
          <p:nvSpPr>
            <p:cNvPr id="15" name="AutoShape 14">
              <a:extLst>
                <a:ext uri="{FF2B5EF4-FFF2-40B4-BE49-F238E27FC236}">
                  <a16:creationId xmlns:a16="http://schemas.microsoft.com/office/drawing/2014/main" id="{8B3604BD-E8A7-4FC0-A31F-2A646FE94F7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02" y="538"/>
              <a:ext cx="576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C34C3A3-79CD-428A-B5C1-ED3E698AB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" y="706"/>
              <a:ext cx="287" cy="252"/>
            </a:xfrm>
            <a:custGeom>
              <a:avLst/>
              <a:gdLst>
                <a:gd name="T0" fmla="*/ 287 w 287"/>
                <a:gd name="T1" fmla="*/ 0 h 252"/>
                <a:gd name="T2" fmla="*/ 287 w 287"/>
                <a:gd name="T3" fmla="*/ 85 h 252"/>
                <a:gd name="T4" fmla="*/ 0 w 287"/>
                <a:gd name="T5" fmla="*/ 252 h 252"/>
                <a:gd name="T6" fmla="*/ 0 w 287"/>
                <a:gd name="T7" fmla="*/ 167 h 252"/>
                <a:gd name="T8" fmla="*/ 287 w 287"/>
                <a:gd name="T9" fmla="*/ 0 h 252"/>
                <a:gd name="T10" fmla="*/ 287 w 287"/>
                <a:gd name="T11" fmla="*/ 0 h 252"/>
                <a:gd name="T12" fmla="*/ 287 w 287"/>
                <a:gd name="T13" fmla="*/ 0 h 252"/>
                <a:gd name="T14" fmla="*/ 287 w 287"/>
                <a:gd name="T15" fmla="*/ 0 h 252"/>
                <a:gd name="T16" fmla="*/ 287 w 287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7"/>
                <a:gd name="T28" fmla="*/ 0 h 252"/>
                <a:gd name="T29" fmla="*/ 287 w 287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7" h="252">
                  <a:moveTo>
                    <a:pt x="287" y="0"/>
                  </a:moveTo>
                  <a:lnTo>
                    <a:pt x="287" y="85"/>
                  </a:lnTo>
                  <a:lnTo>
                    <a:pt x="0" y="252"/>
                  </a:lnTo>
                  <a:lnTo>
                    <a:pt x="0" y="167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CAF2A53-ECDA-4B36-9D12-F05C2CAC7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2" y="706"/>
              <a:ext cx="289" cy="252"/>
            </a:xfrm>
            <a:custGeom>
              <a:avLst/>
              <a:gdLst>
                <a:gd name="T0" fmla="*/ 289 w 289"/>
                <a:gd name="T1" fmla="*/ 167 h 252"/>
                <a:gd name="T2" fmla="*/ 289 w 289"/>
                <a:gd name="T3" fmla="*/ 252 h 252"/>
                <a:gd name="T4" fmla="*/ 0 w 289"/>
                <a:gd name="T5" fmla="*/ 85 h 252"/>
                <a:gd name="T6" fmla="*/ 0 w 289"/>
                <a:gd name="T7" fmla="*/ 0 h 252"/>
                <a:gd name="T8" fmla="*/ 289 w 289"/>
                <a:gd name="T9" fmla="*/ 167 h 252"/>
                <a:gd name="T10" fmla="*/ 289 w 289"/>
                <a:gd name="T11" fmla="*/ 167 h 252"/>
                <a:gd name="T12" fmla="*/ 289 w 289"/>
                <a:gd name="T13" fmla="*/ 167 h 252"/>
                <a:gd name="T14" fmla="*/ 289 w 289"/>
                <a:gd name="T15" fmla="*/ 167 h 252"/>
                <a:gd name="T16" fmla="*/ 289 w 289"/>
                <a:gd name="T17" fmla="*/ 167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9"/>
                <a:gd name="T28" fmla="*/ 0 h 252"/>
                <a:gd name="T29" fmla="*/ 289 w 289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9" h="252">
                  <a:moveTo>
                    <a:pt x="289" y="167"/>
                  </a:moveTo>
                  <a:lnTo>
                    <a:pt x="289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9" y="167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859BE909-DBF0-4FF8-8202-89BFE52FB1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2" y="538"/>
              <a:ext cx="576" cy="335"/>
            </a:xfrm>
            <a:custGeom>
              <a:avLst/>
              <a:gdLst>
                <a:gd name="T0" fmla="*/ 576 w 576"/>
                <a:gd name="T1" fmla="*/ 168 h 335"/>
                <a:gd name="T2" fmla="*/ 289 w 576"/>
                <a:gd name="T3" fmla="*/ 335 h 335"/>
                <a:gd name="T4" fmla="*/ 0 w 576"/>
                <a:gd name="T5" fmla="*/ 168 h 335"/>
                <a:gd name="T6" fmla="*/ 287 w 576"/>
                <a:gd name="T7" fmla="*/ 0 h 335"/>
                <a:gd name="T8" fmla="*/ 576 w 576"/>
                <a:gd name="T9" fmla="*/ 168 h 335"/>
                <a:gd name="T10" fmla="*/ 576 w 576"/>
                <a:gd name="T11" fmla="*/ 168 h 335"/>
                <a:gd name="T12" fmla="*/ 576 w 576"/>
                <a:gd name="T13" fmla="*/ 168 h 335"/>
                <a:gd name="T14" fmla="*/ 576 w 576"/>
                <a:gd name="T15" fmla="*/ 168 h 335"/>
                <a:gd name="T16" fmla="*/ 576 w 576"/>
                <a:gd name="T17" fmla="*/ 168 h 3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6"/>
                <a:gd name="T28" fmla="*/ 0 h 335"/>
                <a:gd name="T29" fmla="*/ 576 w 576"/>
                <a:gd name="T30" fmla="*/ 335 h 33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6" h="335">
                  <a:moveTo>
                    <a:pt x="576" y="168"/>
                  </a:moveTo>
                  <a:lnTo>
                    <a:pt x="289" y="335"/>
                  </a:lnTo>
                  <a:lnTo>
                    <a:pt x="0" y="168"/>
                  </a:lnTo>
                  <a:lnTo>
                    <a:pt x="287" y="0"/>
                  </a:lnTo>
                  <a:lnTo>
                    <a:pt x="576" y="168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42B5A3E6-1002-4A42-BAB4-1FC915192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6" y="588"/>
              <a:ext cx="407" cy="237"/>
            </a:xfrm>
            <a:custGeom>
              <a:avLst/>
              <a:gdLst>
                <a:gd name="T0" fmla="*/ 407 w 407"/>
                <a:gd name="T1" fmla="*/ 90 h 237"/>
                <a:gd name="T2" fmla="*/ 374 w 407"/>
                <a:gd name="T3" fmla="*/ 90 h 237"/>
                <a:gd name="T4" fmla="*/ 375 w 407"/>
                <a:gd name="T5" fmla="*/ 119 h 237"/>
                <a:gd name="T6" fmla="*/ 332 w 407"/>
                <a:gd name="T7" fmla="*/ 95 h 237"/>
                <a:gd name="T8" fmla="*/ 325 w 407"/>
                <a:gd name="T9" fmla="*/ 91 h 237"/>
                <a:gd name="T10" fmla="*/ 315 w 407"/>
                <a:gd name="T11" fmla="*/ 92 h 237"/>
                <a:gd name="T12" fmla="*/ 229 w 407"/>
                <a:gd name="T13" fmla="*/ 104 h 237"/>
                <a:gd name="T14" fmla="*/ 248 w 407"/>
                <a:gd name="T15" fmla="*/ 54 h 237"/>
                <a:gd name="T16" fmla="*/ 250 w 407"/>
                <a:gd name="T17" fmla="*/ 48 h 237"/>
                <a:gd name="T18" fmla="*/ 243 w 407"/>
                <a:gd name="T19" fmla="*/ 43 h 237"/>
                <a:gd name="T20" fmla="*/ 201 w 407"/>
                <a:gd name="T21" fmla="*/ 19 h 237"/>
                <a:gd name="T22" fmla="*/ 251 w 407"/>
                <a:gd name="T23" fmla="*/ 19 h 237"/>
                <a:gd name="T24" fmla="*/ 251 w 407"/>
                <a:gd name="T25" fmla="*/ 0 h 237"/>
                <a:gd name="T26" fmla="*/ 141 w 407"/>
                <a:gd name="T27" fmla="*/ 0 h 237"/>
                <a:gd name="T28" fmla="*/ 141 w 407"/>
                <a:gd name="T29" fmla="*/ 64 h 237"/>
                <a:gd name="T30" fmla="*/ 174 w 407"/>
                <a:gd name="T31" fmla="*/ 64 h 237"/>
                <a:gd name="T32" fmla="*/ 174 w 407"/>
                <a:gd name="T33" fmla="*/ 35 h 237"/>
                <a:gd name="T34" fmla="*/ 209 w 407"/>
                <a:gd name="T35" fmla="*/ 55 h 237"/>
                <a:gd name="T36" fmla="*/ 187 w 407"/>
                <a:gd name="T37" fmla="*/ 109 h 237"/>
                <a:gd name="T38" fmla="*/ 94 w 407"/>
                <a:gd name="T39" fmla="*/ 122 h 237"/>
                <a:gd name="T40" fmla="*/ 59 w 407"/>
                <a:gd name="T41" fmla="*/ 101 h 237"/>
                <a:gd name="T42" fmla="*/ 109 w 407"/>
                <a:gd name="T43" fmla="*/ 101 h 237"/>
                <a:gd name="T44" fmla="*/ 109 w 407"/>
                <a:gd name="T45" fmla="*/ 83 h 237"/>
                <a:gd name="T46" fmla="*/ 0 w 407"/>
                <a:gd name="T47" fmla="*/ 83 h 237"/>
                <a:gd name="T48" fmla="*/ 0 w 407"/>
                <a:gd name="T49" fmla="*/ 146 h 237"/>
                <a:gd name="T50" fmla="*/ 33 w 407"/>
                <a:gd name="T51" fmla="*/ 146 h 237"/>
                <a:gd name="T52" fmla="*/ 33 w 407"/>
                <a:gd name="T53" fmla="*/ 117 h 237"/>
                <a:gd name="T54" fmla="*/ 75 w 407"/>
                <a:gd name="T55" fmla="*/ 142 h 237"/>
                <a:gd name="T56" fmla="*/ 82 w 407"/>
                <a:gd name="T57" fmla="*/ 146 h 237"/>
                <a:gd name="T58" fmla="*/ 93 w 407"/>
                <a:gd name="T59" fmla="*/ 144 h 237"/>
                <a:gd name="T60" fmla="*/ 178 w 407"/>
                <a:gd name="T61" fmla="*/ 133 h 237"/>
                <a:gd name="T62" fmla="*/ 158 w 407"/>
                <a:gd name="T63" fmla="*/ 183 h 237"/>
                <a:gd name="T64" fmla="*/ 156 w 407"/>
                <a:gd name="T65" fmla="*/ 189 h 237"/>
                <a:gd name="T66" fmla="*/ 164 w 407"/>
                <a:gd name="T67" fmla="*/ 193 h 237"/>
                <a:gd name="T68" fmla="*/ 206 w 407"/>
                <a:gd name="T69" fmla="*/ 217 h 237"/>
                <a:gd name="T70" fmla="*/ 156 w 407"/>
                <a:gd name="T71" fmla="*/ 217 h 237"/>
                <a:gd name="T72" fmla="*/ 156 w 407"/>
                <a:gd name="T73" fmla="*/ 237 h 237"/>
                <a:gd name="T74" fmla="*/ 266 w 407"/>
                <a:gd name="T75" fmla="*/ 237 h 237"/>
                <a:gd name="T76" fmla="*/ 265 w 407"/>
                <a:gd name="T77" fmla="*/ 173 h 237"/>
                <a:gd name="T78" fmla="*/ 233 w 407"/>
                <a:gd name="T79" fmla="*/ 173 h 237"/>
                <a:gd name="T80" fmla="*/ 233 w 407"/>
                <a:gd name="T81" fmla="*/ 202 h 237"/>
                <a:gd name="T82" fmla="*/ 198 w 407"/>
                <a:gd name="T83" fmla="*/ 182 h 237"/>
                <a:gd name="T84" fmla="*/ 219 w 407"/>
                <a:gd name="T85" fmla="*/ 128 h 237"/>
                <a:gd name="T86" fmla="*/ 313 w 407"/>
                <a:gd name="T87" fmla="*/ 115 h 237"/>
                <a:gd name="T88" fmla="*/ 347 w 407"/>
                <a:gd name="T89" fmla="*/ 135 h 237"/>
                <a:gd name="T90" fmla="*/ 297 w 407"/>
                <a:gd name="T91" fmla="*/ 135 h 237"/>
                <a:gd name="T92" fmla="*/ 297 w 407"/>
                <a:gd name="T93" fmla="*/ 154 h 237"/>
                <a:gd name="T94" fmla="*/ 407 w 407"/>
                <a:gd name="T95" fmla="*/ 154 h 237"/>
                <a:gd name="T96" fmla="*/ 407 w 407"/>
                <a:gd name="T97" fmla="*/ 90 h 237"/>
                <a:gd name="T98" fmla="*/ 407 w 407"/>
                <a:gd name="T99" fmla="*/ 90 h 237"/>
                <a:gd name="T100" fmla="*/ 407 w 407"/>
                <a:gd name="T101" fmla="*/ 90 h 237"/>
                <a:gd name="T102" fmla="*/ 407 w 407"/>
                <a:gd name="T103" fmla="*/ 90 h 23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7"/>
                <a:gd name="T157" fmla="*/ 0 h 237"/>
                <a:gd name="T158" fmla="*/ 407 w 407"/>
                <a:gd name="T159" fmla="*/ 237 h 23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7" h="237">
                  <a:moveTo>
                    <a:pt x="407" y="90"/>
                  </a:moveTo>
                  <a:lnTo>
                    <a:pt x="374" y="90"/>
                  </a:lnTo>
                  <a:lnTo>
                    <a:pt x="375" y="119"/>
                  </a:lnTo>
                  <a:lnTo>
                    <a:pt x="332" y="95"/>
                  </a:lnTo>
                  <a:lnTo>
                    <a:pt x="325" y="91"/>
                  </a:lnTo>
                  <a:lnTo>
                    <a:pt x="315" y="92"/>
                  </a:lnTo>
                  <a:lnTo>
                    <a:pt x="229" y="104"/>
                  </a:lnTo>
                  <a:lnTo>
                    <a:pt x="248" y="54"/>
                  </a:lnTo>
                  <a:lnTo>
                    <a:pt x="250" y="48"/>
                  </a:lnTo>
                  <a:lnTo>
                    <a:pt x="243" y="43"/>
                  </a:lnTo>
                  <a:lnTo>
                    <a:pt x="201" y="19"/>
                  </a:lnTo>
                  <a:lnTo>
                    <a:pt x="251" y="19"/>
                  </a:lnTo>
                  <a:lnTo>
                    <a:pt x="251" y="0"/>
                  </a:lnTo>
                  <a:lnTo>
                    <a:pt x="141" y="0"/>
                  </a:lnTo>
                  <a:lnTo>
                    <a:pt x="141" y="64"/>
                  </a:lnTo>
                  <a:lnTo>
                    <a:pt x="174" y="64"/>
                  </a:lnTo>
                  <a:lnTo>
                    <a:pt x="174" y="35"/>
                  </a:lnTo>
                  <a:lnTo>
                    <a:pt x="209" y="55"/>
                  </a:lnTo>
                  <a:lnTo>
                    <a:pt x="187" y="109"/>
                  </a:lnTo>
                  <a:lnTo>
                    <a:pt x="94" y="122"/>
                  </a:lnTo>
                  <a:lnTo>
                    <a:pt x="59" y="101"/>
                  </a:lnTo>
                  <a:lnTo>
                    <a:pt x="109" y="101"/>
                  </a:lnTo>
                  <a:lnTo>
                    <a:pt x="109" y="83"/>
                  </a:lnTo>
                  <a:lnTo>
                    <a:pt x="0" y="83"/>
                  </a:lnTo>
                  <a:lnTo>
                    <a:pt x="0" y="146"/>
                  </a:lnTo>
                  <a:lnTo>
                    <a:pt x="33" y="146"/>
                  </a:lnTo>
                  <a:lnTo>
                    <a:pt x="33" y="117"/>
                  </a:lnTo>
                  <a:lnTo>
                    <a:pt x="75" y="142"/>
                  </a:lnTo>
                  <a:lnTo>
                    <a:pt x="82" y="146"/>
                  </a:lnTo>
                  <a:lnTo>
                    <a:pt x="93" y="144"/>
                  </a:lnTo>
                  <a:lnTo>
                    <a:pt x="178" y="133"/>
                  </a:lnTo>
                  <a:lnTo>
                    <a:pt x="158" y="183"/>
                  </a:lnTo>
                  <a:lnTo>
                    <a:pt x="156" y="189"/>
                  </a:lnTo>
                  <a:lnTo>
                    <a:pt x="164" y="193"/>
                  </a:lnTo>
                  <a:lnTo>
                    <a:pt x="206" y="217"/>
                  </a:lnTo>
                  <a:lnTo>
                    <a:pt x="156" y="217"/>
                  </a:lnTo>
                  <a:lnTo>
                    <a:pt x="156" y="237"/>
                  </a:lnTo>
                  <a:lnTo>
                    <a:pt x="266" y="237"/>
                  </a:lnTo>
                  <a:lnTo>
                    <a:pt x="265" y="173"/>
                  </a:lnTo>
                  <a:lnTo>
                    <a:pt x="233" y="173"/>
                  </a:lnTo>
                  <a:lnTo>
                    <a:pt x="233" y="202"/>
                  </a:lnTo>
                  <a:lnTo>
                    <a:pt x="198" y="182"/>
                  </a:lnTo>
                  <a:lnTo>
                    <a:pt x="219" y="128"/>
                  </a:lnTo>
                  <a:lnTo>
                    <a:pt x="313" y="115"/>
                  </a:lnTo>
                  <a:lnTo>
                    <a:pt x="347" y="135"/>
                  </a:lnTo>
                  <a:lnTo>
                    <a:pt x="297" y="135"/>
                  </a:lnTo>
                  <a:lnTo>
                    <a:pt x="297" y="154"/>
                  </a:lnTo>
                  <a:lnTo>
                    <a:pt x="407" y="154"/>
                  </a:lnTo>
                  <a:lnTo>
                    <a:pt x="407" y="9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5ED3165-F594-4E8D-BABB-7AAD5F0A3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6" y="583"/>
              <a:ext cx="407" cy="236"/>
            </a:xfrm>
            <a:custGeom>
              <a:avLst/>
              <a:gdLst>
                <a:gd name="T0" fmla="*/ 407 w 407"/>
                <a:gd name="T1" fmla="*/ 90 h 236"/>
                <a:gd name="T2" fmla="*/ 374 w 407"/>
                <a:gd name="T3" fmla="*/ 90 h 236"/>
                <a:gd name="T4" fmla="*/ 375 w 407"/>
                <a:gd name="T5" fmla="*/ 119 h 236"/>
                <a:gd name="T6" fmla="*/ 332 w 407"/>
                <a:gd name="T7" fmla="*/ 95 h 236"/>
                <a:gd name="T8" fmla="*/ 325 w 407"/>
                <a:gd name="T9" fmla="*/ 90 h 236"/>
                <a:gd name="T10" fmla="*/ 315 w 407"/>
                <a:gd name="T11" fmla="*/ 91 h 236"/>
                <a:gd name="T12" fmla="*/ 229 w 407"/>
                <a:gd name="T13" fmla="*/ 103 h 236"/>
                <a:gd name="T14" fmla="*/ 248 w 407"/>
                <a:gd name="T15" fmla="*/ 53 h 236"/>
                <a:gd name="T16" fmla="*/ 250 w 407"/>
                <a:gd name="T17" fmla="*/ 48 h 236"/>
                <a:gd name="T18" fmla="*/ 243 w 407"/>
                <a:gd name="T19" fmla="*/ 43 h 236"/>
                <a:gd name="T20" fmla="*/ 201 w 407"/>
                <a:gd name="T21" fmla="*/ 19 h 236"/>
                <a:gd name="T22" fmla="*/ 251 w 407"/>
                <a:gd name="T23" fmla="*/ 19 h 236"/>
                <a:gd name="T24" fmla="*/ 251 w 407"/>
                <a:gd name="T25" fmla="*/ 0 h 236"/>
                <a:gd name="T26" fmla="*/ 141 w 407"/>
                <a:gd name="T27" fmla="*/ 0 h 236"/>
                <a:gd name="T28" fmla="*/ 141 w 407"/>
                <a:gd name="T29" fmla="*/ 63 h 236"/>
                <a:gd name="T30" fmla="*/ 174 w 407"/>
                <a:gd name="T31" fmla="*/ 63 h 236"/>
                <a:gd name="T32" fmla="*/ 174 w 407"/>
                <a:gd name="T33" fmla="*/ 34 h 236"/>
                <a:gd name="T34" fmla="*/ 209 w 407"/>
                <a:gd name="T35" fmla="*/ 55 h 236"/>
                <a:gd name="T36" fmla="*/ 187 w 407"/>
                <a:gd name="T37" fmla="*/ 109 h 236"/>
                <a:gd name="T38" fmla="*/ 94 w 407"/>
                <a:gd name="T39" fmla="*/ 121 h 236"/>
                <a:gd name="T40" fmla="*/ 59 w 407"/>
                <a:gd name="T41" fmla="*/ 101 h 236"/>
                <a:gd name="T42" fmla="*/ 109 w 407"/>
                <a:gd name="T43" fmla="*/ 101 h 236"/>
                <a:gd name="T44" fmla="*/ 109 w 407"/>
                <a:gd name="T45" fmla="*/ 82 h 236"/>
                <a:gd name="T46" fmla="*/ 0 w 407"/>
                <a:gd name="T47" fmla="*/ 82 h 236"/>
                <a:gd name="T48" fmla="*/ 0 w 407"/>
                <a:gd name="T49" fmla="*/ 146 h 236"/>
                <a:gd name="T50" fmla="*/ 33 w 407"/>
                <a:gd name="T51" fmla="*/ 146 h 236"/>
                <a:gd name="T52" fmla="*/ 33 w 407"/>
                <a:gd name="T53" fmla="*/ 117 h 236"/>
                <a:gd name="T54" fmla="*/ 75 w 407"/>
                <a:gd name="T55" fmla="*/ 141 h 236"/>
                <a:gd name="T56" fmla="*/ 82 w 407"/>
                <a:gd name="T57" fmla="*/ 145 h 236"/>
                <a:gd name="T58" fmla="*/ 93 w 407"/>
                <a:gd name="T59" fmla="*/ 144 h 236"/>
                <a:gd name="T60" fmla="*/ 178 w 407"/>
                <a:gd name="T61" fmla="*/ 133 h 236"/>
                <a:gd name="T62" fmla="*/ 158 w 407"/>
                <a:gd name="T63" fmla="*/ 182 h 236"/>
                <a:gd name="T64" fmla="*/ 156 w 407"/>
                <a:gd name="T65" fmla="*/ 188 h 236"/>
                <a:gd name="T66" fmla="*/ 164 w 407"/>
                <a:gd name="T67" fmla="*/ 192 h 236"/>
                <a:gd name="T68" fmla="*/ 206 w 407"/>
                <a:gd name="T69" fmla="*/ 217 h 236"/>
                <a:gd name="T70" fmla="*/ 156 w 407"/>
                <a:gd name="T71" fmla="*/ 217 h 236"/>
                <a:gd name="T72" fmla="*/ 156 w 407"/>
                <a:gd name="T73" fmla="*/ 236 h 236"/>
                <a:gd name="T74" fmla="*/ 266 w 407"/>
                <a:gd name="T75" fmla="*/ 236 h 236"/>
                <a:gd name="T76" fmla="*/ 265 w 407"/>
                <a:gd name="T77" fmla="*/ 172 h 236"/>
                <a:gd name="T78" fmla="*/ 233 w 407"/>
                <a:gd name="T79" fmla="*/ 172 h 236"/>
                <a:gd name="T80" fmla="*/ 233 w 407"/>
                <a:gd name="T81" fmla="*/ 201 h 236"/>
                <a:gd name="T82" fmla="*/ 198 w 407"/>
                <a:gd name="T83" fmla="*/ 181 h 236"/>
                <a:gd name="T84" fmla="*/ 219 w 407"/>
                <a:gd name="T85" fmla="*/ 127 h 236"/>
                <a:gd name="T86" fmla="*/ 313 w 407"/>
                <a:gd name="T87" fmla="*/ 115 h 236"/>
                <a:gd name="T88" fmla="*/ 347 w 407"/>
                <a:gd name="T89" fmla="*/ 134 h 236"/>
                <a:gd name="T90" fmla="*/ 297 w 407"/>
                <a:gd name="T91" fmla="*/ 134 h 236"/>
                <a:gd name="T92" fmla="*/ 297 w 407"/>
                <a:gd name="T93" fmla="*/ 153 h 236"/>
                <a:gd name="T94" fmla="*/ 407 w 407"/>
                <a:gd name="T95" fmla="*/ 153 h 236"/>
                <a:gd name="T96" fmla="*/ 407 w 407"/>
                <a:gd name="T97" fmla="*/ 90 h 236"/>
                <a:gd name="T98" fmla="*/ 407 w 407"/>
                <a:gd name="T99" fmla="*/ 90 h 236"/>
                <a:gd name="T100" fmla="*/ 407 w 407"/>
                <a:gd name="T101" fmla="*/ 90 h 236"/>
                <a:gd name="T102" fmla="*/ 407 w 407"/>
                <a:gd name="T103" fmla="*/ 90 h 2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7"/>
                <a:gd name="T157" fmla="*/ 0 h 236"/>
                <a:gd name="T158" fmla="*/ 407 w 407"/>
                <a:gd name="T159" fmla="*/ 236 h 2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7" h="236">
                  <a:moveTo>
                    <a:pt x="407" y="90"/>
                  </a:moveTo>
                  <a:lnTo>
                    <a:pt x="374" y="90"/>
                  </a:lnTo>
                  <a:lnTo>
                    <a:pt x="375" y="119"/>
                  </a:lnTo>
                  <a:lnTo>
                    <a:pt x="332" y="95"/>
                  </a:lnTo>
                  <a:lnTo>
                    <a:pt x="325" y="90"/>
                  </a:lnTo>
                  <a:lnTo>
                    <a:pt x="315" y="91"/>
                  </a:lnTo>
                  <a:lnTo>
                    <a:pt x="229" y="103"/>
                  </a:lnTo>
                  <a:lnTo>
                    <a:pt x="248" y="53"/>
                  </a:lnTo>
                  <a:lnTo>
                    <a:pt x="250" y="48"/>
                  </a:lnTo>
                  <a:lnTo>
                    <a:pt x="243" y="43"/>
                  </a:lnTo>
                  <a:lnTo>
                    <a:pt x="201" y="19"/>
                  </a:lnTo>
                  <a:lnTo>
                    <a:pt x="251" y="19"/>
                  </a:lnTo>
                  <a:lnTo>
                    <a:pt x="251" y="0"/>
                  </a:lnTo>
                  <a:lnTo>
                    <a:pt x="141" y="0"/>
                  </a:lnTo>
                  <a:lnTo>
                    <a:pt x="141" y="63"/>
                  </a:lnTo>
                  <a:lnTo>
                    <a:pt x="174" y="63"/>
                  </a:lnTo>
                  <a:lnTo>
                    <a:pt x="174" y="34"/>
                  </a:lnTo>
                  <a:lnTo>
                    <a:pt x="209" y="55"/>
                  </a:lnTo>
                  <a:lnTo>
                    <a:pt x="187" y="109"/>
                  </a:lnTo>
                  <a:lnTo>
                    <a:pt x="94" y="121"/>
                  </a:lnTo>
                  <a:lnTo>
                    <a:pt x="59" y="101"/>
                  </a:lnTo>
                  <a:lnTo>
                    <a:pt x="109" y="101"/>
                  </a:lnTo>
                  <a:lnTo>
                    <a:pt x="109" y="82"/>
                  </a:lnTo>
                  <a:lnTo>
                    <a:pt x="0" y="82"/>
                  </a:lnTo>
                  <a:lnTo>
                    <a:pt x="0" y="146"/>
                  </a:lnTo>
                  <a:lnTo>
                    <a:pt x="33" y="146"/>
                  </a:lnTo>
                  <a:lnTo>
                    <a:pt x="33" y="117"/>
                  </a:lnTo>
                  <a:lnTo>
                    <a:pt x="75" y="141"/>
                  </a:lnTo>
                  <a:lnTo>
                    <a:pt x="82" y="145"/>
                  </a:lnTo>
                  <a:lnTo>
                    <a:pt x="93" y="144"/>
                  </a:lnTo>
                  <a:lnTo>
                    <a:pt x="178" y="133"/>
                  </a:lnTo>
                  <a:lnTo>
                    <a:pt x="158" y="182"/>
                  </a:lnTo>
                  <a:lnTo>
                    <a:pt x="156" y="188"/>
                  </a:lnTo>
                  <a:lnTo>
                    <a:pt x="164" y="192"/>
                  </a:lnTo>
                  <a:lnTo>
                    <a:pt x="206" y="217"/>
                  </a:lnTo>
                  <a:lnTo>
                    <a:pt x="156" y="217"/>
                  </a:lnTo>
                  <a:lnTo>
                    <a:pt x="156" y="236"/>
                  </a:lnTo>
                  <a:lnTo>
                    <a:pt x="266" y="236"/>
                  </a:lnTo>
                  <a:lnTo>
                    <a:pt x="265" y="172"/>
                  </a:lnTo>
                  <a:lnTo>
                    <a:pt x="233" y="172"/>
                  </a:lnTo>
                  <a:lnTo>
                    <a:pt x="233" y="201"/>
                  </a:lnTo>
                  <a:lnTo>
                    <a:pt x="198" y="181"/>
                  </a:lnTo>
                  <a:lnTo>
                    <a:pt x="219" y="127"/>
                  </a:lnTo>
                  <a:lnTo>
                    <a:pt x="313" y="115"/>
                  </a:lnTo>
                  <a:lnTo>
                    <a:pt x="347" y="134"/>
                  </a:lnTo>
                  <a:lnTo>
                    <a:pt x="297" y="134"/>
                  </a:lnTo>
                  <a:lnTo>
                    <a:pt x="297" y="153"/>
                  </a:lnTo>
                  <a:lnTo>
                    <a:pt x="407" y="153"/>
                  </a:lnTo>
                  <a:lnTo>
                    <a:pt x="407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1C1A831-8A5C-448D-B442-4808AC400A9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791329" y="2924175"/>
            <a:ext cx="914400" cy="666750"/>
            <a:chOff x="1402" y="538"/>
            <a:chExt cx="576" cy="420"/>
          </a:xfrm>
        </p:grpSpPr>
        <p:sp>
          <p:nvSpPr>
            <p:cNvPr id="22" name="AutoShape 21">
              <a:extLst>
                <a:ext uri="{FF2B5EF4-FFF2-40B4-BE49-F238E27FC236}">
                  <a16:creationId xmlns:a16="http://schemas.microsoft.com/office/drawing/2014/main" id="{66693F18-83F7-4028-BEA4-AD83B56D031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02" y="538"/>
              <a:ext cx="576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E1513A26-0609-4A76-851E-E836E85D33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" y="706"/>
              <a:ext cx="287" cy="252"/>
            </a:xfrm>
            <a:custGeom>
              <a:avLst/>
              <a:gdLst>
                <a:gd name="T0" fmla="*/ 287 w 287"/>
                <a:gd name="T1" fmla="*/ 0 h 252"/>
                <a:gd name="T2" fmla="*/ 287 w 287"/>
                <a:gd name="T3" fmla="*/ 85 h 252"/>
                <a:gd name="T4" fmla="*/ 0 w 287"/>
                <a:gd name="T5" fmla="*/ 252 h 252"/>
                <a:gd name="T6" fmla="*/ 0 w 287"/>
                <a:gd name="T7" fmla="*/ 167 h 252"/>
                <a:gd name="T8" fmla="*/ 287 w 287"/>
                <a:gd name="T9" fmla="*/ 0 h 252"/>
                <a:gd name="T10" fmla="*/ 287 w 287"/>
                <a:gd name="T11" fmla="*/ 0 h 252"/>
                <a:gd name="T12" fmla="*/ 287 w 287"/>
                <a:gd name="T13" fmla="*/ 0 h 252"/>
                <a:gd name="T14" fmla="*/ 287 w 287"/>
                <a:gd name="T15" fmla="*/ 0 h 252"/>
                <a:gd name="T16" fmla="*/ 287 w 287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7"/>
                <a:gd name="T28" fmla="*/ 0 h 252"/>
                <a:gd name="T29" fmla="*/ 287 w 287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7" h="252">
                  <a:moveTo>
                    <a:pt x="287" y="0"/>
                  </a:moveTo>
                  <a:lnTo>
                    <a:pt x="287" y="85"/>
                  </a:lnTo>
                  <a:lnTo>
                    <a:pt x="0" y="252"/>
                  </a:lnTo>
                  <a:lnTo>
                    <a:pt x="0" y="167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99D95558-5467-42FA-AA30-633529C9E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2" y="706"/>
              <a:ext cx="289" cy="252"/>
            </a:xfrm>
            <a:custGeom>
              <a:avLst/>
              <a:gdLst>
                <a:gd name="T0" fmla="*/ 289 w 289"/>
                <a:gd name="T1" fmla="*/ 167 h 252"/>
                <a:gd name="T2" fmla="*/ 289 w 289"/>
                <a:gd name="T3" fmla="*/ 252 h 252"/>
                <a:gd name="T4" fmla="*/ 0 w 289"/>
                <a:gd name="T5" fmla="*/ 85 h 252"/>
                <a:gd name="T6" fmla="*/ 0 w 289"/>
                <a:gd name="T7" fmla="*/ 0 h 252"/>
                <a:gd name="T8" fmla="*/ 289 w 289"/>
                <a:gd name="T9" fmla="*/ 167 h 252"/>
                <a:gd name="T10" fmla="*/ 289 w 289"/>
                <a:gd name="T11" fmla="*/ 167 h 252"/>
                <a:gd name="T12" fmla="*/ 289 w 289"/>
                <a:gd name="T13" fmla="*/ 167 h 252"/>
                <a:gd name="T14" fmla="*/ 289 w 289"/>
                <a:gd name="T15" fmla="*/ 167 h 252"/>
                <a:gd name="T16" fmla="*/ 289 w 289"/>
                <a:gd name="T17" fmla="*/ 167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9"/>
                <a:gd name="T28" fmla="*/ 0 h 252"/>
                <a:gd name="T29" fmla="*/ 289 w 289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9" h="252">
                  <a:moveTo>
                    <a:pt x="289" y="167"/>
                  </a:moveTo>
                  <a:lnTo>
                    <a:pt x="289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9" y="167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7AFCDC63-9387-4655-B556-5A6A4712E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2" y="538"/>
              <a:ext cx="576" cy="335"/>
            </a:xfrm>
            <a:custGeom>
              <a:avLst/>
              <a:gdLst>
                <a:gd name="T0" fmla="*/ 576 w 576"/>
                <a:gd name="T1" fmla="*/ 168 h 335"/>
                <a:gd name="T2" fmla="*/ 289 w 576"/>
                <a:gd name="T3" fmla="*/ 335 h 335"/>
                <a:gd name="T4" fmla="*/ 0 w 576"/>
                <a:gd name="T5" fmla="*/ 168 h 335"/>
                <a:gd name="T6" fmla="*/ 287 w 576"/>
                <a:gd name="T7" fmla="*/ 0 h 335"/>
                <a:gd name="T8" fmla="*/ 576 w 576"/>
                <a:gd name="T9" fmla="*/ 168 h 335"/>
                <a:gd name="T10" fmla="*/ 576 w 576"/>
                <a:gd name="T11" fmla="*/ 168 h 335"/>
                <a:gd name="T12" fmla="*/ 576 w 576"/>
                <a:gd name="T13" fmla="*/ 168 h 335"/>
                <a:gd name="T14" fmla="*/ 576 w 576"/>
                <a:gd name="T15" fmla="*/ 168 h 335"/>
                <a:gd name="T16" fmla="*/ 576 w 576"/>
                <a:gd name="T17" fmla="*/ 168 h 3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6"/>
                <a:gd name="T28" fmla="*/ 0 h 335"/>
                <a:gd name="T29" fmla="*/ 576 w 576"/>
                <a:gd name="T30" fmla="*/ 335 h 33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6" h="335">
                  <a:moveTo>
                    <a:pt x="576" y="168"/>
                  </a:moveTo>
                  <a:lnTo>
                    <a:pt x="289" y="335"/>
                  </a:lnTo>
                  <a:lnTo>
                    <a:pt x="0" y="168"/>
                  </a:lnTo>
                  <a:lnTo>
                    <a:pt x="287" y="0"/>
                  </a:lnTo>
                  <a:lnTo>
                    <a:pt x="576" y="168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35F2FD06-2429-4877-ACA5-37900B8B7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6" y="588"/>
              <a:ext cx="407" cy="237"/>
            </a:xfrm>
            <a:custGeom>
              <a:avLst/>
              <a:gdLst>
                <a:gd name="T0" fmla="*/ 407 w 407"/>
                <a:gd name="T1" fmla="*/ 90 h 237"/>
                <a:gd name="T2" fmla="*/ 374 w 407"/>
                <a:gd name="T3" fmla="*/ 90 h 237"/>
                <a:gd name="T4" fmla="*/ 375 w 407"/>
                <a:gd name="T5" fmla="*/ 119 h 237"/>
                <a:gd name="T6" fmla="*/ 332 w 407"/>
                <a:gd name="T7" fmla="*/ 95 h 237"/>
                <a:gd name="T8" fmla="*/ 325 w 407"/>
                <a:gd name="T9" fmla="*/ 91 h 237"/>
                <a:gd name="T10" fmla="*/ 315 w 407"/>
                <a:gd name="T11" fmla="*/ 92 h 237"/>
                <a:gd name="T12" fmla="*/ 229 w 407"/>
                <a:gd name="T13" fmla="*/ 104 h 237"/>
                <a:gd name="T14" fmla="*/ 248 w 407"/>
                <a:gd name="T15" fmla="*/ 54 h 237"/>
                <a:gd name="T16" fmla="*/ 250 w 407"/>
                <a:gd name="T17" fmla="*/ 48 h 237"/>
                <a:gd name="T18" fmla="*/ 243 w 407"/>
                <a:gd name="T19" fmla="*/ 43 h 237"/>
                <a:gd name="T20" fmla="*/ 201 w 407"/>
                <a:gd name="T21" fmla="*/ 19 h 237"/>
                <a:gd name="T22" fmla="*/ 251 w 407"/>
                <a:gd name="T23" fmla="*/ 19 h 237"/>
                <a:gd name="T24" fmla="*/ 251 w 407"/>
                <a:gd name="T25" fmla="*/ 0 h 237"/>
                <a:gd name="T26" fmla="*/ 141 w 407"/>
                <a:gd name="T27" fmla="*/ 0 h 237"/>
                <a:gd name="T28" fmla="*/ 141 w 407"/>
                <a:gd name="T29" fmla="*/ 64 h 237"/>
                <a:gd name="T30" fmla="*/ 174 w 407"/>
                <a:gd name="T31" fmla="*/ 64 h 237"/>
                <a:gd name="T32" fmla="*/ 174 w 407"/>
                <a:gd name="T33" fmla="*/ 35 h 237"/>
                <a:gd name="T34" fmla="*/ 209 w 407"/>
                <a:gd name="T35" fmla="*/ 55 h 237"/>
                <a:gd name="T36" fmla="*/ 187 w 407"/>
                <a:gd name="T37" fmla="*/ 109 h 237"/>
                <a:gd name="T38" fmla="*/ 94 w 407"/>
                <a:gd name="T39" fmla="*/ 122 h 237"/>
                <a:gd name="T40" fmla="*/ 59 w 407"/>
                <a:gd name="T41" fmla="*/ 101 h 237"/>
                <a:gd name="T42" fmla="*/ 109 w 407"/>
                <a:gd name="T43" fmla="*/ 101 h 237"/>
                <a:gd name="T44" fmla="*/ 109 w 407"/>
                <a:gd name="T45" fmla="*/ 83 h 237"/>
                <a:gd name="T46" fmla="*/ 0 w 407"/>
                <a:gd name="T47" fmla="*/ 83 h 237"/>
                <a:gd name="T48" fmla="*/ 0 w 407"/>
                <a:gd name="T49" fmla="*/ 146 h 237"/>
                <a:gd name="T50" fmla="*/ 33 w 407"/>
                <a:gd name="T51" fmla="*/ 146 h 237"/>
                <a:gd name="T52" fmla="*/ 33 w 407"/>
                <a:gd name="T53" fmla="*/ 117 h 237"/>
                <a:gd name="T54" fmla="*/ 75 w 407"/>
                <a:gd name="T55" fmla="*/ 142 h 237"/>
                <a:gd name="T56" fmla="*/ 82 w 407"/>
                <a:gd name="T57" fmla="*/ 146 h 237"/>
                <a:gd name="T58" fmla="*/ 93 w 407"/>
                <a:gd name="T59" fmla="*/ 144 h 237"/>
                <a:gd name="T60" fmla="*/ 178 w 407"/>
                <a:gd name="T61" fmla="*/ 133 h 237"/>
                <a:gd name="T62" fmla="*/ 158 w 407"/>
                <a:gd name="T63" fmla="*/ 183 h 237"/>
                <a:gd name="T64" fmla="*/ 156 w 407"/>
                <a:gd name="T65" fmla="*/ 189 h 237"/>
                <a:gd name="T66" fmla="*/ 164 w 407"/>
                <a:gd name="T67" fmla="*/ 193 h 237"/>
                <a:gd name="T68" fmla="*/ 206 w 407"/>
                <a:gd name="T69" fmla="*/ 217 h 237"/>
                <a:gd name="T70" fmla="*/ 156 w 407"/>
                <a:gd name="T71" fmla="*/ 217 h 237"/>
                <a:gd name="T72" fmla="*/ 156 w 407"/>
                <a:gd name="T73" fmla="*/ 237 h 237"/>
                <a:gd name="T74" fmla="*/ 266 w 407"/>
                <a:gd name="T75" fmla="*/ 237 h 237"/>
                <a:gd name="T76" fmla="*/ 265 w 407"/>
                <a:gd name="T77" fmla="*/ 173 h 237"/>
                <a:gd name="T78" fmla="*/ 233 w 407"/>
                <a:gd name="T79" fmla="*/ 173 h 237"/>
                <a:gd name="T80" fmla="*/ 233 w 407"/>
                <a:gd name="T81" fmla="*/ 202 h 237"/>
                <a:gd name="T82" fmla="*/ 198 w 407"/>
                <a:gd name="T83" fmla="*/ 182 h 237"/>
                <a:gd name="T84" fmla="*/ 219 w 407"/>
                <a:gd name="T85" fmla="*/ 128 h 237"/>
                <a:gd name="T86" fmla="*/ 313 w 407"/>
                <a:gd name="T87" fmla="*/ 115 h 237"/>
                <a:gd name="T88" fmla="*/ 347 w 407"/>
                <a:gd name="T89" fmla="*/ 135 h 237"/>
                <a:gd name="T90" fmla="*/ 297 w 407"/>
                <a:gd name="T91" fmla="*/ 135 h 237"/>
                <a:gd name="T92" fmla="*/ 297 w 407"/>
                <a:gd name="T93" fmla="*/ 154 h 237"/>
                <a:gd name="T94" fmla="*/ 407 w 407"/>
                <a:gd name="T95" fmla="*/ 154 h 237"/>
                <a:gd name="T96" fmla="*/ 407 w 407"/>
                <a:gd name="T97" fmla="*/ 90 h 237"/>
                <a:gd name="T98" fmla="*/ 407 w 407"/>
                <a:gd name="T99" fmla="*/ 90 h 237"/>
                <a:gd name="T100" fmla="*/ 407 w 407"/>
                <a:gd name="T101" fmla="*/ 90 h 237"/>
                <a:gd name="T102" fmla="*/ 407 w 407"/>
                <a:gd name="T103" fmla="*/ 90 h 23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7"/>
                <a:gd name="T157" fmla="*/ 0 h 237"/>
                <a:gd name="T158" fmla="*/ 407 w 407"/>
                <a:gd name="T159" fmla="*/ 237 h 23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7" h="237">
                  <a:moveTo>
                    <a:pt x="407" y="90"/>
                  </a:moveTo>
                  <a:lnTo>
                    <a:pt x="374" y="90"/>
                  </a:lnTo>
                  <a:lnTo>
                    <a:pt x="375" y="119"/>
                  </a:lnTo>
                  <a:lnTo>
                    <a:pt x="332" y="95"/>
                  </a:lnTo>
                  <a:lnTo>
                    <a:pt x="325" y="91"/>
                  </a:lnTo>
                  <a:lnTo>
                    <a:pt x="315" y="92"/>
                  </a:lnTo>
                  <a:lnTo>
                    <a:pt x="229" y="104"/>
                  </a:lnTo>
                  <a:lnTo>
                    <a:pt x="248" y="54"/>
                  </a:lnTo>
                  <a:lnTo>
                    <a:pt x="250" y="48"/>
                  </a:lnTo>
                  <a:lnTo>
                    <a:pt x="243" y="43"/>
                  </a:lnTo>
                  <a:lnTo>
                    <a:pt x="201" y="19"/>
                  </a:lnTo>
                  <a:lnTo>
                    <a:pt x="251" y="19"/>
                  </a:lnTo>
                  <a:lnTo>
                    <a:pt x="251" y="0"/>
                  </a:lnTo>
                  <a:lnTo>
                    <a:pt x="141" y="0"/>
                  </a:lnTo>
                  <a:lnTo>
                    <a:pt x="141" y="64"/>
                  </a:lnTo>
                  <a:lnTo>
                    <a:pt x="174" y="64"/>
                  </a:lnTo>
                  <a:lnTo>
                    <a:pt x="174" y="35"/>
                  </a:lnTo>
                  <a:lnTo>
                    <a:pt x="209" y="55"/>
                  </a:lnTo>
                  <a:lnTo>
                    <a:pt x="187" y="109"/>
                  </a:lnTo>
                  <a:lnTo>
                    <a:pt x="94" y="122"/>
                  </a:lnTo>
                  <a:lnTo>
                    <a:pt x="59" y="101"/>
                  </a:lnTo>
                  <a:lnTo>
                    <a:pt x="109" y="101"/>
                  </a:lnTo>
                  <a:lnTo>
                    <a:pt x="109" y="83"/>
                  </a:lnTo>
                  <a:lnTo>
                    <a:pt x="0" y="83"/>
                  </a:lnTo>
                  <a:lnTo>
                    <a:pt x="0" y="146"/>
                  </a:lnTo>
                  <a:lnTo>
                    <a:pt x="33" y="146"/>
                  </a:lnTo>
                  <a:lnTo>
                    <a:pt x="33" y="117"/>
                  </a:lnTo>
                  <a:lnTo>
                    <a:pt x="75" y="142"/>
                  </a:lnTo>
                  <a:lnTo>
                    <a:pt x="82" y="146"/>
                  </a:lnTo>
                  <a:lnTo>
                    <a:pt x="93" y="144"/>
                  </a:lnTo>
                  <a:lnTo>
                    <a:pt x="178" y="133"/>
                  </a:lnTo>
                  <a:lnTo>
                    <a:pt x="158" y="183"/>
                  </a:lnTo>
                  <a:lnTo>
                    <a:pt x="156" y="189"/>
                  </a:lnTo>
                  <a:lnTo>
                    <a:pt x="164" y="193"/>
                  </a:lnTo>
                  <a:lnTo>
                    <a:pt x="206" y="217"/>
                  </a:lnTo>
                  <a:lnTo>
                    <a:pt x="156" y="217"/>
                  </a:lnTo>
                  <a:lnTo>
                    <a:pt x="156" y="237"/>
                  </a:lnTo>
                  <a:lnTo>
                    <a:pt x="266" y="237"/>
                  </a:lnTo>
                  <a:lnTo>
                    <a:pt x="265" y="173"/>
                  </a:lnTo>
                  <a:lnTo>
                    <a:pt x="233" y="173"/>
                  </a:lnTo>
                  <a:lnTo>
                    <a:pt x="233" y="202"/>
                  </a:lnTo>
                  <a:lnTo>
                    <a:pt x="198" y="182"/>
                  </a:lnTo>
                  <a:lnTo>
                    <a:pt x="219" y="128"/>
                  </a:lnTo>
                  <a:lnTo>
                    <a:pt x="313" y="115"/>
                  </a:lnTo>
                  <a:lnTo>
                    <a:pt x="347" y="135"/>
                  </a:lnTo>
                  <a:lnTo>
                    <a:pt x="297" y="135"/>
                  </a:lnTo>
                  <a:lnTo>
                    <a:pt x="297" y="154"/>
                  </a:lnTo>
                  <a:lnTo>
                    <a:pt x="407" y="154"/>
                  </a:lnTo>
                  <a:lnTo>
                    <a:pt x="407" y="9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0C851B2-9A01-4A4D-86D5-8740941FDC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6" y="583"/>
              <a:ext cx="407" cy="236"/>
            </a:xfrm>
            <a:custGeom>
              <a:avLst/>
              <a:gdLst>
                <a:gd name="T0" fmla="*/ 407 w 407"/>
                <a:gd name="T1" fmla="*/ 90 h 236"/>
                <a:gd name="T2" fmla="*/ 374 w 407"/>
                <a:gd name="T3" fmla="*/ 90 h 236"/>
                <a:gd name="T4" fmla="*/ 375 w 407"/>
                <a:gd name="T5" fmla="*/ 119 h 236"/>
                <a:gd name="T6" fmla="*/ 332 w 407"/>
                <a:gd name="T7" fmla="*/ 95 h 236"/>
                <a:gd name="T8" fmla="*/ 325 w 407"/>
                <a:gd name="T9" fmla="*/ 90 h 236"/>
                <a:gd name="T10" fmla="*/ 315 w 407"/>
                <a:gd name="T11" fmla="*/ 91 h 236"/>
                <a:gd name="T12" fmla="*/ 229 w 407"/>
                <a:gd name="T13" fmla="*/ 103 h 236"/>
                <a:gd name="T14" fmla="*/ 248 w 407"/>
                <a:gd name="T15" fmla="*/ 53 h 236"/>
                <a:gd name="T16" fmla="*/ 250 w 407"/>
                <a:gd name="T17" fmla="*/ 48 h 236"/>
                <a:gd name="T18" fmla="*/ 243 w 407"/>
                <a:gd name="T19" fmla="*/ 43 h 236"/>
                <a:gd name="T20" fmla="*/ 201 w 407"/>
                <a:gd name="T21" fmla="*/ 19 h 236"/>
                <a:gd name="T22" fmla="*/ 251 w 407"/>
                <a:gd name="T23" fmla="*/ 19 h 236"/>
                <a:gd name="T24" fmla="*/ 251 w 407"/>
                <a:gd name="T25" fmla="*/ 0 h 236"/>
                <a:gd name="T26" fmla="*/ 141 w 407"/>
                <a:gd name="T27" fmla="*/ 0 h 236"/>
                <a:gd name="T28" fmla="*/ 141 w 407"/>
                <a:gd name="T29" fmla="*/ 63 h 236"/>
                <a:gd name="T30" fmla="*/ 174 w 407"/>
                <a:gd name="T31" fmla="*/ 63 h 236"/>
                <a:gd name="T32" fmla="*/ 174 w 407"/>
                <a:gd name="T33" fmla="*/ 34 h 236"/>
                <a:gd name="T34" fmla="*/ 209 w 407"/>
                <a:gd name="T35" fmla="*/ 55 h 236"/>
                <a:gd name="T36" fmla="*/ 187 w 407"/>
                <a:gd name="T37" fmla="*/ 109 h 236"/>
                <a:gd name="T38" fmla="*/ 94 w 407"/>
                <a:gd name="T39" fmla="*/ 121 h 236"/>
                <a:gd name="T40" fmla="*/ 59 w 407"/>
                <a:gd name="T41" fmla="*/ 101 h 236"/>
                <a:gd name="T42" fmla="*/ 109 w 407"/>
                <a:gd name="T43" fmla="*/ 101 h 236"/>
                <a:gd name="T44" fmla="*/ 109 w 407"/>
                <a:gd name="T45" fmla="*/ 82 h 236"/>
                <a:gd name="T46" fmla="*/ 0 w 407"/>
                <a:gd name="T47" fmla="*/ 82 h 236"/>
                <a:gd name="T48" fmla="*/ 0 w 407"/>
                <a:gd name="T49" fmla="*/ 146 h 236"/>
                <a:gd name="T50" fmla="*/ 33 w 407"/>
                <a:gd name="T51" fmla="*/ 146 h 236"/>
                <a:gd name="T52" fmla="*/ 33 w 407"/>
                <a:gd name="T53" fmla="*/ 117 h 236"/>
                <a:gd name="T54" fmla="*/ 75 w 407"/>
                <a:gd name="T55" fmla="*/ 141 h 236"/>
                <a:gd name="T56" fmla="*/ 82 w 407"/>
                <a:gd name="T57" fmla="*/ 145 h 236"/>
                <a:gd name="T58" fmla="*/ 93 w 407"/>
                <a:gd name="T59" fmla="*/ 144 h 236"/>
                <a:gd name="T60" fmla="*/ 178 w 407"/>
                <a:gd name="T61" fmla="*/ 133 h 236"/>
                <a:gd name="T62" fmla="*/ 158 w 407"/>
                <a:gd name="T63" fmla="*/ 182 h 236"/>
                <a:gd name="T64" fmla="*/ 156 w 407"/>
                <a:gd name="T65" fmla="*/ 188 h 236"/>
                <a:gd name="T66" fmla="*/ 164 w 407"/>
                <a:gd name="T67" fmla="*/ 192 h 236"/>
                <a:gd name="T68" fmla="*/ 206 w 407"/>
                <a:gd name="T69" fmla="*/ 217 h 236"/>
                <a:gd name="T70" fmla="*/ 156 w 407"/>
                <a:gd name="T71" fmla="*/ 217 h 236"/>
                <a:gd name="T72" fmla="*/ 156 w 407"/>
                <a:gd name="T73" fmla="*/ 236 h 236"/>
                <a:gd name="T74" fmla="*/ 266 w 407"/>
                <a:gd name="T75" fmla="*/ 236 h 236"/>
                <a:gd name="T76" fmla="*/ 265 w 407"/>
                <a:gd name="T77" fmla="*/ 172 h 236"/>
                <a:gd name="T78" fmla="*/ 233 w 407"/>
                <a:gd name="T79" fmla="*/ 172 h 236"/>
                <a:gd name="T80" fmla="*/ 233 w 407"/>
                <a:gd name="T81" fmla="*/ 201 h 236"/>
                <a:gd name="T82" fmla="*/ 198 w 407"/>
                <a:gd name="T83" fmla="*/ 181 h 236"/>
                <a:gd name="T84" fmla="*/ 219 w 407"/>
                <a:gd name="T85" fmla="*/ 127 h 236"/>
                <a:gd name="T86" fmla="*/ 313 w 407"/>
                <a:gd name="T87" fmla="*/ 115 h 236"/>
                <a:gd name="T88" fmla="*/ 347 w 407"/>
                <a:gd name="T89" fmla="*/ 134 h 236"/>
                <a:gd name="T90" fmla="*/ 297 w 407"/>
                <a:gd name="T91" fmla="*/ 134 h 236"/>
                <a:gd name="T92" fmla="*/ 297 w 407"/>
                <a:gd name="T93" fmla="*/ 153 h 236"/>
                <a:gd name="T94" fmla="*/ 407 w 407"/>
                <a:gd name="T95" fmla="*/ 153 h 236"/>
                <a:gd name="T96" fmla="*/ 407 w 407"/>
                <a:gd name="T97" fmla="*/ 90 h 236"/>
                <a:gd name="T98" fmla="*/ 407 w 407"/>
                <a:gd name="T99" fmla="*/ 90 h 236"/>
                <a:gd name="T100" fmla="*/ 407 w 407"/>
                <a:gd name="T101" fmla="*/ 90 h 236"/>
                <a:gd name="T102" fmla="*/ 407 w 407"/>
                <a:gd name="T103" fmla="*/ 90 h 2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7"/>
                <a:gd name="T157" fmla="*/ 0 h 236"/>
                <a:gd name="T158" fmla="*/ 407 w 407"/>
                <a:gd name="T159" fmla="*/ 236 h 2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7" h="236">
                  <a:moveTo>
                    <a:pt x="407" y="90"/>
                  </a:moveTo>
                  <a:lnTo>
                    <a:pt x="374" y="90"/>
                  </a:lnTo>
                  <a:lnTo>
                    <a:pt x="375" y="119"/>
                  </a:lnTo>
                  <a:lnTo>
                    <a:pt x="332" y="95"/>
                  </a:lnTo>
                  <a:lnTo>
                    <a:pt x="325" y="90"/>
                  </a:lnTo>
                  <a:lnTo>
                    <a:pt x="315" y="91"/>
                  </a:lnTo>
                  <a:lnTo>
                    <a:pt x="229" y="103"/>
                  </a:lnTo>
                  <a:lnTo>
                    <a:pt x="248" y="53"/>
                  </a:lnTo>
                  <a:lnTo>
                    <a:pt x="250" y="48"/>
                  </a:lnTo>
                  <a:lnTo>
                    <a:pt x="243" y="43"/>
                  </a:lnTo>
                  <a:lnTo>
                    <a:pt x="201" y="19"/>
                  </a:lnTo>
                  <a:lnTo>
                    <a:pt x="251" y="19"/>
                  </a:lnTo>
                  <a:lnTo>
                    <a:pt x="251" y="0"/>
                  </a:lnTo>
                  <a:lnTo>
                    <a:pt x="141" y="0"/>
                  </a:lnTo>
                  <a:lnTo>
                    <a:pt x="141" y="63"/>
                  </a:lnTo>
                  <a:lnTo>
                    <a:pt x="174" y="63"/>
                  </a:lnTo>
                  <a:lnTo>
                    <a:pt x="174" y="34"/>
                  </a:lnTo>
                  <a:lnTo>
                    <a:pt x="209" y="55"/>
                  </a:lnTo>
                  <a:lnTo>
                    <a:pt x="187" y="109"/>
                  </a:lnTo>
                  <a:lnTo>
                    <a:pt x="94" y="121"/>
                  </a:lnTo>
                  <a:lnTo>
                    <a:pt x="59" y="101"/>
                  </a:lnTo>
                  <a:lnTo>
                    <a:pt x="109" y="101"/>
                  </a:lnTo>
                  <a:lnTo>
                    <a:pt x="109" y="82"/>
                  </a:lnTo>
                  <a:lnTo>
                    <a:pt x="0" y="82"/>
                  </a:lnTo>
                  <a:lnTo>
                    <a:pt x="0" y="146"/>
                  </a:lnTo>
                  <a:lnTo>
                    <a:pt x="33" y="146"/>
                  </a:lnTo>
                  <a:lnTo>
                    <a:pt x="33" y="117"/>
                  </a:lnTo>
                  <a:lnTo>
                    <a:pt x="75" y="141"/>
                  </a:lnTo>
                  <a:lnTo>
                    <a:pt x="82" y="145"/>
                  </a:lnTo>
                  <a:lnTo>
                    <a:pt x="93" y="144"/>
                  </a:lnTo>
                  <a:lnTo>
                    <a:pt x="178" y="133"/>
                  </a:lnTo>
                  <a:lnTo>
                    <a:pt x="158" y="182"/>
                  </a:lnTo>
                  <a:lnTo>
                    <a:pt x="156" y="188"/>
                  </a:lnTo>
                  <a:lnTo>
                    <a:pt x="164" y="192"/>
                  </a:lnTo>
                  <a:lnTo>
                    <a:pt x="206" y="217"/>
                  </a:lnTo>
                  <a:lnTo>
                    <a:pt x="156" y="217"/>
                  </a:lnTo>
                  <a:lnTo>
                    <a:pt x="156" y="236"/>
                  </a:lnTo>
                  <a:lnTo>
                    <a:pt x="266" y="236"/>
                  </a:lnTo>
                  <a:lnTo>
                    <a:pt x="265" y="172"/>
                  </a:lnTo>
                  <a:lnTo>
                    <a:pt x="233" y="172"/>
                  </a:lnTo>
                  <a:lnTo>
                    <a:pt x="233" y="201"/>
                  </a:lnTo>
                  <a:lnTo>
                    <a:pt x="198" y="181"/>
                  </a:lnTo>
                  <a:lnTo>
                    <a:pt x="219" y="127"/>
                  </a:lnTo>
                  <a:lnTo>
                    <a:pt x="313" y="115"/>
                  </a:lnTo>
                  <a:lnTo>
                    <a:pt x="347" y="134"/>
                  </a:lnTo>
                  <a:lnTo>
                    <a:pt x="297" y="134"/>
                  </a:lnTo>
                  <a:lnTo>
                    <a:pt x="297" y="153"/>
                  </a:lnTo>
                  <a:lnTo>
                    <a:pt x="407" y="153"/>
                  </a:lnTo>
                  <a:lnTo>
                    <a:pt x="407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" name="Text Box 27">
            <a:extLst>
              <a:ext uri="{FF2B5EF4-FFF2-40B4-BE49-F238E27FC236}">
                <a16:creationId xmlns:a16="http://schemas.microsoft.com/office/drawing/2014/main" id="{8CC8AB02-74AC-4D89-BC02-4401129EB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5429" y="2492375"/>
            <a:ext cx="1298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anose="02010609060101010101" pitchFamily="49" charset="-122"/>
              </a:rPr>
              <a:t>SWA</a:t>
            </a:r>
          </a:p>
        </p:txBody>
      </p:sp>
      <p:sp>
        <p:nvSpPr>
          <p:cNvPr id="29" name="Text Box 28">
            <a:extLst>
              <a:ext uri="{FF2B5EF4-FFF2-40B4-BE49-F238E27FC236}">
                <a16:creationId xmlns:a16="http://schemas.microsoft.com/office/drawing/2014/main" id="{237E38F2-037E-4288-BE21-05BC87EDA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7866" y="5011738"/>
            <a:ext cx="1298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anose="02010609060101010101" pitchFamily="49" charset="-122"/>
              </a:rPr>
              <a:t>SWB</a:t>
            </a:r>
          </a:p>
        </p:txBody>
      </p:sp>
      <p:sp>
        <p:nvSpPr>
          <p:cNvPr id="30" name="Text Box 29">
            <a:extLst>
              <a:ext uri="{FF2B5EF4-FFF2-40B4-BE49-F238E27FC236}">
                <a16:creationId xmlns:a16="http://schemas.microsoft.com/office/drawing/2014/main" id="{B308C3C4-5D44-40A0-BCE8-580EA066E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0479" y="5011738"/>
            <a:ext cx="1298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anose="02010609060101010101" pitchFamily="49" charset="-122"/>
              </a:rPr>
              <a:t>SWC</a:t>
            </a:r>
          </a:p>
        </p:txBody>
      </p:sp>
      <p:sp>
        <p:nvSpPr>
          <p:cNvPr id="31" name="Text Box 39">
            <a:extLst>
              <a:ext uri="{FF2B5EF4-FFF2-40B4-BE49-F238E27FC236}">
                <a16:creationId xmlns:a16="http://schemas.microsoft.com/office/drawing/2014/main" id="{8DC123A2-E6D1-4A7E-A687-2702CB662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6516" y="2852738"/>
            <a:ext cx="30972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anose="02010609060101010101" pitchFamily="49" charset="-122"/>
              </a:rPr>
              <a:t>BridgeID: 0.0000-0000-0000</a:t>
            </a:r>
          </a:p>
        </p:txBody>
      </p:sp>
      <p:sp>
        <p:nvSpPr>
          <p:cNvPr id="32" name="Text Box 40">
            <a:extLst>
              <a:ext uri="{FF2B5EF4-FFF2-40B4-BE49-F238E27FC236}">
                <a16:creationId xmlns:a16="http://schemas.microsoft.com/office/drawing/2014/main" id="{B96EF03F-038F-4765-A181-299056041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7504" y="5516563"/>
            <a:ext cx="30972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anose="02010609060101010101" pitchFamily="49" charset="-122"/>
              </a:rPr>
              <a:t>BridgeID: 16.0000-0000-0001</a:t>
            </a:r>
          </a:p>
        </p:txBody>
      </p:sp>
      <p:sp>
        <p:nvSpPr>
          <p:cNvPr id="33" name="Text Box 42">
            <a:extLst>
              <a:ext uri="{FF2B5EF4-FFF2-40B4-BE49-F238E27FC236}">
                <a16:creationId xmlns:a16="http://schemas.microsoft.com/office/drawing/2014/main" id="{2D838B04-363A-4732-A51A-26CED013F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7591" y="5516563"/>
            <a:ext cx="30972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anose="02010609060101010101" pitchFamily="49" charset="-122"/>
              </a:rPr>
              <a:t>BridgeID: 0.0000-0000-0002</a:t>
            </a:r>
          </a:p>
        </p:txBody>
      </p:sp>
    </p:spTree>
    <p:extLst>
      <p:ext uri="{BB962C8B-B14F-4D97-AF65-F5344CB8AC3E}">
        <p14:creationId xmlns:p14="http://schemas.microsoft.com/office/powerpoint/2010/main" val="2743211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7D729-493A-4EAD-A5A1-815A5DDB6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端口角色的确定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03A932-B33B-47E7-91AE-3E9469F9C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89776" cy="4351338"/>
          </a:xfrm>
        </p:spPr>
        <p:txBody>
          <a:bodyPr/>
          <a:lstStyle/>
          <a:p>
            <a:r>
              <a:rPr lang="zh-CN" altLang="en-US" dirty="0"/>
              <a:t>根桥上的所有端口为指定端口（ </a:t>
            </a:r>
            <a:r>
              <a:rPr lang="en-US" altLang="zh-CN" dirty="0"/>
              <a:t>Designated Port 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在非根桥上选举根路径开销（ </a:t>
            </a:r>
            <a:r>
              <a:rPr lang="en-US" altLang="zh-CN" dirty="0" err="1"/>
              <a:t>RootPathCost</a:t>
            </a:r>
            <a:r>
              <a:rPr lang="zh-CN" altLang="en-US" dirty="0"/>
              <a:t>）最小的端口为根端口（</a:t>
            </a:r>
            <a:r>
              <a:rPr lang="en-US" altLang="zh-CN" dirty="0"/>
              <a:t>Root Port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每个物理段选出根路径开销最小的桥作为指定桥（ </a:t>
            </a:r>
            <a:r>
              <a:rPr lang="en-US" altLang="zh-CN" dirty="0"/>
              <a:t>Designated Bridge</a:t>
            </a:r>
            <a:r>
              <a:rPr lang="zh-CN" altLang="en-US" dirty="0"/>
              <a:t>），连接指定桥的端口为指定端口</a:t>
            </a:r>
          </a:p>
          <a:p>
            <a:r>
              <a:rPr lang="zh-CN" altLang="en-US" dirty="0"/>
              <a:t>不是根端口和指定端口的其余端口被</a:t>
            </a:r>
            <a:r>
              <a:rPr lang="en-US" altLang="zh-CN" dirty="0"/>
              <a:t>STP</a:t>
            </a:r>
            <a:r>
              <a:rPr lang="zh-CN" altLang="en-US" dirty="0"/>
              <a:t>置为阻塞状态</a:t>
            </a:r>
          </a:p>
        </p:txBody>
      </p:sp>
      <p:sp>
        <p:nvSpPr>
          <p:cNvPr id="4" name="Line 3">
            <a:extLst>
              <a:ext uri="{FF2B5EF4-FFF2-40B4-BE49-F238E27FC236}">
                <a16:creationId xmlns:a16="http://schemas.microsoft.com/office/drawing/2014/main" id="{4A227C99-9D67-4EA4-B118-BB3A36AEE6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67776" y="2008163"/>
            <a:ext cx="1008063" cy="16557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06391614-E3AB-429F-8E60-1EA4D3935DB1}"/>
              </a:ext>
            </a:extLst>
          </p:cNvPr>
          <p:cNvSpPr>
            <a:spLocks noChangeShapeType="1"/>
          </p:cNvSpPr>
          <p:nvPr/>
        </p:nvSpPr>
        <p:spPr bwMode="auto">
          <a:xfrm>
            <a:off x="8939214" y="3808388"/>
            <a:ext cx="22320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93381FFA-B52E-463D-BD1C-59858AB95F5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34614" y="2008163"/>
            <a:ext cx="1081087" cy="15827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1945E3E-3F95-4E54-A46A-F073B1BFF6A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240714" y="3448026"/>
            <a:ext cx="914400" cy="666750"/>
            <a:chOff x="1402" y="538"/>
            <a:chExt cx="576" cy="420"/>
          </a:xfrm>
        </p:grpSpPr>
        <p:sp>
          <p:nvSpPr>
            <p:cNvPr id="8" name="AutoShape 7">
              <a:extLst>
                <a:ext uri="{FF2B5EF4-FFF2-40B4-BE49-F238E27FC236}">
                  <a16:creationId xmlns:a16="http://schemas.microsoft.com/office/drawing/2014/main" id="{68EFBF15-AB72-4F1C-B040-5AB373E5B43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02" y="538"/>
              <a:ext cx="576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2EF7B44F-E5C4-4370-BD7A-1730E9A46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" y="706"/>
              <a:ext cx="287" cy="252"/>
            </a:xfrm>
            <a:custGeom>
              <a:avLst/>
              <a:gdLst>
                <a:gd name="T0" fmla="*/ 287 w 287"/>
                <a:gd name="T1" fmla="*/ 0 h 252"/>
                <a:gd name="T2" fmla="*/ 287 w 287"/>
                <a:gd name="T3" fmla="*/ 85 h 252"/>
                <a:gd name="T4" fmla="*/ 0 w 287"/>
                <a:gd name="T5" fmla="*/ 252 h 252"/>
                <a:gd name="T6" fmla="*/ 0 w 287"/>
                <a:gd name="T7" fmla="*/ 167 h 252"/>
                <a:gd name="T8" fmla="*/ 287 w 287"/>
                <a:gd name="T9" fmla="*/ 0 h 252"/>
                <a:gd name="T10" fmla="*/ 287 w 287"/>
                <a:gd name="T11" fmla="*/ 0 h 252"/>
                <a:gd name="T12" fmla="*/ 287 w 287"/>
                <a:gd name="T13" fmla="*/ 0 h 252"/>
                <a:gd name="T14" fmla="*/ 287 w 287"/>
                <a:gd name="T15" fmla="*/ 0 h 252"/>
                <a:gd name="T16" fmla="*/ 287 w 287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7"/>
                <a:gd name="T28" fmla="*/ 0 h 252"/>
                <a:gd name="T29" fmla="*/ 287 w 287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7" h="252">
                  <a:moveTo>
                    <a:pt x="287" y="0"/>
                  </a:moveTo>
                  <a:lnTo>
                    <a:pt x="287" y="85"/>
                  </a:lnTo>
                  <a:lnTo>
                    <a:pt x="0" y="252"/>
                  </a:lnTo>
                  <a:lnTo>
                    <a:pt x="0" y="167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7CA0B307-BFB7-421A-AC04-8E78FB395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2" y="706"/>
              <a:ext cx="289" cy="252"/>
            </a:xfrm>
            <a:custGeom>
              <a:avLst/>
              <a:gdLst>
                <a:gd name="T0" fmla="*/ 289 w 289"/>
                <a:gd name="T1" fmla="*/ 167 h 252"/>
                <a:gd name="T2" fmla="*/ 289 w 289"/>
                <a:gd name="T3" fmla="*/ 252 h 252"/>
                <a:gd name="T4" fmla="*/ 0 w 289"/>
                <a:gd name="T5" fmla="*/ 85 h 252"/>
                <a:gd name="T6" fmla="*/ 0 w 289"/>
                <a:gd name="T7" fmla="*/ 0 h 252"/>
                <a:gd name="T8" fmla="*/ 289 w 289"/>
                <a:gd name="T9" fmla="*/ 167 h 252"/>
                <a:gd name="T10" fmla="*/ 289 w 289"/>
                <a:gd name="T11" fmla="*/ 167 h 252"/>
                <a:gd name="T12" fmla="*/ 289 w 289"/>
                <a:gd name="T13" fmla="*/ 167 h 252"/>
                <a:gd name="T14" fmla="*/ 289 w 289"/>
                <a:gd name="T15" fmla="*/ 167 h 252"/>
                <a:gd name="T16" fmla="*/ 289 w 289"/>
                <a:gd name="T17" fmla="*/ 167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9"/>
                <a:gd name="T28" fmla="*/ 0 h 252"/>
                <a:gd name="T29" fmla="*/ 289 w 289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9" h="252">
                  <a:moveTo>
                    <a:pt x="289" y="167"/>
                  </a:moveTo>
                  <a:lnTo>
                    <a:pt x="289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9" y="167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1653A3A4-C616-4D00-9215-7CEB80590D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2" y="538"/>
              <a:ext cx="576" cy="335"/>
            </a:xfrm>
            <a:custGeom>
              <a:avLst/>
              <a:gdLst>
                <a:gd name="T0" fmla="*/ 576 w 576"/>
                <a:gd name="T1" fmla="*/ 168 h 335"/>
                <a:gd name="T2" fmla="*/ 289 w 576"/>
                <a:gd name="T3" fmla="*/ 335 h 335"/>
                <a:gd name="T4" fmla="*/ 0 w 576"/>
                <a:gd name="T5" fmla="*/ 168 h 335"/>
                <a:gd name="T6" fmla="*/ 287 w 576"/>
                <a:gd name="T7" fmla="*/ 0 h 335"/>
                <a:gd name="T8" fmla="*/ 576 w 576"/>
                <a:gd name="T9" fmla="*/ 168 h 335"/>
                <a:gd name="T10" fmla="*/ 576 w 576"/>
                <a:gd name="T11" fmla="*/ 168 h 335"/>
                <a:gd name="T12" fmla="*/ 576 w 576"/>
                <a:gd name="T13" fmla="*/ 168 h 335"/>
                <a:gd name="T14" fmla="*/ 576 w 576"/>
                <a:gd name="T15" fmla="*/ 168 h 335"/>
                <a:gd name="T16" fmla="*/ 576 w 576"/>
                <a:gd name="T17" fmla="*/ 168 h 3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6"/>
                <a:gd name="T28" fmla="*/ 0 h 335"/>
                <a:gd name="T29" fmla="*/ 576 w 576"/>
                <a:gd name="T30" fmla="*/ 335 h 33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6" h="335">
                  <a:moveTo>
                    <a:pt x="576" y="168"/>
                  </a:moveTo>
                  <a:lnTo>
                    <a:pt x="289" y="335"/>
                  </a:lnTo>
                  <a:lnTo>
                    <a:pt x="0" y="168"/>
                  </a:lnTo>
                  <a:lnTo>
                    <a:pt x="287" y="0"/>
                  </a:lnTo>
                  <a:lnTo>
                    <a:pt x="576" y="168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82CCDBB-132E-466E-B5EA-4B77589F3E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6" y="588"/>
              <a:ext cx="407" cy="237"/>
            </a:xfrm>
            <a:custGeom>
              <a:avLst/>
              <a:gdLst>
                <a:gd name="T0" fmla="*/ 407 w 407"/>
                <a:gd name="T1" fmla="*/ 90 h 237"/>
                <a:gd name="T2" fmla="*/ 374 w 407"/>
                <a:gd name="T3" fmla="*/ 90 h 237"/>
                <a:gd name="T4" fmla="*/ 375 w 407"/>
                <a:gd name="T5" fmla="*/ 119 h 237"/>
                <a:gd name="T6" fmla="*/ 332 w 407"/>
                <a:gd name="T7" fmla="*/ 95 h 237"/>
                <a:gd name="T8" fmla="*/ 325 w 407"/>
                <a:gd name="T9" fmla="*/ 91 h 237"/>
                <a:gd name="T10" fmla="*/ 315 w 407"/>
                <a:gd name="T11" fmla="*/ 92 h 237"/>
                <a:gd name="T12" fmla="*/ 229 w 407"/>
                <a:gd name="T13" fmla="*/ 104 h 237"/>
                <a:gd name="T14" fmla="*/ 248 w 407"/>
                <a:gd name="T15" fmla="*/ 54 h 237"/>
                <a:gd name="T16" fmla="*/ 250 w 407"/>
                <a:gd name="T17" fmla="*/ 48 h 237"/>
                <a:gd name="T18" fmla="*/ 243 w 407"/>
                <a:gd name="T19" fmla="*/ 43 h 237"/>
                <a:gd name="T20" fmla="*/ 201 w 407"/>
                <a:gd name="T21" fmla="*/ 19 h 237"/>
                <a:gd name="T22" fmla="*/ 251 w 407"/>
                <a:gd name="T23" fmla="*/ 19 h 237"/>
                <a:gd name="T24" fmla="*/ 251 w 407"/>
                <a:gd name="T25" fmla="*/ 0 h 237"/>
                <a:gd name="T26" fmla="*/ 141 w 407"/>
                <a:gd name="T27" fmla="*/ 0 h 237"/>
                <a:gd name="T28" fmla="*/ 141 w 407"/>
                <a:gd name="T29" fmla="*/ 64 h 237"/>
                <a:gd name="T30" fmla="*/ 174 w 407"/>
                <a:gd name="T31" fmla="*/ 64 h 237"/>
                <a:gd name="T32" fmla="*/ 174 w 407"/>
                <a:gd name="T33" fmla="*/ 35 h 237"/>
                <a:gd name="T34" fmla="*/ 209 w 407"/>
                <a:gd name="T35" fmla="*/ 55 h 237"/>
                <a:gd name="T36" fmla="*/ 187 w 407"/>
                <a:gd name="T37" fmla="*/ 109 h 237"/>
                <a:gd name="T38" fmla="*/ 94 w 407"/>
                <a:gd name="T39" fmla="*/ 122 h 237"/>
                <a:gd name="T40" fmla="*/ 59 w 407"/>
                <a:gd name="T41" fmla="*/ 101 h 237"/>
                <a:gd name="T42" fmla="*/ 109 w 407"/>
                <a:gd name="T43" fmla="*/ 101 h 237"/>
                <a:gd name="T44" fmla="*/ 109 w 407"/>
                <a:gd name="T45" fmla="*/ 83 h 237"/>
                <a:gd name="T46" fmla="*/ 0 w 407"/>
                <a:gd name="T47" fmla="*/ 83 h 237"/>
                <a:gd name="T48" fmla="*/ 0 w 407"/>
                <a:gd name="T49" fmla="*/ 146 h 237"/>
                <a:gd name="T50" fmla="*/ 33 w 407"/>
                <a:gd name="T51" fmla="*/ 146 h 237"/>
                <a:gd name="T52" fmla="*/ 33 w 407"/>
                <a:gd name="T53" fmla="*/ 117 h 237"/>
                <a:gd name="T54" fmla="*/ 75 w 407"/>
                <a:gd name="T55" fmla="*/ 142 h 237"/>
                <a:gd name="T56" fmla="*/ 82 w 407"/>
                <a:gd name="T57" fmla="*/ 146 h 237"/>
                <a:gd name="T58" fmla="*/ 93 w 407"/>
                <a:gd name="T59" fmla="*/ 144 h 237"/>
                <a:gd name="T60" fmla="*/ 178 w 407"/>
                <a:gd name="T61" fmla="*/ 133 h 237"/>
                <a:gd name="T62" fmla="*/ 158 w 407"/>
                <a:gd name="T63" fmla="*/ 183 h 237"/>
                <a:gd name="T64" fmla="*/ 156 w 407"/>
                <a:gd name="T65" fmla="*/ 189 h 237"/>
                <a:gd name="T66" fmla="*/ 164 w 407"/>
                <a:gd name="T67" fmla="*/ 193 h 237"/>
                <a:gd name="T68" fmla="*/ 206 w 407"/>
                <a:gd name="T69" fmla="*/ 217 h 237"/>
                <a:gd name="T70" fmla="*/ 156 w 407"/>
                <a:gd name="T71" fmla="*/ 217 h 237"/>
                <a:gd name="T72" fmla="*/ 156 w 407"/>
                <a:gd name="T73" fmla="*/ 237 h 237"/>
                <a:gd name="T74" fmla="*/ 266 w 407"/>
                <a:gd name="T75" fmla="*/ 237 h 237"/>
                <a:gd name="T76" fmla="*/ 265 w 407"/>
                <a:gd name="T77" fmla="*/ 173 h 237"/>
                <a:gd name="T78" fmla="*/ 233 w 407"/>
                <a:gd name="T79" fmla="*/ 173 h 237"/>
                <a:gd name="T80" fmla="*/ 233 w 407"/>
                <a:gd name="T81" fmla="*/ 202 h 237"/>
                <a:gd name="T82" fmla="*/ 198 w 407"/>
                <a:gd name="T83" fmla="*/ 182 h 237"/>
                <a:gd name="T84" fmla="*/ 219 w 407"/>
                <a:gd name="T85" fmla="*/ 128 h 237"/>
                <a:gd name="T86" fmla="*/ 313 w 407"/>
                <a:gd name="T87" fmla="*/ 115 h 237"/>
                <a:gd name="T88" fmla="*/ 347 w 407"/>
                <a:gd name="T89" fmla="*/ 135 h 237"/>
                <a:gd name="T90" fmla="*/ 297 w 407"/>
                <a:gd name="T91" fmla="*/ 135 h 237"/>
                <a:gd name="T92" fmla="*/ 297 w 407"/>
                <a:gd name="T93" fmla="*/ 154 h 237"/>
                <a:gd name="T94" fmla="*/ 407 w 407"/>
                <a:gd name="T95" fmla="*/ 154 h 237"/>
                <a:gd name="T96" fmla="*/ 407 w 407"/>
                <a:gd name="T97" fmla="*/ 90 h 237"/>
                <a:gd name="T98" fmla="*/ 407 w 407"/>
                <a:gd name="T99" fmla="*/ 90 h 237"/>
                <a:gd name="T100" fmla="*/ 407 w 407"/>
                <a:gd name="T101" fmla="*/ 90 h 237"/>
                <a:gd name="T102" fmla="*/ 407 w 407"/>
                <a:gd name="T103" fmla="*/ 90 h 23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7"/>
                <a:gd name="T157" fmla="*/ 0 h 237"/>
                <a:gd name="T158" fmla="*/ 407 w 407"/>
                <a:gd name="T159" fmla="*/ 237 h 23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7" h="237">
                  <a:moveTo>
                    <a:pt x="407" y="90"/>
                  </a:moveTo>
                  <a:lnTo>
                    <a:pt x="374" y="90"/>
                  </a:lnTo>
                  <a:lnTo>
                    <a:pt x="375" y="119"/>
                  </a:lnTo>
                  <a:lnTo>
                    <a:pt x="332" y="95"/>
                  </a:lnTo>
                  <a:lnTo>
                    <a:pt x="325" y="91"/>
                  </a:lnTo>
                  <a:lnTo>
                    <a:pt x="315" y="92"/>
                  </a:lnTo>
                  <a:lnTo>
                    <a:pt x="229" y="104"/>
                  </a:lnTo>
                  <a:lnTo>
                    <a:pt x="248" y="54"/>
                  </a:lnTo>
                  <a:lnTo>
                    <a:pt x="250" y="48"/>
                  </a:lnTo>
                  <a:lnTo>
                    <a:pt x="243" y="43"/>
                  </a:lnTo>
                  <a:lnTo>
                    <a:pt x="201" y="19"/>
                  </a:lnTo>
                  <a:lnTo>
                    <a:pt x="251" y="19"/>
                  </a:lnTo>
                  <a:lnTo>
                    <a:pt x="251" y="0"/>
                  </a:lnTo>
                  <a:lnTo>
                    <a:pt x="141" y="0"/>
                  </a:lnTo>
                  <a:lnTo>
                    <a:pt x="141" y="64"/>
                  </a:lnTo>
                  <a:lnTo>
                    <a:pt x="174" y="64"/>
                  </a:lnTo>
                  <a:lnTo>
                    <a:pt x="174" y="35"/>
                  </a:lnTo>
                  <a:lnTo>
                    <a:pt x="209" y="55"/>
                  </a:lnTo>
                  <a:lnTo>
                    <a:pt x="187" y="109"/>
                  </a:lnTo>
                  <a:lnTo>
                    <a:pt x="94" y="122"/>
                  </a:lnTo>
                  <a:lnTo>
                    <a:pt x="59" y="101"/>
                  </a:lnTo>
                  <a:lnTo>
                    <a:pt x="109" y="101"/>
                  </a:lnTo>
                  <a:lnTo>
                    <a:pt x="109" y="83"/>
                  </a:lnTo>
                  <a:lnTo>
                    <a:pt x="0" y="83"/>
                  </a:lnTo>
                  <a:lnTo>
                    <a:pt x="0" y="146"/>
                  </a:lnTo>
                  <a:lnTo>
                    <a:pt x="33" y="146"/>
                  </a:lnTo>
                  <a:lnTo>
                    <a:pt x="33" y="117"/>
                  </a:lnTo>
                  <a:lnTo>
                    <a:pt x="75" y="142"/>
                  </a:lnTo>
                  <a:lnTo>
                    <a:pt x="82" y="146"/>
                  </a:lnTo>
                  <a:lnTo>
                    <a:pt x="93" y="144"/>
                  </a:lnTo>
                  <a:lnTo>
                    <a:pt x="178" y="133"/>
                  </a:lnTo>
                  <a:lnTo>
                    <a:pt x="158" y="183"/>
                  </a:lnTo>
                  <a:lnTo>
                    <a:pt x="156" y="189"/>
                  </a:lnTo>
                  <a:lnTo>
                    <a:pt x="164" y="193"/>
                  </a:lnTo>
                  <a:lnTo>
                    <a:pt x="206" y="217"/>
                  </a:lnTo>
                  <a:lnTo>
                    <a:pt x="156" y="217"/>
                  </a:lnTo>
                  <a:lnTo>
                    <a:pt x="156" y="237"/>
                  </a:lnTo>
                  <a:lnTo>
                    <a:pt x="266" y="237"/>
                  </a:lnTo>
                  <a:lnTo>
                    <a:pt x="265" y="173"/>
                  </a:lnTo>
                  <a:lnTo>
                    <a:pt x="233" y="173"/>
                  </a:lnTo>
                  <a:lnTo>
                    <a:pt x="233" y="202"/>
                  </a:lnTo>
                  <a:lnTo>
                    <a:pt x="198" y="182"/>
                  </a:lnTo>
                  <a:lnTo>
                    <a:pt x="219" y="128"/>
                  </a:lnTo>
                  <a:lnTo>
                    <a:pt x="313" y="115"/>
                  </a:lnTo>
                  <a:lnTo>
                    <a:pt x="347" y="135"/>
                  </a:lnTo>
                  <a:lnTo>
                    <a:pt x="297" y="135"/>
                  </a:lnTo>
                  <a:lnTo>
                    <a:pt x="297" y="154"/>
                  </a:lnTo>
                  <a:lnTo>
                    <a:pt x="407" y="154"/>
                  </a:lnTo>
                  <a:lnTo>
                    <a:pt x="407" y="9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47A2949-12E7-43C9-9061-E431B0093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6" y="583"/>
              <a:ext cx="407" cy="236"/>
            </a:xfrm>
            <a:custGeom>
              <a:avLst/>
              <a:gdLst>
                <a:gd name="T0" fmla="*/ 407 w 407"/>
                <a:gd name="T1" fmla="*/ 90 h 236"/>
                <a:gd name="T2" fmla="*/ 374 w 407"/>
                <a:gd name="T3" fmla="*/ 90 h 236"/>
                <a:gd name="T4" fmla="*/ 375 w 407"/>
                <a:gd name="T5" fmla="*/ 119 h 236"/>
                <a:gd name="T6" fmla="*/ 332 w 407"/>
                <a:gd name="T7" fmla="*/ 95 h 236"/>
                <a:gd name="T8" fmla="*/ 325 w 407"/>
                <a:gd name="T9" fmla="*/ 90 h 236"/>
                <a:gd name="T10" fmla="*/ 315 w 407"/>
                <a:gd name="T11" fmla="*/ 91 h 236"/>
                <a:gd name="T12" fmla="*/ 229 w 407"/>
                <a:gd name="T13" fmla="*/ 103 h 236"/>
                <a:gd name="T14" fmla="*/ 248 w 407"/>
                <a:gd name="T15" fmla="*/ 53 h 236"/>
                <a:gd name="T16" fmla="*/ 250 w 407"/>
                <a:gd name="T17" fmla="*/ 48 h 236"/>
                <a:gd name="T18" fmla="*/ 243 w 407"/>
                <a:gd name="T19" fmla="*/ 43 h 236"/>
                <a:gd name="T20" fmla="*/ 201 w 407"/>
                <a:gd name="T21" fmla="*/ 19 h 236"/>
                <a:gd name="T22" fmla="*/ 251 w 407"/>
                <a:gd name="T23" fmla="*/ 19 h 236"/>
                <a:gd name="T24" fmla="*/ 251 w 407"/>
                <a:gd name="T25" fmla="*/ 0 h 236"/>
                <a:gd name="T26" fmla="*/ 141 w 407"/>
                <a:gd name="T27" fmla="*/ 0 h 236"/>
                <a:gd name="T28" fmla="*/ 141 w 407"/>
                <a:gd name="T29" fmla="*/ 63 h 236"/>
                <a:gd name="T30" fmla="*/ 174 w 407"/>
                <a:gd name="T31" fmla="*/ 63 h 236"/>
                <a:gd name="T32" fmla="*/ 174 w 407"/>
                <a:gd name="T33" fmla="*/ 34 h 236"/>
                <a:gd name="T34" fmla="*/ 209 w 407"/>
                <a:gd name="T35" fmla="*/ 55 h 236"/>
                <a:gd name="T36" fmla="*/ 187 w 407"/>
                <a:gd name="T37" fmla="*/ 109 h 236"/>
                <a:gd name="T38" fmla="*/ 94 w 407"/>
                <a:gd name="T39" fmla="*/ 121 h 236"/>
                <a:gd name="T40" fmla="*/ 59 w 407"/>
                <a:gd name="T41" fmla="*/ 101 h 236"/>
                <a:gd name="T42" fmla="*/ 109 w 407"/>
                <a:gd name="T43" fmla="*/ 101 h 236"/>
                <a:gd name="T44" fmla="*/ 109 w 407"/>
                <a:gd name="T45" fmla="*/ 82 h 236"/>
                <a:gd name="T46" fmla="*/ 0 w 407"/>
                <a:gd name="T47" fmla="*/ 82 h 236"/>
                <a:gd name="T48" fmla="*/ 0 w 407"/>
                <a:gd name="T49" fmla="*/ 146 h 236"/>
                <a:gd name="T50" fmla="*/ 33 w 407"/>
                <a:gd name="T51" fmla="*/ 146 h 236"/>
                <a:gd name="T52" fmla="*/ 33 w 407"/>
                <a:gd name="T53" fmla="*/ 117 h 236"/>
                <a:gd name="T54" fmla="*/ 75 w 407"/>
                <a:gd name="T55" fmla="*/ 141 h 236"/>
                <a:gd name="T56" fmla="*/ 82 w 407"/>
                <a:gd name="T57" fmla="*/ 145 h 236"/>
                <a:gd name="T58" fmla="*/ 93 w 407"/>
                <a:gd name="T59" fmla="*/ 144 h 236"/>
                <a:gd name="T60" fmla="*/ 178 w 407"/>
                <a:gd name="T61" fmla="*/ 133 h 236"/>
                <a:gd name="T62" fmla="*/ 158 w 407"/>
                <a:gd name="T63" fmla="*/ 182 h 236"/>
                <a:gd name="T64" fmla="*/ 156 w 407"/>
                <a:gd name="T65" fmla="*/ 188 h 236"/>
                <a:gd name="T66" fmla="*/ 164 w 407"/>
                <a:gd name="T67" fmla="*/ 192 h 236"/>
                <a:gd name="T68" fmla="*/ 206 w 407"/>
                <a:gd name="T69" fmla="*/ 217 h 236"/>
                <a:gd name="T70" fmla="*/ 156 w 407"/>
                <a:gd name="T71" fmla="*/ 217 h 236"/>
                <a:gd name="T72" fmla="*/ 156 w 407"/>
                <a:gd name="T73" fmla="*/ 236 h 236"/>
                <a:gd name="T74" fmla="*/ 266 w 407"/>
                <a:gd name="T75" fmla="*/ 236 h 236"/>
                <a:gd name="T76" fmla="*/ 265 w 407"/>
                <a:gd name="T77" fmla="*/ 172 h 236"/>
                <a:gd name="T78" fmla="*/ 233 w 407"/>
                <a:gd name="T79" fmla="*/ 172 h 236"/>
                <a:gd name="T80" fmla="*/ 233 w 407"/>
                <a:gd name="T81" fmla="*/ 201 h 236"/>
                <a:gd name="T82" fmla="*/ 198 w 407"/>
                <a:gd name="T83" fmla="*/ 181 h 236"/>
                <a:gd name="T84" fmla="*/ 219 w 407"/>
                <a:gd name="T85" fmla="*/ 127 h 236"/>
                <a:gd name="T86" fmla="*/ 313 w 407"/>
                <a:gd name="T87" fmla="*/ 115 h 236"/>
                <a:gd name="T88" fmla="*/ 347 w 407"/>
                <a:gd name="T89" fmla="*/ 134 h 236"/>
                <a:gd name="T90" fmla="*/ 297 w 407"/>
                <a:gd name="T91" fmla="*/ 134 h 236"/>
                <a:gd name="T92" fmla="*/ 297 w 407"/>
                <a:gd name="T93" fmla="*/ 153 h 236"/>
                <a:gd name="T94" fmla="*/ 407 w 407"/>
                <a:gd name="T95" fmla="*/ 153 h 236"/>
                <a:gd name="T96" fmla="*/ 407 w 407"/>
                <a:gd name="T97" fmla="*/ 90 h 236"/>
                <a:gd name="T98" fmla="*/ 407 w 407"/>
                <a:gd name="T99" fmla="*/ 90 h 236"/>
                <a:gd name="T100" fmla="*/ 407 w 407"/>
                <a:gd name="T101" fmla="*/ 90 h 236"/>
                <a:gd name="T102" fmla="*/ 407 w 407"/>
                <a:gd name="T103" fmla="*/ 90 h 2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7"/>
                <a:gd name="T157" fmla="*/ 0 h 236"/>
                <a:gd name="T158" fmla="*/ 407 w 407"/>
                <a:gd name="T159" fmla="*/ 236 h 2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7" h="236">
                  <a:moveTo>
                    <a:pt x="407" y="90"/>
                  </a:moveTo>
                  <a:lnTo>
                    <a:pt x="374" y="90"/>
                  </a:lnTo>
                  <a:lnTo>
                    <a:pt x="375" y="119"/>
                  </a:lnTo>
                  <a:lnTo>
                    <a:pt x="332" y="95"/>
                  </a:lnTo>
                  <a:lnTo>
                    <a:pt x="325" y="90"/>
                  </a:lnTo>
                  <a:lnTo>
                    <a:pt x="315" y="91"/>
                  </a:lnTo>
                  <a:lnTo>
                    <a:pt x="229" y="103"/>
                  </a:lnTo>
                  <a:lnTo>
                    <a:pt x="248" y="53"/>
                  </a:lnTo>
                  <a:lnTo>
                    <a:pt x="250" y="48"/>
                  </a:lnTo>
                  <a:lnTo>
                    <a:pt x="243" y="43"/>
                  </a:lnTo>
                  <a:lnTo>
                    <a:pt x="201" y="19"/>
                  </a:lnTo>
                  <a:lnTo>
                    <a:pt x="251" y="19"/>
                  </a:lnTo>
                  <a:lnTo>
                    <a:pt x="251" y="0"/>
                  </a:lnTo>
                  <a:lnTo>
                    <a:pt x="141" y="0"/>
                  </a:lnTo>
                  <a:lnTo>
                    <a:pt x="141" y="63"/>
                  </a:lnTo>
                  <a:lnTo>
                    <a:pt x="174" y="63"/>
                  </a:lnTo>
                  <a:lnTo>
                    <a:pt x="174" y="34"/>
                  </a:lnTo>
                  <a:lnTo>
                    <a:pt x="209" y="55"/>
                  </a:lnTo>
                  <a:lnTo>
                    <a:pt x="187" y="109"/>
                  </a:lnTo>
                  <a:lnTo>
                    <a:pt x="94" y="121"/>
                  </a:lnTo>
                  <a:lnTo>
                    <a:pt x="59" y="101"/>
                  </a:lnTo>
                  <a:lnTo>
                    <a:pt x="109" y="101"/>
                  </a:lnTo>
                  <a:lnTo>
                    <a:pt x="109" y="82"/>
                  </a:lnTo>
                  <a:lnTo>
                    <a:pt x="0" y="82"/>
                  </a:lnTo>
                  <a:lnTo>
                    <a:pt x="0" y="146"/>
                  </a:lnTo>
                  <a:lnTo>
                    <a:pt x="33" y="146"/>
                  </a:lnTo>
                  <a:lnTo>
                    <a:pt x="33" y="117"/>
                  </a:lnTo>
                  <a:lnTo>
                    <a:pt x="75" y="141"/>
                  </a:lnTo>
                  <a:lnTo>
                    <a:pt x="82" y="145"/>
                  </a:lnTo>
                  <a:lnTo>
                    <a:pt x="93" y="144"/>
                  </a:lnTo>
                  <a:lnTo>
                    <a:pt x="178" y="133"/>
                  </a:lnTo>
                  <a:lnTo>
                    <a:pt x="158" y="182"/>
                  </a:lnTo>
                  <a:lnTo>
                    <a:pt x="156" y="188"/>
                  </a:lnTo>
                  <a:lnTo>
                    <a:pt x="164" y="192"/>
                  </a:lnTo>
                  <a:lnTo>
                    <a:pt x="206" y="217"/>
                  </a:lnTo>
                  <a:lnTo>
                    <a:pt x="156" y="217"/>
                  </a:lnTo>
                  <a:lnTo>
                    <a:pt x="156" y="236"/>
                  </a:lnTo>
                  <a:lnTo>
                    <a:pt x="266" y="236"/>
                  </a:lnTo>
                  <a:lnTo>
                    <a:pt x="265" y="172"/>
                  </a:lnTo>
                  <a:lnTo>
                    <a:pt x="233" y="172"/>
                  </a:lnTo>
                  <a:lnTo>
                    <a:pt x="233" y="201"/>
                  </a:lnTo>
                  <a:lnTo>
                    <a:pt x="198" y="181"/>
                  </a:lnTo>
                  <a:lnTo>
                    <a:pt x="219" y="127"/>
                  </a:lnTo>
                  <a:lnTo>
                    <a:pt x="313" y="115"/>
                  </a:lnTo>
                  <a:lnTo>
                    <a:pt x="347" y="134"/>
                  </a:lnTo>
                  <a:lnTo>
                    <a:pt x="297" y="134"/>
                  </a:lnTo>
                  <a:lnTo>
                    <a:pt x="297" y="153"/>
                  </a:lnTo>
                  <a:lnTo>
                    <a:pt x="407" y="153"/>
                  </a:lnTo>
                  <a:lnTo>
                    <a:pt x="407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443E7FC-6D11-4869-8A07-207999D94D5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026776" y="3428976"/>
            <a:ext cx="914400" cy="666750"/>
            <a:chOff x="1402" y="538"/>
            <a:chExt cx="576" cy="420"/>
          </a:xfrm>
        </p:grpSpPr>
        <p:sp>
          <p:nvSpPr>
            <p:cNvPr id="15" name="AutoShape 14">
              <a:extLst>
                <a:ext uri="{FF2B5EF4-FFF2-40B4-BE49-F238E27FC236}">
                  <a16:creationId xmlns:a16="http://schemas.microsoft.com/office/drawing/2014/main" id="{D60761F3-2325-4D8E-905F-117130395BE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02" y="538"/>
              <a:ext cx="576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ACDF8D35-C4F6-4F37-BF59-BE643B694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" y="706"/>
              <a:ext cx="287" cy="252"/>
            </a:xfrm>
            <a:custGeom>
              <a:avLst/>
              <a:gdLst>
                <a:gd name="T0" fmla="*/ 287 w 287"/>
                <a:gd name="T1" fmla="*/ 0 h 252"/>
                <a:gd name="T2" fmla="*/ 287 w 287"/>
                <a:gd name="T3" fmla="*/ 85 h 252"/>
                <a:gd name="T4" fmla="*/ 0 w 287"/>
                <a:gd name="T5" fmla="*/ 252 h 252"/>
                <a:gd name="T6" fmla="*/ 0 w 287"/>
                <a:gd name="T7" fmla="*/ 167 h 252"/>
                <a:gd name="T8" fmla="*/ 287 w 287"/>
                <a:gd name="T9" fmla="*/ 0 h 252"/>
                <a:gd name="T10" fmla="*/ 287 w 287"/>
                <a:gd name="T11" fmla="*/ 0 h 252"/>
                <a:gd name="T12" fmla="*/ 287 w 287"/>
                <a:gd name="T13" fmla="*/ 0 h 252"/>
                <a:gd name="T14" fmla="*/ 287 w 287"/>
                <a:gd name="T15" fmla="*/ 0 h 252"/>
                <a:gd name="T16" fmla="*/ 287 w 287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7"/>
                <a:gd name="T28" fmla="*/ 0 h 252"/>
                <a:gd name="T29" fmla="*/ 287 w 287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7" h="252">
                  <a:moveTo>
                    <a:pt x="287" y="0"/>
                  </a:moveTo>
                  <a:lnTo>
                    <a:pt x="287" y="85"/>
                  </a:lnTo>
                  <a:lnTo>
                    <a:pt x="0" y="252"/>
                  </a:lnTo>
                  <a:lnTo>
                    <a:pt x="0" y="167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647851DD-0B33-438E-929E-C522C31CF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2" y="706"/>
              <a:ext cx="289" cy="252"/>
            </a:xfrm>
            <a:custGeom>
              <a:avLst/>
              <a:gdLst>
                <a:gd name="T0" fmla="*/ 289 w 289"/>
                <a:gd name="T1" fmla="*/ 167 h 252"/>
                <a:gd name="T2" fmla="*/ 289 w 289"/>
                <a:gd name="T3" fmla="*/ 252 h 252"/>
                <a:gd name="T4" fmla="*/ 0 w 289"/>
                <a:gd name="T5" fmla="*/ 85 h 252"/>
                <a:gd name="T6" fmla="*/ 0 w 289"/>
                <a:gd name="T7" fmla="*/ 0 h 252"/>
                <a:gd name="T8" fmla="*/ 289 w 289"/>
                <a:gd name="T9" fmla="*/ 167 h 252"/>
                <a:gd name="T10" fmla="*/ 289 w 289"/>
                <a:gd name="T11" fmla="*/ 167 h 252"/>
                <a:gd name="T12" fmla="*/ 289 w 289"/>
                <a:gd name="T13" fmla="*/ 167 h 252"/>
                <a:gd name="T14" fmla="*/ 289 w 289"/>
                <a:gd name="T15" fmla="*/ 167 h 252"/>
                <a:gd name="T16" fmla="*/ 289 w 289"/>
                <a:gd name="T17" fmla="*/ 167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9"/>
                <a:gd name="T28" fmla="*/ 0 h 252"/>
                <a:gd name="T29" fmla="*/ 289 w 289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9" h="252">
                  <a:moveTo>
                    <a:pt x="289" y="167"/>
                  </a:moveTo>
                  <a:lnTo>
                    <a:pt x="289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9" y="167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E2E84D92-90C3-4128-8A9D-FF2188BD6B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2" y="538"/>
              <a:ext cx="576" cy="335"/>
            </a:xfrm>
            <a:custGeom>
              <a:avLst/>
              <a:gdLst>
                <a:gd name="T0" fmla="*/ 576 w 576"/>
                <a:gd name="T1" fmla="*/ 168 h 335"/>
                <a:gd name="T2" fmla="*/ 289 w 576"/>
                <a:gd name="T3" fmla="*/ 335 h 335"/>
                <a:gd name="T4" fmla="*/ 0 w 576"/>
                <a:gd name="T5" fmla="*/ 168 h 335"/>
                <a:gd name="T6" fmla="*/ 287 w 576"/>
                <a:gd name="T7" fmla="*/ 0 h 335"/>
                <a:gd name="T8" fmla="*/ 576 w 576"/>
                <a:gd name="T9" fmla="*/ 168 h 335"/>
                <a:gd name="T10" fmla="*/ 576 w 576"/>
                <a:gd name="T11" fmla="*/ 168 h 335"/>
                <a:gd name="T12" fmla="*/ 576 w 576"/>
                <a:gd name="T13" fmla="*/ 168 h 335"/>
                <a:gd name="T14" fmla="*/ 576 w 576"/>
                <a:gd name="T15" fmla="*/ 168 h 335"/>
                <a:gd name="T16" fmla="*/ 576 w 576"/>
                <a:gd name="T17" fmla="*/ 168 h 3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6"/>
                <a:gd name="T28" fmla="*/ 0 h 335"/>
                <a:gd name="T29" fmla="*/ 576 w 576"/>
                <a:gd name="T30" fmla="*/ 335 h 33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6" h="335">
                  <a:moveTo>
                    <a:pt x="576" y="168"/>
                  </a:moveTo>
                  <a:lnTo>
                    <a:pt x="289" y="335"/>
                  </a:lnTo>
                  <a:lnTo>
                    <a:pt x="0" y="168"/>
                  </a:lnTo>
                  <a:lnTo>
                    <a:pt x="287" y="0"/>
                  </a:lnTo>
                  <a:lnTo>
                    <a:pt x="576" y="168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BD599BB9-63E3-4C78-B64D-913E7D8776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6" y="588"/>
              <a:ext cx="407" cy="237"/>
            </a:xfrm>
            <a:custGeom>
              <a:avLst/>
              <a:gdLst>
                <a:gd name="T0" fmla="*/ 407 w 407"/>
                <a:gd name="T1" fmla="*/ 90 h 237"/>
                <a:gd name="T2" fmla="*/ 374 w 407"/>
                <a:gd name="T3" fmla="*/ 90 h 237"/>
                <a:gd name="T4" fmla="*/ 375 w 407"/>
                <a:gd name="T5" fmla="*/ 119 h 237"/>
                <a:gd name="T6" fmla="*/ 332 w 407"/>
                <a:gd name="T7" fmla="*/ 95 h 237"/>
                <a:gd name="T8" fmla="*/ 325 w 407"/>
                <a:gd name="T9" fmla="*/ 91 h 237"/>
                <a:gd name="T10" fmla="*/ 315 w 407"/>
                <a:gd name="T11" fmla="*/ 92 h 237"/>
                <a:gd name="T12" fmla="*/ 229 w 407"/>
                <a:gd name="T13" fmla="*/ 104 h 237"/>
                <a:gd name="T14" fmla="*/ 248 w 407"/>
                <a:gd name="T15" fmla="*/ 54 h 237"/>
                <a:gd name="T16" fmla="*/ 250 w 407"/>
                <a:gd name="T17" fmla="*/ 48 h 237"/>
                <a:gd name="T18" fmla="*/ 243 w 407"/>
                <a:gd name="T19" fmla="*/ 43 h 237"/>
                <a:gd name="T20" fmla="*/ 201 w 407"/>
                <a:gd name="T21" fmla="*/ 19 h 237"/>
                <a:gd name="T22" fmla="*/ 251 w 407"/>
                <a:gd name="T23" fmla="*/ 19 h 237"/>
                <a:gd name="T24" fmla="*/ 251 w 407"/>
                <a:gd name="T25" fmla="*/ 0 h 237"/>
                <a:gd name="T26" fmla="*/ 141 w 407"/>
                <a:gd name="T27" fmla="*/ 0 h 237"/>
                <a:gd name="T28" fmla="*/ 141 w 407"/>
                <a:gd name="T29" fmla="*/ 64 h 237"/>
                <a:gd name="T30" fmla="*/ 174 w 407"/>
                <a:gd name="T31" fmla="*/ 64 h 237"/>
                <a:gd name="T32" fmla="*/ 174 w 407"/>
                <a:gd name="T33" fmla="*/ 35 h 237"/>
                <a:gd name="T34" fmla="*/ 209 w 407"/>
                <a:gd name="T35" fmla="*/ 55 h 237"/>
                <a:gd name="T36" fmla="*/ 187 w 407"/>
                <a:gd name="T37" fmla="*/ 109 h 237"/>
                <a:gd name="T38" fmla="*/ 94 w 407"/>
                <a:gd name="T39" fmla="*/ 122 h 237"/>
                <a:gd name="T40" fmla="*/ 59 w 407"/>
                <a:gd name="T41" fmla="*/ 101 h 237"/>
                <a:gd name="T42" fmla="*/ 109 w 407"/>
                <a:gd name="T43" fmla="*/ 101 h 237"/>
                <a:gd name="T44" fmla="*/ 109 w 407"/>
                <a:gd name="T45" fmla="*/ 83 h 237"/>
                <a:gd name="T46" fmla="*/ 0 w 407"/>
                <a:gd name="T47" fmla="*/ 83 h 237"/>
                <a:gd name="T48" fmla="*/ 0 w 407"/>
                <a:gd name="T49" fmla="*/ 146 h 237"/>
                <a:gd name="T50" fmla="*/ 33 w 407"/>
                <a:gd name="T51" fmla="*/ 146 h 237"/>
                <a:gd name="T52" fmla="*/ 33 w 407"/>
                <a:gd name="T53" fmla="*/ 117 h 237"/>
                <a:gd name="T54" fmla="*/ 75 w 407"/>
                <a:gd name="T55" fmla="*/ 142 h 237"/>
                <a:gd name="T56" fmla="*/ 82 w 407"/>
                <a:gd name="T57" fmla="*/ 146 h 237"/>
                <a:gd name="T58" fmla="*/ 93 w 407"/>
                <a:gd name="T59" fmla="*/ 144 h 237"/>
                <a:gd name="T60" fmla="*/ 178 w 407"/>
                <a:gd name="T61" fmla="*/ 133 h 237"/>
                <a:gd name="T62" fmla="*/ 158 w 407"/>
                <a:gd name="T63" fmla="*/ 183 h 237"/>
                <a:gd name="T64" fmla="*/ 156 w 407"/>
                <a:gd name="T65" fmla="*/ 189 h 237"/>
                <a:gd name="T66" fmla="*/ 164 w 407"/>
                <a:gd name="T67" fmla="*/ 193 h 237"/>
                <a:gd name="T68" fmla="*/ 206 w 407"/>
                <a:gd name="T69" fmla="*/ 217 h 237"/>
                <a:gd name="T70" fmla="*/ 156 w 407"/>
                <a:gd name="T71" fmla="*/ 217 h 237"/>
                <a:gd name="T72" fmla="*/ 156 w 407"/>
                <a:gd name="T73" fmla="*/ 237 h 237"/>
                <a:gd name="T74" fmla="*/ 266 w 407"/>
                <a:gd name="T75" fmla="*/ 237 h 237"/>
                <a:gd name="T76" fmla="*/ 265 w 407"/>
                <a:gd name="T77" fmla="*/ 173 h 237"/>
                <a:gd name="T78" fmla="*/ 233 w 407"/>
                <a:gd name="T79" fmla="*/ 173 h 237"/>
                <a:gd name="T80" fmla="*/ 233 w 407"/>
                <a:gd name="T81" fmla="*/ 202 h 237"/>
                <a:gd name="T82" fmla="*/ 198 w 407"/>
                <a:gd name="T83" fmla="*/ 182 h 237"/>
                <a:gd name="T84" fmla="*/ 219 w 407"/>
                <a:gd name="T85" fmla="*/ 128 h 237"/>
                <a:gd name="T86" fmla="*/ 313 w 407"/>
                <a:gd name="T87" fmla="*/ 115 h 237"/>
                <a:gd name="T88" fmla="*/ 347 w 407"/>
                <a:gd name="T89" fmla="*/ 135 h 237"/>
                <a:gd name="T90" fmla="*/ 297 w 407"/>
                <a:gd name="T91" fmla="*/ 135 h 237"/>
                <a:gd name="T92" fmla="*/ 297 w 407"/>
                <a:gd name="T93" fmla="*/ 154 h 237"/>
                <a:gd name="T94" fmla="*/ 407 w 407"/>
                <a:gd name="T95" fmla="*/ 154 h 237"/>
                <a:gd name="T96" fmla="*/ 407 w 407"/>
                <a:gd name="T97" fmla="*/ 90 h 237"/>
                <a:gd name="T98" fmla="*/ 407 w 407"/>
                <a:gd name="T99" fmla="*/ 90 h 237"/>
                <a:gd name="T100" fmla="*/ 407 w 407"/>
                <a:gd name="T101" fmla="*/ 90 h 237"/>
                <a:gd name="T102" fmla="*/ 407 w 407"/>
                <a:gd name="T103" fmla="*/ 90 h 23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7"/>
                <a:gd name="T157" fmla="*/ 0 h 237"/>
                <a:gd name="T158" fmla="*/ 407 w 407"/>
                <a:gd name="T159" fmla="*/ 237 h 23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7" h="237">
                  <a:moveTo>
                    <a:pt x="407" y="90"/>
                  </a:moveTo>
                  <a:lnTo>
                    <a:pt x="374" y="90"/>
                  </a:lnTo>
                  <a:lnTo>
                    <a:pt x="375" y="119"/>
                  </a:lnTo>
                  <a:lnTo>
                    <a:pt x="332" y="95"/>
                  </a:lnTo>
                  <a:lnTo>
                    <a:pt x="325" y="91"/>
                  </a:lnTo>
                  <a:lnTo>
                    <a:pt x="315" y="92"/>
                  </a:lnTo>
                  <a:lnTo>
                    <a:pt x="229" y="104"/>
                  </a:lnTo>
                  <a:lnTo>
                    <a:pt x="248" y="54"/>
                  </a:lnTo>
                  <a:lnTo>
                    <a:pt x="250" y="48"/>
                  </a:lnTo>
                  <a:lnTo>
                    <a:pt x="243" y="43"/>
                  </a:lnTo>
                  <a:lnTo>
                    <a:pt x="201" y="19"/>
                  </a:lnTo>
                  <a:lnTo>
                    <a:pt x="251" y="19"/>
                  </a:lnTo>
                  <a:lnTo>
                    <a:pt x="251" y="0"/>
                  </a:lnTo>
                  <a:lnTo>
                    <a:pt x="141" y="0"/>
                  </a:lnTo>
                  <a:lnTo>
                    <a:pt x="141" y="64"/>
                  </a:lnTo>
                  <a:lnTo>
                    <a:pt x="174" y="64"/>
                  </a:lnTo>
                  <a:lnTo>
                    <a:pt x="174" y="35"/>
                  </a:lnTo>
                  <a:lnTo>
                    <a:pt x="209" y="55"/>
                  </a:lnTo>
                  <a:lnTo>
                    <a:pt x="187" y="109"/>
                  </a:lnTo>
                  <a:lnTo>
                    <a:pt x="94" y="122"/>
                  </a:lnTo>
                  <a:lnTo>
                    <a:pt x="59" y="101"/>
                  </a:lnTo>
                  <a:lnTo>
                    <a:pt x="109" y="101"/>
                  </a:lnTo>
                  <a:lnTo>
                    <a:pt x="109" y="83"/>
                  </a:lnTo>
                  <a:lnTo>
                    <a:pt x="0" y="83"/>
                  </a:lnTo>
                  <a:lnTo>
                    <a:pt x="0" y="146"/>
                  </a:lnTo>
                  <a:lnTo>
                    <a:pt x="33" y="146"/>
                  </a:lnTo>
                  <a:lnTo>
                    <a:pt x="33" y="117"/>
                  </a:lnTo>
                  <a:lnTo>
                    <a:pt x="75" y="142"/>
                  </a:lnTo>
                  <a:lnTo>
                    <a:pt x="82" y="146"/>
                  </a:lnTo>
                  <a:lnTo>
                    <a:pt x="93" y="144"/>
                  </a:lnTo>
                  <a:lnTo>
                    <a:pt x="178" y="133"/>
                  </a:lnTo>
                  <a:lnTo>
                    <a:pt x="158" y="183"/>
                  </a:lnTo>
                  <a:lnTo>
                    <a:pt x="156" y="189"/>
                  </a:lnTo>
                  <a:lnTo>
                    <a:pt x="164" y="193"/>
                  </a:lnTo>
                  <a:lnTo>
                    <a:pt x="206" y="217"/>
                  </a:lnTo>
                  <a:lnTo>
                    <a:pt x="156" y="217"/>
                  </a:lnTo>
                  <a:lnTo>
                    <a:pt x="156" y="237"/>
                  </a:lnTo>
                  <a:lnTo>
                    <a:pt x="266" y="237"/>
                  </a:lnTo>
                  <a:lnTo>
                    <a:pt x="265" y="173"/>
                  </a:lnTo>
                  <a:lnTo>
                    <a:pt x="233" y="173"/>
                  </a:lnTo>
                  <a:lnTo>
                    <a:pt x="233" y="202"/>
                  </a:lnTo>
                  <a:lnTo>
                    <a:pt x="198" y="182"/>
                  </a:lnTo>
                  <a:lnTo>
                    <a:pt x="219" y="128"/>
                  </a:lnTo>
                  <a:lnTo>
                    <a:pt x="313" y="115"/>
                  </a:lnTo>
                  <a:lnTo>
                    <a:pt x="347" y="135"/>
                  </a:lnTo>
                  <a:lnTo>
                    <a:pt x="297" y="135"/>
                  </a:lnTo>
                  <a:lnTo>
                    <a:pt x="297" y="154"/>
                  </a:lnTo>
                  <a:lnTo>
                    <a:pt x="407" y="154"/>
                  </a:lnTo>
                  <a:lnTo>
                    <a:pt x="407" y="9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BC2A8EB-A6AC-4FA5-8586-A79171C82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6" y="583"/>
              <a:ext cx="407" cy="236"/>
            </a:xfrm>
            <a:custGeom>
              <a:avLst/>
              <a:gdLst>
                <a:gd name="T0" fmla="*/ 407 w 407"/>
                <a:gd name="T1" fmla="*/ 90 h 236"/>
                <a:gd name="T2" fmla="*/ 374 w 407"/>
                <a:gd name="T3" fmla="*/ 90 h 236"/>
                <a:gd name="T4" fmla="*/ 375 w 407"/>
                <a:gd name="T5" fmla="*/ 119 h 236"/>
                <a:gd name="T6" fmla="*/ 332 w 407"/>
                <a:gd name="T7" fmla="*/ 95 h 236"/>
                <a:gd name="T8" fmla="*/ 325 w 407"/>
                <a:gd name="T9" fmla="*/ 90 h 236"/>
                <a:gd name="T10" fmla="*/ 315 w 407"/>
                <a:gd name="T11" fmla="*/ 91 h 236"/>
                <a:gd name="T12" fmla="*/ 229 w 407"/>
                <a:gd name="T13" fmla="*/ 103 h 236"/>
                <a:gd name="T14" fmla="*/ 248 w 407"/>
                <a:gd name="T15" fmla="*/ 53 h 236"/>
                <a:gd name="T16" fmla="*/ 250 w 407"/>
                <a:gd name="T17" fmla="*/ 48 h 236"/>
                <a:gd name="T18" fmla="*/ 243 w 407"/>
                <a:gd name="T19" fmla="*/ 43 h 236"/>
                <a:gd name="T20" fmla="*/ 201 w 407"/>
                <a:gd name="T21" fmla="*/ 19 h 236"/>
                <a:gd name="T22" fmla="*/ 251 w 407"/>
                <a:gd name="T23" fmla="*/ 19 h 236"/>
                <a:gd name="T24" fmla="*/ 251 w 407"/>
                <a:gd name="T25" fmla="*/ 0 h 236"/>
                <a:gd name="T26" fmla="*/ 141 w 407"/>
                <a:gd name="T27" fmla="*/ 0 h 236"/>
                <a:gd name="T28" fmla="*/ 141 w 407"/>
                <a:gd name="T29" fmla="*/ 63 h 236"/>
                <a:gd name="T30" fmla="*/ 174 w 407"/>
                <a:gd name="T31" fmla="*/ 63 h 236"/>
                <a:gd name="T32" fmla="*/ 174 w 407"/>
                <a:gd name="T33" fmla="*/ 34 h 236"/>
                <a:gd name="T34" fmla="*/ 209 w 407"/>
                <a:gd name="T35" fmla="*/ 55 h 236"/>
                <a:gd name="T36" fmla="*/ 187 w 407"/>
                <a:gd name="T37" fmla="*/ 109 h 236"/>
                <a:gd name="T38" fmla="*/ 94 w 407"/>
                <a:gd name="T39" fmla="*/ 121 h 236"/>
                <a:gd name="T40" fmla="*/ 59 w 407"/>
                <a:gd name="T41" fmla="*/ 101 h 236"/>
                <a:gd name="T42" fmla="*/ 109 w 407"/>
                <a:gd name="T43" fmla="*/ 101 h 236"/>
                <a:gd name="T44" fmla="*/ 109 w 407"/>
                <a:gd name="T45" fmla="*/ 82 h 236"/>
                <a:gd name="T46" fmla="*/ 0 w 407"/>
                <a:gd name="T47" fmla="*/ 82 h 236"/>
                <a:gd name="T48" fmla="*/ 0 w 407"/>
                <a:gd name="T49" fmla="*/ 146 h 236"/>
                <a:gd name="T50" fmla="*/ 33 w 407"/>
                <a:gd name="T51" fmla="*/ 146 h 236"/>
                <a:gd name="T52" fmla="*/ 33 w 407"/>
                <a:gd name="T53" fmla="*/ 117 h 236"/>
                <a:gd name="T54" fmla="*/ 75 w 407"/>
                <a:gd name="T55" fmla="*/ 141 h 236"/>
                <a:gd name="T56" fmla="*/ 82 w 407"/>
                <a:gd name="T57" fmla="*/ 145 h 236"/>
                <a:gd name="T58" fmla="*/ 93 w 407"/>
                <a:gd name="T59" fmla="*/ 144 h 236"/>
                <a:gd name="T60" fmla="*/ 178 w 407"/>
                <a:gd name="T61" fmla="*/ 133 h 236"/>
                <a:gd name="T62" fmla="*/ 158 w 407"/>
                <a:gd name="T63" fmla="*/ 182 h 236"/>
                <a:gd name="T64" fmla="*/ 156 w 407"/>
                <a:gd name="T65" fmla="*/ 188 h 236"/>
                <a:gd name="T66" fmla="*/ 164 w 407"/>
                <a:gd name="T67" fmla="*/ 192 h 236"/>
                <a:gd name="T68" fmla="*/ 206 w 407"/>
                <a:gd name="T69" fmla="*/ 217 h 236"/>
                <a:gd name="T70" fmla="*/ 156 w 407"/>
                <a:gd name="T71" fmla="*/ 217 h 236"/>
                <a:gd name="T72" fmla="*/ 156 w 407"/>
                <a:gd name="T73" fmla="*/ 236 h 236"/>
                <a:gd name="T74" fmla="*/ 266 w 407"/>
                <a:gd name="T75" fmla="*/ 236 h 236"/>
                <a:gd name="T76" fmla="*/ 265 w 407"/>
                <a:gd name="T77" fmla="*/ 172 h 236"/>
                <a:gd name="T78" fmla="*/ 233 w 407"/>
                <a:gd name="T79" fmla="*/ 172 h 236"/>
                <a:gd name="T80" fmla="*/ 233 w 407"/>
                <a:gd name="T81" fmla="*/ 201 h 236"/>
                <a:gd name="T82" fmla="*/ 198 w 407"/>
                <a:gd name="T83" fmla="*/ 181 h 236"/>
                <a:gd name="T84" fmla="*/ 219 w 407"/>
                <a:gd name="T85" fmla="*/ 127 h 236"/>
                <a:gd name="T86" fmla="*/ 313 w 407"/>
                <a:gd name="T87" fmla="*/ 115 h 236"/>
                <a:gd name="T88" fmla="*/ 347 w 407"/>
                <a:gd name="T89" fmla="*/ 134 h 236"/>
                <a:gd name="T90" fmla="*/ 297 w 407"/>
                <a:gd name="T91" fmla="*/ 134 h 236"/>
                <a:gd name="T92" fmla="*/ 297 w 407"/>
                <a:gd name="T93" fmla="*/ 153 h 236"/>
                <a:gd name="T94" fmla="*/ 407 w 407"/>
                <a:gd name="T95" fmla="*/ 153 h 236"/>
                <a:gd name="T96" fmla="*/ 407 w 407"/>
                <a:gd name="T97" fmla="*/ 90 h 236"/>
                <a:gd name="T98" fmla="*/ 407 w 407"/>
                <a:gd name="T99" fmla="*/ 90 h 236"/>
                <a:gd name="T100" fmla="*/ 407 w 407"/>
                <a:gd name="T101" fmla="*/ 90 h 236"/>
                <a:gd name="T102" fmla="*/ 407 w 407"/>
                <a:gd name="T103" fmla="*/ 90 h 2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7"/>
                <a:gd name="T157" fmla="*/ 0 h 236"/>
                <a:gd name="T158" fmla="*/ 407 w 407"/>
                <a:gd name="T159" fmla="*/ 236 h 2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7" h="236">
                  <a:moveTo>
                    <a:pt x="407" y="90"/>
                  </a:moveTo>
                  <a:lnTo>
                    <a:pt x="374" y="90"/>
                  </a:lnTo>
                  <a:lnTo>
                    <a:pt x="375" y="119"/>
                  </a:lnTo>
                  <a:lnTo>
                    <a:pt x="332" y="95"/>
                  </a:lnTo>
                  <a:lnTo>
                    <a:pt x="325" y="90"/>
                  </a:lnTo>
                  <a:lnTo>
                    <a:pt x="315" y="91"/>
                  </a:lnTo>
                  <a:lnTo>
                    <a:pt x="229" y="103"/>
                  </a:lnTo>
                  <a:lnTo>
                    <a:pt x="248" y="53"/>
                  </a:lnTo>
                  <a:lnTo>
                    <a:pt x="250" y="48"/>
                  </a:lnTo>
                  <a:lnTo>
                    <a:pt x="243" y="43"/>
                  </a:lnTo>
                  <a:lnTo>
                    <a:pt x="201" y="19"/>
                  </a:lnTo>
                  <a:lnTo>
                    <a:pt x="251" y="19"/>
                  </a:lnTo>
                  <a:lnTo>
                    <a:pt x="251" y="0"/>
                  </a:lnTo>
                  <a:lnTo>
                    <a:pt x="141" y="0"/>
                  </a:lnTo>
                  <a:lnTo>
                    <a:pt x="141" y="63"/>
                  </a:lnTo>
                  <a:lnTo>
                    <a:pt x="174" y="63"/>
                  </a:lnTo>
                  <a:lnTo>
                    <a:pt x="174" y="34"/>
                  </a:lnTo>
                  <a:lnTo>
                    <a:pt x="209" y="55"/>
                  </a:lnTo>
                  <a:lnTo>
                    <a:pt x="187" y="109"/>
                  </a:lnTo>
                  <a:lnTo>
                    <a:pt x="94" y="121"/>
                  </a:lnTo>
                  <a:lnTo>
                    <a:pt x="59" y="101"/>
                  </a:lnTo>
                  <a:lnTo>
                    <a:pt x="109" y="101"/>
                  </a:lnTo>
                  <a:lnTo>
                    <a:pt x="109" y="82"/>
                  </a:lnTo>
                  <a:lnTo>
                    <a:pt x="0" y="82"/>
                  </a:lnTo>
                  <a:lnTo>
                    <a:pt x="0" y="146"/>
                  </a:lnTo>
                  <a:lnTo>
                    <a:pt x="33" y="146"/>
                  </a:lnTo>
                  <a:lnTo>
                    <a:pt x="33" y="117"/>
                  </a:lnTo>
                  <a:lnTo>
                    <a:pt x="75" y="141"/>
                  </a:lnTo>
                  <a:lnTo>
                    <a:pt x="82" y="145"/>
                  </a:lnTo>
                  <a:lnTo>
                    <a:pt x="93" y="144"/>
                  </a:lnTo>
                  <a:lnTo>
                    <a:pt x="178" y="133"/>
                  </a:lnTo>
                  <a:lnTo>
                    <a:pt x="158" y="182"/>
                  </a:lnTo>
                  <a:lnTo>
                    <a:pt x="156" y="188"/>
                  </a:lnTo>
                  <a:lnTo>
                    <a:pt x="164" y="192"/>
                  </a:lnTo>
                  <a:lnTo>
                    <a:pt x="206" y="217"/>
                  </a:lnTo>
                  <a:lnTo>
                    <a:pt x="156" y="217"/>
                  </a:lnTo>
                  <a:lnTo>
                    <a:pt x="156" y="236"/>
                  </a:lnTo>
                  <a:lnTo>
                    <a:pt x="266" y="236"/>
                  </a:lnTo>
                  <a:lnTo>
                    <a:pt x="265" y="172"/>
                  </a:lnTo>
                  <a:lnTo>
                    <a:pt x="233" y="172"/>
                  </a:lnTo>
                  <a:lnTo>
                    <a:pt x="233" y="201"/>
                  </a:lnTo>
                  <a:lnTo>
                    <a:pt x="198" y="181"/>
                  </a:lnTo>
                  <a:lnTo>
                    <a:pt x="219" y="127"/>
                  </a:lnTo>
                  <a:lnTo>
                    <a:pt x="313" y="115"/>
                  </a:lnTo>
                  <a:lnTo>
                    <a:pt x="347" y="134"/>
                  </a:lnTo>
                  <a:lnTo>
                    <a:pt x="297" y="134"/>
                  </a:lnTo>
                  <a:lnTo>
                    <a:pt x="297" y="153"/>
                  </a:lnTo>
                  <a:lnTo>
                    <a:pt x="407" y="153"/>
                  </a:lnTo>
                  <a:lnTo>
                    <a:pt x="407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1CA83DE-C144-4625-8DC8-7F6659CCAFC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586914" y="1503338"/>
            <a:ext cx="914400" cy="666750"/>
            <a:chOff x="1402" y="538"/>
            <a:chExt cx="576" cy="420"/>
          </a:xfrm>
        </p:grpSpPr>
        <p:sp>
          <p:nvSpPr>
            <p:cNvPr id="22" name="AutoShape 21">
              <a:extLst>
                <a:ext uri="{FF2B5EF4-FFF2-40B4-BE49-F238E27FC236}">
                  <a16:creationId xmlns:a16="http://schemas.microsoft.com/office/drawing/2014/main" id="{1618AD88-8915-485B-B802-4F3A2807C51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02" y="538"/>
              <a:ext cx="576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529FEF15-DE3F-49AB-836C-00C0EA1850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" y="706"/>
              <a:ext cx="287" cy="252"/>
            </a:xfrm>
            <a:custGeom>
              <a:avLst/>
              <a:gdLst>
                <a:gd name="T0" fmla="*/ 287 w 287"/>
                <a:gd name="T1" fmla="*/ 0 h 252"/>
                <a:gd name="T2" fmla="*/ 287 w 287"/>
                <a:gd name="T3" fmla="*/ 85 h 252"/>
                <a:gd name="T4" fmla="*/ 0 w 287"/>
                <a:gd name="T5" fmla="*/ 252 h 252"/>
                <a:gd name="T6" fmla="*/ 0 w 287"/>
                <a:gd name="T7" fmla="*/ 167 h 252"/>
                <a:gd name="T8" fmla="*/ 287 w 287"/>
                <a:gd name="T9" fmla="*/ 0 h 252"/>
                <a:gd name="T10" fmla="*/ 287 w 287"/>
                <a:gd name="T11" fmla="*/ 0 h 252"/>
                <a:gd name="T12" fmla="*/ 287 w 287"/>
                <a:gd name="T13" fmla="*/ 0 h 252"/>
                <a:gd name="T14" fmla="*/ 287 w 287"/>
                <a:gd name="T15" fmla="*/ 0 h 252"/>
                <a:gd name="T16" fmla="*/ 287 w 287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7"/>
                <a:gd name="T28" fmla="*/ 0 h 252"/>
                <a:gd name="T29" fmla="*/ 287 w 287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7" h="252">
                  <a:moveTo>
                    <a:pt x="287" y="0"/>
                  </a:moveTo>
                  <a:lnTo>
                    <a:pt x="287" y="85"/>
                  </a:lnTo>
                  <a:lnTo>
                    <a:pt x="0" y="252"/>
                  </a:lnTo>
                  <a:lnTo>
                    <a:pt x="0" y="167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7DF0684-5222-4DE9-ACA5-9A7E79895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2" y="706"/>
              <a:ext cx="289" cy="252"/>
            </a:xfrm>
            <a:custGeom>
              <a:avLst/>
              <a:gdLst>
                <a:gd name="T0" fmla="*/ 289 w 289"/>
                <a:gd name="T1" fmla="*/ 167 h 252"/>
                <a:gd name="T2" fmla="*/ 289 w 289"/>
                <a:gd name="T3" fmla="*/ 252 h 252"/>
                <a:gd name="T4" fmla="*/ 0 w 289"/>
                <a:gd name="T5" fmla="*/ 85 h 252"/>
                <a:gd name="T6" fmla="*/ 0 w 289"/>
                <a:gd name="T7" fmla="*/ 0 h 252"/>
                <a:gd name="T8" fmla="*/ 289 w 289"/>
                <a:gd name="T9" fmla="*/ 167 h 252"/>
                <a:gd name="T10" fmla="*/ 289 w 289"/>
                <a:gd name="T11" fmla="*/ 167 h 252"/>
                <a:gd name="T12" fmla="*/ 289 w 289"/>
                <a:gd name="T13" fmla="*/ 167 h 252"/>
                <a:gd name="T14" fmla="*/ 289 w 289"/>
                <a:gd name="T15" fmla="*/ 167 h 252"/>
                <a:gd name="T16" fmla="*/ 289 w 289"/>
                <a:gd name="T17" fmla="*/ 167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9"/>
                <a:gd name="T28" fmla="*/ 0 h 252"/>
                <a:gd name="T29" fmla="*/ 289 w 289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9" h="252">
                  <a:moveTo>
                    <a:pt x="289" y="167"/>
                  </a:moveTo>
                  <a:lnTo>
                    <a:pt x="289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9" y="167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408201A-1968-4797-A893-1BAC80500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2" y="538"/>
              <a:ext cx="576" cy="335"/>
            </a:xfrm>
            <a:custGeom>
              <a:avLst/>
              <a:gdLst>
                <a:gd name="T0" fmla="*/ 576 w 576"/>
                <a:gd name="T1" fmla="*/ 168 h 335"/>
                <a:gd name="T2" fmla="*/ 289 w 576"/>
                <a:gd name="T3" fmla="*/ 335 h 335"/>
                <a:gd name="T4" fmla="*/ 0 w 576"/>
                <a:gd name="T5" fmla="*/ 168 h 335"/>
                <a:gd name="T6" fmla="*/ 287 w 576"/>
                <a:gd name="T7" fmla="*/ 0 h 335"/>
                <a:gd name="T8" fmla="*/ 576 w 576"/>
                <a:gd name="T9" fmla="*/ 168 h 335"/>
                <a:gd name="T10" fmla="*/ 576 w 576"/>
                <a:gd name="T11" fmla="*/ 168 h 335"/>
                <a:gd name="T12" fmla="*/ 576 w 576"/>
                <a:gd name="T13" fmla="*/ 168 h 335"/>
                <a:gd name="T14" fmla="*/ 576 w 576"/>
                <a:gd name="T15" fmla="*/ 168 h 335"/>
                <a:gd name="T16" fmla="*/ 576 w 576"/>
                <a:gd name="T17" fmla="*/ 168 h 3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6"/>
                <a:gd name="T28" fmla="*/ 0 h 335"/>
                <a:gd name="T29" fmla="*/ 576 w 576"/>
                <a:gd name="T30" fmla="*/ 335 h 33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6" h="335">
                  <a:moveTo>
                    <a:pt x="576" y="168"/>
                  </a:moveTo>
                  <a:lnTo>
                    <a:pt x="289" y="335"/>
                  </a:lnTo>
                  <a:lnTo>
                    <a:pt x="0" y="168"/>
                  </a:lnTo>
                  <a:lnTo>
                    <a:pt x="287" y="0"/>
                  </a:lnTo>
                  <a:lnTo>
                    <a:pt x="576" y="168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8FAA1F7-B0BF-49ED-BFAF-B4296ABE1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6" y="588"/>
              <a:ext cx="407" cy="237"/>
            </a:xfrm>
            <a:custGeom>
              <a:avLst/>
              <a:gdLst>
                <a:gd name="T0" fmla="*/ 407 w 407"/>
                <a:gd name="T1" fmla="*/ 90 h 237"/>
                <a:gd name="T2" fmla="*/ 374 w 407"/>
                <a:gd name="T3" fmla="*/ 90 h 237"/>
                <a:gd name="T4" fmla="*/ 375 w 407"/>
                <a:gd name="T5" fmla="*/ 119 h 237"/>
                <a:gd name="T6" fmla="*/ 332 w 407"/>
                <a:gd name="T7" fmla="*/ 95 h 237"/>
                <a:gd name="T8" fmla="*/ 325 w 407"/>
                <a:gd name="T9" fmla="*/ 91 h 237"/>
                <a:gd name="T10" fmla="*/ 315 w 407"/>
                <a:gd name="T11" fmla="*/ 92 h 237"/>
                <a:gd name="T12" fmla="*/ 229 w 407"/>
                <a:gd name="T13" fmla="*/ 104 h 237"/>
                <a:gd name="T14" fmla="*/ 248 w 407"/>
                <a:gd name="T15" fmla="*/ 54 h 237"/>
                <a:gd name="T16" fmla="*/ 250 w 407"/>
                <a:gd name="T17" fmla="*/ 48 h 237"/>
                <a:gd name="T18" fmla="*/ 243 w 407"/>
                <a:gd name="T19" fmla="*/ 43 h 237"/>
                <a:gd name="T20" fmla="*/ 201 w 407"/>
                <a:gd name="T21" fmla="*/ 19 h 237"/>
                <a:gd name="T22" fmla="*/ 251 w 407"/>
                <a:gd name="T23" fmla="*/ 19 h 237"/>
                <a:gd name="T24" fmla="*/ 251 w 407"/>
                <a:gd name="T25" fmla="*/ 0 h 237"/>
                <a:gd name="T26" fmla="*/ 141 w 407"/>
                <a:gd name="T27" fmla="*/ 0 h 237"/>
                <a:gd name="T28" fmla="*/ 141 w 407"/>
                <a:gd name="T29" fmla="*/ 64 h 237"/>
                <a:gd name="T30" fmla="*/ 174 w 407"/>
                <a:gd name="T31" fmla="*/ 64 h 237"/>
                <a:gd name="T32" fmla="*/ 174 w 407"/>
                <a:gd name="T33" fmla="*/ 35 h 237"/>
                <a:gd name="T34" fmla="*/ 209 w 407"/>
                <a:gd name="T35" fmla="*/ 55 h 237"/>
                <a:gd name="T36" fmla="*/ 187 w 407"/>
                <a:gd name="T37" fmla="*/ 109 h 237"/>
                <a:gd name="T38" fmla="*/ 94 w 407"/>
                <a:gd name="T39" fmla="*/ 122 h 237"/>
                <a:gd name="T40" fmla="*/ 59 w 407"/>
                <a:gd name="T41" fmla="*/ 101 h 237"/>
                <a:gd name="T42" fmla="*/ 109 w 407"/>
                <a:gd name="T43" fmla="*/ 101 h 237"/>
                <a:gd name="T44" fmla="*/ 109 w 407"/>
                <a:gd name="T45" fmla="*/ 83 h 237"/>
                <a:gd name="T46" fmla="*/ 0 w 407"/>
                <a:gd name="T47" fmla="*/ 83 h 237"/>
                <a:gd name="T48" fmla="*/ 0 w 407"/>
                <a:gd name="T49" fmla="*/ 146 h 237"/>
                <a:gd name="T50" fmla="*/ 33 w 407"/>
                <a:gd name="T51" fmla="*/ 146 h 237"/>
                <a:gd name="T52" fmla="*/ 33 w 407"/>
                <a:gd name="T53" fmla="*/ 117 h 237"/>
                <a:gd name="T54" fmla="*/ 75 w 407"/>
                <a:gd name="T55" fmla="*/ 142 h 237"/>
                <a:gd name="T56" fmla="*/ 82 w 407"/>
                <a:gd name="T57" fmla="*/ 146 h 237"/>
                <a:gd name="T58" fmla="*/ 93 w 407"/>
                <a:gd name="T59" fmla="*/ 144 h 237"/>
                <a:gd name="T60" fmla="*/ 178 w 407"/>
                <a:gd name="T61" fmla="*/ 133 h 237"/>
                <a:gd name="T62" fmla="*/ 158 w 407"/>
                <a:gd name="T63" fmla="*/ 183 h 237"/>
                <a:gd name="T64" fmla="*/ 156 w 407"/>
                <a:gd name="T65" fmla="*/ 189 h 237"/>
                <a:gd name="T66" fmla="*/ 164 w 407"/>
                <a:gd name="T67" fmla="*/ 193 h 237"/>
                <a:gd name="T68" fmla="*/ 206 w 407"/>
                <a:gd name="T69" fmla="*/ 217 h 237"/>
                <a:gd name="T70" fmla="*/ 156 w 407"/>
                <a:gd name="T71" fmla="*/ 217 h 237"/>
                <a:gd name="T72" fmla="*/ 156 w 407"/>
                <a:gd name="T73" fmla="*/ 237 h 237"/>
                <a:gd name="T74" fmla="*/ 266 w 407"/>
                <a:gd name="T75" fmla="*/ 237 h 237"/>
                <a:gd name="T76" fmla="*/ 265 w 407"/>
                <a:gd name="T77" fmla="*/ 173 h 237"/>
                <a:gd name="T78" fmla="*/ 233 w 407"/>
                <a:gd name="T79" fmla="*/ 173 h 237"/>
                <a:gd name="T80" fmla="*/ 233 w 407"/>
                <a:gd name="T81" fmla="*/ 202 h 237"/>
                <a:gd name="T82" fmla="*/ 198 w 407"/>
                <a:gd name="T83" fmla="*/ 182 h 237"/>
                <a:gd name="T84" fmla="*/ 219 w 407"/>
                <a:gd name="T85" fmla="*/ 128 h 237"/>
                <a:gd name="T86" fmla="*/ 313 w 407"/>
                <a:gd name="T87" fmla="*/ 115 h 237"/>
                <a:gd name="T88" fmla="*/ 347 w 407"/>
                <a:gd name="T89" fmla="*/ 135 h 237"/>
                <a:gd name="T90" fmla="*/ 297 w 407"/>
                <a:gd name="T91" fmla="*/ 135 h 237"/>
                <a:gd name="T92" fmla="*/ 297 w 407"/>
                <a:gd name="T93" fmla="*/ 154 h 237"/>
                <a:gd name="T94" fmla="*/ 407 w 407"/>
                <a:gd name="T95" fmla="*/ 154 h 237"/>
                <a:gd name="T96" fmla="*/ 407 w 407"/>
                <a:gd name="T97" fmla="*/ 90 h 237"/>
                <a:gd name="T98" fmla="*/ 407 w 407"/>
                <a:gd name="T99" fmla="*/ 90 h 237"/>
                <a:gd name="T100" fmla="*/ 407 w 407"/>
                <a:gd name="T101" fmla="*/ 90 h 237"/>
                <a:gd name="T102" fmla="*/ 407 w 407"/>
                <a:gd name="T103" fmla="*/ 90 h 23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7"/>
                <a:gd name="T157" fmla="*/ 0 h 237"/>
                <a:gd name="T158" fmla="*/ 407 w 407"/>
                <a:gd name="T159" fmla="*/ 237 h 23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7" h="237">
                  <a:moveTo>
                    <a:pt x="407" y="90"/>
                  </a:moveTo>
                  <a:lnTo>
                    <a:pt x="374" y="90"/>
                  </a:lnTo>
                  <a:lnTo>
                    <a:pt x="375" y="119"/>
                  </a:lnTo>
                  <a:lnTo>
                    <a:pt x="332" y="95"/>
                  </a:lnTo>
                  <a:lnTo>
                    <a:pt x="325" y="91"/>
                  </a:lnTo>
                  <a:lnTo>
                    <a:pt x="315" y="92"/>
                  </a:lnTo>
                  <a:lnTo>
                    <a:pt x="229" y="104"/>
                  </a:lnTo>
                  <a:lnTo>
                    <a:pt x="248" y="54"/>
                  </a:lnTo>
                  <a:lnTo>
                    <a:pt x="250" y="48"/>
                  </a:lnTo>
                  <a:lnTo>
                    <a:pt x="243" y="43"/>
                  </a:lnTo>
                  <a:lnTo>
                    <a:pt x="201" y="19"/>
                  </a:lnTo>
                  <a:lnTo>
                    <a:pt x="251" y="19"/>
                  </a:lnTo>
                  <a:lnTo>
                    <a:pt x="251" y="0"/>
                  </a:lnTo>
                  <a:lnTo>
                    <a:pt x="141" y="0"/>
                  </a:lnTo>
                  <a:lnTo>
                    <a:pt x="141" y="64"/>
                  </a:lnTo>
                  <a:lnTo>
                    <a:pt x="174" y="64"/>
                  </a:lnTo>
                  <a:lnTo>
                    <a:pt x="174" y="35"/>
                  </a:lnTo>
                  <a:lnTo>
                    <a:pt x="209" y="55"/>
                  </a:lnTo>
                  <a:lnTo>
                    <a:pt x="187" y="109"/>
                  </a:lnTo>
                  <a:lnTo>
                    <a:pt x="94" y="122"/>
                  </a:lnTo>
                  <a:lnTo>
                    <a:pt x="59" y="101"/>
                  </a:lnTo>
                  <a:lnTo>
                    <a:pt x="109" y="101"/>
                  </a:lnTo>
                  <a:lnTo>
                    <a:pt x="109" y="83"/>
                  </a:lnTo>
                  <a:lnTo>
                    <a:pt x="0" y="83"/>
                  </a:lnTo>
                  <a:lnTo>
                    <a:pt x="0" y="146"/>
                  </a:lnTo>
                  <a:lnTo>
                    <a:pt x="33" y="146"/>
                  </a:lnTo>
                  <a:lnTo>
                    <a:pt x="33" y="117"/>
                  </a:lnTo>
                  <a:lnTo>
                    <a:pt x="75" y="142"/>
                  </a:lnTo>
                  <a:lnTo>
                    <a:pt x="82" y="146"/>
                  </a:lnTo>
                  <a:lnTo>
                    <a:pt x="93" y="144"/>
                  </a:lnTo>
                  <a:lnTo>
                    <a:pt x="178" y="133"/>
                  </a:lnTo>
                  <a:lnTo>
                    <a:pt x="158" y="183"/>
                  </a:lnTo>
                  <a:lnTo>
                    <a:pt x="156" y="189"/>
                  </a:lnTo>
                  <a:lnTo>
                    <a:pt x="164" y="193"/>
                  </a:lnTo>
                  <a:lnTo>
                    <a:pt x="206" y="217"/>
                  </a:lnTo>
                  <a:lnTo>
                    <a:pt x="156" y="217"/>
                  </a:lnTo>
                  <a:lnTo>
                    <a:pt x="156" y="237"/>
                  </a:lnTo>
                  <a:lnTo>
                    <a:pt x="266" y="237"/>
                  </a:lnTo>
                  <a:lnTo>
                    <a:pt x="265" y="173"/>
                  </a:lnTo>
                  <a:lnTo>
                    <a:pt x="233" y="173"/>
                  </a:lnTo>
                  <a:lnTo>
                    <a:pt x="233" y="202"/>
                  </a:lnTo>
                  <a:lnTo>
                    <a:pt x="198" y="182"/>
                  </a:lnTo>
                  <a:lnTo>
                    <a:pt x="219" y="128"/>
                  </a:lnTo>
                  <a:lnTo>
                    <a:pt x="313" y="115"/>
                  </a:lnTo>
                  <a:lnTo>
                    <a:pt x="347" y="135"/>
                  </a:lnTo>
                  <a:lnTo>
                    <a:pt x="297" y="135"/>
                  </a:lnTo>
                  <a:lnTo>
                    <a:pt x="297" y="154"/>
                  </a:lnTo>
                  <a:lnTo>
                    <a:pt x="407" y="154"/>
                  </a:lnTo>
                  <a:lnTo>
                    <a:pt x="407" y="9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18F81764-7137-4EB7-8AFB-A934CF1E0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6" y="583"/>
              <a:ext cx="407" cy="236"/>
            </a:xfrm>
            <a:custGeom>
              <a:avLst/>
              <a:gdLst>
                <a:gd name="T0" fmla="*/ 407 w 407"/>
                <a:gd name="T1" fmla="*/ 90 h 236"/>
                <a:gd name="T2" fmla="*/ 374 w 407"/>
                <a:gd name="T3" fmla="*/ 90 h 236"/>
                <a:gd name="T4" fmla="*/ 375 w 407"/>
                <a:gd name="T5" fmla="*/ 119 h 236"/>
                <a:gd name="T6" fmla="*/ 332 w 407"/>
                <a:gd name="T7" fmla="*/ 95 h 236"/>
                <a:gd name="T8" fmla="*/ 325 w 407"/>
                <a:gd name="T9" fmla="*/ 90 h 236"/>
                <a:gd name="T10" fmla="*/ 315 w 407"/>
                <a:gd name="T11" fmla="*/ 91 h 236"/>
                <a:gd name="T12" fmla="*/ 229 w 407"/>
                <a:gd name="T13" fmla="*/ 103 h 236"/>
                <a:gd name="T14" fmla="*/ 248 w 407"/>
                <a:gd name="T15" fmla="*/ 53 h 236"/>
                <a:gd name="T16" fmla="*/ 250 w 407"/>
                <a:gd name="T17" fmla="*/ 48 h 236"/>
                <a:gd name="T18" fmla="*/ 243 w 407"/>
                <a:gd name="T19" fmla="*/ 43 h 236"/>
                <a:gd name="T20" fmla="*/ 201 w 407"/>
                <a:gd name="T21" fmla="*/ 19 h 236"/>
                <a:gd name="T22" fmla="*/ 251 w 407"/>
                <a:gd name="T23" fmla="*/ 19 h 236"/>
                <a:gd name="T24" fmla="*/ 251 w 407"/>
                <a:gd name="T25" fmla="*/ 0 h 236"/>
                <a:gd name="T26" fmla="*/ 141 w 407"/>
                <a:gd name="T27" fmla="*/ 0 h 236"/>
                <a:gd name="T28" fmla="*/ 141 w 407"/>
                <a:gd name="T29" fmla="*/ 63 h 236"/>
                <a:gd name="T30" fmla="*/ 174 w 407"/>
                <a:gd name="T31" fmla="*/ 63 h 236"/>
                <a:gd name="T32" fmla="*/ 174 w 407"/>
                <a:gd name="T33" fmla="*/ 34 h 236"/>
                <a:gd name="T34" fmla="*/ 209 w 407"/>
                <a:gd name="T35" fmla="*/ 55 h 236"/>
                <a:gd name="T36" fmla="*/ 187 w 407"/>
                <a:gd name="T37" fmla="*/ 109 h 236"/>
                <a:gd name="T38" fmla="*/ 94 w 407"/>
                <a:gd name="T39" fmla="*/ 121 h 236"/>
                <a:gd name="T40" fmla="*/ 59 w 407"/>
                <a:gd name="T41" fmla="*/ 101 h 236"/>
                <a:gd name="T42" fmla="*/ 109 w 407"/>
                <a:gd name="T43" fmla="*/ 101 h 236"/>
                <a:gd name="T44" fmla="*/ 109 w 407"/>
                <a:gd name="T45" fmla="*/ 82 h 236"/>
                <a:gd name="T46" fmla="*/ 0 w 407"/>
                <a:gd name="T47" fmla="*/ 82 h 236"/>
                <a:gd name="T48" fmla="*/ 0 w 407"/>
                <a:gd name="T49" fmla="*/ 146 h 236"/>
                <a:gd name="T50" fmla="*/ 33 w 407"/>
                <a:gd name="T51" fmla="*/ 146 h 236"/>
                <a:gd name="T52" fmla="*/ 33 w 407"/>
                <a:gd name="T53" fmla="*/ 117 h 236"/>
                <a:gd name="T54" fmla="*/ 75 w 407"/>
                <a:gd name="T55" fmla="*/ 141 h 236"/>
                <a:gd name="T56" fmla="*/ 82 w 407"/>
                <a:gd name="T57" fmla="*/ 145 h 236"/>
                <a:gd name="T58" fmla="*/ 93 w 407"/>
                <a:gd name="T59" fmla="*/ 144 h 236"/>
                <a:gd name="T60" fmla="*/ 178 w 407"/>
                <a:gd name="T61" fmla="*/ 133 h 236"/>
                <a:gd name="T62" fmla="*/ 158 w 407"/>
                <a:gd name="T63" fmla="*/ 182 h 236"/>
                <a:gd name="T64" fmla="*/ 156 w 407"/>
                <a:gd name="T65" fmla="*/ 188 h 236"/>
                <a:gd name="T66" fmla="*/ 164 w 407"/>
                <a:gd name="T67" fmla="*/ 192 h 236"/>
                <a:gd name="T68" fmla="*/ 206 w 407"/>
                <a:gd name="T69" fmla="*/ 217 h 236"/>
                <a:gd name="T70" fmla="*/ 156 w 407"/>
                <a:gd name="T71" fmla="*/ 217 h 236"/>
                <a:gd name="T72" fmla="*/ 156 w 407"/>
                <a:gd name="T73" fmla="*/ 236 h 236"/>
                <a:gd name="T74" fmla="*/ 266 w 407"/>
                <a:gd name="T75" fmla="*/ 236 h 236"/>
                <a:gd name="T76" fmla="*/ 265 w 407"/>
                <a:gd name="T77" fmla="*/ 172 h 236"/>
                <a:gd name="T78" fmla="*/ 233 w 407"/>
                <a:gd name="T79" fmla="*/ 172 h 236"/>
                <a:gd name="T80" fmla="*/ 233 w 407"/>
                <a:gd name="T81" fmla="*/ 201 h 236"/>
                <a:gd name="T82" fmla="*/ 198 w 407"/>
                <a:gd name="T83" fmla="*/ 181 h 236"/>
                <a:gd name="T84" fmla="*/ 219 w 407"/>
                <a:gd name="T85" fmla="*/ 127 h 236"/>
                <a:gd name="T86" fmla="*/ 313 w 407"/>
                <a:gd name="T87" fmla="*/ 115 h 236"/>
                <a:gd name="T88" fmla="*/ 347 w 407"/>
                <a:gd name="T89" fmla="*/ 134 h 236"/>
                <a:gd name="T90" fmla="*/ 297 w 407"/>
                <a:gd name="T91" fmla="*/ 134 h 236"/>
                <a:gd name="T92" fmla="*/ 297 w 407"/>
                <a:gd name="T93" fmla="*/ 153 h 236"/>
                <a:gd name="T94" fmla="*/ 407 w 407"/>
                <a:gd name="T95" fmla="*/ 153 h 236"/>
                <a:gd name="T96" fmla="*/ 407 w 407"/>
                <a:gd name="T97" fmla="*/ 90 h 236"/>
                <a:gd name="T98" fmla="*/ 407 w 407"/>
                <a:gd name="T99" fmla="*/ 90 h 236"/>
                <a:gd name="T100" fmla="*/ 407 w 407"/>
                <a:gd name="T101" fmla="*/ 90 h 236"/>
                <a:gd name="T102" fmla="*/ 407 w 407"/>
                <a:gd name="T103" fmla="*/ 90 h 2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7"/>
                <a:gd name="T157" fmla="*/ 0 h 236"/>
                <a:gd name="T158" fmla="*/ 407 w 407"/>
                <a:gd name="T159" fmla="*/ 236 h 2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7" h="236">
                  <a:moveTo>
                    <a:pt x="407" y="90"/>
                  </a:moveTo>
                  <a:lnTo>
                    <a:pt x="374" y="90"/>
                  </a:lnTo>
                  <a:lnTo>
                    <a:pt x="375" y="119"/>
                  </a:lnTo>
                  <a:lnTo>
                    <a:pt x="332" y="95"/>
                  </a:lnTo>
                  <a:lnTo>
                    <a:pt x="325" y="90"/>
                  </a:lnTo>
                  <a:lnTo>
                    <a:pt x="315" y="91"/>
                  </a:lnTo>
                  <a:lnTo>
                    <a:pt x="229" y="103"/>
                  </a:lnTo>
                  <a:lnTo>
                    <a:pt x="248" y="53"/>
                  </a:lnTo>
                  <a:lnTo>
                    <a:pt x="250" y="48"/>
                  </a:lnTo>
                  <a:lnTo>
                    <a:pt x="243" y="43"/>
                  </a:lnTo>
                  <a:lnTo>
                    <a:pt x="201" y="19"/>
                  </a:lnTo>
                  <a:lnTo>
                    <a:pt x="251" y="19"/>
                  </a:lnTo>
                  <a:lnTo>
                    <a:pt x="251" y="0"/>
                  </a:lnTo>
                  <a:lnTo>
                    <a:pt x="141" y="0"/>
                  </a:lnTo>
                  <a:lnTo>
                    <a:pt x="141" y="63"/>
                  </a:lnTo>
                  <a:lnTo>
                    <a:pt x="174" y="63"/>
                  </a:lnTo>
                  <a:lnTo>
                    <a:pt x="174" y="34"/>
                  </a:lnTo>
                  <a:lnTo>
                    <a:pt x="209" y="55"/>
                  </a:lnTo>
                  <a:lnTo>
                    <a:pt x="187" y="109"/>
                  </a:lnTo>
                  <a:lnTo>
                    <a:pt x="94" y="121"/>
                  </a:lnTo>
                  <a:lnTo>
                    <a:pt x="59" y="101"/>
                  </a:lnTo>
                  <a:lnTo>
                    <a:pt x="109" y="101"/>
                  </a:lnTo>
                  <a:lnTo>
                    <a:pt x="109" y="82"/>
                  </a:lnTo>
                  <a:lnTo>
                    <a:pt x="0" y="82"/>
                  </a:lnTo>
                  <a:lnTo>
                    <a:pt x="0" y="146"/>
                  </a:lnTo>
                  <a:lnTo>
                    <a:pt x="33" y="146"/>
                  </a:lnTo>
                  <a:lnTo>
                    <a:pt x="33" y="117"/>
                  </a:lnTo>
                  <a:lnTo>
                    <a:pt x="75" y="141"/>
                  </a:lnTo>
                  <a:lnTo>
                    <a:pt x="82" y="145"/>
                  </a:lnTo>
                  <a:lnTo>
                    <a:pt x="93" y="144"/>
                  </a:lnTo>
                  <a:lnTo>
                    <a:pt x="178" y="133"/>
                  </a:lnTo>
                  <a:lnTo>
                    <a:pt x="158" y="182"/>
                  </a:lnTo>
                  <a:lnTo>
                    <a:pt x="156" y="188"/>
                  </a:lnTo>
                  <a:lnTo>
                    <a:pt x="164" y="192"/>
                  </a:lnTo>
                  <a:lnTo>
                    <a:pt x="206" y="217"/>
                  </a:lnTo>
                  <a:lnTo>
                    <a:pt x="156" y="217"/>
                  </a:lnTo>
                  <a:lnTo>
                    <a:pt x="156" y="236"/>
                  </a:lnTo>
                  <a:lnTo>
                    <a:pt x="266" y="236"/>
                  </a:lnTo>
                  <a:lnTo>
                    <a:pt x="265" y="172"/>
                  </a:lnTo>
                  <a:lnTo>
                    <a:pt x="233" y="172"/>
                  </a:lnTo>
                  <a:lnTo>
                    <a:pt x="233" y="201"/>
                  </a:lnTo>
                  <a:lnTo>
                    <a:pt x="198" y="181"/>
                  </a:lnTo>
                  <a:lnTo>
                    <a:pt x="219" y="127"/>
                  </a:lnTo>
                  <a:lnTo>
                    <a:pt x="313" y="115"/>
                  </a:lnTo>
                  <a:lnTo>
                    <a:pt x="347" y="134"/>
                  </a:lnTo>
                  <a:lnTo>
                    <a:pt x="297" y="134"/>
                  </a:lnTo>
                  <a:lnTo>
                    <a:pt x="297" y="153"/>
                  </a:lnTo>
                  <a:lnTo>
                    <a:pt x="407" y="153"/>
                  </a:lnTo>
                  <a:lnTo>
                    <a:pt x="407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" name="Text Box 27">
            <a:extLst>
              <a:ext uri="{FF2B5EF4-FFF2-40B4-BE49-F238E27FC236}">
                <a16:creationId xmlns:a16="http://schemas.microsoft.com/office/drawing/2014/main" id="{8A1B10E1-778D-45A9-8200-3526CD356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1014" y="1071538"/>
            <a:ext cx="1298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anose="02010609060101010101" pitchFamily="49" charset="-122"/>
              </a:rPr>
              <a:t>SWA</a:t>
            </a:r>
          </a:p>
        </p:txBody>
      </p:sp>
      <p:sp>
        <p:nvSpPr>
          <p:cNvPr id="29" name="Text Box 28">
            <a:extLst>
              <a:ext uri="{FF2B5EF4-FFF2-40B4-BE49-F238E27FC236}">
                <a16:creationId xmlns:a16="http://schemas.microsoft.com/office/drawing/2014/main" id="{56D6432A-C690-4507-BB26-1BEC4FE34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7976" y="4119538"/>
            <a:ext cx="1298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anose="02010609060101010101" pitchFamily="49" charset="-122"/>
              </a:rPr>
              <a:t>SWB</a:t>
            </a:r>
          </a:p>
        </p:txBody>
      </p:sp>
      <p:sp>
        <p:nvSpPr>
          <p:cNvPr id="30" name="Text Box 29">
            <a:extLst>
              <a:ext uri="{FF2B5EF4-FFF2-40B4-BE49-F238E27FC236}">
                <a16:creationId xmlns:a16="http://schemas.microsoft.com/office/drawing/2014/main" id="{B512AEC5-89E3-498C-B9FC-C0B6181B35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09289" y="4095726"/>
            <a:ext cx="1298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anose="02010609060101010101" pitchFamily="49" charset="-122"/>
              </a:rPr>
              <a:t>SWC</a:t>
            </a:r>
          </a:p>
        </p:txBody>
      </p:sp>
      <p:sp>
        <p:nvSpPr>
          <p:cNvPr id="31" name="Text Box 31">
            <a:extLst>
              <a:ext uri="{FF2B5EF4-FFF2-40B4-BE49-F238E27FC236}">
                <a16:creationId xmlns:a16="http://schemas.microsoft.com/office/drawing/2014/main" id="{5B8D7417-C835-4BF2-9122-280936F15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0001" y="1647801"/>
            <a:ext cx="1298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anose="02010609060101010101" pitchFamily="49" charset="-122"/>
              </a:rPr>
              <a:t>Root</a:t>
            </a:r>
          </a:p>
        </p:txBody>
      </p:sp>
      <p:sp>
        <p:nvSpPr>
          <p:cNvPr id="32" name="Text Box 32">
            <a:extLst>
              <a:ext uri="{FF2B5EF4-FFF2-40B4-BE49-F238E27FC236}">
                <a16:creationId xmlns:a16="http://schemas.microsoft.com/office/drawing/2014/main" id="{2E3588E9-73B7-4063-9516-36598FE27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4964" y="1935138"/>
            <a:ext cx="7191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anose="02010609060101010101" pitchFamily="49" charset="-122"/>
              </a:rPr>
              <a:t>DP</a:t>
            </a:r>
          </a:p>
        </p:txBody>
      </p:sp>
      <p:sp>
        <p:nvSpPr>
          <p:cNvPr id="33" name="Text Box 33">
            <a:extLst>
              <a:ext uri="{FF2B5EF4-FFF2-40B4-BE49-F238E27FC236}">
                <a16:creationId xmlns:a16="http://schemas.microsoft.com/office/drawing/2014/main" id="{F695F1A5-26CA-4B8E-A960-9621A8169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1589" y="1935138"/>
            <a:ext cx="7191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anose="02010609060101010101" pitchFamily="49" charset="-122"/>
              </a:rPr>
              <a:t>DP</a:t>
            </a:r>
          </a:p>
        </p:txBody>
      </p:sp>
      <p:sp>
        <p:nvSpPr>
          <p:cNvPr id="34" name="Text Box 34">
            <a:extLst>
              <a:ext uri="{FF2B5EF4-FFF2-40B4-BE49-F238E27FC236}">
                <a16:creationId xmlns:a16="http://schemas.microsoft.com/office/drawing/2014/main" id="{2EFE7226-0910-4B43-A1B7-B617B5C390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4239" y="3232126"/>
            <a:ext cx="7191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anose="02010609060101010101" pitchFamily="49" charset="-122"/>
              </a:rPr>
              <a:t>RP</a:t>
            </a:r>
          </a:p>
        </p:txBody>
      </p:sp>
      <p:sp>
        <p:nvSpPr>
          <p:cNvPr id="35" name="Text Box 35">
            <a:extLst>
              <a:ext uri="{FF2B5EF4-FFF2-40B4-BE49-F238E27FC236}">
                <a16:creationId xmlns:a16="http://schemas.microsoft.com/office/drawing/2014/main" id="{8B42B939-B8D8-4911-85DB-E486B73C5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6039" y="3808388"/>
            <a:ext cx="7191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anose="02010609060101010101" pitchFamily="49" charset="-122"/>
              </a:rPr>
              <a:t>DP</a:t>
            </a:r>
          </a:p>
        </p:txBody>
      </p:sp>
      <p:sp>
        <p:nvSpPr>
          <p:cNvPr id="36" name="Text Box 36">
            <a:extLst>
              <a:ext uri="{FF2B5EF4-FFF2-40B4-BE49-F238E27FC236}">
                <a16:creationId xmlns:a16="http://schemas.microsoft.com/office/drawing/2014/main" id="{FCD264B7-19F5-4745-A618-4D8B8DA1C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25189" y="3159101"/>
            <a:ext cx="7191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anose="02010609060101010101" pitchFamily="49" charset="-122"/>
              </a:rPr>
              <a:t>RP</a:t>
            </a:r>
          </a:p>
        </p:txBody>
      </p:sp>
      <p:sp>
        <p:nvSpPr>
          <p:cNvPr id="37" name="AutoShape 37">
            <a:extLst>
              <a:ext uri="{FF2B5EF4-FFF2-40B4-BE49-F238E27FC236}">
                <a16:creationId xmlns:a16="http://schemas.microsoft.com/office/drawing/2014/main" id="{05C6ED1C-0088-40C7-87D3-FE06183A4D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736264" y="3663926"/>
            <a:ext cx="285750" cy="287337"/>
          </a:xfrm>
          <a:custGeom>
            <a:avLst/>
            <a:gdLst>
              <a:gd name="T0" fmla="*/ 2147483647 w 21600"/>
              <a:gd name="T1" fmla="*/ 0 h 21600"/>
              <a:gd name="T2" fmla="*/ 1281629773 w 21600"/>
              <a:gd name="T3" fmla="*/ 1317606537 h 21600"/>
              <a:gd name="T4" fmla="*/ 0 w 21600"/>
              <a:gd name="T5" fmla="*/ 2147483647 h 21600"/>
              <a:gd name="T6" fmla="*/ 1281629773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131760653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Text Box 38">
            <a:extLst>
              <a:ext uri="{FF2B5EF4-FFF2-40B4-BE49-F238E27FC236}">
                <a16:creationId xmlns:a16="http://schemas.microsoft.com/office/drawing/2014/main" id="{25ECCBAF-EA72-4532-942E-F7C33638B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4826" y="3879826"/>
            <a:ext cx="7191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anose="02010609060101010101" pitchFamily="49" charset="-122"/>
              </a:rPr>
              <a:t>AP</a:t>
            </a:r>
          </a:p>
        </p:txBody>
      </p:sp>
      <p:sp>
        <p:nvSpPr>
          <p:cNvPr id="39" name="Text Box 42">
            <a:extLst>
              <a:ext uri="{FF2B5EF4-FFF2-40B4-BE49-F238E27FC236}">
                <a16:creationId xmlns:a16="http://schemas.microsoft.com/office/drawing/2014/main" id="{0CCE6DBE-0BF0-4773-A399-05101883F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1364" y="2511401"/>
            <a:ext cx="1298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anose="02010609060101010101" pitchFamily="49" charset="-122"/>
              </a:rPr>
              <a:t>Cost=10</a:t>
            </a:r>
          </a:p>
        </p:txBody>
      </p:sp>
      <p:sp>
        <p:nvSpPr>
          <p:cNvPr id="40" name="Text Box 43">
            <a:extLst>
              <a:ext uri="{FF2B5EF4-FFF2-40B4-BE49-F238E27FC236}">
                <a16:creationId xmlns:a16="http://schemas.microsoft.com/office/drawing/2014/main" id="{314A353F-AFFE-474F-967D-80C613659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2101" y="2511401"/>
            <a:ext cx="1298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anose="02010609060101010101" pitchFamily="49" charset="-122"/>
              </a:rPr>
              <a:t>Cost=20</a:t>
            </a:r>
          </a:p>
        </p:txBody>
      </p:sp>
      <p:sp>
        <p:nvSpPr>
          <p:cNvPr id="41" name="Text Box 44">
            <a:extLst>
              <a:ext uri="{FF2B5EF4-FFF2-40B4-BE49-F238E27FC236}">
                <a16:creationId xmlns:a16="http://schemas.microsoft.com/office/drawing/2014/main" id="{A7E0CFE1-FF69-4FC3-9172-6606C39C4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2451" y="3448026"/>
            <a:ext cx="1298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anose="02010609060101010101" pitchFamily="49" charset="-122"/>
              </a:rPr>
              <a:t>Cost=30</a:t>
            </a:r>
          </a:p>
        </p:txBody>
      </p:sp>
    </p:spTree>
    <p:extLst>
      <p:ext uri="{BB962C8B-B14F-4D97-AF65-F5344CB8AC3E}">
        <p14:creationId xmlns:p14="http://schemas.microsoft.com/office/powerpoint/2010/main" val="2400145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A8801-2E49-43D4-9031-3789A0658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根路径开销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653270-BBF7-4CAE-B83D-487E726C9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17677" cy="435133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根路径开销（ </a:t>
            </a:r>
            <a:r>
              <a:rPr lang="en-US" altLang="zh-CN" dirty="0" err="1"/>
              <a:t>RootPathCost</a:t>
            </a:r>
            <a:r>
              <a:rPr lang="zh-CN" altLang="en-US" dirty="0"/>
              <a:t>）是到达根的路径上所有链路开销（</a:t>
            </a:r>
            <a:r>
              <a:rPr lang="en-US" altLang="zh-CN" dirty="0"/>
              <a:t>Cost</a:t>
            </a:r>
            <a:r>
              <a:rPr lang="zh-CN" altLang="en-US" dirty="0"/>
              <a:t>）的代数和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非根桥进行根端口选举时，根路径开销最小的端口为根端口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物理段进行指定桥选举时，路径开销最小的桥为指定桥</a:t>
            </a:r>
          </a:p>
        </p:txBody>
      </p:sp>
      <p:sp>
        <p:nvSpPr>
          <p:cNvPr id="4" name="Line 3">
            <a:extLst>
              <a:ext uri="{FF2B5EF4-FFF2-40B4-BE49-F238E27FC236}">
                <a16:creationId xmlns:a16="http://schemas.microsoft.com/office/drawing/2014/main" id="{A9C03B1E-DB35-4B88-AF8D-C3F934D08F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95677" y="2444140"/>
            <a:ext cx="1008063" cy="16557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3E0FAC0D-7A59-4546-8A31-B7ED81045068}"/>
              </a:ext>
            </a:extLst>
          </p:cNvPr>
          <p:cNvSpPr>
            <a:spLocks noChangeShapeType="1"/>
          </p:cNvSpPr>
          <p:nvPr/>
        </p:nvSpPr>
        <p:spPr bwMode="auto">
          <a:xfrm>
            <a:off x="8468702" y="4242777"/>
            <a:ext cx="22320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7F3E8FB2-70A2-48EF-B8BF-C72AFAB1A305}"/>
              </a:ext>
            </a:extLst>
          </p:cNvPr>
          <p:cNvSpPr>
            <a:spLocks noChangeShapeType="1"/>
          </p:cNvSpPr>
          <p:nvPr/>
        </p:nvSpPr>
        <p:spPr bwMode="auto">
          <a:xfrm>
            <a:off x="9762515" y="2444140"/>
            <a:ext cx="1081087" cy="1582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D2DAE6-3A1F-4FEF-A0DD-997B51CA080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768615" y="3884002"/>
            <a:ext cx="914400" cy="666750"/>
            <a:chOff x="1402" y="538"/>
            <a:chExt cx="576" cy="420"/>
          </a:xfrm>
        </p:grpSpPr>
        <p:sp>
          <p:nvSpPr>
            <p:cNvPr id="8" name="AutoShape 7">
              <a:extLst>
                <a:ext uri="{FF2B5EF4-FFF2-40B4-BE49-F238E27FC236}">
                  <a16:creationId xmlns:a16="http://schemas.microsoft.com/office/drawing/2014/main" id="{7A374163-D3CE-4E56-B90F-6B69A7F0B58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02" y="538"/>
              <a:ext cx="576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08DE08B5-DF93-42FE-97A1-9AC4E5020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" y="706"/>
              <a:ext cx="287" cy="252"/>
            </a:xfrm>
            <a:custGeom>
              <a:avLst/>
              <a:gdLst>
                <a:gd name="T0" fmla="*/ 287 w 287"/>
                <a:gd name="T1" fmla="*/ 0 h 252"/>
                <a:gd name="T2" fmla="*/ 287 w 287"/>
                <a:gd name="T3" fmla="*/ 85 h 252"/>
                <a:gd name="T4" fmla="*/ 0 w 287"/>
                <a:gd name="T5" fmla="*/ 252 h 252"/>
                <a:gd name="T6" fmla="*/ 0 w 287"/>
                <a:gd name="T7" fmla="*/ 167 h 252"/>
                <a:gd name="T8" fmla="*/ 287 w 287"/>
                <a:gd name="T9" fmla="*/ 0 h 252"/>
                <a:gd name="T10" fmla="*/ 287 w 287"/>
                <a:gd name="T11" fmla="*/ 0 h 252"/>
                <a:gd name="T12" fmla="*/ 287 w 287"/>
                <a:gd name="T13" fmla="*/ 0 h 252"/>
                <a:gd name="T14" fmla="*/ 287 w 287"/>
                <a:gd name="T15" fmla="*/ 0 h 252"/>
                <a:gd name="T16" fmla="*/ 287 w 287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7"/>
                <a:gd name="T28" fmla="*/ 0 h 252"/>
                <a:gd name="T29" fmla="*/ 287 w 287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7" h="252">
                  <a:moveTo>
                    <a:pt x="287" y="0"/>
                  </a:moveTo>
                  <a:lnTo>
                    <a:pt x="287" y="85"/>
                  </a:lnTo>
                  <a:lnTo>
                    <a:pt x="0" y="252"/>
                  </a:lnTo>
                  <a:lnTo>
                    <a:pt x="0" y="167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FB90A5F-BC93-4808-AFAA-B5ABCF202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2" y="706"/>
              <a:ext cx="289" cy="252"/>
            </a:xfrm>
            <a:custGeom>
              <a:avLst/>
              <a:gdLst>
                <a:gd name="T0" fmla="*/ 289 w 289"/>
                <a:gd name="T1" fmla="*/ 167 h 252"/>
                <a:gd name="T2" fmla="*/ 289 w 289"/>
                <a:gd name="T3" fmla="*/ 252 h 252"/>
                <a:gd name="T4" fmla="*/ 0 w 289"/>
                <a:gd name="T5" fmla="*/ 85 h 252"/>
                <a:gd name="T6" fmla="*/ 0 w 289"/>
                <a:gd name="T7" fmla="*/ 0 h 252"/>
                <a:gd name="T8" fmla="*/ 289 w 289"/>
                <a:gd name="T9" fmla="*/ 167 h 252"/>
                <a:gd name="T10" fmla="*/ 289 w 289"/>
                <a:gd name="T11" fmla="*/ 167 h 252"/>
                <a:gd name="T12" fmla="*/ 289 w 289"/>
                <a:gd name="T13" fmla="*/ 167 h 252"/>
                <a:gd name="T14" fmla="*/ 289 w 289"/>
                <a:gd name="T15" fmla="*/ 167 h 252"/>
                <a:gd name="T16" fmla="*/ 289 w 289"/>
                <a:gd name="T17" fmla="*/ 167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9"/>
                <a:gd name="T28" fmla="*/ 0 h 252"/>
                <a:gd name="T29" fmla="*/ 289 w 289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9" h="252">
                  <a:moveTo>
                    <a:pt x="289" y="167"/>
                  </a:moveTo>
                  <a:lnTo>
                    <a:pt x="289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9" y="167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E77AC059-9655-4E97-B3C7-846006F4D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2" y="538"/>
              <a:ext cx="576" cy="335"/>
            </a:xfrm>
            <a:custGeom>
              <a:avLst/>
              <a:gdLst>
                <a:gd name="T0" fmla="*/ 576 w 576"/>
                <a:gd name="T1" fmla="*/ 168 h 335"/>
                <a:gd name="T2" fmla="*/ 289 w 576"/>
                <a:gd name="T3" fmla="*/ 335 h 335"/>
                <a:gd name="T4" fmla="*/ 0 w 576"/>
                <a:gd name="T5" fmla="*/ 168 h 335"/>
                <a:gd name="T6" fmla="*/ 287 w 576"/>
                <a:gd name="T7" fmla="*/ 0 h 335"/>
                <a:gd name="T8" fmla="*/ 576 w 576"/>
                <a:gd name="T9" fmla="*/ 168 h 335"/>
                <a:gd name="T10" fmla="*/ 576 w 576"/>
                <a:gd name="T11" fmla="*/ 168 h 335"/>
                <a:gd name="T12" fmla="*/ 576 w 576"/>
                <a:gd name="T13" fmla="*/ 168 h 335"/>
                <a:gd name="T14" fmla="*/ 576 w 576"/>
                <a:gd name="T15" fmla="*/ 168 h 335"/>
                <a:gd name="T16" fmla="*/ 576 w 576"/>
                <a:gd name="T17" fmla="*/ 168 h 3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6"/>
                <a:gd name="T28" fmla="*/ 0 h 335"/>
                <a:gd name="T29" fmla="*/ 576 w 576"/>
                <a:gd name="T30" fmla="*/ 335 h 33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6" h="335">
                  <a:moveTo>
                    <a:pt x="576" y="168"/>
                  </a:moveTo>
                  <a:lnTo>
                    <a:pt x="289" y="335"/>
                  </a:lnTo>
                  <a:lnTo>
                    <a:pt x="0" y="168"/>
                  </a:lnTo>
                  <a:lnTo>
                    <a:pt x="287" y="0"/>
                  </a:lnTo>
                  <a:lnTo>
                    <a:pt x="576" y="168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25BB53A9-84ED-43CB-AF44-56ED88246F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6" y="588"/>
              <a:ext cx="407" cy="237"/>
            </a:xfrm>
            <a:custGeom>
              <a:avLst/>
              <a:gdLst>
                <a:gd name="T0" fmla="*/ 407 w 407"/>
                <a:gd name="T1" fmla="*/ 90 h 237"/>
                <a:gd name="T2" fmla="*/ 374 w 407"/>
                <a:gd name="T3" fmla="*/ 90 h 237"/>
                <a:gd name="T4" fmla="*/ 375 w 407"/>
                <a:gd name="T5" fmla="*/ 119 h 237"/>
                <a:gd name="T6" fmla="*/ 332 w 407"/>
                <a:gd name="T7" fmla="*/ 95 h 237"/>
                <a:gd name="T8" fmla="*/ 325 w 407"/>
                <a:gd name="T9" fmla="*/ 91 h 237"/>
                <a:gd name="T10" fmla="*/ 315 w 407"/>
                <a:gd name="T11" fmla="*/ 92 h 237"/>
                <a:gd name="T12" fmla="*/ 229 w 407"/>
                <a:gd name="T13" fmla="*/ 104 h 237"/>
                <a:gd name="T14" fmla="*/ 248 w 407"/>
                <a:gd name="T15" fmla="*/ 54 h 237"/>
                <a:gd name="T16" fmla="*/ 250 w 407"/>
                <a:gd name="T17" fmla="*/ 48 h 237"/>
                <a:gd name="T18" fmla="*/ 243 w 407"/>
                <a:gd name="T19" fmla="*/ 43 h 237"/>
                <a:gd name="T20" fmla="*/ 201 w 407"/>
                <a:gd name="T21" fmla="*/ 19 h 237"/>
                <a:gd name="T22" fmla="*/ 251 w 407"/>
                <a:gd name="T23" fmla="*/ 19 h 237"/>
                <a:gd name="T24" fmla="*/ 251 w 407"/>
                <a:gd name="T25" fmla="*/ 0 h 237"/>
                <a:gd name="T26" fmla="*/ 141 w 407"/>
                <a:gd name="T27" fmla="*/ 0 h 237"/>
                <a:gd name="T28" fmla="*/ 141 w 407"/>
                <a:gd name="T29" fmla="*/ 64 h 237"/>
                <a:gd name="T30" fmla="*/ 174 w 407"/>
                <a:gd name="T31" fmla="*/ 64 h 237"/>
                <a:gd name="T32" fmla="*/ 174 w 407"/>
                <a:gd name="T33" fmla="*/ 35 h 237"/>
                <a:gd name="T34" fmla="*/ 209 w 407"/>
                <a:gd name="T35" fmla="*/ 55 h 237"/>
                <a:gd name="T36" fmla="*/ 187 w 407"/>
                <a:gd name="T37" fmla="*/ 109 h 237"/>
                <a:gd name="T38" fmla="*/ 94 w 407"/>
                <a:gd name="T39" fmla="*/ 122 h 237"/>
                <a:gd name="T40" fmla="*/ 59 w 407"/>
                <a:gd name="T41" fmla="*/ 101 h 237"/>
                <a:gd name="T42" fmla="*/ 109 w 407"/>
                <a:gd name="T43" fmla="*/ 101 h 237"/>
                <a:gd name="T44" fmla="*/ 109 w 407"/>
                <a:gd name="T45" fmla="*/ 83 h 237"/>
                <a:gd name="T46" fmla="*/ 0 w 407"/>
                <a:gd name="T47" fmla="*/ 83 h 237"/>
                <a:gd name="T48" fmla="*/ 0 w 407"/>
                <a:gd name="T49" fmla="*/ 146 h 237"/>
                <a:gd name="T50" fmla="*/ 33 w 407"/>
                <a:gd name="T51" fmla="*/ 146 h 237"/>
                <a:gd name="T52" fmla="*/ 33 w 407"/>
                <a:gd name="T53" fmla="*/ 117 h 237"/>
                <a:gd name="T54" fmla="*/ 75 w 407"/>
                <a:gd name="T55" fmla="*/ 142 h 237"/>
                <a:gd name="T56" fmla="*/ 82 w 407"/>
                <a:gd name="T57" fmla="*/ 146 h 237"/>
                <a:gd name="T58" fmla="*/ 93 w 407"/>
                <a:gd name="T59" fmla="*/ 144 h 237"/>
                <a:gd name="T60" fmla="*/ 178 w 407"/>
                <a:gd name="T61" fmla="*/ 133 h 237"/>
                <a:gd name="T62" fmla="*/ 158 w 407"/>
                <a:gd name="T63" fmla="*/ 183 h 237"/>
                <a:gd name="T64" fmla="*/ 156 w 407"/>
                <a:gd name="T65" fmla="*/ 189 h 237"/>
                <a:gd name="T66" fmla="*/ 164 w 407"/>
                <a:gd name="T67" fmla="*/ 193 h 237"/>
                <a:gd name="T68" fmla="*/ 206 w 407"/>
                <a:gd name="T69" fmla="*/ 217 h 237"/>
                <a:gd name="T70" fmla="*/ 156 w 407"/>
                <a:gd name="T71" fmla="*/ 217 h 237"/>
                <a:gd name="T72" fmla="*/ 156 w 407"/>
                <a:gd name="T73" fmla="*/ 237 h 237"/>
                <a:gd name="T74" fmla="*/ 266 w 407"/>
                <a:gd name="T75" fmla="*/ 237 h 237"/>
                <a:gd name="T76" fmla="*/ 265 w 407"/>
                <a:gd name="T77" fmla="*/ 173 h 237"/>
                <a:gd name="T78" fmla="*/ 233 w 407"/>
                <a:gd name="T79" fmla="*/ 173 h 237"/>
                <a:gd name="T80" fmla="*/ 233 w 407"/>
                <a:gd name="T81" fmla="*/ 202 h 237"/>
                <a:gd name="T82" fmla="*/ 198 w 407"/>
                <a:gd name="T83" fmla="*/ 182 h 237"/>
                <a:gd name="T84" fmla="*/ 219 w 407"/>
                <a:gd name="T85" fmla="*/ 128 h 237"/>
                <a:gd name="T86" fmla="*/ 313 w 407"/>
                <a:gd name="T87" fmla="*/ 115 h 237"/>
                <a:gd name="T88" fmla="*/ 347 w 407"/>
                <a:gd name="T89" fmla="*/ 135 h 237"/>
                <a:gd name="T90" fmla="*/ 297 w 407"/>
                <a:gd name="T91" fmla="*/ 135 h 237"/>
                <a:gd name="T92" fmla="*/ 297 w 407"/>
                <a:gd name="T93" fmla="*/ 154 h 237"/>
                <a:gd name="T94" fmla="*/ 407 w 407"/>
                <a:gd name="T95" fmla="*/ 154 h 237"/>
                <a:gd name="T96" fmla="*/ 407 w 407"/>
                <a:gd name="T97" fmla="*/ 90 h 237"/>
                <a:gd name="T98" fmla="*/ 407 w 407"/>
                <a:gd name="T99" fmla="*/ 90 h 237"/>
                <a:gd name="T100" fmla="*/ 407 w 407"/>
                <a:gd name="T101" fmla="*/ 90 h 237"/>
                <a:gd name="T102" fmla="*/ 407 w 407"/>
                <a:gd name="T103" fmla="*/ 90 h 23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7"/>
                <a:gd name="T157" fmla="*/ 0 h 237"/>
                <a:gd name="T158" fmla="*/ 407 w 407"/>
                <a:gd name="T159" fmla="*/ 237 h 23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7" h="237">
                  <a:moveTo>
                    <a:pt x="407" y="90"/>
                  </a:moveTo>
                  <a:lnTo>
                    <a:pt x="374" y="90"/>
                  </a:lnTo>
                  <a:lnTo>
                    <a:pt x="375" y="119"/>
                  </a:lnTo>
                  <a:lnTo>
                    <a:pt x="332" y="95"/>
                  </a:lnTo>
                  <a:lnTo>
                    <a:pt x="325" y="91"/>
                  </a:lnTo>
                  <a:lnTo>
                    <a:pt x="315" y="92"/>
                  </a:lnTo>
                  <a:lnTo>
                    <a:pt x="229" y="104"/>
                  </a:lnTo>
                  <a:lnTo>
                    <a:pt x="248" y="54"/>
                  </a:lnTo>
                  <a:lnTo>
                    <a:pt x="250" y="48"/>
                  </a:lnTo>
                  <a:lnTo>
                    <a:pt x="243" y="43"/>
                  </a:lnTo>
                  <a:lnTo>
                    <a:pt x="201" y="19"/>
                  </a:lnTo>
                  <a:lnTo>
                    <a:pt x="251" y="19"/>
                  </a:lnTo>
                  <a:lnTo>
                    <a:pt x="251" y="0"/>
                  </a:lnTo>
                  <a:lnTo>
                    <a:pt x="141" y="0"/>
                  </a:lnTo>
                  <a:lnTo>
                    <a:pt x="141" y="64"/>
                  </a:lnTo>
                  <a:lnTo>
                    <a:pt x="174" y="64"/>
                  </a:lnTo>
                  <a:lnTo>
                    <a:pt x="174" y="35"/>
                  </a:lnTo>
                  <a:lnTo>
                    <a:pt x="209" y="55"/>
                  </a:lnTo>
                  <a:lnTo>
                    <a:pt x="187" y="109"/>
                  </a:lnTo>
                  <a:lnTo>
                    <a:pt x="94" y="122"/>
                  </a:lnTo>
                  <a:lnTo>
                    <a:pt x="59" y="101"/>
                  </a:lnTo>
                  <a:lnTo>
                    <a:pt x="109" y="101"/>
                  </a:lnTo>
                  <a:lnTo>
                    <a:pt x="109" y="83"/>
                  </a:lnTo>
                  <a:lnTo>
                    <a:pt x="0" y="83"/>
                  </a:lnTo>
                  <a:lnTo>
                    <a:pt x="0" y="146"/>
                  </a:lnTo>
                  <a:lnTo>
                    <a:pt x="33" y="146"/>
                  </a:lnTo>
                  <a:lnTo>
                    <a:pt x="33" y="117"/>
                  </a:lnTo>
                  <a:lnTo>
                    <a:pt x="75" y="142"/>
                  </a:lnTo>
                  <a:lnTo>
                    <a:pt x="82" y="146"/>
                  </a:lnTo>
                  <a:lnTo>
                    <a:pt x="93" y="144"/>
                  </a:lnTo>
                  <a:lnTo>
                    <a:pt x="178" y="133"/>
                  </a:lnTo>
                  <a:lnTo>
                    <a:pt x="158" y="183"/>
                  </a:lnTo>
                  <a:lnTo>
                    <a:pt x="156" y="189"/>
                  </a:lnTo>
                  <a:lnTo>
                    <a:pt x="164" y="193"/>
                  </a:lnTo>
                  <a:lnTo>
                    <a:pt x="206" y="217"/>
                  </a:lnTo>
                  <a:lnTo>
                    <a:pt x="156" y="217"/>
                  </a:lnTo>
                  <a:lnTo>
                    <a:pt x="156" y="237"/>
                  </a:lnTo>
                  <a:lnTo>
                    <a:pt x="266" y="237"/>
                  </a:lnTo>
                  <a:lnTo>
                    <a:pt x="265" y="173"/>
                  </a:lnTo>
                  <a:lnTo>
                    <a:pt x="233" y="173"/>
                  </a:lnTo>
                  <a:lnTo>
                    <a:pt x="233" y="202"/>
                  </a:lnTo>
                  <a:lnTo>
                    <a:pt x="198" y="182"/>
                  </a:lnTo>
                  <a:lnTo>
                    <a:pt x="219" y="128"/>
                  </a:lnTo>
                  <a:lnTo>
                    <a:pt x="313" y="115"/>
                  </a:lnTo>
                  <a:lnTo>
                    <a:pt x="347" y="135"/>
                  </a:lnTo>
                  <a:lnTo>
                    <a:pt x="297" y="135"/>
                  </a:lnTo>
                  <a:lnTo>
                    <a:pt x="297" y="154"/>
                  </a:lnTo>
                  <a:lnTo>
                    <a:pt x="407" y="154"/>
                  </a:lnTo>
                  <a:lnTo>
                    <a:pt x="407" y="9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CB83FAA-59DB-41CC-826B-07CA79A3F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6" y="583"/>
              <a:ext cx="407" cy="236"/>
            </a:xfrm>
            <a:custGeom>
              <a:avLst/>
              <a:gdLst>
                <a:gd name="T0" fmla="*/ 407 w 407"/>
                <a:gd name="T1" fmla="*/ 90 h 236"/>
                <a:gd name="T2" fmla="*/ 374 w 407"/>
                <a:gd name="T3" fmla="*/ 90 h 236"/>
                <a:gd name="T4" fmla="*/ 375 w 407"/>
                <a:gd name="T5" fmla="*/ 119 h 236"/>
                <a:gd name="T6" fmla="*/ 332 w 407"/>
                <a:gd name="T7" fmla="*/ 95 h 236"/>
                <a:gd name="T8" fmla="*/ 325 w 407"/>
                <a:gd name="T9" fmla="*/ 90 h 236"/>
                <a:gd name="T10" fmla="*/ 315 w 407"/>
                <a:gd name="T11" fmla="*/ 91 h 236"/>
                <a:gd name="T12" fmla="*/ 229 w 407"/>
                <a:gd name="T13" fmla="*/ 103 h 236"/>
                <a:gd name="T14" fmla="*/ 248 w 407"/>
                <a:gd name="T15" fmla="*/ 53 h 236"/>
                <a:gd name="T16" fmla="*/ 250 w 407"/>
                <a:gd name="T17" fmla="*/ 48 h 236"/>
                <a:gd name="T18" fmla="*/ 243 w 407"/>
                <a:gd name="T19" fmla="*/ 43 h 236"/>
                <a:gd name="T20" fmla="*/ 201 w 407"/>
                <a:gd name="T21" fmla="*/ 19 h 236"/>
                <a:gd name="T22" fmla="*/ 251 w 407"/>
                <a:gd name="T23" fmla="*/ 19 h 236"/>
                <a:gd name="T24" fmla="*/ 251 w 407"/>
                <a:gd name="T25" fmla="*/ 0 h 236"/>
                <a:gd name="T26" fmla="*/ 141 w 407"/>
                <a:gd name="T27" fmla="*/ 0 h 236"/>
                <a:gd name="T28" fmla="*/ 141 w 407"/>
                <a:gd name="T29" fmla="*/ 63 h 236"/>
                <a:gd name="T30" fmla="*/ 174 w 407"/>
                <a:gd name="T31" fmla="*/ 63 h 236"/>
                <a:gd name="T32" fmla="*/ 174 w 407"/>
                <a:gd name="T33" fmla="*/ 34 h 236"/>
                <a:gd name="T34" fmla="*/ 209 w 407"/>
                <a:gd name="T35" fmla="*/ 55 h 236"/>
                <a:gd name="T36" fmla="*/ 187 w 407"/>
                <a:gd name="T37" fmla="*/ 109 h 236"/>
                <a:gd name="T38" fmla="*/ 94 w 407"/>
                <a:gd name="T39" fmla="*/ 121 h 236"/>
                <a:gd name="T40" fmla="*/ 59 w 407"/>
                <a:gd name="T41" fmla="*/ 101 h 236"/>
                <a:gd name="T42" fmla="*/ 109 w 407"/>
                <a:gd name="T43" fmla="*/ 101 h 236"/>
                <a:gd name="T44" fmla="*/ 109 w 407"/>
                <a:gd name="T45" fmla="*/ 82 h 236"/>
                <a:gd name="T46" fmla="*/ 0 w 407"/>
                <a:gd name="T47" fmla="*/ 82 h 236"/>
                <a:gd name="T48" fmla="*/ 0 w 407"/>
                <a:gd name="T49" fmla="*/ 146 h 236"/>
                <a:gd name="T50" fmla="*/ 33 w 407"/>
                <a:gd name="T51" fmla="*/ 146 h 236"/>
                <a:gd name="T52" fmla="*/ 33 w 407"/>
                <a:gd name="T53" fmla="*/ 117 h 236"/>
                <a:gd name="T54" fmla="*/ 75 w 407"/>
                <a:gd name="T55" fmla="*/ 141 h 236"/>
                <a:gd name="T56" fmla="*/ 82 w 407"/>
                <a:gd name="T57" fmla="*/ 145 h 236"/>
                <a:gd name="T58" fmla="*/ 93 w 407"/>
                <a:gd name="T59" fmla="*/ 144 h 236"/>
                <a:gd name="T60" fmla="*/ 178 w 407"/>
                <a:gd name="T61" fmla="*/ 133 h 236"/>
                <a:gd name="T62" fmla="*/ 158 w 407"/>
                <a:gd name="T63" fmla="*/ 182 h 236"/>
                <a:gd name="T64" fmla="*/ 156 w 407"/>
                <a:gd name="T65" fmla="*/ 188 h 236"/>
                <a:gd name="T66" fmla="*/ 164 w 407"/>
                <a:gd name="T67" fmla="*/ 192 h 236"/>
                <a:gd name="T68" fmla="*/ 206 w 407"/>
                <a:gd name="T69" fmla="*/ 217 h 236"/>
                <a:gd name="T70" fmla="*/ 156 w 407"/>
                <a:gd name="T71" fmla="*/ 217 h 236"/>
                <a:gd name="T72" fmla="*/ 156 w 407"/>
                <a:gd name="T73" fmla="*/ 236 h 236"/>
                <a:gd name="T74" fmla="*/ 266 w 407"/>
                <a:gd name="T75" fmla="*/ 236 h 236"/>
                <a:gd name="T76" fmla="*/ 265 w 407"/>
                <a:gd name="T77" fmla="*/ 172 h 236"/>
                <a:gd name="T78" fmla="*/ 233 w 407"/>
                <a:gd name="T79" fmla="*/ 172 h 236"/>
                <a:gd name="T80" fmla="*/ 233 w 407"/>
                <a:gd name="T81" fmla="*/ 201 h 236"/>
                <a:gd name="T82" fmla="*/ 198 w 407"/>
                <a:gd name="T83" fmla="*/ 181 h 236"/>
                <a:gd name="T84" fmla="*/ 219 w 407"/>
                <a:gd name="T85" fmla="*/ 127 h 236"/>
                <a:gd name="T86" fmla="*/ 313 w 407"/>
                <a:gd name="T87" fmla="*/ 115 h 236"/>
                <a:gd name="T88" fmla="*/ 347 w 407"/>
                <a:gd name="T89" fmla="*/ 134 h 236"/>
                <a:gd name="T90" fmla="*/ 297 w 407"/>
                <a:gd name="T91" fmla="*/ 134 h 236"/>
                <a:gd name="T92" fmla="*/ 297 w 407"/>
                <a:gd name="T93" fmla="*/ 153 h 236"/>
                <a:gd name="T94" fmla="*/ 407 w 407"/>
                <a:gd name="T95" fmla="*/ 153 h 236"/>
                <a:gd name="T96" fmla="*/ 407 w 407"/>
                <a:gd name="T97" fmla="*/ 90 h 236"/>
                <a:gd name="T98" fmla="*/ 407 w 407"/>
                <a:gd name="T99" fmla="*/ 90 h 236"/>
                <a:gd name="T100" fmla="*/ 407 w 407"/>
                <a:gd name="T101" fmla="*/ 90 h 236"/>
                <a:gd name="T102" fmla="*/ 407 w 407"/>
                <a:gd name="T103" fmla="*/ 90 h 2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7"/>
                <a:gd name="T157" fmla="*/ 0 h 236"/>
                <a:gd name="T158" fmla="*/ 407 w 407"/>
                <a:gd name="T159" fmla="*/ 236 h 2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7" h="236">
                  <a:moveTo>
                    <a:pt x="407" y="90"/>
                  </a:moveTo>
                  <a:lnTo>
                    <a:pt x="374" y="90"/>
                  </a:lnTo>
                  <a:lnTo>
                    <a:pt x="375" y="119"/>
                  </a:lnTo>
                  <a:lnTo>
                    <a:pt x="332" y="95"/>
                  </a:lnTo>
                  <a:lnTo>
                    <a:pt x="325" y="90"/>
                  </a:lnTo>
                  <a:lnTo>
                    <a:pt x="315" y="91"/>
                  </a:lnTo>
                  <a:lnTo>
                    <a:pt x="229" y="103"/>
                  </a:lnTo>
                  <a:lnTo>
                    <a:pt x="248" y="53"/>
                  </a:lnTo>
                  <a:lnTo>
                    <a:pt x="250" y="48"/>
                  </a:lnTo>
                  <a:lnTo>
                    <a:pt x="243" y="43"/>
                  </a:lnTo>
                  <a:lnTo>
                    <a:pt x="201" y="19"/>
                  </a:lnTo>
                  <a:lnTo>
                    <a:pt x="251" y="19"/>
                  </a:lnTo>
                  <a:lnTo>
                    <a:pt x="251" y="0"/>
                  </a:lnTo>
                  <a:lnTo>
                    <a:pt x="141" y="0"/>
                  </a:lnTo>
                  <a:lnTo>
                    <a:pt x="141" y="63"/>
                  </a:lnTo>
                  <a:lnTo>
                    <a:pt x="174" y="63"/>
                  </a:lnTo>
                  <a:lnTo>
                    <a:pt x="174" y="34"/>
                  </a:lnTo>
                  <a:lnTo>
                    <a:pt x="209" y="55"/>
                  </a:lnTo>
                  <a:lnTo>
                    <a:pt x="187" y="109"/>
                  </a:lnTo>
                  <a:lnTo>
                    <a:pt x="94" y="121"/>
                  </a:lnTo>
                  <a:lnTo>
                    <a:pt x="59" y="101"/>
                  </a:lnTo>
                  <a:lnTo>
                    <a:pt x="109" y="101"/>
                  </a:lnTo>
                  <a:lnTo>
                    <a:pt x="109" y="82"/>
                  </a:lnTo>
                  <a:lnTo>
                    <a:pt x="0" y="82"/>
                  </a:lnTo>
                  <a:lnTo>
                    <a:pt x="0" y="146"/>
                  </a:lnTo>
                  <a:lnTo>
                    <a:pt x="33" y="146"/>
                  </a:lnTo>
                  <a:lnTo>
                    <a:pt x="33" y="117"/>
                  </a:lnTo>
                  <a:lnTo>
                    <a:pt x="75" y="141"/>
                  </a:lnTo>
                  <a:lnTo>
                    <a:pt x="82" y="145"/>
                  </a:lnTo>
                  <a:lnTo>
                    <a:pt x="93" y="144"/>
                  </a:lnTo>
                  <a:lnTo>
                    <a:pt x="178" y="133"/>
                  </a:lnTo>
                  <a:lnTo>
                    <a:pt x="158" y="182"/>
                  </a:lnTo>
                  <a:lnTo>
                    <a:pt x="156" y="188"/>
                  </a:lnTo>
                  <a:lnTo>
                    <a:pt x="164" y="192"/>
                  </a:lnTo>
                  <a:lnTo>
                    <a:pt x="206" y="217"/>
                  </a:lnTo>
                  <a:lnTo>
                    <a:pt x="156" y="217"/>
                  </a:lnTo>
                  <a:lnTo>
                    <a:pt x="156" y="236"/>
                  </a:lnTo>
                  <a:lnTo>
                    <a:pt x="266" y="236"/>
                  </a:lnTo>
                  <a:lnTo>
                    <a:pt x="265" y="172"/>
                  </a:lnTo>
                  <a:lnTo>
                    <a:pt x="233" y="172"/>
                  </a:lnTo>
                  <a:lnTo>
                    <a:pt x="233" y="201"/>
                  </a:lnTo>
                  <a:lnTo>
                    <a:pt x="198" y="181"/>
                  </a:lnTo>
                  <a:lnTo>
                    <a:pt x="219" y="127"/>
                  </a:lnTo>
                  <a:lnTo>
                    <a:pt x="313" y="115"/>
                  </a:lnTo>
                  <a:lnTo>
                    <a:pt x="347" y="134"/>
                  </a:lnTo>
                  <a:lnTo>
                    <a:pt x="297" y="134"/>
                  </a:lnTo>
                  <a:lnTo>
                    <a:pt x="297" y="153"/>
                  </a:lnTo>
                  <a:lnTo>
                    <a:pt x="407" y="153"/>
                  </a:lnTo>
                  <a:lnTo>
                    <a:pt x="407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6043613-49EE-4D7B-838E-705C3638506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554677" y="3864952"/>
            <a:ext cx="914400" cy="666750"/>
            <a:chOff x="1402" y="538"/>
            <a:chExt cx="576" cy="420"/>
          </a:xfrm>
        </p:grpSpPr>
        <p:sp>
          <p:nvSpPr>
            <p:cNvPr id="15" name="AutoShape 14">
              <a:extLst>
                <a:ext uri="{FF2B5EF4-FFF2-40B4-BE49-F238E27FC236}">
                  <a16:creationId xmlns:a16="http://schemas.microsoft.com/office/drawing/2014/main" id="{AC50579B-6439-4EF6-A36D-B7CE19D5883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02" y="538"/>
              <a:ext cx="576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6FC5C271-61DE-4E49-AE06-888D320E8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" y="706"/>
              <a:ext cx="287" cy="252"/>
            </a:xfrm>
            <a:custGeom>
              <a:avLst/>
              <a:gdLst>
                <a:gd name="T0" fmla="*/ 287 w 287"/>
                <a:gd name="T1" fmla="*/ 0 h 252"/>
                <a:gd name="T2" fmla="*/ 287 w 287"/>
                <a:gd name="T3" fmla="*/ 85 h 252"/>
                <a:gd name="T4" fmla="*/ 0 w 287"/>
                <a:gd name="T5" fmla="*/ 252 h 252"/>
                <a:gd name="T6" fmla="*/ 0 w 287"/>
                <a:gd name="T7" fmla="*/ 167 h 252"/>
                <a:gd name="T8" fmla="*/ 287 w 287"/>
                <a:gd name="T9" fmla="*/ 0 h 252"/>
                <a:gd name="T10" fmla="*/ 287 w 287"/>
                <a:gd name="T11" fmla="*/ 0 h 252"/>
                <a:gd name="T12" fmla="*/ 287 w 287"/>
                <a:gd name="T13" fmla="*/ 0 h 252"/>
                <a:gd name="T14" fmla="*/ 287 w 287"/>
                <a:gd name="T15" fmla="*/ 0 h 252"/>
                <a:gd name="T16" fmla="*/ 287 w 287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7"/>
                <a:gd name="T28" fmla="*/ 0 h 252"/>
                <a:gd name="T29" fmla="*/ 287 w 287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7" h="252">
                  <a:moveTo>
                    <a:pt x="287" y="0"/>
                  </a:moveTo>
                  <a:lnTo>
                    <a:pt x="287" y="85"/>
                  </a:lnTo>
                  <a:lnTo>
                    <a:pt x="0" y="252"/>
                  </a:lnTo>
                  <a:lnTo>
                    <a:pt x="0" y="167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6B10C090-FEE6-4C6C-9BEA-923AA75E6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2" y="706"/>
              <a:ext cx="289" cy="252"/>
            </a:xfrm>
            <a:custGeom>
              <a:avLst/>
              <a:gdLst>
                <a:gd name="T0" fmla="*/ 289 w 289"/>
                <a:gd name="T1" fmla="*/ 167 h 252"/>
                <a:gd name="T2" fmla="*/ 289 w 289"/>
                <a:gd name="T3" fmla="*/ 252 h 252"/>
                <a:gd name="T4" fmla="*/ 0 w 289"/>
                <a:gd name="T5" fmla="*/ 85 h 252"/>
                <a:gd name="T6" fmla="*/ 0 w 289"/>
                <a:gd name="T7" fmla="*/ 0 h 252"/>
                <a:gd name="T8" fmla="*/ 289 w 289"/>
                <a:gd name="T9" fmla="*/ 167 h 252"/>
                <a:gd name="T10" fmla="*/ 289 w 289"/>
                <a:gd name="T11" fmla="*/ 167 h 252"/>
                <a:gd name="T12" fmla="*/ 289 w 289"/>
                <a:gd name="T13" fmla="*/ 167 h 252"/>
                <a:gd name="T14" fmla="*/ 289 w 289"/>
                <a:gd name="T15" fmla="*/ 167 h 252"/>
                <a:gd name="T16" fmla="*/ 289 w 289"/>
                <a:gd name="T17" fmla="*/ 167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9"/>
                <a:gd name="T28" fmla="*/ 0 h 252"/>
                <a:gd name="T29" fmla="*/ 289 w 289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9" h="252">
                  <a:moveTo>
                    <a:pt x="289" y="167"/>
                  </a:moveTo>
                  <a:lnTo>
                    <a:pt x="289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9" y="167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26FB345D-54EF-44DC-AEE1-B52C43564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2" y="538"/>
              <a:ext cx="576" cy="335"/>
            </a:xfrm>
            <a:custGeom>
              <a:avLst/>
              <a:gdLst>
                <a:gd name="T0" fmla="*/ 576 w 576"/>
                <a:gd name="T1" fmla="*/ 168 h 335"/>
                <a:gd name="T2" fmla="*/ 289 w 576"/>
                <a:gd name="T3" fmla="*/ 335 h 335"/>
                <a:gd name="T4" fmla="*/ 0 w 576"/>
                <a:gd name="T5" fmla="*/ 168 h 335"/>
                <a:gd name="T6" fmla="*/ 287 w 576"/>
                <a:gd name="T7" fmla="*/ 0 h 335"/>
                <a:gd name="T8" fmla="*/ 576 w 576"/>
                <a:gd name="T9" fmla="*/ 168 h 335"/>
                <a:gd name="T10" fmla="*/ 576 w 576"/>
                <a:gd name="T11" fmla="*/ 168 h 335"/>
                <a:gd name="T12" fmla="*/ 576 w 576"/>
                <a:gd name="T13" fmla="*/ 168 h 335"/>
                <a:gd name="T14" fmla="*/ 576 w 576"/>
                <a:gd name="T15" fmla="*/ 168 h 335"/>
                <a:gd name="T16" fmla="*/ 576 w 576"/>
                <a:gd name="T17" fmla="*/ 168 h 3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6"/>
                <a:gd name="T28" fmla="*/ 0 h 335"/>
                <a:gd name="T29" fmla="*/ 576 w 576"/>
                <a:gd name="T30" fmla="*/ 335 h 33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6" h="335">
                  <a:moveTo>
                    <a:pt x="576" y="168"/>
                  </a:moveTo>
                  <a:lnTo>
                    <a:pt x="289" y="335"/>
                  </a:lnTo>
                  <a:lnTo>
                    <a:pt x="0" y="168"/>
                  </a:lnTo>
                  <a:lnTo>
                    <a:pt x="287" y="0"/>
                  </a:lnTo>
                  <a:lnTo>
                    <a:pt x="576" y="168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9CD94AD8-701B-4BC8-B48D-22532EAA6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6" y="588"/>
              <a:ext cx="407" cy="237"/>
            </a:xfrm>
            <a:custGeom>
              <a:avLst/>
              <a:gdLst>
                <a:gd name="T0" fmla="*/ 407 w 407"/>
                <a:gd name="T1" fmla="*/ 90 h 237"/>
                <a:gd name="T2" fmla="*/ 374 w 407"/>
                <a:gd name="T3" fmla="*/ 90 h 237"/>
                <a:gd name="T4" fmla="*/ 375 w 407"/>
                <a:gd name="T5" fmla="*/ 119 h 237"/>
                <a:gd name="T6" fmla="*/ 332 w 407"/>
                <a:gd name="T7" fmla="*/ 95 h 237"/>
                <a:gd name="T8" fmla="*/ 325 w 407"/>
                <a:gd name="T9" fmla="*/ 91 h 237"/>
                <a:gd name="T10" fmla="*/ 315 w 407"/>
                <a:gd name="T11" fmla="*/ 92 h 237"/>
                <a:gd name="T12" fmla="*/ 229 w 407"/>
                <a:gd name="T13" fmla="*/ 104 h 237"/>
                <a:gd name="T14" fmla="*/ 248 w 407"/>
                <a:gd name="T15" fmla="*/ 54 h 237"/>
                <a:gd name="T16" fmla="*/ 250 w 407"/>
                <a:gd name="T17" fmla="*/ 48 h 237"/>
                <a:gd name="T18" fmla="*/ 243 w 407"/>
                <a:gd name="T19" fmla="*/ 43 h 237"/>
                <a:gd name="T20" fmla="*/ 201 w 407"/>
                <a:gd name="T21" fmla="*/ 19 h 237"/>
                <a:gd name="T22" fmla="*/ 251 w 407"/>
                <a:gd name="T23" fmla="*/ 19 h 237"/>
                <a:gd name="T24" fmla="*/ 251 w 407"/>
                <a:gd name="T25" fmla="*/ 0 h 237"/>
                <a:gd name="T26" fmla="*/ 141 w 407"/>
                <a:gd name="T27" fmla="*/ 0 h 237"/>
                <a:gd name="T28" fmla="*/ 141 w 407"/>
                <a:gd name="T29" fmla="*/ 64 h 237"/>
                <a:gd name="T30" fmla="*/ 174 w 407"/>
                <a:gd name="T31" fmla="*/ 64 h 237"/>
                <a:gd name="T32" fmla="*/ 174 w 407"/>
                <a:gd name="T33" fmla="*/ 35 h 237"/>
                <a:gd name="T34" fmla="*/ 209 w 407"/>
                <a:gd name="T35" fmla="*/ 55 h 237"/>
                <a:gd name="T36" fmla="*/ 187 w 407"/>
                <a:gd name="T37" fmla="*/ 109 h 237"/>
                <a:gd name="T38" fmla="*/ 94 w 407"/>
                <a:gd name="T39" fmla="*/ 122 h 237"/>
                <a:gd name="T40" fmla="*/ 59 w 407"/>
                <a:gd name="T41" fmla="*/ 101 h 237"/>
                <a:gd name="T42" fmla="*/ 109 w 407"/>
                <a:gd name="T43" fmla="*/ 101 h 237"/>
                <a:gd name="T44" fmla="*/ 109 w 407"/>
                <a:gd name="T45" fmla="*/ 83 h 237"/>
                <a:gd name="T46" fmla="*/ 0 w 407"/>
                <a:gd name="T47" fmla="*/ 83 h 237"/>
                <a:gd name="T48" fmla="*/ 0 w 407"/>
                <a:gd name="T49" fmla="*/ 146 h 237"/>
                <a:gd name="T50" fmla="*/ 33 w 407"/>
                <a:gd name="T51" fmla="*/ 146 h 237"/>
                <a:gd name="T52" fmla="*/ 33 w 407"/>
                <a:gd name="T53" fmla="*/ 117 h 237"/>
                <a:gd name="T54" fmla="*/ 75 w 407"/>
                <a:gd name="T55" fmla="*/ 142 h 237"/>
                <a:gd name="T56" fmla="*/ 82 w 407"/>
                <a:gd name="T57" fmla="*/ 146 h 237"/>
                <a:gd name="T58" fmla="*/ 93 w 407"/>
                <a:gd name="T59" fmla="*/ 144 h 237"/>
                <a:gd name="T60" fmla="*/ 178 w 407"/>
                <a:gd name="T61" fmla="*/ 133 h 237"/>
                <a:gd name="T62" fmla="*/ 158 w 407"/>
                <a:gd name="T63" fmla="*/ 183 h 237"/>
                <a:gd name="T64" fmla="*/ 156 w 407"/>
                <a:gd name="T65" fmla="*/ 189 h 237"/>
                <a:gd name="T66" fmla="*/ 164 w 407"/>
                <a:gd name="T67" fmla="*/ 193 h 237"/>
                <a:gd name="T68" fmla="*/ 206 w 407"/>
                <a:gd name="T69" fmla="*/ 217 h 237"/>
                <a:gd name="T70" fmla="*/ 156 w 407"/>
                <a:gd name="T71" fmla="*/ 217 h 237"/>
                <a:gd name="T72" fmla="*/ 156 w 407"/>
                <a:gd name="T73" fmla="*/ 237 h 237"/>
                <a:gd name="T74" fmla="*/ 266 w 407"/>
                <a:gd name="T75" fmla="*/ 237 h 237"/>
                <a:gd name="T76" fmla="*/ 265 w 407"/>
                <a:gd name="T77" fmla="*/ 173 h 237"/>
                <a:gd name="T78" fmla="*/ 233 w 407"/>
                <a:gd name="T79" fmla="*/ 173 h 237"/>
                <a:gd name="T80" fmla="*/ 233 w 407"/>
                <a:gd name="T81" fmla="*/ 202 h 237"/>
                <a:gd name="T82" fmla="*/ 198 w 407"/>
                <a:gd name="T83" fmla="*/ 182 h 237"/>
                <a:gd name="T84" fmla="*/ 219 w 407"/>
                <a:gd name="T85" fmla="*/ 128 h 237"/>
                <a:gd name="T86" fmla="*/ 313 w 407"/>
                <a:gd name="T87" fmla="*/ 115 h 237"/>
                <a:gd name="T88" fmla="*/ 347 w 407"/>
                <a:gd name="T89" fmla="*/ 135 h 237"/>
                <a:gd name="T90" fmla="*/ 297 w 407"/>
                <a:gd name="T91" fmla="*/ 135 h 237"/>
                <a:gd name="T92" fmla="*/ 297 w 407"/>
                <a:gd name="T93" fmla="*/ 154 h 237"/>
                <a:gd name="T94" fmla="*/ 407 w 407"/>
                <a:gd name="T95" fmla="*/ 154 h 237"/>
                <a:gd name="T96" fmla="*/ 407 w 407"/>
                <a:gd name="T97" fmla="*/ 90 h 237"/>
                <a:gd name="T98" fmla="*/ 407 w 407"/>
                <a:gd name="T99" fmla="*/ 90 h 237"/>
                <a:gd name="T100" fmla="*/ 407 w 407"/>
                <a:gd name="T101" fmla="*/ 90 h 237"/>
                <a:gd name="T102" fmla="*/ 407 w 407"/>
                <a:gd name="T103" fmla="*/ 90 h 23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7"/>
                <a:gd name="T157" fmla="*/ 0 h 237"/>
                <a:gd name="T158" fmla="*/ 407 w 407"/>
                <a:gd name="T159" fmla="*/ 237 h 23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7" h="237">
                  <a:moveTo>
                    <a:pt x="407" y="90"/>
                  </a:moveTo>
                  <a:lnTo>
                    <a:pt x="374" y="90"/>
                  </a:lnTo>
                  <a:lnTo>
                    <a:pt x="375" y="119"/>
                  </a:lnTo>
                  <a:lnTo>
                    <a:pt x="332" y="95"/>
                  </a:lnTo>
                  <a:lnTo>
                    <a:pt x="325" y="91"/>
                  </a:lnTo>
                  <a:lnTo>
                    <a:pt x="315" y="92"/>
                  </a:lnTo>
                  <a:lnTo>
                    <a:pt x="229" y="104"/>
                  </a:lnTo>
                  <a:lnTo>
                    <a:pt x="248" y="54"/>
                  </a:lnTo>
                  <a:lnTo>
                    <a:pt x="250" y="48"/>
                  </a:lnTo>
                  <a:lnTo>
                    <a:pt x="243" y="43"/>
                  </a:lnTo>
                  <a:lnTo>
                    <a:pt x="201" y="19"/>
                  </a:lnTo>
                  <a:lnTo>
                    <a:pt x="251" y="19"/>
                  </a:lnTo>
                  <a:lnTo>
                    <a:pt x="251" y="0"/>
                  </a:lnTo>
                  <a:lnTo>
                    <a:pt x="141" y="0"/>
                  </a:lnTo>
                  <a:lnTo>
                    <a:pt x="141" y="64"/>
                  </a:lnTo>
                  <a:lnTo>
                    <a:pt x="174" y="64"/>
                  </a:lnTo>
                  <a:lnTo>
                    <a:pt x="174" y="35"/>
                  </a:lnTo>
                  <a:lnTo>
                    <a:pt x="209" y="55"/>
                  </a:lnTo>
                  <a:lnTo>
                    <a:pt x="187" y="109"/>
                  </a:lnTo>
                  <a:lnTo>
                    <a:pt x="94" y="122"/>
                  </a:lnTo>
                  <a:lnTo>
                    <a:pt x="59" y="101"/>
                  </a:lnTo>
                  <a:lnTo>
                    <a:pt x="109" y="101"/>
                  </a:lnTo>
                  <a:lnTo>
                    <a:pt x="109" y="83"/>
                  </a:lnTo>
                  <a:lnTo>
                    <a:pt x="0" y="83"/>
                  </a:lnTo>
                  <a:lnTo>
                    <a:pt x="0" y="146"/>
                  </a:lnTo>
                  <a:lnTo>
                    <a:pt x="33" y="146"/>
                  </a:lnTo>
                  <a:lnTo>
                    <a:pt x="33" y="117"/>
                  </a:lnTo>
                  <a:lnTo>
                    <a:pt x="75" y="142"/>
                  </a:lnTo>
                  <a:lnTo>
                    <a:pt x="82" y="146"/>
                  </a:lnTo>
                  <a:lnTo>
                    <a:pt x="93" y="144"/>
                  </a:lnTo>
                  <a:lnTo>
                    <a:pt x="178" y="133"/>
                  </a:lnTo>
                  <a:lnTo>
                    <a:pt x="158" y="183"/>
                  </a:lnTo>
                  <a:lnTo>
                    <a:pt x="156" y="189"/>
                  </a:lnTo>
                  <a:lnTo>
                    <a:pt x="164" y="193"/>
                  </a:lnTo>
                  <a:lnTo>
                    <a:pt x="206" y="217"/>
                  </a:lnTo>
                  <a:lnTo>
                    <a:pt x="156" y="217"/>
                  </a:lnTo>
                  <a:lnTo>
                    <a:pt x="156" y="237"/>
                  </a:lnTo>
                  <a:lnTo>
                    <a:pt x="266" y="237"/>
                  </a:lnTo>
                  <a:lnTo>
                    <a:pt x="265" y="173"/>
                  </a:lnTo>
                  <a:lnTo>
                    <a:pt x="233" y="173"/>
                  </a:lnTo>
                  <a:lnTo>
                    <a:pt x="233" y="202"/>
                  </a:lnTo>
                  <a:lnTo>
                    <a:pt x="198" y="182"/>
                  </a:lnTo>
                  <a:lnTo>
                    <a:pt x="219" y="128"/>
                  </a:lnTo>
                  <a:lnTo>
                    <a:pt x="313" y="115"/>
                  </a:lnTo>
                  <a:lnTo>
                    <a:pt x="347" y="135"/>
                  </a:lnTo>
                  <a:lnTo>
                    <a:pt x="297" y="135"/>
                  </a:lnTo>
                  <a:lnTo>
                    <a:pt x="297" y="154"/>
                  </a:lnTo>
                  <a:lnTo>
                    <a:pt x="407" y="154"/>
                  </a:lnTo>
                  <a:lnTo>
                    <a:pt x="407" y="9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5F2E3F5-F3B7-4E0D-B59A-D3DF870AE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6" y="583"/>
              <a:ext cx="407" cy="236"/>
            </a:xfrm>
            <a:custGeom>
              <a:avLst/>
              <a:gdLst>
                <a:gd name="T0" fmla="*/ 407 w 407"/>
                <a:gd name="T1" fmla="*/ 90 h 236"/>
                <a:gd name="T2" fmla="*/ 374 w 407"/>
                <a:gd name="T3" fmla="*/ 90 h 236"/>
                <a:gd name="T4" fmla="*/ 375 w 407"/>
                <a:gd name="T5" fmla="*/ 119 h 236"/>
                <a:gd name="T6" fmla="*/ 332 w 407"/>
                <a:gd name="T7" fmla="*/ 95 h 236"/>
                <a:gd name="T8" fmla="*/ 325 w 407"/>
                <a:gd name="T9" fmla="*/ 90 h 236"/>
                <a:gd name="T10" fmla="*/ 315 w 407"/>
                <a:gd name="T11" fmla="*/ 91 h 236"/>
                <a:gd name="T12" fmla="*/ 229 w 407"/>
                <a:gd name="T13" fmla="*/ 103 h 236"/>
                <a:gd name="T14" fmla="*/ 248 w 407"/>
                <a:gd name="T15" fmla="*/ 53 h 236"/>
                <a:gd name="T16" fmla="*/ 250 w 407"/>
                <a:gd name="T17" fmla="*/ 48 h 236"/>
                <a:gd name="T18" fmla="*/ 243 w 407"/>
                <a:gd name="T19" fmla="*/ 43 h 236"/>
                <a:gd name="T20" fmla="*/ 201 w 407"/>
                <a:gd name="T21" fmla="*/ 19 h 236"/>
                <a:gd name="T22" fmla="*/ 251 w 407"/>
                <a:gd name="T23" fmla="*/ 19 h 236"/>
                <a:gd name="T24" fmla="*/ 251 w 407"/>
                <a:gd name="T25" fmla="*/ 0 h 236"/>
                <a:gd name="T26" fmla="*/ 141 w 407"/>
                <a:gd name="T27" fmla="*/ 0 h 236"/>
                <a:gd name="T28" fmla="*/ 141 w 407"/>
                <a:gd name="T29" fmla="*/ 63 h 236"/>
                <a:gd name="T30" fmla="*/ 174 w 407"/>
                <a:gd name="T31" fmla="*/ 63 h 236"/>
                <a:gd name="T32" fmla="*/ 174 w 407"/>
                <a:gd name="T33" fmla="*/ 34 h 236"/>
                <a:gd name="T34" fmla="*/ 209 w 407"/>
                <a:gd name="T35" fmla="*/ 55 h 236"/>
                <a:gd name="T36" fmla="*/ 187 w 407"/>
                <a:gd name="T37" fmla="*/ 109 h 236"/>
                <a:gd name="T38" fmla="*/ 94 w 407"/>
                <a:gd name="T39" fmla="*/ 121 h 236"/>
                <a:gd name="T40" fmla="*/ 59 w 407"/>
                <a:gd name="T41" fmla="*/ 101 h 236"/>
                <a:gd name="T42" fmla="*/ 109 w 407"/>
                <a:gd name="T43" fmla="*/ 101 h 236"/>
                <a:gd name="T44" fmla="*/ 109 w 407"/>
                <a:gd name="T45" fmla="*/ 82 h 236"/>
                <a:gd name="T46" fmla="*/ 0 w 407"/>
                <a:gd name="T47" fmla="*/ 82 h 236"/>
                <a:gd name="T48" fmla="*/ 0 w 407"/>
                <a:gd name="T49" fmla="*/ 146 h 236"/>
                <a:gd name="T50" fmla="*/ 33 w 407"/>
                <a:gd name="T51" fmla="*/ 146 h 236"/>
                <a:gd name="T52" fmla="*/ 33 w 407"/>
                <a:gd name="T53" fmla="*/ 117 h 236"/>
                <a:gd name="T54" fmla="*/ 75 w 407"/>
                <a:gd name="T55" fmla="*/ 141 h 236"/>
                <a:gd name="T56" fmla="*/ 82 w 407"/>
                <a:gd name="T57" fmla="*/ 145 h 236"/>
                <a:gd name="T58" fmla="*/ 93 w 407"/>
                <a:gd name="T59" fmla="*/ 144 h 236"/>
                <a:gd name="T60" fmla="*/ 178 w 407"/>
                <a:gd name="T61" fmla="*/ 133 h 236"/>
                <a:gd name="T62" fmla="*/ 158 w 407"/>
                <a:gd name="T63" fmla="*/ 182 h 236"/>
                <a:gd name="T64" fmla="*/ 156 w 407"/>
                <a:gd name="T65" fmla="*/ 188 h 236"/>
                <a:gd name="T66" fmla="*/ 164 w 407"/>
                <a:gd name="T67" fmla="*/ 192 h 236"/>
                <a:gd name="T68" fmla="*/ 206 w 407"/>
                <a:gd name="T69" fmla="*/ 217 h 236"/>
                <a:gd name="T70" fmla="*/ 156 w 407"/>
                <a:gd name="T71" fmla="*/ 217 h 236"/>
                <a:gd name="T72" fmla="*/ 156 w 407"/>
                <a:gd name="T73" fmla="*/ 236 h 236"/>
                <a:gd name="T74" fmla="*/ 266 w 407"/>
                <a:gd name="T75" fmla="*/ 236 h 236"/>
                <a:gd name="T76" fmla="*/ 265 w 407"/>
                <a:gd name="T77" fmla="*/ 172 h 236"/>
                <a:gd name="T78" fmla="*/ 233 w 407"/>
                <a:gd name="T79" fmla="*/ 172 h 236"/>
                <a:gd name="T80" fmla="*/ 233 w 407"/>
                <a:gd name="T81" fmla="*/ 201 h 236"/>
                <a:gd name="T82" fmla="*/ 198 w 407"/>
                <a:gd name="T83" fmla="*/ 181 h 236"/>
                <a:gd name="T84" fmla="*/ 219 w 407"/>
                <a:gd name="T85" fmla="*/ 127 h 236"/>
                <a:gd name="T86" fmla="*/ 313 w 407"/>
                <a:gd name="T87" fmla="*/ 115 h 236"/>
                <a:gd name="T88" fmla="*/ 347 w 407"/>
                <a:gd name="T89" fmla="*/ 134 h 236"/>
                <a:gd name="T90" fmla="*/ 297 w 407"/>
                <a:gd name="T91" fmla="*/ 134 h 236"/>
                <a:gd name="T92" fmla="*/ 297 w 407"/>
                <a:gd name="T93" fmla="*/ 153 h 236"/>
                <a:gd name="T94" fmla="*/ 407 w 407"/>
                <a:gd name="T95" fmla="*/ 153 h 236"/>
                <a:gd name="T96" fmla="*/ 407 w 407"/>
                <a:gd name="T97" fmla="*/ 90 h 236"/>
                <a:gd name="T98" fmla="*/ 407 w 407"/>
                <a:gd name="T99" fmla="*/ 90 h 236"/>
                <a:gd name="T100" fmla="*/ 407 w 407"/>
                <a:gd name="T101" fmla="*/ 90 h 236"/>
                <a:gd name="T102" fmla="*/ 407 w 407"/>
                <a:gd name="T103" fmla="*/ 90 h 2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7"/>
                <a:gd name="T157" fmla="*/ 0 h 236"/>
                <a:gd name="T158" fmla="*/ 407 w 407"/>
                <a:gd name="T159" fmla="*/ 236 h 2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7" h="236">
                  <a:moveTo>
                    <a:pt x="407" y="90"/>
                  </a:moveTo>
                  <a:lnTo>
                    <a:pt x="374" y="90"/>
                  </a:lnTo>
                  <a:lnTo>
                    <a:pt x="375" y="119"/>
                  </a:lnTo>
                  <a:lnTo>
                    <a:pt x="332" y="95"/>
                  </a:lnTo>
                  <a:lnTo>
                    <a:pt x="325" y="90"/>
                  </a:lnTo>
                  <a:lnTo>
                    <a:pt x="315" y="91"/>
                  </a:lnTo>
                  <a:lnTo>
                    <a:pt x="229" y="103"/>
                  </a:lnTo>
                  <a:lnTo>
                    <a:pt x="248" y="53"/>
                  </a:lnTo>
                  <a:lnTo>
                    <a:pt x="250" y="48"/>
                  </a:lnTo>
                  <a:lnTo>
                    <a:pt x="243" y="43"/>
                  </a:lnTo>
                  <a:lnTo>
                    <a:pt x="201" y="19"/>
                  </a:lnTo>
                  <a:lnTo>
                    <a:pt x="251" y="19"/>
                  </a:lnTo>
                  <a:lnTo>
                    <a:pt x="251" y="0"/>
                  </a:lnTo>
                  <a:lnTo>
                    <a:pt x="141" y="0"/>
                  </a:lnTo>
                  <a:lnTo>
                    <a:pt x="141" y="63"/>
                  </a:lnTo>
                  <a:lnTo>
                    <a:pt x="174" y="63"/>
                  </a:lnTo>
                  <a:lnTo>
                    <a:pt x="174" y="34"/>
                  </a:lnTo>
                  <a:lnTo>
                    <a:pt x="209" y="55"/>
                  </a:lnTo>
                  <a:lnTo>
                    <a:pt x="187" y="109"/>
                  </a:lnTo>
                  <a:lnTo>
                    <a:pt x="94" y="121"/>
                  </a:lnTo>
                  <a:lnTo>
                    <a:pt x="59" y="101"/>
                  </a:lnTo>
                  <a:lnTo>
                    <a:pt x="109" y="101"/>
                  </a:lnTo>
                  <a:lnTo>
                    <a:pt x="109" y="82"/>
                  </a:lnTo>
                  <a:lnTo>
                    <a:pt x="0" y="82"/>
                  </a:lnTo>
                  <a:lnTo>
                    <a:pt x="0" y="146"/>
                  </a:lnTo>
                  <a:lnTo>
                    <a:pt x="33" y="146"/>
                  </a:lnTo>
                  <a:lnTo>
                    <a:pt x="33" y="117"/>
                  </a:lnTo>
                  <a:lnTo>
                    <a:pt x="75" y="141"/>
                  </a:lnTo>
                  <a:lnTo>
                    <a:pt x="82" y="145"/>
                  </a:lnTo>
                  <a:lnTo>
                    <a:pt x="93" y="144"/>
                  </a:lnTo>
                  <a:lnTo>
                    <a:pt x="178" y="133"/>
                  </a:lnTo>
                  <a:lnTo>
                    <a:pt x="158" y="182"/>
                  </a:lnTo>
                  <a:lnTo>
                    <a:pt x="156" y="188"/>
                  </a:lnTo>
                  <a:lnTo>
                    <a:pt x="164" y="192"/>
                  </a:lnTo>
                  <a:lnTo>
                    <a:pt x="206" y="217"/>
                  </a:lnTo>
                  <a:lnTo>
                    <a:pt x="156" y="217"/>
                  </a:lnTo>
                  <a:lnTo>
                    <a:pt x="156" y="236"/>
                  </a:lnTo>
                  <a:lnTo>
                    <a:pt x="266" y="236"/>
                  </a:lnTo>
                  <a:lnTo>
                    <a:pt x="265" y="172"/>
                  </a:lnTo>
                  <a:lnTo>
                    <a:pt x="233" y="172"/>
                  </a:lnTo>
                  <a:lnTo>
                    <a:pt x="233" y="201"/>
                  </a:lnTo>
                  <a:lnTo>
                    <a:pt x="198" y="181"/>
                  </a:lnTo>
                  <a:lnTo>
                    <a:pt x="219" y="127"/>
                  </a:lnTo>
                  <a:lnTo>
                    <a:pt x="313" y="115"/>
                  </a:lnTo>
                  <a:lnTo>
                    <a:pt x="347" y="134"/>
                  </a:lnTo>
                  <a:lnTo>
                    <a:pt x="297" y="134"/>
                  </a:lnTo>
                  <a:lnTo>
                    <a:pt x="297" y="153"/>
                  </a:lnTo>
                  <a:lnTo>
                    <a:pt x="407" y="153"/>
                  </a:lnTo>
                  <a:lnTo>
                    <a:pt x="407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2CEEFF3-E565-4494-84E7-3D9FBEDDBC0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114815" y="1939315"/>
            <a:ext cx="914400" cy="666750"/>
            <a:chOff x="1402" y="538"/>
            <a:chExt cx="576" cy="420"/>
          </a:xfrm>
        </p:grpSpPr>
        <p:sp>
          <p:nvSpPr>
            <p:cNvPr id="22" name="AutoShape 21">
              <a:extLst>
                <a:ext uri="{FF2B5EF4-FFF2-40B4-BE49-F238E27FC236}">
                  <a16:creationId xmlns:a16="http://schemas.microsoft.com/office/drawing/2014/main" id="{454BD888-B676-4444-8133-7B9350F7300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02" y="538"/>
              <a:ext cx="576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8808D633-77D2-48F9-9825-581D40FA3C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" y="706"/>
              <a:ext cx="287" cy="252"/>
            </a:xfrm>
            <a:custGeom>
              <a:avLst/>
              <a:gdLst>
                <a:gd name="T0" fmla="*/ 287 w 287"/>
                <a:gd name="T1" fmla="*/ 0 h 252"/>
                <a:gd name="T2" fmla="*/ 287 w 287"/>
                <a:gd name="T3" fmla="*/ 85 h 252"/>
                <a:gd name="T4" fmla="*/ 0 w 287"/>
                <a:gd name="T5" fmla="*/ 252 h 252"/>
                <a:gd name="T6" fmla="*/ 0 w 287"/>
                <a:gd name="T7" fmla="*/ 167 h 252"/>
                <a:gd name="T8" fmla="*/ 287 w 287"/>
                <a:gd name="T9" fmla="*/ 0 h 252"/>
                <a:gd name="T10" fmla="*/ 287 w 287"/>
                <a:gd name="T11" fmla="*/ 0 h 252"/>
                <a:gd name="T12" fmla="*/ 287 w 287"/>
                <a:gd name="T13" fmla="*/ 0 h 252"/>
                <a:gd name="T14" fmla="*/ 287 w 287"/>
                <a:gd name="T15" fmla="*/ 0 h 252"/>
                <a:gd name="T16" fmla="*/ 287 w 287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7"/>
                <a:gd name="T28" fmla="*/ 0 h 252"/>
                <a:gd name="T29" fmla="*/ 287 w 287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7" h="252">
                  <a:moveTo>
                    <a:pt x="287" y="0"/>
                  </a:moveTo>
                  <a:lnTo>
                    <a:pt x="287" y="85"/>
                  </a:lnTo>
                  <a:lnTo>
                    <a:pt x="0" y="252"/>
                  </a:lnTo>
                  <a:lnTo>
                    <a:pt x="0" y="167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75B425A-79AA-455F-A4BA-93D399ABC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2" y="706"/>
              <a:ext cx="289" cy="252"/>
            </a:xfrm>
            <a:custGeom>
              <a:avLst/>
              <a:gdLst>
                <a:gd name="T0" fmla="*/ 289 w 289"/>
                <a:gd name="T1" fmla="*/ 167 h 252"/>
                <a:gd name="T2" fmla="*/ 289 w 289"/>
                <a:gd name="T3" fmla="*/ 252 h 252"/>
                <a:gd name="T4" fmla="*/ 0 w 289"/>
                <a:gd name="T5" fmla="*/ 85 h 252"/>
                <a:gd name="T6" fmla="*/ 0 w 289"/>
                <a:gd name="T7" fmla="*/ 0 h 252"/>
                <a:gd name="T8" fmla="*/ 289 w 289"/>
                <a:gd name="T9" fmla="*/ 167 h 252"/>
                <a:gd name="T10" fmla="*/ 289 w 289"/>
                <a:gd name="T11" fmla="*/ 167 h 252"/>
                <a:gd name="T12" fmla="*/ 289 w 289"/>
                <a:gd name="T13" fmla="*/ 167 h 252"/>
                <a:gd name="T14" fmla="*/ 289 w 289"/>
                <a:gd name="T15" fmla="*/ 167 h 252"/>
                <a:gd name="T16" fmla="*/ 289 w 289"/>
                <a:gd name="T17" fmla="*/ 167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9"/>
                <a:gd name="T28" fmla="*/ 0 h 252"/>
                <a:gd name="T29" fmla="*/ 289 w 289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9" h="252">
                  <a:moveTo>
                    <a:pt x="289" y="167"/>
                  </a:moveTo>
                  <a:lnTo>
                    <a:pt x="289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9" y="167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099AFDE-865D-4130-920F-8E74C0016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2" y="538"/>
              <a:ext cx="576" cy="335"/>
            </a:xfrm>
            <a:custGeom>
              <a:avLst/>
              <a:gdLst>
                <a:gd name="T0" fmla="*/ 576 w 576"/>
                <a:gd name="T1" fmla="*/ 168 h 335"/>
                <a:gd name="T2" fmla="*/ 289 w 576"/>
                <a:gd name="T3" fmla="*/ 335 h 335"/>
                <a:gd name="T4" fmla="*/ 0 w 576"/>
                <a:gd name="T5" fmla="*/ 168 h 335"/>
                <a:gd name="T6" fmla="*/ 287 w 576"/>
                <a:gd name="T7" fmla="*/ 0 h 335"/>
                <a:gd name="T8" fmla="*/ 576 w 576"/>
                <a:gd name="T9" fmla="*/ 168 h 335"/>
                <a:gd name="T10" fmla="*/ 576 w 576"/>
                <a:gd name="T11" fmla="*/ 168 h 335"/>
                <a:gd name="T12" fmla="*/ 576 w 576"/>
                <a:gd name="T13" fmla="*/ 168 h 335"/>
                <a:gd name="T14" fmla="*/ 576 w 576"/>
                <a:gd name="T15" fmla="*/ 168 h 335"/>
                <a:gd name="T16" fmla="*/ 576 w 576"/>
                <a:gd name="T17" fmla="*/ 168 h 3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6"/>
                <a:gd name="T28" fmla="*/ 0 h 335"/>
                <a:gd name="T29" fmla="*/ 576 w 576"/>
                <a:gd name="T30" fmla="*/ 335 h 33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6" h="335">
                  <a:moveTo>
                    <a:pt x="576" y="168"/>
                  </a:moveTo>
                  <a:lnTo>
                    <a:pt x="289" y="335"/>
                  </a:lnTo>
                  <a:lnTo>
                    <a:pt x="0" y="168"/>
                  </a:lnTo>
                  <a:lnTo>
                    <a:pt x="287" y="0"/>
                  </a:lnTo>
                  <a:lnTo>
                    <a:pt x="576" y="168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78E3B387-5FA2-47E3-BCD9-AB04961EA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6" y="588"/>
              <a:ext cx="407" cy="237"/>
            </a:xfrm>
            <a:custGeom>
              <a:avLst/>
              <a:gdLst>
                <a:gd name="T0" fmla="*/ 407 w 407"/>
                <a:gd name="T1" fmla="*/ 90 h 237"/>
                <a:gd name="T2" fmla="*/ 374 w 407"/>
                <a:gd name="T3" fmla="*/ 90 h 237"/>
                <a:gd name="T4" fmla="*/ 375 w 407"/>
                <a:gd name="T5" fmla="*/ 119 h 237"/>
                <a:gd name="T6" fmla="*/ 332 w 407"/>
                <a:gd name="T7" fmla="*/ 95 h 237"/>
                <a:gd name="T8" fmla="*/ 325 w 407"/>
                <a:gd name="T9" fmla="*/ 91 h 237"/>
                <a:gd name="T10" fmla="*/ 315 w 407"/>
                <a:gd name="T11" fmla="*/ 92 h 237"/>
                <a:gd name="T12" fmla="*/ 229 w 407"/>
                <a:gd name="T13" fmla="*/ 104 h 237"/>
                <a:gd name="T14" fmla="*/ 248 w 407"/>
                <a:gd name="T15" fmla="*/ 54 h 237"/>
                <a:gd name="T16" fmla="*/ 250 w 407"/>
                <a:gd name="T17" fmla="*/ 48 h 237"/>
                <a:gd name="T18" fmla="*/ 243 w 407"/>
                <a:gd name="T19" fmla="*/ 43 h 237"/>
                <a:gd name="T20" fmla="*/ 201 w 407"/>
                <a:gd name="T21" fmla="*/ 19 h 237"/>
                <a:gd name="T22" fmla="*/ 251 w 407"/>
                <a:gd name="T23" fmla="*/ 19 h 237"/>
                <a:gd name="T24" fmla="*/ 251 w 407"/>
                <a:gd name="T25" fmla="*/ 0 h 237"/>
                <a:gd name="T26" fmla="*/ 141 w 407"/>
                <a:gd name="T27" fmla="*/ 0 h 237"/>
                <a:gd name="T28" fmla="*/ 141 w 407"/>
                <a:gd name="T29" fmla="*/ 64 h 237"/>
                <a:gd name="T30" fmla="*/ 174 w 407"/>
                <a:gd name="T31" fmla="*/ 64 h 237"/>
                <a:gd name="T32" fmla="*/ 174 w 407"/>
                <a:gd name="T33" fmla="*/ 35 h 237"/>
                <a:gd name="T34" fmla="*/ 209 w 407"/>
                <a:gd name="T35" fmla="*/ 55 h 237"/>
                <a:gd name="T36" fmla="*/ 187 w 407"/>
                <a:gd name="T37" fmla="*/ 109 h 237"/>
                <a:gd name="T38" fmla="*/ 94 w 407"/>
                <a:gd name="T39" fmla="*/ 122 h 237"/>
                <a:gd name="T40" fmla="*/ 59 w 407"/>
                <a:gd name="T41" fmla="*/ 101 h 237"/>
                <a:gd name="T42" fmla="*/ 109 w 407"/>
                <a:gd name="T43" fmla="*/ 101 h 237"/>
                <a:gd name="T44" fmla="*/ 109 w 407"/>
                <a:gd name="T45" fmla="*/ 83 h 237"/>
                <a:gd name="T46" fmla="*/ 0 w 407"/>
                <a:gd name="T47" fmla="*/ 83 h 237"/>
                <a:gd name="T48" fmla="*/ 0 w 407"/>
                <a:gd name="T49" fmla="*/ 146 h 237"/>
                <a:gd name="T50" fmla="*/ 33 w 407"/>
                <a:gd name="T51" fmla="*/ 146 h 237"/>
                <a:gd name="T52" fmla="*/ 33 w 407"/>
                <a:gd name="T53" fmla="*/ 117 h 237"/>
                <a:gd name="T54" fmla="*/ 75 w 407"/>
                <a:gd name="T55" fmla="*/ 142 h 237"/>
                <a:gd name="T56" fmla="*/ 82 w 407"/>
                <a:gd name="T57" fmla="*/ 146 h 237"/>
                <a:gd name="T58" fmla="*/ 93 w 407"/>
                <a:gd name="T59" fmla="*/ 144 h 237"/>
                <a:gd name="T60" fmla="*/ 178 w 407"/>
                <a:gd name="T61" fmla="*/ 133 h 237"/>
                <a:gd name="T62" fmla="*/ 158 w 407"/>
                <a:gd name="T63" fmla="*/ 183 h 237"/>
                <a:gd name="T64" fmla="*/ 156 w 407"/>
                <a:gd name="T65" fmla="*/ 189 h 237"/>
                <a:gd name="T66" fmla="*/ 164 w 407"/>
                <a:gd name="T67" fmla="*/ 193 h 237"/>
                <a:gd name="T68" fmla="*/ 206 w 407"/>
                <a:gd name="T69" fmla="*/ 217 h 237"/>
                <a:gd name="T70" fmla="*/ 156 w 407"/>
                <a:gd name="T71" fmla="*/ 217 h 237"/>
                <a:gd name="T72" fmla="*/ 156 w 407"/>
                <a:gd name="T73" fmla="*/ 237 h 237"/>
                <a:gd name="T74" fmla="*/ 266 w 407"/>
                <a:gd name="T75" fmla="*/ 237 h 237"/>
                <a:gd name="T76" fmla="*/ 265 w 407"/>
                <a:gd name="T77" fmla="*/ 173 h 237"/>
                <a:gd name="T78" fmla="*/ 233 w 407"/>
                <a:gd name="T79" fmla="*/ 173 h 237"/>
                <a:gd name="T80" fmla="*/ 233 w 407"/>
                <a:gd name="T81" fmla="*/ 202 h 237"/>
                <a:gd name="T82" fmla="*/ 198 w 407"/>
                <a:gd name="T83" fmla="*/ 182 h 237"/>
                <a:gd name="T84" fmla="*/ 219 w 407"/>
                <a:gd name="T85" fmla="*/ 128 h 237"/>
                <a:gd name="T86" fmla="*/ 313 w 407"/>
                <a:gd name="T87" fmla="*/ 115 h 237"/>
                <a:gd name="T88" fmla="*/ 347 w 407"/>
                <a:gd name="T89" fmla="*/ 135 h 237"/>
                <a:gd name="T90" fmla="*/ 297 w 407"/>
                <a:gd name="T91" fmla="*/ 135 h 237"/>
                <a:gd name="T92" fmla="*/ 297 w 407"/>
                <a:gd name="T93" fmla="*/ 154 h 237"/>
                <a:gd name="T94" fmla="*/ 407 w 407"/>
                <a:gd name="T95" fmla="*/ 154 h 237"/>
                <a:gd name="T96" fmla="*/ 407 w 407"/>
                <a:gd name="T97" fmla="*/ 90 h 237"/>
                <a:gd name="T98" fmla="*/ 407 w 407"/>
                <a:gd name="T99" fmla="*/ 90 h 237"/>
                <a:gd name="T100" fmla="*/ 407 w 407"/>
                <a:gd name="T101" fmla="*/ 90 h 237"/>
                <a:gd name="T102" fmla="*/ 407 w 407"/>
                <a:gd name="T103" fmla="*/ 90 h 23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7"/>
                <a:gd name="T157" fmla="*/ 0 h 237"/>
                <a:gd name="T158" fmla="*/ 407 w 407"/>
                <a:gd name="T159" fmla="*/ 237 h 23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7" h="237">
                  <a:moveTo>
                    <a:pt x="407" y="90"/>
                  </a:moveTo>
                  <a:lnTo>
                    <a:pt x="374" y="90"/>
                  </a:lnTo>
                  <a:lnTo>
                    <a:pt x="375" y="119"/>
                  </a:lnTo>
                  <a:lnTo>
                    <a:pt x="332" y="95"/>
                  </a:lnTo>
                  <a:lnTo>
                    <a:pt x="325" y="91"/>
                  </a:lnTo>
                  <a:lnTo>
                    <a:pt x="315" y="92"/>
                  </a:lnTo>
                  <a:lnTo>
                    <a:pt x="229" y="104"/>
                  </a:lnTo>
                  <a:lnTo>
                    <a:pt x="248" y="54"/>
                  </a:lnTo>
                  <a:lnTo>
                    <a:pt x="250" y="48"/>
                  </a:lnTo>
                  <a:lnTo>
                    <a:pt x="243" y="43"/>
                  </a:lnTo>
                  <a:lnTo>
                    <a:pt x="201" y="19"/>
                  </a:lnTo>
                  <a:lnTo>
                    <a:pt x="251" y="19"/>
                  </a:lnTo>
                  <a:lnTo>
                    <a:pt x="251" y="0"/>
                  </a:lnTo>
                  <a:lnTo>
                    <a:pt x="141" y="0"/>
                  </a:lnTo>
                  <a:lnTo>
                    <a:pt x="141" y="64"/>
                  </a:lnTo>
                  <a:lnTo>
                    <a:pt x="174" y="64"/>
                  </a:lnTo>
                  <a:lnTo>
                    <a:pt x="174" y="35"/>
                  </a:lnTo>
                  <a:lnTo>
                    <a:pt x="209" y="55"/>
                  </a:lnTo>
                  <a:lnTo>
                    <a:pt x="187" y="109"/>
                  </a:lnTo>
                  <a:lnTo>
                    <a:pt x="94" y="122"/>
                  </a:lnTo>
                  <a:lnTo>
                    <a:pt x="59" y="101"/>
                  </a:lnTo>
                  <a:lnTo>
                    <a:pt x="109" y="101"/>
                  </a:lnTo>
                  <a:lnTo>
                    <a:pt x="109" y="83"/>
                  </a:lnTo>
                  <a:lnTo>
                    <a:pt x="0" y="83"/>
                  </a:lnTo>
                  <a:lnTo>
                    <a:pt x="0" y="146"/>
                  </a:lnTo>
                  <a:lnTo>
                    <a:pt x="33" y="146"/>
                  </a:lnTo>
                  <a:lnTo>
                    <a:pt x="33" y="117"/>
                  </a:lnTo>
                  <a:lnTo>
                    <a:pt x="75" y="142"/>
                  </a:lnTo>
                  <a:lnTo>
                    <a:pt x="82" y="146"/>
                  </a:lnTo>
                  <a:lnTo>
                    <a:pt x="93" y="144"/>
                  </a:lnTo>
                  <a:lnTo>
                    <a:pt x="178" y="133"/>
                  </a:lnTo>
                  <a:lnTo>
                    <a:pt x="158" y="183"/>
                  </a:lnTo>
                  <a:lnTo>
                    <a:pt x="156" y="189"/>
                  </a:lnTo>
                  <a:lnTo>
                    <a:pt x="164" y="193"/>
                  </a:lnTo>
                  <a:lnTo>
                    <a:pt x="206" y="217"/>
                  </a:lnTo>
                  <a:lnTo>
                    <a:pt x="156" y="217"/>
                  </a:lnTo>
                  <a:lnTo>
                    <a:pt x="156" y="237"/>
                  </a:lnTo>
                  <a:lnTo>
                    <a:pt x="266" y="237"/>
                  </a:lnTo>
                  <a:lnTo>
                    <a:pt x="265" y="173"/>
                  </a:lnTo>
                  <a:lnTo>
                    <a:pt x="233" y="173"/>
                  </a:lnTo>
                  <a:lnTo>
                    <a:pt x="233" y="202"/>
                  </a:lnTo>
                  <a:lnTo>
                    <a:pt x="198" y="182"/>
                  </a:lnTo>
                  <a:lnTo>
                    <a:pt x="219" y="128"/>
                  </a:lnTo>
                  <a:lnTo>
                    <a:pt x="313" y="115"/>
                  </a:lnTo>
                  <a:lnTo>
                    <a:pt x="347" y="135"/>
                  </a:lnTo>
                  <a:lnTo>
                    <a:pt x="297" y="135"/>
                  </a:lnTo>
                  <a:lnTo>
                    <a:pt x="297" y="154"/>
                  </a:lnTo>
                  <a:lnTo>
                    <a:pt x="407" y="154"/>
                  </a:lnTo>
                  <a:lnTo>
                    <a:pt x="407" y="9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39121FE3-B2CE-4543-8E3B-ECB461C49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6" y="583"/>
              <a:ext cx="407" cy="236"/>
            </a:xfrm>
            <a:custGeom>
              <a:avLst/>
              <a:gdLst>
                <a:gd name="T0" fmla="*/ 407 w 407"/>
                <a:gd name="T1" fmla="*/ 90 h 236"/>
                <a:gd name="T2" fmla="*/ 374 w 407"/>
                <a:gd name="T3" fmla="*/ 90 h 236"/>
                <a:gd name="T4" fmla="*/ 375 w 407"/>
                <a:gd name="T5" fmla="*/ 119 h 236"/>
                <a:gd name="T6" fmla="*/ 332 w 407"/>
                <a:gd name="T7" fmla="*/ 95 h 236"/>
                <a:gd name="T8" fmla="*/ 325 w 407"/>
                <a:gd name="T9" fmla="*/ 90 h 236"/>
                <a:gd name="T10" fmla="*/ 315 w 407"/>
                <a:gd name="T11" fmla="*/ 91 h 236"/>
                <a:gd name="T12" fmla="*/ 229 w 407"/>
                <a:gd name="T13" fmla="*/ 103 h 236"/>
                <a:gd name="T14" fmla="*/ 248 w 407"/>
                <a:gd name="T15" fmla="*/ 53 h 236"/>
                <a:gd name="T16" fmla="*/ 250 w 407"/>
                <a:gd name="T17" fmla="*/ 48 h 236"/>
                <a:gd name="T18" fmla="*/ 243 w 407"/>
                <a:gd name="T19" fmla="*/ 43 h 236"/>
                <a:gd name="T20" fmla="*/ 201 w 407"/>
                <a:gd name="T21" fmla="*/ 19 h 236"/>
                <a:gd name="T22" fmla="*/ 251 w 407"/>
                <a:gd name="T23" fmla="*/ 19 h 236"/>
                <a:gd name="T24" fmla="*/ 251 w 407"/>
                <a:gd name="T25" fmla="*/ 0 h 236"/>
                <a:gd name="T26" fmla="*/ 141 w 407"/>
                <a:gd name="T27" fmla="*/ 0 h 236"/>
                <a:gd name="T28" fmla="*/ 141 w 407"/>
                <a:gd name="T29" fmla="*/ 63 h 236"/>
                <a:gd name="T30" fmla="*/ 174 w 407"/>
                <a:gd name="T31" fmla="*/ 63 h 236"/>
                <a:gd name="T32" fmla="*/ 174 w 407"/>
                <a:gd name="T33" fmla="*/ 34 h 236"/>
                <a:gd name="T34" fmla="*/ 209 w 407"/>
                <a:gd name="T35" fmla="*/ 55 h 236"/>
                <a:gd name="T36" fmla="*/ 187 w 407"/>
                <a:gd name="T37" fmla="*/ 109 h 236"/>
                <a:gd name="T38" fmla="*/ 94 w 407"/>
                <a:gd name="T39" fmla="*/ 121 h 236"/>
                <a:gd name="T40" fmla="*/ 59 w 407"/>
                <a:gd name="T41" fmla="*/ 101 h 236"/>
                <a:gd name="T42" fmla="*/ 109 w 407"/>
                <a:gd name="T43" fmla="*/ 101 h 236"/>
                <a:gd name="T44" fmla="*/ 109 w 407"/>
                <a:gd name="T45" fmla="*/ 82 h 236"/>
                <a:gd name="T46" fmla="*/ 0 w 407"/>
                <a:gd name="T47" fmla="*/ 82 h 236"/>
                <a:gd name="T48" fmla="*/ 0 w 407"/>
                <a:gd name="T49" fmla="*/ 146 h 236"/>
                <a:gd name="T50" fmla="*/ 33 w 407"/>
                <a:gd name="T51" fmla="*/ 146 h 236"/>
                <a:gd name="T52" fmla="*/ 33 w 407"/>
                <a:gd name="T53" fmla="*/ 117 h 236"/>
                <a:gd name="T54" fmla="*/ 75 w 407"/>
                <a:gd name="T55" fmla="*/ 141 h 236"/>
                <a:gd name="T56" fmla="*/ 82 w 407"/>
                <a:gd name="T57" fmla="*/ 145 h 236"/>
                <a:gd name="T58" fmla="*/ 93 w 407"/>
                <a:gd name="T59" fmla="*/ 144 h 236"/>
                <a:gd name="T60" fmla="*/ 178 w 407"/>
                <a:gd name="T61" fmla="*/ 133 h 236"/>
                <a:gd name="T62" fmla="*/ 158 w 407"/>
                <a:gd name="T63" fmla="*/ 182 h 236"/>
                <a:gd name="T64" fmla="*/ 156 w 407"/>
                <a:gd name="T65" fmla="*/ 188 h 236"/>
                <a:gd name="T66" fmla="*/ 164 w 407"/>
                <a:gd name="T67" fmla="*/ 192 h 236"/>
                <a:gd name="T68" fmla="*/ 206 w 407"/>
                <a:gd name="T69" fmla="*/ 217 h 236"/>
                <a:gd name="T70" fmla="*/ 156 w 407"/>
                <a:gd name="T71" fmla="*/ 217 h 236"/>
                <a:gd name="T72" fmla="*/ 156 w 407"/>
                <a:gd name="T73" fmla="*/ 236 h 236"/>
                <a:gd name="T74" fmla="*/ 266 w 407"/>
                <a:gd name="T75" fmla="*/ 236 h 236"/>
                <a:gd name="T76" fmla="*/ 265 w 407"/>
                <a:gd name="T77" fmla="*/ 172 h 236"/>
                <a:gd name="T78" fmla="*/ 233 w 407"/>
                <a:gd name="T79" fmla="*/ 172 h 236"/>
                <a:gd name="T80" fmla="*/ 233 w 407"/>
                <a:gd name="T81" fmla="*/ 201 h 236"/>
                <a:gd name="T82" fmla="*/ 198 w 407"/>
                <a:gd name="T83" fmla="*/ 181 h 236"/>
                <a:gd name="T84" fmla="*/ 219 w 407"/>
                <a:gd name="T85" fmla="*/ 127 h 236"/>
                <a:gd name="T86" fmla="*/ 313 w 407"/>
                <a:gd name="T87" fmla="*/ 115 h 236"/>
                <a:gd name="T88" fmla="*/ 347 w 407"/>
                <a:gd name="T89" fmla="*/ 134 h 236"/>
                <a:gd name="T90" fmla="*/ 297 w 407"/>
                <a:gd name="T91" fmla="*/ 134 h 236"/>
                <a:gd name="T92" fmla="*/ 297 w 407"/>
                <a:gd name="T93" fmla="*/ 153 h 236"/>
                <a:gd name="T94" fmla="*/ 407 w 407"/>
                <a:gd name="T95" fmla="*/ 153 h 236"/>
                <a:gd name="T96" fmla="*/ 407 w 407"/>
                <a:gd name="T97" fmla="*/ 90 h 236"/>
                <a:gd name="T98" fmla="*/ 407 w 407"/>
                <a:gd name="T99" fmla="*/ 90 h 236"/>
                <a:gd name="T100" fmla="*/ 407 w 407"/>
                <a:gd name="T101" fmla="*/ 90 h 236"/>
                <a:gd name="T102" fmla="*/ 407 w 407"/>
                <a:gd name="T103" fmla="*/ 90 h 2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7"/>
                <a:gd name="T157" fmla="*/ 0 h 236"/>
                <a:gd name="T158" fmla="*/ 407 w 407"/>
                <a:gd name="T159" fmla="*/ 236 h 2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7" h="236">
                  <a:moveTo>
                    <a:pt x="407" y="90"/>
                  </a:moveTo>
                  <a:lnTo>
                    <a:pt x="374" y="90"/>
                  </a:lnTo>
                  <a:lnTo>
                    <a:pt x="375" y="119"/>
                  </a:lnTo>
                  <a:lnTo>
                    <a:pt x="332" y="95"/>
                  </a:lnTo>
                  <a:lnTo>
                    <a:pt x="325" y="90"/>
                  </a:lnTo>
                  <a:lnTo>
                    <a:pt x="315" y="91"/>
                  </a:lnTo>
                  <a:lnTo>
                    <a:pt x="229" y="103"/>
                  </a:lnTo>
                  <a:lnTo>
                    <a:pt x="248" y="53"/>
                  </a:lnTo>
                  <a:lnTo>
                    <a:pt x="250" y="48"/>
                  </a:lnTo>
                  <a:lnTo>
                    <a:pt x="243" y="43"/>
                  </a:lnTo>
                  <a:lnTo>
                    <a:pt x="201" y="19"/>
                  </a:lnTo>
                  <a:lnTo>
                    <a:pt x="251" y="19"/>
                  </a:lnTo>
                  <a:lnTo>
                    <a:pt x="251" y="0"/>
                  </a:lnTo>
                  <a:lnTo>
                    <a:pt x="141" y="0"/>
                  </a:lnTo>
                  <a:lnTo>
                    <a:pt x="141" y="63"/>
                  </a:lnTo>
                  <a:lnTo>
                    <a:pt x="174" y="63"/>
                  </a:lnTo>
                  <a:lnTo>
                    <a:pt x="174" y="34"/>
                  </a:lnTo>
                  <a:lnTo>
                    <a:pt x="209" y="55"/>
                  </a:lnTo>
                  <a:lnTo>
                    <a:pt x="187" y="109"/>
                  </a:lnTo>
                  <a:lnTo>
                    <a:pt x="94" y="121"/>
                  </a:lnTo>
                  <a:lnTo>
                    <a:pt x="59" y="101"/>
                  </a:lnTo>
                  <a:lnTo>
                    <a:pt x="109" y="101"/>
                  </a:lnTo>
                  <a:lnTo>
                    <a:pt x="109" y="82"/>
                  </a:lnTo>
                  <a:lnTo>
                    <a:pt x="0" y="82"/>
                  </a:lnTo>
                  <a:lnTo>
                    <a:pt x="0" y="146"/>
                  </a:lnTo>
                  <a:lnTo>
                    <a:pt x="33" y="146"/>
                  </a:lnTo>
                  <a:lnTo>
                    <a:pt x="33" y="117"/>
                  </a:lnTo>
                  <a:lnTo>
                    <a:pt x="75" y="141"/>
                  </a:lnTo>
                  <a:lnTo>
                    <a:pt x="82" y="145"/>
                  </a:lnTo>
                  <a:lnTo>
                    <a:pt x="93" y="144"/>
                  </a:lnTo>
                  <a:lnTo>
                    <a:pt x="178" y="133"/>
                  </a:lnTo>
                  <a:lnTo>
                    <a:pt x="158" y="182"/>
                  </a:lnTo>
                  <a:lnTo>
                    <a:pt x="156" y="188"/>
                  </a:lnTo>
                  <a:lnTo>
                    <a:pt x="164" y="192"/>
                  </a:lnTo>
                  <a:lnTo>
                    <a:pt x="206" y="217"/>
                  </a:lnTo>
                  <a:lnTo>
                    <a:pt x="156" y="217"/>
                  </a:lnTo>
                  <a:lnTo>
                    <a:pt x="156" y="236"/>
                  </a:lnTo>
                  <a:lnTo>
                    <a:pt x="266" y="236"/>
                  </a:lnTo>
                  <a:lnTo>
                    <a:pt x="265" y="172"/>
                  </a:lnTo>
                  <a:lnTo>
                    <a:pt x="233" y="172"/>
                  </a:lnTo>
                  <a:lnTo>
                    <a:pt x="233" y="201"/>
                  </a:lnTo>
                  <a:lnTo>
                    <a:pt x="198" y="181"/>
                  </a:lnTo>
                  <a:lnTo>
                    <a:pt x="219" y="127"/>
                  </a:lnTo>
                  <a:lnTo>
                    <a:pt x="313" y="115"/>
                  </a:lnTo>
                  <a:lnTo>
                    <a:pt x="347" y="134"/>
                  </a:lnTo>
                  <a:lnTo>
                    <a:pt x="297" y="134"/>
                  </a:lnTo>
                  <a:lnTo>
                    <a:pt x="297" y="153"/>
                  </a:lnTo>
                  <a:lnTo>
                    <a:pt x="407" y="153"/>
                  </a:lnTo>
                  <a:lnTo>
                    <a:pt x="407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" name="Text Box 27">
            <a:extLst>
              <a:ext uri="{FF2B5EF4-FFF2-40B4-BE49-F238E27FC236}">
                <a16:creationId xmlns:a16="http://schemas.microsoft.com/office/drawing/2014/main" id="{E9C6B455-9EB2-4BB6-A0B2-2CB7BA2ED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8915" y="1602765"/>
            <a:ext cx="1298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anose="02010609060101010101" pitchFamily="49" charset="-122"/>
              </a:rPr>
              <a:t>SWA</a:t>
            </a:r>
          </a:p>
        </p:txBody>
      </p:sp>
      <p:sp>
        <p:nvSpPr>
          <p:cNvPr id="29" name="Text Box 28">
            <a:extLst>
              <a:ext uri="{FF2B5EF4-FFF2-40B4-BE49-F238E27FC236}">
                <a16:creationId xmlns:a16="http://schemas.microsoft.com/office/drawing/2014/main" id="{822AEA8C-1523-4D61-A8C3-1D61E26D8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5877" y="4555515"/>
            <a:ext cx="1298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anose="02010609060101010101" pitchFamily="49" charset="-122"/>
              </a:rPr>
              <a:t>SWB</a:t>
            </a:r>
          </a:p>
        </p:txBody>
      </p:sp>
      <p:sp>
        <p:nvSpPr>
          <p:cNvPr id="30" name="Text Box 29">
            <a:extLst>
              <a:ext uri="{FF2B5EF4-FFF2-40B4-BE49-F238E27FC236}">
                <a16:creationId xmlns:a16="http://schemas.microsoft.com/office/drawing/2014/main" id="{F1DD483F-7D34-4FB7-971B-89CFC4CD2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37190" y="4531702"/>
            <a:ext cx="1298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anose="02010609060101010101" pitchFamily="49" charset="-122"/>
              </a:rPr>
              <a:t>SWC</a:t>
            </a:r>
          </a:p>
        </p:txBody>
      </p:sp>
      <p:sp>
        <p:nvSpPr>
          <p:cNvPr id="31" name="Text Box 31">
            <a:extLst>
              <a:ext uri="{FF2B5EF4-FFF2-40B4-BE49-F238E27FC236}">
                <a16:creationId xmlns:a16="http://schemas.microsoft.com/office/drawing/2014/main" id="{EB5B34D0-6D4F-4E23-A480-C736430BD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87902" y="2083777"/>
            <a:ext cx="1298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anose="02010609060101010101" pitchFamily="49" charset="-122"/>
              </a:rPr>
              <a:t>Root</a:t>
            </a:r>
          </a:p>
        </p:txBody>
      </p:sp>
      <p:sp>
        <p:nvSpPr>
          <p:cNvPr id="32" name="Text Box 32">
            <a:extLst>
              <a:ext uri="{FF2B5EF4-FFF2-40B4-BE49-F238E27FC236}">
                <a16:creationId xmlns:a16="http://schemas.microsoft.com/office/drawing/2014/main" id="{47CDA9D0-68EF-4D2B-A98A-D2C6ECFF3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7265" y="2371115"/>
            <a:ext cx="1079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anose="02010609060101010101" pitchFamily="49" charset="-122"/>
              </a:rPr>
              <a:t>1000M</a:t>
            </a:r>
          </a:p>
        </p:txBody>
      </p:sp>
      <p:sp>
        <p:nvSpPr>
          <p:cNvPr id="33" name="Text Box 33">
            <a:extLst>
              <a:ext uri="{FF2B5EF4-FFF2-40B4-BE49-F238E27FC236}">
                <a16:creationId xmlns:a16="http://schemas.microsoft.com/office/drawing/2014/main" id="{C1DC56A0-EBDE-4436-89EA-D51AB0B1B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5690" y="2371115"/>
            <a:ext cx="7191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anose="02010609060101010101" pitchFamily="49" charset="-122"/>
              </a:rPr>
              <a:t>100M</a:t>
            </a:r>
          </a:p>
        </p:txBody>
      </p:sp>
      <p:sp>
        <p:nvSpPr>
          <p:cNvPr id="34" name="Text Box 34">
            <a:extLst>
              <a:ext uri="{FF2B5EF4-FFF2-40B4-BE49-F238E27FC236}">
                <a16:creationId xmlns:a16="http://schemas.microsoft.com/office/drawing/2014/main" id="{F319A6EF-08EA-4FE3-9061-C28A87F0E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6540" y="3595077"/>
            <a:ext cx="939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anose="02010609060101010101" pitchFamily="49" charset="-122"/>
              </a:rPr>
              <a:t>1000M</a:t>
            </a:r>
          </a:p>
        </p:txBody>
      </p:sp>
      <p:sp>
        <p:nvSpPr>
          <p:cNvPr id="35" name="Text Box 35">
            <a:extLst>
              <a:ext uri="{FF2B5EF4-FFF2-40B4-BE49-F238E27FC236}">
                <a16:creationId xmlns:a16="http://schemas.microsoft.com/office/drawing/2014/main" id="{B0D6E1FC-F699-4BE1-A117-BDA6900F7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3940" y="4244365"/>
            <a:ext cx="7191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anose="02010609060101010101" pitchFamily="49" charset="-122"/>
              </a:rPr>
              <a:t>10M</a:t>
            </a:r>
          </a:p>
        </p:txBody>
      </p:sp>
      <p:sp>
        <p:nvSpPr>
          <p:cNvPr id="36" name="Text Box 36">
            <a:extLst>
              <a:ext uri="{FF2B5EF4-FFF2-40B4-BE49-F238E27FC236}">
                <a16:creationId xmlns:a16="http://schemas.microsoft.com/office/drawing/2014/main" id="{F5B1A1EF-ECFC-4420-8512-80F63F338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3090" y="3595077"/>
            <a:ext cx="7191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anose="02010609060101010101" pitchFamily="49" charset="-122"/>
              </a:rPr>
              <a:t>100M</a:t>
            </a:r>
          </a:p>
        </p:txBody>
      </p:sp>
      <p:sp>
        <p:nvSpPr>
          <p:cNvPr id="37" name="AutoShape 37">
            <a:extLst>
              <a:ext uri="{FF2B5EF4-FFF2-40B4-BE49-F238E27FC236}">
                <a16:creationId xmlns:a16="http://schemas.microsoft.com/office/drawing/2014/main" id="{B40DB101-520A-4452-857B-F06E094CD7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264165" y="4099902"/>
            <a:ext cx="285750" cy="287338"/>
          </a:xfrm>
          <a:custGeom>
            <a:avLst/>
            <a:gdLst>
              <a:gd name="T0" fmla="*/ 2147483647 w 21600"/>
              <a:gd name="T1" fmla="*/ 0 h 21600"/>
              <a:gd name="T2" fmla="*/ 1281629773 w 21600"/>
              <a:gd name="T3" fmla="*/ 1317624744 h 21600"/>
              <a:gd name="T4" fmla="*/ 0 w 21600"/>
              <a:gd name="T5" fmla="*/ 2147483647 h 21600"/>
              <a:gd name="T6" fmla="*/ 1281629773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1317624744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Text Box 38">
            <a:extLst>
              <a:ext uri="{FF2B5EF4-FFF2-40B4-BE49-F238E27FC236}">
                <a16:creationId xmlns:a16="http://schemas.microsoft.com/office/drawing/2014/main" id="{1855046E-56D3-484F-BE2F-96CFE1AFF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2727" y="4315802"/>
            <a:ext cx="7191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anose="02010609060101010101" pitchFamily="49" charset="-122"/>
              </a:rPr>
              <a:t>10M</a:t>
            </a:r>
          </a:p>
        </p:txBody>
      </p:sp>
      <p:sp>
        <p:nvSpPr>
          <p:cNvPr id="39" name="Text Box 39">
            <a:extLst>
              <a:ext uri="{FF2B5EF4-FFF2-40B4-BE49-F238E27FC236}">
                <a16:creationId xmlns:a16="http://schemas.microsoft.com/office/drawing/2014/main" id="{0EFEE906-634A-4A50-B513-69B41B6A0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9265" y="2947377"/>
            <a:ext cx="1298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anose="02010609060101010101" pitchFamily="49" charset="-122"/>
              </a:rPr>
              <a:t>Cost=10</a:t>
            </a:r>
          </a:p>
        </p:txBody>
      </p:sp>
      <p:sp>
        <p:nvSpPr>
          <p:cNvPr id="40" name="Text Box 40">
            <a:extLst>
              <a:ext uri="{FF2B5EF4-FFF2-40B4-BE49-F238E27FC236}">
                <a16:creationId xmlns:a16="http://schemas.microsoft.com/office/drawing/2014/main" id="{60D64EB6-521C-48B3-9663-5B87166B6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0002" y="2947377"/>
            <a:ext cx="1298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anose="02010609060101010101" pitchFamily="49" charset="-122"/>
              </a:rPr>
              <a:t>Cost=20</a:t>
            </a:r>
          </a:p>
        </p:txBody>
      </p:sp>
      <p:sp>
        <p:nvSpPr>
          <p:cNvPr id="41" name="Text Box 41">
            <a:extLst>
              <a:ext uri="{FF2B5EF4-FFF2-40B4-BE49-F238E27FC236}">
                <a16:creationId xmlns:a16="http://schemas.microsoft.com/office/drawing/2014/main" id="{4AB7E845-21ED-4465-9E8D-745513DC9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1940" y="3884002"/>
            <a:ext cx="1298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anose="02010609060101010101" pitchFamily="49" charset="-122"/>
              </a:rPr>
              <a:t>Cost=30</a:t>
            </a:r>
          </a:p>
        </p:txBody>
      </p:sp>
    </p:spTree>
    <p:extLst>
      <p:ext uri="{BB962C8B-B14F-4D97-AF65-F5344CB8AC3E}">
        <p14:creationId xmlns:p14="http://schemas.microsoft.com/office/powerpoint/2010/main" val="335478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0020B-44AB-46CA-8CA3-F5ADF9F01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通过桥</a:t>
            </a:r>
            <a:r>
              <a:rPr lang="en-US" altLang="zh-CN" dirty="0"/>
              <a:t>ID</a:t>
            </a:r>
            <a:r>
              <a:rPr lang="zh-CN" altLang="en-US" dirty="0"/>
              <a:t>决定端口角色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A383DA-5CF3-465B-9498-35C241916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73186" cy="2538412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在根路径开销相同时，所连网段指定桥</a:t>
            </a:r>
            <a:r>
              <a:rPr lang="en-US" altLang="zh-CN" dirty="0"/>
              <a:t>ID</a:t>
            </a:r>
            <a:r>
              <a:rPr lang="zh-CN" altLang="en-US" dirty="0"/>
              <a:t>最小的端口为根端口</a:t>
            </a:r>
          </a:p>
          <a:p>
            <a:r>
              <a:rPr lang="zh-CN" altLang="en-US" dirty="0"/>
              <a:t>在根路径开销相同时，桥</a:t>
            </a:r>
            <a:r>
              <a:rPr lang="en-US" altLang="zh-CN" dirty="0"/>
              <a:t>ID</a:t>
            </a:r>
            <a:r>
              <a:rPr lang="zh-CN" altLang="en-US" dirty="0"/>
              <a:t>最小的桥被选举为物理段上的指定桥，连接指定桥的端口为指定端口</a:t>
            </a:r>
          </a:p>
        </p:txBody>
      </p:sp>
      <p:sp>
        <p:nvSpPr>
          <p:cNvPr id="4" name="Line 3">
            <a:extLst>
              <a:ext uri="{FF2B5EF4-FFF2-40B4-BE49-F238E27FC236}">
                <a16:creationId xmlns:a16="http://schemas.microsoft.com/office/drawing/2014/main" id="{71B05E47-DF82-42DB-8815-3919EC2CBB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30462" y="3429000"/>
            <a:ext cx="1152525" cy="11509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4779AA41-1B8A-468B-8CAA-BC364DDD874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8887" y="3357562"/>
            <a:ext cx="1223962" cy="12223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20">
            <a:extLst>
              <a:ext uri="{FF2B5EF4-FFF2-40B4-BE49-F238E27FC236}">
                <a16:creationId xmlns:a16="http://schemas.microsoft.com/office/drawing/2014/main" id="{60E66958-9AB1-4303-AED8-4FAAB1B821B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143262" y="2924175"/>
            <a:ext cx="914400" cy="666750"/>
            <a:chOff x="1402" y="538"/>
            <a:chExt cx="576" cy="420"/>
          </a:xfrm>
        </p:grpSpPr>
        <p:sp>
          <p:nvSpPr>
            <p:cNvPr id="7" name="AutoShape 21">
              <a:extLst>
                <a:ext uri="{FF2B5EF4-FFF2-40B4-BE49-F238E27FC236}">
                  <a16:creationId xmlns:a16="http://schemas.microsoft.com/office/drawing/2014/main" id="{BB6C8A25-F375-4FDD-A9D3-0E318B0353C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02" y="538"/>
              <a:ext cx="576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31368F32-3B2F-450E-8694-6F2CD9991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" y="706"/>
              <a:ext cx="287" cy="252"/>
            </a:xfrm>
            <a:custGeom>
              <a:avLst/>
              <a:gdLst>
                <a:gd name="T0" fmla="*/ 287 w 287"/>
                <a:gd name="T1" fmla="*/ 0 h 252"/>
                <a:gd name="T2" fmla="*/ 287 w 287"/>
                <a:gd name="T3" fmla="*/ 85 h 252"/>
                <a:gd name="T4" fmla="*/ 0 w 287"/>
                <a:gd name="T5" fmla="*/ 252 h 252"/>
                <a:gd name="T6" fmla="*/ 0 w 287"/>
                <a:gd name="T7" fmla="*/ 167 h 252"/>
                <a:gd name="T8" fmla="*/ 287 w 287"/>
                <a:gd name="T9" fmla="*/ 0 h 252"/>
                <a:gd name="T10" fmla="*/ 287 w 287"/>
                <a:gd name="T11" fmla="*/ 0 h 252"/>
                <a:gd name="T12" fmla="*/ 287 w 287"/>
                <a:gd name="T13" fmla="*/ 0 h 252"/>
                <a:gd name="T14" fmla="*/ 287 w 287"/>
                <a:gd name="T15" fmla="*/ 0 h 252"/>
                <a:gd name="T16" fmla="*/ 287 w 287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7"/>
                <a:gd name="T28" fmla="*/ 0 h 252"/>
                <a:gd name="T29" fmla="*/ 287 w 287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7" h="252">
                  <a:moveTo>
                    <a:pt x="287" y="0"/>
                  </a:moveTo>
                  <a:lnTo>
                    <a:pt x="287" y="85"/>
                  </a:lnTo>
                  <a:lnTo>
                    <a:pt x="0" y="252"/>
                  </a:lnTo>
                  <a:lnTo>
                    <a:pt x="0" y="167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3">
              <a:extLst>
                <a:ext uri="{FF2B5EF4-FFF2-40B4-BE49-F238E27FC236}">
                  <a16:creationId xmlns:a16="http://schemas.microsoft.com/office/drawing/2014/main" id="{5D8F4582-8E58-4701-AA48-CAF186D65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2" y="706"/>
              <a:ext cx="289" cy="252"/>
            </a:xfrm>
            <a:custGeom>
              <a:avLst/>
              <a:gdLst>
                <a:gd name="T0" fmla="*/ 289 w 289"/>
                <a:gd name="T1" fmla="*/ 167 h 252"/>
                <a:gd name="T2" fmla="*/ 289 w 289"/>
                <a:gd name="T3" fmla="*/ 252 h 252"/>
                <a:gd name="T4" fmla="*/ 0 w 289"/>
                <a:gd name="T5" fmla="*/ 85 h 252"/>
                <a:gd name="T6" fmla="*/ 0 w 289"/>
                <a:gd name="T7" fmla="*/ 0 h 252"/>
                <a:gd name="T8" fmla="*/ 289 w 289"/>
                <a:gd name="T9" fmla="*/ 167 h 252"/>
                <a:gd name="T10" fmla="*/ 289 w 289"/>
                <a:gd name="T11" fmla="*/ 167 h 252"/>
                <a:gd name="T12" fmla="*/ 289 w 289"/>
                <a:gd name="T13" fmla="*/ 167 h 252"/>
                <a:gd name="T14" fmla="*/ 289 w 289"/>
                <a:gd name="T15" fmla="*/ 167 h 252"/>
                <a:gd name="T16" fmla="*/ 289 w 289"/>
                <a:gd name="T17" fmla="*/ 167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9"/>
                <a:gd name="T28" fmla="*/ 0 h 252"/>
                <a:gd name="T29" fmla="*/ 289 w 289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9" h="252">
                  <a:moveTo>
                    <a:pt x="289" y="167"/>
                  </a:moveTo>
                  <a:lnTo>
                    <a:pt x="289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9" y="167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24">
              <a:extLst>
                <a:ext uri="{FF2B5EF4-FFF2-40B4-BE49-F238E27FC236}">
                  <a16:creationId xmlns:a16="http://schemas.microsoft.com/office/drawing/2014/main" id="{05728896-4EF9-4709-BB21-F886186A0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2" y="538"/>
              <a:ext cx="576" cy="335"/>
            </a:xfrm>
            <a:custGeom>
              <a:avLst/>
              <a:gdLst>
                <a:gd name="T0" fmla="*/ 576 w 576"/>
                <a:gd name="T1" fmla="*/ 168 h 335"/>
                <a:gd name="T2" fmla="*/ 289 w 576"/>
                <a:gd name="T3" fmla="*/ 335 h 335"/>
                <a:gd name="T4" fmla="*/ 0 w 576"/>
                <a:gd name="T5" fmla="*/ 168 h 335"/>
                <a:gd name="T6" fmla="*/ 287 w 576"/>
                <a:gd name="T7" fmla="*/ 0 h 335"/>
                <a:gd name="T8" fmla="*/ 576 w 576"/>
                <a:gd name="T9" fmla="*/ 168 h 335"/>
                <a:gd name="T10" fmla="*/ 576 w 576"/>
                <a:gd name="T11" fmla="*/ 168 h 335"/>
                <a:gd name="T12" fmla="*/ 576 w 576"/>
                <a:gd name="T13" fmla="*/ 168 h 335"/>
                <a:gd name="T14" fmla="*/ 576 w 576"/>
                <a:gd name="T15" fmla="*/ 168 h 335"/>
                <a:gd name="T16" fmla="*/ 576 w 576"/>
                <a:gd name="T17" fmla="*/ 168 h 3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6"/>
                <a:gd name="T28" fmla="*/ 0 h 335"/>
                <a:gd name="T29" fmla="*/ 576 w 576"/>
                <a:gd name="T30" fmla="*/ 335 h 33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6" h="335">
                  <a:moveTo>
                    <a:pt x="576" y="168"/>
                  </a:moveTo>
                  <a:lnTo>
                    <a:pt x="289" y="335"/>
                  </a:lnTo>
                  <a:lnTo>
                    <a:pt x="0" y="168"/>
                  </a:lnTo>
                  <a:lnTo>
                    <a:pt x="287" y="0"/>
                  </a:lnTo>
                  <a:lnTo>
                    <a:pt x="576" y="168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25">
              <a:extLst>
                <a:ext uri="{FF2B5EF4-FFF2-40B4-BE49-F238E27FC236}">
                  <a16:creationId xmlns:a16="http://schemas.microsoft.com/office/drawing/2014/main" id="{3F88DC38-488C-4C15-A5A3-F154C5005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6" y="588"/>
              <a:ext cx="407" cy="237"/>
            </a:xfrm>
            <a:custGeom>
              <a:avLst/>
              <a:gdLst>
                <a:gd name="T0" fmla="*/ 407 w 407"/>
                <a:gd name="T1" fmla="*/ 90 h 237"/>
                <a:gd name="T2" fmla="*/ 374 w 407"/>
                <a:gd name="T3" fmla="*/ 90 h 237"/>
                <a:gd name="T4" fmla="*/ 375 w 407"/>
                <a:gd name="T5" fmla="*/ 119 h 237"/>
                <a:gd name="T6" fmla="*/ 332 w 407"/>
                <a:gd name="T7" fmla="*/ 95 h 237"/>
                <a:gd name="T8" fmla="*/ 325 w 407"/>
                <a:gd name="T9" fmla="*/ 91 h 237"/>
                <a:gd name="T10" fmla="*/ 315 w 407"/>
                <a:gd name="T11" fmla="*/ 92 h 237"/>
                <a:gd name="T12" fmla="*/ 229 w 407"/>
                <a:gd name="T13" fmla="*/ 104 h 237"/>
                <a:gd name="T14" fmla="*/ 248 w 407"/>
                <a:gd name="T15" fmla="*/ 54 h 237"/>
                <a:gd name="T16" fmla="*/ 250 w 407"/>
                <a:gd name="T17" fmla="*/ 48 h 237"/>
                <a:gd name="T18" fmla="*/ 243 w 407"/>
                <a:gd name="T19" fmla="*/ 43 h 237"/>
                <a:gd name="T20" fmla="*/ 201 w 407"/>
                <a:gd name="T21" fmla="*/ 19 h 237"/>
                <a:gd name="T22" fmla="*/ 251 w 407"/>
                <a:gd name="T23" fmla="*/ 19 h 237"/>
                <a:gd name="T24" fmla="*/ 251 w 407"/>
                <a:gd name="T25" fmla="*/ 0 h 237"/>
                <a:gd name="T26" fmla="*/ 141 w 407"/>
                <a:gd name="T27" fmla="*/ 0 h 237"/>
                <a:gd name="T28" fmla="*/ 141 w 407"/>
                <a:gd name="T29" fmla="*/ 64 h 237"/>
                <a:gd name="T30" fmla="*/ 174 w 407"/>
                <a:gd name="T31" fmla="*/ 64 h 237"/>
                <a:gd name="T32" fmla="*/ 174 w 407"/>
                <a:gd name="T33" fmla="*/ 35 h 237"/>
                <a:gd name="T34" fmla="*/ 209 w 407"/>
                <a:gd name="T35" fmla="*/ 55 h 237"/>
                <a:gd name="T36" fmla="*/ 187 w 407"/>
                <a:gd name="T37" fmla="*/ 109 h 237"/>
                <a:gd name="T38" fmla="*/ 94 w 407"/>
                <a:gd name="T39" fmla="*/ 122 h 237"/>
                <a:gd name="T40" fmla="*/ 59 w 407"/>
                <a:gd name="T41" fmla="*/ 101 h 237"/>
                <a:gd name="T42" fmla="*/ 109 w 407"/>
                <a:gd name="T43" fmla="*/ 101 h 237"/>
                <a:gd name="T44" fmla="*/ 109 w 407"/>
                <a:gd name="T45" fmla="*/ 83 h 237"/>
                <a:gd name="T46" fmla="*/ 0 w 407"/>
                <a:gd name="T47" fmla="*/ 83 h 237"/>
                <a:gd name="T48" fmla="*/ 0 w 407"/>
                <a:gd name="T49" fmla="*/ 146 h 237"/>
                <a:gd name="T50" fmla="*/ 33 w 407"/>
                <a:gd name="T51" fmla="*/ 146 h 237"/>
                <a:gd name="T52" fmla="*/ 33 w 407"/>
                <a:gd name="T53" fmla="*/ 117 h 237"/>
                <a:gd name="T54" fmla="*/ 75 w 407"/>
                <a:gd name="T55" fmla="*/ 142 h 237"/>
                <a:gd name="T56" fmla="*/ 82 w 407"/>
                <a:gd name="T57" fmla="*/ 146 h 237"/>
                <a:gd name="T58" fmla="*/ 93 w 407"/>
                <a:gd name="T59" fmla="*/ 144 h 237"/>
                <a:gd name="T60" fmla="*/ 178 w 407"/>
                <a:gd name="T61" fmla="*/ 133 h 237"/>
                <a:gd name="T62" fmla="*/ 158 w 407"/>
                <a:gd name="T63" fmla="*/ 183 h 237"/>
                <a:gd name="T64" fmla="*/ 156 w 407"/>
                <a:gd name="T65" fmla="*/ 189 h 237"/>
                <a:gd name="T66" fmla="*/ 164 w 407"/>
                <a:gd name="T67" fmla="*/ 193 h 237"/>
                <a:gd name="T68" fmla="*/ 206 w 407"/>
                <a:gd name="T69" fmla="*/ 217 h 237"/>
                <a:gd name="T70" fmla="*/ 156 w 407"/>
                <a:gd name="T71" fmla="*/ 217 h 237"/>
                <a:gd name="T72" fmla="*/ 156 w 407"/>
                <a:gd name="T73" fmla="*/ 237 h 237"/>
                <a:gd name="T74" fmla="*/ 266 w 407"/>
                <a:gd name="T75" fmla="*/ 237 h 237"/>
                <a:gd name="T76" fmla="*/ 265 w 407"/>
                <a:gd name="T77" fmla="*/ 173 h 237"/>
                <a:gd name="T78" fmla="*/ 233 w 407"/>
                <a:gd name="T79" fmla="*/ 173 h 237"/>
                <a:gd name="T80" fmla="*/ 233 w 407"/>
                <a:gd name="T81" fmla="*/ 202 h 237"/>
                <a:gd name="T82" fmla="*/ 198 w 407"/>
                <a:gd name="T83" fmla="*/ 182 h 237"/>
                <a:gd name="T84" fmla="*/ 219 w 407"/>
                <a:gd name="T85" fmla="*/ 128 h 237"/>
                <a:gd name="T86" fmla="*/ 313 w 407"/>
                <a:gd name="T87" fmla="*/ 115 h 237"/>
                <a:gd name="T88" fmla="*/ 347 w 407"/>
                <a:gd name="T89" fmla="*/ 135 h 237"/>
                <a:gd name="T90" fmla="*/ 297 w 407"/>
                <a:gd name="T91" fmla="*/ 135 h 237"/>
                <a:gd name="T92" fmla="*/ 297 w 407"/>
                <a:gd name="T93" fmla="*/ 154 h 237"/>
                <a:gd name="T94" fmla="*/ 407 w 407"/>
                <a:gd name="T95" fmla="*/ 154 h 237"/>
                <a:gd name="T96" fmla="*/ 407 w 407"/>
                <a:gd name="T97" fmla="*/ 90 h 237"/>
                <a:gd name="T98" fmla="*/ 407 w 407"/>
                <a:gd name="T99" fmla="*/ 90 h 237"/>
                <a:gd name="T100" fmla="*/ 407 w 407"/>
                <a:gd name="T101" fmla="*/ 90 h 237"/>
                <a:gd name="T102" fmla="*/ 407 w 407"/>
                <a:gd name="T103" fmla="*/ 90 h 23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7"/>
                <a:gd name="T157" fmla="*/ 0 h 237"/>
                <a:gd name="T158" fmla="*/ 407 w 407"/>
                <a:gd name="T159" fmla="*/ 237 h 23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7" h="237">
                  <a:moveTo>
                    <a:pt x="407" y="90"/>
                  </a:moveTo>
                  <a:lnTo>
                    <a:pt x="374" y="90"/>
                  </a:lnTo>
                  <a:lnTo>
                    <a:pt x="375" y="119"/>
                  </a:lnTo>
                  <a:lnTo>
                    <a:pt x="332" y="95"/>
                  </a:lnTo>
                  <a:lnTo>
                    <a:pt x="325" y="91"/>
                  </a:lnTo>
                  <a:lnTo>
                    <a:pt x="315" y="92"/>
                  </a:lnTo>
                  <a:lnTo>
                    <a:pt x="229" y="104"/>
                  </a:lnTo>
                  <a:lnTo>
                    <a:pt x="248" y="54"/>
                  </a:lnTo>
                  <a:lnTo>
                    <a:pt x="250" y="48"/>
                  </a:lnTo>
                  <a:lnTo>
                    <a:pt x="243" y="43"/>
                  </a:lnTo>
                  <a:lnTo>
                    <a:pt x="201" y="19"/>
                  </a:lnTo>
                  <a:lnTo>
                    <a:pt x="251" y="19"/>
                  </a:lnTo>
                  <a:lnTo>
                    <a:pt x="251" y="0"/>
                  </a:lnTo>
                  <a:lnTo>
                    <a:pt x="141" y="0"/>
                  </a:lnTo>
                  <a:lnTo>
                    <a:pt x="141" y="64"/>
                  </a:lnTo>
                  <a:lnTo>
                    <a:pt x="174" y="64"/>
                  </a:lnTo>
                  <a:lnTo>
                    <a:pt x="174" y="35"/>
                  </a:lnTo>
                  <a:lnTo>
                    <a:pt x="209" y="55"/>
                  </a:lnTo>
                  <a:lnTo>
                    <a:pt x="187" y="109"/>
                  </a:lnTo>
                  <a:lnTo>
                    <a:pt x="94" y="122"/>
                  </a:lnTo>
                  <a:lnTo>
                    <a:pt x="59" y="101"/>
                  </a:lnTo>
                  <a:lnTo>
                    <a:pt x="109" y="101"/>
                  </a:lnTo>
                  <a:lnTo>
                    <a:pt x="109" y="83"/>
                  </a:lnTo>
                  <a:lnTo>
                    <a:pt x="0" y="83"/>
                  </a:lnTo>
                  <a:lnTo>
                    <a:pt x="0" y="146"/>
                  </a:lnTo>
                  <a:lnTo>
                    <a:pt x="33" y="146"/>
                  </a:lnTo>
                  <a:lnTo>
                    <a:pt x="33" y="117"/>
                  </a:lnTo>
                  <a:lnTo>
                    <a:pt x="75" y="142"/>
                  </a:lnTo>
                  <a:lnTo>
                    <a:pt x="82" y="146"/>
                  </a:lnTo>
                  <a:lnTo>
                    <a:pt x="93" y="144"/>
                  </a:lnTo>
                  <a:lnTo>
                    <a:pt x="178" y="133"/>
                  </a:lnTo>
                  <a:lnTo>
                    <a:pt x="158" y="183"/>
                  </a:lnTo>
                  <a:lnTo>
                    <a:pt x="156" y="189"/>
                  </a:lnTo>
                  <a:lnTo>
                    <a:pt x="164" y="193"/>
                  </a:lnTo>
                  <a:lnTo>
                    <a:pt x="206" y="217"/>
                  </a:lnTo>
                  <a:lnTo>
                    <a:pt x="156" y="217"/>
                  </a:lnTo>
                  <a:lnTo>
                    <a:pt x="156" y="237"/>
                  </a:lnTo>
                  <a:lnTo>
                    <a:pt x="266" y="237"/>
                  </a:lnTo>
                  <a:lnTo>
                    <a:pt x="265" y="173"/>
                  </a:lnTo>
                  <a:lnTo>
                    <a:pt x="233" y="173"/>
                  </a:lnTo>
                  <a:lnTo>
                    <a:pt x="233" y="202"/>
                  </a:lnTo>
                  <a:lnTo>
                    <a:pt x="198" y="182"/>
                  </a:lnTo>
                  <a:lnTo>
                    <a:pt x="219" y="128"/>
                  </a:lnTo>
                  <a:lnTo>
                    <a:pt x="313" y="115"/>
                  </a:lnTo>
                  <a:lnTo>
                    <a:pt x="347" y="135"/>
                  </a:lnTo>
                  <a:lnTo>
                    <a:pt x="297" y="135"/>
                  </a:lnTo>
                  <a:lnTo>
                    <a:pt x="297" y="154"/>
                  </a:lnTo>
                  <a:lnTo>
                    <a:pt x="407" y="154"/>
                  </a:lnTo>
                  <a:lnTo>
                    <a:pt x="407" y="9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26">
              <a:extLst>
                <a:ext uri="{FF2B5EF4-FFF2-40B4-BE49-F238E27FC236}">
                  <a16:creationId xmlns:a16="http://schemas.microsoft.com/office/drawing/2014/main" id="{E53CBA56-36FD-42B2-8E54-3CF1D7536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6" y="583"/>
              <a:ext cx="407" cy="236"/>
            </a:xfrm>
            <a:custGeom>
              <a:avLst/>
              <a:gdLst>
                <a:gd name="T0" fmla="*/ 407 w 407"/>
                <a:gd name="T1" fmla="*/ 90 h 236"/>
                <a:gd name="T2" fmla="*/ 374 w 407"/>
                <a:gd name="T3" fmla="*/ 90 h 236"/>
                <a:gd name="T4" fmla="*/ 375 w 407"/>
                <a:gd name="T5" fmla="*/ 119 h 236"/>
                <a:gd name="T6" fmla="*/ 332 w 407"/>
                <a:gd name="T7" fmla="*/ 95 h 236"/>
                <a:gd name="T8" fmla="*/ 325 w 407"/>
                <a:gd name="T9" fmla="*/ 90 h 236"/>
                <a:gd name="T10" fmla="*/ 315 w 407"/>
                <a:gd name="T11" fmla="*/ 91 h 236"/>
                <a:gd name="T12" fmla="*/ 229 w 407"/>
                <a:gd name="T13" fmla="*/ 103 h 236"/>
                <a:gd name="T14" fmla="*/ 248 w 407"/>
                <a:gd name="T15" fmla="*/ 53 h 236"/>
                <a:gd name="T16" fmla="*/ 250 w 407"/>
                <a:gd name="T17" fmla="*/ 48 h 236"/>
                <a:gd name="T18" fmla="*/ 243 w 407"/>
                <a:gd name="T19" fmla="*/ 43 h 236"/>
                <a:gd name="T20" fmla="*/ 201 w 407"/>
                <a:gd name="T21" fmla="*/ 19 h 236"/>
                <a:gd name="T22" fmla="*/ 251 w 407"/>
                <a:gd name="T23" fmla="*/ 19 h 236"/>
                <a:gd name="T24" fmla="*/ 251 w 407"/>
                <a:gd name="T25" fmla="*/ 0 h 236"/>
                <a:gd name="T26" fmla="*/ 141 w 407"/>
                <a:gd name="T27" fmla="*/ 0 h 236"/>
                <a:gd name="T28" fmla="*/ 141 w 407"/>
                <a:gd name="T29" fmla="*/ 63 h 236"/>
                <a:gd name="T30" fmla="*/ 174 w 407"/>
                <a:gd name="T31" fmla="*/ 63 h 236"/>
                <a:gd name="T32" fmla="*/ 174 w 407"/>
                <a:gd name="T33" fmla="*/ 34 h 236"/>
                <a:gd name="T34" fmla="*/ 209 w 407"/>
                <a:gd name="T35" fmla="*/ 55 h 236"/>
                <a:gd name="T36" fmla="*/ 187 w 407"/>
                <a:gd name="T37" fmla="*/ 109 h 236"/>
                <a:gd name="T38" fmla="*/ 94 w 407"/>
                <a:gd name="T39" fmla="*/ 121 h 236"/>
                <a:gd name="T40" fmla="*/ 59 w 407"/>
                <a:gd name="T41" fmla="*/ 101 h 236"/>
                <a:gd name="T42" fmla="*/ 109 w 407"/>
                <a:gd name="T43" fmla="*/ 101 h 236"/>
                <a:gd name="T44" fmla="*/ 109 w 407"/>
                <a:gd name="T45" fmla="*/ 82 h 236"/>
                <a:gd name="T46" fmla="*/ 0 w 407"/>
                <a:gd name="T47" fmla="*/ 82 h 236"/>
                <a:gd name="T48" fmla="*/ 0 w 407"/>
                <a:gd name="T49" fmla="*/ 146 h 236"/>
                <a:gd name="T50" fmla="*/ 33 w 407"/>
                <a:gd name="T51" fmla="*/ 146 h 236"/>
                <a:gd name="T52" fmla="*/ 33 w 407"/>
                <a:gd name="T53" fmla="*/ 117 h 236"/>
                <a:gd name="T54" fmla="*/ 75 w 407"/>
                <a:gd name="T55" fmla="*/ 141 h 236"/>
                <a:gd name="T56" fmla="*/ 82 w 407"/>
                <a:gd name="T57" fmla="*/ 145 h 236"/>
                <a:gd name="T58" fmla="*/ 93 w 407"/>
                <a:gd name="T59" fmla="*/ 144 h 236"/>
                <a:gd name="T60" fmla="*/ 178 w 407"/>
                <a:gd name="T61" fmla="*/ 133 h 236"/>
                <a:gd name="T62" fmla="*/ 158 w 407"/>
                <a:gd name="T63" fmla="*/ 182 h 236"/>
                <a:gd name="T64" fmla="*/ 156 w 407"/>
                <a:gd name="T65" fmla="*/ 188 h 236"/>
                <a:gd name="T66" fmla="*/ 164 w 407"/>
                <a:gd name="T67" fmla="*/ 192 h 236"/>
                <a:gd name="T68" fmla="*/ 206 w 407"/>
                <a:gd name="T69" fmla="*/ 217 h 236"/>
                <a:gd name="T70" fmla="*/ 156 w 407"/>
                <a:gd name="T71" fmla="*/ 217 h 236"/>
                <a:gd name="T72" fmla="*/ 156 w 407"/>
                <a:gd name="T73" fmla="*/ 236 h 236"/>
                <a:gd name="T74" fmla="*/ 266 w 407"/>
                <a:gd name="T75" fmla="*/ 236 h 236"/>
                <a:gd name="T76" fmla="*/ 265 w 407"/>
                <a:gd name="T77" fmla="*/ 172 h 236"/>
                <a:gd name="T78" fmla="*/ 233 w 407"/>
                <a:gd name="T79" fmla="*/ 172 h 236"/>
                <a:gd name="T80" fmla="*/ 233 w 407"/>
                <a:gd name="T81" fmla="*/ 201 h 236"/>
                <a:gd name="T82" fmla="*/ 198 w 407"/>
                <a:gd name="T83" fmla="*/ 181 h 236"/>
                <a:gd name="T84" fmla="*/ 219 w 407"/>
                <a:gd name="T85" fmla="*/ 127 h 236"/>
                <a:gd name="T86" fmla="*/ 313 w 407"/>
                <a:gd name="T87" fmla="*/ 115 h 236"/>
                <a:gd name="T88" fmla="*/ 347 w 407"/>
                <a:gd name="T89" fmla="*/ 134 h 236"/>
                <a:gd name="T90" fmla="*/ 297 w 407"/>
                <a:gd name="T91" fmla="*/ 134 h 236"/>
                <a:gd name="T92" fmla="*/ 297 w 407"/>
                <a:gd name="T93" fmla="*/ 153 h 236"/>
                <a:gd name="T94" fmla="*/ 407 w 407"/>
                <a:gd name="T95" fmla="*/ 153 h 236"/>
                <a:gd name="T96" fmla="*/ 407 w 407"/>
                <a:gd name="T97" fmla="*/ 90 h 236"/>
                <a:gd name="T98" fmla="*/ 407 w 407"/>
                <a:gd name="T99" fmla="*/ 90 h 236"/>
                <a:gd name="T100" fmla="*/ 407 w 407"/>
                <a:gd name="T101" fmla="*/ 90 h 236"/>
                <a:gd name="T102" fmla="*/ 407 w 407"/>
                <a:gd name="T103" fmla="*/ 90 h 2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7"/>
                <a:gd name="T157" fmla="*/ 0 h 236"/>
                <a:gd name="T158" fmla="*/ 407 w 407"/>
                <a:gd name="T159" fmla="*/ 236 h 2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7" h="236">
                  <a:moveTo>
                    <a:pt x="407" y="90"/>
                  </a:moveTo>
                  <a:lnTo>
                    <a:pt x="374" y="90"/>
                  </a:lnTo>
                  <a:lnTo>
                    <a:pt x="375" y="119"/>
                  </a:lnTo>
                  <a:lnTo>
                    <a:pt x="332" y="95"/>
                  </a:lnTo>
                  <a:lnTo>
                    <a:pt x="325" y="90"/>
                  </a:lnTo>
                  <a:lnTo>
                    <a:pt x="315" y="91"/>
                  </a:lnTo>
                  <a:lnTo>
                    <a:pt x="229" y="103"/>
                  </a:lnTo>
                  <a:lnTo>
                    <a:pt x="248" y="53"/>
                  </a:lnTo>
                  <a:lnTo>
                    <a:pt x="250" y="48"/>
                  </a:lnTo>
                  <a:lnTo>
                    <a:pt x="243" y="43"/>
                  </a:lnTo>
                  <a:lnTo>
                    <a:pt x="201" y="19"/>
                  </a:lnTo>
                  <a:lnTo>
                    <a:pt x="251" y="19"/>
                  </a:lnTo>
                  <a:lnTo>
                    <a:pt x="251" y="0"/>
                  </a:lnTo>
                  <a:lnTo>
                    <a:pt x="141" y="0"/>
                  </a:lnTo>
                  <a:lnTo>
                    <a:pt x="141" y="63"/>
                  </a:lnTo>
                  <a:lnTo>
                    <a:pt x="174" y="63"/>
                  </a:lnTo>
                  <a:lnTo>
                    <a:pt x="174" y="34"/>
                  </a:lnTo>
                  <a:lnTo>
                    <a:pt x="209" y="55"/>
                  </a:lnTo>
                  <a:lnTo>
                    <a:pt x="187" y="109"/>
                  </a:lnTo>
                  <a:lnTo>
                    <a:pt x="94" y="121"/>
                  </a:lnTo>
                  <a:lnTo>
                    <a:pt x="59" y="101"/>
                  </a:lnTo>
                  <a:lnTo>
                    <a:pt x="109" y="101"/>
                  </a:lnTo>
                  <a:lnTo>
                    <a:pt x="109" y="82"/>
                  </a:lnTo>
                  <a:lnTo>
                    <a:pt x="0" y="82"/>
                  </a:lnTo>
                  <a:lnTo>
                    <a:pt x="0" y="146"/>
                  </a:lnTo>
                  <a:lnTo>
                    <a:pt x="33" y="146"/>
                  </a:lnTo>
                  <a:lnTo>
                    <a:pt x="33" y="117"/>
                  </a:lnTo>
                  <a:lnTo>
                    <a:pt x="75" y="141"/>
                  </a:lnTo>
                  <a:lnTo>
                    <a:pt x="82" y="145"/>
                  </a:lnTo>
                  <a:lnTo>
                    <a:pt x="93" y="144"/>
                  </a:lnTo>
                  <a:lnTo>
                    <a:pt x="178" y="133"/>
                  </a:lnTo>
                  <a:lnTo>
                    <a:pt x="158" y="182"/>
                  </a:lnTo>
                  <a:lnTo>
                    <a:pt x="156" y="188"/>
                  </a:lnTo>
                  <a:lnTo>
                    <a:pt x="164" y="192"/>
                  </a:lnTo>
                  <a:lnTo>
                    <a:pt x="206" y="217"/>
                  </a:lnTo>
                  <a:lnTo>
                    <a:pt x="156" y="217"/>
                  </a:lnTo>
                  <a:lnTo>
                    <a:pt x="156" y="236"/>
                  </a:lnTo>
                  <a:lnTo>
                    <a:pt x="266" y="236"/>
                  </a:lnTo>
                  <a:lnTo>
                    <a:pt x="265" y="172"/>
                  </a:lnTo>
                  <a:lnTo>
                    <a:pt x="233" y="172"/>
                  </a:lnTo>
                  <a:lnTo>
                    <a:pt x="233" y="201"/>
                  </a:lnTo>
                  <a:lnTo>
                    <a:pt x="198" y="181"/>
                  </a:lnTo>
                  <a:lnTo>
                    <a:pt x="219" y="127"/>
                  </a:lnTo>
                  <a:lnTo>
                    <a:pt x="313" y="115"/>
                  </a:lnTo>
                  <a:lnTo>
                    <a:pt x="347" y="134"/>
                  </a:lnTo>
                  <a:lnTo>
                    <a:pt x="297" y="134"/>
                  </a:lnTo>
                  <a:lnTo>
                    <a:pt x="297" y="153"/>
                  </a:lnTo>
                  <a:lnTo>
                    <a:pt x="407" y="153"/>
                  </a:lnTo>
                  <a:lnTo>
                    <a:pt x="407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" name="Text Box 27">
            <a:extLst>
              <a:ext uri="{FF2B5EF4-FFF2-40B4-BE49-F238E27FC236}">
                <a16:creationId xmlns:a16="http://schemas.microsoft.com/office/drawing/2014/main" id="{3FD15323-29D4-456F-B09C-76168AAD0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8312" y="2587625"/>
            <a:ext cx="1298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anose="02010609060101010101" pitchFamily="49" charset="-122"/>
              </a:rPr>
              <a:t>SWA</a:t>
            </a:r>
          </a:p>
        </p:txBody>
      </p:sp>
      <p:sp>
        <p:nvSpPr>
          <p:cNvPr id="14" name="Text Box 28">
            <a:extLst>
              <a:ext uri="{FF2B5EF4-FFF2-40B4-BE49-F238E27FC236}">
                <a16:creationId xmlns:a16="http://schemas.microsoft.com/office/drawing/2014/main" id="{C568925F-6418-44D3-BF08-3F598C26B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7574" y="4508500"/>
            <a:ext cx="1298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anose="02010609060101010101" pitchFamily="49" charset="-122"/>
              </a:rPr>
              <a:t>SWB</a:t>
            </a:r>
          </a:p>
        </p:txBody>
      </p:sp>
      <p:sp>
        <p:nvSpPr>
          <p:cNvPr id="15" name="Text Box 29">
            <a:extLst>
              <a:ext uri="{FF2B5EF4-FFF2-40B4-BE49-F238E27FC236}">
                <a16:creationId xmlns:a16="http://schemas.microsoft.com/office/drawing/2014/main" id="{8C83E3D7-BA47-4CA0-BB3D-08B766BB3B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0187" y="4579937"/>
            <a:ext cx="1298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anose="02010609060101010101" pitchFamily="49" charset="-122"/>
              </a:rPr>
              <a:t>SWC</a:t>
            </a:r>
          </a:p>
        </p:txBody>
      </p:sp>
      <p:sp>
        <p:nvSpPr>
          <p:cNvPr id="16" name="Text Box 31">
            <a:extLst>
              <a:ext uri="{FF2B5EF4-FFF2-40B4-BE49-F238E27FC236}">
                <a16:creationId xmlns:a16="http://schemas.microsoft.com/office/drawing/2014/main" id="{366CA210-A5CE-4685-84C7-AD6EC39E5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4124" y="2997200"/>
            <a:ext cx="1298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anose="02010609060101010101" pitchFamily="49" charset="-122"/>
              </a:rPr>
              <a:t>Root</a:t>
            </a:r>
          </a:p>
        </p:txBody>
      </p:sp>
      <p:sp>
        <p:nvSpPr>
          <p:cNvPr id="17" name="Text Box 32">
            <a:extLst>
              <a:ext uri="{FF2B5EF4-FFF2-40B4-BE49-F238E27FC236}">
                <a16:creationId xmlns:a16="http://schemas.microsoft.com/office/drawing/2014/main" id="{BB8BAE27-2F02-4962-84FC-65B4CB5DB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3849" y="3355975"/>
            <a:ext cx="7191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anose="02010609060101010101" pitchFamily="49" charset="-122"/>
              </a:rPr>
              <a:t>DP</a:t>
            </a:r>
          </a:p>
        </p:txBody>
      </p:sp>
      <p:sp>
        <p:nvSpPr>
          <p:cNvPr id="18" name="Text Box 33">
            <a:extLst>
              <a:ext uri="{FF2B5EF4-FFF2-40B4-BE49-F238E27FC236}">
                <a16:creationId xmlns:a16="http://schemas.microsoft.com/office/drawing/2014/main" id="{CE964EF3-3CD5-4AD1-BA26-58EBFCC32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3349" y="3308350"/>
            <a:ext cx="7191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anose="02010609060101010101" pitchFamily="49" charset="-122"/>
              </a:rPr>
              <a:t>DP</a:t>
            </a:r>
          </a:p>
        </p:txBody>
      </p:sp>
      <p:sp>
        <p:nvSpPr>
          <p:cNvPr id="19" name="Text Box 34">
            <a:extLst>
              <a:ext uri="{FF2B5EF4-FFF2-40B4-BE49-F238E27FC236}">
                <a16:creationId xmlns:a16="http://schemas.microsoft.com/office/drawing/2014/main" id="{CD54E298-FA6E-4FA7-A987-8A89C4EE5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4712" y="4148137"/>
            <a:ext cx="7191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anose="02010609060101010101" pitchFamily="49" charset="-122"/>
              </a:rPr>
              <a:t>RP</a:t>
            </a:r>
          </a:p>
        </p:txBody>
      </p:sp>
      <p:sp>
        <p:nvSpPr>
          <p:cNvPr id="20" name="Text Box 35">
            <a:extLst>
              <a:ext uri="{FF2B5EF4-FFF2-40B4-BE49-F238E27FC236}">
                <a16:creationId xmlns:a16="http://schemas.microsoft.com/office/drawing/2014/main" id="{8196D7D7-97F3-46A5-81C2-35D0689C8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7099" y="5035550"/>
            <a:ext cx="7191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anose="02010609060101010101" pitchFamily="49" charset="-122"/>
              </a:rPr>
              <a:t>DP</a:t>
            </a:r>
          </a:p>
        </p:txBody>
      </p:sp>
      <p:sp>
        <p:nvSpPr>
          <p:cNvPr id="21" name="Text Box 36">
            <a:extLst>
              <a:ext uri="{FF2B5EF4-FFF2-40B4-BE49-F238E27FC236}">
                <a16:creationId xmlns:a16="http://schemas.microsoft.com/office/drawing/2014/main" id="{559C92E6-0C83-4059-ABEA-562E3DCC6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7099" y="4221162"/>
            <a:ext cx="7191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anose="02010609060101010101" pitchFamily="49" charset="-122"/>
              </a:rPr>
              <a:t>RP</a:t>
            </a:r>
          </a:p>
        </p:txBody>
      </p:sp>
      <p:sp>
        <p:nvSpPr>
          <p:cNvPr id="22" name="AutoShape 37">
            <a:extLst>
              <a:ext uri="{FF2B5EF4-FFF2-40B4-BE49-F238E27FC236}">
                <a16:creationId xmlns:a16="http://schemas.microsoft.com/office/drawing/2014/main" id="{FFF55E5F-7052-433C-8612-C976BDE40F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14787" y="5734050"/>
            <a:ext cx="285750" cy="287337"/>
          </a:xfrm>
          <a:custGeom>
            <a:avLst/>
            <a:gdLst>
              <a:gd name="T0" fmla="*/ 2147483647 w 21600"/>
              <a:gd name="T1" fmla="*/ 0 h 21600"/>
              <a:gd name="T2" fmla="*/ 1281629773 w 21600"/>
              <a:gd name="T3" fmla="*/ 1317606537 h 21600"/>
              <a:gd name="T4" fmla="*/ 0 w 21600"/>
              <a:gd name="T5" fmla="*/ 2147483647 h 21600"/>
              <a:gd name="T6" fmla="*/ 1281629773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131760653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38">
            <a:extLst>
              <a:ext uri="{FF2B5EF4-FFF2-40B4-BE49-F238E27FC236}">
                <a16:creationId xmlns:a16="http://schemas.microsoft.com/office/drawing/2014/main" id="{853C79FC-BAE1-470B-8674-FFA18D76F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7812" y="5756275"/>
            <a:ext cx="7191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anose="02010609060101010101" pitchFamily="49" charset="-122"/>
              </a:rPr>
              <a:t>AP</a:t>
            </a:r>
          </a:p>
        </p:txBody>
      </p:sp>
      <p:sp>
        <p:nvSpPr>
          <p:cNvPr id="24" name="Text Box 39">
            <a:extLst>
              <a:ext uri="{FF2B5EF4-FFF2-40B4-BE49-F238E27FC236}">
                <a16:creationId xmlns:a16="http://schemas.microsoft.com/office/drawing/2014/main" id="{6CF2B9F4-52C4-4981-A623-69CD12EBC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7074" y="3716337"/>
            <a:ext cx="1298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anose="02010609060101010101" pitchFamily="49" charset="-122"/>
              </a:rPr>
              <a:t>Cost=10</a:t>
            </a:r>
          </a:p>
        </p:txBody>
      </p:sp>
      <p:sp>
        <p:nvSpPr>
          <p:cNvPr id="25" name="Text Box 40">
            <a:extLst>
              <a:ext uri="{FF2B5EF4-FFF2-40B4-BE49-F238E27FC236}">
                <a16:creationId xmlns:a16="http://schemas.microsoft.com/office/drawing/2014/main" id="{A50C4BBB-F344-451B-A2B4-27B4E3E68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0837" y="3716337"/>
            <a:ext cx="1298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anose="02010609060101010101" pitchFamily="49" charset="-122"/>
              </a:rPr>
              <a:t>Cost=10</a:t>
            </a:r>
          </a:p>
        </p:txBody>
      </p:sp>
      <p:sp>
        <p:nvSpPr>
          <p:cNvPr id="26" name="Line 42">
            <a:extLst>
              <a:ext uri="{FF2B5EF4-FFF2-40B4-BE49-F238E27FC236}">
                <a16:creationId xmlns:a16="http://schemas.microsoft.com/office/drawing/2014/main" id="{BB63D3A5-3F99-4B37-B8EE-2271978770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41762" y="4868862"/>
            <a:ext cx="1152525" cy="1223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Line 43">
            <a:extLst>
              <a:ext uri="{FF2B5EF4-FFF2-40B4-BE49-F238E27FC236}">
                <a16:creationId xmlns:a16="http://schemas.microsoft.com/office/drawing/2014/main" id="{2A6596A9-4E1C-47F8-ADE2-946771A53482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312" y="4868862"/>
            <a:ext cx="1154112" cy="12223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Text Box 45">
            <a:extLst>
              <a:ext uri="{FF2B5EF4-FFF2-40B4-BE49-F238E27FC236}">
                <a16:creationId xmlns:a16="http://schemas.microsoft.com/office/drawing/2014/main" id="{3270622C-DD30-4AA0-A4CA-12618DB8C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3849" y="5756275"/>
            <a:ext cx="7191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anose="02010609060101010101" pitchFamily="49" charset="-122"/>
              </a:rPr>
              <a:t>RP</a:t>
            </a:r>
          </a:p>
        </p:txBody>
      </p:sp>
      <p:sp>
        <p:nvSpPr>
          <p:cNvPr id="29" name="Text Box 46">
            <a:extLst>
              <a:ext uri="{FF2B5EF4-FFF2-40B4-BE49-F238E27FC236}">
                <a16:creationId xmlns:a16="http://schemas.microsoft.com/office/drawing/2014/main" id="{2EE6C95F-7BCB-40FC-8AAB-A74AA872D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4049" y="5372100"/>
            <a:ext cx="1298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anose="02010609060101010101" pitchFamily="49" charset="-122"/>
              </a:rPr>
              <a:t>Cost=10</a:t>
            </a:r>
          </a:p>
        </p:txBody>
      </p:sp>
      <p:grpSp>
        <p:nvGrpSpPr>
          <p:cNvPr id="30" name="Group 47">
            <a:extLst>
              <a:ext uri="{FF2B5EF4-FFF2-40B4-BE49-F238E27FC236}">
                <a16:creationId xmlns:a16="http://schemas.microsoft.com/office/drawing/2014/main" id="{C22F614C-8AF0-4281-B207-6F8F9AC201A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194062" y="5805487"/>
            <a:ext cx="914400" cy="666750"/>
            <a:chOff x="1402" y="538"/>
            <a:chExt cx="576" cy="420"/>
          </a:xfrm>
        </p:grpSpPr>
        <p:sp>
          <p:nvSpPr>
            <p:cNvPr id="31" name="AutoShape 48">
              <a:extLst>
                <a:ext uri="{FF2B5EF4-FFF2-40B4-BE49-F238E27FC236}">
                  <a16:creationId xmlns:a16="http://schemas.microsoft.com/office/drawing/2014/main" id="{A3B5BE54-F2EF-4897-93EC-3E33518825A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02" y="538"/>
              <a:ext cx="576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49">
              <a:extLst>
                <a:ext uri="{FF2B5EF4-FFF2-40B4-BE49-F238E27FC236}">
                  <a16:creationId xmlns:a16="http://schemas.microsoft.com/office/drawing/2014/main" id="{ED18B074-9920-4138-98E3-13A9A2D0D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" y="706"/>
              <a:ext cx="287" cy="252"/>
            </a:xfrm>
            <a:custGeom>
              <a:avLst/>
              <a:gdLst>
                <a:gd name="T0" fmla="*/ 287 w 287"/>
                <a:gd name="T1" fmla="*/ 0 h 252"/>
                <a:gd name="T2" fmla="*/ 287 w 287"/>
                <a:gd name="T3" fmla="*/ 85 h 252"/>
                <a:gd name="T4" fmla="*/ 0 w 287"/>
                <a:gd name="T5" fmla="*/ 252 h 252"/>
                <a:gd name="T6" fmla="*/ 0 w 287"/>
                <a:gd name="T7" fmla="*/ 167 h 252"/>
                <a:gd name="T8" fmla="*/ 287 w 287"/>
                <a:gd name="T9" fmla="*/ 0 h 252"/>
                <a:gd name="T10" fmla="*/ 287 w 287"/>
                <a:gd name="T11" fmla="*/ 0 h 252"/>
                <a:gd name="T12" fmla="*/ 287 w 287"/>
                <a:gd name="T13" fmla="*/ 0 h 252"/>
                <a:gd name="T14" fmla="*/ 287 w 287"/>
                <a:gd name="T15" fmla="*/ 0 h 252"/>
                <a:gd name="T16" fmla="*/ 287 w 287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7"/>
                <a:gd name="T28" fmla="*/ 0 h 252"/>
                <a:gd name="T29" fmla="*/ 287 w 287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7" h="252">
                  <a:moveTo>
                    <a:pt x="287" y="0"/>
                  </a:moveTo>
                  <a:lnTo>
                    <a:pt x="287" y="85"/>
                  </a:lnTo>
                  <a:lnTo>
                    <a:pt x="0" y="252"/>
                  </a:lnTo>
                  <a:lnTo>
                    <a:pt x="0" y="167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50">
              <a:extLst>
                <a:ext uri="{FF2B5EF4-FFF2-40B4-BE49-F238E27FC236}">
                  <a16:creationId xmlns:a16="http://schemas.microsoft.com/office/drawing/2014/main" id="{AA4F741C-636D-425B-B832-E6E04334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2" y="706"/>
              <a:ext cx="289" cy="252"/>
            </a:xfrm>
            <a:custGeom>
              <a:avLst/>
              <a:gdLst>
                <a:gd name="T0" fmla="*/ 289 w 289"/>
                <a:gd name="T1" fmla="*/ 167 h 252"/>
                <a:gd name="T2" fmla="*/ 289 w 289"/>
                <a:gd name="T3" fmla="*/ 252 h 252"/>
                <a:gd name="T4" fmla="*/ 0 w 289"/>
                <a:gd name="T5" fmla="*/ 85 h 252"/>
                <a:gd name="T6" fmla="*/ 0 w 289"/>
                <a:gd name="T7" fmla="*/ 0 h 252"/>
                <a:gd name="T8" fmla="*/ 289 w 289"/>
                <a:gd name="T9" fmla="*/ 167 h 252"/>
                <a:gd name="T10" fmla="*/ 289 w 289"/>
                <a:gd name="T11" fmla="*/ 167 h 252"/>
                <a:gd name="T12" fmla="*/ 289 w 289"/>
                <a:gd name="T13" fmla="*/ 167 h 252"/>
                <a:gd name="T14" fmla="*/ 289 w 289"/>
                <a:gd name="T15" fmla="*/ 167 h 252"/>
                <a:gd name="T16" fmla="*/ 289 w 289"/>
                <a:gd name="T17" fmla="*/ 167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9"/>
                <a:gd name="T28" fmla="*/ 0 h 252"/>
                <a:gd name="T29" fmla="*/ 289 w 289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9" h="252">
                  <a:moveTo>
                    <a:pt x="289" y="167"/>
                  </a:moveTo>
                  <a:lnTo>
                    <a:pt x="289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9" y="167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51">
              <a:extLst>
                <a:ext uri="{FF2B5EF4-FFF2-40B4-BE49-F238E27FC236}">
                  <a16:creationId xmlns:a16="http://schemas.microsoft.com/office/drawing/2014/main" id="{629AAB6B-629D-47E0-AAA9-12E622539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2" y="538"/>
              <a:ext cx="576" cy="335"/>
            </a:xfrm>
            <a:custGeom>
              <a:avLst/>
              <a:gdLst>
                <a:gd name="T0" fmla="*/ 576 w 576"/>
                <a:gd name="T1" fmla="*/ 168 h 335"/>
                <a:gd name="T2" fmla="*/ 289 w 576"/>
                <a:gd name="T3" fmla="*/ 335 h 335"/>
                <a:gd name="T4" fmla="*/ 0 w 576"/>
                <a:gd name="T5" fmla="*/ 168 h 335"/>
                <a:gd name="T6" fmla="*/ 287 w 576"/>
                <a:gd name="T7" fmla="*/ 0 h 335"/>
                <a:gd name="T8" fmla="*/ 576 w 576"/>
                <a:gd name="T9" fmla="*/ 168 h 335"/>
                <a:gd name="T10" fmla="*/ 576 w 576"/>
                <a:gd name="T11" fmla="*/ 168 h 335"/>
                <a:gd name="T12" fmla="*/ 576 w 576"/>
                <a:gd name="T13" fmla="*/ 168 h 335"/>
                <a:gd name="T14" fmla="*/ 576 w 576"/>
                <a:gd name="T15" fmla="*/ 168 h 335"/>
                <a:gd name="T16" fmla="*/ 576 w 576"/>
                <a:gd name="T17" fmla="*/ 168 h 3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6"/>
                <a:gd name="T28" fmla="*/ 0 h 335"/>
                <a:gd name="T29" fmla="*/ 576 w 576"/>
                <a:gd name="T30" fmla="*/ 335 h 33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6" h="335">
                  <a:moveTo>
                    <a:pt x="576" y="168"/>
                  </a:moveTo>
                  <a:lnTo>
                    <a:pt x="289" y="335"/>
                  </a:lnTo>
                  <a:lnTo>
                    <a:pt x="0" y="168"/>
                  </a:lnTo>
                  <a:lnTo>
                    <a:pt x="287" y="0"/>
                  </a:lnTo>
                  <a:lnTo>
                    <a:pt x="576" y="168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52">
              <a:extLst>
                <a:ext uri="{FF2B5EF4-FFF2-40B4-BE49-F238E27FC236}">
                  <a16:creationId xmlns:a16="http://schemas.microsoft.com/office/drawing/2014/main" id="{7C281CBD-FF94-417F-AEBC-FE871FA5FB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6" y="588"/>
              <a:ext cx="407" cy="237"/>
            </a:xfrm>
            <a:custGeom>
              <a:avLst/>
              <a:gdLst>
                <a:gd name="T0" fmla="*/ 407 w 407"/>
                <a:gd name="T1" fmla="*/ 90 h 237"/>
                <a:gd name="T2" fmla="*/ 374 w 407"/>
                <a:gd name="T3" fmla="*/ 90 h 237"/>
                <a:gd name="T4" fmla="*/ 375 w 407"/>
                <a:gd name="T5" fmla="*/ 119 h 237"/>
                <a:gd name="T6" fmla="*/ 332 w 407"/>
                <a:gd name="T7" fmla="*/ 95 h 237"/>
                <a:gd name="T8" fmla="*/ 325 w 407"/>
                <a:gd name="T9" fmla="*/ 91 h 237"/>
                <a:gd name="T10" fmla="*/ 315 w 407"/>
                <a:gd name="T11" fmla="*/ 92 h 237"/>
                <a:gd name="T12" fmla="*/ 229 w 407"/>
                <a:gd name="T13" fmla="*/ 104 h 237"/>
                <a:gd name="T14" fmla="*/ 248 w 407"/>
                <a:gd name="T15" fmla="*/ 54 h 237"/>
                <a:gd name="T16" fmla="*/ 250 w 407"/>
                <a:gd name="T17" fmla="*/ 48 h 237"/>
                <a:gd name="T18" fmla="*/ 243 w 407"/>
                <a:gd name="T19" fmla="*/ 43 h 237"/>
                <a:gd name="T20" fmla="*/ 201 w 407"/>
                <a:gd name="T21" fmla="*/ 19 h 237"/>
                <a:gd name="T22" fmla="*/ 251 w 407"/>
                <a:gd name="T23" fmla="*/ 19 h 237"/>
                <a:gd name="T24" fmla="*/ 251 w 407"/>
                <a:gd name="T25" fmla="*/ 0 h 237"/>
                <a:gd name="T26" fmla="*/ 141 w 407"/>
                <a:gd name="T27" fmla="*/ 0 h 237"/>
                <a:gd name="T28" fmla="*/ 141 w 407"/>
                <a:gd name="T29" fmla="*/ 64 h 237"/>
                <a:gd name="T30" fmla="*/ 174 w 407"/>
                <a:gd name="T31" fmla="*/ 64 h 237"/>
                <a:gd name="T32" fmla="*/ 174 w 407"/>
                <a:gd name="T33" fmla="*/ 35 h 237"/>
                <a:gd name="T34" fmla="*/ 209 w 407"/>
                <a:gd name="T35" fmla="*/ 55 h 237"/>
                <a:gd name="T36" fmla="*/ 187 w 407"/>
                <a:gd name="T37" fmla="*/ 109 h 237"/>
                <a:gd name="T38" fmla="*/ 94 w 407"/>
                <a:gd name="T39" fmla="*/ 122 h 237"/>
                <a:gd name="T40" fmla="*/ 59 w 407"/>
                <a:gd name="T41" fmla="*/ 101 h 237"/>
                <a:gd name="T42" fmla="*/ 109 w 407"/>
                <a:gd name="T43" fmla="*/ 101 h 237"/>
                <a:gd name="T44" fmla="*/ 109 w 407"/>
                <a:gd name="T45" fmla="*/ 83 h 237"/>
                <a:gd name="T46" fmla="*/ 0 w 407"/>
                <a:gd name="T47" fmla="*/ 83 h 237"/>
                <a:gd name="T48" fmla="*/ 0 w 407"/>
                <a:gd name="T49" fmla="*/ 146 h 237"/>
                <a:gd name="T50" fmla="*/ 33 w 407"/>
                <a:gd name="T51" fmla="*/ 146 h 237"/>
                <a:gd name="T52" fmla="*/ 33 w 407"/>
                <a:gd name="T53" fmla="*/ 117 h 237"/>
                <a:gd name="T54" fmla="*/ 75 w 407"/>
                <a:gd name="T55" fmla="*/ 142 h 237"/>
                <a:gd name="T56" fmla="*/ 82 w 407"/>
                <a:gd name="T57" fmla="*/ 146 h 237"/>
                <a:gd name="T58" fmla="*/ 93 w 407"/>
                <a:gd name="T59" fmla="*/ 144 h 237"/>
                <a:gd name="T60" fmla="*/ 178 w 407"/>
                <a:gd name="T61" fmla="*/ 133 h 237"/>
                <a:gd name="T62" fmla="*/ 158 w 407"/>
                <a:gd name="T63" fmla="*/ 183 h 237"/>
                <a:gd name="T64" fmla="*/ 156 w 407"/>
                <a:gd name="T65" fmla="*/ 189 h 237"/>
                <a:gd name="T66" fmla="*/ 164 w 407"/>
                <a:gd name="T67" fmla="*/ 193 h 237"/>
                <a:gd name="T68" fmla="*/ 206 w 407"/>
                <a:gd name="T69" fmla="*/ 217 h 237"/>
                <a:gd name="T70" fmla="*/ 156 w 407"/>
                <a:gd name="T71" fmla="*/ 217 h 237"/>
                <a:gd name="T72" fmla="*/ 156 w 407"/>
                <a:gd name="T73" fmla="*/ 237 h 237"/>
                <a:gd name="T74" fmla="*/ 266 w 407"/>
                <a:gd name="T75" fmla="*/ 237 h 237"/>
                <a:gd name="T76" fmla="*/ 265 w 407"/>
                <a:gd name="T77" fmla="*/ 173 h 237"/>
                <a:gd name="T78" fmla="*/ 233 w 407"/>
                <a:gd name="T79" fmla="*/ 173 h 237"/>
                <a:gd name="T80" fmla="*/ 233 w 407"/>
                <a:gd name="T81" fmla="*/ 202 h 237"/>
                <a:gd name="T82" fmla="*/ 198 w 407"/>
                <a:gd name="T83" fmla="*/ 182 h 237"/>
                <a:gd name="T84" fmla="*/ 219 w 407"/>
                <a:gd name="T85" fmla="*/ 128 h 237"/>
                <a:gd name="T86" fmla="*/ 313 w 407"/>
                <a:gd name="T87" fmla="*/ 115 h 237"/>
                <a:gd name="T88" fmla="*/ 347 w 407"/>
                <a:gd name="T89" fmla="*/ 135 h 237"/>
                <a:gd name="T90" fmla="*/ 297 w 407"/>
                <a:gd name="T91" fmla="*/ 135 h 237"/>
                <a:gd name="T92" fmla="*/ 297 w 407"/>
                <a:gd name="T93" fmla="*/ 154 h 237"/>
                <a:gd name="T94" fmla="*/ 407 w 407"/>
                <a:gd name="T95" fmla="*/ 154 h 237"/>
                <a:gd name="T96" fmla="*/ 407 w 407"/>
                <a:gd name="T97" fmla="*/ 90 h 237"/>
                <a:gd name="T98" fmla="*/ 407 w 407"/>
                <a:gd name="T99" fmla="*/ 90 h 237"/>
                <a:gd name="T100" fmla="*/ 407 w 407"/>
                <a:gd name="T101" fmla="*/ 90 h 237"/>
                <a:gd name="T102" fmla="*/ 407 w 407"/>
                <a:gd name="T103" fmla="*/ 90 h 23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7"/>
                <a:gd name="T157" fmla="*/ 0 h 237"/>
                <a:gd name="T158" fmla="*/ 407 w 407"/>
                <a:gd name="T159" fmla="*/ 237 h 23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7" h="237">
                  <a:moveTo>
                    <a:pt x="407" y="90"/>
                  </a:moveTo>
                  <a:lnTo>
                    <a:pt x="374" y="90"/>
                  </a:lnTo>
                  <a:lnTo>
                    <a:pt x="375" y="119"/>
                  </a:lnTo>
                  <a:lnTo>
                    <a:pt x="332" y="95"/>
                  </a:lnTo>
                  <a:lnTo>
                    <a:pt x="325" y="91"/>
                  </a:lnTo>
                  <a:lnTo>
                    <a:pt x="315" y="92"/>
                  </a:lnTo>
                  <a:lnTo>
                    <a:pt x="229" y="104"/>
                  </a:lnTo>
                  <a:lnTo>
                    <a:pt x="248" y="54"/>
                  </a:lnTo>
                  <a:lnTo>
                    <a:pt x="250" y="48"/>
                  </a:lnTo>
                  <a:lnTo>
                    <a:pt x="243" y="43"/>
                  </a:lnTo>
                  <a:lnTo>
                    <a:pt x="201" y="19"/>
                  </a:lnTo>
                  <a:lnTo>
                    <a:pt x="251" y="19"/>
                  </a:lnTo>
                  <a:lnTo>
                    <a:pt x="251" y="0"/>
                  </a:lnTo>
                  <a:lnTo>
                    <a:pt x="141" y="0"/>
                  </a:lnTo>
                  <a:lnTo>
                    <a:pt x="141" y="64"/>
                  </a:lnTo>
                  <a:lnTo>
                    <a:pt x="174" y="64"/>
                  </a:lnTo>
                  <a:lnTo>
                    <a:pt x="174" y="35"/>
                  </a:lnTo>
                  <a:lnTo>
                    <a:pt x="209" y="55"/>
                  </a:lnTo>
                  <a:lnTo>
                    <a:pt x="187" y="109"/>
                  </a:lnTo>
                  <a:lnTo>
                    <a:pt x="94" y="122"/>
                  </a:lnTo>
                  <a:lnTo>
                    <a:pt x="59" y="101"/>
                  </a:lnTo>
                  <a:lnTo>
                    <a:pt x="109" y="101"/>
                  </a:lnTo>
                  <a:lnTo>
                    <a:pt x="109" y="83"/>
                  </a:lnTo>
                  <a:lnTo>
                    <a:pt x="0" y="83"/>
                  </a:lnTo>
                  <a:lnTo>
                    <a:pt x="0" y="146"/>
                  </a:lnTo>
                  <a:lnTo>
                    <a:pt x="33" y="146"/>
                  </a:lnTo>
                  <a:lnTo>
                    <a:pt x="33" y="117"/>
                  </a:lnTo>
                  <a:lnTo>
                    <a:pt x="75" y="142"/>
                  </a:lnTo>
                  <a:lnTo>
                    <a:pt x="82" y="146"/>
                  </a:lnTo>
                  <a:lnTo>
                    <a:pt x="93" y="144"/>
                  </a:lnTo>
                  <a:lnTo>
                    <a:pt x="178" y="133"/>
                  </a:lnTo>
                  <a:lnTo>
                    <a:pt x="158" y="183"/>
                  </a:lnTo>
                  <a:lnTo>
                    <a:pt x="156" y="189"/>
                  </a:lnTo>
                  <a:lnTo>
                    <a:pt x="164" y="193"/>
                  </a:lnTo>
                  <a:lnTo>
                    <a:pt x="206" y="217"/>
                  </a:lnTo>
                  <a:lnTo>
                    <a:pt x="156" y="217"/>
                  </a:lnTo>
                  <a:lnTo>
                    <a:pt x="156" y="237"/>
                  </a:lnTo>
                  <a:lnTo>
                    <a:pt x="266" y="237"/>
                  </a:lnTo>
                  <a:lnTo>
                    <a:pt x="265" y="173"/>
                  </a:lnTo>
                  <a:lnTo>
                    <a:pt x="233" y="173"/>
                  </a:lnTo>
                  <a:lnTo>
                    <a:pt x="233" y="202"/>
                  </a:lnTo>
                  <a:lnTo>
                    <a:pt x="198" y="182"/>
                  </a:lnTo>
                  <a:lnTo>
                    <a:pt x="219" y="128"/>
                  </a:lnTo>
                  <a:lnTo>
                    <a:pt x="313" y="115"/>
                  </a:lnTo>
                  <a:lnTo>
                    <a:pt x="347" y="135"/>
                  </a:lnTo>
                  <a:lnTo>
                    <a:pt x="297" y="135"/>
                  </a:lnTo>
                  <a:lnTo>
                    <a:pt x="297" y="154"/>
                  </a:lnTo>
                  <a:lnTo>
                    <a:pt x="407" y="154"/>
                  </a:lnTo>
                  <a:lnTo>
                    <a:pt x="407" y="9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53">
              <a:extLst>
                <a:ext uri="{FF2B5EF4-FFF2-40B4-BE49-F238E27FC236}">
                  <a16:creationId xmlns:a16="http://schemas.microsoft.com/office/drawing/2014/main" id="{9D5DD06F-9412-4A9E-B4E5-E7C61E6AF2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6" y="583"/>
              <a:ext cx="407" cy="236"/>
            </a:xfrm>
            <a:custGeom>
              <a:avLst/>
              <a:gdLst>
                <a:gd name="T0" fmla="*/ 407 w 407"/>
                <a:gd name="T1" fmla="*/ 90 h 236"/>
                <a:gd name="T2" fmla="*/ 374 w 407"/>
                <a:gd name="T3" fmla="*/ 90 h 236"/>
                <a:gd name="T4" fmla="*/ 375 w 407"/>
                <a:gd name="T5" fmla="*/ 119 h 236"/>
                <a:gd name="T6" fmla="*/ 332 w 407"/>
                <a:gd name="T7" fmla="*/ 95 h 236"/>
                <a:gd name="T8" fmla="*/ 325 w 407"/>
                <a:gd name="T9" fmla="*/ 90 h 236"/>
                <a:gd name="T10" fmla="*/ 315 w 407"/>
                <a:gd name="T11" fmla="*/ 91 h 236"/>
                <a:gd name="T12" fmla="*/ 229 w 407"/>
                <a:gd name="T13" fmla="*/ 103 h 236"/>
                <a:gd name="T14" fmla="*/ 248 w 407"/>
                <a:gd name="T15" fmla="*/ 53 h 236"/>
                <a:gd name="T16" fmla="*/ 250 w 407"/>
                <a:gd name="T17" fmla="*/ 48 h 236"/>
                <a:gd name="T18" fmla="*/ 243 w 407"/>
                <a:gd name="T19" fmla="*/ 43 h 236"/>
                <a:gd name="T20" fmla="*/ 201 w 407"/>
                <a:gd name="T21" fmla="*/ 19 h 236"/>
                <a:gd name="T22" fmla="*/ 251 w 407"/>
                <a:gd name="T23" fmla="*/ 19 h 236"/>
                <a:gd name="T24" fmla="*/ 251 w 407"/>
                <a:gd name="T25" fmla="*/ 0 h 236"/>
                <a:gd name="T26" fmla="*/ 141 w 407"/>
                <a:gd name="T27" fmla="*/ 0 h 236"/>
                <a:gd name="T28" fmla="*/ 141 w 407"/>
                <a:gd name="T29" fmla="*/ 63 h 236"/>
                <a:gd name="T30" fmla="*/ 174 w 407"/>
                <a:gd name="T31" fmla="*/ 63 h 236"/>
                <a:gd name="T32" fmla="*/ 174 w 407"/>
                <a:gd name="T33" fmla="*/ 34 h 236"/>
                <a:gd name="T34" fmla="*/ 209 w 407"/>
                <a:gd name="T35" fmla="*/ 55 h 236"/>
                <a:gd name="T36" fmla="*/ 187 w 407"/>
                <a:gd name="T37" fmla="*/ 109 h 236"/>
                <a:gd name="T38" fmla="*/ 94 w 407"/>
                <a:gd name="T39" fmla="*/ 121 h 236"/>
                <a:gd name="T40" fmla="*/ 59 w 407"/>
                <a:gd name="T41" fmla="*/ 101 h 236"/>
                <a:gd name="T42" fmla="*/ 109 w 407"/>
                <a:gd name="T43" fmla="*/ 101 h 236"/>
                <a:gd name="T44" fmla="*/ 109 w 407"/>
                <a:gd name="T45" fmla="*/ 82 h 236"/>
                <a:gd name="T46" fmla="*/ 0 w 407"/>
                <a:gd name="T47" fmla="*/ 82 h 236"/>
                <a:gd name="T48" fmla="*/ 0 w 407"/>
                <a:gd name="T49" fmla="*/ 146 h 236"/>
                <a:gd name="T50" fmla="*/ 33 w 407"/>
                <a:gd name="T51" fmla="*/ 146 h 236"/>
                <a:gd name="T52" fmla="*/ 33 w 407"/>
                <a:gd name="T53" fmla="*/ 117 h 236"/>
                <a:gd name="T54" fmla="*/ 75 w 407"/>
                <a:gd name="T55" fmla="*/ 141 h 236"/>
                <a:gd name="T56" fmla="*/ 82 w 407"/>
                <a:gd name="T57" fmla="*/ 145 h 236"/>
                <a:gd name="T58" fmla="*/ 93 w 407"/>
                <a:gd name="T59" fmla="*/ 144 h 236"/>
                <a:gd name="T60" fmla="*/ 178 w 407"/>
                <a:gd name="T61" fmla="*/ 133 h 236"/>
                <a:gd name="T62" fmla="*/ 158 w 407"/>
                <a:gd name="T63" fmla="*/ 182 h 236"/>
                <a:gd name="T64" fmla="*/ 156 w 407"/>
                <a:gd name="T65" fmla="*/ 188 h 236"/>
                <a:gd name="T66" fmla="*/ 164 w 407"/>
                <a:gd name="T67" fmla="*/ 192 h 236"/>
                <a:gd name="T68" fmla="*/ 206 w 407"/>
                <a:gd name="T69" fmla="*/ 217 h 236"/>
                <a:gd name="T70" fmla="*/ 156 w 407"/>
                <a:gd name="T71" fmla="*/ 217 h 236"/>
                <a:gd name="T72" fmla="*/ 156 w 407"/>
                <a:gd name="T73" fmla="*/ 236 h 236"/>
                <a:gd name="T74" fmla="*/ 266 w 407"/>
                <a:gd name="T75" fmla="*/ 236 h 236"/>
                <a:gd name="T76" fmla="*/ 265 w 407"/>
                <a:gd name="T77" fmla="*/ 172 h 236"/>
                <a:gd name="T78" fmla="*/ 233 w 407"/>
                <a:gd name="T79" fmla="*/ 172 h 236"/>
                <a:gd name="T80" fmla="*/ 233 w 407"/>
                <a:gd name="T81" fmla="*/ 201 h 236"/>
                <a:gd name="T82" fmla="*/ 198 w 407"/>
                <a:gd name="T83" fmla="*/ 181 h 236"/>
                <a:gd name="T84" fmla="*/ 219 w 407"/>
                <a:gd name="T85" fmla="*/ 127 h 236"/>
                <a:gd name="T86" fmla="*/ 313 w 407"/>
                <a:gd name="T87" fmla="*/ 115 h 236"/>
                <a:gd name="T88" fmla="*/ 347 w 407"/>
                <a:gd name="T89" fmla="*/ 134 h 236"/>
                <a:gd name="T90" fmla="*/ 297 w 407"/>
                <a:gd name="T91" fmla="*/ 134 h 236"/>
                <a:gd name="T92" fmla="*/ 297 w 407"/>
                <a:gd name="T93" fmla="*/ 153 h 236"/>
                <a:gd name="T94" fmla="*/ 407 w 407"/>
                <a:gd name="T95" fmla="*/ 153 h 236"/>
                <a:gd name="T96" fmla="*/ 407 w 407"/>
                <a:gd name="T97" fmla="*/ 90 h 236"/>
                <a:gd name="T98" fmla="*/ 407 w 407"/>
                <a:gd name="T99" fmla="*/ 90 h 236"/>
                <a:gd name="T100" fmla="*/ 407 w 407"/>
                <a:gd name="T101" fmla="*/ 90 h 236"/>
                <a:gd name="T102" fmla="*/ 407 w 407"/>
                <a:gd name="T103" fmla="*/ 90 h 2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7"/>
                <a:gd name="T157" fmla="*/ 0 h 236"/>
                <a:gd name="T158" fmla="*/ 407 w 407"/>
                <a:gd name="T159" fmla="*/ 236 h 2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7" h="236">
                  <a:moveTo>
                    <a:pt x="407" y="90"/>
                  </a:moveTo>
                  <a:lnTo>
                    <a:pt x="374" y="90"/>
                  </a:lnTo>
                  <a:lnTo>
                    <a:pt x="375" y="119"/>
                  </a:lnTo>
                  <a:lnTo>
                    <a:pt x="332" y="95"/>
                  </a:lnTo>
                  <a:lnTo>
                    <a:pt x="325" y="90"/>
                  </a:lnTo>
                  <a:lnTo>
                    <a:pt x="315" y="91"/>
                  </a:lnTo>
                  <a:lnTo>
                    <a:pt x="229" y="103"/>
                  </a:lnTo>
                  <a:lnTo>
                    <a:pt x="248" y="53"/>
                  </a:lnTo>
                  <a:lnTo>
                    <a:pt x="250" y="48"/>
                  </a:lnTo>
                  <a:lnTo>
                    <a:pt x="243" y="43"/>
                  </a:lnTo>
                  <a:lnTo>
                    <a:pt x="201" y="19"/>
                  </a:lnTo>
                  <a:lnTo>
                    <a:pt x="251" y="19"/>
                  </a:lnTo>
                  <a:lnTo>
                    <a:pt x="251" y="0"/>
                  </a:lnTo>
                  <a:lnTo>
                    <a:pt x="141" y="0"/>
                  </a:lnTo>
                  <a:lnTo>
                    <a:pt x="141" y="63"/>
                  </a:lnTo>
                  <a:lnTo>
                    <a:pt x="174" y="63"/>
                  </a:lnTo>
                  <a:lnTo>
                    <a:pt x="174" y="34"/>
                  </a:lnTo>
                  <a:lnTo>
                    <a:pt x="209" y="55"/>
                  </a:lnTo>
                  <a:lnTo>
                    <a:pt x="187" y="109"/>
                  </a:lnTo>
                  <a:lnTo>
                    <a:pt x="94" y="121"/>
                  </a:lnTo>
                  <a:lnTo>
                    <a:pt x="59" y="101"/>
                  </a:lnTo>
                  <a:lnTo>
                    <a:pt x="109" y="101"/>
                  </a:lnTo>
                  <a:lnTo>
                    <a:pt x="109" y="82"/>
                  </a:lnTo>
                  <a:lnTo>
                    <a:pt x="0" y="82"/>
                  </a:lnTo>
                  <a:lnTo>
                    <a:pt x="0" y="146"/>
                  </a:lnTo>
                  <a:lnTo>
                    <a:pt x="33" y="146"/>
                  </a:lnTo>
                  <a:lnTo>
                    <a:pt x="33" y="117"/>
                  </a:lnTo>
                  <a:lnTo>
                    <a:pt x="75" y="141"/>
                  </a:lnTo>
                  <a:lnTo>
                    <a:pt x="82" y="145"/>
                  </a:lnTo>
                  <a:lnTo>
                    <a:pt x="93" y="144"/>
                  </a:lnTo>
                  <a:lnTo>
                    <a:pt x="178" y="133"/>
                  </a:lnTo>
                  <a:lnTo>
                    <a:pt x="158" y="182"/>
                  </a:lnTo>
                  <a:lnTo>
                    <a:pt x="156" y="188"/>
                  </a:lnTo>
                  <a:lnTo>
                    <a:pt x="164" y="192"/>
                  </a:lnTo>
                  <a:lnTo>
                    <a:pt x="206" y="217"/>
                  </a:lnTo>
                  <a:lnTo>
                    <a:pt x="156" y="217"/>
                  </a:lnTo>
                  <a:lnTo>
                    <a:pt x="156" y="236"/>
                  </a:lnTo>
                  <a:lnTo>
                    <a:pt x="266" y="236"/>
                  </a:lnTo>
                  <a:lnTo>
                    <a:pt x="265" y="172"/>
                  </a:lnTo>
                  <a:lnTo>
                    <a:pt x="233" y="172"/>
                  </a:lnTo>
                  <a:lnTo>
                    <a:pt x="233" y="201"/>
                  </a:lnTo>
                  <a:lnTo>
                    <a:pt x="198" y="181"/>
                  </a:lnTo>
                  <a:lnTo>
                    <a:pt x="219" y="127"/>
                  </a:lnTo>
                  <a:lnTo>
                    <a:pt x="313" y="115"/>
                  </a:lnTo>
                  <a:lnTo>
                    <a:pt x="347" y="134"/>
                  </a:lnTo>
                  <a:lnTo>
                    <a:pt x="297" y="134"/>
                  </a:lnTo>
                  <a:lnTo>
                    <a:pt x="297" y="153"/>
                  </a:lnTo>
                  <a:lnTo>
                    <a:pt x="407" y="153"/>
                  </a:lnTo>
                  <a:lnTo>
                    <a:pt x="407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" name="Text Box 54">
            <a:extLst>
              <a:ext uri="{FF2B5EF4-FFF2-40B4-BE49-F238E27FC236}">
                <a16:creationId xmlns:a16="http://schemas.microsoft.com/office/drawing/2014/main" id="{6A706771-3151-476A-9BB1-8FCE67316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8162" y="6453187"/>
            <a:ext cx="1298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anose="02010609060101010101" pitchFamily="49" charset="-122"/>
              </a:rPr>
              <a:t>SWD</a:t>
            </a:r>
          </a:p>
        </p:txBody>
      </p:sp>
      <p:sp>
        <p:nvSpPr>
          <p:cNvPr id="38" name="Text Box 44">
            <a:extLst>
              <a:ext uri="{FF2B5EF4-FFF2-40B4-BE49-F238E27FC236}">
                <a16:creationId xmlns:a16="http://schemas.microsoft.com/office/drawing/2014/main" id="{65130904-D718-438D-9F87-B8682B169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4712" y="5013325"/>
            <a:ext cx="7191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anose="02010609060101010101" pitchFamily="49" charset="-122"/>
              </a:rPr>
              <a:t>DP</a:t>
            </a:r>
          </a:p>
        </p:txBody>
      </p:sp>
      <p:sp>
        <p:nvSpPr>
          <p:cNvPr id="39" name="Text Box 55">
            <a:extLst>
              <a:ext uri="{FF2B5EF4-FFF2-40B4-BE49-F238E27FC236}">
                <a16:creationId xmlns:a16="http://schemas.microsoft.com/office/drawing/2014/main" id="{45F98ED6-F7C2-40F6-B871-1FEA610EE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2124" y="5372100"/>
            <a:ext cx="1298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anose="02010609060101010101" pitchFamily="49" charset="-122"/>
              </a:rPr>
              <a:t>Cost=10</a:t>
            </a:r>
          </a:p>
        </p:txBody>
      </p:sp>
      <p:sp>
        <p:nvSpPr>
          <p:cNvPr id="40" name="Text Box 57">
            <a:extLst>
              <a:ext uri="{FF2B5EF4-FFF2-40B4-BE49-F238E27FC236}">
                <a16:creationId xmlns:a16="http://schemas.microsoft.com/office/drawing/2014/main" id="{076E67ED-2B32-414E-93AC-364E98A54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5262" y="4795837"/>
            <a:ext cx="30972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anose="02010609060101010101" pitchFamily="49" charset="-122"/>
              </a:rPr>
              <a:t>BridgeID: 0.0000-0000-0002</a:t>
            </a:r>
          </a:p>
        </p:txBody>
      </p:sp>
      <p:sp>
        <p:nvSpPr>
          <p:cNvPr id="41" name="Line 58">
            <a:extLst>
              <a:ext uri="{FF2B5EF4-FFF2-40B4-BE49-F238E27FC236}">
                <a16:creationId xmlns:a16="http://schemas.microsoft.com/office/drawing/2014/main" id="{A10EDECC-0E49-4C54-90FA-300997E8A8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7949" y="4722812"/>
            <a:ext cx="22320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AutoShape 59">
            <a:extLst>
              <a:ext uri="{FF2B5EF4-FFF2-40B4-BE49-F238E27FC236}">
                <a16:creationId xmlns:a16="http://schemas.microsoft.com/office/drawing/2014/main" id="{5F505D02-C1E0-46BA-8184-7923C19B75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43412" y="4579937"/>
            <a:ext cx="285750" cy="287338"/>
          </a:xfrm>
          <a:custGeom>
            <a:avLst/>
            <a:gdLst>
              <a:gd name="T0" fmla="*/ 2147483647 w 21600"/>
              <a:gd name="T1" fmla="*/ 0 h 21600"/>
              <a:gd name="T2" fmla="*/ 1281629773 w 21600"/>
              <a:gd name="T3" fmla="*/ 1317624744 h 21600"/>
              <a:gd name="T4" fmla="*/ 0 w 21600"/>
              <a:gd name="T5" fmla="*/ 2147483647 h 21600"/>
              <a:gd name="T6" fmla="*/ 1281629773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1317624744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3" name="Group 6">
            <a:extLst>
              <a:ext uri="{FF2B5EF4-FFF2-40B4-BE49-F238E27FC236}">
                <a16:creationId xmlns:a16="http://schemas.microsoft.com/office/drawing/2014/main" id="{A403CF63-8CC1-4381-9E05-D0800582EE0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774837" y="4418012"/>
            <a:ext cx="914400" cy="666750"/>
            <a:chOff x="1402" y="538"/>
            <a:chExt cx="576" cy="420"/>
          </a:xfrm>
        </p:grpSpPr>
        <p:sp>
          <p:nvSpPr>
            <p:cNvPr id="44" name="AutoShape 7">
              <a:extLst>
                <a:ext uri="{FF2B5EF4-FFF2-40B4-BE49-F238E27FC236}">
                  <a16:creationId xmlns:a16="http://schemas.microsoft.com/office/drawing/2014/main" id="{1B772125-2BF2-4942-9200-6D746C98006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02" y="538"/>
              <a:ext cx="576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60AEC576-7DB5-41E6-BBE5-F42BBA48E3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" y="706"/>
              <a:ext cx="287" cy="252"/>
            </a:xfrm>
            <a:custGeom>
              <a:avLst/>
              <a:gdLst>
                <a:gd name="T0" fmla="*/ 287 w 287"/>
                <a:gd name="T1" fmla="*/ 0 h 252"/>
                <a:gd name="T2" fmla="*/ 287 w 287"/>
                <a:gd name="T3" fmla="*/ 85 h 252"/>
                <a:gd name="T4" fmla="*/ 0 w 287"/>
                <a:gd name="T5" fmla="*/ 252 h 252"/>
                <a:gd name="T6" fmla="*/ 0 w 287"/>
                <a:gd name="T7" fmla="*/ 167 h 252"/>
                <a:gd name="T8" fmla="*/ 287 w 287"/>
                <a:gd name="T9" fmla="*/ 0 h 252"/>
                <a:gd name="T10" fmla="*/ 287 w 287"/>
                <a:gd name="T11" fmla="*/ 0 h 252"/>
                <a:gd name="T12" fmla="*/ 287 w 287"/>
                <a:gd name="T13" fmla="*/ 0 h 252"/>
                <a:gd name="T14" fmla="*/ 287 w 287"/>
                <a:gd name="T15" fmla="*/ 0 h 252"/>
                <a:gd name="T16" fmla="*/ 287 w 287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7"/>
                <a:gd name="T28" fmla="*/ 0 h 252"/>
                <a:gd name="T29" fmla="*/ 287 w 287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7" h="252">
                  <a:moveTo>
                    <a:pt x="287" y="0"/>
                  </a:moveTo>
                  <a:lnTo>
                    <a:pt x="287" y="85"/>
                  </a:lnTo>
                  <a:lnTo>
                    <a:pt x="0" y="252"/>
                  </a:lnTo>
                  <a:lnTo>
                    <a:pt x="0" y="167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ACFAE5B4-1CA0-4B1B-B85C-B1F3DFE22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2" y="706"/>
              <a:ext cx="289" cy="252"/>
            </a:xfrm>
            <a:custGeom>
              <a:avLst/>
              <a:gdLst>
                <a:gd name="T0" fmla="*/ 289 w 289"/>
                <a:gd name="T1" fmla="*/ 167 h 252"/>
                <a:gd name="T2" fmla="*/ 289 w 289"/>
                <a:gd name="T3" fmla="*/ 252 h 252"/>
                <a:gd name="T4" fmla="*/ 0 w 289"/>
                <a:gd name="T5" fmla="*/ 85 h 252"/>
                <a:gd name="T6" fmla="*/ 0 w 289"/>
                <a:gd name="T7" fmla="*/ 0 h 252"/>
                <a:gd name="T8" fmla="*/ 289 w 289"/>
                <a:gd name="T9" fmla="*/ 167 h 252"/>
                <a:gd name="T10" fmla="*/ 289 w 289"/>
                <a:gd name="T11" fmla="*/ 167 h 252"/>
                <a:gd name="T12" fmla="*/ 289 w 289"/>
                <a:gd name="T13" fmla="*/ 167 h 252"/>
                <a:gd name="T14" fmla="*/ 289 w 289"/>
                <a:gd name="T15" fmla="*/ 167 h 252"/>
                <a:gd name="T16" fmla="*/ 289 w 289"/>
                <a:gd name="T17" fmla="*/ 167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9"/>
                <a:gd name="T28" fmla="*/ 0 h 252"/>
                <a:gd name="T29" fmla="*/ 289 w 289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9" h="252">
                  <a:moveTo>
                    <a:pt x="289" y="167"/>
                  </a:moveTo>
                  <a:lnTo>
                    <a:pt x="289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9" y="167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10">
              <a:extLst>
                <a:ext uri="{FF2B5EF4-FFF2-40B4-BE49-F238E27FC236}">
                  <a16:creationId xmlns:a16="http://schemas.microsoft.com/office/drawing/2014/main" id="{0199F9FA-52D5-43D2-A4C0-F96192B21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2" y="538"/>
              <a:ext cx="576" cy="335"/>
            </a:xfrm>
            <a:custGeom>
              <a:avLst/>
              <a:gdLst>
                <a:gd name="T0" fmla="*/ 576 w 576"/>
                <a:gd name="T1" fmla="*/ 168 h 335"/>
                <a:gd name="T2" fmla="*/ 289 w 576"/>
                <a:gd name="T3" fmla="*/ 335 h 335"/>
                <a:gd name="T4" fmla="*/ 0 w 576"/>
                <a:gd name="T5" fmla="*/ 168 h 335"/>
                <a:gd name="T6" fmla="*/ 287 w 576"/>
                <a:gd name="T7" fmla="*/ 0 h 335"/>
                <a:gd name="T8" fmla="*/ 576 w 576"/>
                <a:gd name="T9" fmla="*/ 168 h 335"/>
                <a:gd name="T10" fmla="*/ 576 w 576"/>
                <a:gd name="T11" fmla="*/ 168 h 335"/>
                <a:gd name="T12" fmla="*/ 576 w 576"/>
                <a:gd name="T13" fmla="*/ 168 h 335"/>
                <a:gd name="T14" fmla="*/ 576 w 576"/>
                <a:gd name="T15" fmla="*/ 168 h 335"/>
                <a:gd name="T16" fmla="*/ 576 w 576"/>
                <a:gd name="T17" fmla="*/ 168 h 3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6"/>
                <a:gd name="T28" fmla="*/ 0 h 335"/>
                <a:gd name="T29" fmla="*/ 576 w 576"/>
                <a:gd name="T30" fmla="*/ 335 h 33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6" h="335">
                  <a:moveTo>
                    <a:pt x="576" y="168"/>
                  </a:moveTo>
                  <a:lnTo>
                    <a:pt x="289" y="335"/>
                  </a:lnTo>
                  <a:lnTo>
                    <a:pt x="0" y="168"/>
                  </a:lnTo>
                  <a:lnTo>
                    <a:pt x="287" y="0"/>
                  </a:lnTo>
                  <a:lnTo>
                    <a:pt x="576" y="168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553A5ED5-5EEF-4606-9E22-003364978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6" y="588"/>
              <a:ext cx="407" cy="237"/>
            </a:xfrm>
            <a:custGeom>
              <a:avLst/>
              <a:gdLst>
                <a:gd name="T0" fmla="*/ 407 w 407"/>
                <a:gd name="T1" fmla="*/ 90 h 237"/>
                <a:gd name="T2" fmla="*/ 374 w 407"/>
                <a:gd name="T3" fmla="*/ 90 h 237"/>
                <a:gd name="T4" fmla="*/ 375 w 407"/>
                <a:gd name="T5" fmla="*/ 119 h 237"/>
                <a:gd name="T6" fmla="*/ 332 w 407"/>
                <a:gd name="T7" fmla="*/ 95 h 237"/>
                <a:gd name="T8" fmla="*/ 325 w 407"/>
                <a:gd name="T9" fmla="*/ 91 h 237"/>
                <a:gd name="T10" fmla="*/ 315 w 407"/>
                <a:gd name="T11" fmla="*/ 92 h 237"/>
                <a:gd name="T12" fmla="*/ 229 w 407"/>
                <a:gd name="T13" fmla="*/ 104 h 237"/>
                <a:gd name="T14" fmla="*/ 248 w 407"/>
                <a:gd name="T15" fmla="*/ 54 h 237"/>
                <a:gd name="T16" fmla="*/ 250 w 407"/>
                <a:gd name="T17" fmla="*/ 48 h 237"/>
                <a:gd name="T18" fmla="*/ 243 w 407"/>
                <a:gd name="T19" fmla="*/ 43 h 237"/>
                <a:gd name="T20" fmla="*/ 201 w 407"/>
                <a:gd name="T21" fmla="*/ 19 h 237"/>
                <a:gd name="T22" fmla="*/ 251 w 407"/>
                <a:gd name="T23" fmla="*/ 19 h 237"/>
                <a:gd name="T24" fmla="*/ 251 w 407"/>
                <a:gd name="T25" fmla="*/ 0 h 237"/>
                <a:gd name="T26" fmla="*/ 141 w 407"/>
                <a:gd name="T27" fmla="*/ 0 h 237"/>
                <a:gd name="T28" fmla="*/ 141 w 407"/>
                <a:gd name="T29" fmla="*/ 64 h 237"/>
                <a:gd name="T30" fmla="*/ 174 w 407"/>
                <a:gd name="T31" fmla="*/ 64 h 237"/>
                <a:gd name="T32" fmla="*/ 174 w 407"/>
                <a:gd name="T33" fmla="*/ 35 h 237"/>
                <a:gd name="T34" fmla="*/ 209 w 407"/>
                <a:gd name="T35" fmla="*/ 55 h 237"/>
                <a:gd name="T36" fmla="*/ 187 w 407"/>
                <a:gd name="T37" fmla="*/ 109 h 237"/>
                <a:gd name="T38" fmla="*/ 94 w 407"/>
                <a:gd name="T39" fmla="*/ 122 h 237"/>
                <a:gd name="T40" fmla="*/ 59 w 407"/>
                <a:gd name="T41" fmla="*/ 101 h 237"/>
                <a:gd name="T42" fmla="*/ 109 w 407"/>
                <a:gd name="T43" fmla="*/ 101 h 237"/>
                <a:gd name="T44" fmla="*/ 109 w 407"/>
                <a:gd name="T45" fmla="*/ 83 h 237"/>
                <a:gd name="T46" fmla="*/ 0 w 407"/>
                <a:gd name="T47" fmla="*/ 83 h 237"/>
                <a:gd name="T48" fmla="*/ 0 w 407"/>
                <a:gd name="T49" fmla="*/ 146 h 237"/>
                <a:gd name="T50" fmla="*/ 33 w 407"/>
                <a:gd name="T51" fmla="*/ 146 h 237"/>
                <a:gd name="T52" fmla="*/ 33 w 407"/>
                <a:gd name="T53" fmla="*/ 117 h 237"/>
                <a:gd name="T54" fmla="*/ 75 w 407"/>
                <a:gd name="T55" fmla="*/ 142 h 237"/>
                <a:gd name="T56" fmla="*/ 82 w 407"/>
                <a:gd name="T57" fmla="*/ 146 h 237"/>
                <a:gd name="T58" fmla="*/ 93 w 407"/>
                <a:gd name="T59" fmla="*/ 144 h 237"/>
                <a:gd name="T60" fmla="*/ 178 w 407"/>
                <a:gd name="T61" fmla="*/ 133 h 237"/>
                <a:gd name="T62" fmla="*/ 158 w 407"/>
                <a:gd name="T63" fmla="*/ 183 h 237"/>
                <a:gd name="T64" fmla="*/ 156 w 407"/>
                <a:gd name="T65" fmla="*/ 189 h 237"/>
                <a:gd name="T66" fmla="*/ 164 w 407"/>
                <a:gd name="T67" fmla="*/ 193 h 237"/>
                <a:gd name="T68" fmla="*/ 206 w 407"/>
                <a:gd name="T69" fmla="*/ 217 h 237"/>
                <a:gd name="T70" fmla="*/ 156 w 407"/>
                <a:gd name="T71" fmla="*/ 217 h 237"/>
                <a:gd name="T72" fmla="*/ 156 w 407"/>
                <a:gd name="T73" fmla="*/ 237 h 237"/>
                <a:gd name="T74" fmla="*/ 266 w 407"/>
                <a:gd name="T75" fmla="*/ 237 h 237"/>
                <a:gd name="T76" fmla="*/ 265 w 407"/>
                <a:gd name="T77" fmla="*/ 173 h 237"/>
                <a:gd name="T78" fmla="*/ 233 w 407"/>
                <a:gd name="T79" fmla="*/ 173 h 237"/>
                <a:gd name="T80" fmla="*/ 233 w 407"/>
                <a:gd name="T81" fmla="*/ 202 h 237"/>
                <a:gd name="T82" fmla="*/ 198 w 407"/>
                <a:gd name="T83" fmla="*/ 182 h 237"/>
                <a:gd name="T84" fmla="*/ 219 w 407"/>
                <a:gd name="T85" fmla="*/ 128 h 237"/>
                <a:gd name="T86" fmla="*/ 313 w 407"/>
                <a:gd name="T87" fmla="*/ 115 h 237"/>
                <a:gd name="T88" fmla="*/ 347 w 407"/>
                <a:gd name="T89" fmla="*/ 135 h 237"/>
                <a:gd name="T90" fmla="*/ 297 w 407"/>
                <a:gd name="T91" fmla="*/ 135 h 237"/>
                <a:gd name="T92" fmla="*/ 297 w 407"/>
                <a:gd name="T93" fmla="*/ 154 h 237"/>
                <a:gd name="T94" fmla="*/ 407 w 407"/>
                <a:gd name="T95" fmla="*/ 154 h 237"/>
                <a:gd name="T96" fmla="*/ 407 w 407"/>
                <a:gd name="T97" fmla="*/ 90 h 237"/>
                <a:gd name="T98" fmla="*/ 407 w 407"/>
                <a:gd name="T99" fmla="*/ 90 h 237"/>
                <a:gd name="T100" fmla="*/ 407 w 407"/>
                <a:gd name="T101" fmla="*/ 90 h 237"/>
                <a:gd name="T102" fmla="*/ 407 w 407"/>
                <a:gd name="T103" fmla="*/ 90 h 23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7"/>
                <a:gd name="T157" fmla="*/ 0 h 237"/>
                <a:gd name="T158" fmla="*/ 407 w 407"/>
                <a:gd name="T159" fmla="*/ 237 h 23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7" h="237">
                  <a:moveTo>
                    <a:pt x="407" y="90"/>
                  </a:moveTo>
                  <a:lnTo>
                    <a:pt x="374" y="90"/>
                  </a:lnTo>
                  <a:lnTo>
                    <a:pt x="375" y="119"/>
                  </a:lnTo>
                  <a:lnTo>
                    <a:pt x="332" y="95"/>
                  </a:lnTo>
                  <a:lnTo>
                    <a:pt x="325" y="91"/>
                  </a:lnTo>
                  <a:lnTo>
                    <a:pt x="315" y="92"/>
                  </a:lnTo>
                  <a:lnTo>
                    <a:pt x="229" y="104"/>
                  </a:lnTo>
                  <a:lnTo>
                    <a:pt x="248" y="54"/>
                  </a:lnTo>
                  <a:lnTo>
                    <a:pt x="250" y="48"/>
                  </a:lnTo>
                  <a:lnTo>
                    <a:pt x="243" y="43"/>
                  </a:lnTo>
                  <a:lnTo>
                    <a:pt x="201" y="19"/>
                  </a:lnTo>
                  <a:lnTo>
                    <a:pt x="251" y="19"/>
                  </a:lnTo>
                  <a:lnTo>
                    <a:pt x="251" y="0"/>
                  </a:lnTo>
                  <a:lnTo>
                    <a:pt x="141" y="0"/>
                  </a:lnTo>
                  <a:lnTo>
                    <a:pt x="141" y="64"/>
                  </a:lnTo>
                  <a:lnTo>
                    <a:pt x="174" y="64"/>
                  </a:lnTo>
                  <a:lnTo>
                    <a:pt x="174" y="35"/>
                  </a:lnTo>
                  <a:lnTo>
                    <a:pt x="209" y="55"/>
                  </a:lnTo>
                  <a:lnTo>
                    <a:pt x="187" y="109"/>
                  </a:lnTo>
                  <a:lnTo>
                    <a:pt x="94" y="122"/>
                  </a:lnTo>
                  <a:lnTo>
                    <a:pt x="59" y="101"/>
                  </a:lnTo>
                  <a:lnTo>
                    <a:pt x="109" y="101"/>
                  </a:lnTo>
                  <a:lnTo>
                    <a:pt x="109" y="83"/>
                  </a:lnTo>
                  <a:lnTo>
                    <a:pt x="0" y="83"/>
                  </a:lnTo>
                  <a:lnTo>
                    <a:pt x="0" y="146"/>
                  </a:lnTo>
                  <a:lnTo>
                    <a:pt x="33" y="146"/>
                  </a:lnTo>
                  <a:lnTo>
                    <a:pt x="33" y="117"/>
                  </a:lnTo>
                  <a:lnTo>
                    <a:pt x="75" y="142"/>
                  </a:lnTo>
                  <a:lnTo>
                    <a:pt x="82" y="146"/>
                  </a:lnTo>
                  <a:lnTo>
                    <a:pt x="93" y="144"/>
                  </a:lnTo>
                  <a:lnTo>
                    <a:pt x="178" y="133"/>
                  </a:lnTo>
                  <a:lnTo>
                    <a:pt x="158" y="183"/>
                  </a:lnTo>
                  <a:lnTo>
                    <a:pt x="156" y="189"/>
                  </a:lnTo>
                  <a:lnTo>
                    <a:pt x="164" y="193"/>
                  </a:lnTo>
                  <a:lnTo>
                    <a:pt x="206" y="217"/>
                  </a:lnTo>
                  <a:lnTo>
                    <a:pt x="156" y="217"/>
                  </a:lnTo>
                  <a:lnTo>
                    <a:pt x="156" y="237"/>
                  </a:lnTo>
                  <a:lnTo>
                    <a:pt x="266" y="237"/>
                  </a:lnTo>
                  <a:lnTo>
                    <a:pt x="265" y="173"/>
                  </a:lnTo>
                  <a:lnTo>
                    <a:pt x="233" y="173"/>
                  </a:lnTo>
                  <a:lnTo>
                    <a:pt x="233" y="202"/>
                  </a:lnTo>
                  <a:lnTo>
                    <a:pt x="198" y="182"/>
                  </a:lnTo>
                  <a:lnTo>
                    <a:pt x="219" y="128"/>
                  </a:lnTo>
                  <a:lnTo>
                    <a:pt x="313" y="115"/>
                  </a:lnTo>
                  <a:lnTo>
                    <a:pt x="347" y="135"/>
                  </a:lnTo>
                  <a:lnTo>
                    <a:pt x="297" y="135"/>
                  </a:lnTo>
                  <a:lnTo>
                    <a:pt x="297" y="154"/>
                  </a:lnTo>
                  <a:lnTo>
                    <a:pt x="407" y="154"/>
                  </a:lnTo>
                  <a:lnTo>
                    <a:pt x="407" y="9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34EFEB0B-AD1C-4783-B30E-6ADD9816C4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6" y="583"/>
              <a:ext cx="407" cy="236"/>
            </a:xfrm>
            <a:custGeom>
              <a:avLst/>
              <a:gdLst>
                <a:gd name="T0" fmla="*/ 407 w 407"/>
                <a:gd name="T1" fmla="*/ 90 h 236"/>
                <a:gd name="T2" fmla="*/ 374 w 407"/>
                <a:gd name="T3" fmla="*/ 90 h 236"/>
                <a:gd name="T4" fmla="*/ 375 w 407"/>
                <a:gd name="T5" fmla="*/ 119 h 236"/>
                <a:gd name="T6" fmla="*/ 332 w 407"/>
                <a:gd name="T7" fmla="*/ 95 h 236"/>
                <a:gd name="T8" fmla="*/ 325 w 407"/>
                <a:gd name="T9" fmla="*/ 90 h 236"/>
                <a:gd name="T10" fmla="*/ 315 w 407"/>
                <a:gd name="T11" fmla="*/ 91 h 236"/>
                <a:gd name="T12" fmla="*/ 229 w 407"/>
                <a:gd name="T13" fmla="*/ 103 h 236"/>
                <a:gd name="T14" fmla="*/ 248 w 407"/>
                <a:gd name="T15" fmla="*/ 53 h 236"/>
                <a:gd name="T16" fmla="*/ 250 w 407"/>
                <a:gd name="T17" fmla="*/ 48 h 236"/>
                <a:gd name="T18" fmla="*/ 243 w 407"/>
                <a:gd name="T19" fmla="*/ 43 h 236"/>
                <a:gd name="T20" fmla="*/ 201 w 407"/>
                <a:gd name="T21" fmla="*/ 19 h 236"/>
                <a:gd name="T22" fmla="*/ 251 w 407"/>
                <a:gd name="T23" fmla="*/ 19 h 236"/>
                <a:gd name="T24" fmla="*/ 251 w 407"/>
                <a:gd name="T25" fmla="*/ 0 h 236"/>
                <a:gd name="T26" fmla="*/ 141 w 407"/>
                <a:gd name="T27" fmla="*/ 0 h 236"/>
                <a:gd name="T28" fmla="*/ 141 w 407"/>
                <a:gd name="T29" fmla="*/ 63 h 236"/>
                <a:gd name="T30" fmla="*/ 174 w 407"/>
                <a:gd name="T31" fmla="*/ 63 h 236"/>
                <a:gd name="T32" fmla="*/ 174 w 407"/>
                <a:gd name="T33" fmla="*/ 34 h 236"/>
                <a:gd name="T34" fmla="*/ 209 w 407"/>
                <a:gd name="T35" fmla="*/ 55 h 236"/>
                <a:gd name="T36" fmla="*/ 187 w 407"/>
                <a:gd name="T37" fmla="*/ 109 h 236"/>
                <a:gd name="T38" fmla="*/ 94 w 407"/>
                <a:gd name="T39" fmla="*/ 121 h 236"/>
                <a:gd name="T40" fmla="*/ 59 w 407"/>
                <a:gd name="T41" fmla="*/ 101 h 236"/>
                <a:gd name="T42" fmla="*/ 109 w 407"/>
                <a:gd name="T43" fmla="*/ 101 h 236"/>
                <a:gd name="T44" fmla="*/ 109 w 407"/>
                <a:gd name="T45" fmla="*/ 82 h 236"/>
                <a:gd name="T46" fmla="*/ 0 w 407"/>
                <a:gd name="T47" fmla="*/ 82 h 236"/>
                <a:gd name="T48" fmla="*/ 0 w 407"/>
                <a:gd name="T49" fmla="*/ 146 h 236"/>
                <a:gd name="T50" fmla="*/ 33 w 407"/>
                <a:gd name="T51" fmla="*/ 146 h 236"/>
                <a:gd name="T52" fmla="*/ 33 w 407"/>
                <a:gd name="T53" fmla="*/ 117 h 236"/>
                <a:gd name="T54" fmla="*/ 75 w 407"/>
                <a:gd name="T55" fmla="*/ 141 h 236"/>
                <a:gd name="T56" fmla="*/ 82 w 407"/>
                <a:gd name="T57" fmla="*/ 145 h 236"/>
                <a:gd name="T58" fmla="*/ 93 w 407"/>
                <a:gd name="T59" fmla="*/ 144 h 236"/>
                <a:gd name="T60" fmla="*/ 178 w 407"/>
                <a:gd name="T61" fmla="*/ 133 h 236"/>
                <a:gd name="T62" fmla="*/ 158 w 407"/>
                <a:gd name="T63" fmla="*/ 182 h 236"/>
                <a:gd name="T64" fmla="*/ 156 w 407"/>
                <a:gd name="T65" fmla="*/ 188 h 236"/>
                <a:gd name="T66" fmla="*/ 164 w 407"/>
                <a:gd name="T67" fmla="*/ 192 h 236"/>
                <a:gd name="T68" fmla="*/ 206 w 407"/>
                <a:gd name="T69" fmla="*/ 217 h 236"/>
                <a:gd name="T70" fmla="*/ 156 w 407"/>
                <a:gd name="T71" fmla="*/ 217 h 236"/>
                <a:gd name="T72" fmla="*/ 156 w 407"/>
                <a:gd name="T73" fmla="*/ 236 h 236"/>
                <a:gd name="T74" fmla="*/ 266 w 407"/>
                <a:gd name="T75" fmla="*/ 236 h 236"/>
                <a:gd name="T76" fmla="*/ 265 w 407"/>
                <a:gd name="T77" fmla="*/ 172 h 236"/>
                <a:gd name="T78" fmla="*/ 233 w 407"/>
                <a:gd name="T79" fmla="*/ 172 h 236"/>
                <a:gd name="T80" fmla="*/ 233 w 407"/>
                <a:gd name="T81" fmla="*/ 201 h 236"/>
                <a:gd name="T82" fmla="*/ 198 w 407"/>
                <a:gd name="T83" fmla="*/ 181 h 236"/>
                <a:gd name="T84" fmla="*/ 219 w 407"/>
                <a:gd name="T85" fmla="*/ 127 h 236"/>
                <a:gd name="T86" fmla="*/ 313 w 407"/>
                <a:gd name="T87" fmla="*/ 115 h 236"/>
                <a:gd name="T88" fmla="*/ 347 w 407"/>
                <a:gd name="T89" fmla="*/ 134 h 236"/>
                <a:gd name="T90" fmla="*/ 297 w 407"/>
                <a:gd name="T91" fmla="*/ 134 h 236"/>
                <a:gd name="T92" fmla="*/ 297 w 407"/>
                <a:gd name="T93" fmla="*/ 153 h 236"/>
                <a:gd name="T94" fmla="*/ 407 w 407"/>
                <a:gd name="T95" fmla="*/ 153 h 236"/>
                <a:gd name="T96" fmla="*/ 407 w 407"/>
                <a:gd name="T97" fmla="*/ 90 h 236"/>
                <a:gd name="T98" fmla="*/ 407 w 407"/>
                <a:gd name="T99" fmla="*/ 90 h 236"/>
                <a:gd name="T100" fmla="*/ 407 w 407"/>
                <a:gd name="T101" fmla="*/ 90 h 236"/>
                <a:gd name="T102" fmla="*/ 407 w 407"/>
                <a:gd name="T103" fmla="*/ 90 h 2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7"/>
                <a:gd name="T157" fmla="*/ 0 h 236"/>
                <a:gd name="T158" fmla="*/ 407 w 407"/>
                <a:gd name="T159" fmla="*/ 236 h 2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7" h="236">
                  <a:moveTo>
                    <a:pt x="407" y="90"/>
                  </a:moveTo>
                  <a:lnTo>
                    <a:pt x="374" y="90"/>
                  </a:lnTo>
                  <a:lnTo>
                    <a:pt x="375" y="119"/>
                  </a:lnTo>
                  <a:lnTo>
                    <a:pt x="332" y="95"/>
                  </a:lnTo>
                  <a:lnTo>
                    <a:pt x="325" y="90"/>
                  </a:lnTo>
                  <a:lnTo>
                    <a:pt x="315" y="91"/>
                  </a:lnTo>
                  <a:lnTo>
                    <a:pt x="229" y="103"/>
                  </a:lnTo>
                  <a:lnTo>
                    <a:pt x="248" y="53"/>
                  </a:lnTo>
                  <a:lnTo>
                    <a:pt x="250" y="48"/>
                  </a:lnTo>
                  <a:lnTo>
                    <a:pt x="243" y="43"/>
                  </a:lnTo>
                  <a:lnTo>
                    <a:pt x="201" y="19"/>
                  </a:lnTo>
                  <a:lnTo>
                    <a:pt x="251" y="19"/>
                  </a:lnTo>
                  <a:lnTo>
                    <a:pt x="251" y="0"/>
                  </a:lnTo>
                  <a:lnTo>
                    <a:pt x="141" y="0"/>
                  </a:lnTo>
                  <a:lnTo>
                    <a:pt x="141" y="63"/>
                  </a:lnTo>
                  <a:lnTo>
                    <a:pt x="174" y="63"/>
                  </a:lnTo>
                  <a:lnTo>
                    <a:pt x="174" y="34"/>
                  </a:lnTo>
                  <a:lnTo>
                    <a:pt x="209" y="55"/>
                  </a:lnTo>
                  <a:lnTo>
                    <a:pt x="187" y="109"/>
                  </a:lnTo>
                  <a:lnTo>
                    <a:pt x="94" y="121"/>
                  </a:lnTo>
                  <a:lnTo>
                    <a:pt x="59" y="101"/>
                  </a:lnTo>
                  <a:lnTo>
                    <a:pt x="109" y="101"/>
                  </a:lnTo>
                  <a:lnTo>
                    <a:pt x="109" y="82"/>
                  </a:lnTo>
                  <a:lnTo>
                    <a:pt x="0" y="82"/>
                  </a:lnTo>
                  <a:lnTo>
                    <a:pt x="0" y="146"/>
                  </a:lnTo>
                  <a:lnTo>
                    <a:pt x="33" y="146"/>
                  </a:lnTo>
                  <a:lnTo>
                    <a:pt x="33" y="117"/>
                  </a:lnTo>
                  <a:lnTo>
                    <a:pt x="75" y="141"/>
                  </a:lnTo>
                  <a:lnTo>
                    <a:pt x="82" y="145"/>
                  </a:lnTo>
                  <a:lnTo>
                    <a:pt x="93" y="144"/>
                  </a:lnTo>
                  <a:lnTo>
                    <a:pt x="178" y="133"/>
                  </a:lnTo>
                  <a:lnTo>
                    <a:pt x="158" y="182"/>
                  </a:lnTo>
                  <a:lnTo>
                    <a:pt x="156" y="188"/>
                  </a:lnTo>
                  <a:lnTo>
                    <a:pt x="164" y="192"/>
                  </a:lnTo>
                  <a:lnTo>
                    <a:pt x="206" y="217"/>
                  </a:lnTo>
                  <a:lnTo>
                    <a:pt x="156" y="217"/>
                  </a:lnTo>
                  <a:lnTo>
                    <a:pt x="156" y="236"/>
                  </a:lnTo>
                  <a:lnTo>
                    <a:pt x="266" y="236"/>
                  </a:lnTo>
                  <a:lnTo>
                    <a:pt x="265" y="172"/>
                  </a:lnTo>
                  <a:lnTo>
                    <a:pt x="233" y="172"/>
                  </a:lnTo>
                  <a:lnTo>
                    <a:pt x="233" y="201"/>
                  </a:lnTo>
                  <a:lnTo>
                    <a:pt x="198" y="181"/>
                  </a:lnTo>
                  <a:lnTo>
                    <a:pt x="219" y="127"/>
                  </a:lnTo>
                  <a:lnTo>
                    <a:pt x="313" y="115"/>
                  </a:lnTo>
                  <a:lnTo>
                    <a:pt x="347" y="134"/>
                  </a:lnTo>
                  <a:lnTo>
                    <a:pt x="297" y="134"/>
                  </a:lnTo>
                  <a:lnTo>
                    <a:pt x="297" y="153"/>
                  </a:lnTo>
                  <a:lnTo>
                    <a:pt x="407" y="153"/>
                  </a:lnTo>
                  <a:lnTo>
                    <a:pt x="407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0" name="Group 13">
            <a:extLst>
              <a:ext uri="{FF2B5EF4-FFF2-40B4-BE49-F238E27FC236}">
                <a16:creationId xmlns:a16="http://schemas.microsoft.com/office/drawing/2014/main" id="{0DC12FB8-2838-4D2D-ABEC-80917521F5C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633924" y="4418012"/>
            <a:ext cx="914400" cy="666750"/>
            <a:chOff x="1402" y="538"/>
            <a:chExt cx="576" cy="420"/>
          </a:xfrm>
        </p:grpSpPr>
        <p:sp>
          <p:nvSpPr>
            <p:cNvPr id="51" name="AutoShape 14">
              <a:extLst>
                <a:ext uri="{FF2B5EF4-FFF2-40B4-BE49-F238E27FC236}">
                  <a16:creationId xmlns:a16="http://schemas.microsoft.com/office/drawing/2014/main" id="{E11299C7-6701-4388-9468-ACA685EA79E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02" y="538"/>
              <a:ext cx="576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058A4B95-06F5-442C-A087-60D9CBB91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" y="706"/>
              <a:ext cx="287" cy="252"/>
            </a:xfrm>
            <a:custGeom>
              <a:avLst/>
              <a:gdLst>
                <a:gd name="T0" fmla="*/ 287 w 287"/>
                <a:gd name="T1" fmla="*/ 0 h 252"/>
                <a:gd name="T2" fmla="*/ 287 w 287"/>
                <a:gd name="T3" fmla="*/ 85 h 252"/>
                <a:gd name="T4" fmla="*/ 0 w 287"/>
                <a:gd name="T5" fmla="*/ 252 h 252"/>
                <a:gd name="T6" fmla="*/ 0 w 287"/>
                <a:gd name="T7" fmla="*/ 167 h 252"/>
                <a:gd name="T8" fmla="*/ 287 w 287"/>
                <a:gd name="T9" fmla="*/ 0 h 252"/>
                <a:gd name="T10" fmla="*/ 287 w 287"/>
                <a:gd name="T11" fmla="*/ 0 h 252"/>
                <a:gd name="T12" fmla="*/ 287 w 287"/>
                <a:gd name="T13" fmla="*/ 0 h 252"/>
                <a:gd name="T14" fmla="*/ 287 w 287"/>
                <a:gd name="T15" fmla="*/ 0 h 252"/>
                <a:gd name="T16" fmla="*/ 287 w 287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7"/>
                <a:gd name="T28" fmla="*/ 0 h 252"/>
                <a:gd name="T29" fmla="*/ 287 w 287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7" h="252">
                  <a:moveTo>
                    <a:pt x="287" y="0"/>
                  </a:moveTo>
                  <a:lnTo>
                    <a:pt x="287" y="85"/>
                  </a:lnTo>
                  <a:lnTo>
                    <a:pt x="0" y="252"/>
                  </a:lnTo>
                  <a:lnTo>
                    <a:pt x="0" y="167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C7A1514A-AFE9-4B64-9699-B1B1D8A53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2" y="706"/>
              <a:ext cx="289" cy="252"/>
            </a:xfrm>
            <a:custGeom>
              <a:avLst/>
              <a:gdLst>
                <a:gd name="T0" fmla="*/ 289 w 289"/>
                <a:gd name="T1" fmla="*/ 167 h 252"/>
                <a:gd name="T2" fmla="*/ 289 w 289"/>
                <a:gd name="T3" fmla="*/ 252 h 252"/>
                <a:gd name="T4" fmla="*/ 0 w 289"/>
                <a:gd name="T5" fmla="*/ 85 h 252"/>
                <a:gd name="T6" fmla="*/ 0 w 289"/>
                <a:gd name="T7" fmla="*/ 0 h 252"/>
                <a:gd name="T8" fmla="*/ 289 w 289"/>
                <a:gd name="T9" fmla="*/ 167 h 252"/>
                <a:gd name="T10" fmla="*/ 289 w 289"/>
                <a:gd name="T11" fmla="*/ 167 h 252"/>
                <a:gd name="T12" fmla="*/ 289 w 289"/>
                <a:gd name="T13" fmla="*/ 167 h 252"/>
                <a:gd name="T14" fmla="*/ 289 w 289"/>
                <a:gd name="T15" fmla="*/ 167 h 252"/>
                <a:gd name="T16" fmla="*/ 289 w 289"/>
                <a:gd name="T17" fmla="*/ 167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9"/>
                <a:gd name="T28" fmla="*/ 0 h 252"/>
                <a:gd name="T29" fmla="*/ 289 w 289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9" h="252">
                  <a:moveTo>
                    <a:pt x="289" y="167"/>
                  </a:moveTo>
                  <a:lnTo>
                    <a:pt x="289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9" y="167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3554F6C6-B591-4FC2-BA88-79C0D15D7E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2" y="538"/>
              <a:ext cx="576" cy="335"/>
            </a:xfrm>
            <a:custGeom>
              <a:avLst/>
              <a:gdLst>
                <a:gd name="T0" fmla="*/ 576 w 576"/>
                <a:gd name="T1" fmla="*/ 168 h 335"/>
                <a:gd name="T2" fmla="*/ 289 w 576"/>
                <a:gd name="T3" fmla="*/ 335 h 335"/>
                <a:gd name="T4" fmla="*/ 0 w 576"/>
                <a:gd name="T5" fmla="*/ 168 h 335"/>
                <a:gd name="T6" fmla="*/ 287 w 576"/>
                <a:gd name="T7" fmla="*/ 0 h 335"/>
                <a:gd name="T8" fmla="*/ 576 w 576"/>
                <a:gd name="T9" fmla="*/ 168 h 335"/>
                <a:gd name="T10" fmla="*/ 576 w 576"/>
                <a:gd name="T11" fmla="*/ 168 h 335"/>
                <a:gd name="T12" fmla="*/ 576 w 576"/>
                <a:gd name="T13" fmla="*/ 168 h 335"/>
                <a:gd name="T14" fmla="*/ 576 w 576"/>
                <a:gd name="T15" fmla="*/ 168 h 335"/>
                <a:gd name="T16" fmla="*/ 576 w 576"/>
                <a:gd name="T17" fmla="*/ 168 h 3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6"/>
                <a:gd name="T28" fmla="*/ 0 h 335"/>
                <a:gd name="T29" fmla="*/ 576 w 576"/>
                <a:gd name="T30" fmla="*/ 335 h 33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6" h="335">
                  <a:moveTo>
                    <a:pt x="576" y="168"/>
                  </a:moveTo>
                  <a:lnTo>
                    <a:pt x="289" y="335"/>
                  </a:lnTo>
                  <a:lnTo>
                    <a:pt x="0" y="168"/>
                  </a:lnTo>
                  <a:lnTo>
                    <a:pt x="287" y="0"/>
                  </a:lnTo>
                  <a:lnTo>
                    <a:pt x="576" y="168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CD2CFD39-6726-4A86-86EE-E1D069B2CD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6" y="588"/>
              <a:ext cx="407" cy="237"/>
            </a:xfrm>
            <a:custGeom>
              <a:avLst/>
              <a:gdLst>
                <a:gd name="T0" fmla="*/ 407 w 407"/>
                <a:gd name="T1" fmla="*/ 90 h 237"/>
                <a:gd name="T2" fmla="*/ 374 w 407"/>
                <a:gd name="T3" fmla="*/ 90 h 237"/>
                <a:gd name="T4" fmla="*/ 375 w 407"/>
                <a:gd name="T5" fmla="*/ 119 h 237"/>
                <a:gd name="T6" fmla="*/ 332 w 407"/>
                <a:gd name="T7" fmla="*/ 95 h 237"/>
                <a:gd name="T8" fmla="*/ 325 w 407"/>
                <a:gd name="T9" fmla="*/ 91 h 237"/>
                <a:gd name="T10" fmla="*/ 315 w 407"/>
                <a:gd name="T11" fmla="*/ 92 h 237"/>
                <a:gd name="T12" fmla="*/ 229 w 407"/>
                <a:gd name="T13" fmla="*/ 104 h 237"/>
                <a:gd name="T14" fmla="*/ 248 w 407"/>
                <a:gd name="T15" fmla="*/ 54 h 237"/>
                <a:gd name="T16" fmla="*/ 250 w 407"/>
                <a:gd name="T17" fmla="*/ 48 h 237"/>
                <a:gd name="T18" fmla="*/ 243 w 407"/>
                <a:gd name="T19" fmla="*/ 43 h 237"/>
                <a:gd name="T20" fmla="*/ 201 w 407"/>
                <a:gd name="T21" fmla="*/ 19 h 237"/>
                <a:gd name="T22" fmla="*/ 251 w 407"/>
                <a:gd name="T23" fmla="*/ 19 h 237"/>
                <a:gd name="T24" fmla="*/ 251 w 407"/>
                <a:gd name="T25" fmla="*/ 0 h 237"/>
                <a:gd name="T26" fmla="*/ 141 w 407"/>
                <a:gd name="T27" fmla="*/ 0 h 237"/>
                <a:gd name="T28" fmla="*/ 141 w 407"/>
                <a:gd name="T29" fmla="*/ 64 h 237"/>
                <a:gd name="T30" fmla="*/ 174 w 407"/>
                <a:gd name="T31" fmla="*/ 64 h 237"/>
                <a:gd name="T32" fmla="*/ 174 w 407"/>
                <a:gd name="T33" fmla="*/ 35 h 237"/>
                <a:gd name="T34" fmla="*/ 209 w 407"/>
                <a:gd name="T35" fmla="*/ 55 h 237"/>
                <a:gd name="T36" fmla="*/ 187 w 407"/>
                <a:gd name="T37" fmla="*/ 109 h 237"/>
                <a:gd name="T38" fmla="*/ 94 w 407"/>
                <a:gd name="T39" fmla="*/ 122 h 237"/>
                <a:gd name="T40" fmla="*/ 59 w 407"/>
                <a:gd name="T41" fmla="*/ 101 h 237"/>
                <a:gd name="T42" fmla="*/ 109 w 407"/>
                <a:gd name="T43" fmla="*/ 101 h 237"/>
                <a:gd name="T44" fmla="*/ 109 w 407"/>
                <a:gd name="T45" fmla="*/ 83 h 237"/>
                <a:gd name="T46" fmla="*/ 0 w 407"/>
                <a:gd name="T47" fmla="*/ 83 h 237"/>
                <a:gd name="T48" fmla="*/ 0 w 407"/>
                <a:gd name="T49" fmla="*/ 146 h 237"/>
                <a:gd name="T50" fmla="*/ 33 w 407"/>
                <a:gd name="T51" fmla="*/ 146 h 237"/>
                <a:gd name="T52" fmla="*/ 33 w 407"/>
                <a:gd name="T53" fmla="*/ 117 h 237"/>
                <a:gd name="T54" fmla="*/ 75 w 407"/>
                <a:gd name="T55" fmla="*/ 142 h 237"/>
                <a:gd name="T56" fmla="*/ 82 w 407"/>
                <a:gd name="T57" fmla="*/ 146 h 237"/>
                <a:gd name="T58" fmla="*/ 93 w 407"/>
                <a:gd name="T59" fmla="*/ 144 h 237"/>
                <a:gd name="T60" fmla="*/ 178 w 407"/>
                <a:gd name="T61" fmla="*/ 133 h 237"/>
                <a:gd name="T62" fmla="*/ 158 w 407"/>
                <a:gd name="T63" fmla="*/ 183 h 237"/>
                <a:gd name="T64" fmla="*/ 156 w 407"/>
                <a:gd name="T65" fmla="*/ 189 h 237"/>
                <a:gd name="T66" fmla="*/ 164 w 407"/>
                <a:gd name="T67" fmla="*/ 193 h 237"/>
                <a:gd name="T68" fmla="*/ 206 w 407"/>
                <a:gd name="T69" fmla="*/ 217 h 237"/>
                <a:gd name="T70" fmla="*/ 156 w 407"/>
                <a:gd name="T71" fmla="*/ 217 h 237"/>
                <a:gd name="T72" fmla="*/ 156 w 407"/>
                <a:gd name="T73" fmla="*/ 237 h 237"/>
                <a:gd name="T74" fmla="*/ 266 w 407"/>
                <a:gd name="T75" fmla="*/ 237 h 237"/>
                <a:gd name="T76" fmla="*/ 265 w 407"/>
                <a:gd name="T77" fmla="*/ 173 h 237"/>
                <a:gd name="T78" fmla="*/ 233 w 407"/>
                <a:gd name="T79" fmla="*/ 173 h 237"/>
                <a:gd name="T80" fmla="*/ 233 w 407"/>
                <a:gd name="T81" fmla="*/ 202 h 237"/>
                <a:gd name="T82" fmla="*/ 198 w 407"/>
                <a:gd name="T83" fmla="*/ 182 h 237"/>
                <a:gd name="T84" fmla="*/ 219 w 407"/>
                <a:gd name="T85" fmla="*/ 128 h 237"/>
                <a:gd name="T86" fmla="*/ 313 w 407"/>
                <a:gd name="T87" fmla="*/ 115 h 237"/>
                <a:gd name="T88" fmla="*/ 347 w 407"/>
                <a:gd name="T89" fmla="*/ 135 h 237"/>
                <a:gd name="T90" fmla="*/ 297 w 407"/>
                <a:gd name="T91" fmla="*/ 135 h 237"/>
                <a:gd name="T92" fmla="*/ 297 w 407"/>
                <a:gd name="T93" fmla="*/ 154 h 237"/>
                <a:gd name="T94" fmla="*/ 407 w 407"/>
                <a:gd name="T95" fmla="*/ 154 h 237"/>
                <a:gd name="T96" fmla="*/ 407 w 407"/>
                <a:gd name="T97" fmla="*/ 90 h 237"/>
                <a:gd name="T98" fmla="*/ 407 w 407"/>
                <a:gd name="T99" fmla="*/ 90 h 237"/>
                <a:gd name="T100" fmla="*/ 407 w 407"/>
                <a:gd name="T101" fmla="*/ 90 h 237"/>
                <a:gd name="T102" fmla="*/ 407 w 407"/>
                <a:gd name="T103" fmla="*/ 90 h 23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7"/>
                <a:gd name="T157" fmla="*/ 0 h 237"/>
                <a:gd name="T158" fmla="*/ 407 w 407"/>
                <a:gd name="T159" fmla="*/ 237 h 23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7" h="237">
                  <a:moveTo>
                    <a:pt x="407" y="90"/>
                  </a:moveTo>
                  <a:lnTo>
                    <a:pt x="374" y="90"/>
                  </a:lnTo>
                  <a:lnTo>
                    <a:pt x="375" y="119"/>
                  </a:lnTo>
                  <a:lnTo>
                    <a:pt x="332" y="95"/>
                  </a:lnTo>
                  <a:lnTo>
                    <a:pt x="325" y="91"/>
                  </a:lnTo>
                  <a:lnTo>
                    <a:pt x="315" y="92"/>
                  </a:lnTo>
                  <a:lnTo>
                    <a:pt x="229" y="104"/>
                  </a:lnTo>
                  <a:lnTo>
                    <a:pt x="248" y="54"/>
                  </a:lnTo>
                  <a:lnTo>
                    <a:pt x="250" y="48"/>
                  </a:lnTo>
                  <a:lnTo>
                    <a:pt x="243" y="43"/>
                  </a:lnTo>
                  <a:lnTo>
                    <a:pt x="201" y="19"/>
                  </a:lnTo>
                  <a:lnTo>
                    <a:pt x="251" y="19"/>
                  </a:lnTo>
                  <a:lnTo>
                    <a:pt x="251" y="0"/>
                  </a:lnTo>
                  <a:lnTo>
                    <a:pt x="141" y="0"/>
                  </a:lnTo>
                  <a:lnTo>
                    <a:pt x="141" y="64"/>
                  </a:lnTo>
                  <a:lnTo>
                    <a:pt x="174" y="64"/>
                  </a:lnTo>
                  <a:lnTo>
                    <a:pt x="174" y="35"/>
                  </a:lnTo>
                  <a:lnTo>
                    <a:pt x="209" y="55"/>
                  </a:lnTo>
                  <a:lnTo>
                    <a:pt x="187" y="109"/>
                  </a:lnTo>
                  <a:lnTo>
                    <a:pt x="94" y="122"/>
                  </a:lnTo>
                  <a:lnTo>
                    <a:pt x="59" y="101"/>
                  </a:lnTo>
                  <a:lnTo>
                    <a:pt x="109" y="101"/>
                  </a:lnTo>
                  <a:lnTo>
                    <a:pt x="109" y="83"/>
                  </a:lnTo>
                  <a:lnTo>
                    <a:pt x="0" y="83"/>
                  </a:lnTo>
                  <a:lnTo>
                    <a:pt x="0" y="146"/>
                  </a:lnTo>
                  <a:lnTo>
                    <a:pt x="33" y="146"/>
                  </a:lnTo>
                  <a:lnTo>
                    <a:pt x="33" y="117"/>
                  </a:lnTo>
                  <a:lnTo>
                    <a:pt x="75" y="142"/>
                  </a:lnTo>
                  <a:lnTo>
                    <a:pt x="82" y="146"/>
                  </a:lnTo>
                  <a:lnTo>
                    <a:pt x="93" y="144"/>
                  </a:lnTo>
                  <a:lnTo>
                    <a:pt x="178" y="133"/>
                  </a:lnTo>
                  <a:lnTo>
                    <a:pt x="158" y="183"/>
                  </a:lnTo>
                  <a:lnTo>
                    <a:pt x="156" y="189"/>
                  </a:lnTo>
                  <a:lnTo>
                    <a:pt x="164" y="193"/>
                  </a:lnTo>
                  <a:lnTo>
                    <a:pt x="206" y="217"/>
                  </a:lnTo>
                  <a:lnTo>
                    <a:pt x="156" y="217"/>
                  </a:lnTo>
                  <a:lnTo>
                    <a:pt x="156" y="237"/>
                  </a:lnTo>
                  <a:lnTo>
                    <a:pt x="266" y="237"/>
                  </a:lnTo>
                  <a:lnTo>
                    <a:pt x="265" y="173"/>
                  </a:lnTo>
                  <a:lnTo>
                    <a:pt x="233" y="173"/>
                  </a:lnTo>
                  <a:lnTo>
                    <a:pt x="233" y="202"/>
                  </a:lnTo>
                  <a:lnTo>
                    <a:pt x="198" y="182"/>
                  </a:lnTo>
                  <a:lnTo>
                    <a:pt x="219" y="128"/>
                  </a:lnTo>
                  <a:lnTo>
                    <a:pt x="313" y="115"/>
                  </a:lnTo>
                  <a:lnTo>
                    <a:pt x="347" y="135"/>
                  </a:lnTo>
                  <a:lnTo>
                    <a:pt x="297" y="135"/>
                  </a:lnTo>
                  <a:lnTo>
                    <a:pt x="297" y="154"/>
                  </a:lnTo>
                  <a:lnTo>
                    <a:pt x="407" y="154"/>
                  </a:lnTo>
                  <a:lnTo>
                    <a:pt x="407" y="9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B923A956-EBDE-4DE8-8904-BE5440EA4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6" y="583"/>
              <a:ext cx="407" cy="236"/>
            </a:xfrm>
            <a:custGeom>
              <a:avLst/>
              <a:gdLst>
                <a:gd name="T0" fmla="*/ 407 w 407"/>
                <a:gd name="T1" fmla="*/ 90 h 236"/>
                <a:gd name="T2" fmla="*/ 374 w 407"/>
                <a:gd name="T3" fmla="*/ 90 h 236"/>
                <a:gd name="T4" fmla="*/ 375 w 407"/>
                <a:gd name="T5" fmla="*/ 119 h 236"/>
                <a:gd name="T6" fmla="*/ 332 w 407"/>
                <a:gd name="T7" fmla="*/ 95 h 236"/>
                <a:gd name="T8" fmla="*/ 325 w 407"/>
                <a:gd name="T9" fmla="*/ 90 h 236"/>
                <a:gd name="T10" fmla="*/ 315 w 407"/>
                <a:gd name="T11" fmla="*/ 91 h 236"/>
                <a:gd name="T12" fmla="*/ 229 w 407"/>
                <a:gd name="T13" fmla="*/ 103 h 236"/>
                <a:gd name="T14" fmla="*/ 248 w 407"/>
                <a:gd name="T15" fmla="*/ 53 h 236"/>
                <a:gd name="T16" fmla="*/ 250 w 407"/>
                <a:gd name="T17" fmla="*/ 48 h 236"/>
                <a:gd name="T18" fmla="*/ 243 w 407"/>
                <a:gd name="T19" fmla="*/ 43 h 236"/>
                <a:gd name="T20" fmla="*/ 201 w 407"/>
                <a:gd name="T21" fmla="*/ 19 h 236"/>
                <a:gd name="T22" fmla="*/ 251 w 407"/>
                <a:gd name="T23" fmla="*/ 19 h 236"/>
                <a:gd name="T24" fmla="*/ 251 w 407"/>
                <a:gd name="T25" fmla="*/ 0 h 236"/>
                <a:gd name="T26" fmla="*/ 141 w 407"/>
                <a:gd name="T27" fmla="*/ 0 h 236"/>
                <a:gd name="T28" fmla="*/ 141 w 407"/>
                <a:gd name="T29" fmla="*/ 63 h 236"/>
                <a:gd name="T30" fmla="*/ 174 w 407"/>
                <a:gd name="T31" fmla="*/ 63 h 236"/>
                <a:gd name="T32" fmla="*/ 174 w 407"/>
                <a:gd name="T33" fmla="*/ 34 h 236"/>
                <a:gd name="T34" fmla="*/ 209 w 407"/>
                <a:gd name="T35" fmla="*/ 55 h 236"/>
                <a:gd name="T36" fmla="*/ 187 w 407"/>
                <a:gd name="T37" fmla="*/ 109 h 236"/>
                <a:gd name="T38" fmla="*/ 94 w 407"/>
                <a:gd name="T39" fmla="*/ 121 h 236"/>
                <a:gd name="T40" fmla="*/ 59 w 407"/>
                <a:gd name="T41" fmla="*/ 101 h 236"/>
                <a:gd name="T42" fmla="*/ 109 w 407"/>
                <a:gd name="T43" fmla="*/ 101 h 236"/>
                <a:gd name="T44" fmla="*/ 109 w 407"/>
                <a:gd name="T45" fmla="*/ 82 h 236"/>
                <a:gd name="T46" fmla="*/ 0 w 407"/>
                <a:gd name="T47" fmla="*/ 82 h 236"/>
                <a:gd name="T48" fmla="*/ 0 w 407"/>
                <a:gd name="T49" fmla="*/ 146 h 236"/>
                <a:gd name="T50" fmla="*/ 33 w 407"/>
                <a:gd name="T51" fmla="*/ 146 h 236"/>
                <a:gd name="T52" fmla="*/ 33 w 407"/>
                <a:gd name="T53" fmla="*/ 117 h 236"/>
                <a:gd name="T54" fmla="*/ 75 w 407"/>
                <a:gd name="T55" fmla="*/ 141 h 236"/>
                <a:gd name="T56" fmla="*/ 82 w 407"/>
                <a:gd name="T57" fmla="*/ 145 h 236"/>
                <a:gd name="T58" fmla="*/ 93 w 407"/>
                <a:gd name="T59" fmla="*/ 144 h 236"/>
                <a:gd name="T60" fmla="*/ 178 w 407"/>
                <a:gd name="T61" fmla="*/ 133 h 236"/>
                <a:gd name="T62" fmla="*/ 158 w 407"/>
                <a:gd name="T63" fmla="*/ 182 h 236"/>
                <a:gd name="T64" fmla="*/ 156 w 407"/>
                <a:gd name="T65" fmla="*/ 188 h 236"/>
                <a:gd name="T66" fmla="*/ 164 w 407"/>
                <a:gd name="T67" fmla="*/ 192 h 236"/>
                <a:gd name="T68" fmla="*/ 206 w 407"/>
                <a:gd name="T69" fmla="*/ 217 h 236"/>
                <a:gd name="T70" fmla="*/ 156 w 407"/>
                <a:gd name="T71" fmla="*/ 217 h 236"/>
                <a:gd name="T72" fmla="*/ 156 w 407"/>
                <a:gd name="T73" fmla="*/ 236 h 236"/>
                <a:gd name="T74" fmla="*/ 266 w 407"/>
                <a:gd name="T75" fmla="*/ 236 h 236"/>
                <a:gd name="T76" fmla="*/ 265 w 407"/>
                <a:gd name="T77" fmla="*/ 172 h 236"/>
                <a:gd name="T78" fmla="*/ 233 w 407"/>
                <a:gd name="T79" fmla="*/ 172 h 236"/>
                <a:gd name="T80" fmla="*/ 233 w 407"/>
                <a:gd name="T81" fmla="*/ 201 h 236"/>
                <a:gd name="T82" fmla="*/ 198 w 407"/>
                <a:gd name="T83" fmla="*/ 181 h 236"/>
                <a:gd name="T84" fmla="*/ 219 w 407"/>
                <a:gd name="T85" fmla="*/ 127 h 236"/>
                <a:gd name="T86" fmla="*/ 313 w 407"/>
                <a:gd name="T87" fmla="*/ 115 h 236"/>
                <a:gd name="T88" fmla="*/ 347 w 407"/>
                <a:gd name="T89" fmla="*/ 134 h 236"/>
                <a:gd name="T90" fmla="*/ 297 w 407"/>
                <a:gd name="T91" fmla="*/ 134 h 236"/>
                <a:gd name="T92" fmla="*/ 297 w 407"/>
                <a:gd name="T93" fmla="*/ 153 h 236"/>
                <a:gd name="T94" fmla="*/ 407 w 407"/>
                <a:gd name="T95" fmla="*/ 153 h 236"/>
                <a:gd name="T96" fmla="*/ 407 w 407"/>
                <a:gd name="T97" fmla="*/ 90 h 236"/>
                <a:gd name="T98" fmla="*/ 407 w 407"/>
                <a:gd name="T99" fmla="*/ 90 h 236"/>
                <a:gd name="T100" fmla="*/ 407 w 407"/>
                <a:gd name="T101" fmla="*/ 90 h 236"/>
                <a:gd name="T102" fmla="*/ 407 w 407"/>
                <a:gd name="T103" fmla="*/ 90 h 2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7"/>
                <a:gd name="T157" fmla="*/ 0 h 236"/>
                <a:gd name="T158" fmla="*/ 407 w 407"/>
                <a:gd name="T159" fmla="*/ 236 h 2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7" h="236">
                  <a:moveTo>
                    <a:pt x="407" y="90"/>
                  </a:moveTo>
                  <a:lnTo>
                    <a:pt x="374" y="90"/>
                  </a:lnTo>
                  <a:lnTo>
                    <a:pt x="375" y="119"/>
                  </a:lnTo>
                  <a:lnTo>
                    <a:pt x="332" y="95"/>
                  </a:lnTo>
                  <a:lnTo>
                    <a:pt x="325" y="90"/>
                  </a:lnTo>
                  <a:lnTo>
                    <a:pt x="315" y="91"/>
                  </a:lnTo>
                  <a:lnTo>
                    <a:pt x="229" y="103"/>
                  </a:lnTo>
                  <a:lnTo>
                    <a:pt x="248" y="53"/>
                  </a:lnTo>
                  <a:lnTo>
                    <a:pt x="250" y="48"/>
                  </a:lnTo>
                  <a:lnTo>
                    <a:pt x="243" y="43"/>
                  </a:lnTo>
                  <a:lnTo>
                    <a:pt x="201" y="19"/>
                  </a:lnTo>
                  <a:lnTo>
                    <a:pt x="251" y="19"/>
                  </a:lnTo>
                  <a:lnTo>
                    <a:pt x="251" y="0"/>
                  </a:lnTo>
                  <a:lnTo>
                    <a:pt x="141" y="0"/>
                  </a:lnTo>
                  <a:lnTo>
                    <a:pt x="141" y="63"/>
                  </a:lnTo>
                  <a:lnTo>
                    <a:pt x="174" y="63"/>
                  </a:lnTo>
                  <a:lnTo>
                    <a:pt x="174" y="34"/>
                  </a:lnTo>
                  <a:lnTo>
                    <a:pt x="209" y="55"/>
                  </a:lnTo>
                  <a:lnTo>
                    <a:pt x="187" y="109"/>
                  </a:lnTo>
                  <a:lnTo>
                    <a:pt x="94" y="121"/>
                  </a:lnTo>
                  <a:lnTo>
                    <a:pt x="59" y="101"/>
                  </a:lnTo>
                  <a:lnTo>
                    <a:pt x="109" y="101"/>
                  </a:lnTo>
                  <a:lnTo>
                    <a:pt x="109" y="82"/>
                  </a:lnTo>
                  <a:lnTo>
                    <a:pt x="0" y="82"/>
                  </a:lnTo>
                  <a:lnTo>
                    <a:pt x="0" y="146"/>
                  </a:lnTo>
                  <a:lnTo>
                    <a:pt x="33" y="146"/>
                  </a:lnTo>
                  <a:lnTo>
                    <a:pt x="33" y="117"/>
                  </a:lnTo>
                  <a:lnTo>
                    <a:pt x="75" y="141"/>
                  </a:lnTo>
                  <a:lnTo>
                    <a:pt x="82" y="145"/>
                  </a:lnTo>
                  <a:lnTo>
                    <a:pt x="93" y="144"/>
                  </a:lnTo>
                  <a:lnTo>
                    <a:pt x="178" y="133"/>
                  </a:lnTo>
                  <a:lnTo>
                    <a:pt x="158" y="182"/>
                  </a:lnTo>
                  <a:lnTo>
                    <a:pt x="156" y="188"/>
                  </a:lnTo>
                  <a:lnTo>
                    <a:pt x="164" y="192"/>
                  </a:lnTo>
                  <a:lnTo>
                    <a:pt x="206" y="217"/>
                  </a:lnTo>
                  <a:lnTo>
                    <a:pt x="156" y="217"/>
                  </a:lnTo>
                  <a:lnTo>
                    <a:pt x="156" y="236"/>
                  </a:lnTo>
                  <a:lnTo>
                    <a:pt x="266" y="236"/>
                  </a:lnTo>
                  <a:lnTo>
                    <a:pt x="265" y="172"/>
                  </a:lnTo>
                  <a:lnTo>
                    <a:pt x="233" y="172"/>
                  </a:lnTo>
                  <a:lnTo>
                    <a:pt x="233" y="201"/>
                  </a:lnTo>
                  <a:lnTo>
                    <a:pt x="198" y="181"/>
                  </a:lnTo>
                  <a:lnTo>
                    <a:pt x="219" y="127"/>
                  </a:lnTo>
                  <a:lnTo>
                    <a:pt x="313" y="115"/>
                  </a:lnTo>
                  <a:lnTo>
                    <a:pt x="347" y="134"/>
                  </a:lnTo>
                  <a:lnTo>
                    <a:pt x="297" y="134"/>
                  </a:lnTo>
                  <a:lnTo>
                    <a:pt x="297" y="153"/>
                  </a:lnTo>
                  <a:lnTo>
                    <a:pt x="407" y="153"/>
                  </a:lnTo>
                  <a:lnTo>
                    <a:pt x="407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7" name="Text Box 56">
            <a:extLst>
              <a:ext uri="{FF2B5EF4-FFF2-40B4-BE49-F238E27FC236}">
                <a16:creationId xmlns:a16="http://schemas.microsoft.com/office/drawing/2014/main" id="{B7C4FB9C-6AAF-45F1-BCAE-A8F48FD58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0374" y="4819650"/>
            <a:ext cx="30972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anose="02010609060101010101" pitchFamily="49" charset="-122"/>
              </a:rPr>
              <a:t>BridgeID: 0.0000-0000-0001</a:t>
            </a:r>
          </a:p>
        </p:txBody>
      </p:sp>
      <p:sp>
        <p:nvSpPr>
          <p:cNvPr id="58" name="Text Box 60">
            <a:extLst>
              <a:ext uri="{FF2B5EF4-FFF2-40B4-BE49-F238E27FC236}">
                <a16:creationId xmlns:a16="http://schemas.microsoft.com/office/drawing/2014/main" id="{7337C21D-D967-4DA6-8A26-0E2B62AC0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6512" y="4437062"/>
            <a:ext cx="7191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anose="02010609060101010101" pitchFamily="49" charset="-122"/>
              </a:rPr>
              <a:t>DP</a:t>
            </a:r>
          </a:p>
        </p:txBody>
      </p:sp>
      <p:sp>
        <p:nvSpPr>
          <p:cNvPr id="59" name="Text Box 61">
            <a:extLst>
              <a:ext uri="{FF2B5EF4-FFF2-40B4-BE49-F238E27FC236}">
                <a16:creationId xmlns:a16="http://schemas.microsoft.com/office/drawing/2014/main" id="{2FBC5D33-348A-4E72-8FC6-AA51DD9D1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2274" y="4364037"/>
            <a:ext cx="7191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anose="02010609060101010101" pitchFamily="49" charset="-122"/>
              </a:rPr>
              <a:t>AP</a:t>
            </a:r>
          </a:p>
        </p:txBody>
      </p:sp>
    </p:spTree>
    <p:extLst>
      <p:ext uri="{BB962C8B-B14F-4D97-AF65-F5344CB8AC3E}">
        <p14:creationId xmlns:p14="http://schemas.microsoft.com/office/powerpoint/2010/main" val="173821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122F5-AE3B-4CB1-88C2-B77966A41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通过端口</a:t>
            </a:r>
            <a:r>
              <a:rPr lang="en-US" altLang="zh-CN" dirty="0"/>
              <a:t>ID</a:t>
            </a:r>
            <a:r>
              <a:rPr lang="zh-CN" altLang="en-US" dirty="0"/>
              <a:t>决定端口角色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A654D2-8601-45BC-89DF-804DECAF9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在根路径开销、指定桥</a:t>
            </a:r>
            <a:r>
              <a:rPr lang="en-US" altLang="zh-CN" dirty="0"/>
              <a:t>ID</a:t>
            </a:r>
            <a:r>
              <a:rPr lang="zh-CN" altLang="en-US" dirty="0"/>
              <a:t>都相同的情况下，所连指定端口</a:t>
            </a:r>
            <a:r>
              <a:rPr lang="en-US" altLang="zh-CN" dirty="0"/>
              <a:t>ID</a:t>
            </a:r>
            <a:r>
              <a:rPr lang="zh-CN" altLang="en-US" dirty="0"/>
              <a:t>小的端口为根端口</a:t>
            </a:r>
          </a:p>
        </p:txBody>
      </p:sp>
      <p:sp>
        <p:nvSpPr>
          <p:cNvPr id="4" name="Line 3">
            <a:extLst>
              <a:ext uri="{FF2B5EF4-FFF2-40B4-BE49-F238E27FC236}">
                <a16:creationId xmlns:a16="http://schemas.microsoft.com/office/drawing/2014/main" id="{E85D24A6-41D5-41A2-A0EF-346339A72C3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37718" y="3527425"/>
            <a:ext cx="1587" cy="1943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E3B4D1EF-305D-488B-B858-D7D1398116D5}"/>
              </a:ext>
            </a:extLst>
          </p:cNvPr>
          <p:cNvSpPr>
            <a:spLocks noChangeShapeType="1"/>
          </p:cNvSpPr>
          <p:nvPr/>
        </p:nvSpPr>
        <p:spPr bwMode="auto">
          <a:xfrm>
            <a:off x="7640955" y="3455988"/>
            <a:ext cx="1588" cy="1943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BE35C1-CE3B-4E4D-BBCC-0D11CBEF4D6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777355" y="3022600"/>
            <a:ext cx="1149350" cy="838200"/>
            <a:chOff x="1402" y="538"/>
            <a:chExt cx="576" cy="420"/>
          </a:xfrm>
        </p:grpSpPr>
        <p:sp>
          <p:nvSpPr>
            <p:cNvPr id="7" name="AutoShape 6">
              <a:extLst>
                <a:ext uri="{FF2B5EF4-FFF2-40B4-BE49-F238E27FC236}">
                  <a16:creationId xmlns:a16="http://schemas.microsoft.com/office/drawing/2014/main" id="{04930E57-64F2-49D5-839E-4E75252ACF2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02" y="538"/>
              <a:ext cx="576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B0AA924-9D8A-4A52-9652-34F0B7E25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" y="706"/>
              <a:ext cx="287" cy="252"/>
            </a:xfrm>
            <a:custGeom>
              <a:avLst/>
              <a:gdLst>
                <a:gd name="T0" fmla="*/ 287 w 287"/>
                <a:gd name="T1" fmla="*/ 0 h 252"/>
                <a:gd name="T2" fmla="*/ 287 w 287"/>
                <a:gd name="T3" fmla="*/ 85 h 252"/>
                <a:gd name="T4" fmla="*/ 0 w 287"/>
                <a:gd name="T5" fmla="*/ 252 h 252"/>
                <a:gd name="T6" fmla="*/ 0 w 287"/>
                <a:gd name="T7" fmla="*/ 167 h 252"/>
                <a:gd name="T8" fmla="*/ 287 w 287"/>
                <a:gd name="T9" fmla="*/ 0 h 252"/>
                <a:gd name="T10" fmla="*/ 287 w 287"/>
                <a:gd name="T11" fmla="*/ 0 h 252"/>
                <a:gd name="T12" fmla="*/ 287 w 287"/>
                <a:gd name="T13" fmla="*/ 0 h 252"/>
                <a:gd name="T14" fmla="*/ 287 w 287"/>
                <a:gd name="T15" fmla="*/ 0 h 252"/>
                <a:gd name="T16" fmla="*/ 287 w 287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7"/>
                <a:gd name="T28" fmla="*/ 0 h 252"/>
                <a:gd name="T29" fmla="*/ 287 w 287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7" h="252">
                  <a:moveTo>
                    <a:pt x="287" y="0"/>
                  </a:moveTo>
                  <a:lnTo>
                    <a:pt x="287" y="85"/>
                  </a:lnTo>
                  <a:lnTo>
                    <a:pt x="0" y="252"/>
                  </a:lnTo>
                  <a:lnTo>
                    <a:pt x="0" y="167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A7963C6F-4E91-410D-A664-B12CDDB4BC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2" y="706"/>
              <a:ext cx="289" cy="252"/>
            </a:xfrm>
            <a:custGeom>
              <a:avLst/>
              <a:gdLst>
                <a:gd name="T0" fmla="*/ 289 w 289"/>
                <a:gd name="T1" fmla="*/ 167 h 252"/>
                <a:gd name="T2" fmla="*/ 289 w 289"/>
                <a:gd name="T3" fmla="*/ 252 h 252"/>
                <a:gd name="T4" fmla="*/ 0 w 289"/>
                <a:gd name="T5" fmla="*/ 85 h 252"/>
                <a:gd name="T6" fmla="*/ 0 w 289"/>
                <a:gd name="T7" fmla="*/ 0 h 252"/>
                <a:gd name="T8" fmla="*/ 289 w 289"/>
                <a:gd name="T9" fmla="*/ 167 h 252"/>
                <a:gd name="T10" fmla="*/ 289 w 289"/>
                <a:gd name="T11" fmla="*/ 167 h 252"/>
                <a:gd name="T12" fmla="*/ 289 w 289"/>
                <a:gd name="T13" fmla="*/ 167 h 252"/>
                <a:gd name="T14" fmla="*/ 289 w 289"/>
                <a:gd name="T15" fmla="*/ 167 h 252"/>
                <a:gd name="T16" fmla="*/ 289 w 289"/>
                <a:gd name="T17" fmla="*/ 167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9"/>
                <a:gd name="T28" fmla="*/ 0 h 252"/>
                <a:gd name="T29" fmla="*/ 289 w 289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9" h="252">
                  <a:moveTo>
                    <a:pt x="289" y="167"/>
                  </a:moveTo>
                  <a:lnTo>
                    <a:pt x="289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9" y="167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4C87146-749D-4DE6-8508-46E2E0424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2" y="538"/>
              <a:ext cx="576" cy="335"/>
            </a:xfrm>
            <a:custGeom>
              <a:avLst/>
              <a:gdLst>
                <a:gd name="T0" fmla="*/ 576 w 576"/>
                <a:gd name="T1" fmla="*/ 168 h 335"/>
                <a:gd name="T2" fmla="*/ 289 w 576"/>
                <a:gd name="T3" fmla="*/ 335 h 335"/>
                <a:gd name="T4" fmla="*/ 0 w 576"/>
                <a:gd name="T5" fmla="*/ 168 h 335"/>
                <a:gd name="T6" fmla="*/ 287 w 576"/>
                <a:gd name="T7" fmla="*/ 0 h 335"/>
                <a:gd name="T8" fmla="*/ 576 w 576"/>
                <a:gd name="T9" fmla="*/ 168 h 335"/>
                <a:gd name="T10" fmla="*/ 576 w 576"/>
                <a:gd name="T11" fmla="*/ 168 h 335"/>
                <a:gd name="T12" fmla="*/ 576 w 576"/>
                <a:gd name="T13" fmla="*/ 168 h 335"/>
                <a:gd name="T14" fmla="*/ 576 w 576"/>
                <a:gd name="T15" fmla="*/ 168 h 335"/>
                <a:gd name="T16" fmla="*/ 576 w 576"/>
                <a:gd name="T17" fmla="*/ 168 h 3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6"/>
                <a:gd name="T28" fmla="*/ 0 h 335"/>
                <a:gd name="T29" fmla="*/ 576 w 576"/>
                <a:gd name="T30" fmla="*/ 335 h 33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6" h="335">
                  <a:moveTo>
                    <a:pt x="576" y="168"/>
                  </a:moveTo>
                  <a:lnTo>
                    <a:pt x="289" y="335"/>
                  </a:lnTo>
                  <a:lnTo>
                    <a:pt x="0" y="168"/>
                  </a:lnTo>
                  <a:lnTo>
                    <a:pt x="287" y="0"/>
                  </a:lnTo>
                  <a:lnTo>
                    <a:pt x="576" y="168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392D559-C03E-41D9-9BA1-4A1030986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6" y="588"/>
              <a:ext cx="407" cy="237"/>
            </a:xfrm>
            <a:custGeom>
              <a:avLst/>
              <a:gdLst>
                <a:gd name="T0" fmla="*/ 407 w 407"/>
                <a:gd name="T1" fmla="*/ 90 h 237"/>
                <a:gd name="T2" fmla="*/ 374 w 407"/>
                <a:gd name="T3" fmla="*/ 90 h 237"/>
                <a:gd name="T4" fmla="*/ 375 w 407"/>
                <a:gd name="T5" fmla="*/ 119 h 237"/>
                <a:gd name="T6" fmla="*/ 332 w 407"/>
                <a:gd name="T7" fmla="*/ 95 h 237"/>
                <a:gd name="T8" fmla="*/ 325 w 407"/>
                <a:gd name="T9" fmla="*/ 91 h 237"/>
                <a:gd name="T10" fmla="*/ 315 w 407"/>
                <a:gd name="T11" fmla="*/ 92 h 237"/>
                <a:gd name="T12" fmla="*/ 229 w 407"/>
                <a:gd name="T13" fmla="*/ 104 h 237"/>
                <a:gd name="T14" fmla="*/ 248 w 407"/>
                <a:gd name="T15" fmla="*/ 54 h 237"/>
                <a:gd name="T16" fmla="*/ 250 w 407"/>
                <a:gd name="T17" fmla="*/ 48 h 237"/>
                <a:gd name="T18" fmla="*/ 243 w 407"/>
                <a:gd name="T19" fmla="*/ 43 h 237"/>
                <a:gd name="T20" fmla="*/ 201 w 407"/>
                <a:gd name="T21" fmla="*/ 19 h 237"/>
                <a:gd name="T22" fmla="*/ 251 w 407"/>
                <a:gd name="T23" fmla="*/ 19 h 237"/>
                <a:gd name="T24" fmla="*/ 251 w 407"/>
                <a:gd name="T25" fmla="*/ 0 h 237"/>
                <a:gd name="T26" fmla="*/ 141 w 407"/>
                <a:gd name="T27" fmla="*/ 0 h 237"/>
                <a:gd name="T28" fmla="*/ 141 w 407"/>
                <a:gd name="T29" fmla="*/ 64 h 237"/>
                <a:gd name="T30" fmla="*/ 174 w 407"/>
                <a:gd name="T31" fmla="*/ 64 h 237"/>
                <a:gd name="T32" fmla="*/ 174 w 407"/>
                <a:gd name="T33" fmla="*/ 35 h 237"/>
                <a:gd name="T34" fmla="*/ 209 w 407"/>
                <a:gd name="T35" fmla="*/ 55 h 237"/>
                <a:gd name="T36" fmla="*/ 187 w 407"/>
                <a:gd name="T37" fmla="*/ 109 h 237"/>
                <a:gd name="T38" fmla="*/ 94 w 407"/>
                <a:gd name="T39" fmla="*/ 122 h 237"/>
                <a:gd name="T40" fmla="*/ 59 w 407"/>
                <a:gd name="T41" fmla="*/ 101 h 237"/>
                <a:gd name="T42" fmla="*/ 109 w 407"/>
                <a:gd name="T43" fmla="*/ 101 h 237"/>
                <a:gd name="T44" fmla="*/ 109 w 407"/>
                <a:gd name="T45" fmla="*/ 83 h 237"/>
                <a:gd name="T46" fmla="*/ 0 w 407"/>
                <a:gd name="T47" fmla="*/ 83 h 237"/>
                <a:gd name="T48" fmla="*/ 0 w 407"/>
                <a:gd name="T49" fmla="*/ 146 h 237"/>
                <a:gd name="T50" fmla="*/ 33 w 407"/>
                <a:gd name="T51" fmla="*/ 146 h 237"/>
                <a:gd name="T52" fmla="*/ 33 w 407"/>
                <a:gd name="T53" fmla="*/ 117 h 237"/>
                <a:gd name="T54" fmla="*/ 75 w 407"/>
                <a:gd name="T55" fmla="*/ 142 h 237"/>
                <a:gd name="T56" fmla="*/ 82 w 407"/>
                <a:gd name="T57" fmla="*/ 146 h 237"/>
                <a:gd name="T58" fmla="*/ 93 w 407"/>
                <a:gd name="T59" fmla="*/ 144 h 237"/>
                <a:gd name="T60" fmla="*/ 178 w 407"/>
                <a:gd name="T61" fmla="*/ 133 h 237"/>
                <a:gd name="T62" fmla="*/ 158 w 407"/>
                <a:gd name="T63" fmla="*/ 183 h 237"/>
                <a:gd name="T64" fmla="*/ 156 w 407"/>
                <a:gd name="T65" fmla="*/ 189 h 237"/>
                <a:gd name="T66" fmla="*/ 164 w 407"/>
                <a:gd name="T67" fmla="*/ 193 h 237"/>
                <a:gd name="T68" fmla="*/ 206 w 407"/>
                <a:gd name="T69" fmla="*/ 217 h 237"/>
                <a:gd name="T70" fmla="*/ 156 w 407"/>
                <a:gd name="T71" fmla="*/ 217 h 237"/>
                <a:gd name="T72" fmla="*/ 156 w 407"/>
                <a:gd name="T73" fmla="*/ 237 h 237"/>
                <a:gd name="T74" fmla="*/ 266 w 407"/>
                <a:gd name="T75" fmla="*/ 237 h 237"/>
                <a:gd name="T76" fmla="*/ 265 w 407"/>
                <a:gd name="T77" fmla="*/ 173 h 237"/>
                <a:gd name="T78" fmla="*/ 233 w 407"/>
                <a:gd name="T79" fmla="*/ 173 h 237"/>
                <a:gd name="T80" fmla="*/ 233 w 407"/>
                <a:gd name="T81" fmla="*/ 202 h 237"/>
                <a:gd name="T82" fmla="*/ 198 w 407"/>
                <a:gd name="T83" fmla="*/ 182 h 237"/>
                <a:gd name="T84" fmla="*/ 219 w 407"/>
                <a:gd name="T85" fmla="*/ 128 h 237"/>
                <a:gd name="T86" fmla="*/ 313 w 407"/>
                <a:gd name="T87" fmla="*/ 115 h 237"/>
                <a:gd name="T88" fmla="*/ 347 w 407"/>
                <a:gd name="T89" fmla="*/ 135 h 237"/>
                <a:gd name="T90" fmla="*/ 297 w 407"/>
                <a:gd name="T91" fmla="*/ 135 h 237"/>
                <a:gd name="T92" fmla="*/ 297 w 407"/>
                <a:gd name="T93" fmla="*/ 154 h 237"/>
                <a:gd name="T94" fmla="*/ 407 w 407"/>
                <a:gd name="T95" fmla="*/ 154 h 237"/>
                <a:gd name="T96" fmla="*/ 407 w 407"/>
                <a:gd name="T97" fmla="*/ 90 h 237"/>
                <a:gd name="T98" fmla="*/ 407 w 407"/>
                <a:gd name="T99" fmla="*/ 90 h 237"/>
                <a:gd name="T100" fmla="*/ 407 w 407"/>
                <a:gd name="T101" fmla="*/ 90 h 237"/>
                <a:gd name="T102" fmla="*/ 407 w 407"/>
                <a:gd name="T103" fmla="*/ 90 h 23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7"/>
                <a:gd name="T157" fmla="*/ 0 h 237"/>
                <a:gd name="T158" fmla="*/ 407 w 407"/>
                <a:gd name="T159" fmla="*/ 237 h 23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7" h="237">
                  <a:moveTo>
                    <a:pt x="407" y="90"/>
                  </a:moveTo>
                  <a:lnTo>
                    <a:pt x="374" y="90"/>
                  </a:lnTo>
                  <a:lnTo>
                    <a:pt x="375" y="119"/>
                  </a:lnTo>
                  <a:lnTo>
                    <a:pt x="332" y="95"/>
                  </a:lnTo>
                  <a:lnTo>
                    <a:pt x="325" y="91"/>
                  </a:lnTo>
                  <a:lnTo>
                    <a:pt x="315" y="92"/>
                  </a:lnTo>
                  <a:lnTo>
                    <a:pt x="229" y="104"/>
                  </a:lnTo>
                  <a:lnTo>
                    <a:pt x="248" y="54"/>
                  </a:lnTo>
                  <a:lnTo>
                    <a:pt x="250" y="48"/>
                  </a:lnTo>
                  <a:lnTo>
                    <a:pt x="243" y="43"/>
                  </a:lnTo>
                  <a:lnTo>
                    <a:pt x="201" y="19"/>
                  </a:lnTo>
                  <a:lnTo>
                    <a:pt x="251" y="19"/>
                  </a:lnTo>
                  <a:lnTo>
                    <a:pt x="251" y="0"/>
                  </a:lnTo>
                  <a:lnTo>
                    <a:pt x="141" y="0"/>
                  </a:lnTo>
                  <a:lnTo>
                    <a:pt x="141" y="64"/>
                  </a:lnTo>
                  <a:lnTo>
                    <a:pt x="174" y="64"/>
                  </a:lnTo>
                  <a:lnTo>
                    <a:pt x="174" y="35"/>
                  </a:lnTo>
                  <a:lnTo>
                    <a:pt x="209" y="55"/>
                  </a:lnTo>
                  <a:lnTo>
                    <a:pt x="187" y="109"/>
                  </a:lnTo>
                  <a:lnTo>
                    <a:pt x="94" y="122"/>
                  </a:lnTo>
                  <a:lnTo>
                    <a:pt x="59" y="101"/>
                  </a:lnTo>
                  <a:lnTo>
                    <a:pt x="109" y="101"/>
                  </a:lnTo>
                  <a:lnTo>
                    <a:pt x="109" y="83"/>
                  </a:lnTo>
                  <a:lnTo>
                    <a:pt x="0" y="83"/>
                  </a:lnTo>
                  <a:lnTo>
                    <a:pt x="0" y="146"/>
                  </a:lnTo>
                  <a:lnTo>
                    <a:pt x="33" y="146"/>
                  </a:lnTo>
                  <a:lnTo>
                    <a:pt x="33" y="117"/>
                  </a:lnTo>
                  <a:lnTo>
                    <a:pt x="75" y="142"/>
                  </a:lnTo>
                  <a:lnTo>
                    <a:pt x="82" y="146"/>
                  </a:lnTo>
                  <a:lnTo>
                    <a:pt x="93" y="144"/>
                  </a:lnTo>
                  <a:lnTo>
                    <a:pt x="178" y="133"/>
                  </a:lnTo>
                  <a:lnTo>
                    <a:pt x="158" y="183"/>
                  </a:lnTo>
                  <a:lnTo>
                    <a:pt x="156" y="189"/>
                  </a:lnTo>
                  <a:lnTo>
                    <a:pt x="164" y="193"/>
                  </a:lnTo>
                  <a:lnTo>
                    <a:pt x="206" y="217"/>
                  </a:lnTo>
                  <a:lnTo>
                    <a:pt x="156" y="217"/>
                  </a:lnTo>
                  <a:lnTo>
                    <a:pt x="156" y="237"/>
                  </a:lnTo>
                  <a:lnTo>
                    <a:pt x="266" y="237"/>
                  </a:lnTo>
                  <a:lnTo>
                    <a:pt x="265" y="173"/>
                  </a:lnTo>
                  <a:lnTo>
                    <a:pt x="233" y="173"/>
                  </a:lnTo>
                  <a:lnTo>
                    <a:pt x="233" y="202"/>
                  </a:lnTo>
                  <a:lnTo>
                    <a:pt x="198" y="182"/>
                  </a:lnTo>
                  <a:lnTo>
                    <a:pt x="219" y="128"/>
                  </a:lnTo>
                  <a:lnTo>
                    <a:pt x="313" y="115"/>
                  </a:lnTo>
                  <a:lnTo>
                    <a:pt x="347" y="135"/>
                  </a:lnTo>
                  <a:lnTo>
                    <a:pt x="297" y="135"/>
                  </a:lnTo>
                  <a:lnTo>
                    <a:pt x="297" y="154"/>
                  </a:lnTo>
                  <a:lnTo>
                    <a:pt x="407" y="154"/>
                  </a:lnTo>
                  <a:lnTo>
                    <a:pt x="407" y="9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209F82F9-0CAF-4DAE-9A90-6015C8517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6" y="583"/>
              <a:ext cx="407" cy="236"/>
            </a:xfrm>
            <a:custGeom>
              <a:avLst/>
              <a:gdLst>
                <a:gd name="T0" fmla="*/ 407 w 407"/>
                <a:gd name="T1" fmla="*/ 90 h 236"/>
                <a:gd name="T2" fmla="*/ 374 w 407"/>
                <a:gd name="T3" fmla="*/ 90 h 236"/>
                <a:gd name="T4" fmla="*/ 375 w 407"/>
                <a:gd name="T5" fmla="*/ 119 h 236"/>
                <a:gd name="T6" fmla="*/ 332 w 407"/>
                <a:gd name="T7" fmla="*/ 95 h 236"/>
                <a:gd name="T8" fmla="*/ 325 w 407"/>
                <a:gd name="T9" fmla="*/ 90 h 236"/>
                <a:gd name="T10" fmla="*/ 315 w 407"/>
                <a:gd name="T11" fmla="*/ 91 h 236"/>
                <a:gd name="T12" fmla="*/ 229 w 407"/>
                <a:gd name="T13" fmla="*/ 103 h 236"/>
                <a:gd name="T14" fmla="*/ 248 w 407"/>
                <a:gd name="T15" fmla="*/ 53 h 236"/>
                <a:gd name="T16" fmla="*/ 250 w 407"/>
                <a:gd name="T17" fmla="*/ 48 h 236"/>
                <a:gd name="T18" fmla="*/ 243 w 407"/>
                <a:gd name="T19" fmla="*/ 43 h 236"/>
                <a:gd name="T20" fmla="*/ 201 w 407"/>
                <a:gd name="T21" fmla="*/ 19 h 236"/>
                <a:gd name="T22" fmla="*/ 251 w 407"/>
                <a:gd name="T23" fmla="*/ 19 h 236"/>
                <a:gd name="T24" fmla="*/ 251 w 407"/>
                <a:gd name="T25" fmla="*/ 0 h 236"/>
                <a:gd name="T26" fmla="*/ 141 w 407"/>
                <a:gd name="T27" fmla="*/ 0 h 236"/>
                <a:gd name="T28" fmla="*/ 141 w 407"/>
                <a:gd name="T29" fmla="*/ 63 h 236"/>
                <a:gd name="T30" fmla="*/ 174 w 407"/>
                <a:gd name="T31" fmla="*/ 63 h 236"/>
                <a:gd name="T32" fmla="*/ 174 w 407"/>
                <a:gd name="T33" fmla="*/ 34 h 236"/>
                <a:gd name="T34" fmla="*/ 209 w 407"/>
                <a:gd name="T35" fmla="*/ 55 h 236"/>
                <a:gd name="T36" fmla="*/ 187 w 407"/>
                <a:gd name="T37" fmla="*/ 109 h 236"/>
                <a:gd name="T38" fmla="*/ 94 w 407"/>
                <a:gd name="T39" fmla="*/ 121 h 236"/>
                <a:gd name="T40" fmla="*/ 59 w 407"/>
                <a:gd name="T41" fmla="*/ 101 h 236"/>
                <a:gd name="T42" fmla="*/ 109 w 407"/>
                <a:gd name="T43" fmla="*/ 101 h 236"/>
                <a:gd name="T44" fmla="*/ 109 w 407"/>
                <a:gd name="T45" fmla="*/ 82 h 236"/>
                <a:gd name="T46" fmla="*/ 0 w 407"/>
                <a:gd name="T47" fmla="*/ 82 h 236"/>
                <a:gd name="T48" fmla="*/ 0 w 407"/>
                <a:gd name="T49" fmla="*/ 146 h 236"/>
                <a:gd name="T50" fmla="*/ 33 w 407"/>
                <a:gd name="T51" fmla="*/ 146 h 236"/>
                <a:gd name="T52" fmla="*/ 33 w 407"/>
                <a:gd name="T53" fmla="*/ 117 h 236"/>
                <a:gd name="T54" fmla="*/ 75 w 407"/>
                <a:gd name="T55" fmla="*/ 141 h 236"/>
                <a:gd name="T56" fmla="*/ 82 w 407"/>
                <a:gd name="T57" fmla="*/ 145 h 236"/>
                <a:gd name="T58" fmla="*/ 93 w 407"/>
                <a:gd name="T59" fmla="*/ 144 h 236"/>
                <a:gd name="T60" fmla="*/ 178 w 407"/>
                <a:gd name="T61" fmla="*/ 133 h 236"/>
                <a:gd name="T62" fmla="*/ 158 w 407"/>
                <a:gd name="T63" fmla="*/ 182 h 236"/>
                <a:gd name="T64" fmla="*/ 156 w 407"/>
                <a:gd name="T65" fmla="*/ 188 h 236"/>
                <a:gd name="T66" fmla="*/ 164 w 407"/>
                <a:gd name="T67" fmla="*/ 192 h 236"/>
                <a:gd name="T68" fmla="*/ 206 w 407"/>
                <a:gd name="T69" fmla="*/ 217 h 236"/>
                <a:gd name="T70" fmla="*/ 156 w 407"/>
                <a:gd name="T71" fmla="*/ 217 h 236"/>
                <a:gd name="T72" fmla="*/ 156 w 407"/>
                <a:gd name="T73" fmla="*/ 236 h 236"/>
                <a:gd name="T74" fmla="*/ 266 w 407"/>
                <a:gd name="T75" fmla="*/ 236 h 236"/>
                <a:gd name="T76" fmla="*/ 265 w 407"/>
                <a:gd name="T77" fmla="*/ 172 h 236"/>
                <a:gd name="T78" fmla="*/ 233 w 407"/>
                <a:gd name="T79" fmla="*/ 172 h 236"/>
                <a:gd name="T80" fmla="*/ 233 w 407"/>
                <a:gd name="T81" fmla="*/ 201 h 236"/>
                <a:gd name="T82" fmla="*/ 198 w 407"/>
                <a:gd name="T83" fmla="*/ 181 h 236"/>
                <a:gd name="T84" fmla="*/ 219 w 407"/>
                <a:gd name="T85" fmla="*/ 127 h 236"/>
                <a:gd name="T86" fmla="*/ 313 w 407"/>
                <a:gd name="T87" fmla="*/ 115 h 236"/>
                <a:gd name="T88" fmla="*/ 347 w 407"/>
                <a:gd name="T89" fmla="*/ 134 h 236"/>
                <a:gd name="T90" fmla="*/ 297 w 407"/>
                <a:gd name="T91" fmla="*/ 134 h 236"/>
                <a:gd name="T92" fmla="*/ 297 w 407"/>
                <a:gd name="T93" fmla="*/ 153 h 236"/>
                <a:gd name="T94" fmla="*/ 407 w 407"/>
                <a:gd name="T95" fmla="*/ 153 h 236"/>
                <a:gd name="T96" fmla="*/ 407 w 407"/>
                <a:gd name="T97" fmla="*/ 90 h 236"/>
                <a:gd name="T98" fmla="*/ 407 w 407"/>
                <a:gd name="T99" fmla="*/ 90 h 236"/>
                <a:gd name="T100" fmla="*/ 407 w 407"/>
                <a:gd name="T101" fmla="*/ 90 h 236"/>
                <a:gd name="T102" fmla="*/ 407 w 407"/>
                <a:gd name="T103" fmla="*/ 90 h 2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7"/>
                <a:gd name="T157" fmla="*/ 0 h 236"/>
                <a:gd name="T158" fmla="*/ 407 w 407"/>
                <a:gd name="T159" fmla="*/ 236 h 2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7" h="236">
                  <a:moveTo>
                    <a:pt x="407" y="90"/>
                  </a:moveTo>
                  <a:lnTo>
                    <a:pt x="374" y="90"/>
                  </a:lnTo>
                  <a:lnTo>
                    <a:pt x="375" y="119"/>
                  </a:lnTo>
                  <a:lnTo>
                    <a:pt x="332" y="95"/>
                  </a:lnTo>
                  <a:lnTo>
                    <a:pt x="325" y="90"/>
                  </a:lnTo>
                  <a:lnTo>
                    <a:pt x="315" y="91"/>
                  </a:lnTo>
                  <a:lnTo>
                    <a:pt x="229" y="103"/>
                  </a:lnTo>
                  <a:lnTo>
                    <a:pt x="248" y="53"/>
                  </a:lnTo>
                  <a:lnTo>
                    <a:pt x="250" y="48"/>
                  </a:lnTo>
                  <a:lnTo>
                    <a:pt x="243" y="43"/>
                  </a:lnTo>
                  <a:lnTo>
                    <a:pt x="201" y="19"/>
                  </a:lnTo>
                  <a:lnTo>
                    <a:pt x="251" y="19"/>
                  </a:lnTo>
                  <a:lnTo>
                    <a:pt x="251" y="0"/>
                  </a:lnTo>
                  <a:lnTo>
                    <a:pt x="141" y="0"/>
                  </a:lnTo>
                  <a:lnTo>
                    <a:pt x="141" y="63"/>
                  </a:lnTo>
                  <a:lnTo>
                    <a:pt x="174" y="63"/>
                  </a:lnTo>
                  <a:lnTo>
                    <a:pt x="174" y="34"/>
                  </a:lnTo>
                  <a:lnTo>
                    <a:pt x="209" y="55"/>
                  </a:lnTo>
                  <a:lnTo>
                    <a:pt x="187" y="109"/>
                  </a:lnTo>
                  <a:lnTo>
                    <a:pt x="94" y="121"/>
                  </a:lnTo>
                  <a:lnTo>
                    <a:pt x="59" y="101"/>
                  </a:lnTo>
                  <a:lnTo>
                    <a:pt x="109" y="101"/>
                  </a:lnTo>
                  <a:lnTo>
                    <a:pt x="109" y="82"/>
                  </a:lnTo>
                  <a:lnTo>
                    <a:pt x="0" y="82"/>
                  </a:lnTo>
                  <a:lnTo>
                    <a:pt x="0" y="146"/>
                  </a:lnTo>
                  <a:lnTo>
                    <a:pt x="33" y="146"/>
                  </a:lnTo>
                  <a:lnTo>
                    <a:pt x="33" y="117"/>
                  </a:lnTo>
                  <a:lnTo>
                    <a:pt x="75" y="141"/>
                  </a:lnTo>
                  <a:lnTo>
                    <a:pt x="82" y="145"/>
                  </a:lnTo>
                  <a:lnTo>
                    <a:pt x="93" y="144"/>
                  </a:lnTo>
                  <a:lnTo>
                    <a:pt x="178" y="133"/>
                  </a:lnTo>
                  <a:lnTo>
                    <a:pt x="158" y="182"/>
                  </a:lnTo>
                  <a:lnTo>
                    <a:pt x="156" y="188"/>
                  </a:lnTo>
                  <a:lnTo>
                    <a:pt x="164" y="192"/>
                  </a:lnTo>
                  <a:lnTo>
                    <a:pt x="206" y="217"/>
                  </a:lnTo>
                  <a:lnTo>
                    <a:pt x="156" y="217"/>
                  </a:lnTo>
                  <a:lnTo>
                    <a:pt x="156" y="236"/>
                  </a:lnTo>
                  <a:lnTo>
                    <a:pt x="266" y="236"/>
                  </a:lnTo>
                  <a:lnTo>
                    <a:pt x="265" y="172"/>
                  </a:lnTo>
                  <a:lnTo>
                    <a:pt x="233" y="172"/>
                  </a:lnTo>
                  <a:lnTo>
                    <a:pt x="233" y="201"/>
                  </a:lnTo>
                  <a:lnTo>
                    <a:pt x="198" y="181"/>
                  </a:lnTo>
                  <a:lnTo>
                    <a:pt x="219" y="127"/>
                  </a:lnTo>
                  <a:lnTo>
                    <a:pt x="313" y="115"/>
                  </a:lnTo>
                  <a:lnTo>
                    <a:pt x="347" y="134"/>
                  </a:lnTo>
                  <a:lnTo>
                    <a:pt x="297" y="134"/>
                  </a:lnTo>
                  <a:lnTo>
                    <a:pt x="297" y="153"/>
                  </a:lnTo>
                  <a:lnTo>
                    <a:pt x="407" y="153"/>
                  </a:lnTo>
                  <a:lnTo>
                    <a:pt x="407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" name="Text Box 12">
            <a:extLst>
              <a:ext uri="{FF2B5EF4-FFF2-40B4-BE49-F238E27FC236}">
                <a16:creationId xmlns:a16="http://schemas.microsoft.com/office/drawing/2014/main" id="{6C575639-1FC3-4089-911F-EF348ACDC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918" y="2686050"/>
            <a:ext cx="1298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anose="02010609060101010101" pitchFamily="49" charset="-122"/>
              </a:rPr>
              <a:t>SWA</a:t>
            </a: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76810F12-C47E-403B-9C1E-4DC7F20E1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4480" y="5975350"/>
            <a:ext cx="1298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anose="02010609060101010101" pitchFamily="49" charset="-122"/>
              </a:rPr>
              <a:t>SWB</a:t>
            </a:r>
          </a:p>
        </p:txBody>
      </p:sp>
      <p:sp>
        <p:nvSpPr>
          <p:cNvPr id="15" name="Text Box 16">
            <a:extLst>
              <a:ext uri="{FF2B5EF4-FFF2-40B4-BE49-F238E27FC236}">
                <a16:creationId xmlns:a16="http://schemas.microsoft.com/office/drawing/2014/main" id="{26785991-1332-44B4-96E6-5E1E5BD48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7705" y="3238500"/>
            <a:ext cx="1298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anose="02010609060101010101" pitchFamily="49" charset="-122"/>
              </a:rPr>
              <a:t>Root</a:t>
            </a:r>
          </a:p>
        </p:txBody>
      </p:sp>
      <p:sp>
        <p:nvSpPr>
          <p:cNvPr id="16" name="Text Box 17">
            <a:extLst>
              <a:ext uri="{FF2B5EF4-FFF2-40B4-BE49-F238E27FC236}">
                <a16:creationId xmlns:a16="http://schemas.microsoft.com/office/drawing/2014/main" id="{264DE5D7-5C56-416A-AF36-C4497D291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0018" y="3670300"/>
            <a:ext cx="7191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anose="02010609060101010101" pitchFamily="49" charset="-122"/>
              </a:rPr>
              <a:t>G0/1</a:t>
            </a:r>
          </a:p>
        </p:txBody>
      </p:sp>
      <p:sp>
        <p:nvSpPr>
          <p:cNvPr id="17" name="Text Box 18">
            <a:extLst>
              <a:ext uri="{FF2B5EF4-FFF2-40B4-BE49-F238E27FC236}">
                <a16:creationId xmlns:a16="http://schemas.microsoft.com/office/drawing/2014/main" id="{1E792AC3-AE22-4591-AF48-26821FC2BE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1105" y="3670300"/>
            <a:ext cx="7191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anose="02010609060101010101" pitchFamily="49" charset="-122"/>
              </a:rPr>
              <a:t>G0/2</a:t>
            </a:r>
          </a:p>
        </p:txBody>
      </p:sp>
      <p:sp>
        <p:nvSpPr>
          <p:cNvPr id="18" name="AutoShape 22">
            <a:extLst>
              <a:ext uri="{FF2B5EF4-FFF2-40B4-BE49-F238E27FC236}">
                <a16:creationId xmlns:a16="http://schemas.microsoft.com/office/drawing/2014/main" id="{A1F8D17C-16A1-4C5D-9F07-A11E79C9F6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98080" y="4967288"/>
            <a:ext cx="285750" cy="287337"/>
          </a:xfrm>
          <a:custGeom>
            <a:avLst/>
            <a:gdLst>
              <a:gd name="T0" fmla="*/ 2147483647 w 21600"/>
              <a:gd name="T1" fmla="*/ 0 h 21600"/>
              <a:gd name="T2" fmla="*/ 1281629773 w 21600"/>
              <a:gd name="T3" fmla="*/ 1317606537 h 21600"/>
              <a:gd name="T4" fmla="*/ 0 w 21600"/>
              <a:gd name="T5" fmla="*/ 2147483647 h 21600"/>
              <a:gd name="T6" fmla="*/ 1281629773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131760653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Text Box 23">
            <a:extLst>
              <a:ext uri="{FF2B5EF4-FFF2-40B4-BE49-F238E27FC236}">
                <a16:creationId xmlns:a16="http://schemas.microsoft.com/office/drawing/2014/main" id="{77ACE989-998E-41D1-A20D-9714935AD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9518" y="5062538"/>
            <a:ext cx="7191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anose="02010609060101010101" pitchFamily="49" charset="-122"/>
              </a:rPr>
              <a:t>AP</a:t>
            </a:r>
          </a:p>
        </p:txBody>
      </p:sp>
      <p:sp>
        <p:nvSpPr>
          <p:cNvPr id="20" name="Text Box 24">
            <a:extLst>
              <a:ext uri="{FF2B5EF4-FFF2-40B4-BE49-F238E27FC236}">
                <a16:creationId xmlns:a16="http://schemas.microsoft.com/office/drawing/2014/main" id="{348DBAAB-AF1A-4732-9247-A4B802BCD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5193" y="4246563"/>
            <a:ext cx="1298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anose="02010609060101010101" pitchFamily="49" charset="-122"/>
              </a:rPr>
              <a:t>Cost=10</a:t>
            </a:r>
          </a:p>
        </p:txBody>
      </p:sp>
      <p:sp>
        <p:nvSpPr>
          <p:cNvPr id="21" name="Text Box 25">
            <a:extLst>
              <a:ext uri="{FF2B5EF4-FFF2-40B4-BE49-F238E27FC236}">
                <a16:creationId xmlns:a16="http://schemas.microsoft.com/office/drawing/2014/main" id="{4C72398D-42A2-484B-A2CA-4B5E7806C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8080" y="4246563"/>
            <a:ext cx="1298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anose="02010609060101010101" pitchFamily="49" charset="-122"/>
              </a:rPr>
              <a:t>Cost=10</a:t>
            </a:r>
          </a:p>
        </p:txBody>
      </p:sp>
      <p:sp>
        <p:nvSpPr>
          <p:cNvPr id="22" name="Text Box 28">
            <a:extLst>
              <a:ext uri="{FF2B5EF4-FFF2-40B4-BE49-F238E27FC236}">
                <a16:creationId xmlns:a16="http://schemas.microsoft.com/office/drawing/2014/main" id="{91981530-C113-4B24-8C67-7CDA35A95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1455" y="5038725"/>
            <a:ext cx="7191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anose="02010609060101010101" pitchFamily="49" charset="-122"/>
              </a:rPr>
              <a:t>RP</a:t>
            </a:r>
          </a:p>
        </p:txBody>
      </p:sp>
      <p:sp>
        <p:nvSpPr>
          <p:cNvPr id="23" name="Text Box 54">
            <a:extLst>
              <a:ext uri="{FF2B5EF4-FFF2-40B4-BE49-F238E27FC236}">
                <a16:creationId xmlns:a16="http://schemas.microsoft.com/office/drawing/2014/main" id="{4EB1D7AA-AF59-49E9-8AAF-B7EAB9112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3618" y="2878138"/>
            <a:ext cx="30972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anose="02010609060101010101" pitchFamily="49" charset="-122"/>
              </a:rPr>
              <a:t>BridgeID: 0.0000-0000-0001</a:t>
            </a:r>
          </a:p>
        </p:txBody>
      </p:sp>
      <p:grpSp>
        <p:nvGrpSpPr>
          <p:cNvPr id="24" name="Group 56">
            <a:extLst>
              <a:ext uri="{FF2B5EF4-FFF2-40B4-BE49-F238E27FC236}">
                <a16:creationId xmlns:a16="http://schemas.microsoft.com/office/drawing/2014/main" id="{5FE520A1-6430-4C05-B912-4252765C5FA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777355" y="5137150"/>
            <a:ext cx="1149350" cy="838200"/>
            <a:chOff x="1402" y="538"/>
            <a:chExt cx="576" cy="420"/>
          </a:xfrm>
        </p:grpSpPr>
        <p:sp>
          <p:nvSpPr>
            <p:cNvPr id="25" name="AutoShape 57">
              <a:extLst>
                <a:ext uri="{FF2B5EF4-FFF2-40B4-BE49-F238E27FC236}">
                  <a16:creationId xmlns:a16="http://schemas.microsoft.com/office/drawing/2014/main" id="{FE1963F9-1670-4141-933A-B4DB8B6FD9F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02" y="538"/>
              <a:ext cx="576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58">
              <a:extLst>
                <a:ext uri="{FF2B5EF4-FFF2-40B4-BE49-F238E27FC236}">
                  <a16:creationId xmlns:a16="http://schemas.microsoft.com/office/drawing/2014/main" id="{9CE234D6-4A1F-4CAA-9CEC-84E691462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" y="706"/>
              <a:ext cx="287" cy="252"/>
            </a:xfrm>
            <a:custGeom>
              <a:avLst/>
              <a:gdLst>
                <a:gd name="T0" fmla="*/ 287 w 287"/>
                <a:gd name="T1" fmla="*/ 0 h 252"/>
                <a:gd name="T2" fmla="*/ 287 w 287"/>
                <a:gd name="T3" fmla="*/ 85 h 252"/>
                <a:gd name="T4" fmla="*/ 0 w 287"/>
                <a:gd name="T5" fmla="*/ 252 h 252"/>
                <a:gd name="T6" fmla="*/ 0 w 287"/>
                <a:gd name="T7" fmla="*/ 167 h 252"/>
                <a:gd name="T8" fmla="*/ 287 w 287"/>
                <a:gd name="T9" fmla="*/ 0 h 252"/>
                <a:gd name="T10" fmla="*/ 287 w 287"/>
                <a:gd name="T11" fmla="*/ 0 h 252"/>
                <a:gd name="T12" fmla="*/ 287 w 287"/>
                <a:gd name="T13" fmla="*/ 0 h 252"/>
                <a:gd name="T14" fmla="*/ 287 w 287"/>
                <a:gd name="T15" fmla="*/ 0 h 252"/>
                <a:gd name="T16" fmla="*/ 287 w 287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7"/>
                <a:gd name="T28" fmla="*/ 0 h 252"/>
                <a:gd name="T29" fmla="*/ 287 w 287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7" h="252">
                  <a:moveTo>
                    <a:pt x="287" y="0"/>
                  </a:moveTo>
                  <a:lnTo>
                    <a:pt x="287" y="85"/>
                  </a:lnTo>
                  <a:lnTo>
                    <a:pt x="0" y="252"/>
                  </a:lnTo>
                  <a:lnTo>
                    <a:pt x="0" y="167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59">
              <a:extLst>
                <a:ext uri="{FF2B5EF4-FFF2-40B4-BE49-F238E27FC236}">
                  <a16:creationId xmlns:a16="http://schemas.microsoft.com/office/drawing/2014/main" id="{F5F33B24-68AB-42E1-B84A-C9DDFCFC8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2" y="706"/>
              <a:ext cx="289" cy="252"/>
            </a:xfrm>
            <a:custGeom>
              <a:avLst/>
              <a:gdLst>
                <a:gd name="T0" fmla="*/ 289 w 289"/>
                <a:gd name="T1" fmla="*/ 167 h 252"/>
                <a:gd name="T2" fmla="*/ 289 w 289"/>
                <a:gd name="T3" fmla="*/ 252 h 252"/>
                <a:gd name="T4" fmla="*/ 0 w 289"/>
                <a:gd name="T5" fmla="*/ 85 h 252"/>
                <a:gd name="T6" fmla="*/ 0 w 289"/>
                <a:gd name="T7" fmla="*/ 0 h 252"/>
                <a:gd name="T8" fmla="*/ 289 w 289"/>
                <a:gd name="T9" fmla="*/ 167 h 252"/>
                <a:gd name="T10" fmla="*/ 289 w 289"/>
                <a:gd name="T11" fmla="*/ 167 h 252"/>
                <a:gd name="T12" fmla="*/ 289 w 289"/>
                <a:gd name="T13" fmla="*/ 167 h 252"/>
                <a:gd name="T14" fmla="*/ 289 w 289"/>
                <a:gd name="T15" fmla="*/ 167 h 252"/>
                <a:gd name="T16" fmla="*/ 289 w 289"/>
                <a:gd name="T17" fmla="*/ 167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9"/>
                <a:gd name="T28" fmla="*/ 0 h 252"/>
                <a:gd name="T29" fmla="*/ 289 w 289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9" h="252">
                  <a:moveTo>
                    <a:pt x="289" y="167"/>
                  </a:moveTo>
                  <a:lnTo>
                    <a:pt x="289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9" y="167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60">
              <a:extLst>
                <a:ext uri="{FF2B5EF4-FFF2-40B4-BE49-F238E27FC236}">
                  <a16:creationId xmlns:a16="http://schemas.microsoft.com/office/drawing/2014/main" id="{075E49C6-6EEF-43B9-ADF0-5EF265DE5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2" y="538"/>
              <a:ext cx="576" cy="335"/>
            </a:xfrm>
            <a:custGeom>
              <a:avLst/>
              <a:gdLst>
                <a:gd name="T0" fmla="*/ 576 w 576"/>
                <a:gd name="T1" fmla="*/ 168 h 335"/>
                <a:gd name="T2" fmla="*/ 289 w 576"/>
                <a:gd name="T3" fmla="*/ 335 h 335"/>
                <a:gd name="T4" fmla="*/ 0 w 576"/>
                <a:gd name="T5" fmla="*/ 168 h 335"/>
                <a:gd name="T6" fmla="*/ 287 w 576"/>
                <a:gd name="T7" fmla="*/ 0 h 335"/>
                <a:gd name="T8" fmla="*/ 576 w 576"/>
                <a:gd name="T9" fmla="*/ 168 h 335"/>
                <a:gd name="T10" fmla="*/ 576 w 576"/>
                <a:gd name="T11" fmla="*/ 168 h 335"/>
                <a:gd name="T12" fmla="*/ 576 w 576"/>
                <a:gd name="T13" fmla="*/ 168 h 335"/>
                <a:gd name="T14" fmla="*/ 576 w 576"/>
                <a:gd name="T15" fmla="*/ 168 h 335"/>
                <a:gd name="T16" fmla="*/ 576 w 576"/>
                <a:gd name="T17" fmla="*/ 168 h 3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6"/>
                <a:gd name="T28" fmla="*/ 0 h 335"/>
                <a:gd name="T29" fmla="*/ 576 w 576"/>
                <a:gd name="T30" fmla="*/ 335 h 33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6" h="335">
                  <a:moveTo>
                    <a:pt x="576" y="168"/>
                  </a:moveTo>
                  <a:lnTo>
                    <a:pt x="289" y="335"/>
                  </a:lnTo>
                  <a:lnTo>
                    <a:pt x="0" y="168"/>
                  </a:lnTo>
                  <a:lnTo>
                    <a:pt x="287" y="0"/>
                  </a:lnTo>
                  <a:lnTo>
                    <a:pt x="576" y="168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61">
              <a:extLst>
                <a:ext uri="{FF2B5EF4-FFF2-40B4-BE49-F238E27FC236}">
                  <a16:creationId xmlns:a16="http://schemas.microsoft.com/office/drawing/2014/main" id="{5D6871A8-E625-46C8-A5DF-FC5A7BA25D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6" y="588"/>
              <a:ext cx="407" cy="237"/>
            </a:xfrm>
            <a:custGeom>
              <a:avLst/>
              <a:gdLst>
                <a:gd name="T0" fmla="*/ 407 w 407"/>
                <a:gd name="T1" fmla="*/ 90 h 237"/>
                <a:gd name="T2" fmla="*/ 374 w 407"/>
                <a:gd name="T3" fmla="*/ 90 h 237"/>
                <a:gd name="T4" fmla="*/ 375 w 407"/>
                <a:gd name="T5" fmla="*/ 119 h 237"/>
                <a:gd name="T6" fmla="*/ 332 w 407"/>
                <a:gd name="T7" fmla="*/ 95 h 237"/>
                <a:gd name="T8" fmla="*/ 325 w 407"/>
                <a:gd name="T9" fmla="*/ 91 h 237"/>
                <a:gd name="T10" fmla="*/ 315 w 407"/>
                <a:gd name="T11" fmla="*/ 92 h 237"/>
                <a:gd name="T12" fmla="*/ 229 w 407"/>
                <a:gd name="T13" fmla="*/ 104 h 237"/>
                <a:gd name="T14" fmla="*/ 248 w 407"/>
                <a:gd name="T15" fmla="*/ 54 h 237"/>
                <a:gd name="T16" fmla="*/ 250 w 407"/>
                <a:gd name="T17" fmla="*/ 48 h 237"/>
                <a:gd name="T18" fmla="*/ 243 w 407"/>
                <a:gd name="T19" fmla="*/ 43 h 237"/>
                <a:gd name="T20" fmla="*/ 201 w 407"/>
                <a:gd name="T21" fmla="*/ 19 h 237"/>
                <a:gd name="T22" fmla="*/ 251 w 407"/>
                <a:gd name="T23" fmla="*/ 19 h 237"/>
                <a:gd name="T24" fmla="*/ 251 w 407"/>
                <a:gd name="T25" fmla="*/ 0 h 237"/>
                <a:gd name="T26" fmla="*/ 141 w 407"/>
                <a:gd name="T27" fmla="*/ 0 h 237"/>
                <a:gd name="T28" fmla="*/ 141 w 407"/>
                <a:gd name="T29" fmla="*/ 64 h 237"/>
                <a:gd name="T30" fmla="*/ 174 w 407"/>
                <a:gd name="T31" fmla="*/ 64 h 237"/>
                <a:gd name="T32" fmla="*/ 174 w 407"/>
                <a:gd name="T33" fmla="*/ 35 h 237"/>
                <a:gd name="T34" fmla="*/ 209 w 407"/>
                <a:gd name="T35" fmla="*/ 55 h 237"/>
                <a:gd name="T36" fmla="*/ 187 w 407"/>
                <a:gd name="T37" fmla="*/ 109 h 237"/>
                <a:gd name="T38" fmla="*/ 94 w 407"/>
                <a:gd name="T39" fmla="*/ 122 h 237"/>
                <a:gd name="T40" fmla="*/ 59 w 407"/>
                <a:gd name="T41" fmla="*/ 101 h 237"/>
                <a:gd name="T42" fmla="*/ 109 w 407"/>
                <a:gd name="T43" fmla="*/ 101 h 237"/>
                <a:gd name="T44" fmla="*/ 109 w 407"/>
                <a:gd name="T45" fmla="*/ 83 h 237"/>
                <a:gd name="T46" fmla="*/ 0 w 407"/>
                <a:gd name="T47" fmla="*/ 83 h 237"/>
                <a:gd name="T48" fmla="*/ 0 w 407"/>
                <a:gd name="T49" fmla="*/ 146 h 237"/>
                <a:gd name="T50" fmla="*/ 33 w 407"/>
                <a:gd name="T51" fmla="*/ 146 h 237"/>
                <a:gd name="T52" fmla="*/ 33 w 407"/>
                <a:gd name="T53" fmla="*/ 117 h 237"/>
                <a:gd name="T54" fmla="*/ 75 w 407"/>
                <a:gd name="T55" fmla="*/ 142 h 237"/>
                <a:gd name="T56" fmla="*/ 82 w 407"/>
                <a:gd name="T57" fmla="*/ 146 h 237"/>
                <a:gd name="T58" fmla="*/ 93 w 407"/>
                <a:gd name="T59" fmla="*/ 144 h 237"/>
                <a:gd name="T60" fmla="*/ 178 w 407"/>
                <a:gd name="T61" fmla="*/ 133 h 237"/>
                <a:gd name="T62" fmla="*/ 158 w 407"/>
                <a:gd name="T63" fmla="*/ 183 h 237"/>
                <a:gd name="T64" fmla="*/ 156 w 407"/>
                <a:gd name="T65" fmla="*/ 189 h 237"/>
                <a:gd name="T66" fmla="*/ 164 w 407"/>
                <a:gd name="T67" fmla="*/ 193 h 237"/>
                <a:gd name="T68" fmla="*/ 206 w 407"/>
                <a:gd name="T69" fmla="*/ 217 h 237"/>
                <a:gd name="T70" fmla="*/ 156 w 407"/>
                <a:gd name="T71" fmla="*/ 217 h 237"/>
                <a:gd name="T72" fmla="*/ 156 w 407"/>
                <a:gd name="T73" fmla="*/ 237 h 237"/>
                <a:gd name="T74" fmla="*/ 266 w 407"/>
                <a:gd name="T75" fmla="*/ 237 h 237"/>
                <a:gd name="T76" fmla="*/ 265 w 407"/>
                <a:gd name="T77" fmla="*/ 173 h 237"/>
                <a:gd name="T78" fmla="*/ 233 w 407"/>
                <a:gd name="T79" fmla="*/ 173 h 237"/>
                <a:gd name="T80" fmla="*/ 233 w 407"/>
                <a:gd name="T81" fmla="*/ 202 h 237"/>
                <a:gd name="T82" fmla="*/ 198 w 407"/>
                <a:gd name="T83" fmla="*/ 182 h 237"/>
                <a:gd name="T84" fmla="*/ 219 w 407"/>
                <a:gd name="T85" fmla="*/ 128 h 237"/>
                <a:gd name="T86" fmla="*/ 313 w 407"/>
                <a:gd name="T87" fmla="*/ 115 h 237"/>
                <a:gd name="T88" fmla="*/ 347 w 407"/>
                <a:gd name="T89" fmla="*/ 135 h 237"/>
                <a:gd name="T90" fmla="*/ 297 w 407"/>
                <a:gd name="T91" fmla="*/ 135 h 237"/>
                <a:gd name="T92" fmla="*/ 297 w 407"/>
                <a:gd name="T93" fmla="*/ 154 h 237"/>
                <a:gd name="T94" fmla="*/ 407 w 407"/>
                <a:gd name="T95" fmla="*/ 154 h 237"/>
                <a:gd name="T96" fmla="*/ 407 w 407"/>
                <a:gd name="T97" fmla="*/ 90 h 237"/>
                <a:gd name="T98" fmla="*/ 407 w 407"/>
                <a:gd name="T99" fmla="*/ 90 h 237"/>
                <a:gd name="T100" fmla="*/ 407 w 407"/>
                <a:gd name="T101" fmla="*/ 90 h 237"/>
                <a:gd name="T102" fmla="*/ 407 w 407"/>
                <a:gd name="T103" fmla="*/ 90 h 23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7"/>
                <a:gd name="T157" fmla="*/ 0 h 237"/>
                <a:gd name="T158" fmla="*/ 407 w 407"/>
                <a:gd name="T159" fmla="*/ 237 h 23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7" h="237">
                  <a:moveTo>
                    <a:pt x="407" y="90"/>
                  </a:moveTo>
                  <a:lnTo>
                    <a:pt x="374" y="90"/>
                  </a:lnTo>
                  <a:lnTo>
                    <a:pt x="375" y="119"/>
                  </a:lnTo>
                  <a:lnTo>
                    <a:pt x="332" y="95"/>
                  </a:lnTo>
                  <a:lnTo>
                    <a:pt x="325" y="91"/>
                  </a:lnTo>
                  <a:lnTo>
                    <a:pt x="315" y="92"/>
                  </a:lnTo>
                  <a:lnTo>
                    <a:pt x="229" y="104"/>
                  </a:lnTo>
                  <a:lnTo>
                    <a:pt x="248" y="54"/>
                  </a:lnTo>
                  <a:lnTo>
                    <a:pt x="250" y="48"/>
                  </a:lnTo>
                  <a:lnTo>
                    <a:pt x="243" y="43"/>
                  </a:lnTo>
                  <a:lnTo>
                    <a:pt x="201" y="19"/>
                  </a:lnTo>
                  <a:lnTo>
                    <a:pt x="251" y="19"/>
                  </a:lnTo>
                  <a:lnTo>
                    <a:pt x="251" y="0"/>
                  </a:lnTo>
                  <a:lnTo>
                    <a:pt x="141" y="0"/>
                  </a:lnTo>
                  <a:lnTo>
                    <a:pt x="141" y="64"/>
                  </a:lnTo>
                  <a:lnTo>
                    <a:pt x="174" y="64"/>
                  </a:lnTo>
                  <a:lnTo>
                    <a:pt x="174" y="35"/>
                  </a:lnTo>
                  <a:lnTo>
                    <a:pt x="209" y="55"/>
                  </a:lnTo>
                  <a:lnTo>
                    <a:pt x="187" y="109"/>
                  </a:lnTo>
                  <a:lnTo>
                    <a:pt x="94" y="122"/>
                  </a:lnTo>
                  <a:lnTo>
                    <a:pt x="59" y="101"/>
                  </a:lnTo>
                  <a:lnTo>
                    <a:pt x="109" y="101"/>
                  </a:lnTo>
                  <a:lnTo>
                    <a:pt x="109" y="83"/>
                  </a:lnTo>
                  <a:lnTo>
                    <a:pt x="0" y="83"/>
                  </a:lnTo>
                  <a:lnTo>
                    <a:pt x="0" y="146"/>
                  </a:lnTo>
                  <a:lnTo>
                    <a:pt x="33" y="146"/>
                  </a:lnTo>
                  <a:lnTo>
                    <a:pt x="33" y="117"/>
                  </a:lnTo>
                  <a:lnTo>
                    <a:pt x="75" y="142"/>
                  </a:lnTo>
                  <a:lnTo>
                    <a:pt x="82" y="146"/>
                  </a:lnTo>
                  <a:lnTo>
                    <a:pt x="93" y="144"/>
                  </a:lnTo>
                  <a:lnTo>
                    <a:pt x="178" y="133"/>
                  </a:lnTo>
                  <a:lnTo>
                    <a:pt x="158" y="183"/>
                  </a:lnTo>
                  <a:lnTo>
                    <a:pt x="156" y="189"/>
                  </a:lnTo>
                  <a:lnTo>
                    <a:pt x="164" y="193"/>
                  </a:lnTo>
                  <a:lnTo>
                    <a:pt x="206" y="217"/>
                  </a:lnTo>
                  <a:lnTo>
                    <a:pt x="156" y="217"/>
                  </a:lnTo>
                  <a:lnTo>
                    <a:pt x="156" y="237"/>
                  </a:lnTo>
                  <a:lnTo>
                    <a:pt x="266" y="237"/>
                  </a:lnTo>
                  <a:lnTo>
                    <a:pt x="265" y="173"/>
                  </a:lnTo>
                  <a:lnTo>
                    <a:pt x="233" y="173"/>
                  </a:lnTo>
                  <a:lnTo>
                    <a:pt x="233" y="202"/>
                  </a:lnTo>
                  <a:lnTo>
                    <a:pt x="198" y="182"/>
                  </a:lnTo>
                  <a:lnTo>
                    <a:pt x="219" y="128"/>
                  </a:lnTo>
                  <a:lnTo>
                    <a:pt x="313" y="115"/>
                  </a:lnTo>
                  <a:lnTo>
                    <a:pt x="347" y="135"/>
                  </a:lnTo>
                  <a:lnTo>
                    <a:pt x="297" y="135"/>
                  </a:lnTo>
                  <a:lnTo>
                    <a:pt x="297" y="154"/>
                  </a:lnTo>
                  <a:lnTo>
                    <a:pt x="407" y="154"/>
                  </a:lnTo>
                  <a:lnTo>
                    <a:pt x="407" y="9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62">
              <a:extLst>
                <a:ext uri="{FF2B5EF4-FFF2-40B4-BE49-F238E27FC236}">
                  <a16:creationId xmlns:a16="http://schemas.microsoft.com/office/drawing/2014/main" id="{BB8647B6-1652-4C20-8BA7-593CF54286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6" y="583"/>
              <a:ext cx="407" cy="236"/>
            </a:xfrm>
            <a:custGeom>
              <a:avLst/>
              <a:gdLst>
                <a:gd name="T0" fmla="*/ 407 w 407"/>
                <a:gd name="T1" fmla="*/ 90 h 236"/>
                <a:gd name="T2" fmla="*/ 374 w 407"/>
                <a:gd name="T3" fmla="*/ 90 h 236"/>
                <a:gd name="T4" fmla="*/ 375 w 407"/>
                <a:gd name="T5" fmla="*/ 119 h 236"/>
                <a:gd name="T6" fmla="*/ 332 w 407"/>
                <a:gd name="T7" fmla="*/ 95 h 236"/>
                <a:gd name="T8" fmla="*/ 325 w 407"/>
                <a:gd name="T9" fmla="*/ 90 h 236"/>
                <a:gd name="T10" fmla="*/ 315 w 407"/>
                <a:gd name="T11" fmla="*/ 91 h 236"/>
                <a:gd name="T12" fmla="*/ 229 w 407"/>
                <a:gd name="T13" fmla="*/ 103 h 236"/>
                <a:gd name="T14" fmla="*/ 248 w 407"/>
                <a:gd name="T15" fmla="*/ 53 h 236"/>
                <a:gd name="T16" fmla="*/ 250 w 407"/>
                <a:gd name="T17" fmla="*/ 48 h 236"/>
                <a:gd name="T18" fmla="*/ 243 w 407"/>
                <a:gd name="T19" fmla="*/ 43 h 236"/>
                <a:gd name="T20" fmla="*/ 201 w 407"/>
                <a:gd name="T21" fmla="*/ 19 h 236"/>
                <a:gd name="T22" fmla="*/ 251 w 407"/>
                <a:gd name="T23" fmla="*/ 19 h 236"/>
                <a:gd name="T24" fmla="*/ 251 w 407"/>
                <a:gd name="T25" fmla="*/ 0 h 236"/>
                <a:gd name="T26" fmla="*/ 141 w 407"/>
                <a:gd name="T27" fmla="*/ 0 h 236"/>
                <a:gd name="T28" fmla="*/ 141 w 407"/>
                <a:gd name="T29" fmla="*/ 63 h 236"/>
                <a:gd name="T30" fmla="*/ 174 w 407"/>
                <a:gd name="T31" fmla="*/ 63 h 236"/>
                <a:gd name="T32" fmla="*/ 174 w 407"/>
                <a:gd name="T33" fmla="*/ 34 h 236"/>
                <a:gd name="T34" fmla="*/ 209 w 407"/>
                <a:gd name="T35" fmla="*/ 55 h 236"/>
                <a:gd name="T36" fmla="*/ 187 w 407"/>
                <a:gd name="T37" fmla="*/ 109 h 236"/>
                <a:gd name="T38" fmla="*/ 94 w 407"/>
                <a:gd name="T39" fmla="*/ 121 h 236"/>
                <a:gd name="T40" fmla="*/ 59 w 407"/>
                <a:gd name="T41" fmla="*/ 101 h 236"/>
                <a:gd name="T42" fmla="*/ 109 w 407"/>
                <a:gd name="T43" fmla="*/ 101 h 236"/>
                <a:gd name="T44" fmla="*/ 109 w 407"/>
                <a:gd name="T45" fmla="*/ 82 h 236"/>
                <a:gd name="T46" fmla="*/ 0 w 407"/>
                <a:gd name="T47" fmla="*/ 82 h 236"/>
                <a:gd name="T48" fmla="*/ 0 w 407"/>
                <a:gd name="T49" fmla="*/ 146 h 236"/>
                <a:gd name="T50" fmla="*/ 33 w 407"/>
                <a:gd name="T51" fmla="*/ 146 h 236"/>
                <a:gd name="T52" fmla="*/ 33 w 407"/>
                <a:gd name="T53" fmla="*/ 117 h 236"/>
                <a:gd name="T54" fmla="*/ 75 w 407"/>
                <a:gd name="T55" fmla="*/ 141 h 236"/>
                <a:gd name="T56" fmla="*/ 82 w 407"/>
                <a:gd name="T57" fmla="*/ 145 h 236"/>
                <a:gd name="T58" fmla="*/ 93 w 407"/>
                <a:gd name="T59" fmla="*/ 144 h 236"/>
                <a:gd name="T60" fmla="*/ 178 w 407"/>
                <a:gd name="T61" fmla="*/ 133 h 236"/>
                <a:gd name="T62" fmla="*/ 158 w 407"/>
                <a:gd name="T63" fmla="*/ 182 h 236"/>
                <a:gd name="T64" fmla="*/ 156 w 407"/>
                <a:gd name="T65" fmla="*/ 188 h 236"/>
                <a:gd name="T66" fmla="*/ 164 w 407"/>
                <a:gd name="T67" fmla="*/ 192 h 236"/>
                <a:gd name="T68" fmla="*/ 206 w 407"/>
                <a:gd name="T69" fmla="*/ 217 h 236"/>
                <a:gd name="T70" fmla="*/ 156 w 407"/>
                <a:gd name="T71" fmla="*/ 217 h 236"/>
                <a:gd name="T72" fmla="*/ 156 w 407"/>
                <a:gd name="T73" fmla="*/ 236 h 236"/>
                <a:gd name="T74" fmla="*/ 266 w 407"/>
                <a:gd name="T75" fmla="*/ 236 h 236"/>
                <a:gd name="T76" fmla="*/ 265 w 407"/>
                <a:gd name="T77" fmla="*/ 172 h 236"/>
                <a:gd name="T78" fmla="*/ 233 w 407"/>
                <a:gd name="T79" fmla="*/ 172 h 236"/>
                <a:gd name="T80" fmla="*/ 233 w 407"/>
                <a:gd name="T81" fmla="*/ 201 h 236"/>
                <a:gd name="T82" fmla="*/ 198 w 407"/>
                <a:gd name="T83" fmla="*/ 181 h 236"/>
                <a:gd name="T84" fmla="*/ 219 w 407"/>
                <a:gd name="T85" fmla="*/ 127 h 236"/>
                <a:gd name="T86" fmla="*/ 313 w 407"/>
                <a:gd name="T87" fmla="*/ 115 h 236"/>
                <a:gd name="T88" fmla="*/ 347 w 407"/>
                <a:gd name="T89" fmla="*/ 134 h 236"/>
                <a:gd name="T90" fmla="*/ 297 w 407"/>
                <a:gd name="T91" fmla="*/ 134 h 236"/>
                <a:gd name="T92" fmla="*/ 297 w 407"/>
                <a:gd name="T93" fmla="*/ 153 h 236"/>
                <a:gd name="T94" fmla="*/ 407 w 407"/>
                <a:gd name="T95" fmla="*/ 153 h 236"/>
                <a:gd name="T96" fmla="*/ 407 w 407"/>
                <a:gd name="T97" fmla="*/ 90 h 236"/>
                <a:gd name="T98" fmla="*/ 407 w 407"/>
                <a:gd name="T99" fmla="*/ 90 h 236"/>
                <a:gd name="T100" fmla="*/ 407 w 407"/>
                <a:gd name="T101" fmla="*/ 90 h 236"/>
                <a:gd name="T102" fmla="*/ 407 w 407"/>
                <a:gd name="T103" fmla="*/ 90 h 2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7"/>
                <a:gd name="T157" fmla="*/ 0 h 236"/>
                <a:gd name="T158" fmla="*/ 407 w 407"/>
                <a:gd name="T159" fmla="*/ 236 h 2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7" h="236">
                  <a:moveTo>
                    <a:pt x="407" y="90"/>
                  </a:moveTo>
                  <a:lnTo>
                    <a:pt x="374" y="90"/>
                  </a:lnTo>
                  <a:lnTo>
                    <a:pt x="375" y="119"/>
                  </a:lnTo>
                  <a:lnTo>
                    <a:pt x="332" y="95"/>
                  </a:lnTo>
                  <a:lnTo>
                    <a:pt x="325" y="90"/>
                  </a:lnTo>
                  <a:lnTo>
                    <a:pt x="315" y="91"/>
                  </a:lnTo>
                  <a:lnTo>
                    <a:pt x="229" y="103"/>
                  </a:lnTo>
                  <a:lnTo>
                    <a:pt x="248" y="53"/>
                  </a:lnTo>
                  <a:lnTo>
                    <a:pt x="250" y="48"/>
                  </a:lnTo>
                  <a:lnTo>
                    <a:pt x="243" y="43"/>
                  </a:lnTo>
                  <a:lnTo>
                    <a:pt x="201" y="19"/>
                  </a:lnTo>
                  <a:lnTo>
                    <a:pt x="251" y="19"/>
                  </a:lnTo>
                  <a:lnTo>
                    <a:pt x="251" y="0"/>
                  </a:lnTo>
                  <a:lnTo>
                    <a:pt x="141" y="0"/>
                  </a:lnTo>
                  <a:lnTo>
                    <a:pt x="141" y="63"/>
                  </a:lnTo>
                  <a:lnTo>
                    <a:pt x="174" y="63"/>
                  </a:lnTo>
                  <a:lnTo>
                    <a:pt x="174" y="34"/>
                  </a:lnTo>
                  <a:lnTo>
                    <a:pt x="209" y="55"/>
                  </a:lnTo>
                  <a:lnTo>
                    <a:pt x="187" y="109"/>
                  </a:lnTo>
                  <a:lnTo>
                    <a:pt x="94" y="121"/>
                  </a:lnTo>
                  <a:lnTo>
                    <a:pt x="59" y="101"/>
                  </a:lnTo>
                  <a:lnTo>
                    <a:pt x="109" y="101"/>
                  </a:lnTo>
                  <a:lnTo>
                    <a:pt x="109" y="82"/>
                  </a:lnTo>
                  <a:lnTo>
                    <a:pt x="0" y="82"/>
                  </a:lnTo>
                  <a:lnTo>
                    <a:pt x="0" y="146"/>
                  </a:lnTo>
                  <a:lnTo>
                    <a:pt x="33" y="146"/>
                  </a:lnTo>
                  <a:lnTo>
                    <a:pt x="33" y="117"/>
                  </a:lnTo>
                  <a:lnTo>
                    <a:pt x="75" y="141"/>
                  </a:lnTo>
                  <a:lnTo>
                    <a:pt x="82" y="145"/>
                  </a:lnTo>
                  <a:lnTo>
                    <a:pt x="93" y="144"/>
                  </a:lnTo>
                  <a:lnTo>
                    <a:pt x="178" y="133"/>
                  </a:lnTo>
                  <a:lnTo>
                    <a:pt x="158" y="182"/>
                  </a:lnTo>
                  <a:lnTo>
                    <a:pt x="156" y="188"/>
                  </a:lnTo>
                  <a:lnTo>
                    <a:pt x="164" y="192"/>
                  </a:lnTo>
                  <a:lnTo>
                    <a:pt x="206" y="217"/>
                  </a:lnTo>
                  <a:lnTo>
                    <a:pt x="156" y="217"/>
                  </a:lnTo>
                  <a:lnTo>
                    <a:pt x="156" y="236"/>
                  </a:lnTo>
                  <a:lnTo>
                    <a:pt x="266" y="236"/>
                  </a:lnTo>
                  <a:lnTo>
                    <a:pt x="265" y="172"/>
                  </a:lnTo>
                  <a:lnTo>
                    <a:pt x="233" y="172"/>
                  </a:lnTo>
                  <a:lnTo>
                    <a:pt x="233" y="201"/>
                  </a:lnTo>
                  <a:lnTo>
                    <a:pt x="198" y="181"/>
                  </a:lnTo>
                  <a:lnTo>
                    <a:pt x="219" y="127"/>
                  </a:lnTo>
                  <a:lnTo>
                    <a:pt x="313" y="115"/>
                  </a:lnTo>
                  <a:lnTo>
                    <a:pt x="347" y="134"/>
                  </a:lnTo>
                  <a:lnTo>
                    <a:pt x="297" y="134"/>
                  </a:lnTo>
                  <a:lnTo>
                    <a:pt x="297" y="153"/>
                  </a:lnTo>
                  <a:lnTo>
                    <a:pt x="407" y="153"/>
                  </a:lnTo>
                  <a:lnTo>
                    <a:pt x="407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5896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2102E8-2262-4164-85F2-6C9C35437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STP</a:t>
            </a:r>
            <a:r>
              <a:rPr lang="zh-CN" altLang="en-US" dirty="0"/>
              <a:t>端口状态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5231A5-C834-41EB-8F56-089C3F837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Group 85">
            <a:extLst>
              <a:ext uri="{FF2B5EF4-FFF2-40B4-BE49-F238E27FC236}">
                <a16:creationId xmlns:a16="http://schemas.microsoft.com/office/drawing/2014/main" id="{56D5CC6B-DDA1-4D0A-815A-012041C64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511780"/>
              </p:ext>
            </p:extLst>
          </p:nvPr>
        </p:nvGraphicFramePr>
        <p:xfrm>
          <a:off x="838200" y="1825625"/>
          <a:ext cx="10064263" cy="4351339"/>
        </p:xfrm>
        <a:graphic>
          <a:graphicData uri="http://schemas.openxmlformats.org/drawingml/2006/table">
            <a:tbl>
              <a:tblPr/>
              <a:tblGrid>
                <a:gridCol w="2363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1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56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端口角色</a:t>
                      </a:r>
                    </a:p>
                  </a:txBody>
                  <a:tcPr marL="90000" marR="90000" marT="48147" marB="48147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端口状态</a:t>
                      </a:r>
                    </a:p>
                  </a:txBody>
                  <a:tcPr marL="90000" marR="90000" marT="48147" marB="48147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端口行为</a:t>
                      </a:r>
                    </a:p>
                  </a:txBody>
                  <a:tcPr marL="90000" marR="90000" marT="48147" marB="48147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91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未启用</a:t>
                      </a: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STP</a:t>
                      </a:r>
                      <a:r>
                        <a:rPr kumimoji="0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功能的端口</a:t>
                      </a:r>
                    </a:p>
                  </a:txBody>
                  <a:tcPr marL="90000" marR="90000" marT="48147" marB="48147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Disabled</a:t>
                      </a:r>
                    </a:p>
                  </a:txBody>
                  <a:tcPr marL="90000" marR="90000" marT="48147" marB="48147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不收发</a:t>
                      </a: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BPDU</a:t>
                      </a:r>
                      <a:r>
                        <a:rPr kumimoji="0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报文，接收或转发数据</a:t>
                      </a:r>
                    </a:p>
                  </a:txBody>
                  <a:tcPr marL="90000" marR="90000" marT="48147" marB="48147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91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非指定端口或根端口</a:t>
                      </a:r>
                    </a:p>
                  </a:txBody>
                  <a:tcPr marL="90000" marR="90000" marT="48147" marB="48147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Blocking</a:t>
                      </a:r>
                    </a:p>
                  </a:txBody>
                  <a:tcPr marL="90000" marR="90000" marT="48147" marB="48147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接收但不发送</a:t>
                      </a: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BPDU</a:t>
                      </a:r>
                      <a:r>
                        <a:rPr kumimoji="0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，不接收或转发数据</a:t>
                      </a:r>
                    </a:p>
                  </a:txBody>
                  <a:tcPr marL="90000" marR="90000" marT="48147" marB="48147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91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--</a:t>
                      </a:r>
                    </a:p>
                  </a:txBody>
                  <a:tcPr marL="90000" marR="90000" marT="48147" marB="48147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Listening</a:t>
                      </a:r>
                    </a:p>
                  </a:txBody>
                  <a:tcPr marL="90000" marR="90000" marT="48147" marB="48147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接收并发送</a:t>
                      </a: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BPDU</a:t>
                      </a:r>
                      <a:r>
                        <a:rPr kumimoji="0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，不接收或转发数据</a:t>
                      </a:r>
                    </a:p>
                  </a:txBody>
                  <a:tcPr marL="90000" marR="90000" marT="48147" marB="48147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91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--</a:t>
                      </a:r>
                    </a:p>
                  </a:txBody>
                  <a:tcPr marL="90000" marR="90000" marT="48147" marB="48147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Learning</a:t>
                      </a:r>
                    </a:p>
                  </a:txBody>
                  <a:tcPr marL="90000" marR="90000" marT="48147" marB="48147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接收并发送</a:t>
                      </a: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BPDU</a:t>
                      </a:r>
                      <a:r>
                        <a:rPr kumimoji="0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，不接收或转发数据</a:t>
                      </a:r>
                    </a:p>
                  </a:txBody>
                  <a:tcPr marL="90000" marR="90000" marT="48147" marB="48147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91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指定端口或根端口</a:t>
                      </a:r>
                    </a:p>
                  </a:txBody>
                  <a:tcPr marL="90000" marR="90000" marT="48147" marB="48147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Forwarding</a:t>
                      </a:r>
                    </a:p>
                  </a:txBody>
                  <a:tcPr marL="90000" marR="90000" marT="48147" marB="48147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接收并发送</a:t>
                      </a: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BPDU</a:t>
                      </a:r>
                      <a:r>
                        <a:rPr kumimoji="0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，接收并转发数据</a:t>
                      </a:r>
                    </a:p>
                  </a:txBody>
                  <a:tcPr marL="90000" marR="90000" marT="48147" marB="48147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5326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2267F-C0F3-45EF-878F-3B20C8053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端口状态迁移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6F5863-C3CB-4C82-9C83-4AA10BF50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24109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端口被选为指定端口或根端口后，需要从</a:t>
            </a:r>
            <a:r>
              <a:rPr lang="en-US" altLang="zh-CN" dirty="0"/>
              <a:t>Blocking</a:t>
            </a:r>
            <a:r>
              <a:rPr lang="zh-CN" altLang="en-US" dirty="0"/>
              <a:t>状态经</a:t>
            </a:r>
            <a:r>
              <a:rPr lang="en-US" altLang="zh-CN" dirty="0"/>
              <a:t>Listening</a:t>
            </a:r>
            <a:r>
              <a:rPr lang="zh-CN" altLang="en-US" dirty="0"/>
              <a:t>和</a:t>
            </a:r>
            <a:r>
              <a:rPr lang="en-US" altLang="zh-CN" dirty="0"/>
              <a:t>Learning</a:t>
            </a:r>
            <a:r>
              <a:rPr lang="zh-CN" altLang="en-US" dirty="0"/>
              <a:t>才能到</a:t>
            </a:r>
            <a:r>
              <a:rPr lang="en-US" altLang="zh-CN" dirty="0"/>
              <a:t>Forwarding</a:t>
            </a:r>
            <a:r>
              <a:rPr lang="zh-CN" altLang="en-US" dirty="0"/>
              <a:t>状态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默认的</a:t>
            </a:r>
            <a:r>
              <a:rPr lang="en-US" altLang="zh-CN" dirty="0"/>
              <a:t>Forwarding Delay</a:t>
            </a:r>
            <a:r>
              <a:rPr lang="zh-CN" altLang="en-US" dirty="0"/>
              <a:t>时间是</a:t>
            </a:r>
            <a:r>
              <a:rPr lang="en-US" altLang="zh-CN" dirty="0"/>
              <a:t>15</a:t>
            </a:r>
            <a:r>
              <a:rPr lang="zh-CN" altLang="en-US" dirty="0"/>
              <a:t>秒</a:t>
            </a:r>
          </a:p>
        </p:txBody>
      </p:sp>
      <p:sp>
        <p:nvSpPr>
          <p:cNvPr id="4" name="AutoShape 49">
            <a:extLst>
              <a:ext uri="{FF2B5EF4-FFF2-40B4-BE49-F238E27FC236}">
                <a16:creationId xmlns:a16="http://schemas.microsoft.com/office/drawing/2014/main" id="{60C8E400-081F-44B5-B013-AAAB3B118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7437" y="5354638"/>
            <a:ext cx="1368425" cy="576262"/>
          </a:xfrm>
          <a:prstGeom prst="flowChartProcess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>
                <a:ea typeface="黑体" panose="02010609060101010101" pitchFamily="49" charset="-122"/>
              </a:rPr>
              <a:t>Forwarding</a:t>
            </a:r>
          </a:p>
        </p:txBody>
      </p:sp>
      <p:sp>
        <p:nvSpPr>
          <p:cNvPr id="5" name="AutoShape 50">
            <a:extLst>
              <a:ext uri="{FF2B5EF4-FFF2-40B4-BE49-F238E27FC236}">
                <a16:creationId xmlns:a16="http://schemas.microsoft.com/office/drawing/2014/main" id="{C9BDF302-D0AA-4AF4-8C7A-5FF355CF8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7437" y="4202113"/>
            <a:ext cx="1368425" cy="576262"/>
          </a:xfrm>
          <a:prstGeom prst="flowChartProcess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>
                <a:ea typeface="黑体" panose="02010609060101010101" pitchFamily="49" charset="-122"/>
              </a:rPr>
              <a:t>Learning</a:t>
            </a:r>
          </a:p>
        </p:txBody>
      </p:sp>
      <p:sp>
        <p:nvSpPr>
          <p:cNvPr id="6" name="AutoShape 51">
            <a:extLst>
              <a:ext uri="{FF2B5EF4-FFF2-40B4-BE49-F238E27FC236}">
                <a16:creationId xmlns:a16="http://schemas.microsoft.com/office/drawing/2014/main" id="{854BF258-BD76-4AE4-BEB5-F01065658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7437" y="2976563"/>
            <a:ext cx="1368425" cy="576262"/>
          </a:xfrm>
          <a:prstGeom prst="flowChartProcess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>
                <a:ea typeface="黑体" panose="02010609060101010101" pitchFamily="49" charset="-122"/>
              </a:rPr>
              <a:t>Listening</a:t>
            </a:r>
          </a:p>
        </p:txBody>
      </p:sp>
      <p:sp>
        <p:nvSpPr>
          <p:cNvPr id="7" name="AutoShape 52">
            <a:extLst>
              <a:ext uri="{FF2B5EF4-FFF2-40B4-BE49-F238E27FC236}">
                <a16:creationId xmlns:a16="http://schemas.microsoft.com/office/drawing/2014/main" id="{A0511841-C92E-4031-8AC8-CB328DE63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7437" y="1825625"/>
            <a:ext cx="1368425" cy="576263"/>
          </a:xfrm>
          <a:prstGeom prst="flowChartProcess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>
                <a:ea typeface="黑体" panose="02010609060101010101" pitchFamily="49" charset="-122"/>
              </a:rPr>
              <a:t>Blocking</a:t>
            </a:r>
          </a:p>
        </p:txBody>
      </p:sp>
      <p:cxnSp>
        <p:nvCxnSpPr>
          <p:cNvPr id="8" name="AutoShape 55">
            <a:extLst>
              <a:ext uri="{FF2B5EF4-FFF2-40B4-BE49-F238E27FC236}">
                <a16:creationId xmlns:a16="http://schemas.microsoft.com/office/drawing/2014/main" id="{DE627C55-6110-4DA2-80A3-1C79A643E309}"/>
              </a:ext>
            </a:extLst>
          </p:cNvPr>
          <p:cNvCxnSpPr>
            <a:cxnSpLocks noChangeShapeType="1"/>
            <a:stCxn id="7" idx="2"/>
            <a:endCxn id="6" idx="0"/>
          </p:cNvCxnSpPr>
          <p:nvPr/>
        </p:nvCxnSpPr>
        <p:spPr bwMode="auto">
          <a:xfrm>
            <a:off x="8991649" y="2401888"/>
            <a:ext cx="0" cy="574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56">
            <a:extLst>
              <a:ext uri="{FF2B5EF4-FFF2-40B4-BE49-F238E27FC236}">
                <a16:creationId xmlns:a16="http://schemas.microsoft.com/office/drawing/2014/main" id="{BB41C662-8885-4A55-9C30-2DEEDA661B5C}"/>
              </a:ext>
            </a:extLst>
          </p:cNvPr>
          <p:cNvCxnSpPr>
            <a:cxnSpLocks noChangeShapeType="1"/>
            <a:stCxn id="4" idx="0"/>
            <a:endCxn id="5" idx="2"/>
          </p:cNvCxnSpPr>
          <p:nvPr/>
        </p:nvCxnSpPr>
        <p:spPr bwMode="auto">
          <a:xfrm flipV="1">
            <a:off x="8991649" y="4778375"/>
            <a:ext cx="0" cy="576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57">
            <a:extLst>
              <a:ext uri="{FF2B5EF4-FFF2-40B4-BE49-F238E27FC236}">
                <a16:creationId xmlns:a16="http://schemas.microsoft.com/office/drawing/2014/main" id="{2519A7B5-0800-4008-AFBB-A90A8D0036BF}"/>
              </a:ext>
            </a:extLst>
          </p:cNvPr>
          <p:cNvCxnSpPr>
            <a:cxnSpLocks noChangeShapeType="1"/>
            <a:stCxn id="6" idx="2"/>
            <a:endCxn id="5" idx="0"/>
          </p:cNvCxnSpPr>
          <p:nvPr/>
        </p:nvCxnSpPr>
        <p:spPr bwMode="auto">
          <a:xfrm>
            <a:off x="8991649" y="3552825"/>
            <a:ext cx="0" cy="649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 Box 72">
            <a:extLst>
              <a:ext uri="{FF2B5EF4-FFF2-40B4-BE49-F238E27FC236}">
                <a16:creationId xmlns:a16="http://schemas.microsoft.com/office/drawing/2014/main" id="{6F2E2E25-5CDE-45CF-A195-6AB555368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5137" y="3698875"/>
            <a:ext cx="2519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solidFill>
                  <a:srgbClr val="FF0000"/>
                </a:solidFill>
                <a:ea typeface="黑体" panose="02010609060101010101" pitchFamily="49" charset="-122"/>
              </a:rPr>
              <a:t>Forwarding Delay</a:t>
            </a:r>
            <a:r>
              <a:rPr lang="zh-CN" altLang="en-US" sz="1600">
                <a:solidFill>
                  <a:srgbClr val="FF0000"/>
                </a:solidFill>
                <a:ea typeface="黑体" panose="02010609060101010101" pitchFamily="49" charset="-122"/>
              </a:rPr>
              <a:t>时间</a:t>
            </a:r>
          </a:p>
        </p:txBody>
      </p:sp>
      <p:sp>
        <p:nvSpPr>
          <p:cNvPr id="12" name="Text Box 73">
            <a:extLst>
              <a:ext uri="{FF2B5EF4-FFF2-40B4-BE49-F238E27FC236}">
                <a16:creationId xmlns:a16="http://schemas.microsoft.com/office/drawing/2014/main" id="{99EEA213-CCA3-43E4-8A23-8B6D2E8D4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8162" y="4922838"/>
            <a:ext cx="2519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solidFill>
                  <a:srgbClr val="FF0000"/>
                </a:solidFill>
                <a:ea typeface="黑体" panose="02010609060101010101" pitchFamily="49" charset="-122"/>
              </a:rPr>
              <a:t>Forwarding Delay</a:t>
            </a:r>
            <a:r>
              <a:rPr lang="zh-CN" altLang="en-US" sz="1600">
                <a:solidFill>
                  <a:srgbClr val="FF0000"/>
                </a:solidFill>
                <a:ea typeface="黑体" panose="02010609060101010101" pitchFamily="49" charset="-122"/>
              </a:rPr>
              <a:t>时间</a:t>
            </a:r>
          </a:p>
        </p:txBody>
      </p:sp>
    </p:spTree>
    <p:extLst>
      <p:ext uri="{BB962C8B-B14F-4D97-AF65-F5344CB8AC3E}">
        <p14:creationId xmlns:p14="http://schemas.microsoft.com/office/powerpoint/2010/main" val="321567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6B04E-A177-4C3B-B163-603793FD3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生成树的不足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BA97A2-0AF8-4F6E-A6FA-4EC315058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端口从阻塞状态进入转发状态必须经历两倍的</a:t>
            </a:r>
            <a:r>
              <a:rPr lang="en-US" altLang="zh-CN" dirty="0"/>
              <a:t>Forwarding Delay</a:t>
            </a:r>
            <a:r>
              <a:rPr lang="zh-CN" altLang="en-US" dirty="0"/>
              <a:t>时间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如果网络中的拓扑结构变化频繁，网络会频繁地失去连通性</a:t>
            </a:r>
          </a:p>
        </p:txBody>
      </p:sp>
    </p:spTree>
    <p:extLst>
      <p:ext uri="{BB962C8B-B14F-4D97-AF65-F5344CB8AC3E}">
        <p14:creationId xmlns:p14="http://schemas.microsoft.com/office/powerpoint/2010/main" val="2477395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EE1F06-A52C-4C8B-83C3-E94FD3BF2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RSTP</a:t>
            </a:r>
            <a:r>
              <a:rPr lang="zh-CN" altLang="en-US" dirty="0"/>
              <a:t>工作原理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305821-5851-456D-ADFD-2B81D5006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RSTP</a:t>
            </a:r>
            <a:r>
              <a:rPr lang="zh-CN" altLang="en-US" dirty="0"/>
              <a:t>（</a:t>
            </a:r>
            <a:r>
              <a:rPr lang="en-US" altLang="zh-CN" dirty="0"/>
              <a:t>Rapid Spanning Tree Protocol</a:t>
            </a:r>
            <a:r>
              <a:rPr lang="zh-CN" altLang="en-US" dirty="0"/>
              <a:t>，快速生成树协议）是</a:t>
            </a:r>
            <a:r>
              <a:rPr lang="en-US" altLang="zh-CN" dirty="0"/>
              <a:t>STP</a:t>
            </a:r>
            <a:r>
              <a:rPr lang="zh-CN" altLang="en-US" dirty="0"/>
              <a:t>协议的优化版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RSTP</a:t>
            </a:r>
            <a:r>
              <a:rPr lang="zh-CN" altLang="en-US" dirty="0"/>
              <a:t>具备</a:t>
            </a:r>
            <a:r>
              <a:rPr lang="en-US" altLang="zh-CN" dirty="0"/>
              <a:t>STP</a:t>
            </a:r>
            <a:r>
              <a:rPr lang="zh-CN" altLang="en-US" dirty="0"/>
              <a:t>的所有功能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RSTP</a:t>
            </a:r>
            <a:r>
              <a:rPr lang="zh-CN" altLang="en-US" dirty="0"/>
              <a:t>可以实现快速收敛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在某些情况下，端口进入转发状态的延时大大缩短，从而缩短了网络最终达到拓扑稳定所需要的时间。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802.1w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2266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E9B86F-5173-427A-865C-038A9D27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RSTP</a:t>
            </a:r>
            <a:r>
              <a:rPr lang="zh-CN" altLang="en-US" dirty="0"/>
              <a:t>的端口状态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7E34E3-9E85-4EB1-A33B-95CB71F50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Group 41">
            <a:extLst>
              <a:ext uri="{FF2B5EF4-FFF2-40B4-BE49-F238E27FC236}">
                <a16:creationId xmlns:a16="http://schemas.microsoft.com/office/drawing/2014/main" id="{29DEE77C-A9DD-4BD6-9010-7C3AA6B9C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985206"/>
              </p:ext>
            </p:extLst>
          </p:nvPr>
        </p:nvGraphicFramePr>
        <p:xfrm>
          <a:off x="3048000" y="1825625"/>
          <a:ext cx="6096000" cy="4064002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145441212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897251576"/>
                    </a:ext>
                  </a:extLst>
                </a:gridCol>
              </a:tblGrid>
              <a:tr h="677863">
                <a:tc>
                  <a:txBody>
                    <a:bodyPr/>
                    <a:lstStyle>
                      <a:lvl1pPr algn="just">
                        <a:lnSpc>
                          <a:spcPct val="14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5763" algn="just">
                        <a:lnSpc>
                          <a:spcPct val="14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62013" algn="just">
                        <a:lnSpc>
                          <a:spcPct val="14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81113" algn="just">
                        <a:lnSpc>
                          <a:spcPct val="140000"/>
                        </a:lnSpc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700213" algn="just">
                        <a:lnSpc>
                          <a:spcPct val="140000"/>
                        </a:lnSpc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57413" algn="just" fontAlgn="base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614613" algn="just" fontAlgn="base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71813" algn="just" fontAlgn="base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29013" algn="just" fontAlgn="base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STP 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端口状态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4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5763" algn="just">
                        <a:lnSpc>
                          <a:spcPct val="14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62013" algn="just">
                        <a:lnSpc>
                          <a:spcPct val="14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81113" algn="just">
                        <a:lnSpc>
                          <a:spcPct val="140000"/>
                        </a:lnSpc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700213" algn="just">
                        <a:lnSpc>
                          <a:spcPct val="140000"/>
                        </a:lnSpc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57413" algn="just" fontAlgn="base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614613" algn="just" fontAlgn="base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71813" algn="just" fontAlgn="base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29013" algn="just" fontAlgn="base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RSTP</a:t>
                      </a: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端口状态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4542711"/>
                  </a:ext>
                </a:extLst>
              </a:tr>
              <a:tr h="676275">
                <a:tc>
                  <a:txBody>
                    <a:bodyPr/>
                    <a:lstStyle>
                      <a:lvl1pPr algn="just">
                        <a:lnSpc>
                          <a:spcPct val="14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5763" algn="just">
                        <a:lnSpc>
                          <a:spcPct val="14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62013" algn="just">
                        <a:lnSpc>
                          <a:spcPct val="14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81113" algn="just">
                        <a:lnSpc>
                          <a:spcPct val="140000"/>
                        </a:lnSpc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700213" algn="just">
                        <a:lnSpc>
                          <a:spcPct val="140000"/>
                        </a:lnSpc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57413" algn="just" fontAlgn="base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614613" algn="just" fontAlgn="base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71813" algn="just" fontAlgn="base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29013" algn="just" fontAlgn="base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Disabled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4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5763" algn="just">
                        <a:lnSpc>
                          <a:spcPct val="14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62013" algn="just">
                        <a:lnSpc>
                          <a:spcPct val="14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81113" algn="just">
                        <a:lnSpc>
                          <a:spcPct val="140000"/>
                        </a:lnSpc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700213" algn="just">
                        <a:lnSpc>
                          <a:spcPct val="140000"/>
                        </a:lnSpc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57413" algn="just" fontAlgn="base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614613" algn="just" fontAlgn="base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71813" algn="just" fontAlgn="base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29013" algn="just" fontAlgn="base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Discarding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0310650"/>
                  </a:ext>
                </a:extLst>
              </a:tr>
              <a:tr h="677863">
                <a:tc>
                  <a:txBody>
                    <a:bodyPr/>
                    <a:lstStyle>
                      <a:lvl1pPr algn="just">
                        <a:lnSpc>
                          <a:spcPct val="14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5763" algn="just">
                        <a:lnSpc>
                          <a:spcPct val="14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62013" algn="just">
                        <a:lnSpc>
                          <a:spcPct val="14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81113" algn="just">
                        <a:lnSpc>
                          <a:spcPct val="140000"/>
                        </a:lnSpc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700213" algn="just">
                        <a:lnSpc>
                          <a:spcPct val="140000"/>
                        </a:lnSpc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57413" algn="just" fontAlgn="base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614613" algn="just" fontAlgn="base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71813" algn="just" fontAlgn="base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29013" algn="just" fontAlgn="base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Blocking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4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5763" algn="just">
                        <a:lnSpc>
                          <a:spcPct val="14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62013" algn="just">
                        <a:lnSpc>
                          <a:spcPct val="14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81113" algn="just">
                        <a:lnSpc>
                          <a:spcPct val="140000"/>
                        </a:lnSpc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700213" algn="just">
                        <a:lnSpc>
                          <a:spcPct val="140000"/>
                        </a:lnSpc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57413" algn="just" fontAlgn="base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614613" algn="just" fontAlgn="base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71813" algn="just" fontAlgn="base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29013" algn="just" fontAlgn="base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Discarding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0228796"/>
                  </a:ext>
                </a:extLst>
              </a:tr>
              <a:tr h="677863">
                <a:tc>
                  <a:txBody>
                    <a:bodyPr/>
                    <a:lstStyle>
                      <a:lvl1pPr algn="just">
                        <a:lnSpc>
                          <a:spcPct val="14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5763" algn="just">
                        <a:lnSpc>
                          <a:spcPct val="14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62013" algn="just">
                        <a:lnSpc>
                          <a:spcPct val="14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81113" algn="just">
                        <a:lnSpc>
                          <a:spcPct val="140000"/>
                        </a:lnSpc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700213" algn="just">
                        <a:lnSpc>
                          <a:spcPct val="140000"/>
                        </a:lnSpc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57413" algn="just" fontAlgn="base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614613" algn="just" fontAlgn="base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71813" algn="just" fontAlgn="base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29013" algn="just" fontAlgn="base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Listening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4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5763" algn="just">
                        <a:lnSpc>
                          <a:spcPct val="14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62013" algn="just">
                        <a:lnSpc>
                          <a:spcPct val="14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81113" algn="just">
                        <a:lnSpc>
                          <a:spcPct val="140000"/>
                        </a:lnSpc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700213" algn="just">
                        <a:lnSpc>
                          <a:spcPct val="140000"/>
                        </a:lnSpc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57413" algn="just" fontAlgn="base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614613" algn="just" fontAlgn="base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71813" algn="just" fontAlgn="base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29013" algn="just" fontAlgn="base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Discarding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3915298"/>
                  </a:ext>
                </a:extLst>
              </a:tr>
              <a:tr h="676275">
                <a:tc>
                  <a:txBody>
                    <a:bodyPr/>
                    <a:lstStyle>
                      <a:lvl1pPr algn="just">
                        <a:lnSpc>
                          <a:spcPct val="14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5763" algn="just">
                        <a:lnSpc>
                          <a:spcPct val="14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62013" algn="just">
                        <a:lnSpc>
                          <a:spcPct val="14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81113" algn="just">
                        <a:lnSpc>
                          <a:spcPct val="140000"/>
                        </a:lnSpc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700213" algn="just">
                        <a:lnSpc>
                          <a:spcPct val="140000"/>
                        </a:lnSpc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57413" algn="just" fontAlgn="base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614613" algn="just" fontAlgn="base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71813" algn="just" fontAlgn="base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29013" algn="just" fontAlgn="base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Learning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4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5763" algn="just">
                        <a:lnSpc>
                          <a:spcPct val="14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62013" algn="just">
                        <a:lnSpc>
                          <a:spcPct val="14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81113" algn="just">
                        <a:lnSpc>
                          <a:spcPct val="140000"/>
                        </a:lnSpc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700213" algn="just">
                        <a:lnSpc>
                          <a:spcPct val="140000"/>
                        </a:lnSpc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57413" algn="just" fontAlgn="base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614613" algn="just" fontAlgn="base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71813" algn="just" fontAlgn="base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29013" algn="just" fontAlgn="base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Learning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118862"/>
                  </a:ext>
                </a:extLst>
              </a:tr>
              <a:tr h="677863">
                <a:tc>
                  <a:txBody>
                    <a:bodyPr/>
                    <a:lstStyle>
                      <a:lvl1pPr algn="just">
                        <a:lnSpc>
                          <a:spcPct val="14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5763" algn="just">
                        <a:lnSpc>
                          <a:spcPct val="14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62013" algn="just">
                        <a:lnSpc>
                          <a:spcPct val="14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81113" algn="just">
                        <a:lnSpc>
                          <a:spcPct val="140000"/>
                        </a:lnSpc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700213" algn="just">
                        <a:lnSpc>
                          <a:spcPct val="140000"/>
                        </a:lnSpc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57413" algn="just" fontAlgn="base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614613" algn="just" fontAlgn="base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71813" algn="just" fontAlgn="base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29013" algn="just" fontAlgn="base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Forwarding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4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5763" algn="just">
                        <a:lnSpc>
                          <a:spcPct val="14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62013" algn="just">
                        <a:lnSpc>
                          <a:spcPct val="14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81113" algn="just">
                        <a:lnSpc>
                          <a:spcPct val="140000"/>
                        </a:lnSpc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700213" algn="just">
                        <a:lnSpc>
                          <a:spcPct val="140000"/>
                        </a:lnSpc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57413" algn="just" fontAlgn="base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614613" algn="just" fontAlgn="base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71813" algn="just" fontAlgn="base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29013" algn="just" fontAlgn="base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Forwarding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9683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699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23D18-D0A7-4898-A1C9-FD56AA868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E56AC6-61EB-409E-AF7A-971C9862A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STP</a:t>
            </a:r>
            <a:r>
              <a:rPr lang="zh-CN" altLang="en-US" dirty="0"/>
              <a:t>产生背景</a:t>
            </a:r>
            <a:endParaRPr lang="en-US" altLang="zh-CN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STP</a:t>
            </a:r>
            <a:r>
              <a:rPr lang="zh-CN" altLang="en-US" dirty="0"/>
              <a:t>工作原理</a:t>
            </a:r>
            <a:endParaRPr lang="en-US" altLang="zh-CN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RSTP</a:t>
            </a:r>
            <a:r>
              <a:rPr lang="zh-CN" altLang="en-US" dirty="0"/>
              <a:t>工作原理</a:t>
            </a:r>
            <a:endParaRPr lang="en-US" altLang="zh-CN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MSTP</a:t>
            </a:r>
            <a:r>
              <a:rPr lang="zh-CN" altLang="en-US" dirty="0"/>
              <a:t>工作原理</a:t>
            </a:r>
            <a:endParaRPr lang="en-US" altLang="zh-CN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华为</a:t>
            </a:r>
            <a:r>
              <a:rPr lang="en-US" altLang="zh-CN" dirty="0"/>
              <a:t>STP</a:t>
            </a:r>
            <a:r>
              <a:rPr lang="zh-CN" altLang="en-US" dirty="0"/>
              <a:t>协议配置命令</a:t>
            </a:r>
            <a:endParaRPr lang="en-US" altLang="zh-CN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STP</a:t>
            </a:r>
            <a:r>
              <a:rPr lang="zh-CN" altLang="en-US" dirty="0"/>
              <a:t>案例</a:t>
            </a:r>
          </a:p>
        </p:txBody>
      </p:sp>
    </p:spTree>
    <p:extLst>
      <p:ext uri="{BB962C8B-B14F-4D97-AF65-F5344CB8AC3E}">
        <p14:creationId xmlns:p14="http://schemas.microsoft.com/office/powerpoint/2010/main" val="909439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11C20-4068-41F0-80AA-E9EA32236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RSTP</a:t>
            </a:r>
            <a:r>
              <a:rPr lang="zh-CN" altLang="en-US" dirty="0"/>
              <a:t>的改进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C52020-2663-41B9-9778-07C284865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Group 132">
            <a:extLst>
              <a:ext uri="{FF2B5EF4-FFF2-40B4-BE49-F238E27FC236}">
                <a16:creationId xmlns:a16="http://schemas.microsoft.com/office/drawing/2014/main" id="{3F74DBE1-04ED-4B61-88F6-18AC181790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942178"/>
              </p:ext>
            </p:extLst>
          </p:nvPr>
        </p:nvGraphicFramePr>
        <p:xfrm>
          <a:off x="1312960" y="1956472"/>
          <a:ext cx="8886117" cy="4089643"/>
        </p:xfrm>
        <a:graphic>
          <a:graphicData uri="http://schemas.openxmlformats.org/drawingml/2006/table">
            <a:tbl>
              <a:tblPr/>
              <a:tblGrid>
                <a:gridCol w="1613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9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3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40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L="90000" marR="90000" marT="47798" marB="47798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STP</a:t>
                      </a:r>
                      <a:r>
                        <a:rPr kumimoji="0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行为</a:t>
                      </a:r>
                    </a:p>
                  </a:txBody>
                  <a:tcPr marL="90000" marR="90000" marT="47798" marB="47798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RSTP</a:t>
                      </a:r>
                      <a:r>
                        <a:rPr kumimoji="0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行为</a:t>
                      </a:r>
                    </a:p>
                  </a:txBody>
                  <a:tcPr marL="90000" marR="90000" marT="47798" marB="47798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73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端口被选为根端口</a:t>
                      </a:r>
                    </a:p>
                  </a:txBody>
                  <a:tcPr marL="90000" marR="90000" marT="47798" marB="47798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默认情况下，</a:t>
                      </a: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2</a:t>
                      </a:r>
                      <a:r>
                        <a:rPr kumimoji="0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倍的</a:t>
                      </a: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Forwarding Delay</a:t>
                      </a:r>
                      <a:r>
                        <a:rPr kumimoji="0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的时间延迟。</a:t>
                      </a:r>
                    </a:p>
                  </a:txBody>
                  <a:tcPr marL="90000" marR="90000" marT="47798" marB="47798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存在阻塞的备份根端口情况下，仅有数毫秒延迟。</a:t>
                      </a:r>
                    </a:p>
                  </a:txBody>
                  <a:tcPr marL="90000" marR="90000" marT="47798" marB="47798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085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端口被选为指定端口</a:t>
                      </a:r>
                    </a:p>
                  </a:txBody>
                  <a:tcPr marL="90000" marR="90000" marT="47798" marB="47798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默认情况下，</a:t>
                      </a: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2</a:t>
                      </a:r>
                      <a:r>
                        <a:rPr kumimoji="0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倍的</a:t>
                      </a: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Forwarding Delay</a:t>
                      </a:r>
                      <a:r>
                        <a:rPr kumimoji="0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的时间延迟。</a:t>
                      </a:r>
                    </a:p>
                  </a:txBody>
                  <a:tcPr marL="90000" marR="90000" marT="47798" marB="47798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在</a:t>
                      </a:r>
                      <a:r>
                        <a:rPr kumimoji="0" lang="zh-CN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指定端口是</a:t>
                      </a:r>
                      <a:r>
                        <a:rPr kumimoji="0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非</a:t>
                      </a:r>
                      <a:r>
                        <a:rPr kumimoji="0" lang="zh-CN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边缘端口</a:t>
                      </a:r>
                      <a:r>
                        <a:rPr kumimoji="0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的情况下</a:t>
                      </a:r>
                      <a:r>
                        <a:rPr kumimoji="0" lang="zh-CN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，</a:t>
                      </a:r>
                      <a:r>
                        <a:rPr kumimoji="0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延迟取决因素较多。</a:t>
                      </a:r>
                    </a:p>
                  </a:txBody>
                  <a:tcPr marL="90000" marR="90000" marT="47798" marB="47798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737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在</a:t>
                      </a:r>
                      <a:r>
                        <a:rPr kumimoji="0" lang="zh-CN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指定端口是边缘端口</a:t>
                      </a:r>
                      <a:r>
                        <a:rPr kumimoji="0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的情况下</a:t>
                      </a:r>
                      <a:r>
                        <a:rPr kumimoji="0" lang="zh-CN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，指定端口可以直接进入转发状态</a:t>
                      </a:r>
                      <a:r>
                        <a:rPr kumimoji="0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，没有延迟。</a:t>
                      </a:r>
                    </a:p>
                  </a:txBody>
                  <a:tcPr marL="90000" marR="90000" marT="47798" marB="47798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741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19AC8C-2446-4641-BB3F-3A0C5E10D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RSTP</a:t>
            </a:r>
            <a:r>
              <a:rPr lang="zh-CN" altLang="en-US" dirty="0"/>
              <a:t>的不足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EE8636-72FF-4FDB-8EB2-A23C66376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快速生成树也是在整个交换网络应用单生成树实例</a:t>
            </a:r>
            <a:r>
              <a:rPr lang="en-US" altLang="zh-CN" dirty="0"/>
              <a:t>,</a:t>
            </a:r>
            <a:r>
              <a:rPr lang="zh-CN" altLang="en-US" dirty="0"/>
              <a:t>不能解决由于网络规模增大带来的性能降低问题。建议网络直径最好不要超过</a:t>
            </a:r>
            <a:r>
              <a:rPr lang="en-US" altLang="zh-CN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790304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D74B6-A7B8-4234-8516-7C5F94931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MSTP</a:t>
            </a:r>
            <a:r>
              <a:rPr lang="zh-CN" altLang="en-US" dirty="0"/>
              <a:t>的工作原理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20EC1-FF37-4901-B3CC-AAAF6BF40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Trunk</a:t>
            </a:r>
            <a:r>
              <a:rPr lang="zh-CN" altLang="en-US" dirty="0"/>
              <a:t>链路上实际上运行着多个</a:t>
            </a:r>
            <a:r>
              <a:rPr lang="en-US" altLang="zh-CN" dirty="0"/>
              <a:t>VLAN</a:t>
            </a:r>
          </a:p>
          <a:p>
            <a:r>
              <a:rPr lang="zh-CN" altLang="en-US" dirty="0"/>
              <a:t>所有</a:t>
            </a:r>
            <a:r>
              <a:rPr lang="en-US" altLang="zh-CN" dirty="0"/>
              <a:t>VLAN</a:t>
            </a:r>
            <a:r>
              <a:rPr lang="zh-CN" altLang="en-US" dirty="0"/>
              <a:t>共用一棵生成树</a:t>
            </a:r>
          </a:p>
          <a:p>
            <a:r>
              <a:rPr lang="zh-CN" altLang="en-US" dirty="0"/>
              <a:t>无法实现不同</a:t>
            </a:r>
            <a:r>
              <a:rPr lang="en-US" altLang="zh-CN" dirty="0"/>
              <a:t>VLAN</a:t>
            </a:r>
            <a:r>
              <a:rPr lang="zh-CN" altLang="en-US" dirty="0"/>
              <a:t>在多条</a:t>
            </a:r>
            <a:r>
              <a:rPr lang="en-US" altLang="zh-CN" dirty="0"/>
              <a:t>Trunk</a:t>
            </a:r>
            <a:r>
              <a:rPr lang="zh-CN" altLang="en-US" dirty="0"/>
              <a:t>链路上的负载均衡</a:t>
            </a:r>
            <a:endParaRPr lang="en-US" altLang="zh-CN" dirty="0"/>
          </a:p>
          <a:p>
            <a:r>
              <a:rPr lang="en-US" altLang="zh-CN" dirty="0"/>
              <a:t>802.1s</a:t>
            </a:r>
          </a:p>
          <a:p>
            <a:r>
              <a:rPr lang="zh-CN" altLang="en-US" dirty="0"/>
              <a:t>该模式是华为交换机的默认工作模式</a:t>
            </a:r>
          </a:p>
        </p:txBody>
      </p:sp>
      <p:sp>
        <p:nvSpPr>
          <p:cNvPr id="4" name="Line 4">
            <a:extLst>
              <a:ext uri="{FF2B5EF4-FFF2-40B4-BE49-F238E27FC236}">
                <a16:creationId xmlns:a16="http://schemas.microsoft.com/office/drawing/2014/main" id="{9978296E-FD57-481F-AE62-706040A199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03515" y="4292600"/>
            <a:ext cx="358775" cy="1584325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B79F2A1F-DB1A-4D7C-A65C-3E952C3D74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62290" y="5156200"/>
            <a:ext cx="1441450" cy="936625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Line 8">
            <a:extLst>
              <a:ext uri="{FF2B5EF4-FFF2-40B4-BE49-F238E27FC236}">
                <a16:creationId xmlns:a16="http://schemas.microsoft.com/office/drawing/2014/main" id="{71DE2CE3-9918-46BC-AB87-A9FA6CE972F9}"/>
              </a:ext>
            </a:extLst>
          </p:cNvPr>
          <p:cNvSpPr>
            <a:spLocks noChangeShapeType="1"/>
          </p:cNvSpPr>
          <p:nvPr/>
        </p:nvSpPr>
        <p:spPr bwMode="auto">
          <a:xfrm>
            <a:off x="8595678" y="4221163"/>
            <a:ext cx="935037" cy="576262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" name="Picture 5" descr="交换机通用">
            <a:extLst>
              <a:ext uri="{FF2B5EF4-FFF2-40B4-BE49-F238E27FC236}">
                <a16:creationId xmlns:a16="http://schemas.microsoft.com/office/drawing/2014/main" id="{11C7CB33-E5FF-4EAD-8F5D-59BA07985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690" y="5805488"/>
            <a:ext cx="1008063" cy="73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交换机通用">
            <a:extLst>
              <a:ext uri="{FF2B5EF4-FFF2-40B4-BE49-F238E27FC236}">
                <a16:creationId xmlns:a16="http://schemas.microsoft.com/office/drawing/2014/main" id="{E81D0AF6-04DE-48F6-91FE-EE9803FC4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4815" y="4579938"/>
            <a:ext cx="1008063" cy="73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交换机通用">
            <a:extLst>
              <a:ext uri="{FF2B5EF4-FFF2-40B4-BE49-F238E27FC236}">
                <a16:creationId xmlns:a16="http://schemas.microsoft.com/office/drawing/2014/main" id="{ACB6B13C-30C4-473C-A539-9CDBECD02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953" y="3716338"/>
            <a:ext cx="1008062" cy="73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0">
            <a:extLst>
              <a:ext uri="{FF2B5EF4-FFF2-40B4-BE49-F238E27FC236}">
                <a16:creationId xmlns:a16="http://schemas.microsoft.com/office/drawing/2014/main" id="{E1517CCE-0EA6-4E0C-901E-469E9AF34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6753" y="5948363"/>
            <a:ext cx="3302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5DBCE11E-0915-4AA3-9B63-21124BB93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9415" y="3429000"/>
            <a:ext cx="442913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16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B1</a:t>
            </a: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EF1C35A9-6879-47BD-8563-972FA662D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2515" y="4437063"/>
            <a:ext cx="442913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16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B2</a:t>
            </a: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EAB4B2FF-FFBC-4CA7-B703-404FFB912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1353" y="5732463"/>
            <a:ext cx="44291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16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B3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83C8BD00-05AC-4006-9124-20F224598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4590" y="5516563"/>
            <a:ext cx="30797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</a:p>
        </p:txBody>
      </p:sp>
      <p:sp>
        <p:nvSpPr>
          <p:cNvPr id="15" name="AutoShape 19">
            <a:extLst>
              <a:ext uri="{FF2B5EF4-FFF2-40B4-BE49-F238E27FC236}">
                <a16:creationId xmlns:a16="http://schemas.microsoft.com/office/drawing/2014/main" id="{D34EF552-558D-4BF5-8DAA-F19BF954F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2653" y="5516563"/>
            <a:ext cx="504825" cy="431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 Box 20">
            <a:extLst>
              <a:ext uri="{FF2B5EF4-FFF2-40B4-BE49-F238E27FC236}">
                <a16:creationId xmlns:a16="http://schemas.microsoft.com/office/drawing/2014/main" id="{B67011E8-1F9C-4586-8D3F-33FE6BF55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8553" y="6021388"/>
            <a:ext cx="15128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1600" b="1">
                <a:solidFill>
                  <a:srgbClr val="CC33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所有</a:t>
            </a:r>
            <a:r>
              <a:rPr kumimoji="1" lang="en-US" altLang="zh-CN" sz="1600" b="1">
                <a:solidFill>
                  <a:srgbClr val="CC3300"/>
                </a:solidFill>
                <a:ea typeface="华文细黑" panose="02010600040101010101" pitchFamily="2" charset="-122"/>
              </a:rPr>
              <a:t>VLAN</a:t>
            </a:r>
            <a:r>
              <a:rPr kumimoji="1" lang="zh-CN" altLang="en-US" sz="1600" b="1">
                <a:solidFill>
                  <a:srgbClr val="CC33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均在此阻塞</a:t>
            </a:r>
          </a:p>
        </p:txBody>
      </p:sp>
    </p:spTree>
    <p:extLst>
      <p:ext uri="{BB962C8B-B14F-4D97-AF65-F5344CB8AC3E}">
        <p14:creationId xmlns:p14="http://schemas.microsoft.com/office/powerpoint/2010/main" val="2025671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47CE5A-E76D-4E4F-B638-C5B765853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MSTP</a:t>
            </a:r>
            <a:r>
              <a:rPr lang="zh-CN" altLang="en-US" dirty="0"/>
              <a:t>工作原理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98F19F-5284-4478-BB76-1C6DC5874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 Box 17">
            <a:extLst>
              <a:ext uri="{FF2B5EF4-FFF2-40B4-BE49-F238E27FC236}">
                <a16:creationId xmlns:a16="http://schemas.microsoft.com/office/drawing/2014/main" id="{41A176C9-781D-4360-94C9-CE305A3865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3465" y="4836355"/>
            <a:ext cx="2808288" cy="85407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ea typeface="华文细黑" panose="02010600040101010101" pitchFamily="2" charset="-122"/>
              </a:rPr>
              <a:t>实例</a:t>
            </a:r>
            <a:r>
              <a:rPr kumimoji="1" lang="en-US" altLang="zh-CN" sz="2000">
                <a:ea typeface="黑体" panose="02010609060101010101" pitchFamily="49" charset="-122"/>
              </a:rPr>
              <a:t>A: VLAN1~100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ea typeface="黑体" panose="02010609060101010101" pitchFamily="49" charset="-122"/>
              </a:rPr>
              <a:t>实例</a:t>
            </a:r>
            <a:r>
              <a:rPr kumimoji="1" lang="en-US" altLang="zh-CN" sz="2000">
                <a:ea typeface="黑体" panose="02010609060101010101" pitchFamily="49" charset="-122"/>
              </a:rPr>
              <a:t>B: VLAN101~200</a:t>
            </a:r>
          </a:p>
        </p:txBody>
      </p:sp>
      <p:grpSp>
        <p:nvGrpSpPr>
          <p:cNvPr id="5" name="组合 17">
            <a:extLst>
              <a:ext uri="{FF2B5EF4-FFF2-40B4-BE49-F238E27FC236}">
                <a16:creationId xmlns:a16="http://schemas.microsoft.com/office/drawing/2014/main" id="{83DE27EE-DED2-4E80-8D31-60649E59D3C0}"/>
              </a:ext>
            </a:extLst>
          </p:cNvPr>
          <p:cNvGrpSpPr>
            <a:grpSpLocks/>
          </p:cNvGrpSpPr>
          <p:nvPr/>
        </p:nvGrpSpPr>
        <p:grpSpPr bwMode="auto">
          <a:xfrm>
            <a:off x="2218690" y="1956630"/>
            <a:ext cx="5976938" cy="3887788"/>
            <a:chOff x="4140200" y="2005013"/>
            <a:chExt cx="3898900" cy="3295650"/>
          </a:xfrm>
        </p:grpSpPr>
        <p:sp>
          <p:nvSpPr>
            <p:cNvPr id="6" name="Line 4">
              <a:extLst>
                <a:ext uri="{FF2B5EF4-FFF2-40B4-BE49-F238E27FC236}">
                  <a16:creationId xmlns:a16="http://schemas.microsoft.com/office/drawing/2014/main" id="{3368A215-8B60-455D-8AD6-03054DA0FB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37188" y="2868613"/>
              <a:ext cx="358775" cy="1584325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5">
              <a:extLst>
                <a:ext uri="{FF2B5EF4-FFF2-40B4-BE49-F238E27FC236}">
                  <a16:creationId xmlns:a16="http://schemas.microsoft.com/office/drawing/2014/main" id="{CA682555-5154-4D48-8CBB-CD67F255CB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95963" y="3732213"/>
              <a:ext cx="1441450" cy="936625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43A1A318-DA59-4296-BBFA-D74D28EFFC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29350" y="2797175"/>
              <a:ext cx="935038" cy="576263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9" name="Picture 7" descr="交换机通用">
              <a:extLst>
                <a:ext uri="{FF2B5EF4-FFF2-40B4-BE49-F238E27FC236}">
                  <a16:creationId xmlns:a16="http://schemas.microsoft.com/office/drawing/2014/main" id="{A2D2C2F5-C079-4736-B77E-B9E8921C05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363" y="4381500"/>
              <a:ext cx="1008062" cy="735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8" descr="交换机通用">
              <a:extLst>
                <a:ext uri="{FF2B5EF4-FFF2-40B4-BE49-F238E27FC236}">
                  <a16:creationId xmlns:a16="http://schemas.microsoft.com/office/drawing/2014/main" id="{86222C15-940C-47F8-911C-1840BCC96E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8488" y="3155950"/>
              <a:ext cx="1008062" cy="735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9" descr="交换机通用">
              <a:extLst>
                <a:ext uri="{FF2B5EF4-FFF2-40B4-BE49-F238E27FC236}">
                  <a16:creationId xmlns:a16="http://schemas.microsoft.com/office/drawing/2014/main" id="{B063CCB1-95E2-42AC-9D2E-11F64B5978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8625" y="2292350"/>
              <a:ext cx="1008063" cy="735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96837DC7-71F9-4ED5-9F7B-A9842EE34A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3160" y="2005013"/>
              <a:ext cx="443222" cy="33642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1" lang="en-US" altLang="zh-CN" sz="16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B1</a:t>
              </a:r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BBEAF58A-8C2C-4AAF-9C36-8D299ECB53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5878" y="3012952"/>
              <a:ext cx="443222" cy="33642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1" lang="en-US" altLang="zh-CN" sz="16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B2</a:t>
              </a:r>
            </a:p>
          </p:txBody>
        </p:sp>
        <p:sp>
          <p:nvSpPr>
            <p:cNvPr id="14" name="Text Box 13">
              <a:extLst>
                <a:ext uri="{FF2B5EF4-FFF2-40B4-BE49-F238E27FC236}">
                  <a16:creationId xmlns:a16="http://schemas.microsoft.com/office/drawing/2014/main" id="{66CDA614-8AD9-439E-8C66-2E43E222BD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4520" y="4308873"/>
              <a:ext cx="443222" cy="33642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1" lang="en-US" altLang="zh-CN" sz="16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B3</a:t>
              </a:r>
            </a:p>
          </p:txBody>
        </p:sp>
        <p:sp>
          <p:nvSpPr>
            <p:cNvPr id="15" name="AutoShape 15">
              <a:extLst>
                <a:ext uri="{FF2B5EF4-FFF2-40B4-BE49-F238E27FC236}">
                  <a16:creationId xmlns:a16="http://schemas.microsoft.com/office/drawing/2014/main" id="{4AA6D849-D8F3-4A81-8064-A2FAC8A5E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3300" y="4078288"/>
              <a:ext cx="504825" cy="415925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7401" y="15493"/>
                  </a:moveTo>
                  <a:cubicBezTo>
                    <a:pt x="18376" y="14122"/>
                    <a:pt x="18900" y="12482"/>
                    <a:pt x="18900" y="10800"/>
                  </a:cubicBezTo>
                  <a:cubicBezTo>
                    <a:pt x="18900" y="6326"/>
                    <a:pt x="15273" y="2700"/>
                    <a:pt x="10800" y="2700"/>
                  </a:cubicBezTo>
                  <a:cubicBezTo>
                    <a:pt x="9117" y="2699"/>
                    <a:pt x="7477" y="3223"/>
                    <a:pt x="6106" y="4198"/>
                  </a:cubicBezTo>
                  <a:close/>
                  <a:moveTo>
                    <a:pt x="4198" y="6106"/>
                  </a:moveTo>
                  <a:cubicBezTo>
                    <a:pt x="3223" y="7477"/>
                    <a:pt x="2700" y="9117"/>
                    <a:pt x="2700" y="10799"/>
                  </a:cubicBezTo>
                  <a:cubicBezTo>
                    <a:pt x="2700" y="15273"/>
                    <a:pt x="6326" y="18900"/>
                    <a:pt x="10800" y="18900"/>
                  </a:cubicBezTo>
                  <a:cubicBezTo>
                    <a:pt x="12482" y="18900"/>
                    <a:pt x="14122" y="18376"/>
                    <a:pt x="15493" y="17401"/>
                  </a:cubicBezTo>
                  <a:close/>
                </a:path>
              </a:pathLst>
            </a:custGeom>
            <a:solidFill>
              <a:srgbClr val="CC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Text Box 16">
              <a:extLst>
                <a:ext uri="{FF2B5EF4-FFF2-40B4-BE49-F238E27FC236}">
                  <a16:creationId xmlns:a16="http://schemas.microsoft.com/office/drawing/2014/main" id="{73878FA9-3D44-433F-B98A-F196C9042F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2225" y="4597400"/>
              <a:ext cx="1512888" cy="703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600" b="1">
                  <a:solidFill>
                    <a:srgbClr val="CC33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实例</a:t>
              </a:r>
              <a:r>
                <a:rPr kumimoji="1" lang="en-US" altLang="zh-CN" sz="1600" b="1">
                  <a:solidFill>
                    <a:srgbClr val="CC3300"/>
                  </a:solidFill>
                  <a:ea typeface="华文细黑" panose="02010600040101010101" pitchFamily="2" charset="-122"/>
                </a:rPr>
                <a:t>A</a:t>
              </a:r>
              <a:r>
                <a:rPr kumimoji="1" lang="zh-CN" altLang="en-US" sz="1600" b="1">
                  <a:solidFill>
                    <a:srgbClr val="CC33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阻塞</a:t>
              </a:r>
            </a:p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600" b="1">
                  <a:solidFill>
                    <a:srgbClr val="008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实例</a:t>
              </a:r>
              <a:r>
                <a:rPr kumimoji="1" lang="en-US" altLang="zh-CN" sz="1600" b="1">
                  <a:solidFill>
                    <a:srgbClr val="008000"/>
                  </a:solidFill>
                  <a:ea typeface="华文细黑" panose="02010600040101010101" pitchFamily="2" charset="-122"/>
                </a:rPr>
                <a:t>B</a:t>
              </a:r>
              <a:r>
                <a:rPr kumimoji="1" lang="zh-CN" altLang="en-US" sz="1600" b="1">
                  <a:solidFill>
                    <a:srgbClr val="008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转发</a:t>
              </a:r>
            </a:p>
          </p:txBody>
        </p:sp>
        <p:sp>
          <p:nvSpPr>
            <p:cNvPr id="17" name="Text Box 18">
              <a:extLst>
                <a:ext uri="{FF2B5EF4-FFF2-40B4-BE49-F238E27FC236}">
                  <a16:creationId xmlns:a16="http://schemas.microsoft.com/office/drawing/2014/main" id="{2A6E3F95-EBAC-486E-B9CD-BEF7CD0CA4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0200" y="3444875"/>
              <a:ext cx="1512888" cy="703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600" b="1">
                  <a:solidFill>
                    <a:srgbClr val="008000"/>
                  </a:solidFill>
                  <a:ea typeface="华文细黑" panose="02010600040101010101" pitchFamily="2" charset="-122"/>
                </a:rPr>
                <a:t>实例</a:t>
              </a:r>
              <a:r>
                <a:rPr kumimoji="1" lang="en-US" altLang="zh-CN" sz="1600" b="1">
                  <a:solidFill>
                    <a:srgbClr val="008000"/>
                  </a:solidFill>
                  <a:ea typeface="黑体" panose="02010609060101010101" pitchFamily="49" charset="-122"/>
                </a:rPr>
                <a:t>B</a:t>
              </a:r>
              <a:r>
                <a:rPr kumimoji="1" lang="zh-CN" altLang="en-US" sz="1600" b="1">
                  <a:solidFill>
                    <a:srgbClr val="008000"/>
                  </a:solidFill>
                  <a:ea typeface="华文细黑" panose="02010600040101010101" pitchFamily="2" charset="-122"/>
                </a:rPr>
                <a:t>阻塞</a:t>
              </a:r>
            </a:p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600" b="1">
                  <a:solidFill>
                    <a:srgbClr val="CC3300"/>
                  </a:solidFill>
                  <a:ea typeface="华文细黑" panose="02010600040101010101" pitchFamily="2" charset="-122"/>
                </a:rPr>
                <a:t>实例</a:t>
              </a:r>
              <a:r>
                <a:rPr kumimoji="1" lang="en-US" altLang="zh-CN" sz="1600" b="1">
                  <a:solidFill>
                    <a:srgbClr val="CC3300"/>
                  </a:solidFill>
                  <a:ea typeface="黑体" panose="02010609060101010101" pitchFamily="49" charset="-122"/>
                </a:rPr>
                <a:t>A</a:t>
              </a:r>
              <a:r>
                <a:rPr kumimoji="1" lang="zh-CN" altLang="en-US" sz="1600" b="1">
                  <a:solidFill>
                    <a:srgbClr val="CC3300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rPr>
                <a:t>转发</a:t>
              </a:r>
            </a:p>
          </p:txBody>
        </p:sp>
        <p:sp>
          <p:nvSpPr>
            <p:cNvPr id="18" name="AutoShape 19">
              <a:extLst>
                <a:ext uri="{FF2B5EF4-FFF2-40B4-BE49-F238E27FC236}">
                  <a16:creationId xmlns:a16="http://schemas.microsoft.com/office/drawing/2014/main" id="{C0018F3D-6DFD-4E03-840E-2CD5B327D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1138" y="3644900"/>
              <a:ext cx="504825" cy="415925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7401" y="15493"/>
                  </a:moveTo>
                  <a:cubicBezTo>
                    <a:pt x="18376" y="14122"/>
                    <a:pt x="18900" y="12482"/>
                    <a:pt x="18900" y="10800"/>
                  </a:cubicBezTo>
                  <a:cubicBezTo>
                    <a:pt x="18900" y="6326"/>
                    <a:pt x="15273" y="2700"/>
                    <a:pt x="10800" y="2700"/>
                  </a:cubicBezTo>
                  <a:cubicBezTo>
                    <a:pt x="9117" y="2699"/>
                    <a:pt x="7477" y="3223"/>
                    <a:pt x="6106" y="4198"/>
                  </a:cubicBezTo>
                  <a:close/>
                  <a:moveTo>
                    <a:pt x="4198" y="6106"/>
                  </a:moveTo>
                  <a:cubicBezTo>
                    <a:pt x="3223" y="7477"/>
                    <a:pt x="2700" y="9117"/>
                    <a:pt x="2700" y="10799"/>
                  </a:cubicBezTo>
                  <a:cubicBezTo>
                    <a:pt x="2700" y="15273"/>
                    <a:pt x="6326" y="18900"/>
                    <a:pt x="10800" y="18900"/>
                  </a:cubicBezTo>
                  <a:cubicBezTo>
                    <a:pt x="12482" y="18900"/>
                    <a:pt x="14122" y="18376"/>
                    <a:pt x="15493" y="17401"/>
                  </a:cubicBezTo>
                  <a:close/>
                </a:path>
              </a:pathLst>
            </a:cu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85821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3C75A0-5FA9-4F55-83FA-258F55741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三种协议对比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379DD8-B5D9-469F-94A1-C28A6D81D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CADC73A-BC5D-4E1C-94E5-61FBEF303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720" y="1825625"/>
            <a:ext cx="684055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101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BD54B5-A94F-4F41-B36E-D197F5BE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 STP</a:t>
            </a:r>
            <a:r>
              <a:rPr lang="zh-CN" altLang="en-US" dirty="0"/>
              <a:t>相关命令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CA08D1-3902-4AD4-A004-E85CAE984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/>
              <a:t>stp</a:t>
            </a:r>
            <a:r>
              <a:rPr lang="en-US" altLang="zh-CN" dirty="0"/>
              <a:t> mode </a:t>
            </a:r>
            <a:r>
              <a:rPr lang="en-US" altLang="zh-CN" dirty="0" err="1"/>
              <a:t>stp</a:t>
            </a:r>
            <a:r>
              <a:rPr lang="en-US" altLang="zh-CN" dirty="0"/>
              <a:t>/</a:t>
            </a:r>
            <a:r>
              <a:rPr lang="en-US" altLang="zh-CN" dirty="0" err="1"/>
              <a:t>mstp</a:t>
            </a:r>
            <a:r>
              <a:rPr lang="en-US" altLang="zh-CN" dirty="0"/>
              <a:t>/</a:t>
            </a:r>
            <a:r>
              <a:rPr lang="en-US" altLang="zh-CN" dirty="0" err="1"/>
              <a:t>rstp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STP</a:t>
            </a:r>
            <a:r>
              <a:rPr lang="zh-CN" altLang="en-US" dirty="0"/>
              <a:t>配置思路：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）配置</a:t>
            </a:r>
            <a:r>
              <a:rPr lang="en-US" altLang="zh-CN" dirty="0"/>
              <a:t>STP</a:t>
            </a:r>
            <a:r>
              <a:rPr lang="zh-CN" altLang="en-US" dirty="0"/>
              <a:t>工作模式     </a:t>
            </a:r>
            <a:r>
              <a:rPr lang="en-US" altLang="zh-CN" dirty="0" err="1"/>
              <a:t>stp</a:t>
            </a:r>
            <a:r>
              <a:rPr lang="en-US" altLang="zh-CN" dirty="0"/>
              <a:t>  mode </a:t>
            </a:r>
            <a:r>
              <a:rPr lang="en-US" altLang="zh-CN" dirty="0" err="1"/>
              <a:t>mst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）指定根桥                  </a:t>
            </a:r>
            <a:r>
              <a:rPr lang="en-US" altLang="zh-CN" dirty="0" err="1"/>
              <a:t>stp</a:t>
            </a:r>
            <a:r>
              <a:rPr lang="en-US" altLang="zh-CN" dirty="0"/>
              <a:t> root primary      </a:t>
            </a:r>
            <a:r>
              <a:rPr lang="en-US" altLang="zh-CN" dirty="0" err="1"/>
              <a:t>stp</a:t>
            </a:r>
            <a:r>
              <a:rPr lang="en-US" altLang="zh-CN" dirty="0"/>
              <a:t> priority 0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）指定从根桥（可选） </a:t>
            </a:r>
            <a:r>
              <a:rPr lang="en-US" altLang="zh-CN" dirty="0" err="1"/>
              <a:t>stp</a:t>
            </a:r>
            <a:r>
              <a:rPr lang="en-US" altLang="zh-CN" dirty="0"/>
              <a:t> root secondary  </a:t>
            </a:r>
            <a:r>
              <a:rPr lang="en-US" altLang="zh-CN" dirty="0" err="1"/>
              <a:t>stp</a:t>
            </a:r>
            <a:r>
              <a:rPr lang="en-US" altLang="zh-CN" dirty="0"/>
              <a:t> priority 4096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）修改交换机端口</a:t>
            </a:r>
            <a:r>
              <a:rPr lang="en-US" altLang="zh-CN" dirty="0"/>
              <a:t>cost</a:t>
            </a:r>
            <a:r>
              <a:rPr lang="zh-CN" altLang="en-US" dirty="0"/>
              <a:t>值，实现负载分担  </a:t>
            </a:r>
            <a:r>
              <a:rPr lang="en-US" altLang="zh-CN" dirty="0" err="1"/>
              <a:t>stp</a:t>
            </a:r>
            <a:r>
              <a:rPr lang="en-US" altLang="zh-CN" dirty="0"/>
              <a:t> port priority  112</a:t>
            </a:r>
          </a:p>
          <a:p>
            <a:endParaRPr lang="en-US" altLang="zh-CN" dirty="0"/>
          </a:p>
          <a:p>
            <a:r>
              <a:rPr lang="zh-CN" altLang="en-US" dirty="0"/>
              <a:t>查看</a:t>
            </a:r>
            <a:r>
              <a:rPr lang="en-US" altLang="zh-CN" dirty="0"/>
              <a:t>STP</a:t>
            </a:r>
            <a:r>
              <a:rPr lang="zh-CN" altLang="en-US" dirty="0"/>
              <a:t>是否配置成功：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display </a:t>
            </a:r>
            <a:r>
              <a:rPr lang="en-US" altLang="zh-CN" dirty="0" err="1"/>
              <a:t>stp</a:t>
            </a:r>
            <a:r>
              <a:rPr lang="en-US" altLang="zh-CN" dirty="0"/>
              <a:t> brief        </a:t>
            </a:r>
            <a:r>
              <a:rPr lang="zh-CN" altLang="en-US" dirty="0"/>
              <a:t>查看生成树根桥和端口角色是否工作正常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display </a:t>
            </a:r>
            <a:r>
              <a:rPr lang="en-US" altLang="zh-CN" dirty="0" err="1"/>
              <a:t>stp</a:t>
            </a:r>
            <a:r>
              <a:rPr lang="en-US" altLang="zh-CN" dirty="0"/>
              <a:t> int f0/1   </a:t>
            </a:r>
            <a:r>
              <a:rPr lang="zh-CN" altLang="en-US" dirty="0"/>
              <a:t>查看接口</a:t>
            </a:r>
            <a:r>
              <a:rPr lang="en-US" altLang="zh-CN" dirty="0"/>
              <a:t>f0/1</a:t>
            </a:r>
            <a:r>
              <a:rPr lang="zh-CN" altLang="en-US" dirty="0"/>
              <a:t>的</a:t>
            </a:r>
            <a:r>
              <a:rPr lang="en-US" altLang="zh-CN" dirty="0" err="1"/>
              <a:t>stp</a:t>
            </a:r>
            <a:r>
              <a:rPr lang="en-US" altLang="zh-CN" dirty="0"/>
              <a:t> priority</a:t>
            </a:r>
            <a:r>
              <a:rPr lang="zh-CN" altLang="en-US" dirty="0"/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13874081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B6DB08-B2AE-4771-A5CC-E0294730C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 STP</a:t>
            </a:r>
            <a:r>
              <a:rPr lang="zh-CN" altLang="en-US" dirty="0"/>
              <a:t>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C6800F-62ED-46FA-8BBF-3C5A192E9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&lt;</a:t>
            </a:r>
            <a:r>
              <a:rPr lang="en-US" altLang="zh-CN" dirty="0" err="1"/>
              <a:t>SwitchA</a:t>
            </a:r>
            <a:r>
              <a:rPr lang="en-US" altLang="zh-CN" dirty="0"/>
              <a:t>&gt; system-view</a:t>
            </a:r>
          </a:p>
          <a:p>
            <a:r>
              <a:rPr lang="en-US" altLang="zh-CN" dirty="0"/>
              <a:t>[</a:t>
            </a:r>
            <a:r>
              <a:rPr lang="zh-CN" altLang="en-US" dirty="0"/>
              <a:t>～</a:t>
            </a:r>
            <a:r>
              <a:rPr lang="en-US" altLang="zh-CN" dirty="0" err="1"/>
              <a:t>SwitchA</a:t>
            </a:r>
            <a:r>
              <a:rPr lang="en-US" altLang="zh-CN" dirty="0"/>
              <a:t>] </a:t>
            </a:r>
            <a:r>
              <a:rPr lang="en-US" altLang="zh-CN" dirty="0" err="1"/>
              <a:t>stp</a:t>
            </a:r>
            <a:r>
              <a:rPr lang="en-US" altLang="zh-CN" dirty="0"/>
              <a:t> mode </a:t>
            </a:r>
            <a:r>
              <a:rPr lang="en-US" altLang="zh-CN" dirty="0" err="1"/>
              <a:t>stp</a:t>
            </a:r>
            <a:endParaRPr lang="en-US" altLang="zh-CN" dirty="0"/>
          </a:p>
          <a:p>
            <a:r>
              <a:rPr lang="en-US" altLang="zh-CN" dirty="0"/>
              <a:t>[*</a:t>
            </a:r>
            <a:r>
              <a:rPr lang="en-US" altLang="zh-CN" dirty="0" err="1"/>
              <a:t>SwitchA</a:t>
            </a:r>
            <a:r>
              <a:rPr lang="en-US" altLang="zh-CN" dirty="0"/>
              <a:t>] </a:t>
            </a:r>
            <a:r>
              <a:rPr lang="en-US" altLang="zh-CN" dirty="0" err="1"/>
              <a:t>stp</a:t>
            </a:r>
            <a:r>
              <a:rPr lang="en-US" altLang="zh-CN" dirty="0"/>
              <a:t> root primary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A962B3-02BF-490C-B227-DC33E4FDF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386" y="1426208"/>
            <a:ext cx="5409524" cy="5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900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B6DB08-B2AE-4771-A5CC-E0294730C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STP</a:t>
            </a:r>
            <a:r>
              <a:rPr lang="zh-CN" altLang="en-US" dirty="0"/>
              <a:t>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C6800F-62ED-46FA-8BBF-3C5A192E9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&lt;</a:t>
            </a:r>
            <a:r>
              <a:rPr lang="en-US" altLang="zh-CN" dirty="0" err="1"/>
              <a:t>SwitchB</a:t>
            </a:r>
            <a:r>
              <a:rPr lang="en-US" altLang="zh-CN" dirty="0"/>
              <a:t>&gt; system-view</a:t>
            </a:r>
          </a:p>
          <a:p>
            <a:r>
              <a:rPr lang="en-US" altLang="zh-CN" dirty="0"/>
              <a:t>[</a:t>
            </a:r>
            <a:r>
              <a:rPr lang="zh-CN" altLang="en-US" dirty="0"/>
              <a:t>～</a:t>
            </a:r>
            <a:r>
              <a:rPr lang="en-US" altLang="zh-CN" dirty="0" err="1"/>
              <a:t>SwitchB</a:t>
            </a:r>
            <a:r>
              <a:rPr lang="en-US" altLang="zh-CN" dirty="0"/>
              <a:t>] </a:t>
            </a:r>
            <a:r>
              <a:rPr lang="en-US" altLang="zh-CN" dirty="0" err="1"/>
              <a:t>stp</a:t>
            </a:r>
            <a:r>
              <a:rPr lang="en-US" altLang="zh-CN" dirty="0"/>
              <a:t> mode </a:t>
            </a:r>
            <a:r>
              <a:rPr lang="en-US" altLang="zh-CN" dirty="0" err="1"/>
              <a:t>stp</a:t>
            </a:r>
            <a:endParaRPr lang="en-US" altLang="zh-CN" dirty="0"/>
          </a:p>
          <a:p>
            <a:r>
              <a:rPr lang="en-US" altLang="zh-CN" dirty="0"/>
              <a:t>[*</a:t>
            </a:r>
            <a:r>
              <a:rPr lang="en-US" altLang="zh-CN" dirty="0" err="1"/>
              <a:t>SwitchB</a:t>
            </a:r>
            <a:r>
              <a:rPr lang="en-US" altLang="zh-CN" dirty="0"/>
              <a:t>] </a:t>
            </a:r>
            <a:r>
              <a:rPr lang="en-US" altLang="zh-CN" dirty="0" err="1"/>
              <a:t>stp</a:t>
            </a:r>
            <a:r>
              <a:rPr lang="en-US" altLang="zh-CN" dirty="0"/>
              <a:t> root secondary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A962B3-02BF-490C-B227-DC33E4FDF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386" y="1426208"/>
            <a:ext cx="5409524" cy="5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2924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B6DB08-B2AE-4771-A5CC-E0294730C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STP</a:t>
            </a:r>
            <a:r>
              <a:rPr lang="zh-CN" altLang="en-US" dirty="0"/>
              <a:t>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C6800F-62ED-46FA-8BBF-3C5A192E9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&lt;</a:t>
            </a:r>
            <a:r>
              <a:rPr lang="en-US" altLang="zh-CN" sz="2400" dirty="0" err="1"/>
              <a:t>SwitchC</a:t>
            </a:r>
            <a:r>
              <a:rPr lang="en-US" altLang="zh-CN" sz="2400" dirty="0"/>
              <a:t>&gt; system-view</a:t>
            </a:r>
          </a:p>
          <a:p>
            <a:r>
              <a:rPr lang="en-US" altLang="zh-CN" sz="2400" dirty="0"/>
              <a:t>[</a:t>
            </a:r>
            <a:r>
              <a:rPr lang="zh-CN" altLang="en-US" sz="2400" dirty="0"/>
              <a:t>～</a:t>
            </a:r>
            <a:r>
              <a:rPr lang="en-US" altLang="zh-CN" sz="2400" dirty="0" err="1"/>
              <a:t>SwitchC</a:t>
            </a:r>
            <a:r>
              <a:rPr lang="en-US" altLang="zh-CN" sz="2400" dirty="0"/>
              <a:t>] </a:t>
            </a:r>
            <a:r>
              <a:rPr lang="en-US" altLang="zh-CN" sz="2400" dirty="0" err="1"/>
              <a:t>stp</a:t>
            </a:r>
            <a:r>
              <a:rPr lang="en-US" altLang="zh-CN" sz="2400" dirty="0"/>
              <a:t> mode </a:t>
            </a:r>
            <a:r>
              <a:rPr lang="en-US" altLang="zh-CN" sz="2400" dirty="0" err="1"/>
              <a:t>stp</a:t>
            </a:r>
            <a:endParaRPr lang="en-US" altLang="zh-CN" sz="2400" dirty="0"/>
          </a:p>
          <a:p>
            <a:r>
              <a:rPr lang="en-US" altLang="zh-CN" sz="2400" dirty="0"/>
              <a:t>[*</a:t>
            </a:r>
            <a:r>
              <a:rPr lang="en-US" altLang="zh-CN" sz="2400" dirty="0" err="1"/>
              <a:t>SwitchC</a:t>
            </a:r>
            <a:r>
              <a:rPr lang="en-US" altLang="zh-CN" sz="2400" dirty="0"/>
              <a:t>] interface 10ge 1/0/1</a:t>
            </a:r>
          </a:p>
          <a:p>
            <a:r>
              <a:rPr lang="en-US" altLang="zh-CN" sz="2400" dirty="0"/>
              <a:t>[*SwitchC-10GE1/0/1] </a:t>
            </a:r>
            <a:r>
              <a:rPr lang="en-US" altLang="zh-CN" sz="2400" dirty="0" err="1"/>
              <a:t>stp</a:t>
            </a:r>
            <a:r>
              <a:rPr lang="en-US" altLang="zh-CN" sz="2400" dirty="0"/>
              <a:t> cost 20000</a:t>
            </a:r>
          </a:p>
          <a:p>
            <a:endParaRPr lang="en-US" altLang="zh-CN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A962B3-02BF-490C-B227-DC33E4FDF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386" y="1426208"/>
            <a:ext cx="5409524" cy="5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5843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B6DB08-B2AE-4771-A5CC-E0294730C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STP</a:t>
            </a:r>
            <a:r>
              <a:rPr lang="zh-CN" altLang="en-US" dirty="0"/>
              <a:t>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C6800F-62ED-46FA-8BBF-3C5A192E9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&lt;</a:t>
            </a:r>
            <a:r>
              <a:rPr lang="en-US" altLang="zh-CN" sz="2400" dirty="0" err="1"/>
              <a:t>SwitchD</a:t>
            </a:r>
            <a:r>
              <a:rPr lang="en-US" altLang="zh-CN" sz="2400" dirty="0"/>
              <a:t>&gt; system-view</a:t>
            </a:r>
          </a:p>
          <a:p>
            <a:r>
              <a:rPr lang="en-US" altLang="zh-CN" sz="2400" dirty="0"/>
              <a:t>[</a:t>
            </a:r>
            <a:r>
              <a:rPr lang="zh-CN" altLang="en-US" sz="2400" dirty="0"/>
              <a:t>～</a:t>
            </a:r>
            <a:r>
              <a:rPr lang="en-US" altLang="zh-CN" sz="2400" dirty="0" err="1"/>
              <a:t>SwitchD</a:t>
            </a:r>
            <a:r>
              <a:rPr lang="en-US" altLang="zh-CN" sz="2400" dirty="0"/>
              <a:t>] </a:t>
            </a:r>
            <a:r>
              <a:rPr lang="en-US" altLang="zh-CN" sz="2400" dirty="0" err="1"/>
              <a:t>stp</a:t>
            </a:r>
            <a:r>
              <a:rPr lang="en-US" altLang="zh-CN" sz="2400" dirty="0"/>
              <a:t> mode </a:t>
            </a:r>
            <a:r>
              <a:rPr lang="en-US" altLang="zh-CN" sz="2400" dirty="0" err="1"/>
              <a:t>stp</a:t>
            </a:r>
            <a:endParaRPr lang="en-US" altLang="zh-CN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A962B3-02BF-490C-B227-DC33E4FDF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386" y="1426208"/>
            <a:ext cx="5409524" cy="5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36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CE604-050E-4456-B1D6-A0E7E7545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STP</a:t>
            </a:r>
            <a:r>
              <a:rPr lang="zh-CN" altLang="en-US" dirty="0"/>
              <a:t>产生背景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2C7CCF-E035-487D-BF71-3340CA643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路径环回的影响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①重复帧发送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②</a:t>
            </a:r>
            <a:r>
              <a:rPr lang="en-US" altLang="zh-CN" dirty="0">
                <a:solidFill>
                  <a:srgbClr val="FF0000"/>
                </a:solidFill>
              </a:rPr>
              <a:t>MAC</a:t>
            </a:r>
            <a:r>
              <a:rPr lang="zh-CN" altLang="en-US" dirty="0">
                <a:solidFill>
                  <a:srgbClr val="FF0000"/>
                </a:solidFill>
              </a:rPr>
              <a:t>地址不稳定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5EFB5B-5858-4380-ADE5-E96C9FA45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599" y="1825625"/>
            <a:ext cx="4247619" cy="3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32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217BF-6A7F-4A04-A4E1-CA5DC6EE9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STP</a:t>
            </a:r>
            <a:r>
              <a:rPr lang="zh-CN" altLang="en-US" dirty="0"/>
              <a:t>的作用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F1F50D-8895-4176-A8B4-9120E93A1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通过阻断冗余链路来消除桥接网络中可能存在的路径回环</a:t>
            </a:r>
          </a:p>
          <a:p>
            <a:r>
              <a:rPr lang="zh-CN" altLang="en-US" dirty="0"/>
              <a:t>当前路径发生故障时，激活冗余备份链路，恢复网络连通性</a:t>
            </a:r>
          </a:p>
        </p:txBody>
      </p:sp>
      <p:sp>
        <p:nvSpPr>
          <p:cNvPr id="4" name="Line 10">
            <a:extLst>
              <a:ext uri="{FF2B5EF4-FFF2-40B4-BE49-F238E27FC236}">
                <a16:creationId xmlns:a16="http://schemas.microsoft.com/office/drawing/2014/main" id="{CB0351E2-CB82-4B5A-BB91-8981FE124A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11586" y="4260850"/>
            <a:ext cx="503238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Line 11">
            <a:extLst>
              <a:ext uri="{FF2B5EF4-FFF2-40B4-BE49-F238E27FC236}">
                <a16:creationId xmlns:a16="http://schemas.microsoft.com/office/drawing/2014/main" id="{AA2DE118-A8C7-4576-AE5C-C4A15C2367A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62524" y="4116388"/>
            <a:ext cx="936625" cy="287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Line 12">
            <a:extLst>
              <a:ext uri="{FF2B5EF4-FFF2-40B4-BE49-F238E27FC236}">
                <a16:creationId xmlns:a16="http://schemas.microsoft.com/office/drawing/2014/main" id="{18059141-02D7-4947-950D-5759C023C60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1586" y="5124450"/>
            <a:ext cx="792163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13">
            <a:extLst>
              <a:ext uri="{FF2B5EF4-FFF2-40B4-BE49-F238E27FC236}">
                <a16:creationId xmlns:a16="http://schemas.microsoft.com/office/drawing/2014/main" id="{167E4FAB-1072-496C-9B1B-06CA76ED513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5549" y="5772150"/>
            <a:ext cx="10795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14">
            <a:extLst>
              <a:ext uri="{FF2B5EF4-FFF2-40B4-BE49-F238E27FC236}">
                <a16:creationId xmlns:a16="http://schemas.microsoft.com/office/drawing/2014/main" id="{D41F45C2-6DA3-440C-9E44-DB7765C26E1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74" y="4548188"/>
            <a:ext cx="719137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15">
            <a:extLst>
              <a:ext uri="{FF2B5EF4-FFF2-40B4-BE49-F238E27FC236}">
                <a16:creationId xmlns:a16="http://schemas.microsoft.com/office/drawing/2014/main" id="{F9460D57-A158-4013-AFBD-0F03F0CECB5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3836" y="5195888"/>
            <a:ext cx="287338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16">
            <a:extLst>
              <a:ext uri="{FF2B5EF4-FFF2-40B4-BE49-F238E27FC236}">
                <a16:creationId xmlns:a16="http://schemas.microsoft.com/office/drawing/2014/main" id="{7866B2DA-CE60-4C09-8A52-DABCBDC9EC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74" y="3540125"/>
            <a:ext cx="719137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17">
            <a:extLst>
              <a:ext uri="{FF2B5EF4-FFF2-40B4-BE49-F238E27FC236}">
                <a16:creationId xmlns:a16="http://schemas.microsoft.com/office/drawing/2014/main" id="{185AB1BB-6450-41BC-B8AD-E7692328EFC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4199" y="3611563"/>
            <a:ext cx="792162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18">
            <a:extLst>
              <a:ext uri="{FF2B5EF4-FFF2-40B4-BE49-F238E27FC236}">
                <a16:creationId xmlns:a16="http://schemas.microsoft.com/office/drawing/2014/main" id="{52255614-0F16-410B-805A-BB7117AA1D56}"/>
              </a:ext>
            </a:extLst>
          </p:cNvPr>
          <p:cNvSpPr>
            <a:spLocks noChangeShapeType="1"/>
          </p:cNvSpPr>
          <p:nvPr/>
        </p:nvSpPr>
        <p:spPr bwMode="auto">
          <a:xfrm>
            <a:off x="8828161" y="4187825"/>
            <a:ext cx="0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19">
            <a:extLst>
              <a:ext uri="{FF2B5EF4-FFF2-40B4-BE49-F238E27FC236}">
                <a16:creationId xmlns:a16="http://schemas.microsoft.com/office/drawing/2014/main" id="{8F02387E-A982-4476-8D1B-028367CA02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67349" y="5053013"/>
            <a:ext cx="1944687" cy="6477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20">
            <a:extLst>
              <a:ext uri="{FF2B5EF4-FFF2-40B4-BE49-F238E27FC236}">
                <a16:creationId xmlns:a16="http://schemas.microsoft.com/office/drawing/2014/main" id="{BBD6BBF4-97E7-451A-948B-6B021CE292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51674" y="6132513"/>
            <a:ext cx="863600" cy="142875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21">
            <a:extLst>
              <a:ext uri="{FF2B5EF4-FFF2-40B4-BE49-F238E27FC236}">
                <a16:creationId xmlns:a16="http://schemas.microsoft.com/office/drawing/2014/main" id="{769CC7D5-9962-4D87-ABDD-2C5E671DE3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51899" y="5411788"/>
            <a:ext cx="503237" cy="504825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 Box 22">
            <a:extLst>
              <a:ext uri="{FF2B5EF4-FFF2-40B4-BE49-F238E27FC236}">
                <a16:creationId xmlns:a16="http://schemas.microsoft.com/office/drawing/2014/main" id="{F1C83E5E-E68C-4919-B40A-30DE424CC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4686" y="3684588"/>
            <a:ext cx="84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>
                <a:solidFill>
                  <a:srgbClr val="FF0000"/>
                </a:solidFill>
              </a:rPr>
              <a:t>ROOT</a:t>
            </a:r>
          </a:p>
        </p:txBody>
      </p:sp>
      <p:pic>
        <p:nvPicPr>
          <p:cNvPr id="17" name="Picture 50" descr="网云_gray">
            <a:extLst>
              <a:ext uri="{FF2B5EF4-FFF2-40B4-BE49-F238E27FC236}">
                <a16:creationId xmlns:a16="http://schemas.microsoft.com/office/drawing/2014/main" id="{F2472940-9930-4D0A-9FDE-B37B1E491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99" y="4619625"/>
            <a:ext cx="11525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51">
            <a:extLst>
              <a:ext uri="{FF2B5EF4-FFF2-40B4-BE49-F238E27FC236}">
                <a16:creationId xmlns:a16="http://schemas.microsoft.com/office/drawing/2014/main" id="{A894E82A-A9C8-4D0F-BE3E-B41AF1796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4061" y="4787900"/>
            <a:ext cx="9858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1600">
                <a:ea typeface="黑体" panose="02010609060101010101" pitchFamily="49" charset="-122"/>
              </a:rPr>
              <a:t>物理段 </a:t>
            </a:r>
            <a:r>
              <a:rPr kumimoji="1" lang="en-US" altLang="zh-CN" sz="1600">
                <a:ea typeface="黑体" panose="02010609060101010101" pitchFamily="49" charset="-122"/>
              </a:rPr>
              <a:t>A</a:t>
            </a:r>
          </a:p>
        </p:txBody>
      </p:sp>
      <p:pic>
        <p:nvPicPr>
          <p:cNvPr id="19" name="Picture 52" descr="网云_gray">
            <a:extLst>
              <a:ext uri="{FF2B5EF4-FFF2-40B4-BE49-F238E27FC236}">
                <a16:creationId xmlns:a16="http://schemas.microsoft.com/office/drawing/2014/main" id="{D0777976-13E4-4139-A5EC-91AF454B8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649" y="4692650"/>
            <a:ext cx="11525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53">
            <a:extLst>
              <a:ext uri="{FF2B5EF4-FFF2-40B4-BE49-F238E27FC236}">
                <a16:creationId xmlns:a16="http://schemas.microsoft.com/office/drawing/2014/main" id="{FF7C023A-6A2B-45CF-A150-F8FF6D9A3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4061" y="4860925"/>
            <a:ext cx="996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1600">
                <a:ea typeface="黑体" panose="02010609060101010101" pitchFamily="49" charset="-122"/>
              </a:rPr>
              <a:t>物理段 </a:t>
            </a:r>
            <a:r>
              <a:rPr kumimoji="1" lang="en-US" altLang="zh-CN" sz="1600">
                <a:ea typeface="黑体" panose="02010609060101010101" pitchFamily="49" charset="-122"/>
              </a:rPr>
              <a:t>C</a:t>
            </a:r>
          </a:p>
        </p:txBody>
      </p:sp>
      <p:pic>
        <p:nvPicPr>
          <p:cNvPr id="21" name="Picture 54" descr="网云_gray">
            <a:extLst>
              <a:ext uri="{FF2B5EF4-FFF2-40B4-BE49-F238E27FC236}">
                <a16:creationId xmlns:a16="http://schemas.microsoft.com/office/drawing/2014/main" id="{6FA8DC1E-8E20-42E3-A53E-314944B22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611" y="5827713"/>
            <a:ext cx="1152525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 Box 55">
            <a:extLst>
              <a:ext uri="{FF2B5EF4-FFF2-40B4-BE49-F238E27FC236}">
                <a16:creationId xmlns:a16="http://schemas.microsoft.com/office/drawing/2014/main" id="{243BCB08-33E2-45C5-9545-1E3ABDABC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5374" y="5995988"/>
            <a:ext cx="9858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1600">
                <a:ea typeface="黑体" panose="02010609060101010101" pitchFamily="49" charset="-122"/>
              </a:rPr>
              <a:t>物理段 </a:t>
            </a:r>
            <a:r>
              <a:rPr kumimoji="1" lang="en-US" altLang="zh-CN" sz="1600">
                <a:ea typeface="黑体" panose="02010609060101010101" pitchFamily="49" charset="-122"/>
              </a:rPr>
              <a:t>E</a:t>
            </a:r>
          </a:p>
        </p:txBody>
      </p:sp>
      <p:pic>
        <p:nvPicPr>
          <p:cNvPr id="23" name="Picture 56" descr="网云_gray">
            <a:extLst>
              <a:ext uri="{FF2B5EF4-FFF2-40B4-BE49-F238E27FC236}">
                <a16:creationId xmlns:a16="http://schemas.microsoft.com/office/drawing/2014/main" id="{2A2A40F6-4B37-4B0C-BC0C-FBA58D75A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111" y="3252788"/>
            <a:ext cx="1152525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 Box 57">
            <a:extLst>
              <a:ext uri="{FF2B5EF4-FFF2-40B4-BE49-F238E27FC236}">
                <a16:creationId xmlns:a16="http://schemas.microsoft.com/office/drawing/2014/main" id="{34977968-43F8-47EA-AEC8-C18DA58E3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4874" y="3421063"/>
            <a:ext cx="9858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1600">
                <a:ea typeface="黑体" panose="02010609060101010101" pitchFamily="49" charset="-122"/>
              </a:rPr>
              <a:t>物理段 </a:t>
            </a:r>
            <a:r>
              <a:rPr kumimoji="1" lang="en-US" altLang="zh-CN" sz="1600">
                <a:ea typeface="黑体" panose="02010609060101010101" pitchFamily="49" charset="-122"/>
              </a:rPr>
              <a:t>B</a:t>
            </a:r>
          </a:p>
        </p:txBody>
      </p:sp>
      <p:pic>
        <p:nvPicPr>
          <p:cNvPr id="25" name="Picture 58" descr="网云_gray">
            <a:extLst>
              <a:ext uri="{FF2B5EF4-FFF2-40B4-BE49-F238E27FC236}">
                <a16:creationId xmlns:a16="http://schemas.microsoft.com/office/drawing/2014/main" id="{FCC40563-0F08-4BE4-B6BC-98F6BF67A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74" y="4835525"/>
            <a:ext cx="11525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 Box 59">
            <a:extLst>
              <a:ext uri="{FF2B5EF4-FFF2-40B4-BE49-F238E27FC236}">
                <a16:creationId xmlns:a16="http://schemas.microsoft.com/office/drawing/2014/main" id="{F1AFF91D-EBDE-48F3-8B2C-A22F35B52A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4286" y="5003800"/>
            <a:ext cx="996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1600">
                <a:ea typeface="黑体" panose="02010609060101010101" pitchFamily="49" charset="-122"/>
              </a:rPr>
              <a:t>物理段 </a:t>
            </a:r>
            <a:r>
              <a:rPr kumimoji="1" lang="en-US" altLang="zh-CN" sz="1600">
                <a:ea typeface="黑体" panose="02010609060101010101" pitchFamily="49" charset="-122"/>
              </a:rPr>
              <a:t>D</a:t>
            </a:r>
          </a:p>
        </p:txBody>
      </p:sp>
      <p:grpSp>
        <p:nvGrpSpPr>
          <p:cNvPr id="27" name="Group 60">
            <a:extLst>
              <a:ext uri="{FF2B5EF4-FFF2-40B4-BE49-F238E27FC236}">
                <a16:creationId xmlns:a16="http://schemas.microsoft.com/office/drawing/2014/main" id="{CC189048-106E-4F01-9709-E1D28B14800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570361" y="3827463"/>
            <a:ext cx="914400" cy="661987"/>
            <a:chOff x="470" y="447"/>
            <a:chExt cx="576" cy="417"/>
          </a:xfrm>
        </p:grpSpPr>
        <p:sp>
          <p:nvSpPr>
            <p:cNvPr id="28" name="AutoShape 61">
              <a:extLst>
                <a:ext uri="{FF2B5EF4-FFF2-40B4-BE49-F238E27FC236}">
                  <a16:creationId xmlns:a16="http://schemas.microsoft.com/office/drawing/2014/main" id="{AC4FF8DE-C7A9-4559-BE4B-DC2280D50FE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70" y="447"/>
              <a:ext cx="576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62">
              <a:extLst>
                <a:ext uri="{FF2B5EF4-FFF2-40B4-BE49-F238E27FC236}">
                  <a16:creationId xmlns:a16="http://schemas.microsoft.com/office/drawing/2014/main" id="{3803A419-F8B9-47A8-91E0-F02CE3B94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" y="613"/>
              <a:ext cx="286" cy="252"/>
            </a:xfrm>
            <a:custGeom>
              <a:avLst/>
              <a:gdLst>
                <a:gd name="T0" fmla="*/ 286 w 286"/>
                <a:gd name="T1" fmla="*/ 0 h 252"/>
                <a:gd name="T2" fmla="*/ 286 w 286"/>
                <a:gd name="T3" fmla="*/ 85 h 252"/>
                <a:gd name="T4" fmla="*/ 0 w 286"/>
                <a:gd name="T5" fmla="*/ 252 h 252"/>
                <a:gd name="T6" fmla="*/ 0 w 286"/>
                <a:gd name="T7" fmla="*/ 166 h 252"/>
                <a:gd name="T8" fmla="*/ 286 w 286"/>
                <a:gd name="T9" fmla="*/ 0 h 252"/>
                <a:gd name="T10" fmla="*/ 286 w 286"/>
                <a:gd name="T11" fmla="*/ 0 h 252"/>
                <a:gd name="T12" fmla="*/ 286 w 286"/>
                <a:gd name="T13" fmla="*/ 0 h 252"/>
                <a:gd name="T14" fmla="*/ 286 w 286"/>
                <a:gd name="T15" fmla="*/ 0 h 252"/>
                <a:gd name="T16" fmla="*/ 286 w 286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6"/>
                <a:gd name="T28" fmla="*/ 0 h 252"/>
                <a:gd name="T29" fmla="*/ 286 w 286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6" h="252">
                  <a:moveTo>
                    <a:pt x="286" y="0"/>
                  </a:moveTo>
                  <a:lnTo>
                    <a:pt x="286" y="85"/>
                  </a:lnTo>
                  <a:lnTo>
                    <a:pt x="0" y="252"/>
                  </a:lnTo>
                  <a:lnTo>
                    <a:pt x="0" y="16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63">
              <a:extLst>
                <a:ext uri="{FF2B5EF4-FFF2-40B4-BE49-F238E27FC236}">
                  <a16:creationId xmlns:a16="http://schemas.microsoft.com/office/drawing/2014/main" id="{6D8CAF6F-7AE0-48EC-AF65-BA806691C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" y="613"/>
              <a:ext cx="288" cy="252"/>
            </a:xfrm>
            <a:custGeom>
              <a:avLst/>
              <a:gdLst>
                <a:gd name="T0" fmla="*/ 288 w 288"/>
                <a:gd name="T1" fmla="*/ 166 h 252"/>
                <a:gd name="T2" fmla="*/ 288 w 288"/>
                <a:gd name="T3" fmla="*/ 252 h 252"/>
                <a:gd name="T4" fmla="*/ 0 w 288"/>
                <a:gd name="T5" fmla="*/ 85 h 252"/>
                <a:gd name="T6" fmla="*/ 0 w 288"/>
                <a:gd name="T7" fmla="*/ 0 h 252"/>
                <a:gd name="T8" fmla="*/ 288 w 288"/>
                <a:gd name="T9" fmla="*/ 166 h 252"/>
                <a:gd name="T10" fmla="*/ 288 w 288"/>
                <a:gd name="T11" fmla="*/ 166 h 252"/>
                <a:gd name="T12" fmla="*/ 288 w 288"/>
                <a:gd name="T13" fmla="*/ 166 h 252"/>
                <a:gd name="T14" fmla="*/ 288 w 288"/>
                <a:gd name="T15" fmla="*/ 166 h 252"/>
                <a:gd name="T16" fmla="*/ 288 w 288"/>
                <a:gd name="T17" fmla="*/ 166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8"/>
                <a:gd name="T28" fmla="*/ 0 h 252"/>
                <a:gd name="T29" fmla="*/ 288 w 288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8" h="252">
                  <a:moveTo>
                    <a:pt x="288" y="166"/>
                  </a:moveTo>
                  <a:lnTo>
                    <a:pt x="288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8" y="166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64">
              <a:extLst>
                <a:ext uri="{FF2B5EF4-FFF2-40B4-BE49-F238E27FC236}">
                  <a16:creationId xmlns:a16="http://schemas.microsoft.com/office/drawing/2014/main" id="{335F0893-71AA-45F5-8D7D-8F5EF8FA2F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" y="447"/>
              <a:ext cx="574" cy="332"/>
            </a:xfrm>
            <a:custGeom>
              <a:avLst/>
              <a:gdLst>
                <a:gd name="T0" fmla="*/ 574 w 574"/>
                <a:gd name="T1" fmla="*/ 166 h 332"/>
                <a:gd name="T2" fmla="*/ 288 w 574"/>
                <a:gd name="T3" fmla="*/ 332 h 332"/>
                <a:gd name="T4" fmla="*/ 0 w 574"/>
                <a:gd name="T5" fmla="*/ 166 h 332"/>
                <a:gd name="T6" fmla="*/ 286 w 574"/>
                <a:gd name="T7" fmla="*/ 0 h 332"/>
                <a:gd name="T8" fmla="*/ 574 w 574"/>
                <a:gd name="T9" fmla="*/ 166 h 332"/>
                <a:gd name="T10" fmla="*/ 574 w 574"/>
                <a:gd name="T11" fmla="*/ 166 h 332"/>
                <a:gd name="T12" fmla="*/ 574 w 574"/>
                <a:gd name="T13" fmla="*/ 166 h 332"/>
                <a:gd name="T14" fmla="*/ 574 w 574"/>
                <a:gd name="T15" fmla="*/ 166 h 332"/>
                <a:gd name="T16" fmla="*/ 574 w 574"/>
                <a:gd name="T17" fmla="*/ 166 h 3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4"/>
                <a:gd name="T28" fmla="*/ 0 h 332"/>
                <a:gd name="T29" fmla="*/ 574 w 574"/>
                <a:gd name="T30" fmla="*/ 332 h 3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4" h="332">
                  <a:moveTo>
                    <a:pt x="574" y="166"/>
                  </a:moveTo>
                  <a:lnTo>
                    <a:pt x="288" y="332"/>
                  </a:lnTo>
                  <a:lnTo>
                    <a:pt x="0" y="166"/>
                  </a:lnTo>
                  <a:lnTo>
                    <a:pt x="286" y="0"/>
                  </a:lnTo>
                  <a:lnTo>
                    <a:pt x="574" y="166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65">
              <a:extLst>
                <a:ext uri="{FF2B5EF4-FFF2-40B4-BE49-F238E27FC236}">
                  <a16:creationId xmlns:a16="http://schemas.microsoft.com/office/drawing/2014/main" id="{A68C7A05-D01C-4EF1-8D3B-C9C19D046A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" y="495"/>
              <a:ext cx="416" cy="241"/>
            </a:xfrm>
            <a:custGeom>
              <a:avLst/>
              <a:gdLst>
                <a:gd name="T0" fmla="*/ 38 w 785"/>
                <a:gd name="T1" fmla="*/ 27 h 457"/>
                <a:gd name="T2" fmla="*/ 41 w 785"/>
                <a:gd name="T3" fmla="*/ 29 h 457"/>
                <a:gd name="T4" fmla="*/ 31 w 785"/>
                <a:gd name="T5" fmla="*/ 35 h 457"/>
                <a:gd name="T6" fmla="*/ 20 w 785"/>
                <a:gd name="T7" fmla="*/ 29 h 457"/>
                <a:gd name="T8" fmla="*/ 23 w 785"/>
                <a:gd name="T9" fmla="*/ 27 h 457"/>
                <a:gd name="T10" fmla="*/ 28 w 785"/>
                <a:gd name="T11" fmla="*/ 30 h 457"/>
                <a:gd name="T12" fmla="*/ 28 w 785"/>
                <a:gd name="T13" fmla="*/ 24 h 457"/>
                <a:gd name="T14" fmla="*/ 23 w 785"/>
                <a:gd name="T15" fmla="*/ 23 h 457"/>
                <a:gd name="T16" fmla="*/ 20 w 785"/>
                <a:gd name="T17" fmla="*/ 19 h 457"/>
                <a:gd name="T18" fmla="*/ 9 w 785"/>
                <a:gd name="T19" fmla="*/ 19 h 457"/>
                <a:gd name="T20" fmla="*/ 14 w 785"/>
                <a:gd name="T21" fmla="*/ 22 h 457"/>
                <a:gd name="T22" fmla="*/ 11 w 785"/>
                <a:gd name="T23" fmla="*/ 24 h 457"/>
                <a:gd name="T24" fmla="*/ 0 w 785"/>
                <a:gd name="T25" fmla="*/ 18 h 457"/>
                <a:gd name="T26" fmla="*/ 11 w 785"/>
                <a:gd name="T27" fmla="*/ 12 h 457"/>
                <a:gd name="T28" fmla="*/ 14 w 785"/>
                <a:gd name="T29" fmla="*/ 14 h 457"/>
                <a:gd name="T30" fmla="*/ 9 w 785"/>
                <a:gd name="T31" fmla="*/ 16 h 457"/>
                <a:gd name="T32" fmla="*/ 19 w 785"/>
                <a:gd name="T33" fmla="*/ 16 h 457"/>
                <a:gd name="T34" fmla="*/ 23 w 785"/>
                <a:gd name="T35" fmla="*/ 13 h 457"/>
                <a:gd name="T36" fmla="*/ 29 w 785"/>
                <a:gd name="T37" fmla="*/ 11 h 457"/>
                <a:gd name="T38" fmla="*/ 29 w 785"/>
                <a:gd name="T39" fmla="*/ 5 h 457"/>
                <a:gd name="T40" fmla="*/ 24 w 785"/>
                <a:gd name="T41" fmla="*/ 8 h 457"/>
                <a:gd name="T42" fmla="*/ 21 w 785"/>
                <a:gd name="T43" fmla="*/ 6 h 457"/>
                <a:gd name="T44" fmla="*/ 32 w 785"/>
                <a:gd name="T45" fmla="*/ 0 h 457"/>
                <a:gd name="T46" fmla="*/ 42 w 785"/>
                <a:gd name="T47" fmla="*/ 6 h 457"/>
                <a:gd name="T48" fmla="*/ 39 w 785"/>
                <a:gd name="T49" fmla="*/ 8 h 457"/>
                <a:gd name="T50" fmla="*/ 34 w 785"/>
                <a:gd name="T51" fmla="*/ 5 h 457"/>
                <a:gd name="T52" fmla="*/ 34 w 785"/>
                <a:gd name="T53" fmla="*/ 11 h 457"/>
                <a:gd name="T54" fmla="*/ 40 w 785"/>
                <a:gd name="T55" fmla="*/ 13 h 457"/>
                <a:gd name="T56" fmla="*/ 43 w 785"/>
                <a:gd name="T57" fmla="*/ 16 h 457"/>
                <a:gd name="T58" fmla="*/ 53 w 785"/>
                <a:gd name="T59" fmla="*/ 16 h 457"/>
                <a:gd name="T60" fmla="*/ 48 w 785"/>
                <a:gd name="T61" fmla="*/ 13 h 457"/>
                <a:gd name="T62" fmla="*/ 51 w 785"/>
                <a:gd name="T63" fmla="*/ 11 h 457"/>
                <a:gd name="T64" fmla="*/ 62 w 785"/>
                <a:gd name="T65" fmla="*/ 17 h 457"/>
                <a:gd name="T66" fmla="*/ 51 w 785"/>
                <a:gd name="T67" fmla="*/ 23 h 457"/>
                <a:gd name="T68" fmla="*/ 48 w 785"/>
                <a:gd name="T69" fmla="*/ 22 h 457"/>
                <a:gd name="T70" fmla="*/ 53 w 785"/>
                <a:gd name="T71" fmla="*/ 19 h 457"/>
                <a:gd name="T72" fmla="*/ 43 w 785"/>
                <a:gd name="T73" fmla="*/ 19 h 457"/>
                <a:gd name="T74" fmla="*/ 40 w 785"/>
                <a:gd name="T75" fmla="*/ 23 h 457"/>
                <a:gd name="T76" fmla="*/ 33 w 785"/>
                <a:gd name="T77" fmla="*/ 24 h 457"/>
                <a:gd name="T78" fmla="*/ 33 w 785"/>
                <a:gd name="T79" fmla="*/ 30 h 457"/>
                <a:gd name="T80" fmla="*/ 38 w 785"/>
                <a:gd name="T81" fmla="*/ 27 h 457"/>
                <a:gd name="T82" fmla="*/ 38 w 785"/>
                <a:gd name="T83" fmla="*/ 27 h 457"/>
                <a:gd name="T84" fmla="*/ 38 w 785"/>
                <a:gd name="T85" fmla="*/ 27 h 457"/>
                <a:gd name="T86" fmla="*/ 26 w 785"/>
                <a:gd name="T87" fmla="*/ 20 h 457"/>
                <a:gd name="T88" fmla="*/ 36 w 785"/>
                <a:gd name="T89" fmla="*/ 20 h 457"/>
                <a:gd name="T90" fmla="*/ 36 w 785"/>
                <a:gd name="T91" fmla="*/ 15 h 457"/>
                <a:gd name="T92" fmla="*/ 26 w 785"/>
                <a:gd name="T93" fmla="*/ 15 h 457"/>
                <a:gd name="T94" fmla="*/ 26 w 785"/>
                <a:gd name="T95" fmla="*/ 20 h 45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7"/>
                <a:gd name="T146" fmla="*/ 785 w 785"/>
                <a:gd name="T147" fmla="*/ 457 h 45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7">
                  <a:moveTo>
                    <a:pt x="483" y="356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7"/>
                    <a:pt x="389" y="457"/>
                    <a:pt x="389" y="457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6"/>
                    <a:pt x="295" y="356"/>
                    <a:pt x="295" y="356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2"/>
                    <a:pt x="286" y="290"/>
                  </a:cubicBezTo>
                  <a:cubicBezTo>
                    <a:pt x="266" y="279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5"/>
                    <a:pt x="174" y="285"/>
                    <a:pt x="174" y="285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3"/>
                    <a:pt x="134" y="153"/>
                    <a:pt x="134" y="153"/>
                  </a:cubicBezTo>
                  <a:cubicBezTo>
                    <a:pt x="174" y="176"/>
                    <a:pt x="174" y="176"/>
                    <a:pt x="174" y="176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6"/>
                    <a:pt x="369" y="66"/>
                    <a:pt x="369" y="66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6"/>
                    <a:pt x="435" y="66"/>
                    <a:pt x="435" y="66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90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9"/>
                    <a:pt x="611" y="169"/>
                    <a:pt x="611" y="169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1"/>
                    <a:pt x="651" y="301"/>
                    <a:pt x="651" y="301"/>
                  </a:cubicBezTo>
                  <a:cubicBezTo>
                    <a:pt x="611" y="278"/>
                    <a:pt x="611" y="278"/>
                    <a:pt x="611" y="278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60"/>
                    <a:pt x="526" y="277"/>
                    <a:pt x="502" y="290"/>
                  </a:cubicBezTo>
                  <a:cubicBezTo>
                    <a:pt x="480" y="303"/>
                    <a:pt x="451" y="312"/>
                    <a:pt x="422" y="315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66">
              <a:extLst>
                <a:ext uri="{FF2B5EF4-FFF2-40B4-BE49-F238E27FC236}">
                  <a16:creationId xmlns:a16="http://schemas.microsoft.com/office/drawing/2014/main" id="{1268BC96-F3C0-4BAB-8C2D-A78D34EA52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" y="489"/>
              <a:ext cx="416" cy="241"/>
            </a:xfrm>
            <a:custGeom>
              <a:avLst/>
              <a:gdLst>
                <a:gd name="T0" fmla="*/ 38 w 785"/>
                <a:gd name="T1" fmla="*/ 27 h 456"/>
                <a:gd name="T2" fmla="*/ 41 w 785"/>
                <a:gd name="T3" fmla="*/ 30 h 456"/>
                <a:gd name="T4" fmla="*/ 31 w 785"/>
                <a:gd name="T5" fmla="*/ 35 h 456"/>
                <a:gd name="T6" fmla="*/ 20 w 785"/>
                <a:gd name="T7" fmla="*/ 30 h 456"/>
                <a:gd name="T8" fmla="*/ 23 w 785"/>
                <a:gd name="T9" fmla="*/ 27 h 456"/>
                <a:gd name="T10" fmla="*/ 28 w 785"/>
                <a:gd name="T11" fmla="*/ 31 h 456"/>
                <a:gd name="T12" fmla="*/ 28 w 785"/>
                <a:gd name="T13" fmla="*/ 24 h 456"/>
                <a:gd name="T14" fmla="*/ 23 w 785"/>
                <a:gd name="T15" fmla="*/ 23 h 456"/>
                <a:gd name="T16" fmla="*/ 20 w 785"/>
                <a:gd name="T17" fmla="*/ 20 h 456"/>
                <a:gd name="T18" fmla="*/ 9 w 785"/>
                <a:gd name="T19" fmla="*/ 20 h 456"/>
                <a:gd name="T20" fmla="*/ 14 w 785"/>
                <a:gd name="T21" fmla="*/ 22 h 456"/>
                <a:gd name="T22" fmla="*/ 11 w 785"/>
                <a:gd name="T23" fmla="*/ 24 h 456"/>
                <a:gd name="T24" fmla="*/ 0 w 785"/>
                <a:gd name="T25" fmla="*/ 18 h 456"/>
                <a:gd name="T26" fmla="*/ 11 w 785"/>
                <a:gd name="T27" fmla="*/ 12 h 456"/>
                <a:gd name="T28" fmla="*/ 14 w 785"/>
                <a:gd name="T29" fmla="*/ 14 h 456"/>
                <a:gd name="T30" fmla="*/ 9 w 785"/>
                <a:gd name="T31" fmla="*/ 16 h 456"/>
                <a:gd name="T32" fmla="*/ 19 w 785"/>
                <a:gd name="T33" fmla="*/ 16 h 456"/>
                <a:gd name="T34" fmla="*/ 23 w 785"/>
                <a:gd name="T35" fmla="*/ 13 h 456"/>
                <a:gd name="T36" fmla="*/ 29 w 785"/>
                <a:gd name="T37" fmla="*/ 11 h 456"/>
                <a:gd name="T38" fmla="*/ 29 w 785"/>
                <a:gd name="T39" fmla="*/ 5 h 456"/>
                <a:gd name="T40" fmla="*/ 24 w 785"/>
                <a:gd name="T41" fmla="*/ 8 h 456"/>
                <a:gd name="T42" fmla="*/ 21 w 785"/>
                <a:gd name="T43" fmla="*/ 6 h 456"/>
                <a:gd name="T44" fmla="*/ 32 w 785"/>
                <a:gd name="T45" fmla="*/ 0 h 456"/>
                <a:gd name="T46" fmla="*/ 42 w 785"/>
                <a:gd name="T47" fmla="*/ 6 h 456"/>
                <a:gd name="T48" fmla="*/ 39 w 785"/>
                <a:gd name="T49" fmla="*/ 8 h 456"/>
                <a:gd name="T50" fmla="*/ 34 w 785"/>
                <a:gd name="T51" fmla="*/ 5 h 456"/>
                <a:gd name="T52" fmla="*/ 34 w 785"/>
                <a:gd name="T53" fmla="*/ 11 h 456"/>
                <a:gd name="T54" fmla="*/ 40 w 785"/>
                <a:gd name="T55" fmla="*/ 13 h 456"/>
                <a:gd name="T56" fmla="*/ 43 w 785"/>
                <a:gd name="T57" fmla="*/ 16 h 456"/>
                <a:gd name="T58" fmla="*/ 53 w 785"/>
                <a:gd name="T59" fmla="*/ 16 h 456"/>
                <a:gd name="T60" fmla="*/ 48 w 785"/>
                <a:gd name="T61" fmla="*/ 13 h 456"/>
                <a:gd name="T62" fmla="*/ 51 w 785"/>
                <a:gd name="T63" fmla="*/ 12 h 456"/>
                <a:gd name="T64" fmla="*/ 62 w 785"/>
                <a:gd name="T65" fmla="*/ 17 h 456"/>
                <a:gd name="T66" fmla="*/ 51 w 785"/>
                <a:gd name="T67" fmla="*/ 23 h 456"/>
                <a:gd name="T68" fmla="*/ 48 w 785"/>
                <a:gd name="T69" fmla="*/ 22 h 456"/>
                <a:gd name="T70" fmla="*/ 53 w 785"/>
                <a:gd name="T71" fmla="*/ 19 h 456"/>
                <a:gd name="T72" fmla="*/ 43 w 785"/>
                <a:gd name="T73" fmla="*/ 19 h 456"/>
                <a:gd name="T74" fmla="*/ 40 w 785"/>
                <a:gd name="T75" fmla="*/ 23 h 456"/>
                <a:gd name="T76" fmla="*/ 33 w 785"/>
                <a:gd name="T77" fmla="*/ 25 h 456"/>
                <a:gd name="T78" fmla="*/ 33 w 785"/>
                <a:gd name="T79" fmla="*/ 31 h 456"/>
                <a:gd name="T80" fmla="*/ 38 w 785"/>
                <a:gd name="T81" fmla="*/ 27 h 456"/>
                <a:gd name="T82" fmla="*/ 38 w 785"/>
                <a:gd name="T83" fmla="*/ 27 h 456"/>
                <a:gd name="T84" fmla="*/ 38 w 785"/>
                <a:gd name="T85" fmla="*/ 27 h 456"/>
                <a:gd name="T86" fmla="*/ 26 w 785"/>
                <a:gd name="T87" fmla="*/ 20 h 456"/>
                <a:gd name="T88" fmla="*/ 36 w 785"/>
                <a:gd name="T89" fmla="*/ 20 h 456"/>
                <a:gd name="T90" fmla="*/ 36 w 785"/>
                <a:gd name="T91" fmla="*/ 15 h 456"/>
                <a:gd name="T92" fmla="*/ 26 w 785"/>
                <a:gd name="T93" fmla="*/ 15 h 456"/>
                <a:gd name="T94" fmla="*/ 26 w 785"/>
                <a:gd name="T95" fmla="*/ 20 h 45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6"/>
                <a:gd name="T146" fmla="*/ 785 w 785"/>
                <a:gd name="T147" fmla="*/ 456 h 45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6">
                  <a:moveTo>
                    <a:pt x="483" y="355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6"/>
                    <a:pt x="389" y="456"/>
                    <a:pt x="389" y="456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5"/>
                    <a:pt x="295" y="355"/>
                    <a:pt x="295" y="355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1"/>
                    <a:pt x="286" y="290"/>
                  </a:cubicBezTo>
                  <a:cubicBezTo>
                    <a:pt x="266" y="278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4"/>
                    <a:pt x="174" y="284"/>
                    <a:pt x="174" y="284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2"/>
                    <a:pt x="134" y="152"/>
                    <a:pt x="134" y="152"/>
                  </a:cubicBezTo>
                  <a:cubicBezTo>
                    <a:pt x="174" y="175"/>
                    <a:pt x="174" y="175"/>
                    <a:pt x="174" y="175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5"/>
                    <a:pt x="369" y="65"/>
                    <a:pt x="369" y="65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5"/>
                    <a:pt x="435" y="65"/>
                    <a:pt x="435" y="65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89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8"/>
                    <a:pt x="611" y="168"/>
                    <a:pt x="611" y="168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0"/>
                    <a:pt x="651" y="300"/>
                    <a:pt x="651" y="300"/>
                  </a:cubicBezTo>
                  <a:cubicBezTo>
                    <a:pt x="611" y="277"/>
                    <a:pt x="611" y="277"/>
                    <a:pt x="611" y="277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59"/>
                    <a:pt x="526" y="276"/>
                    <a:pt x="502" y="290"/>
                  </a:cubicBezTo>
                  <a:cubicBezTo>
                    <a:pt x="480" y="303"/>
                    <a:pt x="451" y="311"/>
                    <a:pt x="422" y="314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67">
              <a:extLst>
                <a:ext uri="{FF2B5EF4-FFF2-40B4-BE49-F238E27FC236}">
                  <a16:creationId xmlns:a16="http://schemas.microsoft.com/office/drawing/2014/main" id="{57B96F4D-D2E0-43A5-BEFB-DD880B55D4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" y="673"/>
              <a:ext cx="30" cy="48"/>
            </a:xfrm>
            <a:custGeom>
              <a:avLst/>
              <a:gdLst>
                <a:gd name="T0" fmla="*/ 2 w 56"/>
                <a:gd name="T1" fmla="*/ 1 h 92"/>
                <a:gd name="T2" fmla="*/ 4 w 56"/>
                <a:gd name="T3" fmla="*/ 2 h 92"/>
                <a:gd name="T4" fmla="*/ 5 w 56"/>
                <a:gd name="T5" fmla="*/ 3 h 92"/>
                <a:gd name="T6" fmla="*/ 3 w 56"/>
                <a:gd name="T7" fmla="*/ 3 h 92"/>
                <a:gd name="T8" fmla="*/ 2 w 56"/>
                <a:gd name="T9" fmla="*/ 2 h 92"/>
                <a:gd name="T10" fmla="*/ 2 w 56"/>
                <a:gd name="T11" fmla="*/ 1 h 92"/>
                <a:gd name="T12" fmla="*/ 2 w 56"/>
                <a:gd name="T13" fmla="*/ 2 h 92"/>
                <a:gd name="T14" fmla="*/ 2 w 56"/>
                <a:gd name="T15" fmla="*/ 2 h 92"/>
                <a:gd name="T16" fmla="*/ 3 w 56"/>
                <a:gd name="T17" fmla="*/ 3 h 92"/>
                <a:gd name="T18" fmla="*/ 4 w 56"/>
                <a:gd name="T19" fmla="*/ 4 h 92"/>
                <a:gd name="T20" fmla="*/ 5 w 56"/>
                <a:gd name="T21" fmla="*/ 6 h 92"/>
                <a:gd name="T22" fmla="*/ 4 w 56"/>
                <a:gd name="T23" fmla="*/ 7 h 92"/>
                <a:gd name="T24" fmla="*/ 2 w 56"/>
                <a:gd name="T25" fmla="*/ 6 h 92"/>
                <a:gd name="T26" fmla="*/ 1 w 56"/>
                <a:gd name="T27" fmla="*/ 5 h 92"/>
                <a:gd name="T28" fmla="*/ 0 w 56"/>
                <a:gd name="T29" fmla="*/ 3 h 92"/>
                <a:gd name="T30" fmla="*/ 1 w 56"/>
                <a:gd name="T31" fmla="*/ 4 h 92"/>
                <a:gd name="T32" fmla="*/ 2 w 56"/>
                <a:gd name="T33" fmla="*/ 5 h 92"/>
                <a:gd name="T34" fmla="*/ 3 w 56"/>
                <a:gd name="T35" fmla="*/ 5 h 92"/>
                <a:gd name="T36" fmla="*/ 3 w 56"/>
                <a:gd name="T37" fmla="*/ 5 h 92"/>
                <a:gd name="T38" fmla="*/ 3 w 56"/>
                <a:gd name="T39" fmla="*/ 5 h 92"/>
                <a:gd name="T40" fmla="*/ 3 w 56"/>
                <a:gd name="T41" fmla="*/ 4 h 92"/>
                <a:gd name="T42" fmla="*/ 1 w 56"/>
                <a:gd name="T43" fmla="*/ 3 h 92"/>
                <a:gd name="T44" fmla="*/ 1 w 56"/>
                <a:gd name="T45" fmla="*/ 1 h 92"/>
                <a:gd name="T46" fmla="*/ 1 w 56"/>
                <a:gd name="T47" fmla="*/ 1 h 92"/>
                <a:gd name="T48" fmla="*/ 2 w 56"/>
                <a:gd name="T49" fmla="*/ 1 h 92"/>
                <a:gd name="T50" fmla="*/ 2 w 56"/>
                <a:gd name="T51" fmla="*/ 1 h 92"/>
                <a:gd name="T52" fmla="*/ 2 w 56"/>
                <a:gd name="T53" fmla="*/ 1 h 92"/>
                <a:gd name="T54" fmla="*/ 2 w 56"/>
                <a:gd name="T55" fmla="*/ 1 h 92"/>
                <a:gd name="T56" fmla="*/ 2 w 56"/>
                <a:gd name="T57" fmla="*/ 1 h 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6"/>
                <a:gd name="T88" fmla="*/ 0 h 92"/>
                <a:gd name="T89" fmla="*/ 56 w 56"/>
                <a:gd name="T90" fmla="*/ 92 h 9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6" h="92">
                  <a:moveTo>
                    <a:pt x="27" y="5"/>
                  </a:moveTo>
                  <a:cubicBezTo>
                    <a:pt x="35" y="9"/>
                    <a:pt x="41" y="15"/>
                    <a:pt x="46" y="21"/>
                  </a:cubicBezTo>
                  <a:cubicBezTo>
                    <a:pt x="51" y="28"/>
                    <a:pt x="54" y="36"/>
                    <a:pt x="54" y="45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9" y="29"/>
                    <a:pt x="35" y="22"/>
                    <a:pt x="27" y="17"/>
                  </a:cubicBezTo>
                  <a:cubicBezTo>
                    <a:pt x="24" y="16"/>
                    <a:pt x="22" y="15"/>
                    <a:pt x="20" y="15"/>
                  </a:cubicBezTo>
                  <a:cubicBezTo>
                    <a:pt x="18" y="16"/>
                    <a:pt x="17" y="17"/>
                    <a:pt x="17" y="20"/>
                  </a:cubicBezTo>
                  <a:cubicBezTo>
                    <a:pt x="17" y="23"/>
                    <a:pt x="18" y="26"/>
                    <a:pt x="20" y="28"/>
                  </a:cubicBezTo>
                  <a:cubicBezTo>
                    <a:pt x="22" y="30"/>
                    <a:pt x="27" y="35"/>
                    <a:pt x="36" y="43"/>
                  </a:cubicBezTo>
                  <a:cubicBezTo>
                    <a:pt x="42" y="48"/>
                    <a:pt x="45" y="52"/>
                    <a:pt x="48" y="55"/>
                  </a:cubicBezTo>
                  <a:cubicBezTo>
                    <a:pt x="53" y="62"/>
                    <a:pt x="56" y="69"/>
                    <a:pt x="56" y="77"/>
                  </a:cubicBezTo>
                  <a:cubicBezTo>
                    <a:pt x="56" y="84"/>
                    <a:pt x="54" y="88"/>
                    <a:pt x="49" y="90"/>
                  </a:cubicBezTo>
                  <a:cubicBezTo>
                    <a:pt x="44" y="92"/>
                    <a:pt x="37" y="90"/>
                    <a:pt x="28" y="85"/>
                  </a:cubicBezTo>
                  <a:cubicBezTo>
                    <a:pt x="20" y="81"/>
                    <a:pt x="14" y="75"/>
                    <a:pt x="9" y="67"/>
                  </a:cubicBezTo>
                  <a:cubicBezTo>
                    <a:pt x="3" y="59"/>
                    <a:pt x="0" y="51"/>
                    <a:pt x="0" y="42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5"/>
                    <a:pt x="16" y="59"/>
                    <a:pt x="19" y="63"/>
                  </a:cubicBezTo>
                  <a:cubicBezTo>
                    <a:pt x="21" y="67"/>
                    <a:pt x="25" y="70"/>
                    <a:pt x="29" y="72"/>
                  </a:cubicBezTo>
                  <a:cubicBezTo>
                    <a:pt x="32" y="74"/>
                    <a:pt x="35" y="75"/>
                    <a:pt x="37" y="75"/>
                  </a:cubicBezTo>
                  <a:cubicBezTo>
                    <a:pt x="40" y="76"/>
                    <a:pt x="42" y="74"/>
                    <a:pt x="42" y="70"/>
                  </a:cubicBezTo>
                  <a:cubicBezTo>
                    <a:pt x="42" y="66"/>
                    <a:pt x="38" y="61"/>
                    <a:pt x="32" y="55"/>
                  </a:cubicBezTo>
                  <a:cubicBezTo>
                    <a:pt x="20" y="44"/>
                    <a:pt x="14" y="38"/>
                    <a:pt x="13" y="37"/>
                  </a:cubicBezTo>
                  <a:cubicBezTo>
                    <a:pt x="6" y="29"/>
                    <a:pt x="2" y="22"/>
                    <a:pt x="2" y="13"/>
                  </a:cubicBezTo>
                  <a:cubicBezTo>
                    <a:pt x="2" y="6"/>
                    <a:pt x="5" y="2"/>
                    <a:pt x="10" y="1"/>
                  </a:cubicBezTo>
                  <a:cubicBezTo>
                    <a:pt x="15" y="0"/>
                    <a:pt x="21" y="1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68">
              <a:extLst>
                <a:ext uri="{FF2B5EF4-FFF2-40B4-BE49-F238E27FC236}">
                  <a16:creationId xmlns:a16="http://schemas.microsoft.com/office/drawing/2014/main" id="{6351DA95-8FD8-42FA-ABF1-21C3660B05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" y="685"/>
              <a:ext cx="46" cy="62"/>
            </a:xfrm>
            <a:custGeom>
              <a:avLst/>
              <a:gdLst>
                <a:gd name="T0" fmla="*/ 46 w 46"/>
                <a:gd name="T1" fmla="*/ 27 h 62"/>
                <a:gd name="T2" fmla="*/ 36 w 46"/>
                <a:gd name="T3" fmla="*/ 62 h 62"/>
                <a:gd name="T4" fmla="*/ 29 w 46"/>
                <a:gd name="T5" fmla="*/ 57 h 62"/>
                <a:gd name="T6" fmla="*/ 23 w 46"/>
                <a:gd name="T7" fmla="*/ 27 h 62"/>
                <a:gd name="T8" fmla="*/ 17 w 46"/>
                <a:gd name="T9" fmla="*/ 51 h 62"/>
                <a:gd name="T10" fmla="*/ 9 w 46"/>
                <a:gd name="T11" fmla="*/ 46 h 62"/>
                <a:gd name="T12" fmla="*/ 0 w 46"/>
                <a:gd name="T13" fmla="*/ 0 h 62"/>
                <a:gd name="T14" fmla="*/ 8 w 46"/>
                <a:gd name="T15" fmla="*/ 5 h 62"/>
                <a:gd name="T16" fmla="*/ 13 w 46"/>
                <a:gd name="T17" fmla="*/ 36 h 62"/>
                <a:gd name="T18" fmla="*/ 19 w 46"/>
                <a:gd name="T19" fmla="*/ 12 h 62"/>
                <a:gd name="T20" fmla="*/ 27 w 46"/>
                <a:gd name="T21" fmla="*/ 16 h 62"/>
                <a:gd name="T22" fmla="*/ 33 w 46"/>
                <a:gd name="T23" fmla="*/ 47 h 62"/>
                <a:gd name="T24" fmla="*/ 38 w 46"/>
                <a:gd name="T25" fmla="*/ 23 h 62"/>
                <a:gd name="T26" fmla="*/ 46 w 46"/>
                <a:gd name="T27" fmla="*/ 27 h 62"/>
                <a:gd name="T28" fmla="*/ 46 w 46"/>
                <a:gd name="T29" fmla="*/ 27 h 62"/>
                <a:gd name="T30" fmla="*/ 46 w 46"/>
                <a:gd name="T31" fmla="*/ 27 h 62"/>
                <a:gd name="T32" fmla="*/ 46 w 46"/>
                <a:gd name="T33" fmla="*/ 27 h 62"/>
                <a:gd name="T34" fmla="*/ 46 w 46"/>
                <a:gd name="T35" fmla="*/ 27 h 62"/>
                <a:gd name="T36" fmla="*/ 46 w 46"/>
                <a:gd name="T37" fmla="*/ 27 h 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6"/>
                <a:gd name="T58" fmla="*/ 0 h 62"/>
                <a:gd name="T59" fmla="*/ 46 w 46"/>
                <a:gd name="T60" fmla="*/ 62 h 6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6" h="62">
                  <a:moveTo>
                    <a:pt x="46" y="27"/>
                  </a:moveTo>
                  <a:lnTo>
                    <a:pt x="36" y="62"/>
                  </a:lnTo>
                  <a:lnTo>
                    <a:pt x="29" y="57"/>
                  </a:lnTo>
                  <a:lnTo>
                    <a:pt x="23" y="27"/>
                  </a:lnTo>
                  <a:lnTo>
                    <a:pt x="17" y="51"/>
                  </a:lnTo>
                  <a:lnTo>
                    <a:pt x="9" y="46"/>
                  </a:lnTo>
                  <a:lnTo>
                    <a:pt x="0" y="0"/>
                  </a:lnTo>
                  <a:lnTo>
                    <a:pt x="8" y="5"/>
                  </a:lnTo>
                  <a:lnTo>
                    <a:pt x="13" y="36"/>
                  </a:lnTo>
                  <a:lnTo>
                    <a:pt x="19" y="12"/>
                  </a:lnTo>
                  <a:lnTo>
                    <a:pt x="27" y="16"/>
                  </a:lnTo>
                  <a:lnTo>
                    <a:pt x="33" y="47"/>
                  </a:lnTo>
                  <a:lnTo>
                    <a:pt x="38" y="23"/>
                  </a:lnTo>
                  <a:lnTo>
                    <a:pt x="4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69">
              <a:extLst>
                <a:ext uri="{FF2B5EF4-FFF2-40B4-BE49-F238E27FC236}">
                  <a16:creationId xmlns:a16="http://schemas.microsoft.com/office/drawing/2014/main" id="{82801066-C0B1-4064-9F4D-D392E259C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" y="714"/>
              <a:ext cx="7" cy="45"/>
            </a:xfrm>
            <a:custGeom>
              <a:avLst/>
              <a:gdLst>
                <a:gd name="T0" fmla="*/ 7 w 7"/>
                <a:gd name="T1" fmla="*/ 5 h 45"/>
                <a:gd name="T2" fmla="*/ 7 w 7"/>
                <a:gd name="T3" fmla="*/ 45 h 45"/>
                <a:gd name="T4" fmla="*/ 0 w 7"/>
                <a:gd name="T5" fmla="*/ 41 h 45"/>
                <a:gd name="T6" fmla="*/ 0 w 7"/>
                <a:gd name="T7" fmla="*/ 0 h 45"/>
                <a:gd name="T8" fmla="*/ 7 w 7"/>
                <a:gd name="T9" fmla="*/ 5 h 45"/>
                <a:gd name="T10" fmla="*/ 7 w 7"/>
                <a:gd name="T11" fmla="*/ 5 h 45"/>
                <a:gd name="T12" fmla="*/ 7 w 7"/>
                <a:gd name="T13" fmla="*/ 5 h 45"/>
                <a:gd name="T14" fmla="*/ 7 w 7"/>
                <a:gd name="T15" fmla="*/ 5 h 45"/>
                <a:gd name="T16" fmla="*/ 7 w 7"/>
                <a:gd name="T17" fmla="*/ 5 h 45"/>
                <a:gd name="T18" fmla="*/ 7 w 7"/>
                <a:gd name="T19" fmla="*/ 5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"/>
                <a:gd name="T31" fmla="*/ 0 h 45"/>
                <a:gd name="T32" fmla="*/ 7 w 7"/>
                <a:gd name="T33" fmla="*/ 45 h 4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" h="45">
                  <a:moveTo>
                    <a:pt x="7" y="5"/>
                  </a:moveTo>
                  <a:lnTo>
                    <a:pt x="7" y="45"/>
                  </a:lnTo>
                  <a:lnTo>
                    <a:pt x="0" y="41"/>
                  </a:lnTo>
                  <a:lnTo>
                    <a:pt x="0" y="0"/>
                  </a:lnTo>
                  <a:lnTo>
                    <a:pt x="7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70">
              <a:extLst>
                <a:ext uri="{FF2B5EF4-FFF2-40B4-BE49-F238E27FC236}">
                  <a16:creationId xmlns:a16="http://schemas.microsoft.com/office/drawing/2014/main" id="{8B48575C-D701-4891-B531-754AB7AC78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" y="721"/>
              <a:ext cx="29" cy="51"/>
            </a:xfrm>
            <a:custGeom>
              <a:avLst/>
              <a:gdLst>
                <a:gd name="T0" fmla="*/ 29 w 29"/>
                <a:gd name="T1" fmla="*/ 17 h 51"/>
                <a:gd name="T2" fmla="*/ 29 w 29"/>
                <a:gd name="T3" fmla="*/ 24 h 51"/>
                <a:gd name="T4" fmla="*/ 19 w 29"/>
                <a:gd name="T5" fmla="*/ 18 h 51"/>
                <a:gd name="T6" fmla="*/ 19 w 29"/>
                <a:gd name="T7" fmla="*/ 51 h 51"/>
                <a:gd name="T8" fmla="*/ 11 w 29"/>
                <a:gd name="T9" fmla="*/ 46 h 51"/>
                <a:gd name="T10" fmla="*/ 11 w 29"/>
                <a:gd name="T11" fmla="*/ 14 h 51"/>
                <a:gd name="T12" fmla="*/ 0 w 29"/>
                <a:gd name="T13" fmla="*/ 7 h 51"/>
                <a:gd name="T14" fmla="*/ 0 w 29"/>
                <a:gd name="T15" fmla="*/ 0 h 51"/>
                <a:gd name="T16" fmla="*/ 29 w 29"/>
                <a:gd name="T17" fmla="*/ 17 h 51"/>
                <a:gd name="T18" fmla="*/ 29 w 29"/>
                <a:gd name="T19" fmla="*/ 17 h 51"/>
                <a:gd name="T20" fmla="*/ 29 w 29"/>
                <a:gd name="T21" fmla="*/ 17 h 51"/>
                <a:gd name="T22" fmla="*/ 29 w 29"/>
                <a:gd name="T23" fmla="*/ 17 h 51"/>
                <a:gd name="T24" fmla="*/ 29 w 29"/>
                <a:gd name="T25" fmla="*/ 17 h 51"/>
                <a:gd name="T26" fmla="*/ 29 w 29"/>
                <a:gd name="T27" fmla="*/ 17 h 5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51"/>
                <a:gd name="T44" fmla="*/ 29 w 29"/>
                <a:gd name="T45" fmla="*/ 51 h 5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51">
                  <a:moveTo>
                    <a:pt x="29" y="17"/>
                  </a:moveTo>
                  <a:lnTo>
                    <a:pt x="29" y="24"/>
                  </a:lnTo>
                  <a:lnTo>
                    <a:pt x="19" y="18"/>
                  </a:lnTo>
                  <a:lnTo>
                    <a:pt x="19" y="51"/>
                  </a:lnTo>
                  <a:lnTo>
                    <a:pt x="11" y="46"/>
                  </a:lnTo>
                  <a:lnTo>
                    <a:pt x="11" y="14"/>
                  </a:lnTo>
                  <a:lnTo>
                    <a:pt x="0" y="7"/>
                  </a:lnTo>
                  <a:lnTo>
                    <a:pt x="0" y="0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71">
              <a:extLst>
                <a:ext uri="{FF2B5EF4-FFF2-40B4-BE49-F238E27FC236}">
                  <a16:creationId xmlns:a16="http://schemas.microsoft.com/office/drawing/2014/main" id="{A743277E-3432-431D-BCD2-4D53E5906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" y="745"/>
              <a:ext cx="33" cy="48"/>
            </a:xfrm>
            <a:custGeom>
              <a:avLst/>
              <a:gdLst>
                <a:gd name="T0" fmla="*/ 3 w 62"/>
                <a:gd name="T1" fmla="*/ 1 h 92"/>
                <a:gd name="T2" fmla="*/ 4 w 62"/>
                <a:gd name="T3" fmla="*/ 2 h 92"/>
                <a:gd name="T4" fmla="*/ 5 w 62"/>
                <a:gd name="T5" fmla="*/ 4 h 92"/>
                <a:gd name="T6" fmla="*/ 4 w 62"/>
                <a:gd name="T7" fmla="*/ 3 h 92"/>
                <a:gd name="T8" fmla="*/ 3 w 62"/>
                <a:gd name="T9" fmla="*/ 2 h 92"/>
                <a:gd name="T10" fmla="*/ 3 w 62"/>
                <a:gd name="T11" fmla="*/ 2 h 92"/>
                <a:gd name="T12" fmla="*/ 2 w 62"/>
                <a:gd name="T13" fmla="*/ 2 h 92"/>
                <a:gd name="T14" fmla="*/ 1 w 62"/>
                <a:gd name="T15" fmla="*/ 3 h 92"/>
                <a:gd name="T16" fmla="*/ 2 w 62"/>
                <a:gd name="T17" fmla="*/ 4 h 92"/>
                <a:gd name="T18" fmla="*/ 3 w 62"/>
                <a:gd name="T19" fmla="*/ 5 h 92"/>
                <a:gd name="T20" fmla="*/ 3 w 62"/>
                <a:gd name="T21" fmla="*/ 5 h 92"/>
                <a:gd name="T22" fmla="*/ 4 w 62"/>
                <a:gd name="T23" fmla="*/ 5 h 92"/>
                <a:gd name="T24" fmla="*/ 5 w 62"/>
                <a:gd name="T25" fmla="*/ 5 h 92"/>
                <a:gd name="T26" fmla="*/ 4 w 62"/>
                <a:gd name="T27" fmla="*/ 7 h 92"/>
                <a:gd name="T28" fmla="*/ 3 w 62"/>
                <a:gd name="T29" fmla="*/ 6 h 92"/>
                <a:gd name="T30" fmla="*/ 1 w 62"/>
                <a:gd name="T31" fmla="*/ 5 h 92"/>
                <a:gd name="T32" fmla="*/ 0 w 62"/>
                <a:gd name="T33" fmla="*/ 2 h 92"/>
                <a:gd name="T34" fmla="*/ 1 w 62"/>
                <a:gd name="T35" fmla="*/ 1 h 92"/>
                <a:gd name="T36" fmla="*/ 3 w 62"/>
                <a:gd name="T37" fmla="*/ 1 h 92"/>
                <a:gd name="T38" fmla="*/ 3 w 62"/>
                <a:gd name="T39" fmla="*/ 1 h 92"/>
                <a:gd name="T40" fmla="*/ 3 w 62"/>
                <a:gd name="T41" fmla="*/ 1 h 92"/>
                <a:gd name="T42" fmla="*/ 3 w 62"/>
                <a:gd name="T43" fmla="*/ 1 h 92"/>
                <a:gd name="T44" fmla="*/ 3 w 62"/>
                <a:gd name="T45" fmla="*/ 1 h 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2"/>
                <a:gd name="T70" fmla="*/ 0 h 92"/>
                <a:gd name="T71" fmla="*/ 62 w 62"/>
                <a:gd name="T72" fmla="*/ 92 h 9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2" h="92">
                  <a:moveTo>
                    <a:pt x="33" y="7"/>
                  </a:moveTo>
                  <a:cubicBezTo>
                    <a:pt x="41" y="11"/>
                    <a:pt x="47" y="17"/>
                    <a:pt x="52" y="25"/>
                  </a:cubicBezTo>
                  <a:cubicBezTo>
                    <a:pt x="58" y="33"/>
                    <a:pt x="61" y="41"/>
                    <a:pt x="62" y="50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7" y="38"/>
                    <a:pt x="46" y="34"/>
                    <a:pt x="43" y="30"/>
                  </a:cubicBezTo>
                  <a:cubicBezTo>
                    <a:pt x="40" y="26"/>
                    <a:pt x="37" y="23"/>
                    <a:pt x="33" y="21"/>
                  </a:cubicBezTo>
                  <a:cubicBezTo>
                    <a:pt x="27" y="17"/>
                    <a:pt x="22" y="17"/>
                    <a:pt x="19" y="21"/>
                  </a:cubicBezTo>
                  <a:cubicBezTo>
                    <a:pt x="16" y="24"/>
                    <a:pt x="15" y="29"/>
                    <a:pt x="15" y="36"/>
                  </a:cubicBezTo>
                  <a:cubicBezTo>
                    <a:pt x="15" y="44"/>
                    <a:pt x="16" y="50"/>
                    <a:pt x="19" y="56"/>
                  </a:cubicBezTo>
                  <a:cubicBezTo>
                    <a:pt x="22" y="63"/>
                    <a:pt x="27" y="69"/>
                    <a:pt x="33" y="72"/>
                  </a:cubicBezTo>
                  <a:cubicBezTo>
                    <a:pt x="37" y="75"/>
                    <a:pt x="41" y="75"/>
                    <a:pt x="43" y="74"/>
                  </a:cubicBezTo>
                  <a:cubicBezTo>
                    <a:pt x="46" y="72"/>
                    <a:pt x="47" y="69"/>
                    <a:pt x="48" y="64"/>
                  </a:cubicBezTo>
                  <a:cubicBezTo>
                    <a:pt x="62" y="72"/>
                    <a:pt x="62" y="72"/>
                    <a:pt x="62" y="72"/>
                  </a:cubicBezTo>
                  <a:cubicBezTo>
                    <a:pt x="61" y="81"/>
                    <a:pt x="58" y="87"/>
                    <a:pt x="53" y="90"/>
                  </a:cubicBezTo>
                  <a:cubicBezTo>
                    <a:pt x="48" y="92"/>
                    <a:pt x="41" y="91"/>
                    <a:pt x="33" y="86"/>
                  </a:cubicBezTo>
                  <a:cubicBezTo>
                    <a:pt x="23" y="81"/>
                    <a:pt x="15" y="72"/>
                    <a:pt x="9" y="61"/>
                  </a:cubicBezTo>
                  <a:cubicBezTo>
                    <a:pt x="3" y="50"/>
                    <a:pt x="0" y="39"/>
                    <a:pt x="0" y="28"/>
                  </a:cubicBezTo>
                  <a:cubicBezTo>
                    <a:pt x="0" y="16"/>
                    <a:pt x="3" y="8"/>
                    <a:pt x="9" y="4"/>
                  </a:cubicBezTo>
                  <a:cubicBezTo>
                    <a:pt x="15" y="0"/>
                    <a:pt x="23" y="1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72">
              <a:extLst>
                <a:ext uri="{FF2B5EF4-FFF2-40B4-BE49-F238E27FC236}">
                  <a16:creationId xmlns:a16="http://schemas.microsoft.com/office/drawing/2014/main" id="{1793F65F-0BB6-46AF-9A2D-8D73FB8E8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" y="761"/>
              <a:ext cx="30" cy="57"/>
            </a:xfrm>
            <a:custGeom>
              <a:avLst/>
              <a:gdLst>
                <a:gd name="T0" fmla="*/ 30 w 30"/>
                <a:gd name="T1" fmla="*/ 17 h 57"/>
                <a:gd name="T2" fmla="*/ 30 w 30"/>
                <a:gd name="T3" fmla="*/ 57 h 57"/>
                <a:gd name="T4" fmla="*/ 22 w 30"/>
                <a:gd name="T5" fmla="*/ 53 h 57"/>
                <a:gd name="T6" fmla="*/ 22 w 30"/>
                <a:gd name="T7" fmla="*/ 35 h 57"/>
                <a:gd name="T8" fmla="*/ 8 w 30"/>
                <a:gd name="T9" fmla="*/ 27 h 57"/>
                <a:gd name="T10" fmla="*/ 8 w 30"/>
                <a:gd name="T11" fmla="*/ 45 h 57"/>
                <a:gd name="T12" fmla="*/ 0 w 30"/>
                <a:gd name="T13" fmla="*/ 40 h 57"/>
                <a:gd name="T14" fmla="*/ 0 w 30"/>
                <a:gd name="T15" fmla="*/ 0 h 57"/>
                <a:gd name="T16" fmla="*/ 8 w 30"/>
                <a:gd name="T17" fmla="*/ 4 h 57"/>
                <a:gd name="T18" fmla="*/ 8 w 30"/>
                <a:gd name="T19" fmla="*/ 20 h 57"/>
                <a:gd name="T20" fmla="*/ 22 w 30"/>
                <a:gd name="T21" fmla="*/ 28 h 57"/>
                <a:gd name="T22" fmla="*/ 23 w 30"/>
                <a:gd name="T23" fmla="*/ 13 h 57"/>
                <a:gd name="T24" fmla="*/ 30 w 30"/>
                <a:gd name="T25" fmla="*/ 17 h 57"/>
                <a:gd name="T26" fmla="*/ 30 w 30"/>
                <a:gd name="T27" fmla="*/ 17 h 57"/>
                <a:gd name="T28" fmla="*/ 30 w 30"/>
                <a:gd name="T29" fmla="*/ 17 h 57"/>
                <a:gd name="T30" fmla="*/ 30 w 30"/>
                <a:gd name="T31" fmla="*/ 17 h 57"/>
                <a:gd name="T32" fmla="*/ 30 w 30"/>
                <a:gd name="T33" fmla="*/ 17 h 57"/>
                <a:gd name="T34" fmla="*/ 30 w 30"/>
                <a:gd name="T35" fmla="*/ 17 h 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0"/>
                <a:gd name="T55" fmla="*/ 0 h 57"/>
                <a:gd name="T56" fmla="*/ 30 w 30"/>
                <a:gd name="T57" fmla="*/ 57 h 5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0" h="57">
                  <a:moveTo>
                    <a:pt x="30" y="17"/>
                  </a:moveTo>
                  <a:lnTo>
                    <a:pt x="30" y="57"/>
                  </a:lnTo>
                  <a:lnTo>
                    <a:pt x="22" y="53"/>
                  </a:lnTo>
                  <a:lnTo>
                    <a:pt x="22" y="35"/>
                  </a:lnTo>
                  <a:lnTo>
                    <a:pt x="8" y="27"/>
                  </a:lnTo>
                  <a:lnTo>
                    <a:pt x="8" y="45"/>
                  </a:lnTo>
                  <a:lnTo>
                    <a:pt x="0" y="40"/>
                  </a:lnTo>
                  <a:lnTo>
                    <a:pt x="0" y="0"/>
                  </a:lnTo>
                  <a:lnTo>
                    <a:pt x="8" y="4"/>
                  </a:lnTo>
                  <a:lnTo>
                    <a:pt x="8" y="20"/>
                  </a:lnTo>
                  <a:lnTo>
                    <a:pt x="22" y="28"/>
                  </a:lnTo>
                  <a:lnTo>
                    <a:pt x="23" y="13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0" name="Group 73">
            <a:extLst>
              <a:ext uri="{FF2B5EF4-FFF2-40B4-BE49-F238E27FC236}">
                <a16:creationId xmlns:a16="http://schemas.microsoft.com/office/drawing/2014/main" id="{C3595B82-77FD-4979-95C0-BA936301EB5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107436" y="3756025"/>
            <a:ext cx="914400" cy="661988"/>
            <a:chOff x="470" y="447"/>
            <a:chExt cx="576" cy="417"/>
          </a:xfrm>
        </p:grpSpPr>
        <p:sp>
          <p:nvSpPr>
            <p:cNvPr id="41" name="AutoShape 74">
              <a:extLst>
                <a:ext uri="{FF2B5EF4-FFF2-40B4-BE49-F238E27FC236}">
                  <a16:creationId xmlns:a16="http://schemas.microsoft.com/office/drawing/2014/main" id="{47CF77F7-CDB8-456F-96E3-3FFF1D58A30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70" y="447"/>
              <a:ext cx="576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75">
              <a:extLst>
                <a:ext uri="{FF2B5EF4-FFF2-40B4-BE49-F238E27FC236}">
                  <a16:creationId xmlns:a16="http://schemas.microsoft.com/office/drawing/2014/main" id="{A5005387-9890-4313-A912-3A10F7BBD5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" y="613"/>
              <a:ext cx="286" cy="252"/>
            </a:xfrm>
            <a:custGeom>
              <a:avLst/>
              <a:gdLst>
                <a:gd name="T0" fmla="*/ 286 w 286"/>
                <a:gd name="T1" fmla="*/ 0 h 252"/>
                <a:gd name="T2" fmla="*/ 286 w 286"/>
                <a:gd name="T3" fmla="*/ 85 h 252"/>
                <a:gd name="T4" fmla="*/ 0 w 286"/>
                <a:gd name="T5" fmla="*/ 252 h 252"/>
                <a:gd name="T6" fmla="*/ 0 w 286"/>
                <a:gd name="T7" fmla="*/ 166 h 252"/>
                <a:gd name="T8" fmla="*/ 286 w 286"/>
                <a:gd name="T9" fmla="*/ 0 h 252"/>
                <a:gd name="T10" fmla="*/ 286 w 286"/>
                <a:gd name="T11" fmla="*/ 0 h 252"/>
                <a:gd name="T12" fmla="*/ 286 w 286"/>
                <a:gd name="T13" fmla="*/ 0 h 252"/>
                <a:gd name="T14" fmla="*/ 286 w 286"/>
                <a:gd name="T15" fmla="*/ 0 h 252"/>
                <a:gd name="T16" fmla="*/ 286 w 286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6"/>
                <a:gd name="T28" fmla="*/ 0 h 252"/>
                <a:gd name="T29" fmla="*/ 286 w 286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6" h="252">
                  <a:moveTo>
                    <a:pt x="286" y="0"/>
                  </a:moveTo>
                  <a:lnTo>
                    <a:pt x="286" y="85"/>
                  </a:lnTo>
                  <a:lnTo>
                    <a:pt x="0" y="252"/>
                  </a:lnTo>
                  <a:lnTo>
                    <a:pt x="0" y="16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76">
              <a:extLst>
                <a:ext uri="{FF2B5EF4-FFF2-40B4-BE49-F238E27FC236}">
                  <a16:creationId xmlns:a16="http://schemas.microsoft.com/office/drawing/2014/main" id="{0EE1069F-58CF-4CDF-A0AC-518357EC35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" y="613"/>
              <a:ext cx="288" cy="252"/>
            </a:xfrm>
            <a:custGeom>
              <a:avLst/>
              <a:gdLst>
                <a:gd name="T0" fmla="*/ 288 w 288"/>
                <a:gd name="T1" fmla="*/ 166 h 252"/>
                <a:gd name="T2" fmla="*/ 288 w 288"/>
                <a:gd name="T3" fmla="*/ 252 h 252"/>
                <a:gd name="T4" fmla="*/ 0 w 288"/>
                <a:gd name="T5" fmla="*/ 85 h 252"/>
                <a:gd name="T6" fmla="*/ 0 w 288"/>
                <a:gd name="T7" fmla="*/ 0 h 252"/>
                <a:gd name="T8" fmla="*/ 288 w 288"/>
                <a:gd name="T9" fmla="*/ 166 h 252"/>
                <a:gd name="T10" fmla="*/ 288 w 288"/>
                <a:gd name="T11" fmla="*/ 166 h 252"/>
                <a:gd name="T12" fmla="*/ 288 w 288"/>
                <a:gd name="T13" fmla="*/ 166 h 252"/>
                <a:gd name="T14" fmla="*/ 288 w 288"/>
                <a:gd name="T15" fmla="*/ 166 h 252"/>
                <a:gd name="T16" fmla="*/ 288 w 288"/>
                <a:gd name="T17" fmla="*/ 166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8"/>
                <a:gd name="T28" fmla="*/ 0 h 252"/>
                <a:gd name="T29" fmla="*/ 288 w 288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8" h="252">
                  <a:moveTo>
                    <a:pt x="288" y="166"/>
                  </a:moveTo>
                  <a:lnTo>
                    <a:pt x="288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8" y="166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77">
              <a:extLst>
                <a:ext uri="{FF2B5EF4-FFF2-40B4-BE49-F238E27FC236}">
                  <a16:creationId xmlns:a16="http://schemas.microsoft.com/office/drawing/2014/main" id="{16847D68-D8D9-4031-9082-13CA55CF2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" y="447"/>
              <a:ext cx="574" cy="332"/>
            </a:xfrm>
            <a:custGeom>
              <a:avLst/>
              <a:gdLst>
                <a:gd name="T0" fmla="*/ 574 w 574"/>
                <a:gd name="T1" fmla="*/ 166 h 332"/>
                <a:gd name="T2" fmla="*/ 288 w 574"/>
                <a:gd name="T3" fmla="*/ 332 h 332"/>
                <a:gd name="T4" fmla="*/ 0 w 574"/>
                <a:gd name="T5" fmla="*/ 166 h 332"/>
                <a:gd name="T6" fmla="*/ 286 w 574"/>
                <a:gd name="T7" fmla="*/ 0 h 332"/>
                <a:gd name="T8" fmla="*/ 574 w 574"/>
                <a:gd name="T9" fmla="*/ 166 h 332"/>
                <a:gd name="T10" fmla="*/ 574 w 574"/>
                <a:gd name="T11" fmla="*/ 166 h 332"/>
                <a:gd name="T12" fmla="*/ 574 w 574"/>
                <a:gd name="T13" fmla="*/ 166 h 332"/>
                <a:gd name="T14" fmla="*/ 574 w 574"/>
                <a:gd name="T15" fmla="*/ 166 h 332"/>
                <a:gd name="T16" fmla="*/ 574 w 574"/>
                <a:gd name="T17" fmla="*/ 166 h 3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4"/>
                <a:gd name="T28" fmla="*/ 0 h 332"/>
                <a:gd name="T29" fmla="*/ 574 w 574"/>
                <a:gd name="T30" fmla="*/ 332 h 3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4" h="332">
                  <a:moveTo>
                    <a:pt x="574" y="166"/>
                  </a:moveTo>
                  <a:lnTo>
                    <a:pt x="288" y="332"/>
                  </a:lnTo>
                  <a:lnTo>
                    <a:pt x="0" y="166"/>
                  </a:lnTo>
                  <a:lnTo>
                    <a:pt x="286" y="0"/>
                  </a:lnTo>
                  <a:lnTo>
                    <a:pt x="574" y="166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78">
              <a:extLst>
                <a:ext uri="{FF2B5EF4-FFF2-40B4-BE49-F238E27FC236}">
                  <a16:creationId xmlns:a16="http://schemas.microsoft.com/office/drawing/2014/main" id="{89F7C0B5-5316-433A-91B2-DCFB991476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" y="495"/>
              <a:ext cx="416" cy="241"/>
            </a:xfrm>
            <a:custGeom>
              <a:avLst/>
              <a:gdLst>
                <a:gd name="T0" fmla="*/ 38 w 785"/>
                <a:gd name="T1" fmla="*/ 27 h 457"/>
                <a:gd name="T2" fmla="*/ 41 w 785"/>
                <a:gd name="T3" fmla="*/ 29 h 457"/>
                <a:gd name="T4" fmla="*/ 31 w 785"/>
                <a:gd name="T5" fmla="*/ 35 h 457"/>
                <a:gd name="T6" fmla="*/ 20 w 785"/>
                <a:gd name="T7" fmla="*/ 29 h 457"/>
                <a:gd name="T8" fmla="*/ 23 w 785"/>
                <a:gd name="T9" fmla="*/ 27 h 457"/>
                <a:gd name="T10" fmla="*/ 28 w 785"/>
                <a:gd name="T11" fmla="*/ 30 h 457"/>
                <a:gd name="T12" fmla="*/ 28 w 785"/>
                <a:gd name="T13" fmla="*/ 24 h 457"/>
                <a:gd name="T14" fmla="*/ 23 w 785"/>
                <a:gd name="T15" fmla="*/ 23 h 457"/>
                <a:gd name="T16" fmla="*/ 20 w 785"/>
                <a:gd name="T17" fmla="*/ 19 h 457"/>
                <a:gd name="T18" fmla="*/ 9 w 785"/>
                <a:gd name="T19" fmla="*/ 19 h 457"/>
                <a:gd name="T20" fmla="*/ 14 w 785"/>
                <a:gd name="T21" fmla="*/ 22 h 457"/>
                <a:gd name="T22" fmla="*/ 11 w 785"/>
                <a:gd name="T23" fmla="*/ 24 h 457"/>
                <a:gd name="T24" fmla="*/ 0 w 785"/>
                <a:gd name="T25" fmla="*/ 18 h 457"/>
                <a:gd name="T26" fmla="*/ 11 w 785"/>
                <a:gd name="T27" fmla="*/ 12 h 457"/>
                <a:gd name="T28" fmla="*/ 14 w 785"/>
                <a:gd name="T29" fmla="*/ 14 h 457"/>
                <a:gd name="T30" fmla="*/ 9 w 785"/>
                <a:gd name="T31" fmla="*/ 16 h 457"/>
                <a:gd name="T32" fmla="*/ 19 w 785"/>
                <a:gd name="T33" fmla="*/ 16 h 457"/>
                <a:gd name="T34" fmla="*/ 23 w 785"/>
                <a:gd name="T35" fmla="*/ 13 h 457"/>
                <a:gd name="T36" fmla="*/ 29 w 785"/>
                <a:gd name="T37" fmla="*/ 11 h 457"/>
                <a:gd name="T38" fmla="*/ 29 w 785"/>
                <a:gd name="T39" fmla="*/ 5 h 457"/>
                <a:gd name="T40" fmla="*/ 24 w 785"/>
                <a:gd name="T41" fmla="*/ 8 h 457"/>
                <a:gd name="T42" fmla="*/ 21 w 785"/>
                <a:gd name="T43" fmla="*/ 6 h 457"/>
                <a:gd name="T44" fmla="*/ 32 w 785"/>
                <a:gd name="T45" fmla="*/ 0 h 457"/>
                <a:gd name="T46" fmla="*/ 42 w 785"/>
                <a:gd name="T47" fmla="*/ 6 h 457"/>
                <a:gd name="T48" fmla="*/ 39 w 785"/>
                <a:gd name="T49" fmla="*/ 8 h 457"/>
                <a:gd name="T50" fmla="*/ 34 w 785"/>
                <a:gd name="T51" fmla="*/ 5 h 457"/>
                <a:gd name="T52" fmla="*/ 34 w 785"/>
                <a:gd name="T53" fmla="*/ 11 h 457"/>
                <a:gd name="T54" fmla="*/ 40 w 785"/>
                <a:gd name="T55" fmla="*/ 13 h 457"/>
                <a:gd name="T56" fmla="*/ 43 w 785"/>
                <a:gd name="T57" fmla="*/ 16 h 457"/>
                <a:gd name="T58" fmla="*/ 53 w 785"/>
                <a:gd name="T59" fmla="*/ 16 h 457"/>
                <a:gd name="T60" fmla="*/ 48 w 785"/>
                <a:gd name="T61" fmla="*/ 13 h 457"/>
                <a:gd name="T62" fmla="*/ 51 w 785"/>
                <a:gd name="T63" fmla="*/ 11 h 457"/>
                <a:gd name="T64" fmla="*/ 62 w 785"/>
                <a:gd name="T65" fmla="*/ 17 h 457"/>
                <a:gd name="T66" fmla="*/ 51 w 785"/>
                <a:gd name="T67" fmla="*/ 23 h 457"/>
                <a:gd name="T68" fmla="*/ 48 w 785"/>
                <a:gd name="T69" fmla="*/ 22 h 457"/>
                <a:gd name="T70" fmla="*/ 53 w 785"/>
                <a:gd name="T71" fmla="*/ 19 h 457"/>
                <a:gd name="T72" fmla="*/ 43 w 785"/>
                <a:gd name="T73" fmla="*/ 19 h 457"/>
                <a:gd name="T74" fmla="*/ 40 w 785"/>
                <a:gd name="T75" fmla="*/ 23 h 457"/>
                <a:gd name="T76" fmla="*/ 33 w 785"/>
                <a:gd name="T77" fmla="*/ 24 h 457"/>
                <a:gd name="T78" fmla="*/ 33 w 785"/>
                <a:gd name="T79" fmla="*/ 30 h 457"/>
                <a:gd name="T80" fmla="*/ 38 w 785"/>
                <a:gd name="T81" fmla="*/ 27 h 457"/>
                <a:gd name="T82" fmla="*/ 38 w 785"/>
                <a:gd name="T83" fmla="*/ 27 h 457"/>
                <a:gd name="T84" fmla="*/ 38 w 785"/>
                <a:gd name="T85" fmla="*/ 27 h 457"/>
                <a:gd name="T86" fmla="*/ 26 w 785"/>
                <a:gd name="T87" fmla="*/ 20 h 457"/>
                <a:gd name="T88" fmla="*/ 36 w 785"/>
                <a:gd name="T89" fmla="*/ 20 h 457"/>
                <a:gd name="T90" fmla="*/ 36 w 785"/>
                <a:gd name="T91" fmla="*/ 15 h 457"/>
                <a:gd name="T92" fmla="*/ 26 w 785"/>
                <a:gd name="T93" fmla="*/ 15 h 457"/>
                <a:gd name="T94" fmla="*/ 26 w 785"/>
                <a:gd name="T95" fmla="*/ 20 h 45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7"/>
                <a:gd name="T146" fmla="*/ 785 w 785"/>
                <a:gd name="T147" fmla="*/ 457 h 45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7">
                  <a:moveTo>
                    <a:pt x="483" y="356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7"/>
                    <a:pt x="389" y="457"/>
                    <a:pt x="389" y="457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6"/>
                    <a:pt x="295" y="356"/>
                    <a:pt x="295" y="356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2"/>
                    <a:pt x="286" y="290"/>
                  </a:cubicBezTo>
                  <a:cubicBezTo>
                    <a:pt x="266" y="279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5"/>
                    <a:pt x="174" y="285"/>
                    <a:pt x="174" y="285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3"/>
                    <a:pt x="134" y="153"/>
                    <a:pt x="134" y="153"/>
                  </a:cubicBezTo>
                  <a:cubicBezTo>
                    <a:pt x="174" y="176"/>
                    <a:pt x="174" y="176"/>
                    <a:pt x="174" y="176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6"/>
                    <a:pt x="369" y="66"/>
                    <a:pt x="369" y="66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6"/>
                    <a:pt x="435" y="66"/>
                    <a:pt x="435" y="66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90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9"/>
                    <a:pt x="611" y="169"/>
                    <a:pt x="611" y="169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1"/>
                    <a:pt x="651" y="301"/>
                    <a:pt x="651" y="301"/>
                  </a:cubicBezTo>
                  <a:cubicBezTo>
                    <a:pt x="611" y="278"/>
                    <a:pt x="611" y="278"/>
                    <a:pt x="611" y="278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60"/>
                    <a:pt x="526" y="277"/>
                    <a:pt x="502" y="290"/>
                  </a:cubicBezTo>
                  <a:cubicBezTo>
                    <a:pt x="480" y="303"/>
                    <a:pt x="451" y="312"/>
                    <a:pt x="422" y="315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79">
              <a:extLst>
                <a:ext uri="{FF2B5EF4-FFF2-40B4-BE49-F238E27FC236}">
                  <a16:creationId xmlns:a16="http://schemas.microsoft.com/office/drawing/2014/main" id="{679E7BC1-82A9-48E8-9B31-8B028CE236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" y="489"/>
              <a:ext cx="416" cy="241"/>
            </a:xfrm>
            <a:custGeom>
              <a:avLst/>
              <a:gdLst>
                <a:gd name="T0" fmla="*/ 38 w 785"/>
                <a:gd name="T1" fmla="*/ 27 h 456"/>
                <a:gd name="T2" fmla="*/ 41 w 785"/>
                <a:gd name="T3" fmla="*/ 30 h 456"/>
                <a:gd name="T4" fmla="*/ 31 w 785"/>
                <a:gd name="T5" fmla="*/ 35 h 456"/>
                <a:gd name="T6" fmla="*/ 20 w 785"/>
                <a:gd name="T7" fmla="*/ 30 h 456"/>
                <a:gd name="T8" fmla="*/ 23 w 785"/>
                <a:gd name="T9" fmla="*/ 27 h 456"/>
                <a:gd name="T10" fmla="*/ 28 w 785"/>
                <a:gd name="T11" fmla="*/ 31 h 456"/>
                <a:gd name="T12" fmla="*/ 28 w 785"/>
                <a:gd name="T13" fmla="*/ 24 h 456"/>
                <a:gd name="T14" fmla="*/ 23 w 785"/>
                <a:gd name="T15" fmla="*/ 23 h 456"/>
                <a:gd name="T16" fmla="*/ 20 w 785"/>
                <a:gd name="T17" fmla="*/ 20 h 456"/>
                <a:gd name="T18" fmla="*/ 9 w 785"/>
                <a:gd name="T19" fmla="*/ 20 h 456"/>
                <a:gd name="T20" fmla="*/ 14 w 785"/>
                <a:gd name="T21" fmla="*/ 22 h 456"/>
                <a:gd name="T22" fmla="*/ 11 w 785"/>
                <a:gd name="T23" fmla="*/ 24 h 456"/>
                <a:gd name="T24" fmla="*/ 0 w 785"/>
                <a:gd name="T25" fmla="*/ 18 h 456"/>
                <a:gd name="T26" fmla="*/ 11 w 785"/>
                <a:gd name="T27" fmla="*/ 12 h 456"/>
                <a:gd name="T28" fmla="*/ 14 w 785"/>
                <a:gd name="T29" fmla="*/ 14 h 456"/>
                <a:gd name="T30" fmla="*/ 9 w 785"/>
                <a:gd name="T31" fmla="*/ 16 h 456"/>
                <a:gd name="T32" fmla="*/ 19 w 785"/>
                <a:gd name="T33" fmla="*/ 16 h 456"/>
                <a:gd name="T34" fmla="*/ 23 w 785"/>
                <a:gd name="T35" fmla="*/ 13 h 456"/>
                <a:gd name="T36" fmla="*/ 29 w 785"/>
                <a:gd name="T37" fmla="*/ 11 h 456"/>
                <a:gd name="T38" fmla="*/ 29 w 785"/>
                <a:gd name="T39" fmla="*/ 5 h 456"/>
                <a:gd name="T40" fmla="*/ 24 w 785"/>
                <a:gd name="T41" fmla="*/ 8 h 456"/>
                <a:gd name="T42" fmla="*/ 21 w 785"/>
                <a:gd name="T43" fmla="*/ 6 h 456"/>
                <a:gd name="T44" fmla="*/ 32 w 785"/>
                <a:gd name="T45" fmla="*/ 0 h 456"/>
                <a:gd name="T46" fmla="*/ 42 w 785"/>
                <a:gd name="T47" fmla="*/ 6 h 456"/>
                <a:gd name="T48" fmla="*/ 39 w 785"/>
                <a:gd name="T49" fmla="*/ 8 h 456"/>
                <a:gd name="T50" fmla="*/ 34 w 785"/>
                <a:gd name="T51" fmla="*/ 5 h 456"/>
                <a:gd name="T52" fmla="*/ 34 w 785"/>
                <a:gd name="T53" fmla="*/ 11 h 456"/>
                <a:gd name="T54" fmla="*/ 40 w 785"/>
                <a:gd name="T55" fmla="*/ 13 h 456"/>
                <a:gd name="T56" fmla="*/ 43 w 785"/>
                <a:gd name="T57" fmla="*/ 16 h 456"/>
                <a:gd name="T58" fmla="*/ 53 w 785"/>
                <a:gd name="T59" fmla="*/ 16 h 456"/>
                <a:gd name="T60" fmla="*/ 48 w 785"/>
                <a:gd name="T61" fmla="*/ 13 h 456"/>
                <a:gd name="T62" fmla="*/ 51 w 785"/>
                <a:gd name="T63" fmla="*/ 12 h 456"/>
                <a:gd name="T64" fmla="*/ 62 w 785"/>
                <a:gd name="T65" fmla="*/ 17 h 456"/>
                <a:gd name="T66" fmla="*/ 51 w 785"/>
                <a:gd name="T67" fmla="*/ 23 h 456"/>
                <a:gd name="T68" fmla="*/ 48 w 785"/>
                <a:gd name="T69" fmla="*/ 22 h 456"/>
                <a:gd name="T70" fmla="*/ 53 w 785"/>
                <a:gd name="T71" fmla="*/ 19 h 456"/>
                <a:gd name="T72" fmla="*/ 43 w 785"/>
                <a:gd name="T73" fmla="*/ 19 h 456"/>
                <a:gd name="T74" fmla="*/ 40 w 785"/>
                <a:gd name="T75" fmla="*/ 23 h 456"/>
                <a:gd name="T76" fmla="*/ 33 w 785"/>
                <a:gd name="T77" fmla="*/ 25 h 456"/>
                <a:gd name="T78" fmla="*/ 33 w 785"/>
                <a:gd name="T79" fmla="*/ 31 h 456"/>
                <a:gd name="T80" fmla="*/ 38 w 785"/>
                <a:gd name="T81" fmla="*/ 27 h 456"/>
                <a:gd name="T82" fmla="*/ 38 w 785"/>
                <a:gd name="T83" fmla="*/ 27 h 456"/>
                <a:gd name="T84" fmla="*/ 38 w 785"/>
                <a:gd name="T85" fmla="*/ 27 h 456"/>
                <a:gd name="T86" fmla="*/ 26 w 785"/>
                <a:gd name="T87" fmla="*/ 20 h 456"/>
                <a:gd name="T88" fmla="*/ 36 w 785"/>
                <a:gd name="T89" fmla="*/ 20 h 456"/>
                <a:gd name="T90" fmla="*/ 36 w 785"/>
                <a:gd name="T91" fmla="*/ 15 h 456"/>
                <a:gd name="T92" fmla="*/ 26 w 785"/>
                <a:gd name="T93" fmla="*/ 15 h 456"/>
                <a:gd name="T94" fmla="*/ 26 w 785"/>
                <a:gd name="T95" fmla="*/ 20 h 45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6"/>
                <a:gd name="T146" fmla="*/ 785 w 785"/>
                <a:gd name="T147" fmla="*/ 456 h 45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6">
                  <a:moveTo>
                    <a:pt x="483" y="355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6"/>
                    <a:pt x="389" y="456"/>
                    <a:pt x="389" y="456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5"/>
                    <a:pt x="295" y="355"/>
                    <a:pt x="295" y="355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1"/>
                    <a:pt x="286" y="290"/>
                  </a:cubicBezTo>
                  <a:cubicBezTo>
                    <a:pt x="266" y="278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4"/>
                    <a:pt x="174" y="284"/>
                    <a:pt x="174" y="284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2"/>
                    <a:pt x="134" y="152"/>
                    <a:pt x="134" y="152"/>
                  </a:cubicBezTo>
                  <a:cubicBezTo>
                    <a:pt x="174" y="175"/>
                    <a:pt x="174" y="175"/>
                    <a:pt x="174" y="175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5"/>
                    <a:pt x="369" y="65"/>
                    <a:pt x="369" y="65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5"/>
                    <a:pt x="435" y="65"/>
                    <a:pt x="435" y="65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89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8"/>
                    <a:pt x="611" y="168"/>
                    <a:pt x="611" y="168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0"/>
                    <a:pt x="651" y="300"/>
                    <a:pt x="651" y="300"/>
                  </a:cubicBezTo>
                  <a:cubicBezTo>
                    <a:pt x="611" y="277"/>
                    <a:pt x="611" y="277"/>
                    <a:pt x="611" y="277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59"/>
                    <a:pt x="526" y="276"/>
                    <a:pt x="502" y="290"/>
                  </a:cubicBezTo>
                  <a:cubicBezTo>
                    <a:pt x="480" y="303"/>
                    <a:pt x="451" y="311"/>
                    <a:pt x="422" y="314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80">
              <a:extLst>
                <a:ext uri="{FF2B5EF4-FFF2-40B4-BE49-F238E27FC236}">
                  <a16:creationId xmlns:a16="http://schemas.microsoft.com/office/drawing/2014/main" id="{2C063E2C-0BEC-4F47-B59E-14744866F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" y="673"/>
              <a:ext cx="30" cy="48"/>
            </a:xfrm>
            <a:custGeom>
              <a:avLst/>
              <a:gdLst>
                <a:gd name="T0" fmla="*/ 2 w 56"/>
                <a:gd name="T1" fmla="*/ 1 h 92"/>
                <a:gd name="T2" fmla="*/ 4 w 56"/>
                <a:gd name="T3" fmla="*/ 2 h 92"/>
                <a:gd name="T4" fmla="*/ 5 w 56"/>
                <a:gd name="T5" fmla="*/ 3 h 92"/>
                <a:gd name="T6" fmla="*/ 3 w 56"/>
                <a:gd name="T7" fmla="*/ 3 h 92"/>
                <a:gd name="T8" fmla="*/ 2 w 56"/>
                <a:gd name="T9" fmla="*/ 2 h 92"/>
                <a:gd name="T10" fmla="*/ 2 w 56"/>
                <a:gd name="T11" fmla="*/ 1 h 92"/>
                <a:gd name="T12" fmla="*/ 2 w 56"/>
                <a:gd name="T13" fmla="*/ 2 h 92"/>
                <a:gd name="T14" fmla="*/ 2 w 56"/>
                <a:gd name="T15" fmla="*/ 2 h 92"/>
                <a:gd name="T16" fmla="*/ 3 w 56"/>
                <a:gd name="T17" fmla="*/ 3 h 92"/>
                <a:gd name="T18" fmla="*/ 4 w 56"/>
                <a:gd name="T19" fmla="*/ 4 h 92"/>
                <a:gd name="T20" fmla="*/ 5 w 56"/>
                <a:gd name="T21" fmla="*/ 6 h 92"/>
                <a:gd name="T22" fmla="*/ 4 w 56"/>
                <a:gd name="T23" fmla="*/ 7 h 92"/>
                <a:gd name="T24" fmla="*/ 2 w 56"/>
                <a:gd name="T25" fmla="*/ 6 h 92"/>
                <a:gd name="T26" fmla="*/ 1 w 56"/>
                <a:gd name="T27" fmla="*/ 5 h 92"/>
                <a:gd name="T28" fmla="*/ 0 w 56"/>
                <a:gd name="T29" fmla="*/ 3 h 92"/>
                <a:gd name="T30" fmla="*/ 1 w 56"/>
                <a:gd name="T31" fmla="*/ 4 h 92"/>
                <a:gd name="T32" fmla="*/ 2 w 56"/>
                <a:gd name="T33" fmla="*/ 5 h 92"/>
                <a:gd name="T34" fmla="*/ 3 w 56"/>
                <a:gd name="T35" fmla="*/ 5 h 92"/>
                <a:gd name="T36" fmla="*/ 3 w 56"/>
                <a:gd name="T37" fmla="*/ 5 h 92"/>
                <a:gd name="T38" fmla="*/ 3 w 56"/>
                <a:gd name="T39" fmla="*/ 5 h 92"/>
                <a:gd name="T40" fmla="*/ 3 w 56"/>
                <a:gd name="T41" fmla="*/ 4 h 92"/>
                <a:gd name="T42" fmla="*/ 1 w 56"/>
                <a:gd name="T43" fmla="*/ 3 h 92"/>
                <a:gd name="T44" fmla="*/ 1 w 56"/>
                <a:gd name="T45" fmla="*/ 1 h 92"/>
                <a:gd name="T46" fmla="*/ 1 w 56"/>
                <a:gd name="T47" fmla="*/ 1 h 92"/>
                <a:gd name="T48" fmla="*/ 2 w 56"/>
                <a:gd name="T49" fmla="*/ 1 h 92"/>
                <a:gd name="T50" fmla="*/ 2 w 56"/>
                <a:gd name="T51" fmla="*/ 1 h 92"/>
                <a:gd name="T52" fmla="*/ 2 w 56"/>
                <a:gd name="T53" fmla="*/ 1 h 92"/>
                <a:gd name="T54" fmla="*/ 2 w 56"/>
                <a:gd name="T55" fmla="*/ 1 h 92"/>
                <a:gd name="T56" fmla="*/ 2 w 56"/>
                <a:gd name="T57" fmla="*/ 1 h 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6"/>
                <a:gd name="T88" fmla="*/ 0 h 92"/>
                <a:gd name="T89" fmla="*/ 56 w 56"/>
                <a:gd name="T90" fmla="*/ 92 h 9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6" h="92">
                  <a:moveTo>
                    <a:pt x="27" y="5"/>
                  </a:moveTo>
                  <a:cubicBezTo>
                    <a:pt x="35" y="9"/>
                    <a:pt x="41" y="15"/>
                    <a:pt x="46" y="21"/>
                  </a:cubicBezTo>
                  <a:cubicBezTo>
                    <a:pt x="51" y="28"/>
                    <a:pt x="54" y="36"/>
                    <a:pt x="54" y="45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9" y="29"/>
                    <a:pt x="35" y="22"/>
                    <a:pt x="27" y="17"/>
                  </a:cubicBezTo>
                  <a:cubicBezTo>
                    <a:pt x="24" y="16"/>
                    <a:pt x="22" y="15"/>
                    <a:pt x="20" y="15"/>
                  </a:cubicBezTo>
                  <a:cubicBezTo>
                    <a:pt x="18" y="16"/>
                    <a:pt x="17" y="17"/>
                    <a:pt x="17" y="20"/>
                  </a:cubicBezTo>
                  <a:cubicBezTo>
                    <a:pt x="17" y="23"/>
                    <a:pt x="18" y="26"/>
                    <a:pt x="20" y="28"/>
                  </a:cubicBezTo>
                  <a:cubicBezTo>
                    <a:pt x="22" y="30"/>
                    <a:pt x="27" y="35"/>
                    <a:pt x="36" y="43"/>
                  </a:cubicBezTo>
                  <a:cubicBezTo>
                    <a:pt x="42" y="48"/>
                    <a:pt x="45" y="52"/>
                    <a:pt x="48" y="55"/>
                  </a:cubicBezTo>
                  <a:cubicBezTo>
                    <a:pt x="53" y="62"/>
                    <a:pt x="56" y="69"/>
                    <a:pt x="56" y="77"/>
                  </a:cubicBezTo>
                  <a:cubicBezTo>
                    <a:pt x="56" y="84"/>
                    <a:pt x="54" y="88"/>
                    <a:pt x="49" y="90"/>
                  </a:cubicBezTo>
                  <a:cubicBezTo>
                    <a:pt x="44" y="92"/>
                    <a:pt x="37" y="90"/>
                    <a:pt x="28" y="85"/>
                  </a:cubicBezTo>
                  <a:cubicBezTo>
                    <a:pt x="20" y="81"/>
                    <a:pt x="14" y="75"/>
                    <a:pt x="9" y="67"/>
                  </a:cubicBezTo>
                  <a:cubicBezTo>
                    <a:pt x="3" y="59"/>
                    <a:pt x="0" y="51"/>
                    <a:pt x="0" y="42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5"/>
                    <a:pt x="16" y="59"/>
                    <a:pt x="19" y="63"/>
                  </a:cubicBezTo>
                  <a:cubicBezTo>
                    <a:pt x="21" y="67"/>
                    <a:pt x="25" y="70"/>
                    <a:pt x="29" y="72"/>
                  </a:cubicBezTo>
                  <a:cubicBezTo>
                    <a:pt x="32" y="74"/>
                    <a:pt x="35" y="75"/>
                    <a:pt x="37" y="75"/>
                  </a:cubicBezTo>
                  <a:cubicBezTo>
                    <a:pt x="40" y="76"/>
                    <a:pt x="42" y="74"/>
                    <a:pt x="42" y="70"/>
                  </a:cubicBezTo>
                  <a:cubicBezTo>
                    <a:pt x="42" y="66"/>
                    <a:pt x="38" y="61"/>
                    <a:pt x="32" y="55"/>
                  </a:cubicBezTo>
                  <a:cubicBezTo>
                    <a:pt x="20" y="44"/>
                    <a:pt x="14" y="38"/>
                    <a:pt x="13" y="37"/>
                  </a:cubicBezTo>
                  <a:cubicBezTo>
                    <a:pt x="6" y="29"/>
                    <a:pt x="2" y="22"/>
                    <a:pt x="2" y="13"/>
                  </a:cubicBezTo>
                  <a:cubicBezTo>
                    <a:pt x="2" y="6"/>
                    <a:pt x="5" y="2"/>
                    <a:pt x="10" y="1"/>
                  </a:cubicBezTo>
                  <a:cubicBezTo>
                    <a:pt x="15" y="0"/>
                    <a:pt x="21" y="1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81">
              <a:extLst>
                <a:ext uri="{FF2B5EF4-FFF2-40B4-BE49-F238E27FC236}">
                  <a16:creationId xmlns:a16="http://schemas.microsoft.com/office/drawing/2014/main" id="{73306506-AA8A-4AC0-9862-C103E537A1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" y="685"/>
              <a:ext cx="46" cy="62"/>
            </a:xfrm>
            <a:custGeom>
              <a:avLst/>
              <a:gdLst>
                <a:gd name="T0" fmla="*/ 46 w 46"/>
                <a:gd name="T1" fmla="*/ 27 h 62"/>
                <a:gd name="T2" fmla="*/ 36 w 46"/>
                <a:gd name="T3" fmla="*/ 62 h 62"/>
                <a:gd name="T4" fmla="*/ 29 w 46"/>
                <a:gd name="T5" fmla="*/ 57 h 62"/>
                <a:gd name="T6" fmla="*/ 23 w 46"/>
                <a:gd name="T7" fmla="*/ 27 h 62"/>
                <a:gd name="T8" fmla="*/ 17 w 46"/>
                <a:gd name="T9" fmla="*/ 51 h 62"/>
                <a:gd name="T10" fmla="*/ 9 w 46"/>
                <a:gd name="T11" fmla="*/ 46 h 62"/>
                <a:gd name="T12" fmla="*/ 0 w 46"/>
                <a:gd name="T13" fmla="*/ 0 h 62"/>
                <a:gd name="T14" fmla="*/ 8 w 46"/>
                <a:gd name="T15" fmla="*/ 5 h 62"/>
                <a:gd name="T16" fmla="*/ 13 w 46"/>
                <a:gd name="T17" fmla="*/ 36 h 62"/>
                <a:gd name="T18" fmla="*/ 19 w 46"/>
                <a:gd name="T19" fmla="*/ 12 h 62"/>
                <a:gd name="T20" fmla="*/ 27 w 46"/>
                <a:gd name="T21" fmla="*/ 16 h 62"/>
                <a:gd name="T22" fmla="*/ 33 w 46"/>
                <a:gd name="T23" fmla="*/ 47 h 62"/>
                <a:gd name="T24" fmla="*/ 38 w 46"/>
                <a:gd name="T25" fmla="*/ 23 h 62"/>
                <a:gd name="T26" fmla="*/ 46 w 46"/>
                <a:gd name="T27" fmla="*/ 27 h 62"/>
                <a:gd name="T28" fmla="*/ 46 w 46"/>
                <a:gd name="T29" fmla="*/ 27 h 62"/>
                <a:gd name="T30" fmla="*/ 46 w 46"/>
                <a:gd name="T31" fmla="*/ 27 h 62"/>
                <a:gd name="T32" fmla="*/ 46 w 46"/>
                <a:gd name="T33" fmla="*/ 27 h 62"/>
                <a:gd name="T34" fmla="*/ 46 w 46"/>
                <a:gd name="T35" fmla="*/ 27 h 62"/>
                <a:gd name="T36" fmla="*/ 46 w 46"/>
                <a:gd name="T37" fmla="*/ 27 h 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6"/>
                <a:gd name="T58" fmla="*/ 0 h 62"/>
                <a:gd name="T59" fmla="*/ 46 w 46"/>
                <a:gd name="T60" fmla="*/ 62 h 6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6" h="62">
                  <a:moveTo>
                    <a:pt x="46" y="27"/>
                  </a:moveTo>
                  <a:lnTo>
                    <a:pt x="36" y="62"/>
                  </a:lnTo>
                  <a:lnTo>
                    <a:pt x="29" y="57"/>
                  </a:lnTo>
                  <a:lnTo>
                    <a:pt x="23" y="27"/>
                  </a:lnTo>
                  <a:lnTo>
                    <a:pt x="17" y="51"/>
                  </a:lnTo>
                  <a:lnTo>
                    <a:pt x="9" y="46"/>
                  </a:lnTo>
                  <a:lnTo>
                    <a:pt x="0" y="0"/>
                  </a:lnTo>
                  <a:lnTo>
                    <a:pt x="8" y="5"/>
                  </a:lnTo>
                  <a:lnTo>
                    <a:pt x="13" y="36"/>
                  </a:lnTo>
                  <a:lnTo>
                    <a:pt x="19" y="12"/>
                  </a:lnTo>
                  <a:lnTo>
                    <a:pt x="27" y="16"/>
                  </a:lnTo>
                  <a:lnTo>
                    <a:pt x="33" y="47"/>
                  </a:lnTo>
                  <a:lnTo>
                    <a:pt x="38" y="23"/>
                  </a:lnTo>
                  <a:lnTo>
                    <a:pt x="4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82">
              <a:extLst>
                <a:ext uri="{FF2B5EF4-FFF2-40B4-BE49-F238E27FC236}">
                  <a16:creationId xmlns:a16="http://schemas.microsoft.com/office/drawing/2014/main" id="{700EB7ED-F544-4F30-A2F2-946C3EA472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" y="714"/>
              <a:ext cx="7" cy="45"/>
            </a:xfrm>
            <a:custGeom>
              <a:avLst/>
              <a:gdLst>
                <a:gd name="T0" fmla="*/ 7 w 7"/>
                <a:gd name="T1" fmla="*/ 5 h 45"/>
                <a:gd name="T2" fmla="*/ 7 w 7"/>
                <a:gd name="T3" fmla="*/ 45 h 45"/>
                <a:gd name="T4" fmla="*/ 0 w 7"/>
                <a:gd name="T5" fmla="*/ 41 h 45"/>
                <a:gd name="T6" fmla="*/ 0 w 7"/>
                <a:gd name="T7" fmla="*/ 0 h 45"/>
                <a:gd name="T8" fmla="*/ 7 w 7"/>
                <a:gd name="T9" fmla="*/ 5 h 45"/>
                <a:gd name="T10" fmla="*/ 7 w 7"/>
                <a:gd name="T11" fmla="*/ 5 h 45"/>
                <a:gd name="T12" fmla="*/ 7 w 7"/>
                <a:gd name="T13" fmla="*/ 5 h 45"/>
                <a:gd name="T14" fmla="*/ 7 w 7"/>
                <a:gd name="T15" fmla="*/ 5 h 45"/>
                <a:gd name="T16" fmla="*/ 7 w 7"/>
                <a:gd name="T17" fmla="*/ 5 h 45"/>
                <a:gd name="T18" fmla="*/ 7 w 7"/>
                <a:gd name="T19" fmla="*/ 5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"/>
                <a:gd name="T31" fmla="*/ 0 h 45"/>
                <a:gd name="T32" fmla="*/ 7 w 7"/>
                <a:gd name="T33" fmla="*/ 45 h 4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" h="45">
                  <a:moveTo>
                    <a:pt x="7" y="5"/>
                  </a:moveTo>
                  <a:lnTo>
                    <a:pt x="7" y="45"/>
                  </a:lnTo>
                  <a:lnTo>
                    <a:pt x="0" y="41"/>
                  </a:lnTo>
                  <a:lnTo>
                    <a:pt x="0" y="0"/>
                  </a:lnTo>
                  <a:lnTo>
                    <a:pt x="7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83">
              <a:extLst>
                <a:ext uri="{FF2B5EF4-FFF2-40B4-BE49-F238E27FC236}">
                  <a16:creationId xmlns:a16="http://schemas.microsoft.com/office/drawing/2014/main" id="{E1DD0099-034B-4DA1-B5CD-F3B19996D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" y="721"/>
              <a:ext cx="29" cy="51"/>
            </a:xfrm>
            <a:custGeom>
              <a:avLst/>
              <a:gdLst>
                <a:gd name="T0" fmla="*/ 29 w 29"/>
                <a:gd name="T1" fmla="*/ 17 h 51"/>
                <a:gd name="T2" fmla="*/ 29 w 29"/>
                <a:gd name="T3" fmla="*/ 24 h 51"/>
                <a:gd name="T4" fmla="*/ 19 w 29"/>
                <a:gd name="T5" fmla="*/ 18 h 51"/>
                <a:gd name="T6" fmla="*/ 19 w 29"/>
                <a:gd name="T7" fmla="*/ 51 h 51"/>
                <a:gd name="T8" fmla="*/ 11 w 29"/>
                <a:gd name="T9" fmla="*/ 46 h 51"/>
                <a:gd name="T10" fmla="*/ 11 w 29"/>
                <a:gd name="T11" fmla="*/ 14 h 51"/>
                <a:gd name="T12" fmla="*/ 0 w 29"/>
                <a:gd name="T13" fmla="*/ 7 h 51"/>
                <a:gd name="T14" fmla="*/ 0 w 29"/>
                <a:gd name="T15" fmla="*/ 0 h 51"/>
                <a:gd name="T16" fmla="*/ 29 w 29"/>
                <a:gd name="T17" fmla="*/ 17 h 51"/>
                <a:gd name="T18" fmla="*/ 29 w 29"/>
                <a:gd name="T19" fmla="*/ 17 h 51"/>
                <a:gd name="T20" fmla="*/ 29 w 29"/>
                <a:gd name="T21" fmla="*/ 17 h 51"/>
                <a:gd name="T22" fmla="*/ 29 w 29"/>
                <a:gd name="T23" fmla="*/ 17 h 51"/>
                <a:gd name="T24" fmla="*/ 29 w 29"/>
                <a:gd name="T25" fmla="*/ 17 h 51"/>
                <a:gd name="T26" fmla="*/ 29 w 29"/>
                <a:gd name="T27" fmla="*/ 17 h 5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51"/>
                <a:gd name="T44" fmla="*/ 29 w 29"/>
                <a:gd name="T45" fmla="*/ 51 h 5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51">
                  <a:moveTo>
                    <a:pt x="29" y="17"/>
                  </a:moveTo>
                  <a:lnTo>
                    <a:pt x="29" y="24"/>
                  </a:lnTo>
                  <a:lnTo>
                    <a:pt x="19" y="18"/>
                  </a:lnTo>
                  <a:lnTo>
                    <a:pt x="19" y="51"/>
                  </a:lnTo>
                  <a:lnTo>
                    <a:pt x="11" y="46"/>
                  </a:lnTo>
                  <a:lnTo>
                    <a:pt x="11" y="14"/>
                  </a:lnTo>
                  <a:lnTo>
                    <a:pt x="0" y="7"/>
                  </a:lnTo>
                  <a:lnTo>
                    <a:pt x="0" y="0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84">
              <a:extLst>
                <a:ext uri="{FF2B5EF4-FFF2-40B4-BE49-F238E27FC236}">
                  <a16:creationId xmlns:a16="http://schemas.microsoft.com/office/drawing/2014/main" id="{C30ACB34-C491-42D5-B107-C9591663F3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" y="745"/>
              <a:ext cx="33" cy="48"/>
            </a:xfrm>
            <a:custGeom>
              <a:avLst/>
              <a:gdLst>
                <a:gd name="T0" fmla="*/ 3 w 62"/>
                <a:gd name="T1" fmla="*/ 1 h 92"/>
                <a:gd name="T2" fmla="*/ 4 w 62"/>
                <a:gd name="T3" fmla="*/ 2 h 92"/>
                <a:gd name="T4" fmla="*/ 5 w 62"/>
                <a:gd name="T5" fmla="*/ 4 h 92"/>
                <a:gd name="T6" fmla="*/ 4 w 62"/>
                <a:gd name="T7" fmla="*/ 3 h 92"/>
                <a:gd name="T8" fmla="*/ 3 w 62"/>
                <a:gd name="T9" fmla="*/ 2 h 92"/>
                <a:gd name="T10" fmla="*/ 3 w 62"/>
                <a:gd name="T11" fmla="*/ 2 h 92"/>
                <a:gd name="T12" fmla="*/ 2 w 62"/>
                <a:gd name="T13" fmla="*/ 2 h 92"/>
                <a:gd name="T14" fmla="*/ 1 w 62"/>
                <a:gd name="T15" fmla="*/ 3 h 92"/>
                <a:gd name="T16" fmla="*/ 2 w 62"/>
                <a:gd name="T17" fmla="*/ 4 h 92"/>
                <a:gd name="T18" fmla="*/ 3 w 62"/>
                <a:gd name="T19" fmla="*/ 5 h 92"/>
                <a:gd name="T20" fmla="*/ 3 w 62"/>
                <a:gd name="T21" fmla="*/ 5 h 92"/>
                <a:gd name="T22" fmla="*/ 4 w 62"/>
                <a:gd name="T23" fmla="*/ 5 h 92"/>
                <a:gd name="T24" fmla="*/ 5 w 62"/>
                <a:gd name="T25" fmla="*/ 5 h 92"/>
                <a:gd name="T26" fmla="*/ 4 w 62"/>
                <a:gd name="T27" fmla="*/ 7 h 92"/>
                <a:gd name="T28" fmla="*/ 3 w 62"/>
                <a:gd name="T29" fmla="*/ 6 h 92"/>
                <a:gd name="T30" fmla="*/ 1 w 62"/>
                <a:gd name="T31" fmla="*/ 5 h 92"/>
                <a:gd name="T32" fmla="*/ 0 w 62"/>
                <a:gd name="T33" fmla="*/ 2 h 92"/>
                <a:gd name="T34" fmla="*/ 1 w 62"/>
                <a:gd name="T35" fmla="*/ 1 h 92"/>
                <a:gd name="T36" fmla="*/ 3 w 62"/>
                <a:gd name="T37" fmla="*/ 1 h 92"/>
                <a:gd name="T38" fmla="*/ 3 w 62"/>
                <a:gd name="T39" fmla="*/ 1 h 92"/>
                <a:gd name="T40" fmla="*/ 3 w 62"/>
                <a:gd name="T41" fmla="*/ 1 h 92"/>
                <a:gd name="T42" fmla="*/ 3 w 62"/>
                <a:gd name="T43" fmla="*/ 1 h 92"/>
                <a:gd name="T44" fmla="*/ 3 w 62"/>
                <a:gd name="T45" fmla="*/ 1 h 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2"/>
                <a:gd name="T70" fmla="*/ 0 h 92"/>
                <a:gd name="T71" fmla="*/ 62 w 62"/>
                <a:gd name="T72" fmla="*/ 92 h 9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2" h="92">
                  <a:moveTo>
                    <a:pt x="33" y="7"/>
                  </a:moveTo>
                  <a:cubicBezTo>
                    <a:pt x="41" y="11"/>
                    <a:pt x="47" y="17"/>
                    <a:pt x="52" y="25"/>
                  </a:cubicBezTo>
                  <a:cubicBezTo>
                    <a:pt x="58" y="33"/>
                    <a:pt x="61" y="41"/>
                    <a:pt x="62" y="50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7" y="38"/>
                    <a:pt x="46" y="34"/>
                    <a:pt x="43" y="30"/>
                  </a:cubicBezTo>
                  <a:cubicBezTo>
                    <a:pt x="40" y="26"/>
                    <a:pt x="37" y="23"/>
                    <a:pt x="33" y="21"/>
                  </a:cubicBezTo>
                  <a:cubicBezTo>
                    <a:pt x="27" y="17"/>
                    <a:pt x="22" y="17"/>
                    <a:pt x="19" y="21"/>
                  </a:cubicBezTo>
                  <a:cubicBezTo>
                    <a:pt x="16" y="24"/>
                    <a:pt x="15" y="29"/>
                    <a:pt x="15" y="36"/>
                  </a:cubicBezTo>
                  <a:cubicBezTo>
                    <a:pt x="15" y="44"/>
                    <a:pt x="16" y="50"/>
                    <a:pt x="19" y="56"/>
                  </a:cubicBezTo>
                  <a:cubicBezTo>
                    <a:pt x="22" y="63"/>
                    <a:pt x="27" y="69"/>
                    <a:pt x="33" y="72"/>
                  </a:cubicBezTo>
                  <a:cubicBezTo>
                    <a:pt x="37" y="75"/>
                    <a:pt x="41" y="75"/>
                    <a:pt x="43" y="74"/>
                  </a:cubicBezTo>
                  <a:cubicBezTo>
                    <a:pt x="46" y="72"/>
                    <a:pt x="47" y="69"/>
                    <a:pt x="48" y="64"/>
                  </a:cubicBezTo>
                  <a:cubicBezTo>
                    <a:pt x="62" y="72"/>
                    <a:pt x="62" y="72"/>
                    <a:pt x="62" y="72"/>
                  </a:cubicBezTo>
                  <a:cubicBezTo>
                    <a:pt x="61" y="81"/>
                    <a:pt x="58" y="87"/>
                    <a:pt x="53" y="90"/>
                  </a:cubicBezTo>
                  <a:cubicBezTo>
                    <a:pt x="48" y="92"/>
                    <a:pt x="41" y="91"/>
                    <a:pt x="33" y="86"/>
                  </a:cubicBezTo>
                  <a:cubicBezTo>
                    <a:pt x="23" y="81"/>
                    <a:pt x="15" y="72"/>
                    <a:pt x="9" y="61"/>
                  </a:cubicBezTo>
                  <a:cubicBezTo>
                    <a:pt x="3" y="50"/>
                    <a:pt x="0" y="39"/>
                    <a:pt x="0" y="28"/>
                  </a:cubicBezTo>
                  <a:cubicBezTo>
                    <a:pt x="0" y="16"/>
                    <a:pt x="3" y="8"/>
                    <a:pt x="9" y="4"/>
                  </a:cubicBezTo>
                  <a:cubicBezTo>
                    <a:pt x="15" y="0"/>
                    <a:pt x="23" y="1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85">
              <a:extLst>
                <a:ext uri="{FF2B5EF4-FFF2-40B4-BE49-F238E27FC236}">
                  <a16:creationId xmlns:a16="http://schemas.microsoft.com/office/drawing/2014/main" id="{727D9D70-0EE7-4324-A21C-2C8A9568D5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" y="761"/>
              <a:ext cx="30" cy="57"/>
            </a:xfrm>
            <a:custGeom>
              <a:avLst/>
              <a:gdLst>
                <a:gd name="T0" fmla="*/ 30 w 30"/>
                <a:gd name="T1" fmla="*/ 17 h 57"/>
                <a:gd name="T2" fmla="*/ 30 w 30"/>
                <a:gd name="T3" fmla="*/ 57 h 57"/>
                <a:gd name="T4" fmla="*/ 22 w 30"/>
                <a:gd name="T5" fmla="*/ 53 h 57"/>
                <a:gd name="T6" fmla="*/ 22 w 30"/>
                <a:gd name="T7" fmla="*/ 35 h 57"/>
                <a:gd name="T8" fmla="*/ 8 w 30"/>
                <a:gd name="T9" fmla="*/ 27 h 57"/>
                <a:gd name="T10" fmla="*/ 8 w 30"/>
                <a:gd name="T11" fmla="*/ 45 h 57"/>
                <a:gd name="T12" fmla="*/ 0 w 30"/>
                <a:gd name="T13" fmla="*/ 40 h 57"/>
                <a:gd name="T14" fmla="*/ 0 w 30"/>
                <a:gd name="T15" fmla="*/ 0 h 57"/>
                <a:gd name="T16" fmla="*/ 8 w 30"/>
                <a:gd name="T17" fmla="*/ 4 h 57"/>
                <a:gd name="T18" fmla="*/ 8 w 30"/>
                <a:gd name="T19" fmla="*/ 20 h 57"/>
                <a:gd name="T20" fmla="*/ 22 w 30"/>
                <a:gd name="T21" fmla="*/ 28 h 57"/>
                <a:gd name="T22" fmla="*/ 23 w 30"/>
                <a:gd name="T23" fmla="*/ 13 h 57"/>
                <a:gd name="T24" fmla="*/ 30 w 30"/>
                <a:gd name="T25" fmla="*/ 17 h 57"/>
                <a:gd name="T26" fmla="*/ 30 w 30"/>
                <a:gd name="T27" fmla="*/ 17 h 57"/>
                <a:gd name="T28" fmla="*/ 30 w 30"/>
                <a:gd name="T29" fmla="*/ 17 h 57"/>
                <a:gd name="T30" fmla="*/ 30 w 30"/>
                <a:gd name="T31" fmla="*/ 17 h 57"/>
                <a:gd name="T32" fmla="*/ 30 w 30"/>
                <a:gd name="T33" fmla="*/ 17 h 57"/>
                <a:gd name="T34" fmla="*/ 30 w 30"/>
                <a:gd name="T35" fmla="*/ 17 h 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0"/>
                <a:gd name="T55" fmla="*/ 0 h 57"/>
                <a:gd name="T56" fmla="*/ 30 w 30"/>
                <a:gd name="T57" fmla="*/ 57 h 5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0" h="57">
                  <a:moveTo>
                    <a:pt x="30" y="17"/>
                  </a:moveTo>
                  <a:lnTo>
                    <a:pt x="30" y="57"/>
                  </a:lnTo>
                  <a:lnTo>
                    <a:pt x="22" y="53"/>
                  </a:lnTo>
                  <a:lnTo>
                    <a:pt x="22" y="35"/>
                  </a:lnTo>
                  <a:lnTo>
                    <a:pt x="8" y="27"/>
                  </a:lnTo>
                  <a:lnTo>
                    <a:pt x="8" y="45"/>
                  </a:lnTo>
                  <a:lnTo>
                    <a:pt x="0" y="40"/>
                  </a:lnTo>
                  <a:lnTo>
                    <a:pt x="0" y="0"/>
                  </a:lnTo>
                  <a:lnTo>
                    <a:pt x="8" y="4"/>
                  </a:lnTo>
                  <a:lnTo>
                    <a:pt x="8" y="20"/>
                  </a:lnTo>
                  <a:lnTo>
                    <a:pt x="22" y="28"/>
                  </a:lnTo>
                  <a:lnTo>
                    <a:pt x="23" y="13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3" name="Group 86">
            <a:extLst>
              <a:ext uri="{FF2B5EF4-FFF2-40B4-BE49-F238E27FC236}">
                <a16:creationId xmlns:a16="http://schemas.microsoft.com/office/drawing/2014/main" id="{DAEA7564-F73C-4CEB-9CC4-80BB6638E7F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321374" y="4044950"/>
            <a:ext cx="914400" cy="661988"/>
            <a:chOff x="470" y="447"/>
            <a:chExt cx="576" cy="417"/>
          </a:xfrm>
        </p:grpSpPr>
        <p:sp>
          <p:nvSpPr>
            <p:cNvPr id="54" name="AutoShape 87">
              <a:extLst>
                <a:ext uri="{FF2B5EF4-FFF2-40B4-BE49-F238E27FC236}">
                  <a16:creationId xmlns:a16="http://schemas.microsoft.com/office/drawing/2014/main" id="{5AC6E81B-1A2C-4F1E-9737-676374B5230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70" y="447"/>
              <a:ext cx="576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88">
              <a:extLst>
                <a:ext uri="{FF2B5EF4-FFF2-40B4-BE49-F238E27FC236}">
                  <a16:creationId xmlns:a16="http://schemas.microsoft.com/office/drawing/2014/main" id="{5A533A25-2295-41B1-861E-9FFD71D57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" y="613"/>
              <a:ext cx="286" cy="252"/>
            </a:xfrm>
            <a:custGeom>
              <a:avLst/>
              <a:gdLst>
                <a:gd name="T0" fmla="*/ 286 w 286"/>
                <a:gd name="T1" fmla="*/ 0 h 252"/>
                <a:gd name="T2" fmla="*/ 286 w 286"/>
                <a:gd name="T3" fmla="*/ 85 h 252"/>
                <a:gd name="T4" fmla="*/ 0 w 286"/>
                <a:gd name="T5" fmla="*/ 252 h 252"/>
                <a:gd name="T6" fmla="*/ 0 w 286"/>
                <a:gd name="T7" fmla="*/ 166 h 252"/>
                <a:gd name="T8" fmla="*/ 286 w 286"/>
                <a:gd name="T9" fmla="*/ 0 h 252"/>
                <a:gd name="T10" fmla="*/ 286 w 286"/>
                <a:gd name="T11" fmla="*/ 0 h 252"/>
                <a:gd name="T12" fmla="*/ 286 w 286"/>
                <a:gd name="T13" fmla="*/ 0 h 252"/>
                <a:gd name="T14" fmla="*/ 286 w 286"/>
                <a:gd name="T15" fmla="*/ 0 h 252"/>
                <a:gd name="T16" fmla="*/ 286 w 286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6"/>
                <a:gd name="T28" fmla="*/ 0 h 252"/>
                <a:gd name="T29" fmla="*/ 286 w 286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6" h="252">
                  <a:moveTo>
                    <a:pt x="286" y="0"/>
                  </a:moveTo>
                  <a:lnTo>
                    <a:pt x="286" y="85"/>
                  </a:lnTo>
                  <a:lnTo>
                    <a:pt x="0" y="252"/>
                  </a:lnTo>
                  <a:lnTo>
                    <a:pt x="0" y="16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89">
              <a:extLst>
                <a:ext uri="{FF2B5EF4-FFF2-40B4-BE49-F238E27FC236}">
                  <a16:creationId xmlns:a16="http://schemas.microsoft.com/office/drawing/2014/main" id="{F41BD718-CF68-4B66-9242-73F6BC3297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" y="613"/>
              <a:ext cx="288" cy="252"/>
            </a:xfrm>
            <a:custGeom>
              <a:avLst/>
              <a:gdLst>
                <a:gd name="T0" fmla="*/ 288 w 288"/>
                <a:gd name="T1" fmla="*/ 166 h 252"/>
                <a:gd name="T2" fmla="*/ 288 w 288"/>
                <a:gd name="T3" fmla="*/ 252 h 252"/>
                <a:gd name="T4" fmla="*/ 0 w 288"/>
                <a:gd name="T5" fmla="*/ 85 h 252"/>
                <a:gd name="T6" fmla="*/ 0 w 288"/>
                <a:gd name="T7" fmla="*/ 0 h 252"/>
                <a:gd name="T8" fmla="*/ 288 w 288"/>
                <a:gd name="T9" fmla="*/ 166 h 252"/>
                <a:gd name="T10" fmla="*/ 288 w 288"/>
                <a:gd name="T11" fmla="*/ 166 h 252"/>
                <a:gd name="T12" fmla="*/ 288 w 288"/>
                <a:gd name="T13" fmla="*/ 166 h 252"/>
                <a:gd name="T14" fmla="*/ 288 w 288"/>
                <a:gd name="T15" fmla="*/ 166 h 252"/>
                <a:gd name="T16" fmla="*/ 288 w 288"/>
                <a:gd name="T17" fmla="*/ 166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8"/>
                <a:gd name="T28" fmla="*/ 0 h 252"/>
                <a:gd name="T29" fmla="*/ 288 w 288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8" h="252">
                  <a:moveTo>
                    <a:pt x="288" y="166"/>
                  </a:moveTo>
                  <a:lnTo>
                    <a:pt x="288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8" y="166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90">
              <a:extLst>
                <a:ext uri="{FF2B5EF4-FFF2-40B4-BE49-F238E27FC236}">
                  <a16:creationId xmlns:a16="http://schemas.microsoft.com/office/drawing/2014/main" id="{6E95ADF6-EE3C-4127-B160-16C566E81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" y="447"/>
              <a:ext cx="574" cy="332"/>
            </a:xfrm>
            <a:custGeom>
              <a:avLst/>
              <a:gdLst>
                <a:gd name="T0" fmla="*/ 574 w 574"/>
                <a:gd name="T1" fmla="*/ 166 h 332"/>
                <a:gd name="T2" fmla="*/ 288 w 574"/>
                <a:gd name="T3" fmla="*/ 332 h 332"/>
                <a:gd name="T4" fmla="*/ 0 w 574"/>
                <a:gd name="T5" fmla="*/ 166 h 332"/>
                <a:gd name="T6" fmla="*/ 286 w 574"/>
                <a:gd name="T7" fmla="*/ 0 h 332"/>
                <a:gd name="T8" fmla="*/ 574 w 574"/>
                <a:gd name="T9" fmla="*/ 166 h 332"/>
                <a:gd name="T10" fmla="*/ 574 w 574"/>
                <a:gd name="T11" fmla="*/ 166 h 332"/>
                <a:gd name="T12" fmla="*/ 574 w 574"/>
                <a:gd name="T13" fmla="*/ 166 h 332"/>
                <a:gd name="T14" fmla="*/ 574 w 574"/>
                <a:gd name="T15" fmla="*/ 166 h 332"/>
                <a:gd name="T16" fmla="*/ 574 w 574"/>
                <a:gd name="T17" fmla="*/ 166 h 3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4"/>
                <a:gd name="T28" fmla="*/ 0 h 332"/>
                <a:gd name="T29" fmla="*/ 574 w 574"/>
                <a:gd name="T30" fmla="*/ 332 h 3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4" h="332">
                  <a:moveTo>
                    <a:pt x="574" y="166"/>
                  </a:moveTo>
                  <a:lnTo>
                    <a:pt x="288" y="332"/>
                  </a:lnTo>
                  <a:lnTo>
                    <a:pt x="0" y="166"/>
                  </a:lnTo>
                  <a:lnTo>
                    <a:pt x="286" y="0"/>
                  </a:lnTo>
                  <a:lnTo>
                    <a:pt x="574" y="166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91">
              <a:extLst>
                <a:ext uri="{FF2B5EF4-FFF2-40B4-BE49-F238E27FC236}">
                  <a16:creationId xmlns:a16="http://schemas.microsoft.com/office/drawing/2014/main" id="{59AF57FB-05FE-47CE-BC6C-960D3A9037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" y="495"/>
              <a:ext cx="416" cy="241"/>
            </a:xfrm>
            <a:custGeom>
              <a:avLst/>
              <a:gdLst>
                <a:gd name="T0" fmla="*/ 38 w 785"/>
                <a:gd name="T1" fmla="*/ 27 h 457"/>
                <a:gd name="T2" fmla="*/ 41 w 785"/>
                <a:gd name="T3" fmla="*/ 29 h 457"/>
                <a:gd name="T4" fmla="*/ 31 w 785"/>
                <a:gd name="T5" fmla="*/ 35 h 457"/>
                <a:gd name="T6" fmla="*/ 20 w 785"/>
                <a:gd name="T7" fmla="*/ 29 h 457"/>
                <a:gd name="T8" fmla="*/ 23 w 785"/>
                <a:gd name="T9" fmla="*/ 27 h 457"/>
                <a:gd name="T10" fmla="*/ 28 w 785"/>
                <a:gd name="T11" fmla="*/ 30 h 457"/>
                <a:gd name="T12" fmla="*/ 28 w 785"/>
                <a:gd name="T13" fmla="*/ 24 h 457"/>
                <a:gd name="T14" fmla="*/ 23 w 785"/>
                <a:gd name="T15" fmla="*/ 23 h 457"/>
                <a:gd name="T16" fmla="*/ 20 w 785"/>
                <a:gd name="T17" fmla="*/ 19 h 457"/>
                <a:gd name="T18" fmla="*/ 9 w 785"/>
                <a:gd name="T19" fmla="*/ 19 h 457"/>
                <a:gd name="T20" fmla="*/ 14 w 785"/>
                <a:gd name="T21" fmla="*/ 22 h 457"/>
                <a:gd name="T22" fmla="*/ 11 w 785"/>
                <a:gd name="T23" fmla="*/ 24 h 457"/>
                <a:gd name="T24" fmla="*/ 0 w 785"/>
                <a:gd name="T25" fmla="*/ 18 h 457"/>
                <a:gd name="T26" fmla="*/ 11 w 785"/>
                <a:gd name="T27" fmla="*/ 12 h 457"/>
                <a:gd name="T28" fmla="*/ 14 w 785"/>
                <a:gd name="T29" fmla="*/ 14 h 457"/>
                <a:gd name="T30" fmla="*/ 9 w 785"/>
                <a:gd name="T31" fmla="*/ 16 h 457"/>
                <a:gd name="T32" fmla="*/ 19 w 785"/>
                <a:gd name="T33" fmla="*/ 16 h 457"/>
                <a:gd name="T34" fmla="*/ 23 w 785"/>
                <a:gd name="T35" fmla="*/ 13 h 457"/>
                <a:gd name="T36" fmla="*/ 29 w 785"/>
                <a:gd name="T37" fmla="*/ 11 h 457"/>
                <a:gd name="T38" fmla="*/ 29 w 785"/>
                <a:gd name="T39" fmla="*/ 5 h 457"/>
                <a:gd name="T40" fmla="*/ 24 w 785"/>
                <a:gd name="T41" fmla="*/ 8 h 457"/>
                <a:gd name="T42" fmla="*/ 21 w 785"/>
                <a:gd name="T43" fmla="*/ 6 h 457"/>
                <a:gd name="T44" fmla="*/ 32 w 785"/>
                <a:gd name="T45" fmla="*/ 0 h 457"/>
                <a:gd name="T46" fmla="*/ 42 w 785"/>
                <a:gd name="T47" fmla="*/ 6 h 457"/>
                <a:gd name="T48" fmla="*/ 39 w 785"/>
                <a:gd name="T49" fmla="*/ 8 h 457"/>
                <a:gd name="T50" fmla="*/ 34 w 785"/>
                <a:gd name="T51" fmla="*/ 5 h 457"/>
                <a:gd name="T52" fmla="*/ 34 w 785"/>
                <a:gd name="T53" fmla="*/ 11 h 457"/>
                <a:gd name="T54" fmla="*/ 40 w 785"/>
                <a:gd name="T55" fmla="*/ 13 h 457"/>
                <a:gd name="T56" fmla="*/ 43 w 785"/>
                <a:gd name="T57" fmla="*/ 16 h 457"/>
                <a:gd name="T58" fmla="*/ 53 w 785"/>
                <a:gd name="T59" fmla="*/ 16 h 457"/>
                <a:gd name="T60" fmla="*/ 48 w 785"/>
                <a:gd name="T61" fmla="*/ 13 h 457"/>
                <a:gd name="T62" fmla="*/ 51 w 785"/>
                <a:gd name="T63" fmla="*/ 11 h 457"/>
                <a:gd name="T64" fmla="*/ 62 w 785"/>
                <a:gd name="T65" fmla="*/ 17 h 457"/>
                <a:gd name="T66" fmla="*/ 51 w 785"/>
                <a:gd name="T67" fmla="*/ 23 h 457"/>
                <a:gd name="T68" fmla="*/ 48 w 785"/>
                <a:gd name="T69" fmla="*/ 22 h 457"/>
                <a:gd name="T70" fmla="*/ 53 w 785"/>
                <a:gd name="T71" fmla="*/ 19 h 457"/>
                <a:gd name="T72" fmla="*/ 43 w 785"/>
                <a:gd name="T73" fmla="*/ 19 h 457"/>
                <a:gd name="T74" fmla="*/ 40 w 785"/>
                <a:gd name="T75" fmla="*/ 23 h 457"/>
                <a:gd name="T76" fmla="*/ 33 w 785"/>
                <a:gd name="T77" fmla="*/ 24 h 457"/>
                <a:gd name="T78" fmla="*/ 33 w 785"/>
                <a:gd name="T79" fmla="*/ 30 h 457"/>
                <a:gd name="T80" fmla="*/ 38 w 785"/>
                <a:gd name="T81" fmla="*/ 27 h 457"/>
                <a:gd name="T82" fmla="*/ 38 w 785"/>
                <a:gd name="T83" fmla="*/ 27 h 457"/>
                <a:gd name="T84" fmla="*/ 38 w 785"/>
                <a:gd name="T85" fmla="*/ 27 h 457"/>
                <a:gd name="T86" fmla="*/ 26 w 785"/>
                <a:gd name="T87" fmla="*/ 20 h 457"/>
                <a:gd name="T88" fmla="*/ 36 w 785"/>
                <a:gd name="T89" fmla="*/ 20 h 457"/>
                <a:gd name="T90" fmla="*/ 36 w 785"/>
                <a:gd name="T91" fmla="*/ 15 h 457"/>
                <a:gd name="T92" fmla="*/ 26 w 785"/>
                <a:gd name="T93" fmla="*/ 15 h 457"/>
                <a:gd name="T94" fmla="*/ 26 w 785"/>
                <a:gd name="T95" fmla="*/ 20 h 45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7"/>
                <a:gd name="T146" fmla="*/ 785 w 785"/>
                <a:gd name="T147" fmla="*/ 457 h 45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7">
                  <a:moveTo>
                    <a:pt x="483" y="356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7"/>
                    <a:pt x="389" y="457"/>
                    <a:pt x="389" y="457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6"/>
                    <a:pt x="295" y="356"/>
                    <a:pt x="295" y="356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2"/>
                    <a:pt x="286" y="290"/>
                  </a:cubicBezTo>
                  <a:cubicBezTo>
                    <a:pt x="266" y="279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5"/>
                    <a:pt x="174" y="285"/>
                    <a:pt x="174" y="285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3"/>
                    <a:pt x="134" y="153"/>
                    <a:pt x="134" y="153"/>
                  </a:cubicBezTo>
                  <a:cubicBezTo>
                    <a:pt x="174" y="176"/>
                    <a:pt x="174" y="176"/>
                    <a:pt x="174" y="176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6"/>
                    <a:pt x="369" y="66"/>
                    <a:pt x="369" y="66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6"/>
                    <a:pt x="435" y="66"/>
                    <a:pt x="435" y="66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90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9"/>
                    <a:pt x="611" y="169"/>
                    <a:pt x="611" y="169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1"/>
                    <a:pt x="651" y="301"/>
                    <a:pt x="651" y="301"/>
                  </a:cubicBezTo>
                  <a:cubicBezTo>
                    <a:pt x="611" y="278"/>
                    <a:pt x="611" y="278"/>
                    <a:pt x="611" y="278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60"/>
                    <a:pt x="526" y="277"/>
                    <a:pt x="502" y="290"/>
                  </a:cubicBezTo>
                  <a:cubicBezTo>
                    <a:pt x="480" y="303"/>
                    <a:pt x="451" y="312"/>
                    <a:pt x="422" y="315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92">
              <a:extLst>
                <a:ext uri="{FF2B5EF4-FFF2-40B4-BE49-F238E27FC236}">
                  <a16:creationId xmlns:a16="http://schemas.microsoft.com/office/drawing/2014/main" id="{18DB8D7B-C3D5-43DD-9C5E-6EB553CDDB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" y="489"/>
              <a:ext cx="416" cy="241"/>
            </a:xfrm>
            <a:custGeom>
              <a:avLst/>
              <a:gdLst>
                <a:gd name="T0" fmla="*/ 38 w 785"/>
                <a:gd name="T1" fmla="*/ 27 h 456"/>
                <a:gd name="T2" fmla="*/ 41 w 785"/>
                <a:gd name="T3" fmla="*/ 30 h 456"/>
                <a:gd name="T4" fmla="*/ 31 w 785"/>
                <a:gd name="T5" fmla="*/ 35 h 456"/>
                <a:gd name="T6" fmla="*/ 20 w 785"/>
                <a:gd name="T7" fmla="*/ 30 h 456"/>
                <a:gd name="T8" fmla="*/ 23 w 785"/>
                <a:gd name="T9" fmla="*/ 27 h 456"/>
                <a:gd name="T10" fmla="*/ 28 w 785"/>
                <a:gd name="T11" fmla="*/ 31 h 456"/>
                <a:gd name="T12" fmla="*/ 28 w 785"/>
                <a:gd name="T13" fmla="*/ 24 h 456"/>
                <a:gd name="T14" fmla="*/ 23 w 785"/>
                <a:gd name="T15" fmla="*/ 23 h 456"/>
                <a:gd name="T16" fmla="*/ 20 w 785"/>
                <a:gd name="T17" fmla="*/ 20 h 456"/>
                <a:gd name="T18" fmla="*/ 9 w 785"/>
                <a:gd name="T19" fmla="*/ 20 h 456"/>
                <a:gd name="T20" fmla="*/ 14 w 785"/>
                <a:gd name="T21" fmla="*/ 22 h 456"/>
                <a:gd name="T22" fmla="*/ 11 w 785"/>
                <a:gd name="T23" fmla="*/ 24 h 456"/>
                <a:gd name="T24" fmla="*/ 0 w 785"/>
                <a:gd name="T25" fmla="*/ 18 h 456"/>
                <a:gd name="T26" fmla="*/ 11 w 785"/>
                <a:gd name="T27" fmla="*/ 12 h 456"/>
                <a:gd name="T28" fmla="*/ 14 w 785"/>
                <a:gd name="T29" fmla="*/ 14 h 456"/>
                <a:gd name="T30" fmla="*/ 9 w 785"/>
                <a:gd name="T31" fmla="*/ 16 h 456"/>
                <a:gd name="T32" fmla="*/ 19 w 785"/>
                <a:gd name="T33" fmla="*/ 16 h 456"/>
                <a:gd name="T34" fmla="*/ 23 w 785"/>
                <a:gd name="T35" fmla="*/ 13 h 456"/>
                <a:gd name="T36" fmla="*/ 29 w 785"/>
                <a:gd name="T37" fmla="*/ 11 h 456"/>
                <a:gd name="T38" fmla="*/ 29 w 785"/>
                <a:gd name="T39" fmla="*/ 5 h 456"/>
                <a:gd name="T40" fmla="*/ 24 w 785"/>
                <a:gd name="T41" fmla="*/ 8 h 456"/>
                <a:gd name="T42" fmla="*/ 21 w 785"/>
                <a:gd name="T43" fmla="*/ 6 h 456"/>
                <a:gd name="T44" fmla="*/ 32 w 785"/>
                <a:gd name="T45" fmla="*/ 0 h 456"/>
                <a:gd name="T46" fmla="*/ 42 w 785"/>
                <a:gd name="T47" fmla="*/ 6 h 456"/>
                <a:gd name="T48" fmla="*/ 39 w 785"/>
                <a:gd name="T49" fmla="*/ 8 h 456"/>
                <a:gd name="T50" fmla="*/ 34 w 785"/>
                <a:gd name="T51" fmla="*/ 5 h 456"/>
                <a:gd name="T52" fmla="*/ 34 w 785"/>
                <a:gd name="T53" fmla="*/ 11 h 456"/>
                <a:gd name="T54" fmla="*/ 40 w 785"/>
                <a:gd name="T55" fmla="*/ 13 h 456"/>
                <a:gd name="T56" fmla="*/ 43 w 785"/>
                <a:gd name="T57" fmla="*/ 16 h 456"/>
                <a:gd name="T58" fmla="*/ 53 w 785"/>
                <a:gd name="T59" fmla="*/ 16 h 456"/>
                <a:gd name="T60" fmla="*/ 48 w 785"/>
                <a:gd name="T61" fmla="*/ 13 h 456"/>
                <a:gd name="T62" fmla="*/ 51 w 785"/>
                <a:gd name="T63" fmla="*/ 12 h 456"/>
                <a:gd name="T64" fmla="*/ 62 w 785"/>
                <a:gd name="T65" fmla="*/ 17 h 456"/>
                <a:gd name="T66" fmla="*/ 51 w 785"/>
                <a:gd name="T67" fmla="*/ 23 h 456"/>
                <a:gd name="T68" fmla="*/ 48 w 785"/>
                <a:gd name="T69" fmla="*/ 22 h 456"/>
                <a:gd name="T70" fmla="*/ 53 w 785"/>
                <a:gd name="T71" fmla="*/ 19 h 456"/>
                <a:gd name="T72" fmla="*/ 43 w 785"/>
                <a:gd name="T73" fmla="*/ 19 h 456"/>
                <a:gd name="T74" fmla="*/ 40 w 785"/>
                <a:gd name="T75" fmla="*/ 23 h 456"/>
                <a:gd name="T76" fmla="*/ 33 w 785"/>
                <a:gd name="T77" fmla="*/ 25 h 456"/>
                <a:gd name="T78" fmla="*/ 33 w 785"/>
                <a:gd name="T79" fmla="*/ 31 h 456"/>
                <a:gd name="T80" fmla="*/ 38 w 785"/>
                <a:gd name="T81" fmla="*/ 27 h 456"/>
                <a:gd name="T82" fmla="*/ 38 w 785"/>
                <a:gd name="T83" fmla="*/ 27 h 456"/>
                <a:gd name="T84" fmla="*/ 38 w 785"/>
                <a:gd name="T85" fmla="*/ 27 h 456"/>
                <a:gd name="T86" fmla="*/ 26 w 785"/>
                <a:gd name="T87" fmla="*/ 20 h 456"/>
                <a:gd name="T88" fmla="*/ 36 w 785"/>
                <a:gd name="T89" fmla="*/ 20 h 456"/>
                <a:gd name="T90" fmla="*/ 36 w 785"/>
                <a:gd name="T91" fmla="*/ 15 h 456"/>
                <a:gd name="T92" fmla="*/ 26 w 785"/>
                <a:gd name="T93" fmla="*/ 15 h 456"/>
                <a:gd name="T94" fmla="*/ 26 w 785"/>
                <a:gd name="T95" fmla="*/ 20 h 45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6"/>
                <a:gd name="T146" fmla="*/ 785 w 785"/>
                <a:gd name="T147" fmla="*/ 456 h 45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6">
                  <a:moveTo>
                    <a:pt x="483" y="355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6"/>
                    <a:pt x="389" y="456"/>
                    <a:pt x="389" y="456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5"/>
                    <a:pt x="295" y="355"/>
                    <a:pt x="295" y="355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1"/>
                    <a:pt x="286" y="290"/>
                  </a:cubicBezTo>
                  <a:cubicBezTo>
                    <a:pt x="266" y="278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4"/>
                    <a:pt x="174" y="284"/>
                    <a:pt x="174" y="284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2"/>
                    <a:pt x="134" y="152"/>
                    <a:pt x="134" y="152"/>
                  </a:cubicBezTo>
                  <a:cubicBezTo>
                    <a:pt x="174" y="175"/>
                    <a:pt x="174" y="175"/>
                    <a:pt x="174" y="175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5"/>
                    <a:pt x="369" y="65"/>
                    <a:pt x="369" y="65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5"/>
                    <a:pt x="435" y="65"/>
                    <a:pt x="435" y="65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89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8"/>
                    <a:pt x="611" y="168"/>
                    <a:pt x="611" y="168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0"/>
                    <a:pt x="651" y="300"/>
                    <a:pt x="651" y="300"/>
                  </a:cubicBezTo>
                  <a:cubicBezTo>
                    <a:pt x="611" y="277"/>
                    <a:pt x="611" y="277"/>
                    <a:pt x="611" y="277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59"/>
                    <a:pt x="526" y="276"/>
                    <a:pt x="502" y="290"/>
                  </a:cubicBezTo>
                  <a:cubicBezTo>
                    <a:pt x="480" y="303"/>
                    <a:pt x="451" y="311"/>
                    <a:pt x="422" y="314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93">
              <a:extLst>
                <a:ext uri="{FF2B5EF4-FFF2-40B4-BE49-F238E27FC236}">
                  <a16:creationId xmlns:a16="http://schemas.microsoft.com/office/drawing/2014/main" id="{14E8BC7A-0E45-4D2C-BD38-3488727CE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" y="673"/>
              <a:ext cx="30" cy="48"/>
            </a:xfrm>
            <a:custGeom>
              <a:avLst/>
              <a:gdLst>
                <a:gd name="T0" fmla="*/ 2 w 56"/>
                <a:gd name="T1" fmla="*/ 1 h 92"/>
                <a:gd name="T2" fmla="*/ 4 w 56"/>
                <a:gd name="T3" fmla="*/ 2 h 92"/>
                <a:gd name="T4" fmla="*/ 5 w 56"/>
                <a:gd name="T5" fmla="*/ 3 h 92"/>
                <a:gd name="T6" fmla="*/ 3 w 56"/>
                <a:gd name="T7" fmla="*/ 3 h 92"/>
                <a:gd name="T8" fmla="*/ 2 w 56"/>
                <a:gd name="T9" fmla="*/ 2 h 92"/>
                <a:gd name="T10" fmla="*/ 2 w 56"/>
                <a:gd name="T11" fmla="*/ 1 h 92"/>
                <a:gd name="T12" fmla="*/ 2 w 56"/>
                <a:gd name="T13" fmla="*/ 2 h 92"/>
                <a:gd name="T14" fmla="*/ 2 w 56"/>
                <a:gd name="T15" fmla="*/ 2 h 92"/>
                <a:gd name="T16" fmla="*/ 3 w 56"/>
                <a:gd name="T17" fmla="*/ 3 h 92"/>
                <a:gd name="T18" fmla="*/ 4 w 56"/>
                <a:gd name="T19" fmla="*/ 4 h 92"/>
                <a:gd name="T20" fmla="*/ 5 w 56"/>
                <a:gd name="T21" fmla="*/ 6 h 92"/>
                <a:gd name="T22" fmla="*/ 4 w 56"/>
                <a:gd name="T23" fmla="*/ 7 h 92"/>
                <a:gd name="T24" fmla="*/ 2 w 56"/>
                <a:gd name="T25" fmla="*/ 6 h 92"/>
                <a:gd name="T26" fmla="*/ 1 w 56"/>
                <a:gd name="T27" fmla="*/ 5 h 92"/>
                <a:gd name="T28" fmla="*/ 0 w 56"/>
                <a:gd name="T29" fmla="*/ 3 h 92"/>
                <a:gd name="T30" fmla="*/ 1 w 56"/>
                <a:gd name="T31" fmla="*/ 4 h 92"/>
                <a:gd name="T32" fmla="*/ 2 w 56"/>
                <a:gd name="T33" fmla="*/ 5 h 92"/>
                <a:gd name="T34" fmla="*/ 3 w 56"/>
                <a:gd name="T35" fmla="*/ 5 h 92"/>
                <a:gd name="T36" fmla="*/ 3 w 56"/>
                <a:gd name="T37" fmla="*/ 5 h 92"/>
                <a:gd name="T38" fmla="*/ 3 w 56"/>
                <a:gd name="T39" fmla="*/ 5 h 92"/>
                <a:gd name="T40" fmla="*/ 3 w 56"/>
                <a:gd name="T41" fmla="*/ 4 h 92"/>
                <a:gd name="T42" fmla="*/ 1 w 56"/>
                <a:gd name="T43" fmla="*/ 3 h 92"/>
                <a:gd name="T44" fmla="*/ 1 w 56"/>
                <a:gd name="T45" fmla="*/ 1 h 92"/>
                <a:gd name="T46" fmla="*/ 1 w 56"/>
                <a:gd name="T47" fmla="*/ 1 h 92"/>
                <a:gd name="T48" fmla="*/ 2 w 56"/>
                <a:gd name="T49" fmla="*/ 1 h 92"/>
                <a:gd name="T50" fmla="*/ 2 w 56"/>
                <a:gd name="T51" fmla="*/ 1 h 92"/>
                <a:gd name="T52" fmla="*/ 2 w 56"/>
                <a:gd name="T53" fmla="*/ 1 h 92"/>
                <a:gd name="T54" fmla="*/ 2 w 56"/>
                <a:gd name="T55" fmla="*/ 1 h 92"/>
                <a:gd name="T56" fmla="*/ 2 w 56"/>
                <a:gd name="T57" fmla="*/ 1 h 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6"/>
                <a:gd name="T88" fmla="*/ 0 h 92"/>
                <a:gd name="T89" fmla="*/ 56 w 56"/>
                <a:gd name="T90" fmla="*/ 92 h 9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6" h="92">
                  <a:moveTo>
                    <a:pt x="27" y="5"/>
                  </a:moveTo>
                  <a:cubicBezTo>
                    <a:pt x="35" y="9"/>
                    <a:pt x="41" y="15"/>
                    <a:pt x="46" y="21"/>
                  </a:cubicBezTo>
                  <a:cubicBezTo>
                    <a:pt x="51" y="28"/>
                    <a:pt x="54" y="36"/>
                    <a:pt x="54" y="45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9" y="29"/>
                    <a:pt x="35" y="22"/>
                    <a:pt x="27" y="17"/>
                  </a:cubicBezTo>
                  <a:cubicBezTo>
                    <a:pt x="24" y="16"/>
                    <a:pt x="22" y="15"/>
                    <a:pt x="20" y="15"/>
                  </a:cubicBezTo>
                  <a:cubicBezTo>
                    <a:pt x="18" y="16"/>
                    <a:pt x="17" y="17"/>
                    <a:pt x="17" y="20"/>
                  </a:cubicBezTo>
                  <a:cubicBezTo>
                    <a:pt x="17" y="23"/>
                    <a:pt x="18" y="26"/>
                    <a:pt x="20" y="28"/>
                  </a:cubicBezTo>
                  <a:cubicBezTo>
                    <a:pt x="22" y="30"/>
                    <a:pt x="27" y="35"/>
                    <a:pt x="36" y="43"/>
                  </a:cubicBezTo>
                  <a:cubicBezTo>
                    <a:pt x="42" y="48"/>
                    <a:pt x="45" y="52"/>
                    <a:pt x="48" y="55"/>
                  </a:cubicBezTo>
                  <a:cubicBezTo>
                    <a:pt x="53" y="62"/>
                    <a:pt x="56" y="69"/>
                    <a:pt x="56" y="77"/>
                  </a:cubicBezTo>
                  <a:cubicBezTo>
                    <a:pt x="56" y="84"/>
                    <a:pt x="54" y="88"/>
                    <a:pt x="49" y="90"/>
                  </a:cubicBezTo>
                  <a:cubicBezTo>
                    <a:pt x="44" y="92"/>
                    <a:pt x="37" y="90"/>
                    <a:pt x="28" y="85"/>
                  </a:cubicBezTo>
                  <a:cubicBezTo>
                    <a:pt x="20" y="81"/>
                    <a:pt x="14" y="75"/>
                    <a:pt x="9" y="67"/>
                  </a:cubicBezTo>
                  <a:cubicBezTo>
                    <a:pt x="3" y="59"/>
                    <a:pt x="0" y="51"/>
                    <a:pt x="0" y="42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5"/>
                    <a:pt x="16" y="59"/>
                    <a:pt x="19" y="63"/>
                  </a:cubicBezTo>
                  <a:cubicBezTo>
                    <a:pt x="21" y="67"/>
                    <a:pt x="25" y="70"/>
                    <a:pt x="29" y="72"/>
                  </a:cubicBezTo>
                  <a:cubicBezTo>
                    <a:pt x="32" y="74"/>
                    <a:pt x="35" y="75"/>
                    <a:pt x="37" y="75"/>
                  </a:cubicBezTo>
                  <a:cubicBezTo>
                    <a:pt x="40" y="76"/>
                    <a:pt x="42" y="74"/>
                    <a:pt x="42" y="70"/>
                  </a:cubicBezTo>
                  <a:cubicBezTo>
                    <a:pt x="42" y="66"/>
                    <a:pt x="38" y="61"/>
                    <a:pt x="32" y="55"/>
                  </a:cubicBezTo>
                  <a:cubicBezTo>
                    <a:pt x="20" y="44"/>
                    <a:pt x="14" y="38"/>
                    <a:pt x="13" y="37"/>
                  </a:cubicBezTo>
                  <a:cubicBezTo>
                    <a:pt x="6" y="29"/>
                    <a:pt x="2" y="22"/>
                    <a:pt x="2" y="13"/>
                  </a:cubicBezTo>
                  <a:cubicBezTo>
                    <a:pt x="2" y="6"/>
                    <a:pt x="5" y="2"/>
                    <a:pt x="10" y="1"/>
                  </a:cubicBezTo>
                  <a:cubicBezTo>
                    <a:pt x="15" y="0"/>
                    <a:pt x="21" y="1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94">
              <a:extLst>
                <a:ext uri="{FF2B5EF4-FFF2-40B4-BE49-F238E27FC236}">
                  <a16:creationId xmlns:a16="http://schemas.microsoft.com/office/drawing/2014/main" id="{92D30F04-07CD-4B34-9564-51969E0EE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" y="685"/>
              <a:ext cx="46" cy="62"/>
            </a:xfrm>
            <a:custGeom>
              <a:avLst/>
              <a:gdLst>
                <a:gd name="T0" fmla="*/ 46 w 46"/>
                <a:gd name="T1" fmla="*/ 27 h 62"/>
                <a:gd name="T2" fmla="*/ 36 w 46"/>
                <a:gd name="T3" fmla="*/ 62 h 62"/>
                <a:gd name="T4" fmla="*/ 29 w 46"/>
                <a:gd name="T5" fmla="*/ 57 h 62"/>
                <a:gd name="T6" fmla="*/ 23 w 46"/>
                <a:gd name="T7" fmla="*/ 27 h 62"/>
                <a:gd name="T8" fmla="*/ 17 w 46"/>
                <a:gd name="T9" fmla="*/ 51 h 62"/>
                <a:gd name="T10" fmla="*/ 9 w 46"/>
                <a:gd name="T11" fmla="*/ 46 h 62"/>
                <a:gd name="T12" fmla="*/ 0 w 46"/>
                <a:gd name="T13" fmla="*/ 0 h 62"/>
                <a:gd name="T14" fmla="*/ 8 w 46"/>
                <a:gd name="T15" fmla="*/ 5 h 62"/>
                <a:gd name="T16" fmla="*/ 13 w 46"/>
                <a:gd name="T17" fmla="*/ 36 h 62"/>
                <a:gd name="T18" fmla="*/ 19 w 46"/>
                <a:gd name="T19" fmla="*/ 12 h 62"/>
                <a:gd name="T20" fmla="*/ 27 w 46"/>
                <a:gd name="T21" fmla="*/ 16 h 62"/>
                <a:gd name="T22" fmla="*/ 33 w 46"/>
                <a:gd name="T23" fmla="*/ 47 h 62"/>
                <a:gd name="T24" fmla="*/ 38 w 46"/>
                <a:gd name="T25" fmla="*/ 23 h 62"/>
                <a:gd name="T26" fmla="*/ 46 w 46"/>
                <a:gd name="T27" fmla="*/ 27 h 62"/>
                <a:gd name="T28" fmla="*/ 46 w 46"/>
                <a:gd name="T29" fmla="*/ 27 h 62"/>
                <a:gd name="T30" fmla="*/ 46 w 46"/>
                <a:gd name="T31" fmla="*/ 27 h 62"/>
                <a:gd name="T32" fmla="*/ 46 w 46"/>
                <a:gd name="T33" fmla="*/ 27 h 62"/>
                <a:gd name="T34" fmla="*/ 46 w 46"/>
                <a:gd name="T35" fmla="*/ 27 h 62"/>
                <a:gd name="T36" fmla="*/ 46 w 46"/>
                <a:gd name="T37" fmla="*/ 27 h 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6"/>
                <a:gd name="T58" fmla="*/ 0 h 62"/>
                <a:gd name="T59" fmla="*/ 46 w 46"/>
                <a:gd name="T60" fmla="*/ 62 h 6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6" h="62">
                  <a:moveTo>
                    <a:pt x="46" y="27"/>
                  </a:moveTo>
                  <a:lnTo>
                    <a:pt x="36" y="62"/>
                  </a:lnTo>
                  <a:lnTo>
                    <a:pt x="29" y="57"/>
                  </a:lnTo>
                  <a:lnTo>
                    <a:pt x="23" y="27"/>
                  </a:lnTo>
                  <a:lnTo>
                    <a:pt x="17" y="51"/>
                  </a:lnTo>
                  <a:lnTo>
                    <a:pt x="9" y="46"/>
                  </a:lnTo>
                  <a:lnTo>
                    <a:pt x="0" y="0"/>
                  </a:lnTo>
                  <a:lnTo>
                    <a:pt x="8" y="5"/>
                  </a:lnTo>
                  <a:lnTo>
                    <a:pt x="13" y="36"/>
                  </a:lnTo>
                  <a:lnTo>
                    <a:pt x="19" y="12"/>
                  </a:lnTo>
                  <a:lnTo>
                    <a:pt x="27" y="16"/>
                  </a:lnTo>
                  <a:lnTo>
                    <a:pt x="33" y="47"/>
                  </a:lnTo>
                  <a:lnTo>
                    <a:pt x="38" y="23"/>
                  </a:lnTo>
                  <a:lnTo>
                    <a:pt x="4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95">
              <a:extLst>
                <a:ext uri="{FF2B5EF4-FFF2-40B4-BE49-F238E27FC236}">
                  <a16:creationId xmlns:a16="http://schemas.microsoft.com/office/drawing/2014/main" id="{99390BE4-CCED-4AAF-8C1C-A147BDC2DD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" y="714"/>
              <a:ext cx="7" cy="45"/>
            </a:xfrm>
            <a:custGeom>
              <a:avLst/>
              <a:gdLst>
                <a:gd name="T0" fmla="*/ 7 w 7"/>
                <a:gd name="T1" fmla="*/ 5 h 45"/>
                <a:gd name="T2" fmla="*/ 7 w 7"/>
                <a:gd name="T3" fmla="*/ 45 h 45"/>
                <a:gd name="T4" fmla="*/ 0 w 7"/>
                <a:gd name="T5" fmla="*/ 41 h 45"/>
                <a:gd name="T6" fmla="*/ 0 w 7"/>
                <a:gd name="T7" fmla="*/ 0 h 45"/>
                <a:gd name="T8" fmla="*/ 7 w 7"/>
                <a:gd name="T9" fmla="*/ 5 h 45"/>
                <a:gd name="T10" fmla="*/ 7 w 7"/>
                <a:gd name="T11" fmla="*/ 5 h 45"/>
                <a:gd name="T12" fmla="*/ 7 w 7"/>
                <a:gd name="T13" fmla="*/ 5 h 45"/>
                <a:gd name="T14" fmla="*/ 7 w 7"/>
                <a:gd name="T15" fmla="*/ 5 h 45"/>
                <a:gd name="T16" fmla="*/ 7 w 7"/>
                <a:gd name="T17" fmla="*/ 5 h 45"/>
                <a:gd name="T18" fmla="*/ 7 w 7"/>
                <a:gd name="T19" fmla="*/ 5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"/>
                <a:gd name="T31" fmla="*/ 0 h 45"/>
                <a:gd name="T32" fmla="*/ 7 w 7"/>
                <a:gd name="T33" fmla="*/ 45 h 4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" h="45">
                  <a:moveTo>
                    <a:pt x="7" y="5"/>
                  </a:moveTo>
                  <a:lnTo>
                    <a:pt x="7" y="45"/>
                  </a:lnTo>
                  <a:lnTo>
                    <a:pt x="0" y="41"/>
                  </a:lnTo>
                  <a:lnTo>
                    <a:pt x="0" y="0"/>
                  </a:lnTo>
                  <a:lnTo>
                    <a:pt x="7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96">
              <a:extLst>
                <a:ext uri="{FF2B5EF4-FFF2-40B4-BE49-F238E27FC236}">
                  <a16:creationId xmlns:a16="http://schemas.microsoft.com/office/drawing/2014/main" id="{47EB4B50-3C39-4D4E-B629-6E9A14A0C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" y="721"/>
              <a:ext cx="29" cy="51"/>
            </a:xfrm>
            <a:custGeom>
              <a:avLst/>
              <a:gdLst>
                <a:gd name="T0" fmla="*/ 29 w 29"/>
                <a:gd name="T1" fmla="*/ 17 h 51"/>
                <a:gd name="T2" fmla="*/ 29 w 29"/>
                <a:gd name="T3" fmla="*/ 24 h 51"/>
                <a:gd name="T4" fmla="*/ 19 w 29"/>
                <a:gd name="T5" fmla="*/ 18 h 51"/>
                <a:gd name="T6" fmla="*/ 19 w 29"/>
                <a:gd name="T7" fmla="*/ 51 h 51"/>
                <a:gd name="T8" fmla="*/ 11 w 29"/>
                <a:gd name="T9" fmla="*/ 46 h 51"/>
                <a:gd name="T10" fmla="*/ 11 w 29"/>
                <a:gd name="T11" fmla="*/ 14 h 51"/>
                <a:gd name="T12" fmla="*/ 0 w 29"/>
                <a:gd name="T13" fmla="*/ 7 h 51"/>
                <a:gd name="T14" fmla="*/ 0 w 29"/>
                <a:gd name="T15" fmla="*/ 0 h 51"/>
                <a:gd name="T16" fmla="*/ 29 w 29"/>
                <a:gd name="T17" fmla="*/ 17 h 51"/>
                <a:gd name="T18" fmla="*/ 29 w 29"/>
                <a:gd name="T19" fmla="*/ 17 h 51"/>
                <a:gd name="T20" fmla="*/ 29 w 29"/>
                <a:gd name="T21" fmla="*/ 17 h 51"/>
                <a:gd name="T22" fmla="*/ 29 w 29"/>
                <a:gd name="T23" fmla="*/ 17 h 51"/>
                <a:gd name="T24" fmla="*/ 29 w 29"/>
                <a:gd name="T25" fmla="*/ 17 h 51"/>
                <a:gd name="T26" fmla="*/ 29 w 29"/>
                <a:gd name="T27" fmla="*/ 17 h 5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51"/>
                <a:gd name="T44" fmla="*/ 29 w 29"/>
                <a:gd name="T45" fmla="*/ 51 h 5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51">
                  <a:moveTo>
                    <a:pt x="29" y="17"/>
                  </a:moveTo>
                  <a:lnTo>
                    <a:pt x="29" y="24"/>
                  </a:lnTo>
                  <a:lnTo>
                    <a:pt x="19" y="18"/>
                  </a:lnTo>
                  <a:lnTo>
                    <a:pt x="19" y="51"/>
                  </a:lnTo>
                  <a:lnTo>
                    <a:pt x="11" y="46"/>
                  </a:lnTo>
                  <a:lnTo>
                    <a:pt x="11" y="14"/>
                  </a:lnTo>
                  <a:lnTo>
                    <a:pt x="0" y="7"/>
                  </a:lnTo>
                  <a:lnTo>
                    <a:pt x="0" y="0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97">
              <a:extLst>
                <a:ext uri="{FF2B5EF4-FFF2-40B4-BE49-F238E27FC236}">
                  <a16:creationId xmlns:a16="http://schemas.microsoft.com/office/drawing/2014/main" id="{27CB865E-713B-47B2-A184-863E65596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" y="745"/>
              <a:ext cx="33" cy="48"/>
            </a:xfrm>
            <a:custGeom>
              <a:avLst/>
              <a:gdLst>
                <a:gd name="T0" fmla="*/ 3 w 62"/>
                <a:gd name="T1" fmla="*/ 1 h 92"/>
                <a:gd name="T2" fmla="*/ 4 w 62"/>
                <a:gd name="T3" fmla="*/ 2 h 92"/>
                <a:gd name="T4" fmla="*/ 5 w 62"/>
                <a:gd name="T5" fmla="*/ 4 h 92"/>
                <a:gd name="T6" fmla="*/ 4 w 62"/>
                <a:gd name="T7" fmla="*/ 3 h 92"/>
                <a:gd name="T8" fmla="*/ 3 w 62"/>
                <a:gd name="T9" fmla="*/ 2 h 92"/>
                <a:gd name="T10" fmla="*/ 3 w 62"/>
                <a:gd name="T11" fmla="*/ 2 h 92"/>
                <a:gd name="T12" fmla="*/ 2 w 62"/>
                <a:gd name="T13" fmla="*/ 2 h 92"/>
                <a:gd name="T14" fmla="*/ 1 w 62"/>
                <a:gd name="T15" fmla="*/ 3 h 92"/>
                <a:gd name="T16" fmla="*/ 2 w 62"/>
                <a:gd name="T17" fmla="*/ 4 h 92"/>
                <a:gd name="T18" fmla="*/ 3 w 62"/>
                <a:gd name="T19" fmla="*/ 5 h 92"/>
                <a:gd name="T20" fmla="*/ 3 w 62"/>
                <a:gd name="T21" fmla="*/ 5 h 92"/>
                <a:gd name="T22" fmla="*/ 4 w 62"/>
                <a:gd name="T23" fmla="*/ 5 h 92"/>
                <a:gd name="T24" fmla="*/ 5 w 62"/>
                <a:gd name="T25" fmla="*/ 5 h 92"/>
                <a:gd name="T26" fmla="*/ 4 w 62"/>
                <a:gd name="T27" fmla="*/ 7 h 92"/>
                <a:gd name="T28" fmla="*/ 3 w 62"/>
                <a:gd name="T29" fmla="*/ 6 h 92"/>
                <a:gd name="T30" fmla="*/ 1 w 62"/>
                <a:gd name="T31" fmla="*/ 5 h 92"/>
                <a:gd name="T32" fmla="*/ 0 w 62"/>
                <a:gd name="T33" fmla="*/ 2 h 92"/>
                <a:gd name="T34" fmla="*/ 1 w 62"/>
                <a:gd name="T35" fmla="*/ 1 h 92"/>
                <a:gd name="T36" fmla="*/ 3 w 62"/>
                <a:gd name="T37" fmla="*/ 1 h 92"/>
                <a:gd name="T38" fmla="*/ 3 w 62"/>
                <a:gd name="T39" fmla="*/ 1 h 92"/>
                <a:gd name="T40" fmla="*/ 3 w 62"/>
                <a:gd name="T41" fmla="*/ 1 h 92"/>
                <a:gd name="T42" fmla="*/ 3 w 62"/>
                <a:gd name="T43" fmla="*/ 1 h 92"/>
                <a:gd name="T44" fmla="*/ 3 w 62"/>
                <a:gd name="T45" fmla="*/ 1 h 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2"/>
                <a:gd name="T70" fmla="*/ 0 h 92"/>
                <a:gd name="T71" fmla="*/ 62 w 62"/>
                <a:gd name="T72" fmla="*/ 92 h 9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2" h="92">
                  <a:moveTo>
                    <a:pt x="33" y="7"/>
                  </a:moveTo>
                  <a:cubicBezTo>
                    <a:pt x="41" y="11"/>
                    <a:pt x="47" y="17"/>
                    <a:pt x="52" y="25"/>
                  </a:cubicBezTo>
                  <a:cubicBezTo>
                    <a:pt x="58" y="33"/>
                    <a:pt x="61" y="41"/>
                    <a:pt x="62" y="50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7" y="38"/>
                    <a:pt x="46" y="34"/>
                    <a:pt x="43" y="30"/>
                  </a:cubicBezTo>
                  <a:cubicBezTo>
                    <a:pt x="40" y="26"/>
                    <a:pt x="37" y="23"/>
                    <a:pt x="33" y="21"/>
                  </a:cubicBezTo>
                  <a:cubicBezTo>
                    <a:pt x="27" y="17"/>
                    <a:pt x="22" y="17"/>
                    <a:pt x="19" y="21"/>
                  </a:cubicBezTo>
                  <a:cubicBezTo>
                    <a:pt x="16" y="24"/>
                    <a:pt x="15" y="29"/>
                    <a:pt x="15" y="36"/>
                  </a:cubicBezTo>
                  <a:cubicBezTo>
                    <a:pt x="15" y="44"/>
                    <a:pt x="16" y="50"/>
                    <a:pt x="19" y="56"/>
                  </a:cubicBezTo>
                  <a:cubicBezTo>
                    <a:pt x="22" y="63"/>
                    <a:pt x="27" y="69"/>
                    <a:pt x="33" y="72"/>
                  </a:cubicBezTo>
                  <a:cubicBezTo>
                    <a:pt x="37" y="75"/>
                    <a:pt x="41" y="75"/>
                    <a:pt x="43" y="74"/>
                  </a:cubicBezTo>
                  <a:cubicBezTo>
                    <a:pt x="46" y="72"/>
                    <a:pt x="47" y="69"/>
                    <a:pt x="48" y="64"/>
                  </a:cubicBezTo>
                  <a:cubicBezTo>
                    <a:pt x="62" y="72"/>
                    <a:pt x="62" y="72"/>
                    <a:pt x="62" y="72"/>
                  </a:cubicBezTo>
                  <a:cubicBezTo>
                    <a:pt x="61" y="81"/>
                    <a:pt x="58" y="87"/>
                    <a:pt x="53" y="90"/>
                  </a:cubicBezTo>
                  <a:cubicBezTo>
                    <a:pt x="48" y="92"/>
                    <a:pt x="41" y="91"/>
                    <a:pt x="33" y="86"/>
                  </a:cubicBezTo>
                  <a:cubicBezTo>
                    <a:pt x="23" y="81"/>
                    <a:pt x="15" y="72"/>
                    <a:pt x="9" y="61"/>
                  </a:cubicBezTo>
                  <a:cubicBezTo>
                    <a:pt x="3" y="50"/>
                    <a:pt x="0" y="39"/>
                    <a:pt x="0" y="28"/>
                  </a:cubicBezTo>
                  <a:cubicBezTo>
                    <a:pt x="0" y="16"/>
                    <a:pt x="3" y="8"/>
                    <a:pt x="9" y="4"/>
                  </a:cubicBezTo>
                  <a:cubicBezTo>
                    <a:pt x="15" y="0"/>
                    <a:pt x="23" y="1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98">
              <a:extLst>
                <a:ext uri="{FF2B5EF4-FFF2-40B4-BE49-F238E27FC236}">
                  <a16:creationId xmlns:a16="http://schemas.microsoft.com/office/drawing/2014/main" id="{AFB87347-321C-46ED-96F2-0E93132FD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" y="761"/>
              <a:ext cx="30" cy="57"/>
            </a:xfrm>
            <a:custGeom>
              <a:avLst/>
              <a:gdLst>
                <a:gd name="T0" fmla="*/ 30 w 30"/>
                <a:gd name="T1" fmla="*/ 17 h 57"/>
                <a:gd name="T2" fmla="*/ 30 w 30"/>
                <a:gd name="T3" fmla="*/ 57 h 57"/>
                <a:gd name="T4" fmla="*/ 22 w 30"/>
                <a:gd name="T5" fmla="*/ 53 h 57"/>
                <a:gd name="T6" fmla="*/ 22 w 30"/>
                <a:gd name="T7" fmla="*/ 35 h 57"/>
                <a:gd name="T8" fmla="*/ 8 w 30"/>
                <a:gd name="T9" fmla="*/ 27 h 57"/>
                <a:gd name="T10" fmla="*/ 8 w 30"/>
                <a:gd name="T11" fmla="*/ 45 h 57"/>
                <a:gd name="T12" fmla="*/ 0 w 30"/>
                <a:gd name="T13" fmla="*/ 40 h 57"/>
                <a:gd name="T14" fmla="*/ 0 w 30"/>
                <a:gd name="T15" fmla="*/ 0 h 57"/>
                <a:gd name="T16" fmla="*/ 8 w 30"/>
                <a:gd name="T17" fmla="*/ 4 h 57"/>
                <a:gd name="T18" fmla="*/ 8 w 30"/>
                <a:gd name="T19" fmla="*/ 20 h 57"/>
                <a:gd name="T20" fmla="*/ 22 w 30"/>
                <a:gd name="T21" fmla="*/ 28 h 57"/>
                <a:gd name="T22" fmla="*/ 23 w 30"/>
                <a:gd name="T23" fmla="*/ 13 h 57"/>
                <a:gd name="T24" fmla="*/ 30 w 30"/>
                <a:gd name="T25" fmla="*/ 17 h 57"/>
                <a:gd name="T26" fmla="*/ 30 w 30"/>
                <a:gd name="T27" fmla="*/ 17 h 57"/>
                <a:gd name="T28" fmla="*/ 30 w 30"/>
                <a:gd name="T29" fmla="*/ 17 h 57"/>
                <a:gd name="T30" fmla="*/ 30 w 30"/>
                <a:gd name="T31" fmla="*/ 17 h 57"/>
                <a:gd name="T32" fmla="*/ 30 w 30"/>
                <a:gd name="T33" fmla="*/ 17 h 57"/>
                <a:gd name="T34" fmla="*/ 30 w 30"/>
                <a:gd name="T35" fmla="*/ 17 h 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0"/>
                <a:gd name="T55" fmla="*/ 0 h 57"/>
                <a:gd name="T56" fmla="*/ 30 w 30"/>
                <a:gd name="T57" fmla="*/ 57 h 5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0" h="57">
                  <a:moveTo>
                    <a:pt x="30" y="17"/>
                  </a:moveTo>
                  <a:lnTo>
                    <a:pt x="30" y="57"/>
                  </a:lnTo>
                  <a:lnTo>
                    <a:pt x="22" y="53"/>
                  </a:lnTo>
                  <a:lnTo>
                    <a:pt x="22" y="35"/>
                  </a:lnTo>
                  <a:lnTo>
                    <a:pt x="8" y="27"/>
                  </a:lnTo>
                  <a:lnTo>
                    <a:pt x="8" y="45"/>
                  </a:lnTo>
                  <a:lnTo>
                    <a:pt x="0" y="40"/>
                  </a:lnTo>
                  <a:lnTo>
                    <a:pt x="0" y="0"/>
                  </a:lnTo>
                  <a:lnTo>
                    <a:pt x="8" y="4"/>
                  </a:lnTo>
                  <a:lnTo>
                    <a:pt x="8" y="20"/>
                  </a:lnTo>
                  <a:lnTo>
                    <a:pt x="22" y="28"/>
                  </a:lnTo>
                  <a:lnTo>
                    <a:pt x="23" y="13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6" name="Group 99">
            <a:extLst>
              <a:ext uri="{FF2B5EF4-FFF2-40B4-BE49-F238E27FC236}">
                <a16:creationId xmlns:a16="http://schemas.microsoft.com/office/drawing/2014/main" id="{3994FD52-161C-4388-892A-378A6971F89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37499" y="5700713"/>
            <a:ext cx="914400" cy="661987"/>
            <a:chOff x="470" y="447"/>
            <a:chExt cx="576" cy="417"/>
          </a:xfrm>
        </p:grpSpPr>
        <p:sp>
          <p:nvSpPr>
            <p:cNvPr id="67" name="AutoShape 100">
              <a:extLst>
                <a:ext uri="{FF2B5EF4-FFF2-40B4-BE49-F238E27FC236}">
                  <a16:creationId xmlns:a16="http://schemas.microsoft.com/office/drawing/2014/main" id="{546CD2E2-F077-473C-A086-36D1AE6D931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70" y="447"/>
              <a:ext cx="576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101">
              <a:extLst>
                <a:ext uri="{FF2B5EF4-FFF2-40B4-BE49-F238E27FC236}">
                  <a16:creationId xmlns:a16="http://schemas.microsoft.com/office/drawing/2014/main" id="{4698CD0A-F6CE-44CD-B39C-09856C27BF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" y="613"/>
              <a:ext cx="286" cy="252"/>
            </a:xfrm>
            <a:custGeom>
              <a:avLst/>
              <a:gdLst>
                <a:gd name="T0" fmla="*/ 286 w 286"/>
                <a:gd name="T1" fmla="*/ 0 h 252"/>
                <a:gd name="T2" fmla="*/ 286 w 286"/>
                <a:gd name="T3" fmla="*/ 85 h 252"/>
                <a:gd name="T4" fmla="*/ 0 w 286"/>
                <a:gd name="T5" fmla="*/ 252 h 252"/>
                <a:gd name="T6" fmla="*/ 0 w 286"/>
                <a:gd name="T7" fmla="*/ 166 h 252"/>
                <a:gd name="T8" fmla="*/ 286 w 286"/>
                <a:gd name="T9" fmla="*/ 0 h 252"/>
                <a:gd name="T10" fmla="*/ 286 w 286"/>
                <a:gd name="T11" fmla="*/ 0 h 252"/>
                <a:gd name="T12" fmla="*/ 286 w 286"/>
                <a:gd name="T13" fmla="*/ 0 h 252"/>
                <a:gd name="T14" fmla="*/ 286 w 286"/>
                <a:gd name="T15" fmla="*/ 0 h 252"/>
                <a:gd name="T16" fmla="*/ 286 w 286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6"/>
                <a:gd name="T28" fmla="*/ 0 h 252"/>
                <a:gd name="T29" fmla="*/ 286 w 286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6" h="252">
                  <a:moveTo>
                    <a:pt x="286" y="0"/>
                  </a:moveTo>
                  <a:lnTo>
                    <a:pt x="286" y="85"/>
                  </a:lnTo>
                  <a:lnTo>
                    <a:pt x="0" y="252"/>
                  </a:lnTo>
                  <a:lnTo>
                    <a:pt x="0" y="16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102">
              <a:extLst>
                <a:ext uri="{FF2B5EF4-FFF2-40B4-BE49-F238E27FC236}">
                  <a16:creationId xmlns:a16="http://schemas.microsoft.com/office/drawing/2014/main" id="{9857691B-EFC6-4E4E-A143-58DB05DCB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" y="613"/>
              <a:ext cx="288" cy="252"/>
            </a:xfrm>
            <a:custGeom>
              <a:avLst/>
              <a:gdLst>
                <a:gd name="T0" fmla="*/ 288 w 288"/>
                <a:gd name="T1" fmla="*/ 166 h 252"/>
                <a:gd name="T2" fmla="*/ 288 w 288"/>
                <a:gd name="T3" fmla="*/ 252 h 252"/>
                <a:gd name="T4" fmla="*/ 0 w 288"/>
                <a:gd name="T5" fmla="*/ 85 h 252"/>
                <a:gd name="T6" fmla="*/ 0 w 288"/>
                <a:gd name="T7" fmla="*/ 0 h 252"/>
                <a:gd name="T8" fmla="*/ 288 w 288"/>
                <a:gd name="T9" fmla="*/ 166 h 252"/>
                <a:gd name="T10" fmla="*/ 288 w 288"/>
                <a:gd name="T11" fmla="*/ 166 h 252"/>
                <a:gd name="T12" fmla="*/ 288 w 288"/>
                <a:gd name="T13" fmla="*/ 166 h 252"/>
                <a:gd name="T14" fmla="*/ 288 w 288"/>
                <a:gd name="T15" fmla="*/ 166 h 252"/>
                <a:gd name="T16" fmla="*/ 288 w 288"/>
                <a:gd name="T17" fmla="*/ 166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8"/>
                <a:gd name="T28" fmla="*/ 0 h 252"/>
                <a:gd name="T29" fmla="*/ 288 w 288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8" h="252">
                  <a:moveTo>
                    <a:pt x="288" y="166"/>
                  </a:moveTo>
                  <a:lnTo>
                    <a:pt x="288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8" y="166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103">
              <a:extLst>
                <a:ext uri="{FF2B5EF4-FFF2-40B4-BE49-F238E27FC236}">
                  <a16:creationId xmlns:a16="http://schemas.microsoft.com/office/drawing/2014/main" id="{DDE73CF1-0762-4A0D-9A4F-9E54755D0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" y="447"/>
              <a:ext cx="574" cy="332"/>
            </a:xfrm>
            <a:custGeom>
              <a:avLst/>
              <a:gdLst>
                <a:gd name="T0" fmla="*/ 574 w 574"/>
                <a:gd name="T1" fmla="*/ 166 h 332"/>
                <a:gd name="T2" fmla="*/ 288 w 574"/>
                <a:gd name="T3" fmla="*/ 332 h 332"/>
                <a:gd name="T4" fmla="*/ 0 w 574"/>
                <a:gd name="T5" fmla="*/ 166 h 332"/>
                <a:gd name="T6" fmla="*/ 286 w 574"/>
                <a:gd name="T7" fmla="*/ 0 h 332"/>
                <a:gd name="T8" fmla="*/ 574 w 574"/>
                <a:gd name="T9" fmla="*/ 166 h 332"/>
                <a:gd name="T10" fmla="*/ 574 w 574"/>
                <a:gd name="T11" fmla="*/ 166 h 332"/>
                <a:gd name="T12" fmla="*/ 574 w 574"/>
                <a:gd name="T13" fmla="*/ 166 h 332"/>
                <a:gd name="T14" fmla="*/ 574 w 574"/>
                <a:gd name="T15" fmla="*/ 166 h 332"/>
                <a:gd name="T16" fmla="*/ 574 w 574"/>
                <a:gd name="T17" fmla="*/ 166 h 3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4"/>
                <a:gd name="T28" fmla="*/ 0 h 332"/>
                <a:gd name="T29" fmla="*/ 574 w 574"/>
                <a:gd name="T30" fmla="*/ 332 h 3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4" h="332">
                  <a:moveTo>
                    <a:pt x="574" y="166"/>
                  </a:moveTo>
                  <a:lnTo>
                    <a:pt x="288" y="332"/>
                  </a:lnTo>
                  <a:lnTo>
                    <a:pt x="0" y="166"/>
                  </a:lnTo>
                  <a:lnTo>
                    <a:pt x="286" y="0"/>
                  </a:lnTo>
                  <a:lnTo>
                    <a:pt x="574" y="166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104">
              <a:extLst>
                <a:ext uri="{FF2B5EF4-FFF2-40B4-BE49-F238E27FC236}">
                  <a16:creationId xmlns:a16="http://schemas.microsoft.com/office/drawing/2014/main" id="{0B4DC534-8CA2-4A8D-8EB4-676A359179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" y="495"/>
              <a:ext cx="416" cy="241"/>
            </a:xfrm>
            <a:custGeom>
              <a:avLst/>
              <a:gdLst>
                <a:gd name="T0" fmla="*/ 38 w 785"/>
                <a:gd name="T1" fmla="*/ 27 h 457"/>
                <a:gd name="T2" fmla="*/ 41 w 785"/>
                <a:gd name="T3" fmla="*/ 29 h 457"/>
                <a:gd name="T4" fmla="*/ 31 w 785"/>
                <a:gd name="T5" fmla="*/ 35 h 457"/>
                <a:gd name="T6" fmla="*/ 20 w 785"/>
                <a:gd name="T7" fmla="*/ 29 h 457"/>
                <a:gd name="T8" fmla="*/ 23 w 785"/>
                <a:gd name="T9" fmla="*/ 27 h 457"/>
                <a:gd name="T10" fmla="*/ 28 w 785"/>
                <a:gd name="T11" fmla="*/ 30 h 457"/>
                <a:gd name="T12" fmla="*/ 28 w 785"/>
                <a:gd name="T13" fmla="*/ 24 h 457"/>
                <a:gd name="T14" fmla="*/ 23 w 785"/>
                <a:gd name="T15" fmla="*/ 23 h 457"/>
                <a:gd name="T16" fmla="*/ 20 w 785"/>
                <a:gd name="T17" fmla="*/ 19 h 457"/>
                <a:gd name="T18" fmla="*/ 9 w 785"/>
                <a:gd name="T19" fmla="*/ 19 h 457"/>
                <a:gd name="T20" fmla="*/ 14 w 785"/>
                <a:gd name="T21" fmla="*/ 22 h 457"/>
                <a:gd name="T22" fmla="*/ 11 w 785"/>
                <a:gd name="T23" fmla="*/ 24 h 457"/>
                <a:gd name="T24" fmla="*/ 0 w 785"/>
                <a:gd name="T25" fmla="*/ 18 h 457"/>
                <a:gd name="T26" fmla="*/ 11 w 785"/>
                <a:gd name="T27" fmla="*/ 12 h 457"/>
                <a:gd name="T28" fmla="*/ 14 w 785"/>
                <a:gd name="T29" fmla="*/ 14 h 457"/>
                <a:gd name="T30" fmla="*/ 9 w 785"/>
                <a:gd name="T31" fmla="*/ 16 h 457"/>
                <a:gd name="T32" fmla="*/ 19 w 785"/>
                <a:gd name="T33" fmla="*/ 16 h 457"/>
                <a:gd name="T34" fmla="*/ 23 w 785"/>
                <a:gd name="T35" fmla="*/ 13 h 457"/>
                <a:gd name="T36" fmla="*/ 29 w 785"/>
                <a:gd name="T37" fmla="*/ 11 h 457"/>
                <a:gd name="T38" fmla="*/ 29 w 785"/>
                <a:gd name="T39" fmla="*/ 5 h 457"/>
                <a:gd name="T40" fmla="*/ 24 w 785"/>
                <a:gd name="T41" fmla="*/ 8 h 457"/>
                <a:gd name="T42" fmla="*/ 21 w 785"/>
                <a:gd name="T43" fmla="*/ 6 h 457"/>
                <a:gd name="T44" fmla="*/ 32 w 785"/>
                <a:gd name="T45" fmla="*/ 0 h 457"/>
                <a:gd name="T46" fmla="*/ 42 w 785"/>
                <a:gd name="T47" fmla="*/ 6 h 457"/>
                <a:gd name="T48" fmla="*/ 39 w 785"/>
                <a:gd name="T49" fmla="*/ 8 h 457"/>
                <a:gd name="T50" fmla="*/ 34 w 785"/>
                <a:gd name="T51" fmla="*/ 5 h 457"/>
                <a:gd name="T52" fmla="*/ 34 w 785"/>
                <a:gd name="T53" fmla="*/ 11 h 457"/>
                <a:gd name="T54" fmla="*/ 40 w 785"/>
                <a:gd name="T55" fmla="*/ 13 h 457"/>
                <a:gd name="T56" fmla="*/ 43 w 785"/>
                <a:gd name="T57" fmla="*/ 16 h 457"/>
                <a:gd name="T58" fmla="*/ 53 w 785"/>
                <a:gd name="T59" fmla="*/ 16 h 457"/>
                <a:gd name="T60" fmla="*/ 48 w 785"/>
                <a:gd name="T61" fmla="*/ 13 h 457"/>
                <a:gd name="T62" fmla="*/ 51 w 785"/>
                <a:gd name="T63" fmla="*/ 11 h 457"/>
                <a:gd name="T64" fmla="*/ 62 w 785"/>
                <a:gd name="T65" fmla="*/ 17 h 457"/>
                <a:gd name="T66" fmla="*/ 51 w 785"/>
                <a:gd name="T67" fmla="*/ 23 h 457"/>
                <a:gd name="T68" fmla="*/ 48 w 785"/>
                <a:gd name="T69" fmla="*/ 22 h 457"/>
                <a:gd name="T70" fmla="*/ 53 w 785"/>
                <a:gd name="T71" fmla="*/ 19 h 457"/>
                <a:gd name="T72" fmla="*/ 43 w 785"/>
                <a:gd name="T73" fmla="*/ 19 h 457"/>
                <a:gd name="T74" fmla="*/ 40 w 785"/>
                <a:gd name="T75" fmla="*/ 23 h 457"/>
                <a:gd name="T76" fmla="*/ 33 w 785"/>
                <a:gd name="T77" fmla="*/ 24 h 457"/>
                <a:gd name="T78" fmla="*/ 33 w 785"/>
                <a:gd name="T79" fmla="*/ 30 h 457"/>
                <a:gd name="T80" fmla="*/ 38 w 785"/>
                <a:gd name="T81" fmla="*/ 27 h 457"/>
                <a:gd name="T82" fmla="*/ 38 w 785"/>
                <a:gd name="T83" fmla="*/ 27 h 457"/>
                <a:gd name="T84" fmla="*/ 38 w 785"/>
                <a:gd name="T85" fmla="*/ 27 h 457"/>
                <a:gd name="T86" fmla="*/ 26 w 785"/>
                <a:gd name="T87" fmla="*/ 20 h 457"/>
                <a:gd name="T88" fmla="*/ 36 w 785"/>
                <a:gd name="T89" fmla="*/ 20 h 457"/>
                <a:gd name="T90" fmla="*/ 36 w 785"/>
                <a:gd name="T91" fmla="*/ 15 h 457"/>
                <a:gd name="T92" fmla="*/ 26 w 785"/>
                <a:gd name="T93" fmla="*/ 15 h 457"/>
                <a:gd name="T94" fmla="*/ 26 w 785"/>
                <a:gd name="T95" fmla="*/ 20 h 45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7"/>
                <a:gd name="T146" fmla="*/ 785 w 785"/>
                <a:gd name="T147" fmla="*/ 457 h 45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7">
                  <a:moveTo>
                    <a:pt x="483" y="356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7"/>
                    <a:pt x="389" y="457"/>
                    <a:pt x="389" y="457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6"/>
                    <a:pt x="295" y="356"/>
                    <a:pt x="295" y="356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2"/>
                    <a:pt x="286" y="290"/>
                  </a:cubicBezTo>
                  <a:cubicBezTo>
                    <a:pt x="266" y="279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5"/>
                    <a:pt x="174" y="285"/>
                    <a:pt x="174" y="285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3"/>
                    <a:pt x="134" y="153"/>
                    <a:pt x="134" y="153"/>
                  </a:cubicBezTo>
                  <a:cubicBezTo>
                    <a:pt x="174" y="176"/>
                    <a:pt x="174" y="176"/>
                    <a:pt x="174" y="176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6"/>
                    <a:pt x="369" y="66"/>
                    <a:pt x="369" y="66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6"/>
                    <a:pt x="435" y="66"/>
                    <a:pt x="435" y="66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90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9"/>
                    <a:pt x="611" y="169"/>
                    <a:pt x="611" y="169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1"/>
                    <a:pt x="651" y="301"/>
                    <a:pt x="651" y="301"/>
                  </a:cubicBezTo>
                  <a:cubicBezTo>
                    <a:pt x="611" y="278"/>
                    <a:pt x="611" y="278"/>
                    <a:pt x="611" y="278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60"/>
                    <a:pt x="526" y="277"/>
                    <a:pt x="502" y="290"/>
                  </a:cubicBezTo>
                  <a:cubicBezTo>
                    <a:pt x="480" y="303"/>
                    <a:pt x="451" y="312"/>
                    <a:pt x="422" y="315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105">
              <a:extLst>
                <a:ext uri="{FF2B5EF4-FFF2-40B4-BE49-F238E27FC236}">
                  <a16:creationId xmlns:a16="http://schemas.microsoft.com/office/drawing/2014/main" id="{B7463EAA-7F2F-4045-A1B9-97585E66AB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" y="489"/>
              <a:ext cx="416" cy="241"/>
            </a:xfrm>
            <a:custGeom>
              <a:avLst/>
              <a:gdLst>
                <a:gd name="T0" fmla="*/ 38 w 785"/>
                <a:gd name="T1" fmla="*/ 27 h 456"/>
                <a:gd name="T2" fmla="*/ 41 w 785"/>
                <a:gd name="T3" fmla="*/ 30 h 456"/>
                <a:gd name="T4" fmla="*/ 31 w 785"/>
                <a:gd name="T5" fmla="*/ 35 h 456"/>
                <a:gd name="T6" fmla="*/ 20 w 785"/>
                <a:gd name="T7" fmla="*/ 30 h 456"/>
                <a:gd name="T8" fmla="*/ 23 w 785"/>
                <a:gd name="T9" fmla="*/ 27 h 456"/>
                <a:gd name="T10" fmla="*/ 28 w 785"/>
                <a:gd name="T11" fmla="*/ 31 h 456"/>
                <a:gd name="T12" fmla="*/ 28 w 785"/>
                <a:gd name="T13" fmla="*/ 24 h 456"/>
                <a:gd name="T14" fmla="*/ 23 w 785"/>
                <a:gd name="T15" fmla="*/ 23 h 456"/>
                <a:gd name="T16" fmla="*/ 20 w 785"/>
                <a:gd name="T17" fmla="*/ 20 h 456"/>
                <a:gd name="T18" fmla="*/ 9 w 785"/>
                <a:gd name="T19" fmla="*/ 20 h 456"/>
                <a:gd name="T20" fmla="*/ 14 w 785"/>
                <a:gd name="T21" fmla="*/ 22 h 456"/>
                <a:gd name="T22" fmla="*/ 11 w 785"/>
                <a:gd name="T23" fmla="*/ 24 h 456"/>
                <a:gd name="T24" fmla="*/ 0 w 785"/>
                <a:gd name="T25" fmla="*/ 18 h 456"/>
                <a:gd name="T26" fmla="*/ 11 w 785"/>
                <a:gd name="T27" fmla="*/ 12 h 456"/>
                <a:gd name="T28" fmla="*/ 14 w 785"/>
                <a:gd name="T29" fmla="*/ 14 h 456"/>
                <a:gd name="T30" fmla="*/ 9 w 785"/>
                <a:gd name="T31" fmla="*/ 16 h 456"/>
                <a:gd name="T32" fmla="*/ 19 w 785"/>
                <a:gd name="T33" fmla="*/ 16 h 456"/>
                <a:gd name="T34" fmla="*/ 23 w 785"/>
                <a:gd name="T35" fmla="*/ 13 h 456"/>
                <a:gd name="T36" fmla="*/ 29 w 785"/>
                <a:gd name="T37" fmla="*/ 11 h 456"/>
                <a:gd name="T38" fmla="*/ 29 w 785"/>
                <a:gd name="T39" fmla="*/ 5 h 456"/>
                <a:gd name="T40" fmla="*/ 24 w 785"/>
                <a:gd name="T41" fmla="*/ 8 h 456"/>
                <a:gd name="T42" fmla="*/ 21 w 785"/>
                <a:gd name="T43" fmla="*/ 6 h 456"/>
                <a:gd name="T44" fmla="*/ 32 w 785"/>
                <a:gd name="T45" fmla="*/ 0 h 456"/>
                <a:gd name="T46" fmla="*/ 42 w 785"/>
                <a:gd name="T47" fmla="*/ 6 h 456"/>
                <a:gd name="T48" fmla="*/ 39 w 785"/>
                <a:gd name="T49" fmla="*/ 8 h 456"/>
                <a:gd name="T50" fmla="*/ 34 w 785"/>
                <a:gd name="T51" fmla="*/ 5 h 456"/>
                <a:gd name="T52" fmla="*/ 34 w 785"/>
                <a:gd name="T53" fmla="*/ 11 h 456"/>
                <a:gd name="T54" fmla="*/ 40 w 785"/>
                <a:gd name="T55" fmla="*/ 13 h 456"/>
                <a:gd name="T56" fmla="*/ 43 w 785"/>
                <a:gd name="T57" fmla="*/ 16 h 456"/>
                <a:gd name="T58" fmla="*/ 53 w 785"/>
                <a:gd name="T59" fmla="*/ 16 h 456"/>
                <a:gd name="T60" fmla="*/ 48 w 785"/>
                <a:gd name="T61" fmla="*/ 13 h 456"/>
                <a:gd name="T62" fmla="*/ 51 w 785"/>
                <a:gd name="T63" fmla="*/ 12 h 456"/>
                <a:gd name="T64" fmla="*/ 62 w 785"/>
                <a:gd name="T65" fmla="*/ 17 h 456"/>
                <a:gd name="T66" fmla="*/ 51 w 785"/>
                <a:gd name="T67" fmla="*/ 23 h 456"/>
                <a:gd name="T68" fmla="*/ 48 w 785"/>
                <a:gd name="T69" fmla="*/ 22 h 456"/>
                <a:gd name="T70" fmla="*/ 53 w 785"/>
                <a:gd name="T71" fmla="*/ 19 h 456"/>
                <a:gd name="T72" fmla="*/ 43 w 785"/>
                <a:gd name="T73" fmla="*/ 19 h 456"/>
                <a:gd name="T74" fmla="*/ 40 w 785"/>
                <a:gd name="T75" fmla="*/ 23 h 456"/>
                <a:gd name="T76" fmla="*/ 33 w 785"/>
                <a:gd name="T77" fmla="*/ 25 h 456"/>
                <a:gd name="T78" fmla="*/ 33 w 785"/>
                <a:gd name="T79" fmla="*/ 31 h 456"/>
                <a:gd name="T80" fmla="*/ 38 w 785"/>
                <a:gd name="T81" fmla="*/ 27 h 456"/>
                <a:gd name="T82" fmla="*/ 38 w 785"/>
                <a:gd name="T83" fmla="*/ 27 h 456"/>
                <a:gd name="T84" fmla="*/ 38 w 785"/>
                <a:gd name="T85" fmla="*/ 27 h 456"/>
                <a:gd name="T86" fmla="*/ 26 w 785"/>
                <a:gd name="T87" fmla="*/ 20 h 456"/>
                <a:gd name="T88" fmla="*/ 36 w 785"/>
                <a:gd name="T89" fmla="*/ 20 h 456"/>
                <a:gd name="T90" fmla="*/ 36 w 785"/>
                <a:gd name="T91" fmla="*/ 15 h 456"/>
                <a:gd name="T92" fmla="*/ 26 w 785"/>
                <a:gd name="T93" fmla="*/ 15 h 456"/>
                <a:gd name="T94" fmla="*/ 26 w 785"/>
                <a:gd name="T95" fmla="*/ 20 h 45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6"/>
                <a:gd name="T146" fmla="*/ 785 w 785"/>
                <a:gd name="T147" fmla="*/ 456 h 45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6">
                  <a:moveTo>
                    <a:pt x="483" y="355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6"/>
                    <a:pt x="389" y="456"/>
                    <a:pt x="389" y="456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5"/>
                    <a:pt x="295" y="355"/>
                    <a:pt x="295" y="355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1"/>
                    <a:pt x="286" y="290"/>
                  </a:cubicBezTo>
                  <a:cubicBezTo>
                    <a:pt x="266" y="278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4"/>
                    <a:pt x="174" y="284"/>
                    <a:pt x="174" y="284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2"/>
                    <a:pt x="134" y="152"/>
                    <a:pt x="134" y="152"/>
                  </a:cubicBezTo>
                  <a:cubicBezTo>
                    <a:pt x="174" y="175"/>
                    <a:pt x="174" y="175"/>
                    <a:pt x="174" y="175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5"/>
                    <a:pt x="369" y="65"/>
                    <a:pt x="369" y="65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5"/>
                    <a:pt x="435" y="65"/>
                    <a:pt x="435" y="65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89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8"/>
                    <a:pt x="611" y="168"/>
                    <a:pt x="611" y="168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0"/>
                    <a:pt x="651" y="300"/>
                    <a:pt x="651" y="300"/>
                  </a:cubicBezTo>
                  <a:cubicBezTo>
                    <a:pt x="611" y="277"/>
                    <a:pt x="611" y="277"/>
                    <a:pt x="611" y="277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59"/>
                    <a:pt x="526" y="276"/>
                    <a:pt x="502" y="290"/>
                  </a:cubicBezTo>
                  <a:cubicBezTo>
                    <a:pt x="480" y="303"/>
                    <a:pt x="451" y="311"/>
                    <a:pt x="422" y="314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106">
              <a:extLst>
                <a:ext uri="{FF2B5EF4-FFF2-40B4-BE49-F238E27FC236}">
                  <a16:creationId xmlns:a16="http://schemas.microsoft.com/office/drawing/2014/main" id="{101C7F55-63EA-458D-877A-466CB6816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" y="673"/>
              <a:ext cx="30" cy="48"/>
            </a:xfrm>
            <a:custGeom>
              <a:avLst/>
              <a:gdLst>
                <a:gd name="T0" fmla="*/ 2 w 56"/>
                <a:gd name="T1" fmla="*/ 1 h 92"/>
                <a:gd name="T2" fmla="*/ 4 w 56"/>
                <a:gd name="T3" fmla="*/ 2 h 92"/>
                <a:gd name="T4" fmla="*/ 5 w 56"/>
                <a:gd name="T5" fmla="*/ 3 h 92"/>
                <a:gd name="T6" fmla="*/ 3 w 56"/>
                <a:gd name="T7" fmla="*/ 3 h 92"/>
                <a:gd name="T8" fmla="*/ 2 w 56"/>
                <a:gd name="T9" fmla="*/ 2 h 92"/>
                <a:gd name="T10" fmla="*/ 2 w 56"/>
                <a:gd name="T11" fmla="*/ 1 h 92"/>
                <a:gd name="T12" fmla="*/ 2 w 56"/>
                <a:gd name="T13" fmla="*/ 2 h 92"/>
                <a:gd name="T14" fmla="*/ 2 w 56"/>
                <a:gd name="T15" fmla="*/ 2 h 92"/>
                <a:gd name="T16" fmla="*/ 3 w 56"/>
                <a:gd name="T17" fmla="*/ 3 h 92"/>
                <a:gd name="T18" fmla="*/ 4 w 56"/>
                <a:gd name="T19" fmla="*/ 4 h 92"/>
                <a:gd name="T20" fmla="*/ 5 w 56"/>
                <a:gd name="T21" fmla="*/ 6 h 92"/>
                <a:gd name="T22" fmla="*/ 4 w 56"/>
                <a:gd name="T23" fmla="*/ 7 h 92"/>
                <a:gd name="T24" fmla="*/ 2 w 56"/>
                <a:gd name="T25" fmla="*/ 6 h 92"/>
                <a:gd name="T26" fmla="*/ 1 w 56"/>
                <a:gd name="T27" fmla="*/ 5 h 92"/>
                <a:gd name="T28" fmla="*/ 0 w 56"/>
                <a:gd name="T29" fmla="*/ 3 h 92"/>
                <a:gd name="T30" fmla="*/ 1 w 56"/>
                <a:gd name="T31" fmla="*/ 4 h 92"/>
                <a:gd name="T32" fmla="*/ 2 w 56"/>
                <a:gd name="T33" fmla="*/ 5 h 92"/>
                <a:gd name="T34" fmla="*/ 3 w 56"/>
                <a:gd name="T35" fmla="*/ 5 h 92"/>
                <a:gd name="T36" fmla="*/ 3 w 56"/>
                <a:gd name="T37" fmla="*/ 5 h 92"/>
                <a:gd name="T38" fmla="*/ 3 w 56"/>
                <a:gd name="T39" fmla="*/ 5 h 92"/>
                <a:gd name="T40" fmla="*/ 3 w 56"/>
                <a:gd name="T41" fmla="*/ 4 h 92"/>
                <a:gd name="T42" fmla="*/ 1 w 56"/>
                <a:gd name="T43" fmla="*/ 3 h 92"/>
                <a:gd name="T44" fmla="*/ 1 w 56"/>
                <a:gd name="T45" fmla="*/ 1 h 92"/>
                <a:gd name="T46" fmla="*/ 1 w 56"/>
                <a:gd name="T47" fmla="*/ 1 h 92"/>
                <a:gd name="T48" fmla="*/ 2 w 56"/>
                <a:gd name="T49" fmla="*/ 1 h 92"/>
                <a:gd name="T50" fmla="*/ 2 w 56"/>
                <a:gd name="T51" fmla="*/ 1 h 92"/>
                <a:gd name="T52" fmla="*/ 2 w 56"/>
                <a:gd name="T53" fmla="*/ 1 h 92"/>
                <a:gd name="T54" fmla="*/ 2 w 56"/>
                <a:gd name="T55" fmla="*/ 1 h 92"/>
                <a:gd name="T56" fmla="*/ 2 w 56"/>
                <a:gd name="T57" fmla="*/ 1 h 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6"/>
                <a:gd name="T88" fmla="*/ 0 h 92"/>
                <a:gd name="T89" fmla="*/ 56 w 56"/>
                <a:gd name="T90" fmla="*/ 92 h 9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6" h="92">
                  <a:moveTo>
                    <a:pt x="27" y="5"/>
                  </a:moveTo>
                  <a:cubicBezTo>
                    <a:pt x="35" y="9"/>
                    <a:pt x="41" y="15"/>
                    <a:pt x="46" y="21"/>
                  </a:cubicBezTo>
                  <a:cubicBezTo>
                    <a:pt x="51" y="28"/>
                    <a:pt x="54" y="36"/>
                    <a:pt x="54" y="45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9" y="29"/>
                    <a:pt x="35" y="22"/>
                    <a:pt x="27" y="17"/>
                  </a:cubicBezTo>
                  <a:cubicBezTo>
                    <a:pt x="24" y="16"/>
                    <a:pt x="22" y="15"/>
                    <a:pt x="20" y="15"/>
                  </a:cubicBezTo>
                  <a:cubicBezTo>
                    <a:pt x="18" y="16"/>
                    <a:pt x="17" y="17"/>
                    <a:pt x="17" y="20"/>
                  </a:cubicBezTo>
                  <a:cubicBezTo>
                    <a:pt x="17" y="23"/>
                    <a:pt x="18" y="26"/>
                    <a:pt x="20" y="28"/>
                  </a:cubicBezTo>
                  <a:cubicBezTo>
                    <a:pt x="22" y="30"/>
                    <a:pt x="27" y="35"/>
                    <a:pt x="36" y="43"/>
                  </a:cubicBezTo>
                  <a:cubicBezTo>
                    <a:pt x="42" y="48"/>
                    <a:pt x="45" y="52"/>
                    <a:pt x="48" y="55"/>
                  </a:cubicBezTo>
                  <a:cubicBezTo>
                    <a:pt x="53" y="62"/>
                    <a:pt x="56" y="69"/>
                    <a:pt x="56" y="77"/>
                  </a:cubicBezTo>
                  <a:cubicBezTo>
                    <a:pt x="56" y="84"/>
                    <a:pt x="54" y="88"/>
                    <a:pt x="49" y="90"/>
                  </a:cubicBezTo>
                  <a:cubicBezTo>
                    <a:pt x="44" y="92"/>
                    <a:pt x="37" y="90"/>
                    <a:pt x="28" y="85"/>
                  </a:cubicBezTo>
                  <a:cubicBezTo>
                    <a:pt x="20" y="81"/>
                    <a:pt x="14" y="75"/>
                    <a:pt x="9" y="67"/>
                  </a:cubicBezTo>
                  <a:cubicBezTo>
                    <a:pt x="3" y="59"/>
                    <a:pt x="0" y="51"/>
                    <a:pt x="0" y="42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5"/>
                    <a:pt x="16" y="59"/>
                    <a:pt x="19" y="63"/>
                  </a:cubicBezTo>
                  <a:cubicBezTo>
                    <a:pt x="21" y="67"/>
                    <a:pt x="25" y="70"/>
                    <a:pt x="29" y="72"/>
                  </a:cubicBezTo>
                  <a:cubicBezTo>
                    <a:pt x="32" y="74"/>
                    <a:pt x="35" y="75"/>
                    <a:pt x="37" y="75"/>
                  </a:cubicBezTo>
                  <a:cubicBezTo>
                    <a:pt x="40" y="76"/>
                    <a:pt x="42" y="74"/>
                    <a:pt x="42" y="70"/>
                  </a:cubicBezTo>
                  <a:cubicBezTo>
                    <a:pt x="42" y="66"/>
                    <a:pt x="38" y="61"/>
                    <a:pt x="32" y="55"/>
                  </a:cubicBezTo>
                  <a:cubicBezTo>
                    <a:pt x="20" y="44"/>
                    <a:pt x="14" y="38"/>
                    <a:pt x="13" y="37"/>
                  </a:cubicBezTo>
                  <a:cubicBezTo>
                    <a:pt x="6" y="29"/>
                    <a:pt x="2" y="22"/>
                    <a:pt x="2" y="13"/>
                  </a:cubicBezTo>
                  <a:cubicBezTo>
                    <a:pt x="2" y="6"/>
                    <a:pt x="5" y="2"/>
                    <a:pt x="10" y="1"/>
                  </a:cubicBezTo>
                  <a:cubicBezTo>
                    <a:pt x="15" y="0"/>
                    <a:pt x="21" y="1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107">
              <a:extLst>
                <a:ext uri="{FF2B5EF4-FFF2-40B4-BE49-F238E27FC236}">
                  <a16:creationId xmlns:a16="http://schemas.microsoft.com/office/drawing/2014/main" id="{80732468-F418-406C-A797-003D81EF4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" y="685"/>
              <a:ext cx="46" cy="62"/>
            </a:xfrm>
            <a:custGeom>
              <a:avLst/>
              <a:gdLst>
                <a:gd name="T0" fmla="*/ 46 w 46"/>
                <a:gd name="T1" fmla="*/ 27 h 62"/>
                <a:gd name="T2" fmla="*/ 36 w 46"/>
                <a:gd name="T3" fmla="*/ 62 h 62"/>
                <a:gd name="T4" fmla="*/ 29 w 46"/>
                <a:gd name="T5" fmla="*/ 57 h 62"/>
                <a:gd name="T6" fmla="*/ 23 w 46"/>
                <a:gd name="T7" fmla="*/ 27 h 62"/>
                <a:gd name="T8" fmla="*/ 17 w 46"/>
                <a:gd name="T9" fmla="*/ 51 h 62"/>
                <a:gd name="T10" fmla="*/ 9 w 46"/>
                <a:gd name="T11" fmla="*/ 46 h 62"/>
                <a:gd name="T12" fmla="*/ 0 w 46"/>
                <a:gd name="T13" fmla="*/ 0 h 62"/>
                <a:gd name="T14" fmla="*/ 8 w 46"/>
                <a:gd name="T15" fmla="*/ 5 h 62"/>
                <a:gd name="T16" fmla="*/ 13 w 46"/>
                <a:gd name="T17" fmla="*/ 36 h 62"/>
                <a:gd name="T18" fmla="*/ 19 w 46"/>
                <a:gd name="T19" fmla="*/ 12 h 62"/>
                <a:gd name="T20" fmla="*/ 27 w 46"/>
                <a:gd name="T21" fmla="*/ 16 h 62"/>
                <a:gd name="T22" fmla="*/ 33 w 46"/>
                <a:gd name="T23" fmla="*/ 47 h 62"/>
                <a:gd name="T24" fmla="*/ 38 w 46"/>
                <a:gd name="T25" fmla="*/ 23 h 62"/>
                <a:gd name="T26" fmla="*/ 46 w 46"/>
                <a:gd name="T27" fmla="*/ 27 h 62"/>
                <a:gd name="T28" fmla="*/ 46 w 46"/>
                <a:gd name="T29" fmla="*/ 27 h 62"/>
                <a:gd name="T30" fmla="*/ 46 w 46"/>
                <a:gd name="T31" fmla="*/ 27 h 62"/>
                <a:gd name="T32" fmla="*/ 46 w 46"/>
                <a:gd name="T33" fmla="*/ 27 h 62"/>
                <a:gd name="T34" fmla="*/ 46 w 46"/>
                <a:gd name="T35" fmla="*/ 27 h 62"/>
                <a:gd name="T36" fmla="*/ 46 w 46"/>
                <a:gd name="T37" fmla="*/ 27 h 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6"/>
                <a:gd name="T58" fmla="*/ 0 h 62"/>
                <a:gd name="T59" fmla="*/ 46 w 46"/>
                <a:gd name="T60" fmla="*/ 62 h 6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6" h="62">
                  <a:moveTo>
                    <a:pt x="46" y="27"/>
                  </a:moveTo>
                  <a:lnTo>
                    <a:pt x="36" y="62"/>
                  </a:lnTo>
                  <a:lnTo>
                    <a:pt x="29" y="57"/>
                  </a:lnTo>
                  <a:lnTo>
                    <a:pt x="23" y="27"/>
                  </a:lnTo>
                  <a:lnTo>
                    <a:pt x="17" y="51"/>
                  </a:lnTo>
                  <a:lnTo>
                    <a:pt x="9" y="46"/>
                  </a:lnTo>
                  <a:lnTo>
                    <a:pt x="0" y="0"/>
                  </a:lnTo>
                  <a:lnTo>
                    <a:pt x="8" y="5"/>
                  </a:lnTo>
                  <a:lnTo>
                    <a:pt x="13" y="36"/>
                  </a:lnTo>
                  <a:lnTo>
                    <a:pt x="19" y="12"/>
                  </a:lnTo>
                  <a:lnTo>
                    <a:pt x="27" y="16"/>
                  </a:lnTo>
                  <a:lnTo>
                    <a:pt x="33" y="47"/>
                  </a:lnTo>
                  <a:lnTo>
                    <a:pt x="38" y="23"/>
                  </a:lnTo>
                  <a:lnTo>
                    <a:pt x="4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108">
              <a:extLst>
                <a:ext uri="{FF2B5EF4-FFF2-40B4-BE49-F238E27FC236}">
                  <a16:creationId xmlns:a16="http://schemas.microsoft.com/office/drawing/2014/main" id="{8D6085F4-96CE-4267-BC3D-87C20F8FE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" y="714"/>
              <a:ext cx="7" cy="45"/>
            </a:xfrm>
            <a:custGeom>
              <a:avLst/>
              <a:gdLst>
                <a:gd name="T0" fmla="*/ 7 w 7"/>
                <a:gd name="T1" fmla="*/ 5 h 45"/>
                <a:gd name="T2" fmla="*/ 7 w 7"/>
                <a:gd name="T3" fmla="*/ 45 h 45"/>
                <a:gd name="T4" fmla="*/ 0 w 7"/>
                <a:gd name="T5" fmla="*/ 41 h 45"/>
                <a:gd name="T6" fmla="*/ 0 w 7"/>
                <a:gd name="T7" fmla="*/ 0 h 45"/>
                <a:gd name="T8" fmla="*/ 7 w 7"/>
                <a:gd name="T9" fmla="*/ 5 h 45"/>
                <a:gd name="T10" fmla="*/ 7 w 7"/>
                <a:gd name="T11" fmla="*/ 5 h 45"/>
                <a:gd name="T12" fmla="*/ 7 w 7"/>
                <a:gd name="T13" fmla="*/ 5 h 45"/>
                <a:gd name="T14" fmla="*/ 7 w 7"/>
                <a:gd name="T15" fmla="*/ 5 h 45"/>
                <a:gd name="T16" fmla="*/ 7 w 7"/>
                <a:gd name="T17" fmla="*/ 5 h 45"/>
                <a:gd name="T18" fmla="*/ 7 w 7"/>
                <a:gd name="T19" fmla="*/ 5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"/>
                <a:gd name="T31" fmla="*/ 0 h 45"/>
                <a:gd name="T32" fmla="*/ 7 w 7"/>
                <a:gd name="T33" fmla="*/ 45 h 4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" h="45">
                  <a:moveTo>
                    <a:pt x="7" y="5"/>
                  </a:moveTo>
                  <a:lnTo>
                    <a:pt x="7" y="45"/>
                  </a:lnTo>
                  <a:lnTo>
                    <a:pt x="0" y="41"/>
                  </a:lnTo>
                  <a:lnTo>
                    <a:pt x="0" y="0"/>
                  </a:lnTo>
                  <a:lnTo>
                    <a:pt x="7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109">
              <a:extLst>
                <a:ext uri="{FF2B5EF4-FFF2-40B4-BE49-F238E27FC236}">
                  <a16:creationId xmlns:a16="http://schemas.microsoft.com/office/drawing/2014/main" id="{D3A116B8-7E7A-4EDD-BB87-A1EB0C540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" y="721"/>
              <a:ext cx="29" cy="51"/>
            </a:xfrm>
            <a:custGeom>
              <a:avLst/>
              <a:gdLst>
                <a:gd name="T0" fmla="*/ 29 w 29"/>
                <a:gd name="T1" fmla="*/ 17 h 51"/>
                <a:gd name="T2" fmla="*/ 29 w 29"/>
                <a:gd name="T3" fmla="*/ 24 h 51"/>
                <a:gd name="T4" fmla="*/ 19 w 29"/>
                <a:gd name="T5" fmla="*/ 18 h 51"/>
                <a:gd name="T6" fmla="*/ 19 w 29"/>
                <a:gd name="T7" fmla="*/ 51 h 51"/>
                <a:gd name="T8" fmla="*/ 11 w 29"/>
                <a:gd name="T9" fmla="*/ 46 h 51"/>
                <a:gd name="T10" fmla="*/ 11 w 29"/>
                <a:gd name="T11" fmla="*/ 14 h 51"/>
                <a:gd name="T12" fmla="*/ 0 w 29"/>
                <a:gd name="T13" fmla="*/ 7 h 51"/>
                <a:gd name="T14" fmla="*/ 0 w 29"/>
                <a:gd name="T15" fmla="*/ 0 h 51"/>
                <a:gd name="T16" fmla="*/ 29 w 29"/>
                <a:gd name="T17" fmla="*/ 17 h 51"/>
                <a:gd name="T18" fmla="*/ 29 w 29"/>
                <a:gd name="T19" fmla="*/ 17 h 51"/>
                <a:gd name="T20" fmla="*/ 29 w 29"/>
                <a:gd name="T21" fmla="*/ 17 h 51"/>
                <a:gd name="T22" fmla="*/ 29 w 29"/>
                <a:gd name="T23" fmla="*/ 17 h 51"/>
                <a:gd name="T24" fmla="*/ 29 w 29"/>
                <a:gd name="T25" fmla="*/ 17 h 51"/>
                <a:gd name="T26" fmla="*/ 29 w 29"/>
                <a:gd name="T27" fmla="*/ 17 h 5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51"/>
                <a:gd name="T44" fmla="*/ 29 w 29"/>
                <a:gd name="T45" fmla="*/ 51 h 5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51">
                  <a:moveTo>
                    <a:pt x="29" y="17"/>
                  </a:moveTo>
                  <a:lnTo>
                    <a:pt x="29" y="24"/>
                  </a:lnTo>
                  <a:lnTo>
                    <a:pt x="19" y="18"/>
                  </a:lnTo>
                  <a:lnTo>
                    <a:pt x="19" y="51"/>
                  </a:lnTo>
                  <a:lnTo>
                    <a:pt x="11" y="46"/>
                  </a:lnTo>
                  <a:lnTo>
                    <a:pt x="11" y="14"/>
                  </a:lnTo>
                  <a:lnTo>
                    <a:pt x="0" y="7"/>
                  </a:lnTo>
                  <a:lnTo>
                    <a:pt x="0" y="0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110">
              <a:extLst>
                <a:ext uri="{FF2B5EF4-FFF2-40B4-BE49-F238E27FC236}">
                  <a16:creationId xmlns:a16="http://schemas.microsoft.com/office/drawing/2014/main" id="{F8501C7A-4ADB-4C63-85C3-47AE90A58C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" y="745"/>
              <a:ext cx="33" cy="48"/>
            </a:xfrm>
            <a:custGeom>
              <a:avLst/>
              <a:gdLst>
                <a:gd name="T0" fmla="*/ 3 w 62"/>
                <a:gd name="T1" fmla="*/ 1 h 92"/>
                <a:gd name="T2" fmla="*/ 4 w 62"/>
                <a:gd name="T3" fmla="*/ 2 h 92"/>
                <a:gd name="T4" fmla="*/ 5 w 62"/>
                <a:gd name="T5" fmla="*/ 4 h 92"/>
                <a:gd name="T6" fmla="*/ 4 w 62"/>
                <a:gd name="T7" fmla="*/ 3 h 92"/>
                <a:gd name="T8" fmla="*/ 3 w 62"/>
                <a:gd name="T9" fmla="*/ 2 h 92"/>
                <a:gd name="T10" fmla="*/ 3 w 62"/>
                <a:gd name="T11" fmla="*/ 2 h 92"/>
                <a:gd name="T12" fmla="*/ 2 w 62"/>
                <a:gd name="T13" fmla="*/ 2 h 92"/>
                <a:gd name="T14" fmla="*/ 1 w 62"/>
                <a:gd name="T15" fmla="*/ 3 h 92"/>
                <a:gd name="T16" fmla="*/ 2 w 62"/>
                <a:gd name="T17" fmla="*/ 4 h 92"/>
                <a:gd name="T18" fmla="*/ 3 w 62"/>
                <a:gd name="T19" fmla="*/ 5 h 92"/>
                <a:gd name="T20" fmla="*/ 3 w 62"/>
                <a:gd name="T21" fmla="*/ 5 h 92"/>
                <a:gd name="T22" fmla="*/ 4 w 62"/>
                <a:gd name="T23" fmla="*/ 5 h 92"/>
                <a:gd name="T24" fmla="*/ 5 w 62"/>
                <a:gd name="T25" fmla="*/ 5 h 92"/>
                <a:gd name="T26" fmla="*/ 4 w 62"/>
                <a:gd name="T27" fmla="*/ 7 h 92"/>
                <a:gd name="T28" fmla="*/ 3 w 62"/>
                <a:gd name="T29" fmla="*/ 6 h 92"/>
                <a:gd name="T30" fmla="*/ 1 w 62"/>
                <a:gd name="T31" fmla="*/ 5 h 92"/>
                <a:gd name="T32" fmla="*/ 0 w 62"/>
                <a:gd name="T33" fmla="*/ 2 h 92"/>
                <a:gd name="T34" fmla="*/ 1 w 62"/>
                <a:gd name="T35" fmla="*/ 1 h 92"/>
                <a:gd name="T36" fmla="*/ 3 w 62"/>
                <a:gd name="T37" fmla="*/ 1 h 92"/>
                <a:gd name="T38" fmla="*/ 3 w 62"/>
                <a:gd name="T39" fmla="*/ 1 h 92"/>
                <a:gd name="T40" fmla="*/ 3 w 62"/>
                <a:gd name="T41" fmla="*/ 1 h 92"/>
                <a:gd name="T42" fmla="*/ 3 w 62"/>
                <a:gd name="T43" fmla="*/ 1 h 92"/>
                <a:gd name="T44" fmla="*/ 3 w 62"/>
                <a:gd name="T45" fmla="*/ 1 h 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2"/>
                <a:gd name="T70" fmla="*/ 0 h 92"/>
                <a:gd name="T71" fmla="*/ 62 w 62"/>
                <a:gd name="T72" fmla="*/ 92 h 9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2" h="92">
                  <a:moveTo>
                    <a:pt x="33" y="7"/>
                  </a:moveTo>
                  <a:cubicBezTo>
                    <a:pt x="41" y="11"/>
                    <a:pt x="47" y="17"/>
                    <a:pt x="52" y="25"/>
                  </a:cubicBezTo>
                  <a:cubicBezTo>
                    <a:pt x="58" y="33"/>
                    <a:pt x="61" y="41"/>
                    <a:pt x="62" y="50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7" y="38"/>
                    <a:pt x="46" y="34"/>
                    <a:pt x="43" y="30"/>
                  </a:cubicBezTo>
                  <a:cubicBezTo>
                    <a:pt x="40" y="26"/>
                    <a:pt x="37" y="23"/>
                    <a:pt x="33" y="21"/>
                  </a:cubicBezTo>
                  <a:cubicBezTo>
                    <a:pt x="27" y="17"/>
                    <a:pt x="22" y="17"/>
                    <a:pt x="19" y="21"/>
                  </a:cubicBezTo>
                  <a:cubicBezTo>
                    <a:pt x="16" y="24"/>
                    <a:pt x="15" y="29"/>
                    <a:pt x="15" y="36"/>
                  </a:cubicBezTo>
                  <a:cubicBezTo>
                    <a:pt x="15" y="44"/>
                    <a:pt x="16" y="50"/>
                    <a:pt x="19" y="56"/>
                  </a:cubicBezTo>
                  <a:cubicBezTo>
                    <a:pt x="22" y="63"/>
                    <a:pt x="27" y="69"/>
                    <a:pt x="33" y="72"/>
                  </a:cubicBezTo>
                  <a:cubicBezTo>
                    <a:pt x="37" y="75"/>
                    <a:pt x="41" y="75"/>
                    <a:pt x="43" y="74"/>
                  </a:cubicBezTo>
                  <a:cubicBezTo>
                    <a:pt x="46" y="72"/>
                    <a:pt x="47" y="69"/>
                    <a:pt x="48" y="64"/>
                  </a:cubicBezTo>
                  <a:cubicBezTo>
                    <a:pt x="62" y="72"/>
                    <a:pt x="62" y="72"/>
                    <a:pt x="62" y="72"/>
                  </a:cubicBezTo>
                  <a:cubicBezTo>
                    <a:pt x="61" y="81"/>
                    <a:pt x="58" y="87"/>
                    <a:pt x="53" y="90"/>
                  </a:cubicBezTo>
                  <a:cubicBezTo>
                    <a:pt x="48" y="92"/>
                    <a:pt x="41" y="91"/>
                    <a:pt x="33" y="86"/>
                  </a:cubicBezTo>
                  <a:cubicBezTo>
                    <a:pt x="23" y="81"/>
                    <a:pt x="15" y="72"/>
                    <a:pt x="9" y="61"/>
                  </a:cubicBezTo>
                  <a:cubicBezTo>
                    <a:pt x="3" y="50"/>
                    <a:pt x="0" y="39"/>
                    <a:pt x="0" y="28"/>
                  </a:cubicBezTo>
                  <a:cubicBezTo>
                    <a:pt x="0" y="16"/>
                    <a:pt x="3" y="8"/>
                    <a:pt x="9" y="4"/>
                  </a:cubicBezTo>
                  <a:cubicBezTo>
                    <a:pt x="15" y="0"/>
                    <a:pt x="23" y="1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111">
              <a:extLst>
                <a:ext uri="{FF2B5EF4-FFF2-40B4-BE49-F238E27FC236}">
                  <a16:creationId xmlns:a16="http://schemas.microsoft.com/office/drawing/2014/main" id="{40C29745-9B21-4D90-B34B-14D9C6CBB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" y="761"/>
              <a:ext cx="30" cy="57"/>
            </a:xfrm>
            <a:custGeom>
              <a:avLst/>
              <a:gdLst>
                <a:gd name="T0" fmla="*/ 30 w 30"/>
                <a:gd name="T1" fmla="*/ 17 h 57"/>
                <a:gd name="T2" fmla="*/ 30 w 30"/>
                <a:gd name="T3" fmla="*/ 57 h 57"/>
                <a:gd name="T4" fmla="*/ 22 w 30"/>
                <a:gd name="T5" fmla="*/ 53 h 57"/>
                <a:gd name="T6" fmla="*/ 22 w 30"/>
                <a:gd name="T7" fmla="*/ 35 h 57"/>
                <a:gd name="T8" fmla="*/ 8 w 30"/>
                <a:gd name="T9" fmla="*/ 27 h 57"/>
                <a:gd name="T10" fmla="*/ 8 w 30"/>
                <a:gd name="T11" fmla="*/ 45 h 57"/>
                <a:gd name="T12" fmla="*/ 0 w 30"/>
                <a:gd name="T13" fmla="*/ 40 h 57"/>
                <a:gd name="T14" fmla="*/ 0 w 30"/>
                <a:gd name="T15" fmla="*/ 0 h 57"/>
                <a:gd name="T16" fmla="*/ 8 w 30"/>
                <a:gd name="T17" fmla="*/ 4 h 57"/>
                <a:gd name="T18" fmla="*/ 8 w 30"/>
                <a:gd name="T19" fmla="*/ 20 h 57"/>
                <a:gd name="T20" fmla="*/ 22 w 30"/>
                <a:gd name="T21" fmla="*/ 28 h 57"/>
                <a:gd name="T22" fmla="*/ 23 w 30"/>
                <a:gd name="T23" fmla="*/ 13 h 57"/>
                <a:gd name="T24" fmla="*/ 30 w 30"/>
                <a:gd name="T25" fmla="*/ 17 h 57"/>
                <a:gd name="T26" fmla="*/ 30 w 30"/>
                <a:gd name="T27" fmla="*/ 17 h 57"/>
                <a:gd name="T28" fmla="*/ 30 w 30"/>
                <a:gd name="T29" fmla="*/ 17 h 57"/>
                <a:gd name="T30" fmla="*/ 30 w 30"/>
                <a:gd name="T31" fmla="*/ 17 h 57"/>
                <a:gd name="T32" fmla="*/ 30 w 30"/>
                <a:gd name="T33" fmla="*/ 17 h 57"/>
                <a:gd name="T34" fmla="*/ 30 w 30"/>
                <a:gd name="T35" fmla="*/ 17 h 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0"/>
                <a:gd name="T55" fmla="*/ 0 h 57"/>
                <a:gd name="T56" fmla="*/ 30 w 30"/>
                <a:gd name="T57" fmla="*/ 57 h 5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0" h="57">
                  <a:moveTo>
                    <a:pt x="30" y="17"/>
                  </a:moveTo>
                  <a:lnTo>
                    <a:pt x="30" y="57"/>
                  </a:lnTo>
                  <a:lnTo>
                    <a:pt x="22" y="53"/>
                  </a:lnTo>
                  <a:lnTo>
                    <a:pt x="22" y="35"/>
                  </a:lnTo>
                  <a:lnTo>
                    <a:pt x="8" y="27"/>
                  </a:lnTo>
                  <a:lnTo>
                    <a:pt x="8" y="45"/>
                  </a:lnTo>
                  <a:lnTo>
                    <a:pt x="0" y="40"/>
                  </a:lnTo>
                  <a:lnTo>
                    <a:pt x="0" y="0"/>
                  </a:lnTo>
                  <a:lnTo>
                    <a:pt x="8" y="4"/>
                  </a:lnTo>
                  <a:lnTo>
                    <a:pt x="8" y="20"/>
                  </a:lnTo>
                  <a:lnTo>
                    <a:pt x="22" y="28"/>
                  </a:lnTo>
                  <a:lnTo>
                    <a:pt x="23" y="13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9" name="Group 112">
            <a:extLst>
              <a:ext uri="{FF2B5EF4-FFF2-40B4-BE49-F238E27FC236}">
                <a16:creationId xmlns:a16="http://schemas.microsoft.com/office/drawing/2014/main" id="{7C613DDA-FA65-47CC-A10D-09852FFADB2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81511" y="5411788"/>
            <a:ext cx="914400" cy="661987"/>
            <a:chOff x="470" y="447"/>
            <a:chExt cx="576" cy="417"/>
          </a:xfrm>
        </p:grpSpPr>
        <p:sp>
          <p:nvSpPr>
            <p:cNvPr id="80" name="AutoShape 113">
              <a:extLst>
                <a:ext uri="{FF2B5EF4-FFF2-40B4-BE49-F238E27FC236}">
                  <a16:creationId xmlns:a16="http://schemas.microsoft.com/office/drawing/2014/main" id="{E44669DE-39A2-4ABB-B38F-5229650532F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70" y="447"/>
              <a:ext cx="576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114">
              <a:extLst>
                <a:ext uri="{FF2B5EF4-FFF2-40B4-BE49-F238E27FC236}">
                  <a16:creationId xmlns:a16="http://schemas.microsoft.com/office/drawing/2014/main" id="{118E1627-2855-4D79-8A4D-D66517C4A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" y="613"/>
              <a:ext cx="286" cy="252"/>
            </a:xfrm>
            <a:custGeom>
              <a:avLst/>
              <a:gdLst>
                <a:gd name="T0" fmla="*/ 286 w 286"/>
                <a:gd name="T1" fmla="*/ 0 h 252"/>
                <a:gd name="T2" fmla="*/ 286 w 286"/>
                <a:gd name="T3" fmla="*/ 85 h 252"/>
                <a:gd name="T4" fmla="*/ 0 w 286"/>
                <a:gd name="T5" fmla="*/ 252 h 252"/>
                <a:gd name="T6" fmla="*/ 0 w 286"/>
                <a:gd name="T7" fmla="*/ 166 h 252"/>
                <a:gd name="T8" fmla="*/ 286 w 286"/>
                <a:gd name="T9" fmla="*/ 0 h 252"/>
                <a:gd name="T10" fmla="*/ 286 w 286"/>
                <a:gd name="T11" fmla="*/ 0 h 252"/>
                <a:gd name="T12" fmla="*/ 286 w 286"/>
                <a:gd name="T13" fmla="*/ 0 h 252"/>
                <a:gd name="T14" fmla="*/ 286 w 286"/>
                <a:gd name="T15" fmla="*/ 0 h 252"/>
                <a:gd name="T16" fmla="*/ 286 w 286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6"/>
                <a:gd name="T28" fmla="*/ 0 h 252"/>
                <a:gd name="T29" fmla="*/ 286 w 286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6" h="252">
                  <a:moveTo>
                    <a:pt x="286" y="0"/>
                  </a:moveTo>
                  <a:lnTo>
                    <a:pt x="286" y="85"/>
                  </a:lnTo>
                  <a:lnTo>
                    <a:pt x="0" y="252"/>
                  </a:lnTo>
                  <a:lnTo>
                    <a:pt x="0" y="16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115">
              <a:extLst>
                <a:ext uri="{FF2B5EF4-FFF2-40B4-BE49-F238E27FC236}">
                  <a16:creationId xmlns:a16="http://schemas.microsoft.com/office/drawing/2014/main" id="{5097F377-4643-4472-B864-2DA1878CC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" y="613"/>
              <a:ext cx="288" cy="252"/>
            </a:xfrm>
            <a:custGeom>
              <a:avLst/>
              <a:gdLst>
                <a:gd name="T0" fmla="*/ 288 w 288"/>
                <a:gd name="T1" fmla="*/ 166 h 252"/>
                <a:gd name="T2" fmla="*/ 288 w 288"/>
                <a:gd name="T3" fmla="*/ 252 h 252"/>
                <a:gd name="T4" fmla="*/ 0 w 288"/>
                <a:gd name="T5" fmla="*/ 85 h 252"/>
                <a:gd name="T6" fmla="*/ 0 w 288"/>
                <a:gd name="T7" fmla="*/ 0 h 252"/>
                <a:gd name="T8" fmla="*/ 288 w 288"/>
                <a:gd name="T9" fmla="*/ 166 h 252"/>
                <a:gd name="T10" fmla="*/ 288 w 288"/>
                <a:gd name="T11" fmla="*/ 166 h 252"/>
                <a:gd name="T12" fmla="*/ 288 w 288"/>
                <a:gd name="T13" fmla="*/ 166 h 252"/>
                <a:gd name="T14" fmla="*/ 288 w 288"/>
                <a:gd name="T15" fmla="*/ 166 h 252"/>
                <a:gd name="T16" fmla="*/ 288 w 288"/>
                <a:gd name="T17" fmla="*/ 166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8"/>
                <a:gd name="T28" fmla="*/ 0 h 252"/>
                <a:gd name="T29" fmla="*/ 288 w 288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8" h="252">
                  <a:moveTo>
                    <a:pt x="288" y="166"/>
                  </a:moveTo>
                  <a:lnTo>
                    <a:pt x="288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8" y="166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116">
              <a:extLst>
                <a:ext uri="{FF2B5EF4-FFF2-40B4-BE49-F238E27FC236}">
                  <a16:creationId xmlns:a16="http://schemas.microsoft.com/office/drawing/2014/main" id="{5E6DB870-5F25-4481-9CC6-35498569BC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" y="447"/>
              <a:ext cx="574" cy="332"/>
            </a:xfrm>
            <a:custGeom>
              <a:avLst/>
              <a:gdLst>
                <a:gd name="T0" fmla="*/ 574 w 574"/>
                <a:gd name="T1" fmla="*/ 166 h 332"/>
                <a:gd name="T2" fmla="*/ 288 w 574"/>
                <a:gd name="T3" fmla="*/ 332 h 332"/>
                <a:gd name="T4" fmla="*/ 0 w 574"/>
                <a:gd name="T5" fmla="*/ 166 h 332"/>
                <a:gd name="T6" fmla="*/ 286 w 574"/>
                <a:gd name="T7" fmla="*/ 0 h 332"/>
                <a:gd name="T8" fmla="*/ 574 w 574"/>
                <a:gd name="T9" fmla="*/ 166 h 332"/>
                <a:gd name="T10" fmla="*/ 574 w 574"/>
                <a:gd name="T11" fmla="*/ 166 h 332"/>
                <a:gd name="T12" fmla="*/ 574 w 574"/>
                <a:gd name="T13" fmla="*/ 166 h 332"/>
                <a:gd name="T14" fmla="*/ 574 w 574"/>
                <a:gd name="T15" fmla="*/ 166 h 332"/>
                <a:gd name="T16" fmla="*/ 574 w 574"/>
                <a:gd name="T17" fmla="*/ 166 h 3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4"/>
                <a:gd name="T28" fmla="*/ 0 h 332"/>
                <a:gd name="T29" fmla="*/ 574 w 574"/>
                <a:gd name="T30" fmla="*/ 332 h 3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4" h="332">
                  <a:moveTo>
                    <a:pt x="574" y="166"/>
                  </a:moveTo>
                  <a:lnTo>
                    <a:pt x="288" y="332"/>
                  </a:lnTo>
                  <a:lnTo>
                    <a:pt x="0" y="166"/>
                  </a:lnTo>
                  <a:lnTo>
                    <a:pt x="286" y="0"/>
                  </a:lnTo>
                  <a:lnTo>
                    <a:pt x="574" y="166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117">
              <a:extLst>
                <a:ext uri="{FF2B5EF4-FFF2-40B4-BE49-F238E27FC236}">
                  <a16:creationId xmlns:a16="http://schemas.microsoft.com/office/drawing/2014/main" id="{0B02EB03-BC25-4E66-BBEF-353724056F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" y="495"/>
              <a:ext cx="416" cy="241"/>
            </a:xfrm>
            <a:custGeom>
              <a:avLst/>
              <a:gdLst>
                <a:gd name="T0" fmla="*/ 38 w 785"/>
                <a:gd name="T1" fmla="*/ 27 h 457"/>
                <a:gd name="T2" fmla="*/ 41 w 785"/>
                <a:gd name="T3" fmla="*/ 29 h 457"/>
                <a:gd name="T4" fmla="*/ 31 w 785"/>
                <a:gd name="T5" fmla="*/ 35 h 457"/>
                <a:gd name="T6" fmla="*/ 20 w 785"/>
                <a:gd name="T7" fmla="*/ 29 h 457"/>
                <a:gd name="T8" fmla="*/ 23 w 785"/>
                <a:gd name="T9" fmla="*/ 27 h 457"/>
                <a:gd name="T10" fmla="*/ 28 w 785"/>
                <a:gd name="T11" fmla="*/ 30 h 457"/>
                <a:gd name="T12" fmla="*/ 28 w 785"/>
                <a:gd name="T13" fmla="*/ 24 h 457"/>
                <a:gd name="T14" fmla="*/ 23 w 785"/>
                <a:gd name="T15" fmla="*/ 23 h 457"/>
                <a:gd name="T16" fmla="*/ 20 w 785"/>
                <a:gd name="T17" fmla="*/ 19 h 457"/>
                <a:gd name="T18" fmla="*/ 9 w 785"/>
                <a:gd name="T19" fmla="*/ 19 h 457"/>
                <a:gd name="T20" fmla="*/ 14 w 785"/>
                <a:gd name="T21" fmla="*/ 22 h 457"/>
                <a:gd name="T22" fmla="*/ 11 w 785"/>
                <a:gd name="T23" fmla="*/ 24 h 457"/>
                <a:gd name="T24" fmla="*/ 0 w 785"/>
                <a:gd name="T25" fmla="*/ 18 h 457"/>
                <a:gd name="T26" fmla="*/ 11 w 785"/>
                <a:gd name="T27" fmla="*/ 12 h 457"/>
                <a:gd name="T28" fmla="*/ 14 w 785"/>
                <a:gd name="T29" fmla="*/ 14 h 457"/>
                <a:gd name="T30" fmla="*/ 9 w 785"/>
                <a:gd name="T31" fmla="*/ 16 h 457"/>
                <a:gd name="T32" fmla="*/ 19 w 785"/>
                <a:gd name="T33" fmla="*/ 16 h 457"/>
                <a:gd name="T34" fmla="*/ 23 w 785"/>
                <a:gd name="T35" fmla="*/ 13 h 457"/>
                <a:gd name="T36" fmla="*/ 29 w 785"/>
                <a:gd name="T37" fmla="*/ 11 h 457"/>
                <a:gd name="T38" fmla="*/ 29 w 785"/>
                <a:gd name="T39" fmla="*/ 5 h 457"/>
                <a:gd name="T40" fmla="*/ 24 w 785"/>
                <a:gd name="T41" fmla="*/ 8 h 457"/>
                <a:gd name="T42" fmla="*/ 21 w 785"/>
                <a:gd name="T43" fmla="*/ 6 h 457"/>
                <a:gd name="T44" fmla="*/ 32 w 785"/>
                <a:gd name="T45" fmla="*/ 0 h 457"/>
                <a:gd name="T46" fmla="*/ 42 w 785"/>
                <a:gd name="T47" fmla="*/ 6 h 457"/>
                <a:gd name="T48" fmla="*/ 39 w 785"/>
                <a:gd name="T49" fmla="*/ 8 h 457"/>
                <a:gd name="T50" fmla="*/ 34 w 785"/>
                <a:gd name="T51" fmla="*/ 5 h 457"/>
                <a:gd name="T52" fmla="*/ 34 w 785"/>
                <a:gd name="T53" fmla="*/ 11 h 457"/>
                <a:gd name="T54" fmla="*/ 40 w 785"/>
                <a:gd name="T55" fmla="*/ 13 h 457"/>
                <a:gd name="T56" fmla="*/ 43 w 785"/>
                <a:gd name="T57" fmla="*/ 16 h 457"/>
                <a:gd name="T58" fmla="*/ 53 w 785"/>
                <a:gd name="T59" fmla="*/ 16 h 457"/>
                <a:gd name="T60" fmla="*/ 48 w 785"/>
                <a:gd name="T61" fmla="*/ 13 h 457"/>
                <a:gd name="T62" fmla="*/ 51 w 785"/>
                <a:gd name="T63" fmla="*/ 11 h 457"/>
                <a:gd name="T64" fmla="*/ 62 w 785"/>
                <a:gd name="T65" fmla="*/ 17 h 457"/>
                <a:gd name="T66" fmla="*/ 51 w 785"/>
                <a:gd name="T67" fmla="*/ 23 h 457"/>
                <a:gd name="T68" fmla="*/ 48 w 785"/>
                <a:gd name="T69" fmla="*/ 22 h 457"/>
                <a:gd name="T70" fmla="*/ 53 w 785"/>
                <a:gd name="T71" fmla="*/ 19 h 457"/>
                <a:gd name="T72" fmla="*/ 43 w 785"/>
                <a:gd name="T73" fmla="*/ 19 h 457"/>
                <a:gd name="T74" fmla="*/ 40 w 785"/>
                <a:gd name="T75" fmla="*/ 23 h 457"/>
                <a:gd name="T76" fmla="*/ 33 w 785"/>
                <a:gd name="T77" fmla="*/ 24 h 457"/>
                <a:gd name="T78" fmla="*/ 33 w 785"/>
                <a:gd name="T79" fmla="*/ 30 h 457"/>
                <a:gd name="T80" fmla="*/ 38 w 785"/>
                <a:gd name="T81" fmla="*/ 27 h 457"/>
                <a:gd name="T82" fmla="*/ 38 w 785"/>
                <a:gd name="T83" fmla="*/ 27 h 457"/>
                <a:gd name="T84" fmla="*/ 38 w 785"/>
                <a:gd name="T85" fmla="*/ 27 h 457"/>
                <a:gd name="T86" fmla="*/ 26 w 785"/>
                <a:gd name="T87" fmla="*/ 20 h 457"/>
                <a:gd name="T88" fmla="*/ 36 w 785"/>
                <a:gd name="T89" fmla="*/ 20 h 457"/>
                <a:gd name="T90" fmla="*/ 36 w 785"/>
                <a:gd name="T91" fmla="*/ 15 h 457"/>
                <a:gd name="T92" fmla="*/ 26 w 785"/>
                <a:gd name="T93" fmla="*/ 15 h 457"/>
                <a:gd name="T94" fmla="*/ 26 w 785"/>
                <a:gd name="T95" fmla="*/ 20 h 45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7"/>
                <a:gd name="T146" fmla="*/ 785 w 785"/>
                <a:gd name="T147" fmla="*/ 457 h 45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7">
                  <a:moveTo>
                    <a:pt x="483" y="356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7"/>
                    <a:pt x="389" y="457"/>
                    <a:pt x="389" y="457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6"/>
                    <a:pt x="295" y="356"/>
                    <a:pt x="295" y="356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2"/>
                    <a:pt x="286" y="290"/>
                  </a:cubicBezTo>
                  <a:cubicBezTo>
                    <a:pt x="266" y="279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5"/>
                    <a:pt x="174" y="285"/>
                    <a:pt x="174" y="285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3"/>
                    <a:pt x="134" y="153"/>
                    <a:pt x="134" y="153"/>
                  </a:cubicBezTo>
                  <a:cubicBezTo>
                    <a:pt x="174" y="176"/>
                    <a:pt x="174" y="176"/>
                    <a:pt x="174" y="176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6"/>
                    <a:pt x="369" y="66"/>
                    <a:pt x="369" y="66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6"/>
                    <a:pt x="435" y="66"/>
                    <a:pt x="435" y="66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90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9"/>
                    <a:pt x="611" y="169"/>
                    <a:pt x="611" y="169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1"/>
                    <a:pt x="651" y="301"/>
                    <a:pt x="651" y="301"/>
                  </a:cubicBezTo>
                  <a:cubicBezTo>
                    <a:pt x="611" y="278"/>
                    <a:pt x="611" y="278"/>
                    <a:pt x="611" y="278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60"/>
                    <a:pt x="526" y="277"/>
                    <a:pt x="502" y="290"/>
                  </a:cubicBezTo>
                  <a:cubicBezTo>
                    <a:pt x="480" y="303"/>
                    <a:pt x="451" y="312"/>
                    <a:pt x="422" y="315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118">
              <a:extLst>
                <a:ext uri="{FF2B5EF4-FFF2-40B4-BE49-F238E27FC236}">
                  <a16:creationId xmlns:a16="http://schemas.microsoft.com/office/drawing/2014/main" id="{9AEF7119-6509-47FC-A950-A925E9E231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" y="489"/>
              <a:ext cx="416" cy="241"/>
            </a:xfrm>
            <a:custGeom>
              <a:avLst/>
              <a:gdLst>
                <a:gd name="T0" fmla="*/ 38 w 785"/>
                <a:gd name="T1" fmla="*/ 27 h 456"/>
                <a:gd name="T2" fmla="*/ 41 w 785"/>
                <a:gd name="T3" fmla="*/ 30 h 456"/>
                <a:gd name="T4" fmla="*/ 31 w 785"/>
                <a:gd name="T5" fmla="*/ 35 h 456"/>
                <a:gd name="T6" fmla="*/ 20 w 785"/>
                <a:gd name="T7" fmla="*/ 30 h 456"/>
                <a:gd name="T8" fmla="*/ 23 w 785"/>
                <a:gd name="T9" fmla="*/ 27 h 456"/>
                <a:gd name="T10" fmla="*/ 28 w 785"/>
                <a:gd name="T11" fmla="*/ 31 h 456"/>
                <a:gd name="T12" fmla="*/ 28 w 785"/>
                <a:gd name="T13" fmla="*/ 24 h 456"/>
                <a:gd name="T14" fmla="*/ 23 w 785"/>
                <a:gd name="T15" fmla="*/ 23 h 456"/>
                <a:gd name="T16" fmla="*/ 20 w 785"/>
                <a:gd name="T17" fmla="*/ 20 h 456"/>
                <a:gd name="T18" fmla="*/ 9 w 785"/>
                <a:gd name="T19" fmla="*/ 20 h 456"/>
                <a:gd name="T20" fmla="*/ 14 w 785"/>
                <a:gd name="T21" fmla="*/ 22 h 456"/>
                <a:gd name="T22" fmla="*/ 11 w 785"/>
                <a:gd name="T23" fmla="*/ 24 h 456"/>
                <a:gd name="T24" fmla="*/ 0 w 785"/>
                <a:gd name="T25" fmla="*/ 18 h 456"/>
                <a:gd name="T26" fmla="*/ 11 w 785"/>
                <a:gd name="T27" fmla="*/ 12 h 456"/>
                <a:gd name="T28" fmla="*/ 14 w 785"/>
                <a:gd name="T29" fmla="*/ 14 h 456"/>
                <a:gd name="T30" fmla="*/ 9 w 785"/>
                <a:gd name="T31" fmla="*/ 16 h 456"/>
                <a:gd name="T32" fmla="*/ 19 w 785"/>
                <a:gd name="T33" fmla="*/ 16 h 456"/>
                <a:gd name="T34" fmla="*/ 23 w 785"/>
                <a:gd name="T35" fmla="*/ 13 h 456"/>
                <a:gd name="T36" fmla="*/ 29 w 785"/>
                <a:gd name="T37" fmla="*/ 11 h 456"/>
                <a:gd name="T38" fmla="*/ 29 w 785"/>
                <a:gd name="T39" fmla="*/ 5 h 456"/>
                <a:gd name="T40" fmla="*/ 24 w 785"/>
                <a:gd name="T41" fmla="*/ 8 h 456"/>
                <a:gd name="T42" fmla="*/ 21 w 785"/>
                <a:gd name="T43" fmla="*/ 6 h 456"/>
                <a:gd name="T44" fmla="*/ 32 w 785"/>
                <a:gd name="T45" fmla="*/ 0 h 456"/>
                <a:gd name="T46" fmla="*/ 42 w 785"/>
                <a:gd name="T47" fmla="*/ 6 h 456"/>
                <a:gd name="T48" fmla="*/ 39 w 785"/>
                <a:gd name="T49" fmla="*/ 8 h 456"/>
                <a:gd name="T50" fmla="*/ 34 w 785"/>
                <a:gd name="T51" fmla="*/ 5 h 456"/>
                <a:gd name="T52" fmla="*/ 34 w 785"/>
                <a:gd name="T53" fmla="*/ 11 h 456"/>
                <a:gd name="T54" fmla="*/ 40 w 785"/>
                <a:gd name="T55" fmla="*/ 13 h 456"/>
                <a:gd name="T56" fmla="*/ 43 w 785"/>
                <a:gd name="T57" fmla="*/ 16 h 456"/>
                <a:gd name="T58" fmla="*/ 53 w 785"/>
                <a:gd name="T59" fmla="*/ 16 h 456"/>
                <a:gd name="T60" fmla="*/ 48 w 785"/>
                <a:gd name="T61" fmla="*/ 13 h 456"/>
                <a:gd name="T62" fmla="*/ 51 w 785"/>
                <a:gd name="T63" fmla="*/ 12 h 456"/>
                <a:gd name="T64" fmla="*/ 62 w 785"/>
                <a:gd name="T65" fmla="*/ 17 h 456"/>
                <a:gd name="T66" fmla="*/ 51 w 785"/>
                <a:gd name="T67" fmla="*/ 23 h 456"/>
                <a:gd name="T68" fmla="*/ 48 w 785"/>
                <a:gd name="T69" fmla="*/ 22 h 456"/>
                <a:gd name="T70" fmla="*/ 53 w 785"/>
                <a:gd name="T71" fmla="*/ 19 h 456"/>
                <a:gd name="T72" fmla="*/ 43 w 785"/>
                <a:gd name="T73" fmla="*/ 19 h 456"/>
                <a:gd name="T74" fmla="*/ 40 w 785"/>
                <a:gd name="T75" fmla="*/ 23 h 456"/>
                <a:gd name="T76" fmla="*/ 33 w 785"/>
                <a:gd name="T77" fmla="*/ 25 h 456"/>
                <a:gd name="T78" fmla="*/ 33 w 785"/>
                <a:gd name="T79" fmla="*/ 31 h 456"/>
                <a:gd name="T80" fmla="*/ 38 w 785"/>
                <a:gd name="T81" fmla="*/ 27 h 456"/>
                <a:gd name="T82" fmla="*/ 38 w 785"/>
                <a:gd name="T83" fmla="*/ 27 h 456"/>
                <a:gd name="T84" fmla="*/ 38 w 785"/>
                <a:gd name="T85" fmla="*/ 27 h 456"/>
                <a:gd name="T86" fmla="*/ 26 w 785"/>
                <a:gd name="T87" fmla="*/ 20 h 456"/>
                <a:gd name="T88" fmla="*/ 36 w 785"/>
                <a:gd name="T89" fmla="*/ 20 h 456"/>
                <a:gd name="T90" fmla="*/ 36 w 785"/>
                <a:gd name="T91" fmla="*/ 15 h 456"/>
                <a:gd name="T92" fmla="*/ 26 w 785"/>
                <a:gd name="T93" fmla="*/ 15 h 456"/>
                <a:gd name="T94" fmla="*/ 26 w 785"/>
                <a:gd name="T95" fmla="*/ 20 h 45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6"/>
                <a:gd name="T146" fmla="*/ 785 w 785"/>
                <a:gd name="T147" fmla="*/ 456 h 45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6">
                  <a:moveTo>
                    <a:pt x="483" y="355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6"/>
                    <a:pt x="389" y="456"/>
                    <a:pt x="389" y="456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5"/>
                    <a:pt x="295" y="355"/>
                    <a:pt x="295" y="355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1"/>
                    <a:pt x="286" y="290"/>
                  </a:cubicBezTo>
                  <a:cubicBezTo>
                    <a:pt x="266" y="278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4"/>
                    <a:pt x="174" y="284"/>
                    <a:pt x="174" y="284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2"/>
                    <a:pt x="134" y="152"/>
                    <a:pt x="134" y="152"/>
                  </a:cubicBezTo>
                  <a:cubicBezTo>
                    <a:pt x="174" y="175"/>
                    <a:pt x="174" y="175"/>
                    <a:pt x="174" y="175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5"/>
                    <a:pt x="369" y="65"/>
                    <a:pt x="369" y="65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5"/>
                    <a:pt x="435" y="65"/>
                    <a:pt x="435" y="65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89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8"/>
                    <a:pt x="611" y="168"/>
                    <a:pt x="611" y="168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0"/>
                    <a:pt x="651" y="300"/>
                    <a:pt x="651" y="300"/>
                  </a:cubicBezTo>
                  <a:cubicBezTo>
                    <a:pt x="611" y="277"/>
                    <a:pt x="611" y="277"/>
                    <a:pt x="611" y="277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59"/>
                    <a:pt x="526" y="276"/>
                    <a:pt x="502" y="290"/>
                  </a:cubicBezTo>
                  <a:cubicBezTo>
                    <a:pt x="480" y="303"/>
                    <a:pt x="451" y="311"/>
                    <a:pt x="422" y="314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119">
              <a:extLst>
                <a:ext uri="{FF2B5EF4-FFF2-40B4-BE49-F238E27FC236}">
                  <a16:creationId xmlns:a16="http://schemas.microsoft.com/office/drawing/2014/main" id="{3B84461F-85C6-4D3F-B6D2-866EE9E29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" y="673"/>
              <a:ext cx="30" cy="48"/>
            </a:xfrm>
            <a:custGeom>
              <a:avLst/>
              <a:gdLst>
                <a:gd name="T0" fmla="*/ 2 w 56"/>
                <a:gd name="T1" fmla="*/ 1 h 92"/>
                <a:gd name="T2" fmla="*/ 4 w 56"/>
                <a:gd name="T3" fmla="*/ 2 h 92"/>
                <a:gd name="T4" fmla="*/ 5 w 56"/>
                <a:gd name="T5" fmla="*/ 3 h 92"/>
                <a:gd name="T6" fmla="*/ 3 w 56"/>
                <a:gd name="T7" fmla="*/ 3 h 92"/>
                <a:gd name="T8" fmla="*/ 2 w 56"/>
                <a:gd name="T9" fmla="*/ 2 h 92"/>
                <a:gd name="T10" fmla="*/ 2 w 56"/>
                <a:gd name="T11" fmla="*/ 1 h 92"/>
                <a:gd name="T12" fmla="*/ 2 w 56"/>
                <a:gd name="T13" fmla="*/ 2 h 92"/>
                <a:gd name="T14" fmla="*/ 2 w 56"/>
                <a:gd name="T15" fmla="*/ 2 h 92"/>
                <a:gd name="T16" fmla="*/ 3 w 56"/>
                <a:gd name="T17" fmla="*/ 3 h 92"/>
                <a:gd name="T18" fmla="*/ 4 w 56"/>
                <a:gd name="T19" fmla="*/ 4 h 92"/>
                <a:gd name="T20" fmla="*/ 5 w 56"/>
                <a:gd name="T21" fmla="*/ 6 h 92"/>
                <a:gd name="T22" fmla="*/ 4 w 56"/>
                <a:gd name="T23" fmla="*/ 7 h 92"/>
                <a:gd name="T24" fmla="*/ 2 w 56"/>
                <a:gd name="T25" fmla="*/ 6 h 92"/>
                <a:gd name="T26" fmla="*/ 1 w 56"/>
                <a:gd name="T27" fmla="*/ 5 h 92"/>
                <a:gd name="T28" fmla="*/ 0 w 56"/>
                <a:gd name="T29" fmla="*/ 3 h 92"/>
                <a:gd name="T30" fmla="*/ 1 w 56"/>
                <a:gd name="T31" fmla="*/ 4 h 92"/>
                <a:gd name="T32" fmla="*/ 2 w 56"/>
                <a:gd name="T33" fmla="*/ 5 h 92"/>
                <a:gd name="T34" fmla="*/ 3 w 56"/>
                <a:gd name="T35" fmla="*/ 5 h 92"/>
                <a:gd name="T36" fmla="*/ 3 w 56"/>
                <a:gd name="T37" fmla="*/ 5 h 92"/>
                <a:gd name="T38" fmla="*/ 3 w 56"/>
                <a:gd name="T39" fmla="*/ 5 h 92"/>
                <a:gd name="T40" fmla="*/ 3 w 56"/>
                <a:gd name="T41" fmla="*/ 4 h 92"/>
                <a:gd name="T42" fmla="*/ 1 w 56"/>
                <a:gd name="T43" fmla="*/ 3 h 92"/>
                <a:gd name="T44" fmla="*/ 1 w 56"/>
                <a:gd name="T45" fmla="*/ 1 h 92"/>
                <a:gd name="T46" fmla="*/ 1 w 56"/>
                <a:gd name="T47" fmla="*/ 1 h 92"/>
                <a:gd name="T48" fmla="*/ 2 w 56"/>
                <a:gd name="T49" fmla="*/ 1 h 92"/>
                <a:gd name="T50" fmla="*/ 2 w 56"/>
                <a:gd name="T51" fmla="*/ 1 h 92"/>
                <a:gd name="T52" fmla="*/ 2 w 56"/>
                <a:gd name="T53" fmla="*/ 1 h 92"/>
                <a:gd name="T54" fmla="*/ 2 w 56"/>
                <a:gd name="T55" fmla="*/ 1 h 92"/>
                <a:gd name="T56" fmla="*/ 2 w 56"/>
                <a:gd name="T57" fmla="*/ 1 h 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6"/>
                <a:gd name="T88" fmla="*/ 0 h 92"/>
                <a:gd name="T89" fmla="*/ 56 w 56"/>
                <a:gd name="T90" fmla="*/ 92 h 9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6" h="92">
                  <a:moveTo>
                    <a:pt x="27" y="5"/>
                  </a:moveTo>
                  <a:cubicBezTo>
                    <a:pt x="35" y="9"/>
                    <a:pt x="41" y="15"/>
                    <a:pt x="46" y="21"/>
                  </a:cubicBezTo>
                  <a:cubicBezTo>
                    <a:pt x="51" y="28"/>
                    <a:pt x="54" y="36"/>
                    <a:pt x="54" y="45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9" y="29"/>
                    <a:pt x="35" y="22"/>
                    <a:pt x="27" y="17"/>
                  </a:cubicBezTo>
                  <a:cubicBezTo>
                    <a:pt x="24" y="16"/>
                    <a:pt x="22" y="15"/>
                    <a:pt x="20" y="15"/>
                  </a:cubicBezTo>
                  <a:cubicBezTo>
                    <a:pt x="18" y="16"/>
                    <a:pt x="17" y="17"/>
                    <a:pt x="17" y="20"/>
                  </a:cubicBezTo>
                  <a:cubicBezTo>
                    <a:pt x="17" y="23"/>
                    <a:pt x="18" y="26"/>
                    <a:pt x="20" y="28"/>
                  </a:cubicBezTo>
                  <a:cubicBezTo>
                    <a:pt x="22" y="30"/>
                    <a:pt x="27" y="35"/>
                    <a:pt x="36" y="43"/>
                  </a:cubicBezTo>
                  <a:cubicBezTo>
                    <a:pt x="42" y="48"/>
                    <a:pt x="45" y="52"/>
                    <a:pt x="48" y="55"/>
                  </a:cubicBezTo>
                  <a:cubicBezTo>
                    <a:pt x="53" y="62"/>
                    <a:pt x="56" y="69"/>
                    <a:pt x="56" y="77"/>
                  </a:cubicBezTo>
                  <a:cubicBezTo>
                    <a:pt x="56" y="84"/>
                    <a:pt x="54" y="88"/>
                    <a:pt x="49" y="90"/>
                  </a:cubicBezTo>
                  <a:cubicBezTo>
                    <a:pt x="44" y="92"/>
                    <a:pt x="37" y="90"/>
                    <a:pt x="28" y="85"/>
                  </a:cubicBezTo>
                  <a:cubicBezTo>
                    <a:pt x="20" y="81"/>
                    <a:pt x="14" y="75"/>
                    <a:pt x="9" y="67"/>
                  </a:cubicBezTo>
                  <a:cubicBezTo>
                    <a:pt x="3" y="59"/>
                    <a:pt x="0" y="51"/>
                    <a:pt x="0" y="42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5"/>
                    <a:pt x="16" y="59"/>
                    <a:pt x="19" y="63"/>
                  </a:cubicBezTo>
                  <a:cubicBezTo>
                    <a:pt x="21" y="67"/>
                    <a:pt x="25" y="70"/>
                    <a:pt x="29" y="72"/>
                  </a:cubicBezTo>
                  <a:cubicBezTo>
                    <a:pt x="32" y="74"/>
                    <a:pt x="35" y="75"/>
                    <a:pt x="37" y="75"/>
                  </a:cubicBezTo>
                  <a:cubicBezTo>
                    <a:pt x="40" y="76"/>
                    <a:pt x="42" y="74"/>
                    <a:pt x="42" y="70"/>
                  </a:cubicBezTo>
                  <a:cubicBezTo>
                    <a:pt x="42" y="66"/>
                    <a:pt x="38" y="61"/>
                    <a:pt x="32" y="55"/>
                  </a:cubicBezTo>
                  <a:cubicBezTo>
                    <a:pt x="20" y="44"/>
                    <a:pt x="14" y="38"/>
                    <a:pt x="13" y="37"/>
                  </a:cubicBezTo>
                  <a:cubicBezTo>
                    <a:pt x="6" y="29"/>
                    <a:pt x="2" y="22"/>
                    <a:pt x="2" y="13"/>
                  </a:cubicBezTo>
                  <a:cubicBezTo>
                    <a:pt x="2" y="6"/>
                    <a:pt x="5" y="2"/>
                    <a:pt x="10" y="1"/>
                  </a:cubicBezTo>
                  <a:cubicBezTo>
                    <a:pt x="15" y="0"/>
                    <a:pt x="21" y="1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120">
              <a:extLst>
                <a:ext uri="{FF2B5EF4-FFF2-40B4-BE49-F238E27FC236}">
                  <a16:creationId xmlns:a16="http://schemas.microsoft.com/office/drawing/2014/main" id="{192B5E5B-D689-4090-8D8A-045BB863A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" y="685"/>
              <a:ext cx="46" cy="62"/>
            </a:xfrm>
            <a:custGeom>
              <a:avLst/>
              <a:gdLst>
                <a:gd name="T0" fmla="*/ 46 w 46"/>
                <a:gd name="T1" fmla="*/ 27 h 62"/>
                <a:gd name="T2" fmla="*/ 36 w 46"/>
                <a:gd name="T3" fmla="*/ 62 h 62"/>
                <a:gd name="T4" fmla="*/ 29 w 46"/>
                <a:gd name="T5" fmla="*/ 57 h 62"/>
                <a:gd name="T6" fmla="*/ 23 w 46"/>
                <a:gd name="T7" fmla="*/ 27 h 62"/>
                <a:gd name="T8" fmla="*/ 17 w 46"/>
                <a:gd name="T9" fmla="*/ 51 h 62"/>
                <a:gd name="T10" fmla="*/ 9 w 46"/>
                <a:gd name="T11" fmla="*/ 46 h 62"/>
                <a:gd name="T12" fmla="*/ 0 w 46"/>
                <a:gd name="T13" fmla="*/ 0 h 62"/>
                <a:gd name="T14" fmla="*/ 8 w 46"/>
                <a:gd name="T15" fmla="*/ 5 h 62"/>
                <a:gd name="T16" fmla="*/ 13 w 46"/>
                <a:gd name="T17" fmla="*/ 36 h 62"/>
                <a:gd name="T18" fmla="*/ 19 w 46"/>
                <a:gd name="T19" fmla="*/ 12 h 62"/>
                <a:gd name="T20" fmla="*/ 27 w 46"/>
                <a:gd name="T21" fmla="*/ 16 h 62"/>
                <a:gd name="T22" fmla="*/ 33 w 46"/>
                <a:gd name="T23" fmla="*/ 47 h 62"/>
                <a:gd name="T24" fmla="*/ 38 w 46"/>
                <a:gd name="T25" fmla="*/ 23 h 62"/>
                <a:gd name="T26" fmla="*/ 46 w 46"/>
                <a:gd name="T27" fmla="*/ 27 h 62"/>
                <a:gd name="T28" fmla="*/ 46 w 46"/>
                <a:gd name="T29" fmla="*/ 27 h 62"/>
                <a:gd name="T30" fmla="*/ 46 w 46"/>
                <a:gd name="T31" fmla="*/ 27 h 62"/>
                <a:gd name="T32" fmla="*/ 46 w 46"/>
                <a:gd name="T33" fmla="*/ 27 h 62"/>
                <a:gd name="T34" fmla="*/ 46 w 46"/>
                <a:gd name="T35" fmla="*/ 27 h 62"/>
                <a:gd name="T36" fmla="*/ 46 w 46"/>
                <a:gd name="T37" fmla="*/ 27 h 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6"/>
                <a:gd name="T58" fmla="*/ 0 h 62"/>
                <a:gd name="T59" fmla="*/ 46 w 46"/>
                <a:gd name="T60" fmla="*/ 62 h 6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6" h="62">
                  <a:moveTo>
                    <a:pt x="46" y="27"/>
                  </a:moveTo>
                  <a:lnTo>
                    <a:pt x="36" y="62"/>
                  </a:lnTo>
                  <a:lnTo>
                    <a:pt x="29" y="57"/>
                  </a:lnTo>
                  <a:lnTo>
                    <a:pt x="23" y="27"/>
                  </a:lnTo>
                  <a:lnTo>
                    <a:pt x="17" y="51"/>
                  </a:lnTo>
                  <a:lnTo>
                    <a:pt x="9" y="46"/>
                  </a:lnTo>
                  <a:lnTo>
                    <a:pt x="0" y="0"/>
                  </a:lnTo>
                  <a:lnTo>
                    <a:pt x="8" y="5"/>
                  </a:lnTo>
                  <a:lnTo>
                    <a:pt x="13" y="36"/>
                  </a:lnTo>
                  <a:lnTo>
                    <a:pt x="19" y="12"/>
                  </a:lnTo>
                  <a:lnTo>
                    <a:pt x="27" y="16"/>
                  </a:lnTo>
                  <a:lnTo>
                    <a:pt x="33" y="47"/>
                  </a:lnTo>
                  <a:lnTo>
                    <a:pt x="38" y="23"/>
                  </a:lnTo>
                  <a:lnTo>
                    <a:pt x="4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121">
              <a:extLst>
                <a:ext uri="{FF2B5EF4-FFF2-40B4-BE49-F238E27FC236}">
                  <a16:creationId xmlns:a16="http://schemas.microsoft.com/office/drawing/2014/main" id="{FB239428-1CA3-4A1D-B401-8E3CBD8EE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" y="714"/>
              <a:ext cx="7" cy="45"/>
            </a:xfrm>
            <a:custGeom>
              <a:avLst/>
              <a:gdLst>
                <a:gd name="T0" fmla="*/ 7 w 7"/>
                <a:gd name="T1" fmla="*/ 5 h 45"/>
                <a:gd name="T2" fmla="*/ 7 w 7"/>
                <a:gd name="T3" fmla="*/ 45 h 45"/>
                <a:gd name="T4" fmla="*/ 0 w 7"/>
                <a:gd name="T5" fmla="*/ 41 h 45"/>
                <a:gd name="T6" fmla="*/ 0 w 7"/>
                <a:gd name="T7" fmla="*/ 0 h 45"/>
                <a:gd name="T8" fmla="*/ 7 w 7"/>
                <a:gd name="T9" fmla="*/ 5 h 45"/>
                <a:gd name="T10" fmla="*/ 7 w 7"/>
                <a:gd name="T11" fmla="*/ 5 h 45"/>
                <a:gd name="T12" fmla="*/ 7 w 7"/>
                <a:gd name="T13" fmla="*/ 5 h 45"/>
                <a:gd name="T14" fmla="*/ 7 w 7"/>
                <a:gd name="T15" fmla="*/ 5 h 45"/>
                <a:gd name="T16" fmla="*/ 7 w 7"/>
                <a:gd name="T17" fmla="*/ 5 h 45"/>
                <a:gd name="T18" fmla="*/ 7 w 7"/>
                <a:gd name="T19" fmla="*/ 5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"/>
                <a:gd name="T31" fmla="*/ 0 h 45"/>
                <a:gd name="T32" fmla="*/ 7 w 7"/>
                <a:gd name="T33" fmla="*/ 45 h 4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" h="45">
                  <a:moveTo>
                    <a:pt x="7" y="5"/>
                  </a:moveTo>
                  <a:lnTo>
                    <a:pt x="7" y="45"/>
                  </a:lnTo>
                  <a:lnTo>
                    <a:pt x="0" y="41"/>
                  </a:lnTo>
                  <a:lnTo>
                    <a:pt x="0" y="0"/>
                  </a:lnTo>
                  <a:lnTo>
                    <a:pt x="7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122">
              <a:extLst>
                <a:ext uri="{FF2B5EF4-FFF2-40B4-BE49-F238E27FC236}">
                  <a16:creationId xmlns:a16="http://schemas.microsoft.com/office/drawing/2014/main" id="{E2F2A0DA-1D14-4B1D-AD8E-2771EB1620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" y="721"/>
              <a:ext cx="29" cy="51"/>
            </a:xfrm>
            <a:custGeom>
              <a:avLst/>
              <a:gdLst>
                <a:gd name="T0" fmla="*/ 29 w 29"/>
                <a:gd name="T1" fmla="*/ 17 h 51"/>
                <a:gd name="T2" fmla="*/ 29 w 29"/>
                <a:gd name="T3" fmla="*/ 24 h 51"/>
                <a:gd name="T4" fmla="*/ 19 w 29"/>
                <a:gd name="T5" fmla="*/ 18 h 51"/>
                <a:gd name="T6" fmla="*/ 19 w 29"/>
                <a:gd name="T7" fmla="*/ 51 h 51"/>
                <a:gd name="T8" fmla="*/ 11 w 29"/>
                <a:gd name="T9" fmla="*/ 46 h 51"/>
                <a:gd name="T10" fmla="*/ 11 w 29"/>
                <a:gd name="T11" fmla="*/ 14 h 51"/>
                <a:gd name="T12" fmla="*/ 0 w 29"/>
                <a:gd name="T13" fmla="*/ 7 h 51"/>
                <a:gd name="T14" fmla="*/ 0 w 29"/>
                <a:gd name="T15" fmla="*/ 0 h 51"/>
                <a:gd name="T16" fmla="*/ 29 w 29"/>
                <a:gd name="T17" fmla="*/ 17 h 51"/>
                <a:gd name="T18" fmla="*/ 29 w 29"/>
                <a:gd name="T19" fmla="*/ 17 h 51"/>
                <a:gd name="T20" fmla="*/ 29 w 29"/>
                <a:gd name="T21" fmla="*/ 17 h 51"/>
                <a:gd name="T22" fmla="*/ 29 w 29"/>
                <a:gd name="T23" fmla="*/ 17 h 51"/>
                <a:gd name="T24" fmla="*/ 29 w 29"/>
                <a:gd name="T25" fmla="*/ 17 h 51"/>
                <a:gd name="T26" fmla="*/ 29 w 29"/>
                <a:gd name="T27" fmla="*/ 17 h 5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51"/>
                <a:gd name="T44" fmla="*/ 29 w 29"/>
                <a:gd name="T45" fmla="*/ 51 h 5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51">
                  <a:moveTo>
                    <a:pt x="29" y="17"/>
                  </a:moveTo>
                  <a:lnTo>
                    <a:pt x="29" y="24"/>
                  </a:lnTo>
                  <a:lnTo>
                    <a:pt x="19" y="18"/>
                  </a:lnTo>
                  <a:lnTo>
                    <a:pt x="19" y="51"/>
                  </a:lnTo>
                  <a:lnTo>
                    <a:pt x="11" y="46"/>
                  </a:lnTo>
                  <a:lnTo>
                    <a:pt x="11" y="14"/>
                  </a:lnTo>
                  <a:lnTo>
                    <a:pt x="0" y="7"/>
                  </a:lnTo>
                  <a:lnTo>
                    <a:pt x="0" y="0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123">
              <a:extLst>
                <a:ext uri="{FF2B5EF4-FFF2-40B4-BE49-F238E27FC236}">
                  <a16:creationId xmlns:a16="http://schemas.microsoft.com/office/drawing/2014/main" id="{B8A09CC9-2A65-43D0-93A1-E2CDB1F94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" y="745"/>
              <a:ext cx="33" cy="48"/>
            </a:xfrm>
            <a:custGeom>
              <a:avLst/>
              <a:gdLst>
                <a:gd name="T0" fmla="*/ 3 w 62"/>
                <a:gd name="T1" fmla="*/ 1 h 92"/>
                <a:gd name="T2" fmla="*/ 4 w 62"/>
                <a:gd name="T3" fmla="*/ 2 h 92"/>
                <a:gd name="T4" fmla="*/ 5 w 62"/>
                <a:gd name="T5" fmla="*/ 4 h 92"/>
                <a:gd name="T6" fmla="*/ 4 w 62"/>
                <a:gd name="T7" fmla="*/ 3 h 92"/>
                <a:gd name="T8" fmla="*/ 3 w 62"/>
                <a:gd name="T9" fmla="*/ 2 h 92"/>
                <a:gd name="T10" fmla="*/ 3 w 62"/>
                <a:gd name="T11" fmla="*/ 2 h 92"/>
                <a:gd name="T12" fmla="*/ 2 w 62"/>
                <a:gd name="T13" fmla="*/ 2 h 92"/>
                <a:gd name="T14" fmla="*/ 1 w 62"/>
                <a:gd name="T15" fmla="*/ 3 h 92"/>
                <a:gd name="T16" fmla="*/ 2 w 62"/>
                <a:gd name="T17" fmla="*/ 4 h 92"/>
                <a:gd name="T18" fmla="*/ 3 w 62"/>
                <a:gd name="T19" fmla="*/ 5 h 92"/>
                <a:gd name="T20" fmla="*/ 3 w 62"/>
                <a:gd name="T21" fmla="*/ 5 h 92"/>
                <a:gd name="T22" fmla="*/ 4 w 62"/>
                <a:gd name="T23" fmla="*/ 5 h 92"/>
                <a:gd name="T24" fmla="*/ 5 w 62"/>
                <a:gd name="T25" fmla="*/ 5 h 92"/>
                <a:gd name="T26" fmla="*/ 4 w 62"/>
                <a:gd name="T27" fmla="*/ 7 h 92"/>
                <a:gd name="T28" fmla="*/ 3 w 62"/>
                <a:gd name="T29" fmla="*/ 6 h 92"/>
                <a:gd name="T30" fmla="*/ 1 w 62"/>
                <a:gd name="T31" fmla="*/ 5 h 92"/>
                <a:gd name="T32" fmla="*/ 0 w 62"/>
                <a:gd name="T33" fmla="*/ 2 h 92"/>
                <a:gd name="T34" fmla="*/ 1 w 62"/>
                <a:gd name="T35" fmla="*/ 1 h 92"/>
                <a:gd name="T36" fmla="*/ 3 w 62"/>
                <a:gd name="T37" fmla="*/ 1 h 92"/>
                <a:gd name="T38" fmla="*/ 3 w 62"/>
                <a:gd name="T39" fmla="*/ 1 h 92"/>
                <a:gd name="T40" fmla="*/ 3 w 62"/>
                <a:gd name="T41" fmla="*/ 1 h 92"/>
                <a:gd name="T42" fmla="*/ 3 w 62"/>
                <a:gd name="T43" fmla="*/ 1 h 92"/>
                <a:gd name="T44" fmla="*/ 3 w 62"/>
                <a:gd name="T45" fmla="*/ 1 h 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2"/>
                <a:gd name="T70" fmla="*/ 0 h 92"/>
                <a:gd name="T71" fmla="*/ 62 w 62"/>
                <a:gd name="T72" fmla="*/ 92 h 9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2" h="92">
                  <a:moveTo>
                    <a:pt x="33" y="7"/>
                  </a:moveTo>
                  <a:cubicBezTo>
                    <a:pt x="41" y="11"/>
                    <a:pt x="47" y="17"/>
                    <a:pt x="52" y="25"/>
                  </a:cubicBezTo>
                  <a:cubicBezTo>
                    <a:pt x="58" y="33"/>
                    <a:pt x="61" y="41"/>
                    <a:pt x="62" y="50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7" y="38"/>
                    <a:pt x="46" y="34"/>
                    <a:pt x="43" y="30"/>
                  </a:cubicBezTo>
                  <a:cubicBezTo>
                    <a:pt x="40" y="26"/>
                    <a:pt x="37" y="23"/>
                    <a:pt x="33" y="21"/>
                  </a:cubicBezTo>
                  <a:cubicBezTo>
                    <a:pt x="27" y="17"/>
                    <a:pt x="22" y="17"/>
                    <a:pt x="19" y="21"/>
                  </a:cubicBezTo>
                  <a:cubicBezTo>
                    <a:pt x="16" y="24"/>
                    <a:pt x="15" y="29"/>
                    <a:pt x="15" y="36"/>
                  </a:cubicBezTo>
                  <a:cubicBezTo>
                    <a:pt x="15" y="44"/>
                    <a:pt x="16" y="50"/>
                    <a:pt x="19" y="56"/>
                  </a:cubicBezTo>
                  <a:cubicBezTo>
                    <a:pt x="22" y="63"/>
                    <a:pt x="27" y="69"/>
                    <a:pt x="33" y="72"/>
                  </a:cubicBezTo>
                  <a:cubicBezTo>
                    <a:pt x="37" y="75"/>
                    <a:pt x="41" y="75"/>
                    <a:pt x="43" y="74"/>
                  </a:cubicBezTo>
                  <a:cubicBezTo>
                    <a:pt x="46" y="72"/>
                    <a:pt x="47" y="69"/>
                    <a:pt x="48" y="64"/>
                  </a:cubicBezTo>
                  <a:cubicBezTo>
                    <a:pt x="62" y="72"/>
                    <a:pt x="62" y="72"/>
                    <a:pt x="62" y="72"/>
                  </a:cubicBezTo>
                  <a:cubicBezTo>
                    <a:pt x="61" y="81"/>
                    <a:pt x="58" y="87"/>
                    <a:pt x="53" y="90"/>
                  </a:cubicBezTo>
                  <a:cubicBezTo>
                    <a:pt x="48" y="92"/>
                    <a:pt x="41" y="91"/>
                    <a:pt x="33" y="86"/>
                  </a:cubicBezTo>
                  <a:cubicBezTo>
                    <a:pt x="23" y="81"/>
                    <a:pt x="15" y="72"/>
                    <a:pt x="9" y="61"/>
                  </a:cubicBezTo>
                  <a:cubicBezTo>
                    <a:pt x="3" y="50"/>
                    <a:pt x="0" y="39"/>
                    <a:pt x="0" y="28"/>
                  </a:cubicBezTo>
                  <a:cubicBezTo>
                    <a:pt x="0" y="16"/>
                    <a:pt x="3" y="8"/>
                    <a:pt x="9" y="4"/>
                  </a:cubicBezTo>
                  <a:cubicBezTo>
                    <a:pt x="15" y="0"/>
                    <a:pt x="23" y="1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124">
              <a:extLst>
                <a:ext uri="{FF2B5EF4-FFF2-40B4-BE49-F238E27FC236}">
                  <a16:creationId xmlns:a16="http://schemas.microsoft.com/office/drawing/2014/main" id="{D2766548-A125-41F0-AD7C-66113AB25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" y="761"/>
              <a:ext cx="30" cy="57"/>
            </a:xfrm>
            <a:custGeom>
              <a:avLst/>
              <a:gdLst>
                <a:gd name="T0" fmla="*/ 30 w 30"/>
                <a:gd name="T1" fmla="*/ 17 h 57"/>
                <a:gd name="T2" fmla="*/ 30 w 30"/>
                <a:gd name="T3" fmla="*/ 57 h 57"/>
                <a:gd name="T4" fmla="*/ 22 w 30"/>
                <a:gd name="T5" fmla="*/ 53 h 57"/>
                <a:gd name="T6" fmla="*/ 22 w 30"/>
                <a:gd name="T7" fmla="*/ 35 h 57"/>
                <a:gd name="T8" fmla="*/ 8 w 30"/>
                <a:gd name="T9" fmla="*/ 27 h 57"/>
                <a:gd name="T10" fmla="*/ 8 w 30"/>
                <a:gd name="T11" fmla="*/ 45 h 57"/>
                <a:gd name="T12" fmla="*/ 0 w 30"/>
                <a:gd name="T13" fmla="*/ 40 h 57"/>
                <a:gd name="T14" fmla="*/ 0 w 30"/>
                <a:gd name="T15" fmla="*/ 0 h 57"/>
                <a:gd name="T16" fmla="*/ 8 w 30"/>
                <a:gd name="T17" fmla="*/ 4 h 57"/>
                <a:gd name="T18" fmla="*/ 8 w 30"/>
                <a:gd name="T19" fmla="*/ 20 h 57"/>
                <a:gd name="T20" fmla="*/ 22 w 30"/>
                <a:gd name="T21" fmla="*/ 28 h 57"/>
                <a:gd name="T22" fmla="*/ 23 w 30"/>
                <a:gd name="T23" fmla="*/ 13 h 57"/>
                <a:gd name="T24" fmla="*/ 30 w 30"/>
                <a:gd name="T25" fmla="*/ 17 h 57"/>
                <a:gd name="T26" fmla="*/ 30 w 30"/>
                <a:gd name="T27" fmla="*/ 17 h 57"/>
                <a:gd name="T28" fmla="*/ 30 w 30"/>
                <a:gd name="T29" fmla="*/ 17 h 57"/>
                <a:gd name="T30" fmla="*/ 30 w 30"/>
                <a:gd name="T31" fmla="*/ 17 h 57"/>
                <a:gd name="T32" fmla="*/ 30 w 30"/>
                <a:gd name="T33" fmla="*/ 17 h 57"/>
                <a:gd name="T34" fmla="*/ 30 w 30"/>
                <a:gd name="T35" fmla="*/ 17 h 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0"/>
                <a:gd name="T55" fmla="*/ 0 h 57"/>
                <a:gd name="T56" fmla="*/ 30 w 30"/>
                <a:gd name="T57" fmla="*/ 57 h 5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0" h="57">
                  <a:moveTo>
                    <a:pt x="30" y="17"/>
                  </a:moveTo>
                  <a:lnTo>
                    <a:pt x="30" y="57"/>
                  </a:lnTo>
                  <a:lnTo>
                    <a:pt x="22" y="53"/>
                  </a:lnTo>
                  <a:lnTo>
                    <a:pt x="22" y="35"/>
                  </a:lnTo>
                  <a:lnTo>
                    <a:pt x="8" y="27"/>
                  </a:lnTo>
                  <a:lnTo>
                    <a:pt x="8" y="45"/>
                  </a:lnTo>
                  <a:lnTo>
                    <a:pt x="0" y="40"/>
                  </a:lnTo>
                  <a:lnTo>
                    <a:pt x="0" y="0"/>
                  </a:lnTo>
                  <a:lnTo>
                    <a:pt x="8" y="4"/>
                  </a:lnTo>
                  <a:lnTo>
                    <a:pt x="8" y="20"/>
                  </a:lnTo>
                  <a:lnTo>
                    <a:pt x="22" y="28"/>
                  </a:lnTo>
                  <a:lnTo>
                    <a:pt x="23" y="13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" name="爆炸形 2 91">
            <a:extLst>
              <a:ext uri="{FF2B5EF4-FFF2-40B4-BE49-F238E27FC236}">
                <a16:creationId xmlns:a16="http://schemas.microsoft.com/office/drawing/2014/main" id="{F529AE8B-5707-4D17-80D7-CDF990325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5186" y="4625975"/>
            <a:ext cx="1071563" cy="1071563"/>
          </a:xfrm>
          <a:prstGeom prst="irregularSeal2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01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62B888-4AFC-4C81-ACC3-332F60A1C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STP</a:t>
            </a:r>
            <a:r>
              <a:rPr lang="zh-CN" altLang="en-US" dirty="0"/>
              <a:t>工作原理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BC8C82-00D0-47AA-B65F-484DAB6E2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30825" cy="435133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STP</a:t>
            </a:r>
            <a:r>
              <a:rPr lang="zh-CN" altLang="en-US" dirty="0"/>
              <a:t>（</a:t>
            </a:r>
            <a:r>
              <a:rPr lang="en-US" altLang="zh-CN" dirty="0"/>
              <a:t>Spanning Tree Protocol</a:t>
            </a:r>
            <a:r>
              <a:rPr lang="zh-CN" altLang="en-US" dirty="0"/>
              <a:t>，生成树协议）是用于在局域网中消除数据链路层物理环路的协议。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通过在桥之间交换</a:t>
            </a:r>
            <a:r>
              <a:rPr lang="en-US" altLang="zh-CN" dirty="0"/>
              <a:t>BPDU</a:t>
            </a:r>
            <a:r>
              <a:rPr lang="zh-CN" altLang="en-US" dirty="0"/>
              <a:t>（</a:t>
            </a:r>
            <a:r>
              <a:rPr lang="en-US" altLang="zh-CN" dirty="0"/>
              <a:t>Bridge Protocol Data Unit</a:t>
            </a:r>
            <a:r>
              <a:rPr lang="zh-CN" altLang="en-US" dirty="0"/>
              <a:t>，桥协议数据单元），来保证设备完成生成树的计算过程 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802.1d</a:t>
            </a:r>
            <a:endParaRPr lang="zh-CN" altLang="en-US" dirty="0"/>
          </a:p>
        </p:txBody>
      </p:sp>
      <p:sp>
        <p:nvSpPr>
          <p:cNvPr id="4" name="Line 3">
            <a:extLst>
              <a:ext uri="{FF2B5EF4-FFF2-40B4-BE49-F238E27FC236}">
                <a16:creationId xmlns:a16="http://schemas.microsoft.com/office/drawing/2014/main" id="{6434A628-E6DE-4488-8C68-E2478239B6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35800" y="2627313"/>
            <a:ext cx="1008062" cy="16557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FDE1E89D-9F38-4726-9AE2-3899CBB9D1EA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7237" y="4427538"/>
            <a:ext cx="22320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9EE24154-B351-4828-B790-00BEF7B67CB5}"/>
              </a:ext>
            </a:extLst>
          </p:cNvPr>
          <p:cNvSpPr>
            <a:spLocks noChangeShapeType="1"/>
          </p:cNvSpPr>
          <p:nvPr/>
        </p:nvSpPr>
        <p:spPr bwMode="auto">
          <a:xfrm>
            <a:off x="8402637" y="2627313"/>
            <a:ext cx="1081088" cy="15827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553559-77AA-4B84-A39B-0CF5D5F43D9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08737" y="4067176"/>
            <a:ext cx="914400" cy="666750"/>
            <a:chOff x="1402" y="538"/>
            <a:chExt cx="576" cy="420"/>
          </a:xfrm>
        </p:grpSpPr>
        <p:sp>
          <p:nvSpPr>
            <p:cNvPr id="8" name="AutoShape 7">
              <a:extLst>
                <a:ext uri="{FF2B5EF4-FFF2-40B4-BE49-F238E27FC236}">
                  <a16:creationId xmlns:a16="http://schemas.microsoft.com/office/drawing/2014/main" id="{ADC3BEAE-3567-40F9-A7B4-73204721C13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02" y="538"/>
              <a:ext cx="576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7B85F9FE-6575-4E1C-B381-E550D18B23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" y="706"/>
              <a:ext cx="287" cy="252"/>
            </a:xfrm>
            <a:custGeom>
              <a:avLst/>
              <a:gdLst>
                <a:gd name="T0" fmla="*/ 287 w 287"/>
                <a:gd name="T1" fmla="*/ 0 h 252"/>
                <a:gd name="T2" fmla="*/ 287 w 287"/>
                <a:gd name="T3" fmla="*/ 85 h 252"/>
                <a:gd name="T4" fmla="*/ 0 w 287"/>
                <a:gd name="T5" fmla="*/ 252 h 252"/>
                <a:gd name="T6" fmla="*/ 0 w 287"/>
                <a:gd name="T7" fmla="*/ 167 h 252"/>
                <a:gd name="T8" fmla="*/ 287 w 287"/>
                <a:gd name="T9" fmla="*/ 0 h 252"/>
                <a:gd name="T10" fmla="*/ 287 w 287"/>
                <a:gd name="T11" fmla="*/ 0 h 252"/>
                <a:gd name="T12" fmla="*/ 287 w 287"/>
                <a:gd name="T13" fmla="*/ 0 h 252"/>
                <a:gd name="T14" fmla="*/ 287 w 287"/>
                <a:gd name="T15" fmla="*/ 0 h 252"/>
                <a:gd name="T16" fmla="*/ 287 w 287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7"/>
                <a:gd name="T28" fmla="*/ 0 h 252"/>
                <a:gd name="T29" fmla="*/ 287 w 287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7" h="252">
                  <a:moveTo>
                    <a:pt x="287" y="0"/>
                  </a:moveTo>
                  <a:lnTo>
                    <a:pt x="287" y="85"/>
                  </a:lnTo>
                  <a:lnTo>
                    <a:pt x="0" y="252"/>
                  </a:lnTo>
                  <a:lnTo>
                    <a:pt x="0" y="167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71D350C9-5FF5-4039-BB19-4A2077862F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2" y="706"/>
              <a:ext cx="289" cy="252"/>
            </a:xfrm>
            <a:custGeom>
              <a:avLst/>
              <a:gdLst>
                <a:gd name="T0" fmla="*/ 289 w 289"/>
                <a:gd name="T1" fmla="*/ 167 h 252"/>
                <a:gd name="T2" fmla="*/ 289 w 289"/>
                <a:gd name="T3" fmla="*/ 252 h 252"/>
                <a:gd name="T4" fmla="*/ 0 w 289"/>
                <a:gd name="T5" fmla="*/ 85 h 252"/>
                <a:gd name="T6" fmla="*/ 0 w 289"/>
                <a:gd name="T7" fmla="*/ 0 h 252"/>
                <a:gd name="T8" fmla="*/ 289 w 289"/>
                <a:gd name="T9" fmla="*/ 167 h 252"/>
                <a:gd name="T10" fmla="*/ 289 w 289"/>
                <a:gd name="T11" fmla="*/ 167 h 252"/>
                <a:gd name="T12" fmla="*/ 289 w 289"/>
                <a:gd name="T13" fmla="*/ 167 h 252"/>
                <a:gd name="T14" fmla="*/ 289 w 289"/>
                <a:gd name="T15" fmla="*/ 167 h 252"/>
                <a:gd name="T16" fmla="*/ 289 w 289"/>
                <a:gd name="T17" fmla="*/ 167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9"/>
                <a:gd name="T28" fmla="*/ 0 h 252"/>
                <a:gd name="T29" fmla="*/ 289 w 289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9" h="252">
                  <a:moveTo>
                    <a:pt x="289" y="167"/>
                  </a:moveTo>
                  <a:lnTo>
                    <a:pt x="289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9" y="167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A86644F-6568-4159-9E8E-8D250B0673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2" y="538"/>
              <a:ext cx="576" cy="335"/>
            </a:xfrm>
            <a:custGeom>
              <a:avLst/>
              <a:gdLst>
                <a:gd name="T0" fmla="*/ 576 w 576"/>
                <a:gd name="T1" fmla="*/ 168 h 335"/>
                <a:gd name="T2" fmla="*/ 289 w 576"/>
                <a:gd name="T3" fmla="*/ 335 h 335"/>
                <a:gd name="T4" fmla="*/ 0 w 576"/>
                <a:gd name="T5" fmla="*/ 168 h 335"/>
                <a:gd name="T6" fmla="*/ 287 w 576"/>
                <a:gd name="T7" fmla="*/ 0 h 335"/>
                <a:gd name="T8" fmla="*/ 576 w 576"/>
                <a:gd name="T9" fmla="*/ 168 h 335"/>
                <a:gd name="T10" fmla="*/ 576 w 576"/>
                <a:gd name="T11" fmla="*/ 168 h 335"/>
                <a:gd name="T12" fmla="*/ 576 w 576"/>
                <a:gd name="T13" fmla="*/ 168 h 335"/>
                <a:gd name="T14" fmla="*/ 576 w 576"/>
                <a:gd name="T15" fmla="*/ 168 h 335"/>
                <a:gd name="T16" fmla="*/ 576 w 576"/>
                <a:gd name="T17" fmla="*/ 168 h 3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6"/>
                <a:gd name="T28" fmla="*/ 0 h 335"/>
                <a:gd name="T29" fmla="*/ 576 w 576"/>
                <a:gd name="T30" fmla="*/ 335 h 33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6" h="335">
                  <a:moveTo>
                    <a:pt x="576" y="168"/>
                  </a:moveTo>
                  <a:lnTo>
                    <a:pt x="289" y="335"/>
                  </a:lnTo>
                  <a:lnTo>
                    <a:pt x="0" y="168"/>
                  </a:lnTo>
                  <a:lnTo>
                    <a:pt x="287" y="0"/>
                  </a:lnTo>
                  <a:lnTo>
                    <a:pt x="576" y="168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1904D095-96F6-4525-9374-BBE2B52764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6" y="588"/>
              <a:ext cx="407" cy="237"/>
            </a:xfrm>
            <a:custGeom>
              <a:avLst/>
              <a:gdLst>
                <a:gd name="T0" fmla="*/ 407 w 407"/>
                <a:gd name="T1" fmla="*/ 90 h 237"/>
                <a:gd name="T2" fmla="*/ 374 w 407"/>
                <a:gd name="T3" fmla="*/ 90 h 237"/>
                <a:gd name="T4" fmla="*/ 375 w 407"/>
                <a:gd name="T5" fmla="*/ 119 h 237"/>
                <a:gd name="T6" fmla="*/ 332 w 407"/>
                <a:gd name="T7" fmla="*/ 95 h 237"/>
                <a:gd name="T8" fmla="*/ 325 w 407"/>
                <a:gd name="T9" fmla="*/ 91 h 237"/>
                <a:gd name="T10" fmla="*/ 315 w 407"/>
                <a:gd name="T11" fmla="*/ 92 h 237"/>
                <a:gd name="T12" fmla="*/ 229 w 407"/>
                <a:gd name="T13" fmla="*/ 104 h 237"/>
                <a:gd name="T14" fmla="*/ 248 w 407"/>
                <a:gd name="T15" fmla="*/ 54 h 237"/>
                <a:gd name="T16" fmla="*/ 250 w 407"/>
                <a:gd name="T17" fmla="*/ 48 h 237"/>
                <a:gd name="T18" fmla="*/ 243 w 407"/>
                <a:gd name="T19" fmla="*/ 43 h 237"/>
                <a:gd name="T20" fmla="*/ 201 w 407"/>
                <a:gd name="T21" fmla="*/ 19 h 237"/>
                <a:gd name="T22" fmla="*/ 251 w 407"/>
                <a:gd name="T23" fmla="*/ 19 h 237"/>
                <a:gd name="T24" fmla="*/ 251 w 407"/>
                <a:gd name="T25" fmla="*/ 0 h 237"/>
                <a:gd name="T26" fmla="*/ 141 w 407"/>
                <a:gd name="T27" fmla="*/ 0 h 237"/>
                <a:gd name="T28" fmla="*/ 141 w 407"/>
                <a:gd name="T29" fmla="*/ 64 h 237"/>
                <a:gd name="T30" fmla="*/ 174 w 407"/>
                <a:gd name="T31" fmla="*/ 64 h 237"/>
                <a:gd name="T32" fmla="*/ 174 w 407"/>
                <a:gd name="T33" fmla="*/ 35 h 237"/>
                <a:gd name="T34" fmla="*/ 209 w 407"/>
                <a:gd name="T35" fmla="*/ 55 h 237"/>
                <a:gd name="T36" fmla="*/ 187 w 407"/>
                <a:gd name="T37" fmla="*/ 109 h 237"/>
                <a:gd name="T38" fmla="*/ 94 w 407"/>
                <a:gd name="T39" fmla="*/ 122 h 237"/>
                <a:gd name="T40" fmla="*/ 59 w 407"/>
                <a:gd name="T41" fmla="*/ 101 h 237"/>
                <a:gd name="T42" fmla="*/ 109 w 407"/>
                <a:gd name="T43" fmla="*/ 101 h 237"/>
                <a:gd name="T44" fmla="*/ 109 w 407"/>
                <a:gd name="T45" fmla="*/ 83 h 237"/>
                <a:gd name="T46" fmla="*/ 0 w 407"/>
                <a:gd name="T47" fmla="*/ 83 h 237"/>
                <a:gd name="T48" fmla="*/ 0 w 407"/>
                <a:gd name="T49" fmla="*/ 146 h 237"/>
                <a:gd name="T50" fmla="*/ 33 w 407"/>
                <a:gd name="T51" fmla="*/ 146 h 237"/>
                <a:gd name="T52" fmla="*/ 33 w 407"/>
                <a:gd name="T53" fmla="*/ 117 h 237"/>
                <a:gd name="T54" fmla="*/ 75 w 407"/>
                <a:gd name="T55" fmla="*/ 142 h 237"/>
                <a:gd name="T56" fmla="*/ 82 w 407"/>
                <a:gd name="T57" fmla="*/ 146 h 237"/>
                <a:gd name="T58" fmla="*/ 93 w 407"/>
                <a:gd name="T59" fmla="*/ 144 h 237"/>
                <a:gd name="T60" fmla="*/ 178 w 407"/>
                <a:gd name="T61" fmla="*/ 133 h 237"/>
                <a:gd name="T62" fmla="*/ 158 w 407"/>
                <a:gd name="T63" fmla="*/ 183 h 237"/>
                <a:gd name="T64" fmla="*/ 156 w 407"/>
                <a:gd name="T65" fmla="*/ 189 h 237"/>
                <a:gd name="T66" fmla="*/ 164 w 407"/>
                <a:gd name="T67" fmla="*/ 193 h 237"/>
                <a:gd name="T68" fmla="*/ 206 w 407"/>
                <a:gd name="T69" fmla="*/ 217 h 237"/>
                <a:gd name="T70" fmla="*/ 156 w 407"/>
                <a:gd name="T71" fmla="*/ 217 h 237"/>
                <a:gd name="T72" fmla="*/ 156 w 407"/>
                <a:gd name="T73" fmla="*/ 237 h 237"/>
                <a:gd name="T74" fmla="*/ 266 w 407"/>
                <a:gd name="T75" fmla="*/ 237 h 237"/>
                <a:gd name="T76" fmla="*/ 265 w 407"/>
                <a:gd name="T77" fmla="*/ 173 h 237"/>
                <a:gd name="T78" fmla="*/ 233 w 407"/>
                <a:gd name="T79" fmla="*/ 173 h 237"/>
                <a:gd name="T80" fmla="*/ 233 w 407"/>
                <a:gd name="T81" fmla="*/ 202 h 237"/>
                <a:gd name="T82" fmla="*/ 198 w 407"/>
                <a:gd name="T83" fmla="*/ 182 h 237"/>
                <a:gd name="T84" fmla="*/ 219 w 407"/>
                <a:gd name="T85" fmla="*/ 128 h 237"/>
                <a:gd name="T86" fmla="*/ 313 w 407"/>
                <a:gd name="T87" fmla="*/ 115 h 237"/>
                <a:gd name="T88" fmla="*/ 347 w 407"/>
                <a:gd name="T89" fmla="*/ 135 h 237"/>
                <a:gd name="T90" fmla="*/ 297 w 407"/>
                <a:gd name="T91" fmla="*/ 135 h 237"/>
                <a:gd name="T92" fmla="*/ 297 w 407"/>
                <a:gd name="T93" fmla="*/ 154 h 237"/>
                <a:gd name="T94" fmla="*/ 407 w 407"/>
                <a:gd name="T95" fmla="*/ 154 h 237"/>
                <a:gd name="T96" fmla="*/ 407 w 407"/>
                <a:gd name="T97" fmla="*/ 90 h 237"/>
                <a:gd name="T98" fmla="*/ 407 w 407"/>
                <a:gd name="T99" fmla="*/ 90 h 237"/>
                <a:gd name="T100" fmla="*/ 407 w 407"/>
                <a:gd name="T101" fmla="*/ 90 h 237"/>
                <a:gd name="T102" fmla="*/ 407 w 407"/>
                <a:gd name="T103" fmla="*/ 90 h 23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7"/>
                <a:gd name="T157" fmla="*/ 0 h 237"/>
                <a:gd name="T158" fmla="*/ 407 w 407"/>
                <a:gd name="T159" fmla="*/ 237 h 23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7" h="237">
                  <a:moveTo>
                    <a:pt x="407" y="90"/>
                  </a:moveTo>
                  <a:lnTo>
                    <a:pt x="374" y="90"/>
                  </a:lnTo>
                  <a:lnTo>
                    <a:pt x="375" y="119"/>
                  </a:lnTo>
                  <a:lnTo>
                    <a:pt x="332" y="95"/>
                  </a:lnTo>
                  <a:lnTo>
                    <a:pt x="325" y="91"/>
                  </a:lnTo>
                  <a:lnTo>
                    <a:pt x="315" y="92"/>
                  </a:lnTo>
                  <a:lnTo>
                    <a:pt x="229" y="104"/>
                  </a:lnTo>
                  <a:lnTo>
                    <a:pt x="248" y="54"/>
                  </a:lnTo>
                  <a:lnTo>
                    <a:pt x="250" y="48"/>
                  </a:lnTo>
                  <a:lnTo>
                    <a:pt x="243" y="43"/>
                  </a:lnTo>
                  <a:lnTo>
                    <a:pt x="201" y="19"/>
                  </a:lnTo>
                  <a:lnTo>
                    <a:pt x="251" y="19"/>
                  </a:lnTo>
                  <a:lnTo>
                    <a:pt x="251" y="0"/>
                  </a:lnTo>
                  <a:lnTo>
                    <a:pt x="141" y="0"/>
                  </a:lnTo>
                  <a:lnTo>
                    <a:pt x="141" y="64"/>
                  </a:lnTo>
                  <a:lnTo>
                    <a:pt x="174" y="64"/>
                  </a:lnTo>
                  <a:lnTo>
                    <a:pt x="174" y="35"/>
                  </a:lnTo>
                  <a:lnTo>
                    <a:pt x="209" y="55"/>
                  </a:lnTo>
                  <a:lnTo>
                    <a:pt x="187" y="109"/>
                  </a:lnTo>
                  <a:lnTo>
                    <a:pt x="94" y="122"/>
                  </a:lnTo>
                  <a:lnTo>
                    <a:pt x="59" y="101"/>
                  </a:lnTo>
                  <a:lnTo>
                    <a:pt x="109" y="101"/>
                  </a:lnTo>
                  <a:lnTo>
                    <a:pt x="109" y="83"/>
                  </a:lnTo>
                  <a:lnTo>
                    <a:pt x="0" y="83"/>
                  </a:lnTo>
                  <a:lnTo>
                    <a:pt x="0" y="146"/>
                  </a:lnTo>
                  <a:lnTo>
                    <a:pt x="33" y="146"/>
                  </a:lnTo>
                  <a:lnTo>
                    <a:pt x="33" y="117"/>
                  </a:lnTo>
                  <a:lnTo>
                    <a:pt x="75" y="142"/>
                  </a:lnTo>
                  <a:lnTo>
                    <a:pt x="82" y="146"/>
                  </a:lnTo>
                  <a:lnTo>
                    <a:pt x="93" y="144"/>
                  </a:lnTo>
                  <a:lnTo>
                    <a:pt x="178" y="133"/>
                  </a:lnTo>
                  <a:lnTo>
                    <a:pt x="158" y="183"/>
                  </a:lnTo>
                  <a:lnTo>
                    <a:pt x="156" y="189"/>
                  </a:lnTo>
                  <a:lnTo>
                    <a:pt x="164" y="193"/>
                  </a:lnTo>
                  <a:lnTo>
                    <a:pt x="206" y="217"/>
                  </a:lnTo>
                  <a:lnTo>
                    <a:pt x="156" y="217"/>
                  </a:lnTo>
                  <a:lnTo>
                    <a:pt x="156" y="237"/>
                  </a:lnTo>
                  <a:lnTo>
                    <a:pt x="266" y="237"/>
                  </a:lnTo>
                  <a:lnTo>
                    <a:pt x="265" y="173"/>
                  </a:lnTo>
                  <a:lnTo>
                    <a:pt x="233" y="173"/>
                  </a:lnTo>
                  <a:lnTo>
                    <a:pt x="233" y="202"/>
                  </a:lnTo>
                  <a:lnTo>
                    <a:pt x="198" y="182"/>
                  </a:lnTo>
                  <a:lnTo>
                    <a:pt x="219" y="128"/>
                  </a:lnTo>
                  <a:lnTo>
                    <a:pt x="313" y="115"/>
                  </a:lnTo>
                  <a:lnTo>
                    <a:pt x="347" y="135"/>
                  </a:lnTo>
                  <a:lnTo>
                    <a:pt x="297" y="135"/>
                  </a:lnTo>
                  <a:lnTo>
                    <a:pt x="297" y="154"/>
                  </a:lnTo>
                  <a:lnTo>
                    <a:pt x="407" y="154"/>
                  </a:lnTo>
                  <a:lnTo>
                    <a:pt x="407" y="9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2A0AA40E-6636-4036-9D5C-3D0789B70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6" y="583"/>
              <a:ext cx="407" cy="236"/>
            </a:xfrm>
            <a:custGeom>
              <a:avLst/>
              <a:gdLst>
                <a:gd name="T0" fmla="*/ 407 w 407"/>
                <a:gd name="T1" fmla="*/ 90 h 236"/>
                <a:gd name="T2" fmla="*/ 374 w 407"/>
                <a:gd name="T3" fmla="*/ 90 h 236"/>
                <a:gd name="T4" fmla="*/ 375 w 407"/>
                <a:gd name="T5" fmla="*/ 119 h 236"/>
                <a:gd name="T6" fmla="*/ 332 w 407"/>
                <a:gd name="T7" fmla="*/ 95 h 236"/>
                <a:gd name="T8" fmla="*/ 325 w 407"/>
                <a:gd name="T9" fmla="*/ 90 h 236"/>
                <a:gd name="T10" fmla="*/ 315 w 407"/>
                <a:gd name="T11" fmla="*/ 91 h 236"/>
                <a:gd name="T12" fmla="*/ 229 w 407"/>
                <a:gd name="T13" fmla="*/ 103 h 236"/>
                <a:gd name="T14" fmla="*/ 248 w 407"/>
                <a:gd name="T15" fmla="*/ 53 h 236"/>
                <a:gd name="T16" fmla="*/ 250 w 407"/>
                <a:gd name="T17" fmla="*/ 48 h 236"/>
                <a:gd name="T18" fmla="*/ 243 w 407"/>
                <a:gd name="T19" fmla="*/ 43 h 236"/>
                <a:gd name="T20" fmla="*/ 201 w 407"/>
                <a:gd name="T21" fmla="*/ 19 h 236"/>
                <a:gd name="T22" fmla="*/ 251 w 407"/>
                <a:gd name="T23" fmla="*/ 19 h 236"/>
                <a:gd name="T24" fmla="*/ 251 w 407"/>
                <a:gd name="T25" fmla="*/ 0 h 236"/>
                <a:gd name="T26" fmla="*/ 141 w 407"/>
                <a:gd name="T27" fmla="*/ 0 h 236"/>
                <a:gd name="T28" fmla="*/ 141 w 407"/>
                <a:gd name="T29" fmla="*/ 63 h 236"/>
                <a:gd name="T30" fmla="*/ 174 w 407"/>
                <a:gd name="T31" fmla="*/ 63 h 236"/>
                <a:gd name="T32" fmla="*/ 174 w 407"/>
                <a:gd name="T33" fmla="*/ 34 h 236"/>
                <a:gd name="T34" fmla="*/ 209 w 407"/>
                <a:gd name="T35" fmla="*/ 55 h 236"/>
                <a:gd name="T36" fmla="*/ 187 w 407"/>
                <a:gd name="T37" fmla="*/ 109 h 236"/>
                <a:gd name="T38" fmla="*/ 94 w 407"/>
                <a:gd name="T39" fmla="*/ 121 h 236"/>
                <a:gd name="T40" fmla="*/ 59 w 407"/>
                <a:gd name="T41" fmla="*/ 101 h 236"/>
                <a:gd name="T42" fmla="*/ 109 w 407"/>
                <a:gd name="T43" fmla="*/ 101 h 236"/>
                <a:gd name="T44" fmla="*/ 109 w 407"/>
                <a:gd name="T45" fmla="*/ 82 h 236"/>
                <a:gd name="T46" fmla="*/ 0 w 407"/>
                <a:gd name="T47" fmla="*/ 82 h 236"/>
                <a:gd name="T48" fmla="*/ 0 w 407"/>
                <a:gd name="T49" fmla="*/ 146 h 236"/>
                <a:gd name="T50" fmla="*/ 33 w 407"/>
                <a:gd name="T51" fmla="*/ 146 h 236"/>
                <a:gd name="T52" fmla="*/ 33 w 407"/>
                <a:gd name="T53" fmla="*/ 117 h 236"/>
                <a:gd name="T54" fmla="*/ 75 w 407"/>
                <a:gd name="T55" fmla="*/ 141 h 236"/>
                <a:gd name="T56" fmla="*/ 82 w 407"/>
                <a:gd name="T57" fmla="*/ 145 h 236"/>
                <a:gd name="T58" fmla="*/ 93 w 407"/>
                <a:gd name="T59" fmla="*/ 144 h 236"/>
                <a:gd name="T60" fmla="*/ 178 w 407"/>
                <a:gd name="T61" fmla="*/ 133 h 236"/>
                <a:gd name="T62" fmla="*/ 158 w 407"/>
                <a:gd name="T63" fmla="*/ 182 h 236"/>
                <a:gd name="T64" fmla="*/ 156 w 407"/>
                <a:gd name="T65" fmla="*/ 188 h 236"/>
                <a:gd name="T66" fmla="*/ 164 w 407"/>
                <a:gd name="T67" fmla="*/ 192 h 236"/>
                <a:gd name="T68" fmla="*/ 206 w 407"/>
                <a:gd name="T69" fmla="*/ 217 h 236"/>
                <a:gd name="T70" fmla="*/ 156 w 407"/>
                <a:gd name="T71" fmla="*/ 217 h 236"/>
                <a:gd name="T72" fmla="*/ 156 w 407"/>
                <a:gd name="T73" fmla="*/ 236 h 236"/>
                <a:gd name="T74" fmla="*/ 266 w 407"/>
                <a:gd name="T75" fmla="*/ 236 h 236"/>
                <a:gd name="T76" fmla="*/ 265 w 407"/>
                <a:gd name="T77" fmla="*/ 172 h 236"/>
                <a:gd name="T78" fmla="*/ 233 w 407"/>
                <a:gd name="T79" fmla="*/ 172 h 236"/>
                <a:gd name="T80" fmla="*/ 233 w 407"/>
                <a:gd name="T81" fmla="*/ 201 h 236"/>
                <a:gd name="T82" fmla="*/ 198 w 407"/>
                <a:gd name="T83" fmla="*/ 181 h 236"/>
                <a:gd name="T84" fmla="*/ 219 w 407"/>
                <a:gd name="T85" fmla="*/ 127 h 236"/>
                <a:gd name="T86" fmla="*/ 313 w 407"/>
                <a:gd name="T87" fmla="*/ 115 h 236"/>
                <a:gd name="T88" fmla="*/ 347 w 407"/>
                <a:gd name="T89" fmla="*/ 134 h 236"/>
                <a:gd name="T90" fmla="*/ 297 w 407"/>
                <a:gd name="T91" fmla="*/ 134 h 236"/>
                <a:gd name="T92" fmla="*/ 297 w 407"/>
                <a:gd name="T93" fmla="*/ 153 h 236"/>
                <a:gd name="T94" fmla="*/ 407 w 407"/>
                <a:gd name="T95" fmla="*/ 153 h 236"/>
                <a:gd name="T96" fmla="*/ 407 w 407"/>
                <a:gd name="T97" fmla="*/ 90 h 236"/>
                <a:gd name="T98" fmla="*/ 407 w 407"/>
                <a:gd name="T99" fmla="*/ 90 h 236"/>
                <a:gd name="T100" fmla="*/ 407 w 407"/>
                <a:gd name="T101" fmla="*/ 90 h 236"/>
                <a:gd name="T102" fmla="*/ 407 w 407"/>
                <a:gd name="T103" fmla="*/ 90 h 2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7"/>
                <a:gd name="T157" fmla="*/ 0 h 236"/>
                <a:gd name="T158" fmla="*/ 407 w 407"/>
                <a:gd name="T159" fmla="*/ 236 h 2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7" h="236">
                  <a:moveTo>
                    <a:pt x="407" y="90"/>
                  </a:moveTo>
                  <a:lnTo>
                    <a:pt x="374" y="90"/>
                  </a:lnTo>
                  <a:lnTo>
                    <a:pt x="375" y="119"/>
                  </a:lnTo>
                  <a:lnTo>
                    <a:pt x="332" y="95"/>
                  </a:lnTo>
                  <a:lnTo>
                    <a:pt x="325" y="90"/>
                  </a:lnTo>
                  <a:lnTo>
                    <a:pt x="315" y="91"/>
                  </a:lnTo>
                  <a:lnTo>
                    <a:pt x="229" y="103"/>
                  </a:lnTo>
                  <a:lnTo>
                    <a:pt x="248" y="53"/>
                  </a:lnTo>
                  <a:lnTo>
                    <a:pt x="250" y="48"/>
                  </a:lnTo>
                  <a:lnTo>
                    <a:pt x="243" y="43"/>
                  </a:lnTo>
                  <a:lnTo>
                    <a:pt x="201" y="19"/>
                  </a:lnTo>
                  <a:lnTo>
                    <a:pt x="251" y="19"/>
                  </a:lnTo>
                  <a:lnTo>
                    <a:pt x="251" y="0"/>
                  </a:lnTo>
                  <a:lnTo>
                    <a:pt x="141" y="0"/>
                  </a:lnTo>
                  <a:lnTo>
                    <a:pt x="141" y="63"/>
                  </a:lnTo>
                  <a:lnTo>
                    <a:pt x="174" y="63"/>
                  </a:lnTo>
                  <a:lnTo>
                    <a:pt x="174" y="34"/>
                  </a:lnTo>
                  <a:lnTo>
                    <a:pt x="209" y="55"/>
                  </a:lnTo>
                  <a:lnTo>
                    <a:pt x="187" y="109"/>
                  </a:lnTo>
                  <a:lnTo>
                    <a:pt x="94" y="121"/>
                  </a:lnTo>
                  <a:lnTo>
                    <a:pt x="59" y="101"/>
                  </a:lnTo>
                  <a:lnTo>
                    <a:pt x="109" y="101"/>
                  </a:lnTo>
                  <a:lnTo>
                    <a:pt x="109" y="82"/>
                  </a:lnTo>
                  <a:lnTo>
                    <a:pt x="0" y="82"/>
                  </a:lnTo>
                  <a:lnTo>
                    <a:pt x="0" y="146"/>
                  </a:lnTo>
                  <a:lnTo>
                    <a:pt x="33" y="146"/>
                  </a:lnTo>
                  <a:lnTo>
                    <a:pt x="33" y="117"/>
                  </a:lnTo>
                  <a:lnTo>
                    <a:pt x="75" y="141"/>
                  </a:lnTo>
                  <a:lnTo>
                    <a:pt x="82" y="145"/>
                  </a:lnTo>
                  <a:lnTo>
                    <a:pt x="93" y="144"/>
                  </a:lnTo>
                  <a:lnTo>
                    <a:pt x="178" y="133"/>
                  </a:lnTo>
                  <a:lnTo>
                    <a:pt x="158" y="182"/>
                  </a:lnTo>
                  <a:lnTo>
                    <a:pt x="156" y="188"/>
                  </a:lnTo>
                  <a:lnTo>
                    <a:pt x="164" y="192"/>
                  </a:lnTo>
                  <a:lnTo>
                    <a:pt x="206" y="217"/>
                  </a:lnTo>
                  <a:lnTo>
                    <a:pt x="156" y="217"/>
                  </a:lnTo>
                  <a:lnTo>
                    <a:pt x="156" y="236"/>
                  </a:lnTo>
                  <a:lnTo>
                    <a:pt x="266" y="236"/>
                  </a:lnTo>
                  <a:lnTo>
                    <a:pt x="265" y="172"/>
                  </a:lnTo>
                  <a:lnTo>
                    <a:pt x="233" y="172"/>
                  </a:lnTo>
                  <a:lnTo>
                    <a:pt x="233" y="201"/>
                  </a:lnTo>
                  <a:lnTo>
                    <a:pt x="198" y="181"/>
                  </a:lnTo>
                  <a:lnTo>
                    <a:pt x="219" y="127"/>
                  </a:lnTo>
                  <a:lnTo>
                    <a:pt x="313" y="115"/>
                  </a:lnTo>
                  <a:lnTo>
                    <a:pt x="347" y="134"/>
                  </a:lnTo>
                  <a:lnTo>
                    <a:pt x="297" y="134"/>
                  </a:lnTo>
                  <a:lnTo>
                    <a:pt x="297" y="153"/>
                  </a:lnTo>
                  <a:lnTo>
                    <a:pt x="407" y="153"/>
                  </a:lnTo>
                  <a:lnTo>
                    <a:pt x="407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7D675BC-835E-424A-90C3-F3567504A62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194800" y="4048126"/>
            <a:ext cx="914400" cy="666750"/>
            <a:chOff x="1402" y="538"/>
            <a:chExt cx="576" cy="420"/>
          </a:xfrm>
        </p:grpSpPr>
        <p:sp>
          <p:nvSpPr>
            <p:cNvPr id="15" name="AutoShape 14">
              <a:extLst>
                <a:ext uri="{FF2B5EF4-FFF2-40B4-BE49-F238E27FC236}">
                  <a16:creationId xmlns:a16="http://schemas.microsoft.com/office/drawing/2014/main" id="{327270F5-C7DC-4D66-88C6-F70859BE8A0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02" y="538"/>
              <a:ext cx="576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E5BD905-52DC-4476-B7C9-DFF9E61C4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" y="706"/>
              <a:ext cx="287" cy="252"/>
            </a:xfrm>
            <a:custGeom>
              <a:avLst/>
              <a:gdLst>
                <a:gd name="T0" fmla="*/ 287 w 287"/>
                <a:gd name="T1" fmla="*/ 0 h 252"/>
                <a:gd name="T2" fmla="*/ 287 w 287"/>
                <a:gd name="T3" fmla="*/ 85 h 252"/>
                <a:gd name="T4" fmla="*/ 0 w 287"/>
                <a:gd name="T5" fmla="*/ 252 h 252"/>
                <a:gd name="T6" fmla="*/ 0 w 287"/>
                <a:gd name="T7" fmla="*/ 167 h 252"/>
                <a:gd name="T8" fmla="*/ 287 w 287"/>
                <a:gd name="T9" fmla="*/ 0 h 252"/>
                <a:gd name="T10" fmla="*/ 287 w 287"/>
                <a:gd name="T11" fmla="*/ 0 h 252"/>
                <a:gd name="T12" fmla="*/ 287 w 287"/>
                <a:gd name="T13" fmla="*/ 0 h 252"/>
                <a:gd name="T14" fmla="*/ 287 w 287"/>
                <a:gd name="T15" fmla="*/ 0 h 252"/>
                <a:gd name="T16" fmla="*/ 287 w 287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7"/>
                <a:gd name="T28" fmla="*/ 0 h 252"/>
                <a:gd name="T29" fmla="*/ 287 w 287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7" h="252">
                  <a:moveTo>
                    <a:pt x="287" y="0"/>
                  </a:moveTo>
                  <a:lnTo>
                    <a:pt x="287" y="85"/>
                  </a:lnTo>
                  <a:lnTo>
                    <a:pt x="0" y="252"/>
                  </a:lnTo>
                  <a:lnTo>
                    <a:pt x="0" y="167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E3D5054-B20C-47C0-86E9-F166FB79F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2" y="706"/>
              <a:ext cx="289" cy="252"/>
            </a:xfrm>
            <a:custGeom>
              <a:avLst/>
              <a:gdLst>
                <a:gd name="T0" fmla="*/ 289 w 289"/>
                <a:gd name="T1" fmla="*/ 167 h 252"/>
                <a:gd name="T2" fmla="*/ 289 w 289"/>
                <a:gd name="T3" fmla="*/ 252 h 252"/>
                <a:gd name="T4" fmla="*/ 0 w 289"/>
                <a:gd name="T5" fmla="*/ 85 h 252"/>
                <a:gd name="T6" fmla="*/ 0 w 289"/>
                <a:gd name="T7" fmla="*/ 0 h 252"/>
                <a:gd name="T8" fmla="*/ 289 w 289"/>
                <a:gd name="T9" fmla="*/ 167 h 252"/>
                <a:gd name="T10" fmla="*/ 289 w 289"/>
                <a:gd name="T11" fmla="*/ 167 h 252"/>
                <a:gd name="T12" fmla="*/ 289 w 289"/>
                <a:gd name="T13" fmla="*/ 167 h 252"/>
                <a:gd name="T14" fmla="*/ 289 w 289"/>
                <a:gd name="T15" fmla="*/ 167 h 252"/>
                <a:gd name="T16" fmla="*/ 289 w 289"/>
                <a:gd name="T17" fmla="*/ 167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9"/>
                <a:gd name="T28" fmla="*/ 0 h 252"/>
                <a:gd name="T29" fmla="*/ 289 w 289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9" h="252">
                  <a:moveTo>
                    <a:pt x="289" y="167"/>
                  </a:moveTo>
                  <a:lnTo>
                    <a:pt x="289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9" y="167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EFC0BDC0-A236-4960-B818-46C6691566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2" y="538"/>
              <a:ext cx="576" cy="335"/>
            </a:xfrm>
            <a:custGeom>
              <a:avLst/>
              <a:gdLst>
                <a:gd name="T0" fmla="*/ 576 w 576"/>
                <a:gd name="T1" fmla="*/ 168 h 335"/>
                <a:gd name="T2" fmla="*/ 289 w 576"/>
                <a:gd name="T3" fmla="*/ 335 h 335"/>
                <a:gd name="T4" fmla="*/ 0 w 576"/>
                <a:gd name="T5" fmla="*/ 168 h 335"/>
                <a:gd name="T6" fmla="*/ 287 w 576"/>
                <a:gd name="T7" fmla="*/ 0 h 335"/>
                <a:gd name="T8" fmla="*/ 576 w 576"/>
                <a:gd name="T9" fmla="*/ 168 h 335"/>
                <a:gd name="T10" fmla="*/ 576 w 576"/>
                <a:gd name="T11" fmla="*/ 168 h 335"/>
                <a:gd name="T12" fmla="*/ 576 w 576"/>
                <a:gd name="T13" fmla="*/ 168 h 335"/>
                <a:gd name="T14" fmla="*/ 576 w 576"/>
                <a:gd name="T15" fmla="*/ 168 h 335"/>
                <a:gd name="T16" fmla="*/ 576 w 576"/>
                <a:gd name="T17" fmla="*/ 168 h 3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6"/>
                <a:gd name="T28" fmla="*/ 0 h 335"/>
                <a:gd name="T29" fmla="*/ 576 w 576"/>
                <a:gd name="T30" fmla="*/ 335 h 33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6" h="335">
                  <a:moveTo>
                    <a:pt x="576" y="168"/>
                  </a:moveTo>
                  <a:lnTo>
                    <a:pt x="289" y="335"/>
                  </a:lnTo>
                  <a:lnTo>
                    <a:pt x="0" y="168"/>
                  </a:lnTo>
                  <a:lnTo>
                    <a:pt x="287" y="0"/>
                  </a:lnTo>
                  <a:lnTo>
                    <a:pt x="576" y="168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DA5A85BE-FF07-4592-B86F-196B6E72A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6" y="588"/>
              <a:ext cx="407" cy="237"/>
            </a:xfrm>
            <a:custGeom>
              <a:avLst/>
              <a:gdLst>
                <a:gd name="T0" fmla="*/ 407 w 407"/>
                <a:gd name="T1" fmla="*/ 90 h 237"/>
                <a:gd name="T2" fmla="*/ 374 w 407"/>
                <a:gd name="T3" fmla="*/ 90 h 237"/>
                <a:gd name="T4" fmla="*/ 375 w 407"/>
                <a:gd name="T5" fmla="*/ 119 h 237"/>
                <a:gd name="T6" fmla="*/ 332 w 407"/>
                <a:gd name="T7" fmla="*/ 95 h 237"/>
                <a:gd name="T8" fmla="*/ 325 w 407"/>
                <a:gd name="T9" fmla="*/ 91 h 237"/>
                <a:gd name="T10" fmla="*/ 315 w 407"/>
                <a:gd name="T11" fmla="*/ 92 h 237"/>
                <a:gd name="T12" fmla="*/ 229 w 407"/>
                <a:gd name="T13" fmla="*/ 104 h 237"/>
                <a:gd name="T14" fmla="*/ 248 w 407"/>
                <a:gd name="T15" fmla="*/ 54 h 237"/>
                <a:gd name="T16" fmla="*/ 250 w 407"/>
                <a:gd name="T17" fmla="*/ 48 h 237"/>
                <a:gd name="T18" fmla="*/ 243 w 407"/>
                <a:gd name="T19" fmla="*/ 43 h 237"/>
                <a:gd name="T20" fmla="*/ 201 w 407"/>
                <a:gd name="T21" fmla="*/ 19 h 237"/>
                <a:gd name="T22" fmla="*/ 251 w 407"/>
                <a:gd name="T23" fmla="*/ 19 h 237"/>
                <a:gd name="T24" fmla="*/ 251 w 407"/>
                <a:gd name="T25" fmla="*/ 0 h 237"/>
                <a:gd name="T26" fmla="*/ 141 w 407"/>
                <a:gd name="T27" fmla="*/ 0 h 237"/>
                <a:gd name="T28" fmla="*/ 141 w 407"/>
                <a:gd name="T29" fmla="*/ 64 h 237"/>
                <a:gd name="T30" fmla="*/ 174 w 407"/>
                <a:gd name="T31" fmla="*/ 64 h 237"/>
                <a:gd name="T32" fmla="*/ 174 w 407"/>
                <a:gd name="T33" fmla="*/ 35 h 237"/>
                <a:gd name="T34" fmla="*/ 209 w 407"/>
                <a:gd name="T35" fmla="*/ 55 h 237"/>
                <a:gd name="T36" fmla="*/ 187 w 407"/>
                <a:gd name="T37" fmla="*/ 109 h 237"/>
                <a:gd name="T38" fmla="*/ 94 w 407"/>
                <a:gd name="T39" fmla="*/ 122 h 237"/>
                <a:gd name="T40" fmla="*/ 59 w 407"/>
                <a:gd name="T41" fmla="*/ 101 h 237"/>
                <a:gd name="T42" fmla="*/ 109 w 407"/>
                <a:gd name="T43" fmla="*/ 101 h 237"/>
                <a:gd name="T44" fmla="*/ 109 w 407"/>
                <a:gd name="T45" fmla="*/ 83 h 237"/>
                <a:gd name="T46" fmla="*/ 0 w 407"/>
                <a:gd name="T47" fmla="*/ 83 h 237"/>
                <a:gd name="T48" fmla="*/ 0 w 407"/>
                <a:gd name="T49" fmla="*/ 146 h 237"/>
                <a:gd name="T50" fmla="*/ 33 w 407"/>
                <a:gd name="T51" fmla="*/ 146 h 237"/>
                <a:gd name="T52" fmla="*/ 33 w 407"/>
                <a:gd name="T53" fmla="*/ 117 h 237"/>
                <a:gd name="T54" fmla="*/ 75 w 407"/>
                <a:gd name="T55" fmla="*/ 142 h 237"/>
                <a:gd name="T56" fmla="*/ 82 w 407"/>
                <a:gd name="T57" fmla="*/ 146 h 237"/>
                <a:gd name="T58" fmla="*/ 93 w 407"/>
                <a:gd name="T59" fmla="*/ 144 h 237"/>
                <a:gd name="T60" fmla="*/ 178 w 407"/>
                <a:gd name="T61" fmla="*/ 133 h 237"/>
                <a:gd name="T62" fmla="*/ 158 w 407"/>
                <a:gd name="T63" fmla="*/ 183 h 237"/>
                <a:gd name="T64" fmla="*/ 156 w 407"/>
                <a:gd name="T65" fmla="*/ 189 h 237"/>
                <a:gd name="T66" fmla="*/ 164 w 407"/>
                <a:gd name="T67" fmla="*/ 193 h 237"/>
                <a:gd name="T68" fmla="*/ 206 w 407"/>
                <a:gd name="T69" fmla="*/ 217 h 237"/>
                <a:gd name="T70" fmla="*/ 156 w 407"/>
                <a:gd name="T71" fmla="*/ 217 h 237"/>
                <a:gd name="T72" fmla="*/ 156 w 407"/>
                <a:gd name="T73" fmla="*/ 237 h 237"/>
                <a:gd name="T74" fmla="*/ 266 w 407"/>
                <a:gd name="T75" fmla="*/ 237 h 237"/>
                <a:gd name="T76" fmla="*/ 265 w 407"/>
                <a:gd name="T77" fmla="*/ 173 h 237"/>
                <a:gd name="T78" fmla="*/ 233 w 407"/>
                <a:gd name="T79" fmla="*/ 173 h 237"/>
                <a:gd name="T80" fmla="*/ 233 w 407"/>
                <a:gd name="T81" fmla="*/ 202 h 237"/>
                <a:gd name="T82" fmla="*/ 198 w 407"/>
                <a:gd name="T83" fmla="*/ 182 h 237"/>
                <a:gd name="T84" fmla="*/ 219 w 407"/>
                <a:gd name="T85" fmla="*/ 128 h 237"/>
                <a:gd name="T86" fmla="*/ 313 w 407"/>
                <a:gd name="T87" fmla="*/ 115 h 237"/>
                <a:gd name="T88" fmla="*/ 347 w 407"/>
                <a:gd name="T89" fmla="*/ 135 h 237"/>
                <a:gd name="T90" fmla="*/ 297 w 407"/>
                <a:gd name="T91" fmla="*/ 135 h 237"/>
                <a:gd name="T92" fmla="*/ 297 w 407"/>
                <a:gd name="T93" fmla="*/ 154 h 237"/>
                <a:gd name="T94" fmla="*/ 407 w 407"/>
                <a:gd name="T95" fmla="*/ 154 h 237"/>
                <a:gd name="T96" fmla="*/ 407 w 407"/>
                <a:gd name="T97" fmla="*/ 90 h 237"/>
                <a:gd name="T98" fmla="*/ 407 w 407"/>
                <a:gd name="T99" fmla="*/ 90 h 237"/>
                <a:gd name="T100" fmla="*/ 407 w 407"/>
                <a:gd name="T101" fmla="*/ 90 h 237"/>
                <a:gd name="T102" fmla="*/ 407 w 407"/>
                <a:gd name="T103" fmla="*/ 90 h 23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7"/>
                <a:gd name="T157" fmla="*/ 0 h 237"/>
                <a:gd name="T158" fmla="*/ 407 w 407"/>
                <a:gd name="T159" fmla="*/ 237 h 23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7" h="237">
                  <a:moveTo>
                    <a:pt x="407" y="90"/>
                  </a:moveTo>
                  <a:lnTo>
                    <a:pt x="374" y="90"/>
                  </a:lnTo>
                  <a:lnTo>
                    <a:pt x="375" y="119"/>
                  </a:lnTo>
                  <a:lnTo>
                    <a:pt x="332" y="95"/>
                  </a:lnTo>
                  <a:lnTo>
                    <a:pt x="325" y="91"/>
                  </a:lnTo>
                  <a:lnTo>
                    <a:pt x="315" y="92"/>
                  </a:lnTo>
                  <a:lnTo>
                    <a:pt x="229" y="104"/>
                  </a:lnTo>
                  <a:lnTo>
                    <a:pt x="248" y="54"/>
                  </a:lnTo>
                  <a:lnTo>
                    <a:pt x="250" y="48"/>
                  </a:lnTo>
                  <a:lnTo>
                    <a:pt x="243" y="43"/>
                  </a:lnTo>
                  <a:lnTo>
                    <a:pt x="201" y="19"/>
                  </a:lnTo>
                  <a:lnTo>
                    <a:pt x="251" y="19"/>
                  </a:lnTo>
                  <a:lnTo>
                    <a:pt x="251" y="0"/>
                  </a:lnTo>
                  <a:lnTo>
                    <a:pt x="141" y="0"/>
                  </a:lnTo>
                  <a:lnTo>
                    <a:pt x="141" y="64"/>
                  </a:lnTo>
                  <a:lnTo>
                    <a:pt x="174" y="64"/>
                  </a:lnTo>
                  <a:lnTo>
                    <a:pt x="174" y="35"/>
                  </a:lnTo>
                  <a:lnTo>
                    <a:pt x="209" y="55"/>
                  </a:lnTo>
                  <a:lnTo>
                    <a:pt x="187" y="109"/>
                  </a:lnTo>
                  <a:lnTo>
                    <a:pt x="94" y="122"/>
                  </a:lnTo>
                  <a:lnTo>
                    <a:pt x="59" y="101"/>
                  </a:lnTo>
                  <a:lnTo>
                    <a:pt x="109" y="101"/>
                  </a:lnTo>
                  <a:lnTo>
                    <a:pt x="109" y="83"/>
                  </a:lnTo>
                  <a:lnTo>
                    <a:pt x="0" y="83"/>
                  </a:lnTo>
                  <a:lnTo>
                    <a:pt x="0" y="146"/>
                  </a:lnTo>
                  <a:lnTo>
                    <a:pt x="33" y="146"/>
                  </a:lnTo>
                  <a:lnTo>
                    <a:pt x="33" y="117"/>
                  </a:lnTo>
                  <a:lnTo>
                    <a:pt x="75" y="142"/>
                  </a:lnTo>
                  <a:lnTo>
                    <a:pt x="82" y="146"/>
                  </a:lnTo>
                  <a:lnTo>
                    <a:pt x="93" y="144"/>
                  </a:lnTo>
                  <a:lnTo>
                    <a:pt x="178" y="133"/>
                  </a:lnTo>
                  <a:lnTo>
                    <a:pt x="158" y="183"/>
                  </a:lnTo>
                  <a:lnTo>
                    <a:pt x="156" y="189"/>
                  </a:lnTo>
                  <a:lnTo>
                    <a:pt x="164" y="193"/>
                  </a:lnTo>
                  <a:lnTo>
                    <a:pt x="206" y="217"/>
                  </a:lnTo>
                  <a:lnTo>
                    <a:pt x="156" y="217"/>
                  </a:lnTo>
                  <a:lnTo>
                    <a:pt x="156" y="237"/>
                  </a:lnTo>
                  <a:lnTo>
                    <a:pt x="266" y="237"/>
                  </a:lnTo>
                  <a:lnTo>
                    <a:pt x="265" y="173"/>
                  </a:lnTo>
                  <a:lnTo>
                    <a:pt x="233" y="173"/>
                  </a:lnTo>
                  <a:lnTo>
                    <a:pt x="233" y="202"/>
                  </a:lnTo>
                  <a:lnTo>
                    <a:pt x="198" y="182"/>
                  </a:lnTo>
                  <a:lnTo>
                    <a:pt x="219" y="128"/>
                  </a:lnTo>
                  <a:lnTo>
                    <a:pt x="313" y="115"/>
                  </a:lnTo>
                  <a:lnTo>
                    <a:pt x="347" y="135"/>
                  </a:lnTo>
                  <a:lnTo>
                    <a:pt x="297" y="135"/>
                  </a:lnTo>
                  <a:lnTo>
                    <a:pt x="297" y="154"/>
                  </a:lnTo>
                  <a:lnTo>
                    <a:pt x="407" y="154"/>
                  </a:lnTo>
                  <a:lnTo>
                    <a:pt x="407" y="9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1F674B8-5FA7-4936-98E1-B3C84662B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6" y="583"/>
              <a:ext cx="407" cy="236"/>
            </a:xfrm>
            <a:custGeom>
              <a:avLst/>
              <a:gdLst>
                <a:gd name="T0" fmla="*/ 407 w 407"/>
                <a:gd name="T1" fmla="*/ 90 h 236"/>
                <a:gd name="T2" fmla="*/ 374 w 407"/>
                <a:gd name="T3" fmla="*/ 90 h 236"/>
                <a:gd name="T4" fmla="*/ 375 w 407"/>
                <a:gd name="T5" fmla="*/ 119 h 236"/>
                <a:gd name="T6" fmla="*/ 332 w 407"/>
                <a:gd name="T7" fmla="*/ 95 h 236"/>
                <a:gd name="T8" fmla="*/ 325 w 407"/>
                <a:gd name="T9" fmla="*/ 90 h 236"/>
                <a:gd name="T10" fmla="*/ 315 w 407"/>
                <a:gd name="T11" fmla="*/ 91 h 236"/>
                <a:gd name="T12" fmla="*/ 229 w 407"/>
                <a:gd name="T13" fmla="*/ 103 h 236"/>
                <a:gd name="T14" fmla="*/ 248 w 407"/>
                <a:gd name="T15" fmla="*/ 53 h 236"/>
                <a:gd name="T16" fmla="*/ 250 w 407"/>
                <a:gd name="T17" fmla="*/ 48 h 236"/>
                <a:gd name="T18" fmla="*/ 243 w 407"/>
                <a:gd name="T19" fmla="*/ 43 h 236"/>
                <a:gd name="T20" fmla="*/ 201 w 407"/>
                <a:gd name="T21" fmla="*/ 19 h 236"/>
                <a:gd name="T22" fmla="*/ 251 w 407"/>
                <a:gd name="T23" fmla="*/ 19 h 236"/>
                <a:gd name="T24" fmla="*/ 251 w 407"/>
                <a:gd name="T25" fmla="*/ 0 h 236"/>
                <a:gd name="T26" fmla="*/ 141 w 407"/>
                <a:gd name="T27" fmla="*/ 0 h 236"/>
                <a:gd name="T28" fmla="*/ 141 w 407"/>
                <a:gd name="T29" fmla="*/ 63 h 236"/>
                <a:gd name="T30" fmla="*/ 174 w 407"/>
                <a:gd name="T31" fmla="*/ 63 h 236"/>
                <a:gd name="T32" fmla="*/ 174 w 407"/>
                <a:gd name="T33" fmla="*/ 34 h 236"/>
                <a:gd name="T34" fmla="*/ 209 w 407"/>
                <a:gd name="T35" fmla="*/ 55 h 236"/>
                <a:gd name="T36" fmla="*/ 187 w 407"/>
                <a:gd name="T37" fmla="*/ 109 h 236"/>
                <a:gd name="T38" fmla="*/ 94 w 407"/>
                <a:gd name="T39" fmla="*/ 121 h 236"/>
                <a:gd name="T40" fmla="*/ 59 w 407"/>
                <a:gd name="T41" fmla="*/ 101 h 236"/>
                <a:gd name="T42" fmla="*/ 109 w 407"/>
                <a:gd name="T43" fmla="*/ 101 h 236"/>
                <a:gd name="T44" fmla="*/ 109 w 407"/>
                <a:gd name="T45" fmla="*/ 82 h 236"/>
                <a:gd name="T46" fmla="*/ 0 w 407"/>
                <a:gd name="T47" fmla="*/ 82 h 236"/>
                <a:gd name="T48" fmla="*/ 0 w 407"/>
                <a:gd name="T49" fmla="*/ 146 h 236"/>
                <a:gd name="T50" fmla="*/ 33 w 407"/>
                <a:gd name="T51" fmla="*/ 146 h 236"/>
                <a:gd name="T52" fmla="*/ 33 w 407"/>
                <a:gd name="T53" fmla="*/ 117 h 236"/>
                <a:gd name="T54" fmla="*/ 75 w 407"/>
                <a:gd name="T55" fmla="*/ 141 h 236"/>
                <a:gd name="T56" fmla="*/ 82 w 407"/>
                <a:gd name="T57" fmla="*/ 145 h 236"/>
                <a:gd name="T58" fmla="*/ 93 w 407"/>
                <a:gd name="T59" fmla="*/ 144 h 236"/>
                <a:gd name="T60" fmla="*/ 178 w 407"/>
                <a:gd name="T61" fmla="*/ 133 h 236"/>
                <a:gd name="T62" fmla="*/ 158 w 407"/>
                <a:gd name="T63" fmla="*/ 182 h 236"/>
                <a:gd name="T64" fmla="*/ 156 w 407"/>
                <a:gd name="T65" fmla="*/ 188 h 236"/>
                <a:gd name="T66" fmla="*/ 164 w 407"/>
                <a:gd name="T67" fmla="*/ 192 h 236"/>
                <a:gd name="T68" fmla="*/ 206 w 407"/>
                <a:gd name="T69" fmla="*/ 217 h 236"/>
                <a:gd name="T70" fmla="*/ 156 w 407"/>
                <a:gd name="T71" fmla="*/ 217 h 236"/>
                <a:gd name="T72" fmla="*/ 156 w 407"/>
                <a:gd name="T73" fmla="*/ 236 h 236"/>
                <a:gd name="T74" fmla="*/ 266 w 407"/>
                <a:gd name="T75" fmla="*/ 236 h 236"/>
                <a:gd name="T76" fmla="*/ 265 w 407"/>
                <a:gd name="T77" fmla="*/ 172 h 236"/>
                <a:gd name="T78" fmla="*/ 233 w 407"/>
                <a:gd name="T79" fmla="*/ 172 h 236"/>
                <a:gd name="T80" fmla="*/ 233 w 407"/>
                <a:gd name="T81" fmla="*/ 201 h 236"/>
                <a:gd name="T82" fmla="*/ 198 w 407"/>
                <a:gd name="T83" fmla="*/ 181 h 236"/>
                <a:gd name="T84" fmla="*/ 219 w 407"/>
                <a:gd name="T85" fmla="*/ 127 h 236"/>
                <a:gd name="T86" fmla="*/ 313 w 407"/>
                <a:gd name="T87" fmla="*/ 115 h 236"/>
                <a:gd name="T88" fmla="*/ 347 w 407"/>
                <a:gd name="T89" fmla="*/ 134 h 236"/>
                <a:gd name="T90" fmla="*/ 297 w 407"/>
                <a:gd name="T91" fmla="*/ 134 h 236"/>
                <a:gd name="T92" fmla="*/ 297 w 407"/>
                <a:gd name="T93" fmla="*/ 153 h 236"/>
                <a:gd name="T94" fmla="*/ 407 w 407"/>
                <a:gd name="T95" fmla="*/ 153 h 236"/>
                <a:gd name="T96" fmla="*/ 407 w 407"/>
                <a:gd name="T97" fmla="*/ 90 h 236"/>
                <a:gd name="T98" fmla="*/ 407 w 407"/>
                <a:gd name="T99" fmla="*/ 90 h 236"/>
                <a:gd name="T100" fmla="*/ 407 w 407"/>
                <a:gd name="T101" fmla="*/ 90 h 236"/>
                <a:gd name="T102" fmla="*/ 407 w 407"/>
                <a:gd name="T103" fmla="*/ 90 h 2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7"/>
                <a:gd name="T157" fmla="*/ 0 h 236"/>
                <a:gd name="T158" fmla="*/ 407 w 407"/>
                <a:gd name="T159" fmla="*/ 236 h 2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7" h="236">
                  <a:moveTo>
                    <a:pt x="407" y="90"/>
                  </a:moveTo>
                  <a:lnTo>
                    <a:pt x="374" y="90"/>
                  </a:lnTo>
                  <a:lnTo>
                    <a:pt x="375" y="119"/>
                  </a:lnTo>
                  <a:lnTo>
                    <a:pt x="332" y="95"/>
                  </a:lnTo>
                  <a:lnTo>
                    <a:pt x="325" y="90"/>
                  </a:lnTo>
                  <a:lnTo>
                    <a:pt x="315" y="91"/>
                  </a:lnTo>
                  <a:lnTo>
                    <a:pt x="229" y="103"/>
                  </a:lnTo>
                  <a:lnTo>
                    <a:pt x="248" y="53"/>
                  </a:lnTo>
                  <a:lnTo>
                    <a:pt x="250" y="48"/>
                  </a:lnTo>
                  <a:lnTo>
                    <a:pt x="243" y="43"/>
                  </a:lnTo>
                  <a:lnTo>
                    <a:pt x="201" y="19"/>
                  </a:lnTo>
                  <a:lnTo>
                    <a:pt x="251" y="19"/>
                  </a:lnTo>
                  <a:lnTo>
                    <a:pt x="251" y="0"/>
                  </a:lnTo>
                  <a:lnTo>
                    <a:pt x="141" y="0"/>
                  </a:lnTo>
                  <a:lnTo>
                    <a:pt x="141" y="63"/>
                  </a:lnTo>
                  <a:lnTo>
                    <a:pt x="174" y="63"/>
                  </a:lnTo>
                  <a:lnTo>
                    <a:pt x="174" y="34"/>
                  </a:lnTo>
                  <a:lnTo>
                    <a:pt x="209" y="55"/>
                  </a:lnTo>
                  <a:lnTo>
                    <a:pt x="187" y="109"/>
                  </a:lnTo>
                  <a:lnTo>
                    <a:pt x="94" y="121"/>
                  </a:lnTo>
                  <a:lnTo>
                    <a:pt x="59" y="101"/>
                  </a:lnTo>
                  <a:lnTo>
                    <a:pt x="109" y="101"/>
                  </a:lnTo>
                  <a:lnTo>
                    <a:pt x="109" y="82"/>
                  </a:lnTo>
                  <a:lnTo>
                    <a:pt x="0" y="82"/>
                  </a:lnTo>
                  <a:lnTo>
                    <a:pt x="0" y="146"/>
                  </a:lnTo>
                  <a:lnTo>
                    <a:pt x="33" y="146"/>
                  </a:lnTo>
                  <a:lnTo>
                    <a:pt x="33" y="117"/>
                  </a:lnTo>
                  <a:lnTo>
                    <a:pt x="75" y="141"/>
                  </a:lnTo>
                  <a:lnTo>
                    <a:pt x="82" y="145"/>
                  </a:lnTo>
                  <a:lnTo>
                    <a:pt x="93" y="144"/>
                  </a:lnTo>
                  <a:lnTo>
                    <a:pt x="178" y="133"/>
                  </a:lnTo>
                  <a:lnTo>
                    <a:pt x="158" y="182"/>
                  </a:lnTo>
                  <a:lnTo>
                    <a:pt x="156" y="188"/>
                  </a:lnTo>
                  <a:lnTo>
                    <a:pt x="164" y="192"/>
                  </a:lnTo>
                  <a:lnTo>
                    <a:pt x="206" y="217"/>
                  </a:lnTo>
                  <a:lnTo>
                    <a:pt x="156" y="217"/>
                  </a:lnTo>
                  <a:lnTo>
                    <a:pt x="156" y="236"/>
                  </a:lnTo>
                  <a:lnTo>
                    <a:pt x="266" y="236"/>
                  </a:lnTo>
                  <a:lnTo>
                    <a:pt x="265" y="172"/>
                  </a:lnTo>
                  <a:lnTo>
                    <a:pt x="233" y="172"/>
                  </a:lnTo>
                  <a:lnTo>
                    <a:pt x="233" y="201"/>
                  </a:lnTo>
                  <a:lnTo>
                    <a:pt x="198" y="181"/>
                  </a:lnTo>
                  <a:lnTo>
                    <a:pt x="219" y="127"/>
                  </a:lnTo>
                  <a:lnTo>
                    <a:pt x="313" y="115"/>
                  </a:lnTo>
                  <a:lnTo>
                    <a:pt x="347" y="134"/>
                  </a:lnTo>
                  <a:lnTo>
                    <a:pt x="297" y="134"/>
                  </a:lnTo>
                  <a:lnTo>
                    <a:pt x="297" y="153"/>
                  </a:lnTo>
                  <a:lnTo>
                    <a:pt x="407" y="153"/>
                  </a:lnTo>
                  <a:lnTo>
                    <a:pt x="407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A23BE6C-ED08-4ABD-AFE9-806679F4708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754937" y="2122488"/>
            <a:ext cx="914400" cy="666750"/>
            <a:chOff x="1402" y="538"/>
            <a:chExt cx="576" cy="420"/>
          </a:xfrm>
        </p:grpSpPr>
        <p:sp>
          <p:nvSpPr>
            <p:cNvPr id="22" name="AutoShape 21">
              <a:extLst>
                <a:ext uri="{FF2B5EF4-FFF2-40B4-BE49-F238E27FC236}">
                  <a16:creationId xmlns:a16="http://schemas.microsoft.com/office/drawing/2014/main" id="{F1FC6DBC-6348-41BD-83A8-49E2EA8754C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02" y="538"/>
              <a:ext cx="576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85E0D6CB-7112-4BF3-A403-3E30E7851D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" y="706"/>
              <a:ext cx="287" cy="252"/>
            </a:xfrm>
            <a:custGeom>
              <a:avLst/>
              <a:gdLst>
                <a:gd name="T0" fmla="*/ 287 w 287"/>
                <a:gd name="T1" fmla="*/ 0 h 252"/>
                <a:gd name="T2" fmla="*/ 287 w 287"/>
                <a:gd name="T3" fmla="*/ 85 h 252"/>
                <a:gd name="T4" fmla="*/ 0 w 287"/>
                <a:gd name="T5" fmla="*/ 252 h 252"/>
                <a:gd name="T6" fmla="*/ 0 w 287"/>
                <a:gd name="T7" fmla="*/ 167 h 252"/>
                <a:gd name="T8" fmla="*/ 287 w 287"/>
                <a:gd name="T9" fmla="*/ 0 h 252"/>
                <a:gd name="T10" fmla="*/ 287 w 287"/>
                <a:gd name="T11" fmla="*/ 0 h 252"/>
                <a:gd name="T12" fmla="*/ 287 w 287"/>
                <a:gd name="T13" fmla="*/ 0 h 252"/>
                <a:gd name="T14" fmla="*/ 287 w 287"/>
                <a:gd name="T15" fmla="*/ 0 h 252"/>
                <a:gd name="T16" fmla="*/ 287 w 287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7"/>
                <a:gd name="T28" fmla="*/ 0 h 252"/>
                <a:gd name="T29" fmla="*/ 287 w 287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7" h="252">
                  <a:moveTo>
                    <a:pt x="287" y="0"/>
                  </a:moveTo>
                  <a:lnTo>
                    <a:pt x="287" y="85"/>
                  </a:lnTo>
                  <a:lnTo>
                    <a:pt x="0" y="252"/>
                  </a:lnTo>
                  <a:lnTo>
                    <a:pt x="0" y="167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7EB8E9F-565A-4986-B657-2A1DD8EED1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2" y="706"/>
              <a:ext cx="289" cy="252"/>
            </a:xfrm>
            <a:custGeom>
              <a:avLst/>
              <a:gdLst>
                <a:gd name="T0" fmla="*/ 289 w 289"/>
                <a:gd name="T1" fmla="*/ 167 h 252"/>
                <a:gd name="T2" fmla="*/ 289 w 289"/>
                <a:gd name="T3" fmla="*/ 252 h 252"/>
                <a:gd name="T4" fmla="*/ 0 w 289"/>
                <a:gd name="T5" fmla="*/ 85 h 252"/>
                <a:gd name="T6" fmla="*/ 0 w 289"/>
                <a:gd name="T7" fmla="*/ 0 h 252"/>
                <a:gd name="T8" fmla="*/ 289 w 289"/>
                <a:gd name="T9" fmla="*/ 167 h 252"/>
                <a:gd name="T10" fmla="*/ 289 w 289"/>
                <a:gd name="T11" fmla="*/ 167 h 252"/>
                <a:gd name="T12" fmla="*/ 289 w 289"/>
                <a:gd name="T13" fmla="*/ 167 h 252"/>
                <a:gd name="T14" fmla="*/ 289 w 289"/>
                <a:gd name="T15" fmla="*/ 167 h 252"/>
                <a:gd name="T16" fmla="*/ 289 w 289"/>
                <a:gd name="T17" fmla="*/ 167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9"/>
                <a:gd name="T28" fmla="*/ 0 h 252"/>
                <a:gd name="T29" fmla="*/ 289 w 289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9" h="252">
                  <a:moveTo>
                    <a:pt x="289" y="167"/>
                  </a:moveTo>
                  <a:lnTo>
                    <a:pt x="289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9" y="167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DFAEBDEB-B9C8-4AB5-85CE-942254EDE5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2" y="538"/>
              <a:ext cx="576" cy="335"/>
            </a:xfrm>
            <a:custGeom>
              <a:avLst/>
              <a:gdLst>
                <a:gd name="T0" fmla="*/ 576 w 576"/>
                <a:gd name="T1" fmla="*/ 168 h 335"/>
                <a:gd name="T2" fmla="*/ 289 w 576"/>
                <a:gd name="T3" fmla="*/ 335 h 335"/>
                <a:gd name="T4" fmla="*/ 0 w 576"/>
                <a:gd name="T5" fmla="*/ 168 h 335"/>
                <a:gd name="T6" fmla="*/ 287 w 576"/>
                <a:gd name="T7" fmla="*/ 0 h 335"/>
                <a:gd name="T8" fmla="*/ 576 w 576"/>
                <a:gd name="T9" fmla="*/ 168 h 335"/>
                <a:gd name="T10" fmla="*/ 576 w 576"/>
                <a:gd name="T11" fmla="*/ 168 h 335"/>
                <a:gd name="T12" fmla="*/ 576 w 576"/>
                <a:gd name="T13" fmla="*/ 168 h 335"/>
                <a:gd name="T14" fmla="*/ 576 w 576"/>
                <a:gd name="T15" fmla="*/ 168 h 335"/>
                <a:gd name="T16" fmla="*/ 576 w 576"/>
                <a:gd name="T17" fmla="*/ 168 h 3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6"/>
                <a:gd name="T28" fmla="*/ 0 h 335"/>
                <a:gd name="T29" fmla="*/ 576 w 576"/>
                <a:gd name="T30" fmla="*/ 335 h 33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6" h="335">
                  <a:moveTo>
                    <a:pt x="576" y="168"/>
                  </a:moveTo>
                  <a:lnTo>
                    <a:pt x="289" y="335"/>
                  </a:lnTo>
                  <a:lnTo>
                    <a:pt x="0" y="168"/>
                  </a:lnTo>
                  <a:lnTo>
                    <a:pt x="287" y="0"/>
                  </a:lnTo>
                  <a:lnTo>
                    <a:pt x="576" y="168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14F6F46-6BC9-48FD-BCCB-A3A6C1A6C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6" y="588"/>
              <a:ext cx="407" cy="237"/>
            </a:xfrm>
            <a:custGeom>
              <a:avLst/>
              <a:gdLst>
                <a:gd name="T0" fmla="*/ 407 w 407"/>
                <a:gd name="T1" fmla="*/ 90 h 237"/>
                <a:gd name="T2" fmla="*/ 374 w 407"/>
                <a:gd name="T3" fmla="*/ 90 h 237"/>
                <a:gd name="T4" fmla="*/ 375 w 407"/>
                <a:gd name="T5" fmla="*/ 119 h 237"/>
                <a:gd name="T6" fmla="*/ 332 w 407"/>
                <a:gd name="T7" fmla="*/ 95 h 237"/>
                <a:gd name="T8" fmla="*/ 325 w 407"/>
                <a:gd name="T9" fmla="*/ 91 h 237"/>
                <a:gd name="T10" fmla="*/ 315 w 407"/>
                <a:gd name="T11" fmla="*/ 92 h 237"/>
                <a:gd name="T12" fmla="*/ 229 w 407"/>
                <a:gd name="T13" fmla="*/ 104 h 237"/>
                <a:gd name="T14" fmla="*/ 248 w 407"/>
                <a:gd name="T15" fmla="*/ 54 h 237"/>
                <a:gd name="T16" fmla="*/ 250 w 407"/>
                <a:gd name="T17" fmla="*/ 48 h 237"/>
                <a:gd name="T18" fmla="*/ 243 w 407"/>
                <a:gd name="T19" fmla="*/ 43 h 237"/>
                <a:gd name="T20" fmla="*/ 201 w 407"/>
                <a:gd name="T21" fmla="*/ 19 h 237"/>
                <a:gd name="T22" fmla="*/ 251 w 407"/>
                <a:gd name="T23" fmla="*/ 19 h 237"/>
                <a:gd name="T24" fmla="*/ 251 w 407"/>
                <a:gd name="T25" fmla="*/ 0 h 237"/>
                <a:gd name="T26" fmla="*/ 141 w 407"/>
                <a:gd name="T27" fmla="*/ 0 h 237"/>
                <a:gd name="T28" fmla="*/ 141 w 407"/>
                <a:gd name="T29" fmla="*/ 64 h 237"/>
                <a:gd name="T30" fmla="*/ 174 w 407"/>
                <a:gd name="T31" fmla="*/ 64 h 237"/>
                <a:gd name="T32" fmla="*/ 174 w 407"/>
                <a:gd name="T33" fmla="*/ 35 h 237"/>
                <a:gd name="T34" fmla="*/ 209 w 407"/>
                <a:gd name="T35" fmla="*/ 55 h 237"/>
                <a:gd name="T36" fmla="*/ 187 w 407"/>
                <a:gd name="T37" fmla="*/ 109 h 237"/>
                <a:gd name="T38" fmla="*/ 94 w 407"/>
                <a:gd name="T39" fmla="*/ 122 h 237"/>
                <a:gd name="T40" fmla="*/ 59 w 407"/>
                <a:gd name="T41" fmla="*/ 101 h 237"/>
                <a:gd name="T42" fmla="*/ 109 w 407"/>
                <a:gd name="T43" fmla="*/ 101 h 237"/>
                <a:gd name="T44" fmla="*/ 109 w 407"/>
                <a:gd name="T45" fmla="*/ 83 h 237"/>
                <a:gd name="T46" fmla="*/ 0 w 407"/>
                <a:gd name="T47" fmla="*/ 83 h 237"/>
                <a:gd name="T48" fmla="*/ 0 w 407"/>
                <a:gd name="T49" fmla="*/ 146 h 237"/>
                <a:gd name="T50" fmla="*/ 33 w 407"/>
                <a:gd name="T51" fmla="*/ 146 h 237"/>
                <a:gd name="T52" fmla="*/ 33 w 407"/>
                <a:gd name="T53" fmla="*/ 117 h 237"/>
                <a:gd name="T54" fmla="*/ 75 w 407"/>
                <a:gd name="T55" fmla="*/ 142 h 237"/>
                <a:gd name="T56" fmla="*/ 82 w 407"/>
                <a:gd name="T57" fmla="*/ 146 h 237"/>
                <a:gd name="T58" fmla="*/ 93 w 407"/>
                <a:gd name="T59" fmla="*/ 144 h 237"/>
                <a:gd name="T60" fmla="*/ 178 w 407"/>
                <a:gd name="T61" fmla="*/ 133 h 237"/>
                <a:gd name="T62" fmla="*/ 158 w 407"/>
                <a:gd name="T63" fmla="*/ 183 h 237"/>
                <a:gd name="T64" fmla="*/ 156 w 407"/>
                <a:gd name="T65" fmla="*/ 189 h 237"/>
                <a:gd name="T66" fmla="*/ 164 w 407"/>
                <a:gd name="T67" fmla="*/ 193 h 237"/>
                <a:gd name="T68" fmla="*/ 206 w 407"/>
                <a:gd name="T69" fmla="*/ 217 h 237"/>
                <a:gd name="T70" fmla="*/ 156 w 407"/>
                <a:gd name="T71" fmla="*/ 217 h 237"/>
                <a:gd name="T72" fmla="*/ 156 w 407"/>
                <a:gd name="T73" fmla="*/ 237 h 237"/>
                <a:gd name="T74" fmla="*/ 266 w 407"/>
                <a:gd name="T75" fmla="*/ 237 h 237"/>
                <a:gd name="T76" fmla="*/ 265 w 407"/>
                <a:gd name="T77" fmla="*/ 173 h 237"/>
                <a:gd name="T78" fmla="*/ 233 w 407"/>
                <a:gd name="T79" fmla="*/ 173 h 237"/>
                <a:gd name="T80" fmla="*/ 233 w 407"/>
                <a:gd name="T81" fmla="*/ 202 h 237"/>
                <a:gd name="T82" fmla="*/ 198 w 407"/>
                <a:gd name="T83" fmla="*/ 182 h 237"/>
                <a:gd name="T84" fmla="*/ 219 w 407"/>
                <a:gd name="T85" fmla="*/ 128 h 237"/>
                <a:gd name="T86" fmla="*/ 313 w 407"/>
                <a:gd name="T87" fmla="*/ 115 h 237"/>
                <a:gd name="T88" fmla="*/ 347 w 407"/>
                <a:gd name="T89" fmla="*/ 135 h 237"/>
                <a:gd name="T90" fmla="*/ 297 w 407"/>
                <a:gd name="T91" fmla="*/ 135 h 237"/>
                <a:gd name="T92" fmla="*/ 297 w 407"/>
                <a:gd name="T93" fmla="*/ 154 h 237"/>
                <a:gd name="T94" fmla="*/ 407 w 407"/>
                <a:gd name="T95" fmla="*/ 154 h 237"/>
                <a:gd name="T96" fmla="*/ 407 w 407"/>
                <a:gd name="T97" fmla="*/ 90 h 237"/>
                <a:gd name="T98" fmla="*/ 407 w 407"/>
                <a:gd name="T99" fmla="*/ 90 h 237"/>
                <a:gd name="T100" fmla="*/ 407 w 407"/>
                <a:gd name="T101" fmla="*/ 90 h 237"/>
                <a:gd name="T102" fmla="*/ 407 w 407"/>
                <a:gd name="T103" fmla="*/ 90 h 23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7"/>
                <a:gd name="T157" fmla="*/ 0 h 237"/>
                <a:gd name="T158" fmla="*/ 407 w 407"/>
                <a:gd name="T159" fmla="*/ 237 h 23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7" h="237">
                  <a:moveTo>
                    <a:pt x="407" y="90"/>
                  </a:moveTo>
                  <a:lnTo>
                    <a:pt x="374" y="90"/>
                  </a:lnTo>
                  <a:lnTo>
                    <a:pt x="375" y="119"/>
                  </a:lnTo>
                  <a:lnTo>
                    <a:pt x="332" y="95"/>
                  </a:lnTo>
                  <a:lnTo>
                    <a:pt x="325" y="91"/>
                  </a:lnTo>
                  <a:lnTo>
                    <a:pt x="315" y="92"/>
                  </a:lnTo>
                  <a:lnTo>
                    <a:pt x="229" y="104"/>
                  </a:lnTo>
                  <a:lnTo>
                    <a:pt x="248" y="54"/>
                  </a:lnTo>
                  <a:lnTo>
                    <a:pt x="250" y="48"/>
                  </a:lnTo>
                  <a:lnTo>
                    <a:pt x="243" y="43"/>
                  </a:lnTo>
                  <a:lnTo>
                    <a:pt x="201" y="19"/>
                  </a:lnTo>
                  <a:lnTo>
                    <a:pt x="251" y="19"/>
                  </a:lnTo>
                  <a:lnTo>
                    <a:pt x="251" y="0"/>
                  </a:lnTo>
                  <a:lnTo>
                    <a:pt x="141" y="0"/>
                  </a:lnTo>
                  <a:lnTo>
                    <a:pt x="141" y="64"/>
                  </a:lnTo>
                  <a:lnTo>
                    <a:pt x="174" y="64"/>
                  </a:lnTo>
                  <a:lnTo>
                    <a:pt x="174" y="35"/>
                  </a:lnTo>
                  <a:lnTo>
                    <a:pt x="209" y="55"/>
                  </a:lnTo>
                  <a:lnTo>
                    <a:pt x="187" y="109"/>
                  </a:lnTo>
                  <a:lnTo>
                    <a:pt x="94" y="122"/>
                  </a:lnTo>
                  <a:lnTo>
                    <a:pt x="59" y="101"/>
                  </a:lnTo>
                  <a:lnTo>
                    <a:pt x="109" y="101"/>
                  </a:lnTo>
                  <a:lnTo>
                    <a:pt x="109" y="83"/>
                  </a:lnTo>
                  <a:lnTo>
                    <a:pt x="0" y="83"/>
                  </a:lnTo>
                  <a:lnTo>
                    <a:pt x="0" y="146"/>
                  </a:lnTo>
                  <a:lnTo>
                    <a:pt x="33" y="146"/>
                  </a:lnTo>
                  <a:lnTo>
                    <a:pt x="33" y="117"/>
                  </a:lnTo>
                  <a:lnTo>
                    <a:pt x="75" y="142"/>
                  </a:lnTo>
                  <a:lnTo>
                    <a:pt x="82" y="146"/>
                  </a:lnTo>
                  <a:lnTo>
                    <a:pt x="93" y="144"/>
                  </a:lnTo>
                  <a:lnTo>
                    <a:pt x="178" y="133"/>
                  </a:lnTo>
                  <a:lnTo>
                    <a:pt x="158" y="183"/>
                  </a:lnTo>
                  <a:lnTo>
                    <a:pt x="156" y="189"/>
                  </a:lnTo>
                  <a:lnTo>
                    <a:pt x="164" y="193"/>
                  </a:lnTo>
                  <a:lnTo>
                    <a:pt x="206" y="217"/>
                  </a:lnTo>
                  <a:lnTo>
                    <a:pt x="156" y="217"/>
                  </a:lnTo>
                  <a:lnTo>
                    <a:pt x="156" y="237"/>
                  </a:lnTo>
                  <a:lnTo>
                    <a:pt x="266" y="237"/>
                  </a:lnTo>
                  <a:lnTo>
                    <a:pt x="265" y="173"/>
                  </a:lnTo>
                  <a:lnTo>
                    <a:pt x="233" y="173"/>
                  </a:lnTo>
                  <a:lnTo>
                    <a:pt x="233" y="202"/>
                  </a:lnTo>
                  <a:lnTo>
                    <a:pt x="198" y="182"/>
                  </a:lnTo>
                  <a:lnTo>
                    <a:pt x="219" y="128"/>
                  </a:lnTo>
                  <a:lnTo>
                    <a:pt x="313" y="115"/>
                  </a:lnTo>
                  <a:lnTo>
                    <a:pt x="347" y="135"/>
                  </a:lnTo>
                  <a:lnTo>
                    <a:pt x="297" y="135"/>
                  </a:lnTo>
                  <a:lnTo>
                    <a:pt x="297" y="154"/>
                  </a:lnTo>
                  <a:lnTo>
                    <a:pt x="407" y="154"/>
                  </a:lnTo>
                  <a:lnTo>
                    <a:pt x="407" y="9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01CDE845-6DFD-4EAD-A62C-608AB781C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6" y="583"/>
              <a:ext cx="407" cy="236"/>
            </a:xfrm>
            <a:custGeom>
              <a:avLst/>
              <a:gdLst>
                <a:gd name="T0" fmla="*/ 407 w 407"/>
                <a:gd name="T1" fmla="*/ 90 h 236"/>
                <a:gd name="T2" fmla="*/ 374 w 407"/>
                <a:gd name="T3" fmla="*/ 90 h 236"/>
                <a:gd name="T4" fmla="*/ 375 w 407"/>
                <a:gd name="T5" fmla="*/ 119 h 236"/>
                <a:gd name="T6" fmla="*/ 332 w 407"/>
                <a:gd name="T7" fmla="*/ 95 h 236"/>
                <a:gd name="T8" fmla="*/ 325 w 407"/>
                <a:gd name="T9" fmla="*/ 90 h 236"/>
                <a:gd name="T10" fmla="*/ 315 w 407"/>
                <a:gd name="T11" fmla="*/ 91 h 236"/>
                <a:gd name="T12" fmla="*/ 229 w 407"/>
                <a:gd name="T13" fmla="*/ 103 h 236"/>
                <a:gd name="T14" fmla="*/ 248 w 407"/>
                <a:gd name="T15" fmla="*/ 53 h 236"/>
                <a:gd name="T16" fmla="*/ 250 w 407"/>
                <a:gd name="T17" fmla="*/ 48 h 236"/>
                <a:gd name="T18" fmla="*/ 243 w 407"/>
                <a:gd name="T19" fmla="*/ 43 h 236"/>
                <a:gd name="T20" fmla="*/ 201 w 407"/>
                <a:gd name="T21" fmla="*/ 19 h 236"/>
                <a:gd name="T22" fmla="*/ 251 w 407"/>
                <a:gd name="T23" fmla="*/ 19 h 236"/>
                <a:gd name="T24" fmla="*/ 251 w 407"/>
                <a:gd name="T25" fmla="*/ 0 h 236"/>
                <a:gd name="T26" fmla="*/ 141 w 407"/>
                <a:gd name="T27" fmla="*/ 0 h 236"/>
                <a:gd name="T28" fmla="*/ 141 w 407"/>
                <a:gd name="T29" fmla="*/ 63 h 236"/>
                <a:gd name="T30" fmla="*/ 174 w 407"/>
                <a:gd name="T31" fmla="*/ 63 h 236"/>
                <a:gd name="T32" fmla="*/ 174 w 407"/>
                <a:gd name="T33" fmla="*/ 34 h 236"/>
                <a:gd name="T34" fmla="*/ 209 w 407"/>
                <a:gd name="T35" fmla="*/ 55 h 236"/>
                <a:gd name="T36" fmla="*/ 187 w 407"/>
                <a:gd name="T37" fmla="*/ 109 h 236"/>
                <a:gd name="T38" fmla="*/ 94 w 407"/>
                <a:gd name="T39" fmla="*/ 121 h 236"/>
                <a:gd name="T40" fmla="*/ 59 w 407"/>
                <a:gd name="T41" fmla="*/ 101 h 236"/>
                <a:gd name="T42" fmla="*/ 109 w 407"/>
                <a:gd name="T43" fmla="*/ 101 h 236"/>
                <a:gd name="T44" fmla="*/ 109 w 407"/>
                <a:gd name="T45" fmla="*/ 82 h 236"/>
                <a:gd name="T46" fmla="*/ 0 w 407"/>
                <a:gd name="T47" fmla="*/ 82 h 236"/>
                <a:gd name="T48" fmla="*/ 0 w 407"/>
                <a:gd name="T49" fmla="*/ 146 h 236"/>
                <a:gd name="T50" fmla="*/ 33 w 407"/>
                <a:gd name="T51" fmla="*/ 146 h 236"/>
                <a:gd name="T52" fmla="*/ 33 w 407"/>
                <a:gd name="T53" fmla="*/ 117 h 236"/>
                <a:gd name="T54" fmla="*/ 75 w 407"/>
                <a:gd name="T55" fmla="*/ 141 h 236"/>
                <a:gd name="T56" fmla="*/ 82 w 407"/>
                <a:gd name="T57" fmla="*/ 145 h 236"/>
                <a:gd name="T58" fmla="*/ 93 w 407"/>
                <a:gd name="T59" fmla="*/ 144 h 236"/>
                <a:gd name="T60" fmla="*/ 178 w 407"/>
                <a:gd name="T61" fmla="*/ 133 h 236"/>
                <a:gd name="T62" fmla="*/ 158 w 407"/>
                <a:gd name="T63" fmla="*/ 182 h 236"/>
                <a:gd name="T64" fmla="*/ 156 w 407"/>
                <a:gd name="T65" fmla="*/ 188 h 236"/>
                <a:gd name="T66" fmla="*/ 164 w 407"/>
                <a:gd name="T67" fmla="*/ 192 h 236"/>
                <a:gd name="T68" fmla="*/ 206 w 407"/>
                <a:gd name="T69" fmla="*/ 217 h 236"/>
                <a:gd name="T70" fmla="*/ 156 w 407"/>
                <a:gd name="T71" fmla="*/ 217 h 236"/>
                <a:gd name="T72" fmla="*/ 156 w 407"/>
                <a:gd name="T73" fmla="*/ 236 h 236"/>
                <a:gd name="T74" fmla="*/ 266 w 407"/>
                <a:gd name="T75" fmla="*/ 236 h 236"/>
                <a:gd name="T76" fmla="*/ 265 w 407"/>
                <a:gd name="T77" fmla="*/ 172 h 236"/>
                <a:gd name="T78" fmla="*/ 233 w 407"/>
                <a:gd name="T79" fmla="*/ 172 h 236"/>
                <a:gd name="T80" fmla="*/ 233 w 407"/>
                <a:gd name="T81" fmla="*/ 201 h 236"/>
                <a:gd name="T82" fmla="*/ 198 w 407"/>
                <a:gd name="T83" fmla="*/ 181 h 236"/>
                <a:gd name="T84" fmla="*/ 219 w 407"/>
                <a:gd name="T85" fmla="*/ 127 h 236"/>
                <a:gd name="T86" fmla="*/ 313 w 407"/>
                <a:gd name="T87" fmla="*/ 115 h 236"/>
                <a:gd name="T88" fmla="*/ 347 w 407"/>
                <a:gd name="T89" fmla="*/ 134 h 236"/>
                <a:gd name="T90" fmla="*/ 297 w 407"/>
                <a:gd name="T91" fmla="*/ 134 h 236"/>
                <a:gd name="T92" fmla="*/ 297 w 407"/>
                <a:gd name="T93" fmla="*/ 153 h 236"/>
                <a:gd name="T94" fmla="*/ 407 w 407"/>
                <a:gd name="T95" fmla="*/ 153 h 236"/>
                <a:gd name="T96" fmla="*/ 407 w 407"/>
                <a:gd name="T97" fmla="*/ 90 h 236"/>
                <a:gd name="T98" fmla="*/ 407 w 407"/>
                <a:gd name="T99" fmla="*/ 90 h 236"/>
                <a:gd name="T100" fmla="*/ 407 w 407"/>
                <a:gd name="T101" fmla="*/ 90 h 236"/>
                <a:gd name="T102" fmla="*/ 407 w 407"/>
                <a:gd name="T103" fmla="*/ 90 h 2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7"/>
                <a:gd name="T157" fmla="*/ 0 h 236"/>
                <a:gd name="T158" fmla="*/ 407 w 407"/>
                <a:gd name="T159" fmla="*/ 236 h 2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7" h="236">
                  <a:moveTo>
                    <a:pt x="407" y="90"/>
                  </a:moveTo>
                  <a:lnTo>
                    <a:pt x="374" y="90"/>
                  </a:lnTo>
                  <a:lnTo>
                    <a:pt x="375" y="119"/>
                  </a:lnTo>
                  <a:lnTo>
                    <a:pt x="332" y="95"/>
                  </a:lnTo>
                  <a:lnTo>
                    <a:pt x="325" y="90"/>
                  </a:lnTo>
                  <a:lnTo>
                    <a:pt x="315" y="91"/>
                  </a:lnTo>
                  <a:lnTo>
                    <a:pt x="229" y="103"/>
                  </a:lnTo>
                  <a:lnTo>
                    <a:pt x="248" y="53"/>
                  </a:lnTo>
                  <a:lnTo>
                    <a:pt x="250" y="48"/>
                  </a:lnTo>
                  <a:lnTo>
                    <a:pt x="243" y="43"/>
                  </a:lnTo>
                  <a:lnTo>
                    <a:pt x="201" y="19"/>
                  </a:lnTo>
                  <a:lnTo>
                    <a:pt x="251" y="19"/>
                  </a:lnTo>
                  <a:lnTo>
                    <a:pt x="251" y="0"/>
                  </a:lnTo>
                  <a:lnTo>
                    <a:pt x="141" y="0"/>
                  </a:lnTo>
                  <a:lnTo>
                    <a:pt x="141" y="63"/>
                  </a:lnTo>
                  <a:lnTo>
                    <a:pt x="174" y="63"/>
                  </a:lnTo>
                  <a:lnTo>
                    <a:pt x="174" y="34"/>
                  </a:lnTo>
                  <a:lnTo>
                    <a:pt x="209" y="55"/>
                  </a:lnTo>
                  <a:lnTo>
                    <a:pt x="187" y="109"/>
                  </a:lnTo>
                  <a:lnTo>
                    <a:pt x="94" y="121"/>
                  </a:lnTo>
                  <a:lnTo>
                    <a:pt x="59" y="101"/>
                  </a:lnTo>
                  <a:lnTo>
                    <a:pt x="109" y="101"/>
                  </a:lnTo>
                  <a:lnTo>
                    <a:pt x="109" y="82"/>
                  </a:lnTo>
                  <a:lnTo>
                    <a:pt x="0" y="82"/>
                  </a:lnTo>
                  <a:lnTo>
                    <a:pt x="0" y="146"/>
                  </a:lnTo>
                  <a:lnTo>
                    <a:pt x="33" y="146"/>
                  </a:lnTo>
                  <a:lnTo>
                    <a:pt x="33" y="117"/>
                  </a:lnTo>
                  <a:lnTo>
                    <a:pt x="75" y="141"/>
                  </a:lnTo>
                  <a:lnTo>
                    <a:pt x="82" y="145"/>
                  </a:lnTo>
                  <a:lnTo>
                    <a:pt x="93" y="144"/>
                  </a:lnTo>
                  <a:lnTo>
                    <a:pt x="178" y="133"/>
                  </a:lnTo>
                  <a:lnTo>
                    <a:pt x="158" y="182"/>
                  </a:lnTo>
                  <a:lnTo>
                    <a:pt x="156" y="188"/>
                  </a:lnTo>
                  <a:lnTo>
                    <a:pt x="164" y="192"/>
                  </a:lnTo>
                  <a:lnTo>
                    <a:pt x="206" y="217"/>
                  </a:lnTo>
                  <a:lnTo>
                    <a:pt x="156" y="217"/>
                  </a:lnTo>
                  <a:lnTo>
                    <a:pt x="156" y="236"/>
                  </a:lnTo>
                  <a:lnTo>
                    <a:pt x="266" y="236"/>
                  </a:lnTo>
                  <a:lnTo>
                    <a:pt x="265" y="172"/>
                  </a:lnTo>
                  <a:lnTo>
                    <a:pt x="233" y="172"/>
                  </a:lnTo>
                  <a:lnTo>
                    <a:pt x="233" y="201"/>
                  </a:lnTo>
                  <a:lnTo>
                    <a:pt x="198" y="181"/>
                  </a:lnTo>
                  <a:lnTo>
                    <a:pt x="219" y="127"/>
                  </a:lnTo>
                  <a:lnTo>
                    <a:pt x="313" y="115"/>
                  </a:lnTo>
                  <a:lnTo>
                    <a:pt x="347" y="134"/>
                  </a:lnTo>
                  <a:lnTo>
                    <a:pt x="297" y="134"/>
                  </a:lnTo>
                  <a:lnTo>
                    <a:pt x="297" y="153"/>
                  </a:lnTo>
                  <a:lnTo>
                    <a:pt x="407" y="153"/>
                  </a:lnTo>
                  <a:lnTo>
                    <a:pt x="407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" name="Text Box 27">
            <a:extLst>
              <a:ext uri="{FF2B5EF4-FFF2-40B4-BE49-F238E27FC236}">
                <a16:creationId xmlns:a16="http://schemas.microsoft.com/office/drawing/2014/main" id="{2EC17CFF-D753-4E29-8088-C3D539D15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9037" y="1690688"/>
            <a:ext cx="1298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anose="02010609060101010101" pitchFamily="49" charset="-122"/>
              </a:rPr>
              <a:t>SWA</a:t>
            </a:r>
          </a:p>
        </p:txBody>
      </p:sp>
      <p:sp>
        <p:nvSpPr>
          <p:cNvPr id="29" name="Text Box 28">
            <a:extLst>
              <a:ext uri="{FF2B5EF4-FFF2-40B4-BE49-F238E27FC236}">
                <a16:creationId xmlns:a16="http://schemas.microsoft.com/office/drawing/2014/main" id="{F847E98D-BBC2-42DD-ABE7-D70A6F98C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738688"/>
            <a:ext cx="1298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anose="02010609060101010101" pitchFamily="49" charset="-122"/>
              </a:rPr>
              <a:t>SWB</a:t>
            </a:r>
          </a:p>
        </p:txBody>
      </p:sp>
      <p:sp>
        <p:nvSpPr>
          <p:cNvPr id="30" name="Text Box 29">
            <a:extLst>
              <a:ext uri="{FF2B5EF4-FFF2-40B4-BE49-F238E27FC236}">
                <a16:creationId xmlns:a16="http://schemas.microsoft.com/office/drawing/2014/main" id="{608F8CD2-5B1C-4E37-8BFE-22BBD5A99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7312" y="4714876"/>
            <a:ext cx="1298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anose="02010609060101010101" pitchFamily="49" charset="-122"/>
              </a:rPr>
              <a:t>SWC</a:t>
            </a:r>
          </a:p>
        </p:txBody>
      </p:sp>
      <p:sp>
        <p:nvSpPr>
          <p:cNvPr id="31" name="Line 38">
            <a:extLst>
              <a:ext uri="{FF2B5EF4-FFF2-40B4-BE49-F238E27FC236}">
                <a16:creationId xmlns:a16="http://schemas.microsoft.com/office/drawing/2014/main" id="{BDCDEDC3-E359-4891-9B85-06AAA19B844D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5862" y="4570413"/>
            <a:ext cx="13684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41">
            <a:extLst>
              <a:ext uri="{FF2B5EF4-FFF2-40B4-BE49-F238E27FC236}">
                <a16:creationId xmlns:a16="http://schemas.microsoft.com/office/drawing/2014/main" id="{02023C44-F266-4DFE-97E9-B1672CD567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05650" y="2841626"/>
            <a:ext cx="647700" cy="10080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Line 42">
            <a:extLst>
              <a:ext uri="{FF2B5EF4-FFF2-40B4-BE49-F238E27FC236}">
                <a16:creationId xmlns:a16="http://schemas.microsoft.com/office/drawing/2014/main" id="{F6F9E373-BF46-4A6B-93F7-E531A4AD85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2987" y="2914651"/>
            <a:ext cx="647700" cy="10795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Text Box 43">
            <a:extLst>
              <a:ext uri="{FF2B5EF4-FFF2-40B4-BE49-F238E27FC236}">
                <a16:creationId xmlns:a16="http://schemas.microsoft.com/office/drawing/2014/main" id="{63E9A161-8B41-42AB-A381-D315040E3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3154363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anose="02010609060101010101" pitchFamily="49" charset="-122"/>
              </a:rPr>
              <a:t>BPDU</a:t>
            </a:r>
          </a:p>
        </p:txBody>
      </p:sp>
      <p:sp>
        <p:nvSpPr>
          <p:cNvPr id="35" name="Text Box 44">
            <a:extLst>
              <a:ext uri="{FF2B5EF4-FFF2-40B4-BE49-F238E27FC236}">
                <a16:creationId xmlns:a16="http://schemas.microsoft.com/office/drawing/2014/main" id="{1E81A721-8694-476D-9EAE-36276F0E6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7" y="4522788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anose="02010609060101010101" pitchFamily="49" charset="-122"/>
              </a:rPr>
              <a:t>BPDU</a:t>
            </a:r>
          </a:p>
        </p:txBody>
      </p:sp>
      <p:sp>
        <p:nvSpPr>
          <p:cNvPr id="36" name="Text Box 45">
            <a:extLst>
              <a:ext uri="{FF2B5EF4-FFF2-40B4-BE49-F238E27FC236}">
                <a16:creationId xmlns:a16="http://schemas.microsoft.com/office/drawing/2014/main" id="{810ECB2A-B885-41A1-8AB0-ABE3BA069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7312" y="3154363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anose="02010609060101010101" pitchFamily="49" charset="-122"/>
              </a:rPr>
              <a:t>BPDU</a:t>
            </a:r>
          </a:p>
        </p:txBody>
      </p:sp>
      <p:sp>
        <p:nvSpPr>
          <p:cNvPr id="37" name="Line 46">
            <a:extLst>
              <a:ext uri="{FF2B5EF4-FFF2-40B4-BE49-F238E27FC236}">
                <a16:creationId xmlns:a16="http://schemas.microsoft.com/office/drawing/2014/main" id="{D2CE9889-E426-418F-BA70-18AA95F09F89}"/>
              </a:ext>
            </a:extLst>
          </p:cNvPr>
          <p:cNvSpPr>
            <a:spLocks noChangeShapeType="1"/>
          </p:cNvSpPr>
          <p:nvPr/>
        </p:nvSpPr>
        <p:spPr bwMode="auto">
          <a:xfrm>
            <a:off x="8472487" y="2986088"/>
            <a:ext cx="647700" cy="9366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Line 47">
            <a:extLst>
              <a:ext uri="{FF2B5EF4-FFF2-40B4-BE49-F238E27FC236}">
                <a16:creationId xmlns:a16="http://schemas.microsoft.com/office/drawing/2014/main" id="{140792B0-5498-4BA3-9E38-762B6E26D2F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761412" y="2914651"/>
            <a:ext cx="574675" cy="863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Line 49">
            <a:extLst>
              <a:ext uri="{FF2B5EF4-FFF2-40B4-BE49-F238E27FC236}">
                <a16:creationId xmlns:a16="http://schemas.microsoft.com/office/drawing/2014/main" id="{0EAD75AE-E39F-4D7D-9B6D-DD8EA91F07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37450" y="4283076"/>
            <a:ext cx="143986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14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852F8C-3DBD-47A0-AC6F-D97C7082E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STP</a:t>
            </a:r>
            <a:r>
              <a:rPr lang="zh-CN" altLang="en-US" dirty="0"/>
              <a:t>工作原理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710EAD-8F27-4426-92DA-5C2F8CAAF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基本思想：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在网桥之间传递特殊的消息（配置消息），包含足够的信息做以下工作：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从网络中的所有网桥中，选出一个作为根网桥（</a:t>
            </a:r>
            <a:r>
              <a:rPr lang="en-US" altLang="zh-CN" dirty="0"/>
              <a:t>Root  bridge</a:t>
            </a:r>
            <a:r>
              <a:rPr lang="zh-CN" altLang="en-US" dirty="0"/>
              <a:t>）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在所有非根桥中选择一个根端口（</a:t>
            </a:r>
            <a:r>
              <a:rPr lang="en-US" altLang="zh-CN" dirty="0"/>
              <a:t>root port</a:t>
            </a:r>
            <a:r>
              <a:rPr lang="zh-CN" altLang="en-US" dirty="0"/>
              <a:t>）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在每个网段选择指定端口（</a:t>
            </a:r>
            <a:r>
              <a:rPr lang="en-US" altLang="zh-CN" dirty="0"/>
              <a:t>designated port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25715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8F81CF-EF27-4154-9F44-30145327B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BPDU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E04E9B-5514-4B5F-B5A2-4C4F4C703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配置</a:t>
            </a:r>
            <a:r>
              <a:rPr lang="en-US" altLang="zh-CN" dirty="0"/>
              <a:t>BPDU</a:t>
            </a:r>
            <a:r>
              <a:rPr lang="zh-CN" altLang="en-US" dirty="0"/>
              <a:t>包含以下重要信息，完成生成树计算</a:t>
            </a:r>
          </a:p>
          <a:p>
            <a:pPr lvl="1">
              <a:lnSpc>
                <a:spcPct val="100000"/>
              </a:lnSpc>
            </a:pPr>
            <a:r>
              <a:rPr lang="zh-CN" altLang="en-US" dirty="0"/>
              <a:t>根桥</a:t>
            </a:r>
            <a:r>
              <a:rPr lang="en-US" altLang="zh-CN" dirty="0"/>
              <a:t>ID</a:t>
            </a:r>
            <a:r>
              <a:rPr lang="zh-CN" altLang="en-US" dirty="0"/>
              <a:t>（</a:t>
            </a:r>
            <a:r>
              <a:rPr lang="en-US" altLang="zh-CN" dirty="0" err="1"/>
              <a:t>RootID</a:t>
            </a:r>
            <a:r>
              <a:rPr lang="zh-CN" altLang="en-US" dirty="0"/>
              <a:t>）</a:t>
            </a:r>
          </a:p>
          <a:p>
            <a:pPr lvl="1">
              <a:lnSpc>
                <a:spcPct val="100000"/>
              </a:lnSpc>
            </a:pPr>
            <a:r>
              <a:rPr lang="zh-CN" altLang="en-US" dirty="0"/>
              <a:t>根路径开销（</a:t>
            </a:r>
            <a:r>
              <a:rPr lang="en-US" altLang="zh-CN" dirty="0" err="1"/>
              <a:t>RootPathCost</a:t>
            </a:r>
            <a:r>
              <a:rPr lang="zh-CN" altLang="en-US" dirty="0"/>
              <a:t>）</a:t>
            </a:r>
          </a:p>
          <a:p>
            <a:pPr lvl="1">
              <a:lnSpc>
                <a:spcPct val="100000"/>
              </a:lnSpc>
            </a:pPr>
            <a:r>
              <a:rPr lang="zh-CN" altLang="en-US" dirty="0"/>
              <a:t>指定桥</a:t>
            </a:r>
            <a:r>
              <a:rPr lang="en-US" altLang="zh-CN" dirty="0"/>
              <a:t>ID</a:t>
            </a:r>
            <a:r>
              <a:rPr lang="zh-CN" altLang="en-US" dirty="0"/>
              <a:t>（</a:t>
            </a:r>
            <a:r>
              <a:rPr lang="en-US" altLang="zh-CN" dirty="0" err="1"/>
              <a:t>DesignatedBridgeID</a:t>
            </a:r>
            <a:r>
              <a:rPr lang="zh-CN" altLang="en-US" dirty="0"/>
              <a:t>）</a:t>
            </a:r>
          </a:p>
          <a:p>
            <a:pPr lvl="1">
              <a:lnSpc>
                <a:spcPct val="100000"/>
              </a:lnSpc>
            </a:pPr>
            <a:r>
              <a:rPr lang="zh-CN" altLang="en-US" dirty="0"/>
              <a:t>指定端口</a:t>
            </a:r>
            <a:r>
              <a:rPr lang="en-US" altLang="zh-CN" dirty="0"/>
              <a:t>ID</a:t>
            </a:r>
            <a:r>
              <a:rPr lang="zh-CN" altLang="en-US" dirty="0"/>
              <a:t>（ </a:t>
            </a:r>
            <a:r>
              <a:rPr lang="en-US" altLang="zh-CN" dirty="0" err="1"/>
              <a:t>DesignatedPortID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</a:p>
          <a:p>
            <a:pPr>
              <a:lnSpc>
                <a:spcPct val="100000"/>
              </a:lnSpc>
            </a:pPr>
            <a:r>
              <a:rPr lang="zh-CN" altLang="en-US" dirty="0"/>
              <a:t>各台设备的各个端口在初始时生成以自己为根桥（</a:t>
            </a:r>
            <a:r>
              <a:rPr lang="en-US" altLang="zh-CN" dirty="0"/>
              <a:t>Root Bridge</a:t>
            </a:r>
            <a:r>
              <a:rPr lang="zh-CN" altLang="en-US" dirty="0"/>
              <a:t>）的配置消息，向外发送自己的配置消息 </a:t>
            </a:r>
          </a:p>
          <a:p>
            <a:pPr>
              <a:lnSpc>
                <a:spcPct val="100000"/>
              </a:lnSpc>
            </a:pPr>
            <a:r>
              <a:rPr lang="zh-CN" altLang="en-US" dirty="0"/>
              <a:t>网络收敛后，根桥向外发送配置</a:t>
            </a:r>
            <a:r>
              <a:rPr lang="en-US" altLang="zh-CN" dirty="0"/>
              <a:t>BPDU</a:t>
            </a:r>
            <a:r>
              <a:rPr lang="zh-CN" altLang="en-US" dirty="0"/>
              <a:t>，其他的设备对该配置</a:t>
            </a:r>
            <a:r>
              <a:rPr lang="en-US" altLang="zh-CN" dirty="0"/>
              <a:t>BPDU</a:t>
            </a:r>
            <a:r>
              <a:rPr lang="zh-CN" altLang="en-US" dirty="0"/>
              <a:t>进行转发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/>
              <a:t>BPDU</a:t>
            </a:r>
            <a:r>
              <a:rPr lang="zh-CN" altLang="en-US" dirty="0"/>
              <a:t>消息：</a:t>
            </a:r>
            <a:r>
              <a:rPr lang="en-US" altLang="zh-CN" dirty="0"/>
              <a:t>configuration </a:t>
            </a:r>
            <a:r>
              <a:rPr lang="en-US" altLang="zh-CN" dirty="0" err="1"/>
              <a:t>bpdu</a:t>
            </a:r>
            <a:r>
              <a:rPr lang="zh-CN" altLang="en-US" dirty="0"/>
              <a:t>和 </a:t>
            </a:r>
            <a:r>
              <a:rPr lang="en-US" altLang="zh-CN" dirty="0"/>
              <a:t>TCN </a:t>
            </a:r>
            <a:r>
              <a:rPr lang="en-US" altLang="zh-CN" dirty="0" err="1"/>
              <a:t>bpdu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138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80D89-7CD8-498B-9F83-A2CC687A8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BPDU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A7E1B5-C582-4701-A5C7-08A4B68A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10622" cy="435133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endParaRPr lang="en-US" altLang="zh-CN" dirty="0"/>
          </a:p>
          <a:p>
            <a:pPr>
              <a:lnSpc>
                <a:spcPct val="110000"/>
              </a:lnSpc>
            </a:pPr>
            <a:endParaRPr lang="en-US" altLang="zh-CN" dirty="0"/>
          </a:p>
          <a:p>
            <a:pPr>
              <a:lnSpc>
                <a:spcPct val="110000"/>
              </a:lnSpc>
            </a:pPr>
            <a:r>
              <a:rPr lang="en-US" altLang="zh-CN" dirty="0"/>
              <a:t>DMA:</a:t>
            </a:r>
            <a:r>
              <a:rPr lang="zh-CN" altLang="en-US" dirty="0"/>
              <a:t>目的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配置消息的目的地址是一个固定的桥的组播地址（</a:t>
            </a:r>
            <a:r>
              <a:rPr lang="en-US" altLang="zh-CN" dirty="0"/>
              <a:t>0x0180c2000000</a:t>
            </a:r>
            <a:r>
              <a:rPr lang="zh-CN" altLang="en-US" dirty="0"/>
              <a:t>）</a:t>
            </a:r>
          </a:p>
          <a:p>
            <a:pPr>
              <a:lnSpc>
                <a:spcPct val="110000"/>
              </a:lnSpc>
            </a:pPr>
            <a:r>
              <a:rPr lang="en-US" altLang="zh-CN" dirty="0"/>
              <a:t>SMA:</a:t>
            </a:r>
            <a:r>
              <a:rPr lang="zh-CN" altLang="en-US" dirty="0"/>
              <a:t>源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即发送该配置消息的桥</a:t>
            </a:r>
            <a:r>
              <a:rPr lang="en-US" altLang="zh-CN" dirty="0"/>
              <a:t>MAC</a:t>
            </a:r>
            <a:r>
              <a:rPr lang="zh-CN" altLang="en-US" dirty="0"/>
              <a:t>地址	</a:t>
            </a:r>
          </a:p>
          <a:p>
            <a:pPr>
              <a:lnSpc>
                <a:spcPct val="110000"/>
              </a:lnSpc>
            </a:pPr>
            <a:r>
              <a:rPr lang="en-US" altLang="zh-CN" dirty="0"/>
              <a:t>L/T:</a:t>
            </a:r>
            <a:r>
              <a:rPr lang="zh-CN" altLang="en-US" dirty="0"/>
              <a:t>帧长</a:t>
            </a:r>
          </a:p>
          <a:p>
            <a:pPr>
              <a:lnSpc>
                <a:spcPct val="110000"/>
              </a:lnSpc>
            </a:pPr>
            <a:r>
              <a:rPr lang="en-US" altLang="zh-CN" dirty="0"/>
              <a:t>LLC Header:</a:t>
            </a:r>
            <a:r>
              <a:rPr lang="zh-CN" altLang="en-US" dirty="0"/>
              <a:t>配置消息固定的链路头</a:t>
            </a:r>
          </a:p>
          <a:p>
            <a:pPr>
              <a:lnSpc>
                <a:spcPct val="110000"/>
              </a:lnSpc>
            </a:pPr>
            <a:r>
              <a:rPr lang="en-US" altLang="zh-CN" dirty="0" err="1"/>
              <a:t>Payload:BPDU</a:t>
            </a:r>
            <a:r>
              <a:rPr lang="zh-CN" altLang="en-US" dirty="0"/>
              <a:t>数据</a:t>
            </a: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95CBC699-F7EA-48C9-8EFC-36997C15BA58}"/>
              </a:ext>
            </a:extLst>
          </p:cNvPr>
          <p:cNvGrpSpPr>
            <a:grpSpLocks/>
          </p:cNvGrpSpPr>
          <p:nvPr/>
        </p:nvGrpSpPr>
        <p:grpSpPr bwMode="auto">
          <a:xfrm>
            <a:off x="5041997" y="1825625"/>
            <a:ext cx="936625" cy="431800"/>
            <a:chOff x="1417" y="3143"/>
            <a:chExt cx="2508" cy="1004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45A94619-00E4-43E9-A646-1C77C6473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7" y="3151"/>
              <a:ext cx="2468" cy="9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35003" dir="2471156" algn="ctr" rotWithShape="0">
                      <a:srgbClr val="DDDDDD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B7B62783-3D3A-44B2-8136-706AE8996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7" y="3143"/>
              <a:ext cx="145" cy="1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66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88912093-DBC3-475D-BD83-11A2BBABA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2" y="3143"/>
              <a:ext cx="139" cy="1001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2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66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B6D62971-75B8-458C-AFCB-8AE8BC6C7D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3143"/>
              <a:ext cx="2484" cy="141"/>
            </a:xfrm>
            <a:custGeom>
              <a:avLst/>
              <a:gdLst>
                <a:gd name="G0" fmla="+- 1496 0 0"/>
                <a:gd name="G1" fmla="+- 21600 0 1496"/>
                <a:gd name="G2" fmla="*/ 1496 1 2"/>
                <a:gd name="G3" fmla="+- 21600 0 G2"/>
                <a:gd name="G4" fmla="+/ 1496 21600 2"/>
                <a:gd name="G5" fmla="+/ G1 0 2"/>
                <a:gd name="G6" fmla="*/ 21600 21600 1496"/>
                <a:gd name="G7" fmla="*/ G6 1 2"/>
                <a:gd name="G8" fmla="+- 21600 0 G7"/>
                <a:gd name="G9" fmla="*/ 21600 1 2"/>
                <a:gd name="G10" fmla="+- 1496 0 G9"/>
                <a:gd name="G11" fmla="?: G10 G8 0"/>
                <a:gd name="G12" fmla="?: G10 G7 21600"/>
                <a:gd name="T0" fmla="*/ 20852 w 21600"/>
                <a:gd name="T1" fmla="*/ 10800 h 21600"/>
                <a:gd name="T2" fmla="*/ 10800 w 21600"/>
                <a:gd name="T3" fmla="*/ 21600 h 21600"/>
                <a:gd name="T4" fmla="*/ 748 w 21600"/>
                <a:gd name="T5" fmla="*/ 10800 h 21600"/>
                <a:gd name="T6" fmla="*/ 10800 w 21600"/>
                <a:gd name="T7" fmla="*/ 0 h 21600"/>
                <a:gd name="T8" fmla="*/ 2548 w 21600"/>
                <a:gd name="T9" fmla="*/ 2548 h 21600"/>
                <a:gd name="T10" fmla="*/ 19052 w 21600"/>
                <a:gd name="T11" fmla="*/ 1905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496" y="21600"/>
                  </a:lnTo>
                  <a:lnTo>
                    <a:pt x="20104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DDDDDD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66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" name="AutoShape 7">
              <a:extLst>
                <a:ext uri="{FF2B5EF4-FFF2-40B4-BE49-F238E27FC236}">
                  <a16:creationId xmlns:a16="http://schemas.microsoft.com/office/drawing/2014/main" id="{77B0A135-9B0A-47E4-ADCE-3F26B1337FE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417" y="4036"/>
              <a:ext cx="2508" cy="111"/>
            </a:xfrm>
            <a:custGeom>
              <a:avLst/>
              <a:gdLst>
                <a:gd name="G0" fmla="+- 1489 0 0"/>
                <a:gd name="G1" fmla="+- 21600 0 1489"/>
                <a:gd name="G2" fmla="*/ 1489 1 2"/>
                <a:gd name="G3" fmla="+- 21600 0 G2"/>
                <a:gd name="G4" fmla="+/ 1489 21600 2"/>
                <a:gd name="G5" fmla="+/ G1 0 2"/>
                <a:gd name="G6" fmla="*/ 21600 21600 1489"/>
                <a:gd name="G7" fmla="*/ G6 1 2"/>
                <a:gd name="G8" fmla="+- 21600 0 G7"/>
                <a:gd name="G9" fmla="*/ 21600 1 2"/>
                <a:gd name="G10" fmla="+- 1489 0 G9"/>
                <a:gd name="G11" fmla="?: G10 G8 0"/>
                <a:gd name="G12" fmla="?: G10 G7 21600"/>
                <a:gd name="T0" fmla="*/ 20855 w 21600"/>
                <a:gd name="T1" fmla="*/ 10800 h 21600"/>
                <a:gd name="T2" fmla="*/ 10800 w 21600"/>
                <a:gd name="T3" fmla="*/ 21600 h 21600"/>
                <a:gd name="T4" fmla="*/ 745 w 21600"/>
                <a:gd name="T5" fmla="*/ 10800 h 21600"/>
                <a:gd name="T6" fmla="*/ 10800 w 21600"/>
                <a:gd name="T7" fmla="*/ 0 h 21600"/>
                <a:gd name="T8" fmla="*/ 2545 w 21600"/>
                <a:gd name="T9" fmla="*/ 2545 h 21600"/>
                <a:gd name="T10" fmla="*/ 19055 w 21600"/>
                <a:gd name="T11" fmla="*/ 1905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489" y="21600"/>
                  </a:lnTo>
                  <a:lnTo>
                    <a:pt x="20111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25882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66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0" name="Text Box 9">
            <a:extLst>
              <a:ext uri="{FF2B5EF4-FFF2-40B4-BE49-F238E27FC236}">
                <a16:creationId xmlns:a16="http://schemas.microsoft.com/office/drawing/2014/main" id="{159D01B2-86AE-493F-AA86-54FC9E038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1535" y="1912937"/>
            <a:ext cx="6461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6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DMA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995BF8F-7A54-4975-BAE1-B5D85F31C4C6}"/>
              </a:ext>
            </a:extLst>
          </p:cNvPr>
          <p:cNvGrpSpPr>
            <a:grpSpLocks/>
          </p:cNvGrpSpPr>
          <p:nvPr/>
        </p:nvGrpSpPr>
        <p:grpSpPr bwMode="auto">
          <a:xfrm>
            <a:off x="7562947" y="1825625"/>
            <a:ext cx="1368425" cy="431800"/>
            <a:chOff x="4656" y="470"/>
            <a:chExt cx="927" cy="5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CEC2FA2-D95C-4516-9D69-0953045B9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8" y="473"/>
              <a:ext cx="915" cy="573"/>
            </a:xfrm>
            <a:prstGeom prst="rect">
              <a:avLst/>
            </a:prstGeom>
            <a:gradFill rotWithShape="0">
              <a:gsLst>
                <a:gs pos="0">
                  <a:srgbClr val="8DB2DF"/>
                </a:gs>
                <a:gs pos="100000">
                  <a:srgbClr val="8DB2DF">
                    <a:gamma/>
                    <a:tint val="96863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35003" dir="2471156" algn="ctr" rotWithShape="0">
                      <a:srgbClr val="DDDDDD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B32A63-C0B4-4365-BAAF-565901491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470"/>
              <a:ext cx="72" cy="573"/>
            </a:xfrm>
            <a:prstGeom prst="rect">
              <a:avLst/>
            </a:prstGeom>
            <a:gradFill rotWithShape="0">
              <a:gsLst>
                <a:gs pos="0">
                  <a:srgbClr val="8DB2DF">
                    <a:gamma/>
                    <a:tint val="21176"/>
                    <a:invGamma/>
                  </a:srgbClr>
                </a:gs>
                <a:gs pos="100000">
                  <a:srgbClr val="8DB2D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66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D70CA5A-012F-4F63-99DC-D00057387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0" y="470"/>
              <a:ext cx="63" cy="573"/>
            </a:xfrm>
            <a:prstGeom prst="rect">
              <a:avLst/>
            </a:prstGeom>
            <a:gradFill rotWithShape="0">
              <a:gsLst>
                <a:gs pos="0">
                  <a:srgbClr val="8DB2DF"/>
                </a:gs>
                <a:gs pos="100000">
                  <a:srgbClr val="8DB2DF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66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AutoShape 14">
              <a:extLst>
                <a:ext uri="{FF2B5EF4-FFF2-40B4-BE49-F238E27FC236}">
                  <a16:creationId xmlns:a16="http://schemas.microsoft.com/office/drawing/2014/main" id="{7AE04C85-68B8-4773-B036-EFB048240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470"/>
              <a:ext cx="927" cy="48"/>
            </a:xfrm>
            <a:custGeom>
              <a:avLst/>
              <a:gdLst>
                <a:gd name="G0" fmla="+- 1545 0 0"/>
                <a:gd name="G1" fmla="+- 21600 0 1545"/>
                <a:gd name="G2" fmla="*/ 1545 1 2"/>
                <a:gd name="G3" fmla="+- 21600 0 G2"/>
                <a:gd name="G4" fmla="+/ 1545 21600 2"/>
                <a:gd name="G5" fmla="+/ G1 0 2"/>
                <a:gd name="G6" fmla="*/ 21600 21600 1545"/>
                <a:gd name="G7" fmla="*/ G6 1 2"/>
                <a:gd name="G8" fmla="+- 21600 0 G7"/>
                <a:gd name="G9" fmla="*/ 21600 1 2"/>
                <a:gd name="G10" fmla="+- 1545 0 G9"/>
                <a:gd name="G11" fmla="?: G10 G8 0"/>
                <a:gd name="G12" fmla="?: G10 G7 21600"/>
                <a:gd name="T0" fmla="*/ 20827 w 21600"/>
                <a:gd name="T1" fmla="*/ 10800 h 21600"/>
                <a:gd name="T2" fmla="*/ 10800 w 21600"/>
                <a:gd name="T3" fmla="*/ 21600 h 21600"/>
                <a:gd name="T4" fmla="*/ 773 w 21600"/>
                <a:gd name="T5" fmla="*/ 10800 h 21600"/>
                <a:gd name="T6" fmla="*/ 10800 w 21600"/>
                <a:gd name="T7" fmla="*/ 0 h 21600"/>
                <a:gd name="T8" fmla="*/ 2573 w 21600"/>
                <a:gd name="T9" fmla="*/ 2573 h 21600"/>
                <a:gd name="T10" fmla="*/ 19027 w 21600"/>
                <a:gd name="T11" fmla="*/ 1902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545" y="21600"/>
                  </a:lnTo>
                  <a:lnTo>
                    <a:pt x="20055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8DB2DF">
                    <a:gamma/>
                    <a:tint val="11373"/>
                    <a:invGamma/>
                  </a:srgbClr>
                </a:gs>
                <a:gs pos="100000">
                  <a:srgbClr val="8DB2D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66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AutoShape 15">
              <a:extLst>
                <a:ext uri="{FF2B5EF4-FFF2-40B4-BE49-F238E27FC236}">
                  <a16:creationId xmlns:a16="http://schemas.microsoft.com/office/drawing/2014/main" id="{9BE2345E-FE11-478E-8587-44AA01B6C06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656" y="998"/>
              <a:ext cx="922" cy="48"/>
            </a:xfrm>
            <a:custGeom>
              <a:avLst/>
              <a:gdLst>
                <a:gd name="G0" fmla="+- 1030 0 0"/>
                <a:gd name="G1" fmla="+- 21600 0 1030"/>
                <a:gd name="G2" fmla="*/ 1030 1 2"/>
                <a:gd name="G3" fmla="+- 21600 0 G2"/>
                <a:gd name="G4" fmla="+/ 1030 21600 2"/>
                <a:gd name="G5" fmla="+/ G1 0 2"/>
                <a:gd name="G6" fmla="*/ 21600 21600 1030"/>
                <a:gd name="G7" fmla="*/ G6 1 2"/>
                <a:gd name="G8" fmla="+- 21600 0 G7"/>
                <a:gd name="G9" fmla="*/ 21600 1 2"/>
                <a:gd name="G10" fmla="+- 1030 0 G9"/>
                <a:gd name="G11" fmla="?: G10 G8 0"/>
                <a:gd name="G12" fmla="?: G10 G7 21600"/>
                <a:gd name="T0" fmla="*/ 21085 w 21600"/>
                <a:gd name="T1" fmla="*/ 10800 h 21600"/>
                <a:gd name="T2" fmla="*/ 10800 w 21600"/>
                <a:gd name="T3" fmla="*/ 21600 h 21600"/>
                <a:gd name="T4" fmla="*/ 515 w 21600"/>
                <a:gd name="T5" fmla="*/ 10800 h 21600"/>
                <a:gd name="T6" fmla="*/ 10800 w 21600"/>
                <a:gd name="T7" fmla="*/ 0 h 21600"/>
                <a:gd name="T8" fmla="*/ 2315 w 21600"/>
                <a:gd name="T9" fmla="*/ 2315 h 21600"/>
                <a:gd name="T10" fmla="*/ 19285 w 21600"/>
                <a:gd name="T11" fmla="*/ 1928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030" y="21600"/>
                  </a:lnTo>
                  <a:lnTo>
                    <a:pt x="2057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8DB2DF"/>
                </a:gs>
                <a:gs pos="100000">
                  <a:srgbClr val="8DB2DF">
                    <a:gamma/>
                    <a:shade val="4274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66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" name="Text Box 16">
            <a:extLst>
              <a:ext uri="{FF2B5EF4-FFF2-40B4-BE49-F238E27FC236}">
                <a16:creationId xmlns:a16="http://schemas.microsoft.com/office/drawing/2014/main" id="{99B42D47-634C-41EE-B854-15DFFE4F9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97" y="1912937"/>
            <a:ext cx="13223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6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LLC Header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0BCA50F-1C4E-4003-88FA-415DB63B0819}"/>
              </a:ext>
            </a:extLst>
          </p:cNvPr>
          <p:cNvGrpSpPr>
            <a:grpSpLocks/>
          </p:cNvGrpSpPr>
          <p:nvPr/>
        </p:nvGrpSpPr>
        <p:grpSpPr bwMode="auto">
          <a:xfrm>
            <a:off x="6915247" y="1825625"/>
            <a:ext cx="685800" cy="431800"/>
            <a:chOff x="3600" y="240"/>
            <a:chExt cx="927" cy="57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15D5DDA-D88D-478F-854A-D5512E40B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2" y="243"/>
              <a:ext cx="915" cy="573"/>
            </a:xfrm>
            <a:prstGeom prst="rect">
              <a:avLst/>
            </a:prstGeom>
            <a:gradFill rotWithShape="0">
              <a:gsLst>
                <a:gs pos="0">
                  <a:srgbClr val="DDDDDD"/>
                </a:gs>
                <a:gs pos="100000">
                  <a:srgbClr val="DDDDDD">
                    <a:gamma/>
                    <a:tint val="96863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35003" dir="2471156" algn="ctr" rotWithShape="0">
                      <a:srgbClr val="DDDDDD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C4268D2-9540-45B3-B4E1-559A0942A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40"/>
              <a:ext cx="96" cy="573"/>
            </a:xfrm>
            <a:prstGeom prst="rect">
              <a:avLst/>
            </a:prstGeom>
            <a:gradFill rotWithShape="0">
              <a:gsLst>
                <a:gs pos="0">
                  <a:srgbClr val="DDDDDD">
                    <a:gamma/>
                    <a:tint val="21176"/>
                    <a:invGamma/>
                  </a:srgbClr>
                </a:gs>
                <a:gs pos="100000">
                  <a:srgbClr val="DDDDDD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66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164D982-AB10-4954-9444-82C1C7D14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40"/>
              <a:ext cx="63" cy="573"/>
            </a:xfrm>
            <a:prstGeom prst="rect">
              <a:avLst/>
            </a:prstGeom>
            <a:gradFill rotWithShape="0">
              <a:gsLst>
                <a:gs pos="0">
                  <a:srgbClr val="DDDDDD"/>
                </a:gs>
                <a:gs pos="100000">
                  <a:srgbClr val="DDDDDD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66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AutoShape 21">
              <a:extLst>
                <a:ext uri="{FF2B5EF4-FFF2-40B4-BE49-F238E27FC236}">
                  <a16:creationId xmlns:a16="http://schemas.microsoft.com/office/drawing/2014/main" id="{84DA4646-11BF-4560-B193-25C1600C9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40"/>
              <a:ext cx="927" cy="48"/>
            </a:xfrm>
            <a:custGeom>
              <a:avLst/>
              <a:gdLst>
                <a:gd name="G0" fmla="+- 1228 0 0"/>
                <a:gd name="G1" fmla="+- 21600 0 1228"/>
                <a:gd name="G2" fmla="*/ 1228 1 2"/>
                <a:gd name="G3" fmla="+- 21600 0 G2"/>
                <a:gd name="G4" fmla="+/ 1228 21600 2"/>
                <a:gd name="G5" fmla="+/ G1 0 2"/>
                <a:gd name="G6" fmla="*/ 21600 21600 1228"/>
                <a:gd name="G7" fmla="*/ G6 1 2"/>
                <a:gd name="G8" fmla="+- 21600 0 G7"/>
                <a:gd name="G9" fmla="*/ 21600 1 2"/>
                <a:gd name="G10" fmla="+- 1228 0 G9"/>
                <a:gd name="G11" fmla="?: G10 G8 0"/>
                <a:gd name="G12" fmla="?: G10 G7 21600"/>
                <a:gd name="T0" fmla="*/ 20986 w 21600"/>
                <a:gd name="T1" fmla="*/ 10800 h 21600"/>
                <a:gd name="T2" fmla="*/ 10800 w 21600"/>
                <a:gd name="T3" fmla="*/ 21600 h 21600"/>
                <a:gd name="T4" fmla="*/ 614 w 21600"/>
                <a:gd name="T5" fmla="*/ 10800 h 21600"/>
                <a:gd name="T6" fmla="*/ 10800 w 21600"/>
                <a:gd name="T7" fmla="*/ 0 h 21600"/>
                <a:gd name="T8" fmla="*/ 2414 w 21600"/>
                <a:gd name="T9" fmla="*/ 2414 h 21600"/>
                <a:gd name="T10" fmla="*/ 19186 w 21600"/>
                <a:gd name="T11" fmla="*/ 19186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228" y="21600"/>
                  </a:lnTo>
                  <a:lnTo>
                    <a:pt x="20372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>
                    <a:gamma/>
                    <a:tint val="11373"/>
                    <a:invGamma/>
                  </a:srgbClr>
                </a:gs>
                <a:gs pos="100000">
                  <a:srgbClr val="DDDDDD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66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AutoShape 22">
              <a:extLst>
                <a:ext uri="{FF2B5EF4-FFF2-40B4-BE49-F238E27FC236}">
                  <a16:creationId xmlns:a16="http://schemas.microsoft.com/office/drawing/2014/main" id="{886F673D-BCF2-493F-967A-6B8579FE791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600" y="768"/>
              <a:ext cx="922" cy="48"/>
            </a:xfrm>
            <a:custGeom>
              <a:avLst/>
              <a:gdLst>
                <a:gd name="G0" fmla="+- 867 0 0"/>
                <a:gd name="G1" fmla="+- 21600 0 867"/>
                <a:gd name="G2" fmla="*/ 867 1 2"/>
                <a:gd name="G3" fmla="+- 21600 0 G2"/>
                <a:gd name="G4" fmla="+/ 867 21600 2"/>
                <a:gd name="G5" fmla="+/ G1 0 2"/>
                <a:gd name="G6" fmla="*/ 21600 21600 867"/>
                <a:gd name="G7" fmla="*/ G6 1 2"/>
                <a:gd name="G8" fmla="+- 21600 0 G7"/>
                <a:gd name="G9" fmla="*/ 21600 1 2"/>
                <a:gd name="G10" fmla="+- 867 0 G9"/>
                <a:gd name="G11" fmla="?: G10 G8 0"/>
                <a:gd name="G12" fmla="?: G10 G7 21600"/>
                <a:gd name="T0" fmla="*/ 21166 w 21600"/>
                <a:gd name="T1" fmla="*/ 10800 h 21600"/>
                <a:gd name="T2" fmla="*/ 10800 w 21600"/>
                <a:gd name="T3" fmla="*/ 21600 h 21600"/>
                <a:gd name="T4" fmla="*/ 434 w 21600"/>
                <a:gd name="T5" fmla="*/ 10800 h 21600"/>
                <a:gd name="T6" fmla="*/ 10800 w 21600"/>
                <a:gd name="T7" fmla="*/ 0 h 21600"/>
                <a:gd name="T8" fmla="*/ 2234 w 21600"/>
                <a:gd name="T9" fmla="*/ 2234 h 21600"/>
                <a:gd name="T10" fmla="*/ 19366 w 21600"/>
                <a:gd name="T11" fmla="*/ 19366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867" y="21600"/>
                  </a:lnTo>
                  <a:lnTo>
                    <a:pt x="20733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DDDDDD">
                    <a:gamma/>
                    <a:shade val="4274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66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78AD7AC-13D5-45B2-9AB7-47298F23C996}"/>
              </a:ext>
            </a:extLst>
          </p:cNvPr>
          <p:cNvGrpSpPr>
            <a:grpSpLocks/>
          </p:cNvGrpSpPr>
          <p:nvPr/>
        </p:nvGrpSpPr>
        <p:grpSpPr bwMode="auto">
          <a:xfrm>
            <a:off x="5978622" y="1825625"/>
            <a:ext cx="936625" cy="431800"/>
            <a:chOff x="1417" y="3143"/>
            <a:chExt cx="2508" cy="100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C58FAC9-2C34-4857-9D11-2871EF07E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7" y="3151"/>
              <a:ext cx="2468" cy="9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35003" dir="2471156" algn="ctr" rotWithShape="0">
                      <a:srgbClr val="DDDDDD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15216C4-C7AB-4BD8-B414-B9C67D61B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7" y="3143"/>
              <a:ext cx="145" cy="1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66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B88B99D-890C-4829-9F00-B064AD2E8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2" y="3143"/>
              <a:ext cx="139" cy="1001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2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66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8" name="AutoShape 27">
              <a:extLst>
                <a:ext uri="{FF2B5EF4-FFF2-40B4-BE49-F238E27FC236}">
                  <a16:creationId xmlns:a16="http://schemas.microsoft.com/office/drawing/2014/main" id="{B5EEC863-0D41-4D49-BD3B-5E0E2CEF7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3143"/>
              <a:ext cx="2484" cy="141"/>
            </a:xfrm>
            <a:custGeom>
              <a:avLst/>
              <a:gdLst>
                <a:gd name="G0" fmla="+- 1496 0 0"/>
                <a:gd name="G1" fmla="+- 21600 0 1496"/>
                <a:gd name="G2" fmla="*/ 1496 1 2"/>
                <a:gd name="G3" fmla="+- 21600 0 G2"/>
                <a:gd name="G4" fmla="+/ 1496 21600 2"/>
                <a:gd name="G5" fmla="+/ G1 0 2"/>
                <a:gd name="G6" fmla="*/ 21600 21600 1496"/>
                <a:gd name="G7" fmla="*/ G6 1 2"/>
                <a:gd name="G8" fmla="+- 21600 0 G7"/>
                <a:gd name="G9" fmla="*/ 21600 1 2"/>
                <a:gd name="G10" fmla="+- 1496 0 G9"/>
                <a:gd name="G11" fmla="?: G10 G8 0"/>
                <a:gd name="G12" fmla="?: G10 G7 21600"/>
                <a:gd name="T0" fmla="*/ 20852 w 21600"/>
                <a:gd name="T1" fmla="*/ 10800 h 21600"/>
                <a:gd name="T2" fmla="*/ 10800 w 21600"/>
                <a:gd name="T3" fmla="*/ 21600 h 21600"/>
                <a:gd name="T4" fmla="*/ 748 w 21600"/>
                <a:gd name="T5" fmla="*/ 10800 h 21600"/>
                <a:gd name="T6" fmla="*/ 10800 w 21600"/>
                <a:gd name="T7" fmla="*/ 0 h 21600"/>
                <a:gd name="T8" fmla="*/ 2548 w 21600"/>
                <a:gd name="T9" fmla="*/ 2548 h 21600"/>
                <a:gd name="T10" fmla="*/ 19052 w 21600"/>
                <a:gd name="T11" fmla="*/ 1905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496" y="21600"/>
                  </a:lnTo>
                  <a:lnTo>
                    <a:pt x="20104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DDDDDD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66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9" name="AutoShape 28">
              <a:extLst>
                <a:ext uri="{FF2B5EF4-FFF2-40B4-BE49-F238E27FC236}">
                  <a16:creationId xmlns:a16="http://schemas.microsoft.com/office/drawing/2014/main" id="{2DFF8A45-AE08-4782-96F2-8C121FEA836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417" y="4036"/>
              <a:ext cx="2508" cy="111"/>
            </a:xfrm>
            <a:custGeom>
              <a:avLst/>
              <a:gdLst>
                <a:gd name="G0" fmla="+- 1489 0 0"/>
                <a:gd name="G1" fmla="+- 21600 0 1489"/>
                <a:gd name="G2" fmla="*/ 1489 1 2"/>
                <a:gd name="G3" fmla="+- 21600 0 G2"/>
                <a:gd name="G4" fmla="+/ 1489 21600 2"/>
                <a:gd name="G5" fmla="+/ G1 0 2"/>
                <a:gd name="G6" fmla="*/ 21600 21600 1489"/>
                <a:gd name="G7" fmla="*/ G6 1 2"/>
                <a:gd name="G8" fmla="+- 21600 0 G7"/>
                <a:gd name="G9" fmla="*/ 21600 1 2"/>
                <a:gd name="G10" fmla="+- 1489 0 G9"/>
                <a:gd name="G11" fmla="?: G10 G8 0"/>
                <a:gd name="G12" fmla="?: G10 G7 21600"/>
                <a:gd name="T0" fmla="*/ 20855 w 21600"/>
                <a:gd name="T1" fmla="*/ 10800 h 21600"/>
                <a:gd name="T2" fmla="*/ 10800 w 21600"/>
                <a:gd name="T3" fmla="*/ 21600 h 21600"/>
                <a:gd name="T4" fmla="*/ 745 w 21600"/>
                <a:gd name="T5" fmla="*/ 10800 h 21600"/>
                <a:gd name="T6" fmla="*/ 10800 w 21600"/>
                <a:gd name="T7" fmla="*/ 0 h 21600"/>
                <a:gd name="T8" fmla="*/ 2545 w 21600"/>
                <a:gd name="T9" fmla="*/ 2545 h 21600"/>
                <a:gd name="T10" fmla="*/ 19055 w 21600"/>
                <a:gd name="T11" fmla="*/ 1905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489" y="21600"/>
                  </a:lnTo>
                  <a:lnTo>
                    <a:pt x="20111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25882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66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30" name="Text Box 29">
            <a:extLst>
              <a:ext uri="{FF2B5EF4-FFF2-40B4-BE49-F238E27FC236}">
                <a16:creationId xmlns:a16="http://schemas.microsoft.com/office/drawing/2014/main" id="{7FF32BFB-366D-4A2F-9D73-04B293BF4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2922" y="1912937"/>
            <a:ext cx="635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6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SMA</a:t>
            </a:r>
          </a:p>
        </p:txBody>
      </p:sp>
      <p:sp>
        <p:nvSpPr>
          <p:cNvPr id="31" name="Text Box 30">
            <a:extLst>
              <a:ext uri="{FF2B5EF4-FFF2-40B4-BE49-F238E27FC236}">
                <a16:creationId xmlns:a16="http://schemas.microsoft.com/office/drawing/2014/main" id="{7BEBC59A-1B44-4CA0-8447-F3BAA38CD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6685" y="1890712"/>
            <a:ext cx="527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L/T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75B3CE1-EE47-4F84-9A63-636E084BEFBF}"/>
              </a:ext>
            </a:extLst>
          </p:cNvPr>
          <p:cNvGrpSpPr>
            <a:grpSpLocks/>
          </p:cNvGrpSpPr>
          <p:nvPr/>
        </p:nvGrpSpPr>
        <p:grpSpPr bwMode="auto">
          <a:xfrm>
            <a:off x="8905972" y="1825625"/>
            <a:ext cx="3049588" cy="431800"/>
            <a:chOff x="2441" y="912"/>
            <a:chExt cx="877" cy="58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E847E16-04AE-4A15-BFCE-C47648717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917"/>
              <a:ext cx="864" cy="573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35003" dir="2471156" algn="ctr" rotWithShape="0">
                      <a:srgbClr val="DDDDDD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8A426D5-051B-4DC9-8AB9-D6E3651BD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912"/>
              <a:ext cx="47" cy="581"/>
            </a:xfrm>
            <a:prstGeom prst="rect">
              <a:avLst/>
            </a:prstGeom>
            <a:gradFill rotWithShape="0">
              <a:gsLst>
                <a:gs pos="0">
                  <a:srgbClr val="004B70"/>
                </a:gs>
                <a:gs pos="100000">
                  <a:srgbClr val="0099CC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66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D75AE34-C405-4CBB-A2F3-4DBB15876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8" y="912"/>
              <a:ext cx="49" cy="581"/>
            </a:xfrm>
            <a:prstGeom prst="rect">
              <a:avLst/>
            </a:prstGeom>
            <a:gradFill rotWithShape="0">
              <a:gsLst>
                <a:gs pos="0">
                  <a:srgbClr val="0099CC"/>
                </a:gs>
                <a:gs pos="100000">
                  <a:srgbClr val="00406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66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6" name="AutoShape 35">
              <a:extLst>
                <a:ext uri="{FF2B5EF4-FFF2-40B4-BE49-F238E27FC236}">
                  <a16:creationId xmlns:a16="http://schemas.microsoft.com/office/drawing/2014/main" id="{32E50FBB-275A-4405-A339-A3AA49471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" y="912"/>
              <a:ext cx="869" cy="47"/>
            </a:xfrm>
            <a:custGeom>
              <a:avLst/>
              <a:gdLst>
                <a:gd name="G0" fmla="+- 1496 0 0"/>
                <a:gd name="G1" fmla="+- 21600 0 1496"/>
                <a:gd name="G2" fmla="*/ 1496 1 2"/>
                <a:gd name="G3" fmla="+- 21600 0 G2"/>
                <a:gd name="G4" fmla="+/ 1496 21600 2"/>
                <a:gd name="G5" fmla="+/ G1 0 2"/>
                <a:gd name="G6" fmla="*/ 21600 21600 1496"/>
                <a:gd name="G7" fmla="*/ G6 1 2"/>
                <a:gd name="G8" fmla="+- 21600 0 G7"/>
                <a:gd name="G9" fmla="*/ 21600 1 2"/>
                <a:gd name="G10" fmla="+- 1496 0 G9"/>
                <a:gd name="G11" fmla="?: G10 G8 0"/>
                <a:gd name="G12" fmla="?: G10 G7 21600"/>
                <a:gd name="T0" fmla="*/ 20852 w 21600"/>
                <a:gd name="T1" fmla="*/ 10800 h 21600"/>
                <a:gd name="T2" fmla="*/ 10800 w 21600"/>
                <a:gd name="T3" fmla="*/ 21600 h 21600"/>
                <a:gd name="T4" fmla="*/ 748 w 21600"/>
                <a:gd name="T5" fmla="*/ 10800 h 21600"/>
                <a:gd name="T6" fmla="*/ 10800 w 21600"/>
                <a:gd name="T7" fmla="*/ 0 h 21600"/>
                <a:gd name="T8" fmla="*/ 2548 w 21600"/>
                <a:gd name="T9" fmla="*/ 2548 h 21600"/>
                <a:gd name="T10" fmla="*/ 19052 w 21600"/>
                <a:gd name="T11" fmla="*/ 1905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496" y="21600"/>
                  </a:lnTo>
                  <a:lnTo>
                    <a:pt x="20104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4B70"/>
                </a:gs>
                <a:gs pos="100000">
                  <a:srgbClr val="0099CC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66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7" name="AutoShape 36">
              <a:extLst>
                <a:ext uri="{FF2B5EF4-FFF2-40B4-BE49-F238E27FC236}">
                  <a16:creationId xmlns:a16="http://schemas.microsoft.com/office/drawing/2014/main" id="{C42A210D-78CC-4A40-85FA-8D5FBE7694C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441" y="1445"/>
              <a:ext cx="867" cy="47"/>
            </a:xfrm>
            <a:custGeom>
              <a:avLst/>
              <a:gdLst>
                <a:gd name="G0" fmla="+- 971 0 0"/>
                <a:gd name="G1" fmla="+- 21600 0 971"/>
                <a:gd name="G2" fmla="*/ 971 1 2"/>
                <a:gd name="G3" fmla="+- 21600 0 G2"/>
                <a:gd name="G4" fmla="+/ 971 21600 2"/>
                <a:gd name="G5" fmla="+/ G1 0 2"/>
                <a:gd name="G6" fmla="*/ 21600 21600 971"/>
                <a:gd name="G7" fmla="*/ G6 1 2"/>
                <a:gd name="G8" fmla="+- 21600 0 G7"/>
                <a:gd name="G9" fmla="*/ 21600 1 2"/>
                <a:gd name="G10" fmla="+- 971 0 G9"/>
                <a:gd name="G11" fmla="?: G10 G8 0"/>
                <a:gd name="G12" fmla="?: G10 G7 21600"/>
                <a:gd name="T0" fmla="*/ 21114 w 21600"/>
                <a:gd name="T1" fmla="*/ 10800 h 21600"/>
                <a:gd name="T2" fmla="*/ 10800 w 21600"/>
                <a:gd name="T3" fmla="*/ 21600 h 21600"/>
                <a:gd name="T4" fmla="*/ 486 w 21600"/>
                <a:gd name="T5" fmla="*/ 10800 h 21600"/>
                <a:gd name="T6" fmla="*/ 10800 w 21600"/>
                <a:gd name="T7" fmla="*/ 0 h 21600"/>
                <a:gd name="T8" fmla="*/ 2286 w 21600"/>
                <a:gd name="T9" fmla="*/ 2286 h 21600"/>
                <a:gd name="T10" fmla="*/ 19314 w 21600"/>
                <a:gd name="T11" fmla="*/ 193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971" y="21600"/>
                  </a:lnTo>
                  <a:lnTo>
                    <a:pt x="20629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99CC"/>
                </a:gs>
                <a:gs pos="100000">
                  <a:srgbClr val="004D74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66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38" name="Text Box 37">
            <a:extLst>
              <a:ext uri="{FF2B5EF4-FFF2-40B4-BE49-F238E27FC236}">
                <a16:creationId xmlns:a16="http://schemas.microsoft.com/office/drawing/2014/main" id="{ABC9735C-8391-456C-ABC5-9D3C9DC9B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61647" y="1912937"/>
            <a:ext cx="962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6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Payload</a:t>
            </a:r>
          </a:p>
        </p:txBody>
      </p:sp>
      <p:grpSp>
        <p:nvGrpSpPr>
          <p:cNvPr id="39" name="Group 39">
            <a:extLst>
              <a:ext uri="{FF2B5EF4-FFF2-40B4-BE49-F238E27FC236}">
                <a16:creationId xmlns:a16="http://schemas.microsoft.com/office/drawing/2014/main" id="{6FC241CC-6DB3-416B-9318-50F5BD610EF8}"/>
              </a:ext>
            </a:extLst>
          </p:cNvPr>
          <p:cNvGrpSpPr>
            <a:grpSpLocks/>
          </p:cNvGrpSpPr>
          <p:nvPr/>
        </p:nvGrpSpPr>
        <p:grpSpPr bwMode="auto">
          <a:xfrm>
            <a:off x="9144097" y="2759075"/>
            <a:ext cx="2451100" cy="3787775"/>
            <a:chOff x="3332" y="1433"/>
            <a:chExt cx="1544" cy="2386"/>
          </a:xfrm>
        </p:grpSpPr>
        <p:sp>
          <p:nvSpPr>
            <p:cNvPr id="40" name="Rectangle 40">
              <a:extLst>
                <a:ext uri="{FF2B5EF4-FFF2-40B4-BE49-F238E27FC236}">
                  <a16:creationId xmlns:a16="http://schemas.microsoft.com/office/drawing/2014/main" id="{8F586DDA-6E19-4AAE-9E1D-88626574AB3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79" y="1434"/>
              <a:ext cx="816" cy="181"/>
            </a:xfrm>
            <a:prstGeom prst="rect">
              <a:avLst/>
            </a:prstGeom>
            <a:gradFill rotWithShape="0">
              <a:gsLst>
                <a:gs pos="0">
                  <a:srgbClr val="EAEAEA">
                    <a:gamma/>
                    <a:shade val="89804"/>
                    <a:invGamma/>
                  </a:srgbClr>
                </a:gs>
                <a:gs pos="50000">
                  <a:srgbClr val="EAEAEA"/>
                </a:gs>
                <a:gs pos="100000">
                  <a:srgbClr val="EAEAEA">
                    <a:gamma/>
                    <a:shade val="89804"/>
                    <a:invGamma/>
                  </a:srgbClr>
                </a:gs>
              </a:gsLst>
              <a:lin ang="2700000" scaled="1"/>
            </a:gradFill>
            <a:ln w="25400">
              <a:solidFill>
                <a:srgbClr val="B2B2B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Rectangle 41">
              <a:extLst>
                <a:ext uri="{FF2B5EF4-FFF2-40B4-BE49-F238E27FC236}">
                  <a16:creationId xmlns:a16="http://schemas.microsoft.com/office/drawing/2014/main" id="{02300EFA-410E-43EE-ACD7-68BAA9FAA63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95" y="1434"/>
              <a:ext cx="681" cy="181"/>
            </a:xfrm>
            <a:prstGeom prst="rect">
              <a:avLst/>
            </a:prstGeom>
            <a:gradFill rotWithShape="0">
              <a:gsLst>
                <a:gs pos="0">
                  <a:srgbClr val="EAEAEA">
                    <a:gamma/>
                    <a:shade val="89804"/>
                    <a:invGamma/>
                  </a:srgbClr>
                </a:gs>
                <a:gs pos="50000">
                  <a:srgbClr val="EAEAEA"/>
                </a:gs>
                <a:gs pos="100000">
                  <a:srgbClr val="EAEAEA">
                    <a:gamma/>
                    <a:shade val="89804"/>
                    <a:invGamma/>
                  </a:srgbClr>
                </a:gs>
              </a:gsLst>
              <a:lin ang="2700000" scaled="1"/>
            </a:gradFill>
            <a:ln w="25400">
              <a:solidFill>
                <a:srgbClr val="B2B2B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Text Box 42">
              <a:extLst>
                <a:ext uri="{FF2B5EF4-FFF2-40B4-BE49-F238E27FC236}">
                  <a16:creationId xmlns:a16="http://schemas.microsoft.com/office/drawing/2014/main" id="{81595968-B74F-4049-8BD2-4C25DBD187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6" y="1433"/>
              <a:ext cx="4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值   域</a:t>
              </a:r>
            </a:p>
          </p:txBody>
        </p:sp>
        <p:sp>
          <p:nvSpPr>
            <p:cNvPr id="43" name="Text Box 43">
              <a:extLst>
                <a:ext uri="{FF2B5EF4-FFF2-40B4-BE49-F238E27FC236}">
                  <a16:creationId xmlns:a16="http://schemas.microsoft.com/office/drawing/2014/main" id="{9B2C855A-467F-41E2-B0F9-6F0CF57367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2" y="1434"/>
              <a:ext cx="6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1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占用字节</a:t>
              </a:r>
            </a:p>
          </p:txBody>
        </p:sp>
        <p:sp>
          <p:nvSpPr>
            <p:cNvPr id="44" name="Rectangle 44">
              <a:extLst>
                <a:ext uri="{FF2B5EF4-FFF2-40B4-BE49-F238E27FC236}">
                  <a16:creationId xmlns:a16="http://schemas.microsoft.com/office/drawing/2014/main" id="{ABBDD2CF-C6D1-4B68-8010-CBEBF900D98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79" y="1615"/>
              <a:ext cx="816" cy="181"/>
            </a:xfrm>
            <a:prstGeom prst="rect">
              <a:avLst/>
            </a:prstGeom>
            <a:gradFill rotWithShape="0">
              <a:gsLst>
                <a:gs pos="0">
                  <a:srgbClr val="EAEAEA">
                    <a:gamma/>
                    <a:shade val="89804"/>
                    <a:invGamma/>
                  </a:srgbClr>
                </a:gs>
                <a:gs pos="50000">
                  <a:srgbClr val="EAEAEA"/>
                </a:gs>
                <a:gs pos="100000">
                  <a:srgbClr val="EAEAEA">
                    <a:gamma/>
                    <a:shade val="89804"/>
                    <a:invGamma/>
                  </a:srgbClr>
                </a:gs>
              </a:gsLst>
              <a:lin ang="2700000" scaled="1"/>
            </a:gradFill>
            <a:ln w="25400">
              <a:solidFill>
                <a:srgbClr val="B2B2B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Rectangle 45">
              <a:extLst>
                <a:ext uri="{FF2B5EF4-FFF2-40B4-BE49-F238E27FC236}">
                  <a16:creationId xmlns:a16="http://schemas.microsoft.com/office/drawing/2014/main" id="{D9577FCE-B5EF-4238-AB69-4B3FC300CF6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95" y="1615"/>
              <a:ext cx="681" cy="181"/>
            </a:xfrm>
            <a:prstGeom prst="rect">
              <a:avLst/>
            </a:prstGeom>
            <a:gradFill rotWithShape="0">
              <a:gsLst>
                <a:gs pos="0">
                  <a:srgbClr val="EAEAEA">
                    <a:gamma/>
                    <a:shade val="89804"/>
                    <a:invGamma/>
                  </a:srgbClr>
                </a:gs>
                <a:gs pos="50000">
                  <a:srgbClr val="EAEAEA"/>
                </a:gs>
                <a:gs pos="100000">
                  <a:srgbClr val="EAEAEA">
                    <a:gamma/>
                    <a:shade val="89804"/>
                    <a:invGamma/>
                  </a:srgbClr>
                </a:gs>
              </a:gsLst>
              <a:lin ang="2700000" scaled="1"/>
            </a:gradFill>
            <a:ln w="25400">
              <a:solidFill>
                <a:srgbClr val="B2B2B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Text Box 46">
              <a:extLst>
                <a:ext uri="{FF2B5EF4-FFF2-40B4-BE49-F238E27FC236}">
                  <a16:creationId xmlns:a16="http://schemas.microsoft.com/office/drawing/2014/main" id="{2608407C-C3E7-44DD-B49E-DBD0481F88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8" y="1631"/>
              <a:ext cx="45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400" b="1">
                  <a:solidFill>
                    <a:srgbClr val="800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协议</a:t>
              </a:r>
              <a:r>
                <a:rPr lang="en-US" altLang="zh-CN" sz="1400" b="1">
                  <a:solidFill>
                    <a:srgbClr val="800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ID</a:t>
              </a:r>
            </a:p>
          </p:txBody>
        </p:sp>
        <p:sp>
          <p:nvSpPr>
            <p:cNvPr id="47" name="Text Box 47">
              <a:extLst>
                <a:ext uri="{FF2B5EF4-FFF2-40B4-BE49-F238E27FC236}">
                  <a16:creationId xmlns:a16="http://schemas.microsoft.com/office/drawing/2014/main" id="{2D154550-1494-4298-91C6-859A1BC642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5" y="1615"/>
              <a:ext cx="6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1400" b="1">
                  <a:solidFill>
                    <a:srgbClr val="800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8" name="Rectangle 48">
              <a:extLst>
                <a:ext uri="{FF2B5EF4-FFF2-40B4-BE49-F238E27FC236}">
                  <a16:creationId xmlns:a16="http://schemas.microsoft.com/office/drawing/2014/main" id="{BD67AC17-492F-447F-9B6E-AAA621847EA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79" y="1797"/>
              <a:ext cx="816" cy="181"/>
            </a:xfrm>
            <a:prstGeom prst="rect">
              <a:avLst/>
            </a:prstGeom>
            <a:gradFill rotWithShape="0">
              <a:gsLst>
                <a:gs pos="0">
                  <a:srgbClr val="EAEAEA">
                    <a:gamma/>
                    <a:shade val="89804"/>
                    <a:invGamma/>
                  </a:srgbClr>
                </a:gs>
                <a:gs pos="50000">
                  <a:srgbClr val="EAEAEA"/>
                </a:gs>
                <a:gs pos="100000">
                  <a:srgbClr val="EAEAEA">
                    <a:gamma/>
                    <a:shade val="89804"/>
                    <a:invGamma/>
                  </a:srgbClr>
                </a:gs>
              </a:gsLst>
              <a:lin ang="2700000" scaled="1"/>
            </a:gradFill>
            <a:ln w="25400">
              <a:solidFill>
                <a:srgbClr val="B2B2B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Rectangle 49">
              <a:extLst>
                <a:ext uri="{FF2B5EF4-FFF2-40B4-BE49-F238E27FC236}">
                  <a16:creationId xmlns:a16="http://schemas.microsoft.com/office/drawing/2014/main" id="{F5C0EFF0-596C-46EA-B5F0-4034CCA3660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95" y="1797"/>
              <a:ext cx="681" cy="181"/>
            </a:xfrm>
            <a:prstGeom prst="rect">
              <a:avLst/>
            </a:prstGeom>
            <a:gradFill rotWithShape="0">
              <a:gsLst>
                <a:gs pos="0">
                  <a:srgbClr val="EAEAEA">
                    <a:gamma/>
                    <a:shade val="89804"/>
                    <a:invGamma/>
                  </a:srgbClr>
                </a:gs>
                <a:gs pos="50000">
                  <a:srgbClr val="EAEAEA"/>
                </a:gs>
                <a:gs pos="100000">
                  <a:srgbClr val="EAEAEA">
                    <a:gamma/>
                    <a:shade val="89804"/>
                    <a:invGamma/>
                  </a:srgbClr>
                </a:gs>
              </a:gsLst>
              <a:lin ang="2700000" scaled="1"/>
            </a:gradFill>
            <a:ln w="25400">
              <a:solidFill>
                <a:srgbClr val="B2B2B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Text Box 50">
              <a:extLst>
                <a:ext uri="{FF2B5EF4-FFF2-40B4-BE49-F238E27FC236}">
                  <a16:creationId xmlns:a16="http://schemas.microsoft.com/office/drawing/2014/main" id="{5AD1AF90-4AE9-459D-8F1D-0885D55CB5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2" y="1806"/>
              <a:ext cx="56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400" b="1">
                  <a:solidFill>
                    <a:srgbClr val="800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协议版本</a:t>
              </a:r>
            </a:p>
          </p:txBody>
        </p:sp>
        <p:sp>
          <p:nvSpPr>
            <p:cNvPr id="51" name="Rectangle 51">
              <a:extLst>
                <a:ext uri="{FF2B5EF4-FFF2-40B4-BE49-F238E27FC236}">
                  <a16:creationId xmlns:a16="http://schemas.microsoft.com/office/drawing/2014/main" id="{DD7149D7-EB64-4DC0-9425-E037480BFBA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79" y="1978"/>
              <a:ext cx="816" cy="181"/>
            </a:xfrm>
            <a:prstGeom prst="rect">
              <a:avLst/>
            </a:prstGeom>
            <a:gradFill rotWithShape="0">
              <a:gsLst>
                <a:gs pos="0">
                  <a:srgbClr val="EAEAEA">
                    <a:gamma/>
                    <a:shade val="89804"/>
                    <a:invGamma/>
                  </a:srgbClr>
                </a:gs>
                <a:gs pos="50000">
                  <a:srgbClr val="EAEAEA"/>
                </a:gs>
                <a:gs pos="100000">
                  <a:srgbClr val="EAEAEA">
                    <a:gamma/>
                    <a:shade val="89804"/>
                    <a:invGamma/>
                  </a:srgbClr>
                </a:gs>
              </a:gsLst>
              <a:lin ang="2700000" scaled="1"/>
            </a:gradFill>
            <a:ln w="25400">
              <a:solidFill>
                <a:srgbClr val="B2B2B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Rectangle 52">
              <a:extLst>
                <a:ext uri="{FF2B5EF4-FFF2-40B4-BE49-F238E27FC236}">
                  <a16:creationId xmlns:a16="http://schemas.microsoft.com/office/drawing/2014/main" id="{C272CE34-1A06-40F0-8E1D-EAA7597A815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95" y="1978"/>
              <a:ext cx="681" cy="181"/>
            </a:xfrm>
            <a:prstGeom prst="rect">
              <a:avLst/>
            </a:prstGeom>
            <a:gradFill rotWithShape="0">
              <a:gsLst>
                <a:gs pos="0">
                  <a:srgbClr val="EAEAEA">
                    <a:gamma/>
                    <a:shade val="89804"/>
                    <a:invGamma/>
                  </a:srgbClr>
                </a:gs>
                <a:gs pos="50000">
                  <a:srgbClr val="EAEAEA"/>
                </a:gs>
                <a:gs pos="100000">
                  <a:srgbClr val="EAEAEA">
                    <a:gamma/>
                    <a:shade val="89804"/>
                    <a:invGamma/>
                  </a:srgbClr>
                </a:gs>
              </a:gsLst>
              <a:lin ang="2700000" scaled="1"/>
            </a:gradFill>
            <a:ln w="25400">
              <a:solidFill>
                <a:srgbClr val="B2B2B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Text Box 53">
              <a:extLst>
                <a:ext uri="{FF2B5EF4-FFF2-40B4-BE49-F238E27FC236}">
                  <a16:creationId xmlns:a16="http://schemas.microsoft.com/office/drawing/2014/main" id="{7B5477EC-6AC5-488B-8ABB-021E260151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7" y="1994"/>
              <a:ext cx="6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b="1">
                  <a:solidFill>
                    <a:srgbClr val="800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BPDU</a:t>
              </a:r>
              <a:r>
                <a:rPr lang="zh-CN" altLang="en-US" sz="1400" b="1">
                  <a:solidFill>
                    <a:srgbClr val="800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类型</a:t>
              </a:r>
            </a:p>
          </p:txBody>
        </p:sp>
        <p:sp>
          <p:nvSpPr>
            <p:cNvPr id="54" name="Rectangle 54">
              <a:extLst>
                <a:ext uri="{FF2B5EF4-FFF2-40B4-BE49-F238E27FC236}">
                  <a16:creationId xmlns:a16="http://schemas.microsoft.com/office/drawing/2014/main" id="{A3C6F746-BF6D-457F-B6CD-78CB141F4BA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79" y="2160"/>
              <a:ext cx="816" cy="181"/>
            </a:xfrm>
            <a:prstGeom prst="rect">
              <a:avLst/>
            </a:prstGeom>
            <a:gradFill rotWithShape="0">
              <a:gsLst>
                <a:gs pos="0">
                  <a:srgbClr val="EAEAEA">
                    <a:gamma/>
                    <a:shade val="89804"/>
                    <a:invGamma/>
                  </a:srgbClr>
                </a:gs>
                <a:gs pos="50000">
                  <a:srgbClr val="EAEAEA"/>
                </a:gs>
                <a:gs pos="100000">
                  <a:srgbClr val="EAEAEA">
                    <a:gamma/>
                    <a:shade val="89804"/>
                    <a:invGamma/>
                  </a:srgbClr>
                </a:gs>
              </a:gsLst>
              <a:lin ang="2700000" scaled="1"/>
            </a:gradFill>
            <a:ln w="25400">
              <a:solidFill>
                <a:srgbClr val="B2B2B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Rectangle 55">
              <a:extLst>
                <a:ext uri="{FF2B5EF4-FFF2-40B4-BE49-F238E27FC236}">
                  <a16:creationId xmlns:a16="http://schemas.microsoft.com/office/drawing/2014/main" id="{B450A72D-F6A4-4AEF-A065-6B8009C5E90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95" y="2160"/>
              <a:ext cx="681" cy="181"/>
            </a:xfrm>
            <a:prstGeom prst="rect">
              <a:avLst/>
            </a:prstGeom>
            <a:gradFill rotWithShape="0">
              <a:gsLst>
                <a:gs pos="0">
                  <a:srgbClr val="EAEAEA">
                    <a:gamma/>
                    <a:shade val="89804"/>
                    <a:invGamma/>
                  </a:srgbClr>
                </a:gs>
                <a:gs pos="50000">
                  <a:srgbClr val="EAEAEA"/>
                </a:gs>
                <a:gs pos="100000">
                  <a:srgbClr val="EAEAEA">
                    <a:gamma/>
                    <a:shade val="89804"/>
                    <a:invGamma/>
                  </a:srgbClr>
                </a:gs>
              </a:gsLst>
              <a:lin ang="2700000" scaled="1"/>
            </a:gradFill>
            <a:ln w="25400">
              <a:solidFill>
                <a:srgbClr val="B2B2B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Text Box 56">
              <a:extLst>
                <a:ext uri="{FF2B5EF4-FFF2-40B4-BE49-F238E27FC236}">
                  <a16:creationId xmlns:a16="http://schemas.microsoft.com/office/drawing/2014/main" id="{85E102D0-F65F-4C0C-864C-04E56A0FAA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9" y="2169"/>
              <a:ext cx="45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400" b="1">
                  <a:solidFill>
                    <a:srgbClr val="800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标志位</a:t>
              </a:r>
            </a:p>
          </p:txBody>
        </p:sp>
        <p:sp>
          <p:nvSpPr>
            <p:cNvPr id="57" name="Rectangle 57">
              <a:extLst>
                <a:ext uri="{FF2B5EF4-FFF2-40B4-BE49-F238E27FC236}">
                  <a16:creationId xmlns:a16="http://schemas.microsoft.com/office/drawing/2014/main" id="{8E541DC1-755E-4A25-984B-71378A0A702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79" y="2341"/>
              <a:ext cx="816" cy="181"/>
            </a:xfrm>
            <a:prstGeom prst="rect">
              <a:avLst/>
            </a:prstGeom>
            <a:gradFill rotWithShape="0">
              <a:gsLst>
                <a:gs pos="0">
                  <a:srgbClr val="EAEAEA">
                    <a:gamma/>
                    <a:shade val="89804"/>
                    <a:invGamma/>
                  </a:srgbClr>
                </a:gs>
                <a:gs pos="50000">
                  <a:srgbClr val="EAEAEA"/>
                </a:gs>
                <a:gs pos="100000">
                  <a:srgbClr val="EAEAEA">
                    <a:gamma/>
                    <a:shade val="89804"/>
                    <a:invGamma/>
                  </a:srgbClr>
                </a:gs>
              </a:gsLst>
              <a:lin ang="2700000" scaled="1"/>
            </a:gradFill>
            <a:ln w="25400">
              <a:solidFill>
                <a:srgbClr val="B2B2B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Rectangle 58">
              <a:extLst>
                <a:ext uri="{FF2B5EF4-FFF2-40B4-BE49-F238E27FC236}">
                  <a16:creationId xmlns:a16="http://schemas.microsoft.com/office/drawing/2014/main" id="{CFC99D63-6DB2-447F-A70A-57094623481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95" y="2341"/>
              <a:ext cx="681" cy="181"/>
            </a:xfrm>
            <a:prstGeom prst="rect">
              <a:avLst/>
            </a:prstGeom>
            <a:gradFill rotWithShape="0">
              <a:gsLst>
                <a:gs pos="0">
                  <a:srgbClr val="EAEAEA">
                    <a:gamma/>
                    <a:shade val="89804"/>
                    <a:invGamma/>
                  </a:srgbClr>
                </a:gs>
                <a:gs pos="50000">
                  <a:srgbClr val="EAEAEA"/>
                </a:gs>
                <a:gs pos="100000">
                  <a:srgbClr val="EAEAEA">
                    <a:gamma/>
                    <a:shade val="89804"/>
                    <a:invGamma/>
                  </a:srgbClr>
                </a:gs>
              </a:gsLst>
              <a:lin ang="2700000" scaled="1"/>
            </a:gradFill>
            <a:ln w="25400">
              <a:solidFill>
                <a:srgbClr val="B2B2B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Text Box 59">
              <a:extLst>
                <a:ext uri="{FF2B5EF4-FFF2-40B4-BE49-F238E27FC236}">
                  <a16:creationId xmlns:a16="http://schemas.microsoft.com/office/drawing/2014/main" id="{616C71E7-B2E8-46B2-92C6-E87A4B1F43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8" y="2357"/>
              <a:ext cx="45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400" b="1">
                  <a:solidFill>
                    <a:srgbClr val="800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根桥</a:t>
              </a:r>
              <a:r>
                <a:rPr lang="en-US" altLang="zh-CN" sz="1400" b="1">
                  <a:solidFill>
                    <a:srgbClr val="800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ID</a:t>
              </a:r>
            </a:p>
          </p:txBody>
        </p:sp>
        <p:sp>
          <p:nvSpPr>
            <p:cNvPr id="60" name="Rectangle 60">
              <a:extLst>
                <a:ext uri="{FF2B5EF4-FFF2-40B4-BE49-F238E27FC236}">
                  <a16:creationId xmlns:a16="http://schemas.microsoft.com/office/drawing/2014/main" id="{CF9466AB-E4E9-4CCA-86A6-0CB6646299E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79" y="2522"/>
              <a:ext cx="816" cy="181"/>
            </a:xfrm>
            <a:prstGeom prst="rect">
              <a:avLst/>
            </a:prstGeom>
            <a:gradFill rotWithShape="0">
              <a:gsLst>
                <a:gs pos="0">
                  <a:srgbClr val="EAEAEA">
                    <a:gamma/>
                    <a:shade val="89804"/>
                    <a:invGamma/>
                  </a:srgbClr>
                </a:gs>
                <a:gs pos="50000">
                  <a:srgbClr val="EAEAEA"/>
                </a:gs>
                <a:gs pos="100000">
                  <a:srgbClr val="EAEAEA">
                    <a:gamma/>
                    <a:shade val="89804"/>
                    <a:invGamma/>
                  </a:srgbClr>
                </a:gs>
              </a:gsLst>
              <a:lin ang="2700000" scaled="1"/>
            </a:gradFill>
            <a:ln w="25400">
              <a:solidFill>
                <a:srgbClr val="B2B2B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Rectangle 61">
              <a:extLst>
                <a:ext uri="{FF2B5EF4-FFF2-40B4-BE49-F238E27FC236}">
                  <a16:creationId xmlns:a16="http://schemas.microsoft.com/office/drawing/2014/main" id="{7ABBE2BE-E8AD-4944-BBD0-45A8E71B39C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95" y="2522"/>
              <a:ext cx="681" cy="181"/>
            </a:xfrm>
            <a:prstGeom prst="rect">
              <a:avLst/>
            </a:prstGeom>
            <a:gradFill rotWithShape="0">
              <a:gsLst>
                <a:gs pos="0">
                  <a:srgbClr val="EAEAEA">
                    <a:gamma/>
                    <a:shade val="89804"/>
                    <a:invGamma/>
                  </a:srgbClr>
                </a:gs>
                <a:gs pos="50000">
                  <a:srgbClr val="EAEAEA"/>
                </a:gs>
                <a:gs pos="100000">
                  <a:srgbClr val="EAEAEA">
                    <a:gamma/>
                    <a:shade val="89804"/>
                    <a:invGamma/>
                  </a:srgbClr>
                </a:gs>
              </a:gsLst>
              <a:lin ang="2700000" scaled="1"/>
            </a:gradFill>
            <a:ln w="25400">
              <a:solidFill>
                <a:srgbClr val="B2B2B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Text Box 62">
              <a:extLst>
                <a:ext uri="{FF2B5EF4-FFF2-40B4-BE49-F238E27FC236}">
                  <a16:creationId xmlns:a16="http://schemas.microsoft.com/office/drawing/2014/main" id="{D51D6FC5-9F7B-42C5-ACDA-99E190F50F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6" y="2531"/>
              <a:ext cx="68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400" b="1">
                  <a:solidFill>
                    <a:srgbClr val="800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根路径开销</a:t>
              </a:r>
            </a:p>
          </p:txBody>
        </p:sp>
        <p:sp>
          <p:nvSpPr>
            <p:cNvPr id="63" name="Rectangle 63">
              <a:extLst>
                <a:ext uri="{FF2B5EF4-FFF2-40B4-BE49-F238E27FC236}">
                  <a16:creationId xmlns:a16="http://schemas.microsoft.com/office/drawing/2014/main" id="{AAEC78BB-4285-49B2-B093-589376FEB3E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79" y="2704"/>
              <a:ext cx="816" cy="181"/>
            </a:xfrm>
            <a:prstGeom prst="rect">
              <a:avLst/>
            </a:prstGeom>
            <a:gradFill rotWithShape="0">
              <a:gsLst>
                <a:gs pos="0">
                  <a:srgbClr val="EAEAEA">
                    <a:gamma/>
                    <a:shade val="89804"/>
                    <a:invGamma/>
                  </a:srgbClr>
                </a:gs>
                <a:gs pos="50000">
                  <a:srgbClr val="EAEAEA"/>
                </a:gs>
                <a:gs pos="100000">
                  <a:srgbClr val="EAEAEA">
                    <a:gamma/>
                    <a:shade val="89804"/>
                    <a:invGamma/>
                  </a:srgbClr>
                </a:gs>
              </a:gsLst>
              <a:lin ang="2700000" scaled="1"/>
            </a:gradFill>
            <a:ln w="25400">
              <a:solidFill>
                <a:srgbClr val="B2B2B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Rectangle 64">
              <a:extLst>
                <a:ext uri="{FF2B5EF4-FFF2-40B4-BE49-F238E27FC236}">
                  <a16:creationId xmlns:a16="http://schemas.microsoft.com/office/drawing/2014/main" id="{227342CA-F24C-4B48-9DF9-31CA2F06D5B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95" y="2704"/>
              <a:ext cx="681" cy="181"/>
            </a:xfrm>
            <a:prstGeom prst="rect">
              <a:avLst/>
            </a:prstGeom>
            <a:gradFill rotWithShape="0">
              <a:gsLst>
                <a:gs pos="0">
                  <a:srgbClr val="EAEAEA">
                    <a:gamma/>
                    <a:shade val="89804"/>
                    <a:invGamma/>
                  </a:srgbClr>
                </a:gs>
                <a:gs pos="50000">
                  <a:srgbClr val="EAEAEA"/>
                </a:gs>
                <a:gs pos="100000">
                  <a:srgbClr val="EAEAEA">
                    <a:gamma/>
                    <a:shade val="89804"/>
                    <a:invGamma/>
                  </a:srgbClr>
                </a:gs>
              </a:gsLst>
              <a:lin ang="2700000" scaled="1"/>
            </a:gradFill>
            <a:ln w="25400">
              <a:solidFill>
                <a:srgbClr val="B2B2B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Text Box 65">
              <a:extLst>
                <a:ext uri="{FF2B5EF4-FFF2-40B4-BE49-F238E27FC236}">
                  <a16:creationId xmlns:a16="http://schemas.microsoft.com/office/drawing/2014/main" id="{BF7EF0A2-A536-455D-931A-B49BE3F3C8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9" y="2720"/>
              <a:ext cx="45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400" b="1">
                  <a:solidFill>
                    <a:srgbClr val="800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网桥</a:t>
              </a:r>
              <a:r>
                <a:rPr lang="en-US" altLang="zh-CN" sz="1400" b="1">
                  <a:solidFill>
                    <a:srgbClr val="800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ID</a:t>
              </a:r>
            </a:p>
          </p:txBody>
        </p:sp>
        <p:sp>
          <p:nvSpPr>
            <p:cNvPr id="66" name="Rectangle 66">
              <a:extLst>
                <a:ext uri="{FF2B5EF4-FFF2-40B4-BE49-F238E27FC236}">
                  <a16:creationId xmlns:a16="http://schemas.microsoft.com/office/drawing/2014/main" id="{E3009BB0-914E-4001-B34E-C1D341656DD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79" y="2885"/>
              <a:ext cx="816" cy="181"/>
            </a:xfrm>
            <a:prstGeom prst="rect">
              <a:avLst/>
            </a:prstGeom>
            <a:gradFill rotWithShape="0">
              <a:gsLst>
                <a:gs pos="0">
                  <a:srgbClr val="EAEAEA">
                    <a:gamma/>
                    <a:shade val="89804"/>
                    <a:invGamma/>
                  </a:srgbClr>
                </a:gs>
                <a:gs pos="50000">
                  <a:srgbClr val="EAEAEA"/>
                </a:gs>
                <a:gs pos="100000">
                  <a:srgbClr val="EAEAEA">
                    <a:gamma/>
                    <a:shade val="89804"/>
                    <a:invGamma/>
                  </a:srgbClr>
                </a:gs>
              </a:gsLst>
              <a:lin ang="2700000" scaled="1"/>
            </a:gradFill>
            <a:ln w="25400">
              <a:solidFill>
                <a:srgbClr val="B2B2B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Rectangle 67">
              <a:extLst>
                <a:ext uri="{FF2B5EF4-FFF2-40B4-BE49-F238E27FC236}">
                  <a16:creationId xmlns:a16="http://schemas.microsoft.com/office/drawing/2014/main" id="{5F957B67-D2A4-4A91-9E1C-8435B0C5B0D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95" y="2885"/>
              <a:ext cx="681" cy="181"/>
            </a:xfrm>
            <a:prstGeom prst="rect">
              <a:avLst/>
            </a:prstGeom>
            <a:gradFill rotWithShape="0">
              <a:gsLst>
                <a:gs pos="0">
                  <a:srgbClr val="EAEAEA">
                    <a:gamma/>
                    <a:shade val="89804"/>
                    <a:invGamma/>
                  </a:srgbClr>
                </a:gs>
                <a:gs pos="50000">
                  <a:srgbClr val="EAEAEA"/>
                </a:gs>
                <a:gs pos="100000">
                  <a:srgbClr val="EAEAEA">
                    <a:gamma/>
                    <a:shade val="89804"/>
                    <a:invGamma/>
                  </a:srgbClr>
                </a:gs>
              </a:gsLst>
              <a:lin ang="2700000" scaled="1"/>
            </a:gradFill>
            <a:ln w="25400">
              <a:solidFill>
                <a:srgbClr val="B2B2B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Text Box 68">
              <a:extLst>
                <a:ext uri="{FF2B5EF4-FFF2-40B4-BE49-F238E27FC236}">
                  <a16:creationId xmlns:a16="http://schemas.microsoft.com/office/drawing/2014/main" id="{20BBC568-F919-469F-B369-CB6FBE6BD9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5" y="2901"/>
              <a:ext cx="6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400" b="1">
                  <a:solidFill>
                    <a:srgbClr val="800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指定端口</a:t>
              </a:r>
              <a:r>
                <a:rPr lang="en-US" altLang="zh-CN" sz="1400" b="1">
                  <a:solidFill>
                    <a:srgbClr val="800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ID</a:t>
              </a:r>
            </a:p>
          </p:txBody>
        </p:sp>
        <p:sp>
          <p:nvSpPr>
            <p:cNvPr id="69" name="Rectangle 69">
              <a:extLst>
                <a:ext uri="{FF2B5EF4-FFF2-40B4-BE49-F238E27FC236}">
                  <a16:creationId xmlns:a16="http://schemas.microsoft.com/office/drawing/2014/main" id="{7829C48E-1FE5-42E3-9E96-5A8B588D39C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79" y="3067"/>
              <a:ext cx="816" cy="181"/>
            </a:xfrm>
            <a:prstGeom prst="rect">
              <a:avLst/>
            </a:prstGeom>
            <a:gradFill rotWithShape="0">
              <a:gsLst>
                <a:gs pos="0">
                  <a:srgbClr val="EAEAEA">
                    <a:gamma/>
                    <a:shade val="89804"/>
                    <a:invGamma/>
                  </a:srgbClr>
                </a:gs>
                <a:gs pos="50000">
                  <a:srgbClr val="EAEAEA"/>
                </a:gs>
                <a:gs pos="100000">
                  <a:srgbClr val="EAEAEA">
                    <a:gamma/>
                    <a:shade val="89804"/>
                    <a:invGamma/>
                  </a:srgbClr>
                </a:gs>
              </a:gsLst>
              <a:lin ang="2700000" scaled="1"/>
            </a:gradFill>
            <a:ln w="25400">
              <a:solidFill>
                <a:srgbClr val="B2B2B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Rectangle 70">
              <a:extLst>
                <a:ext uri="{FF2B5EF4-FFF2-40B4-BE49-F238E27FC236}">
                  <a16:creationId xmlns:a16="http://schemas.microsoft.com/office/drawing/2014/main" id="{D0EA28B7-0F22-486B-BF09-4144C6A3F41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95" y="3067"/>
              <a:ext cx="681" cy="181"/>
            </a:xfrm>
            <a:prstGeom prst="rect">
              <a:avLst/>
            </a:prstGeom>
            <a:gradFill rotWithShape="0">
              <a:gsLst>
                <a:gs pos="0">
                  <a:srgbClr val="EAEAEA">
                    <a:gamma/>
                    <a:shade val="89804"/>
                    <a:invGamma/>
                  </a:srgbClr>
                </a:gs>
                <a:gs pos="50000">
                  <a:srgbClr val="EAEAEA"/>
                </a:gs>
                <a:gs pos="100000">
                  <a:srgbClr val="EAEAEA">
                    <a:gamma/>
                    <a:shade val="89804"/>
                    <a:invGamma/>
                  </a:srgbClr>
                </a:gs>
              </a:gsLst>
              <a:lin ang="2700000" scaled="1"/>
            </a:gradFill>
            <a:ln w="25400">
              <a:solidFill>
                <a:srgbClr val="B2B2B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Text Box 71">
              <a:extLst>
                <a:ext uri="{FF2B5EF4-FFF2-40B4-BE49-F238E27FC236}">
                  <a16:creationId xmlns:a16="http://schemas.microsoft.com/office/drawing/2014/main" id="{6A0E4858-6042-415C-8E15-804CA60F09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3" y="3083"/>
              <a:ext cx="82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b="1">
                  <a:solidFill>
                    <a:srgbClr val="800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Message Age</a:t>
              </a:r>
            </a:p>
          </p:txBody>
        </p:sp>
        <p:sp>
          <p:nvSpPr>
            <p:cNvPr id="72" name="Text Box 72">
              <a:extLst>
                <a:ext uri="{FF2B5EF4-FFF2-40B4-BE49-F238E27FC236}">
                  <a16:creationId xmlns:a16="http://schemas.microsoft.com/office/drawing/2014/main" id="{81D592A7-93EF-4121-980C-2D57B8F4DA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5" y="1797"/>
              <a:ext cx="6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1400" b="1">
                  <a:solidFill>
                    <a:srgbClr val="800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73" name="Text Box 73">
              <a:extLst>
                <a:ext uri="{FF2B5EF4-FFF2-40B4-BE49-F238E27FC236}">
                  <a16:creationId xmlns:a16="http://schemas.microsoft.com/office/drawing/2014/main" id="{A0C8685D-EF8F-43AC-B300-D8D2742EDB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5" y="1978"/>
              <a:ext cx="6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1400" b="1">
                  <a:solidFill>
                    <a:srgbClr val="800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74" name="Text Box 74">
              <a:extLst>
                <a:ext uri="{FF2B5EF4-FFF2-40B4-BE49-F238E27FC236}">
                  <a16:creationId xmlns:a16="http://schemas.microsoft.com/office/drawing/2014/main" id="{F58AF655-ACC3-4A98-A6DB-0F33466453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5" y="2160"/>
              <a:ext cx="6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1400" b="1">
                  <a:solidFill>
                    <a:srgbClr val="800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75" name="Text Box 75">
              <a:extLst>
                <a:ext uri="{FF2B5EF4-FFF2-40B4-BE49-F238E27FC236}">
                  <a16:creationId xmlns:a16="http://schemas.microsoft.com/office/drawing/2014/main" id="{F27396A4-5997-4DA5-B50B-8C7BA10CC9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5" y="2341"/>
              <a:ext cx="6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1400" b="1">
                  <a:solidFill>
                    <a:srgbClr val="800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8</a:t>
              </a:r>
            </a:p>
          </p:txBody>
        </p:sp>
        <p:sp>
          <p:nvSpPr>
            <p:cNvPr id="76" name="Text Box 76">
              <a:extLst>
                <a:ext uri="{FF2B5EF4-FFF2-40B4-BE49-F238E27FC236}">
                  <a16:creationId xmlns:a16="http://schemas.microsoft.com/office/drawing/2014/main" id="{BE30FB0D-82AB-4798-9DA7-3A753A1036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5" y="2512"/>
              <a:ext cx="6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1400" b="1">
                  <a:solidFill>
                    <a:srgbClr val="800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77" name="Text Box 77">
              <a:extLst>
                <a:ext uri="{FF2B5EF4-FFF2-40B4-BE49-F238E27FC236}">
                  <a16:creationId xmlns:a16="http://schemas.microsoft.com/office/drawing/2014/main" id="{976F0FE1-F745-4B8F-979B-481AEE2FDE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5" y="2704"/>
              <a:ext cx="6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1400" b="1">
                  <a:solidFill>
                    <a:srgbClr val="800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8</a:t>
              </a:r>
            </a:p>
          </p:txBody>
        </p:sp>
        <p:sp>
          <p:nvSpPr>
            <p:cNvPr id="78" name="Text Box 78">
              <a:extLst>
                <a:ext uri="{FF2B5EF4-FFF2-40B4-BE49-F238E27FC236}">
                  <a16:creationId xmlns:a16="http://schemas.microsoft.com/office/drawing/2014/main" id="{968AA3C4-AB98-4934-916A-C2E36DA290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5" y="2885"/>
              <a:ext cx="6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1400" b="1">
                  <a:solidFill>
                    <a:srgbClr val="800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79" name="Text Box 79">
              <a:extLst>
                <a:ext uri="{FF2B5EF4-FFF2-40B4-BE49-F238E27FC236}">
                  <a16:creationId xmlns:a16="http://schemas.microsoft.com/office/drawing/2014/main" id="{526785C7-6F70-4222-B92A-9F36EF011D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5" y="3067"/>
              <a:ext cx="6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1400" b="1">
                  <a:solidFill>
                    <a:srgbClr val="800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80" name="Rectangle 80">
              <a:extLst>
                <a:ext uri="{FF2B5EF4-FFF2-40B4-BE49-F238E27FC236}">
                  <a16:creationId xmlns:a16="http://schemas.microsoft.com/office/drawing/2014/main" id="{B7625E11-EF0A-48B6-BE01-7101E99A4DE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79" y="3248"/>
              <a:ext cx="816" cy="181"/>
            </a:xfrm>
            <a:prstGeom prst="rect">
              <a:avLst/>
            </a:prstGeom>
            <a:gradFill rotWithShape="0">
              <a:gsLst>
                <a:gs pos="0">
                  <a:srgbClr val="EAEAEA">
                    <a:gamma/>
                    <a:shade val="89804"/>
                    <a:invGamma/>
                  </a:srgbClr>
                </a:gs>
                <a:gs pos="50000">
                  <a:srgbClr val="EAEAEA"/>
                </a:gs>
                <a:gs pos="100000">
                  <a:srgbClr val="EAEAEA">
                    <a:gamma/>
                    <a:shade val="89804"/>
                    <a:invGamma/>
                  </a:srgbClr>
                </a:gs>
              </a:gsLst>
              <a:lin ang="2700000" scaled="1"/>
            </a:gradFill>
            <a:ln w="25400">
              <a:solidFill>
                <a:srgbClr val="B2B2B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Rectangle 81">
              <a:extLst>
                <a:ext uri="{FF2B5EF4-FFF2-40B4-BE49-F238E27FC236}">
                  <a16:creationId xmlns:a16="http://schemas.microsoft.com/office/drawing/2014/main" id="{DC48419F-8B7E-463B-86D9-B9D0B4006C8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95" y="3248"/>
              <a:ext cx="681" cy="181"/>
            </a:xfrm>
            <a:prstGeom prst="rect">
              <a:avLst/>
            </a:prstGeom>
            <a:gradFill rotWithShape="0">
              <a:gsLst>
                <a:gs pos="0">
                  <a:srgbClr val="EAEAEA">
                    <a:gamma/>
                    <a:shade val="89804"/>
                    <a:invGamma/>
                  </a:srgbClr>
                </a:gs>
                <a:gs pos="50000">
                  <a:srgbClr val="EAEAEA"/>
                </a:gs>
                <a:gs pos="100000">
                  <a:srgbClr val="EAEAEA">
                    <a:gamma/>
                    <a:shade val="89804"/>
                    <a:invGamma/>
                  </a:srgbClr>
                </a:gs>
              </a:gsLst>
              <a:lin ang="2700000" scaled="1"/>
            </a:gradFill>
            <a:ln w="25400">
              <a:solidFill>
                <a:srgbClr val="B2B2B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Text Box 82">
              <a:extLst>
                <a:ext uri="{FF2B5EF4-FFF2-40B4-BE49-F238E27FC236}">
                  <a16:creationId xmlns:a16="http://schemas.microsoft.com/office/drawing/2014/main" id="{3186ECE1-DDAA-4CC2-ACD7-4631C06921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7" y="3264"/>
              <a:ext cx="57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b="1">
                  <a:solidFill>
                    <a:srgbClr val="800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Max Age</a:t>
              </a:r>
            </a:p>
          </p:txBody>
        </p:sp>
        <p:sp>
          <p:nvSpPr>
            <p:cNvPr id="83" name="Rectangle 83">
              <a:extLst>
                <a:ext uri="{FF2B5EF4-FFF2-40B4-BE49-F238E27FC236}">
                  <a16:creationId xmlns:a16="http://schemas.microsoft.com/office/drawing/2014/main" id="{CB45A522-1F9D-453F-902F-3E8585AFD4F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79" y="3429"/>
              <a:ext cx="816" cy="181"/>
            </a:xfrm>
            <a:prstGeom prst="rect">
              <a:avLst/>
            </a:prstGeom>
            <a:gradFill rotWithShape="0">
              <a:gsLst>
                <a:gs pos="0">
                  <a:srgbClr val="EAEAEA">
                    <a:gamma/>
                    <a:shade val="89804"/>
                    <a:invGamma/>
                  </a:srgbClr>
                </a:gs>
                <a:gs pos="50000">
                  <a:srgbClr val="EAEAEA"/>
                </a:gs>
                <a:gs pos="100000">
                  <a:srgbClr val="EAEAEA">
                    <a:gamma/>
                    <a:shade val="89804"/>
                    <a:invGamma/>
                  </a:srgbClr>
                </a:gs>
              </a:gsLst>
              <a:lin ang="2700000" scaled="1"/>
            </a:gradFill>
            <a:ln w="25400">
              <a:solidFill>
                <a:srgbClr val="B2B2B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Rectangle 84">
              <a:extLst>
                <a:ext uri="{FF2B5EF4-FFF2-40B4-BE49-F238E27FC236}">
                  <a16:creationId xmlns:a16="http://schemas.microsoft.com/office/drawing/2014/main" id="{AC96B5C7-A66F-4D58-ADA1-6584A0B2BC7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95" y="3429"/>
              <a:ext cx="681" cy="181"/>
            </a:xfrm>
            <a:prstGeom prst="rect">
              <a:avLst/>
            </a:prstGeom>
            <a:gradFill rotWithShape="0">
              <a:gsLst>
                <a:gs pos="0">
                  <a:srgbClr val="EAEAEA">
                    <a:gamma/>
                    <a:shade val="89804"/>
                    <a:invGamma/>
                  </a:srgbClr>
                </a:gs>
                <a:gs pos="50000">
                  <a:srgbClr val="EAEAEA"/>
                </a:gs>
                <a:gs pos="100000">
                  <a:srgbClr val="EAEAEA">
                    <a:gamma/>
                    <a:shade val="89804"/>
                    <a:invGamma/>
                  </a:srgbClr>
                </a:gs>
              </a:gsLst>
              <a:lin ang="2700000" scaled="1"/>
            </a:gradFill>
            <a:ln w="25400">
              <a:solidFill>
                <a:srgbClr val="B2B2B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" name="Text Box 85">
              <a:extLst>
                <a:ext uri="{FF2B5EF4-FFF2-40B4-BE49-F238E27FC236}">
                  <a16:creationId xmlns:a16="http://schemas.microsoft.com/office/drawing/2014/main" id="{E9237F2F-86E7-49FE-A42B-8A861B2C60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6" y="3445"/>
              <a:ext cx="68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b="1">
                  <a:solidFill>
                    <a:srgbClr val="800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Hello Time</a:t>
              </a:r>
            </a:p>
          </p:txBody>
        </p:sp>
        <p:sp>
          <p:nvSpPr>
            <p:cNvPr id="86" name="Rectangle 86">
              <a:extLst>
                <a:ext uri="{FF2B5EF4-FFF2-40B4-BE49-F238E27FC236}">
                  <a16:creationId xmlns:a16="http://schemas.microsoft.com/office/drawing/2014/main" id="{00BEC5A5-5EB7-45DE-9309-FB50B3B8C38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79" y="3611"/>
              <a:ext cx="816" cy="181"/>
            </a:xfrm>
            <a:prstGeom prst="rect">
              <a:avLst/>
            </a:prstGeom>
            <a:gradFill rotWithShape="0">
              <a:gsLst>
                <a:gs pos="0">
                  <a:srgbClr val="EAEAEA">
                    <a:gamma/>
                    <a:shade val="89804"/>
                    <a:invGamma/>
                  </a:srgbClr>
                </a:gs>
                <a:gs pos="50000">
                  <a:srgbClr val="EAEAEA"/>
                </a:gs>
                <a:gs pos="100000">
                  <a:srgbClr val="EAEAEA">
                    <a:gamma/>
                    <a:shade val="89804"/>
                    <a:invGamma/>
                  </a:srgbClr>
                </a:gs>
              </a:gsLst>
              <a:lin ang="2700000" scaled="1"/>
            </a:gradFill>
            <a:ln w="25400">
              <a:solidFill>
                <a:srgbClr val="B2B2B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Rectangle 87">
              <a:extLst>
                <a:ext uri="{FF2B5EF4-FFF2-40B4-BE49-F238E27FC236}">
                  <a16:creationId xmlns:a16="http://schemas.microsoft.com/office/drawing/2014/main" id="{DEBB32D5-BE56-4677-A147-5D6F69A111E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95" y="3611"/>
              <a:ext cx="681" cy="181"/>
            </a:xfrm>
            <a:prstGeom prst="rect">
              <a:avLst/>
            </a:prstGeom>
            <a:gradFill rotWithShape="0">
              <a:gsLst>
                <a:gs pos="0">
                  <a:srgbClr val="EAEAEA">
                    <a:gamma/>
                    <a:shade val="89804"/>
                    <a:invGamma/>
                  </a:srgbClr>
                </a:gs>
                <a:gs pos="50000">
                  <a:srgbClr val="EAEAEA"/>
                </a:gs>
                <a:gs pos="100000">
                  <a:srgbClr val="EAEAEA">
                    <a:gamma/>
                    <a:shade val="89804"/>
                    <a:invGamma/>
                  </a:srgbClr>
                </a:gs>
              </a:gsLst>
              <a:lin ang="2700000" scaled="1"/>
            </a:gradFill>
            <a:ln w="25400">
              <a:solidFill>
                <a:srgbClr val="B2B2B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Text Box 88">
              <a:extLst>
                <a:ext uri="{FF2B5EF4-FFF2-40B4-BE49-F238E27FC236}">
                  <a16:creationId xmlns:a16="http://schemas.microsoft.com/office/drawing/2014/main" id="{B66C72F4-FE48-41C8-AEBC-4278E13B7D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2" y="3627"/>
              <a:ext cx="88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b="1">
                  <a:solidFill>
                    <a:srgbClr val="800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Forward Delay</a:t>
              </a:r>
            </a:p>
          </p:txBody>
        </p:sp>
        <p:sp>
          <p:nvSpPr>
            <p:cNvPr id="89" name="Text Box 89">
              <a:extLst>
                <a:ext uri="{FF2B5EF4-FFF2-40B4-BE49-F238E27FC236}">
                  <a16:creationId xmlns:a16="http://schemas.microsoft.com/office/drawing/2014/main" id="{BAD67E82-C481-44E4-97D6-78DC3FFAC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5" y="3248"/>
              <a:ext cx="6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1400" b="1">
                  <a:solidFill>
                    <a:srgbClr val="800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90" name="Text Box 90">
              <a:extLst>
                <a:ext uri="{FF2B5EF4-FFF2-40B4-BE49-F238E27FC236}">
                  <a16:creationId xmlns:a16="http://schemas.microsoft.com/office/drawing/2014/main" id="{2BBD7AB3-76BE-4367-9243-7E6172F490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5" y="3429"/>
              <a:ext cx="6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1400" b="1">
                  <a:solidFill>
                    <a:srgbClr val="800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91" name="Text Box 91">
              <a:extLst>
                <a:ext uri="{FF2B5EF4-FFF2-40B4-BE49-F238E27FC236}">
                  <a16:creationId xmlns:a16="http://schemas.microsoft.com/office/drawing/2014/main" id="{982DFD1D-1EE2-4F0D-B182-661DCBC868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5" y="3611"/>
              <a:ext cx="6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1400" b="1">
                  <a:solidFill>
                    <a:srgbClr val="800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92" name="Line 92">
            <a:extLst>
              <a:ext uri="{FF2B5EF4-FFF2-40B4-BE49-F238E27FC236}">
                <a16:creationId xmlns:a16="http://schemas.microsoft.com/office/drawing/2014/main" id="{69819ABC-1617-4D7C-9ABC-34FDE6E24B60}"/>
              </a:ext>
            </a:extLst>
          </p:cNvPr>
          <p:cNvSpPr>
            <a:spLocks noChangeShapeType="1"/>
          </p:cNvSpPr>
          <p:nvPr/>
        </p:nvSpPr>
        <p:spPr bwMode="auto">
          <a:xfrm>
            <a:off x="8931372" y="2257425"/>
            <a:ext cx="287338" cy="503237"/>
          </a:xfrm>
          <a:prstGeom prst="line">
            <a:avLst/>
          </a:prstGeom>
          <a:noFill/>
          <a:ln w="25400">
            <a:solidFill>
              <a:srgbClr val="66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Line 93">
            <a:extLst>
              <a:ext uri="{FF2B5EF4-FFF2-40B4-BE49-F238E27FC236}">
                <a16:creationId xmlns:a16="http://schemas.microsoft.com/office/drawing/2014/main" id="{3FD52B12-59C2-4DDD-9D7B-5D2E6AC278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595197" y="2257425"/>
            <a:ext cx="287338" cy="503237"/>
          </a:xfrm>
          <a:prstGeom prst="line">
            <a:avLst/>
          </a:prstGeom>
          <a:noFill/>
          <a:ln w="25400">
            <a:solidFill>
              <a:srgbClr val="66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946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EF37B-CBD2-4197-8AFE-391A3EFE6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BPDU</a:t>
            </a:r>
            <a:r>
              <a:rPr lang="zh-CN" altLang="en-US" dirty="0"/>
              <a:t>的消息处理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B081DD-D683-4684-A5A9-598B68726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将各个端口收到的配置消息和自己的配置消息做比较，得出优先级最高的配置消息更新本身的配置消息，主要工作有：</a:t>
            </a:r>
          </a:p>
          <a:p>
            <a:pPr lvl="1">
              <a:lnSpc>
                <a:spcPct val="100000"/>
              </a:lnSpc>
            </a:pPr>
            <a:r>
              <a:rPr lang="zh-CN" altLang="en-US" dirty="0"/>
              <a:t>选择根网桥</a:t>
            </a:r>
            <a:r>
              <a:rPr lang="en-US" altLang="zh-CN" dirty="0" err="1"/>
              <a:t>RootID</a:t>
            </a:r>
            <a:r>
              <a:rPr lang="zh-CN" altLang="en-US" dirty="0"/>
              <a:t>：最优配置消息的</a:t>
            </a:r>
            <a:r>
              <a:rPr lang="en-US" altLang="zh-CN" dirty="0" err="1"/>
              <a:t>RootID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计算到根桥的最短路径开销</a:t>
            </a:r>
            <a:r>
              <a:rPr lang="en-US" altLang="zh-CN" dirty="0" err="1"/>
              <a:t>RootPathCost</a:t>
            </a:r>
            <a:r>
              <a:rPr lang="zh-CN" altLang="en-US" dirty="0"/>
              <a:t>：如果自己是根桥，则最短路径开销为</a:t>
            </a:r>
            <a:r>
              <a:rPr lang="en-US" altLang="zh-CN" dirty="0"/>
              <a:t>0</a:t>
            </a:r>
            <a:r>
              <a:rPr lang="zh-CN" altLang="en-US" dirty="0"/>
              <a:t>，否则为它所收到的最优配置消息的</a:t>
            </a:r>
            <a:r>
              <a:rPr lang="en-US" altLang="zh-CN" dirty="0" err="1"/>
              <a:t>RootPathCost</a:t>
            </a:r>
            <a:r>
              <a:rPr lang="zh-CN" altLang="en-US" dirty="0"/>
              <a:t>与收到该配置消息的端口开销之和</a:t>
            </a:r>
          </a:p>
          <a:p>
            <a:pPr lvl="1">
              <a:lnSpc>
                <a:spcPct val="100000"/>
              </a:lnSpc>
            </a:pPr>
            <a:r>
              <a:rPr lang="zh-CN" altLang="en-US" dirty="0"/>
              <a:t>选择根端口</a:t>
            </a:r>
            <a:r>
              <a:rPr lang="en-US" altLang="zh-CN" dirty="0" err="1"/>
              <a:t>RootPort</a:t>
            </a:r>
            <a:r>
              <a:rPr lang="zh-CN" altLang="en-US" dirty="0"/>
              <a:t>：如果自己是根桥，则所有端口为指定端口，否则根端口为收到最优配置消息的那个端口</a:t>
            </a:r>
          </a:p>
          <a:p>
            <a:pPr lvl="1">
              <a:lnSpc>
                <a:spcPct val="100000"/>
              </a:lnSpc>
            </a:pPr>
            <a:r>
              <a:rPr lang="zh-CN" altLang="en-US" dirty="0"/>
              <a:t>选择指定端口：包括在生成树上处于转发状态的其他端口</a:t>
            </a:r>
          </a:p>
          <a:p>
            <a:pPr>
              <a:lnSpc>
                <a:spcPct val="100000"/>
              </a:lnSpc>
            </a:pPr>
            <a:r>
              <a:rPr lang="zh-CN" altLang="en-US" dirty="0"/>
              <a:t>从指定端口发送新的配置消息</a:t>
            </a:r>
          </a:p>
        </p:txBody>
      </p:sp>
    </p:spTree>
    <p:extLst>
      <p:ext uri="{BB962C8B-B14F-4D97-AF65-F5344CB8AC3E}">
        <p14:creationId xmlns:p14="http://schemas.microsoft.com/office/powerpoint/2010/main" val="1688006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1546</Words>
  <Application>Microsoft Office PowerPoint</Application>
  <PresentationFormat>宽屏</PresentationFormat>
  <Paragraphs>288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等线</vt:lpstr>
      <vt:lpstr>等线 Light</vt:lpstr>
      <vt:lpstr>华文细黑</vt:lpstr>
      <vt:lpstr>Arial</vt:lpstr>
      <vt:lpstr>Times New Roman</vt:lpstr>
      <vt:lpstr>Wingdings</vt:lpstr>
      <vt:lpstr>Office 主题​​</vt:lpstr>
      <vt:lpstr>STP协议</vt:lpstr>
      <vt:lpstr>学习内容</vt:lpstr>
      <vt:lpstr>1 STP产生背景</vt:lpstr>
      <vt:lpstr>STP的作用</vt:lpstr>
      <vt:lpstr>2 STP工作原理</vt:lpstr>
      <vt:lpstr>STP工作原理</vt:lpstr>
      <vt:lpstr>BPDU</vt:lpstr>
      <vt:lpstr>BPDU</vt:lpstr>
      <vt:lpstr>BPDU的消息处理</vt:lpstr>
      <vt:lpstr>根桥的选举</vt:lpstr>
      <vt:lpstr>端口角色的确定</vt:lpstr>
      <vt:lpstr>根路径开销</vt:lpstr>
      <vt:lpstr>通过桥ID决定端口角色</vt:lpstr>
      <vt:lpstr>通过端口ID决定端口角色</vt:lpstr>
      <vt:lpstr>STP端口状态</vt:lpstr>
      <vt:lpstr>端口状态迁移</vt:lpstr>
      <vt:lpstr>生成树的不足</vt:lpstr>
      <vt:lpstr>3 RSTP工作原理</vt:lpstr>
      <vt:lpstr>RSTP的端口状态</vt:lpstr>
      <vt:lpstr>RSTP的改进</vt:lpstr>
      <vt:lpstr>RSTP的不足</vt:lpstr>
      <vt:lpstr>4 MSTP的工作原理</vt:lpstr>
      <vt:lpstr>MSTP工作原理</vt:lpstr>
      <vt:lpstr>三种协议对比</vt:lpstr>
      <vt:lpstr>5 STP相关命令</vt:lpstr>
      <vt:lpstr>6 STP实例</vt:lpstr>
      <vt:lpstr>STP实例</vt:lpstr>
      <vt:lpstr>STP实例</vt:lpstr>
      <vt:lpstr>STP实例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STP协议</dc:title>
  <dc:creator>carol</dc:creator>
  <cp:lastModifiedBy>carol</cp:lastModifiedBy>
  <cp:revision>11</cp:revision>
  <dcterms:created xsi:type="dcterms:W3CDTF">2020-02-29T12:07:30Z</dcterms:created>
  <dcterms:modified xsi:type="dcterms:W3CDTF">2020-04-27T13:11:36Z</dcterms:modified>
</cp:coreProperties>
</file>