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80" r:id="rId21"/>
    <p:sldId id="274" r:id="rId22"/>
    <p:sldId id="275" r:id="rId23"/>
    <p:sldId id="279" r:id="rId24"/>
    <p:sldId id="281" r:id="rId25"/>
    <p:sldId id="276" r:id="rId26"/>
    <p:sldId id="282" r:id="rId27"/>
    <p:sldId id="277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09C35-A3D2-4807-8C52-3DBBA357C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DC6DB4-948C-4887-A32A-238D61CDE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F369E-F41D-4CFE-9A08-FD44860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DF210-7B48-4755-86BB-04920052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A779B-7B7A-498A-96D7-D868CCB1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AE59C-8BCC-49B5-B4EE-A1ADABED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B8A55-E57D-4F81-8B91-187CDACD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F0F0C-4F9F-4FD4-B01B-6E8A30A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C5329-E5C4-43B7-B5BD-DC3D9171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A288F-30A2-4E16-8288-03400A9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9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DDCDC4-5C86-450E-AC0A-95D595D17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B6C35-E911-40A6-ADBC-0004FC8B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260B0-D46B-4E89-B80F-EF386BE9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25084-ECF3-45BA-B193-60766754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312E8-3C99-40C3-8472-A8B24313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F0A7D-5AE3-4125-B3AD-5ED743D3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539EE-C4B4-40DF-B854-D79E3F0C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D66DA-965D-48B6-817F-A2456BE2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26CF1-7DB9-49BD-B9AC-D7C584AC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A9BED-7DBB-4F59-87B1-EB6A63E8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3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B60CF-8104-485B-8B88-6A366FEE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047D3-30CD-4C42-93C0-4E3704A5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D19FD-DD80-4D1B-8039-AE38F771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5977A-0410-4D9C-81E6-D2DC68E3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104FD-1BD8-4E3D-AB46-A5A25FFB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30291-2F0C-422E-BEAD-38F3BC60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3ADD1-0D53-4AF5-9C3C-F71728EC8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8BEB3F-3883-460A-AEB7-1D88304F6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AE96A-997D-407C-A45A-52A90B56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EAE6C-D1E0-4D9E-BA54-2778D44D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500D3-2881-40D2-8880-8CCD72B9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A0FF-2E07-4D95-9AAC-52096894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BCA40-96BF-4777-BFF3-B3FC7DD4E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77F8B-5D1F-426A-85BA-62E6D812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07DD3-611A-4F2C-95F2-08F64DA3D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E5C0B-188E-48B2-84C5-CB0532C31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D14111-3DAC-4CA0-A770-C96BF631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02381C-7603-48CB-B6F3-41D69A68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3E1B23-C38F-4221-9AF9-5FD9473B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3E08-9640-4D98-80F6-754F9039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8D257B-C450-4578-892C-AD6B3BEC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0E41A9-3157-4232-BC09-4EBC20BB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4C096E-0C84-498D-8239-5435CC07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C8B53-2FED-465A-9442-7E12EF30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74643F-E10D-479C-AECC-CE607CB9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4FA3F-238D-4EAB-88EA-F02F1399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0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5406C-A9C7-4760-8BC1-46F0ECA1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0F896-477E-4A72-A3E3-53F3351B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66AD1-9873-49B3-8C3A-26CE3B4E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A7FA8-DB6F-4544-83EC-64F07FED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C0638-4F17-4210-9E30-9D8BFFD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3D066-E210-44BA-89EF-16541ABA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9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1C44-B586-4BAB-986B-2A6059F7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AF2B5-1D40-4851-8418-6633866B0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8FF01-B7EE-417A-8466-E9C0CBDAB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6491-FD8D-48F6-8153-ABD53804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59A3F-1D3C-4D2F-B86F-C1432B7E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B506E-3C29-489B-9A41-6BA18FD7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5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829285-D037-46DA-B9BC-81FF0E16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2FEEE-4B15-4BAD-B087-269C11628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817AF-C131-4DDD-AB2B-C63B3207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C5A1-A90C-406D-9BF3-8BA583DF5C75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754D1-7B4E-499A-B86E-4B1D50F1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76EA-CAC8-4C42-9B83-4F526A1D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1E0A-5227-4C0F-AFE0-D8127B481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e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png"/><Relationship Id="rId9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emf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3.png"/><Relationship Id="rId9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emf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.e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.emf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.png"/><Relationship Id="rId9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EBB19-5E4C-4F46-9EE2-6A24D2E1C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虚拟局域网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7FFD49-3332-461C-8703-B1121218F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3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68AA-1E9F-4B50-AFD2-2B9C4ACA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VLAN</a:t>
            </a:r>
            <a:r>
              <a:rPr lang="zh-CN" altLang="en-US" dirty="0"/>
              <a:t>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92D8D-381C-4E08-9EA4-8522051A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802.1q</a:t>
            </a:r>
            <a:endParaRPr lang="zh-CN" alt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E687FDA-5564-4637-98B8-C9485566BA3F}"/>
              </a:ext>
            </a:extLst>
          </p:cNvPr>
          <p:cNvSpPr>
            <a:spLocks/>
          </p:cNvSpPr>
          <p:nvPr/>
        </p:nvSpPr>
        <p:spPr bwMode="auto">
          <a:xfrm>
            <a:off x="2711450" y="3933826"/>
            <a:ext cx="6769100" cy="792162"/>
          </a:xfrm>
          <a:custGeom>
            <a:avLst/>
            <a:gdLst>
              <a:gd name="T0" fmla="*/ 2147483647 w 4218"/>
              <a:gd name="T1" fmla="*/ 0 h 771"/>
              <a:gd name="T2" fmla="*/ 0 w 4218"/>
              <a:gd name="T3" fmla="*/ 2147483647 h 771"/>
              <a:gd name="T4" fmla="*/ 2147483647 w 4218"/>
              <a:gd name="T5" fmla="*/ 2147483647 h 771"/>
              <a:gd name="T6" fmla="*/ 2147483647 w 4218"/>
              <a:gd name="T7" fmla="*/ 0 h 771"/>
              <a:gd name="T8" fmla="*/ 2147483647 w 4218"/>
              <a:gd name="T9" fmla="*/ 0 h 7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18"/>
              <a:gd name="T16" fmla="*/ 0 h 771"/>
              <a:gd name="T17" fmla="*/ 4218 w 4218"/>
              <a:gd name="T18" fmla="*/ 771 h 7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18" h="771">
                <a:moveTo>
                  <a:pt x="1406" y="0"/>
                </a:moveTo>
                <a:lnTo>
                  <a:pt x="0" y="771"/>
                </a:lnTo>
                <a:lnTo>
                  <a:pt x="4218" y="771"/>
                </a:lnTo>
                <a:lnTo>
                  <a:pt x="2177" y="0"/>
                </a:lnTo>
                <a:lnTo>
                  <a:pt x="1406" y="0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D2641FB-8742-4D11-A65E-27998141D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347085"/>
              </p:ext>
            </p:extLst>
          </p:nvPr>
        </p:nvGraphicFramePr>
        <p:xfrm>
          <a:off x="3503613" y="2249488"/>
          <a:ext cx="5591175" cy="4191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SA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TYPE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DATA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FCS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5A5DBF3F-9BCB-4A27-B4EE-E60255A3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53970"/>
              </p:ext>
            </p:extLst>
          </p:nvPr>
        </p:nvGraphicFramePr>
        <p:xfrm>
          <a:off x="2430463" y="3486151"/>
          <a:ext cx="6689725" cy="434975"/>
        </p:xfrm>
        <a:graphic>
          <a:graphicData uri="http://schemas.openxmlformats.org/drawingml/2006/table">
            <a:tbl>
              <a:tblPr/>
              <a:tblGrid>
                <a:gridCol w="126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SA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TAG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TYPE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DATA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FCS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8">
            <a:extLst>
              <a:ext uri="{FF2B5EF4-FFF2-40B4-BE49-F238E27FC236}">
                <a16:creationId xmlns:a16="http://schemas.microsoft.com/office/drawing/2014/main" id="{584090F0-D02A-4ED6-9DCB-165F5D0B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2336801"/>
            <a:ext cx="1663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80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Untagged frame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A701CAB5-1EC0-4B71-8FE2-C5F4E12F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3482976"/>
            <a:ext cx="1460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80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Tagged frame</a:t>
            </a:r>
          </a:p>
        </p:txBody>
      </p:sp>
      <p:graphicFrame>
        <p:nvGraphicFramePr>
          <p:cNvPr id="9" name="Group 40">
            <a:extLst>
              <a:ext uri="{FF2B5EF4-FFF2-40B4-BE49-F238E27FC236}">
                <a16:creationId xmlns:a16="http://schemas.microsoft.com/office/drawing/2014/main" id="{51D66C3B-212A-432C-A78E-568858C8B2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403508"/>
              </p:ext>
            </p:extLst>
          </p:nvPr>
        </p:nvGraphicFramePr>
        <p:xfrm>
          <a:off x="2711450" y="4725988"/>
          <a:ext cx="6765925" cy="862013"/>
        </p:xfrm>
        <a:graphic>
          <a:graphicData uri="http://schemas.openxmlformats.org/drawingml/2006/table">
            <a:tbl>
              <a:tblPr/>
              <a:tblGrid>
                <a:gridCol w="331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0x8100</a:t>
                      </a:r>
                    </a:p>
                  </a:txBody>
                  <a:tcPr marL="90000" marR="90000" marT="48133" marB="48133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PRI</a:t>
                      </a:r>
                    </a:p>
                  </a:txBody>
                  <a:tcPr marL="90000" marR="90000" marT="48133" marB="48133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CFI</a:t>
                      </a:r>
                    </a:p>
                  </a:txBody>
                  <a:tcPr marL="90000" marR="90000" marT="48133" marB="48133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VLAN ID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）</a:t>
                      </a:r>
                    </a:p>
                  </a:txBody>
                  <a:tcPr marL="90000" marR="90000" marT="48133" marB="48133" anchor="ctr" anchorCtr="1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Group 52">
            <a:extLst>
              <a:ext uri="{FF2B5EF4-FFF2-40B4-BE49-F238E27FC236}">
                <a16:creationId xmlns:a16="http://schemas.microsoft.com/office/drawing/2014/main" id="{82ED95EB-1615-4644-8B34-C773535B2A9C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5789613"/>
            <a:ext cx="6769100" cy="387350"/>
            <a:chOff x="703" y="3646"/>
            <a:chExt cx="4264" cy="244"/>
          </a:xfrm>
        </p:grpSpPr>
        <p:sp>
          <p:nvSpPr>
            <p:cNvPr id="11" name="Text Box 53">
              <a:extLst>
                <a:ext uri="{FF2B5EF4-FFF2-40B4-BE49-F238E27FC236}">
                  <a16:creationId xmlns:a16="http://schemas.microsoft.com/office/drawing/2014/main" id="{85388364-48F5-4C40-B2E4-04232A5A3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3647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ea typeface="华文细黑" panose="02010600040101010101" pitchFamily="2" charset="-122"/>
                </a:rPr>
                <a:t>TPID</a:t>
              </a:r>
            </a:p>
          </p:txBody>
        </p:sp>
        <p:sp>
          <p:nvSpPr>
            <p:cNvPr id="12" name="Text Box 54">
              <a:extLst>
                <a:ext uri="{FF2B5EF4-FFF2-40B4-BE49-F238E27FC236}">
                  <a16:creationId xmlns:a16="http://schemas.microsoft.com/office/drawing/2014/main" id="{F7E3FE24-2DD4-421E-A6D8-5A740A4E4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3646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ea typeface="华文细黑" panose="02010600040101010101" pitchFamily="2" charset="-122"/>
                </a:rPr>
                <a:t>TCI</a:t>
              </a:r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B2936BC1-70BC-440F-9BD8-E401EBEB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648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4453BA43-8D78-4ECC-B2C2-7CFF34DE8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3651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58BF2023-0F59-4D79-A83E-514CC051E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3657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0DF1DB15-43D1-4125-8187-3593D0C21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3765"/>
              <a:ext cx="61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678C636B-1107-4EE8-A2B0-2EFDD3869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3765"/>
              <a:ext cx="61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B6F25768-4EEC-4EA8-B1CE-3209BF1BE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765"/>
              <a:ext cx="61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08F36D4-8F47-429E-A0EC-FDBF764C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" y="3765"/>
              <a:ext cx="61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62">
            <a:extLst>
              <a:ext uri="{FF2B5EF4-FFF2-40B4-BE49-F238E27FC236}">
                <a16:creationId xmlns:a16="http://schemas.microsoft.com/office/drawing/2014/main" id="{F23E4A8E-79F3-4433-A982-F38FBFEF47C6}"/>
              </a:ext>
            </a:extLst>
          </p:cNvPr>
          <p:cNvGrpSpPr>
            <a:grpSpLocks/>
          </p:cNvGrpSpPr>
          <p:nvPr/>
        </p:nvGrpSpPr>
        <p:grpSpPr bwMode="auto">
          <a:xfrm>
            <a:off x="6292850" y="5375276"/>
            <a:ext cx="2970213" cy="215900"/>
            <a:chOff x="3141" y="3341"/>
            <a:chExt cx="1656" cy="136"/>
          </a:xfrm>
        </p:grpSpPr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3EF900C1-B967-4975-82EB-08961C57A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9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5DAE9D6C-E2AE-4AF9-8405-849BAE1F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7AB0C5D6-BD83-4433-9A2D-44E38B025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2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96C394AC-B2B0-4D5B-9548-F849E42C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1C48262A-3BEC-4726-A1D9-79C645D80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6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B3B6C50C-80E7-4D1E-8DA8-0C541CF69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8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3704B9C2-9764-48E2-BEB2-D3479BCED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4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E77AB2FA-53F5-4558-8082-F9ED4D39B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B78C5064-BA51-49E5-9CF3-26D133DC3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559A1ECC-0B9C-4392-A027-7CAFECAC7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3341"/>
              <a:ext cx="0" cy="136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ECB70AA6-A66D-479D-A5B4-4344A6DEF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7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7DF541BC-2E8D-47D9-913A-DE1DF69BC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5">
              <a:extLst>
                <a:ext uri="{FF2B5EF4-FFF2-40B4-BE49-F238E27FC236}">
                  <a16:creationId xmlns:a16="http://schemas.microsoft.com/office/drawing/2014/main" id="{A7CAB1CC-B07A-4FCD-BB5A-FEDB52E17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1" y="3409"/>
              <a:ext cx="0" cy="6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 Box 76">
            <a:extLst>
              <a:ext uri="{FF2B5EF4-FFF2-40B4-BE49-F238E27FC236}">
                <a16:creationId xmlns:a16="http://schemas.microsoft.com/office/drawing/2014/main" id="{097271ED-B798-4637-9BAC-7A1CBB7A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1905001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6B</a:t>
            </a:r>
          </a:p>
        </p:txBody>
      </p:sp>
      <p:sp>
        <p:nvSpPr>
          <p:cNvPr id="35" name="Text Box 77">
            <a:extLst>
              <a:ext uri="{FF2B5EF4-FFF2-40B4-BE49-F238E27FC236}">
                <a16:creationId xmlns:a16="http://schemas.microsoft.com/office/drawing/2014/main" id="{33F4690F-3763-4B65-B7BE-3B0CCDCA3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1905001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6B</a:t>
            </a:r>
          </a:p>
        </p:txBody>
      </p:sp>
      <p:sp>
        <p:nvSpPr>
          <p:cNvPr id="36" name="Text Box 78">
            <a:extLst>
              <a:ext uri="{FF2B5EF4-FFF2-40B4-BE49-F238E27FC236}">
                <a16:creationId xmlns:a16="http://schemas.microsoft.com/office/drawing/2014/main" id="{4E7ED72D-DF39-4877-8D3F-491EBD10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1905001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2B</a:t>
            </a:r>
          </a:p>
        </p:txBody>
      </p:sp>
      <p:sp>
        <p:nvSpPr>
          <p:cNvPr id="37" name="Text Box 79">
            <a:extLst>
              <a:ext uri="{FF2B5EF4-FFF2-40B4-BE49-F238E27FC236}">
                <a16:creationId xmlns:a16="http://schemas.microsoft.com/office/drawing/2014/main" id="{1E47CC04-7CB9-4BC9-BDCE-F94EB5FF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486" y="1905001"/>
            <a:ext cx="1005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46-1500B</a:t>
            </a:r>
          </a:p>
        </p:txBody>
      </p:sp>
      <p:sp>
        <p:nvSpPr>
          <p:cNvPr id="38" name="Text Box 80">
            <a:extLst>
              <a:ext uri="{FF2B5EF4-FFF2-40B4-BE49-F238E27FC236}">
                <a16:creationId xmlns:a16="http://schemas.microsoft.com/office/drawing/2014/main" id="{E90DDC44-D3AD-475B-8BA3-F94BA9ED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113" y="1905001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4B</a:t>
            </a:r>
          </a:p>
        </p:txBody>
      </p:sp>
      <p:sp>
        <p:nvSpPr>
          <p:cNvPr id="39" name="Text Box 81">
            <a:extLst>
              <a:ext uri="{FF2B5EF4-FFF2-40B4-BE49-F238E27FC236}">
                <a16:creationId xmlns:a16="http://schemas.microsoft.com/office/drawing/2014/main" id="{9BCCBE67-813C-46F3-9B88-4A8714B2D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152776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6B</a:t>
            </a:r>
          </a:p>
        </p:txBody>
      </p:sp>
      <p:sp>
        <p:nvSpPr>
          <p:cNvPr id="40" name="Text Box 82">
            <a:extLst>
              <a:ext uri="{FF2B5EF4-FFF2-40B4-BE49-F238E27FC236}">
                <a16:creationId xmlns:a16="http://schemas.microsoft.com/office/drawing/2014/main" id="{BD03AACE-39F0-497C-8E3B-B3D5C0247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152776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6B</a:t>
            </a:r>
          </a:p>
        </p:txBody>
      </p:sp>
      <p:sp>
        <p:nvSpPr>
          <p:cNvPr id="41" name="Text Box 83">
            <a:extLst>
              <a:ext uri="{FF2B5EF4-FFF2-40B4-BE49-F238E27FC236}">
                <a16:creationId xmlns:a16="http://schemas.microsoft.com/office/drawing/2014/main" id="{62C42028-69F0-4960-8F45-148EA2B02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152776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2B</a:t>
            </a:r>
          </a:p>
        </p:txBody>
      </p:sp>
      <p:sp>
        <p:nvSpPr>
          <p:cNvPr id="42" name="Text Box 84">
            <a:extLst>
              <a:ext uri="{FF2B5EF4-FFF2-40B4-BE49-F238E27FC236}">
                <a16:creationId xmlns:a16="http://schemas.microsoft.com/office/drawing/2014/main" id="{58A091A8-8E6C-4171-9C3F-D13AF5346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811" y="3152776"/>
            <a:ext cx="1005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46-1500B</a:t>
            </a:r>
          </a:p>
        </p:txBody>
      </p:sp>
      <p:sp>
        <p:nvSpPr>
          <p:cNvPr id="43" name="Text Box 85">
            <a:extLst>
              <a:ext uri="{FF2B5EF4-FFF2-40B4-BE49-F238E27FC236}">
                <a16:creationId xmlns:a16="http://schemas.microsoft.com/office/drawing/2014/main" id="{A22BD803-CAC8-48C7-955F-8B5EB25DE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3152776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4B</a:t>
            </a:r>
          </a:p>
        </p:txBody>
      </p:sp>
      <p:sp>
        <p:nvSpPr>
          <p:cNvPr id="44" name="Text Box 86">
            <a:extLst>
              <a:ext uri="{FF2B5EF4-FFF2-40B4-BE49-F238E27FC236}">
                <a16:creationId xmlns:a16="http://schemas.microsoft.com/office/drawing/2014/main" id="{6952205B-24CD-45F1-969E-0ADBFEB02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152776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4B</a:t>
            </a:r>
          </a:p>
        </p:txBody>
      </p:sp>
      <p:sp>
        <p:nvSpPr>
          <p:cNvPr id="45" name="Text Box 87">
            <a:extLst>
              <a:ext uri="{FF2B5EF4-FFF2-40B4-BE49-F238E27FC236}">
                <a16:creationId xmlns:a16="http://schemas.microsoft.com/office/drawing/2014/main" id="{54816382-7BD7-489A-83FF-88603478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422116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2B</a:t>
            </a:r>
          </a:p>
        </p:txBody>
      </p:sp>
      <p:sp>
        <p:nvSpPr>
          <p:cNvPr id="46" name="AutoShape 88">
            <a:extLst>
              <a:ext uri="{FF2B5EF4-FFF2-40B4-BE49-F238E27FC236}">
                <a16:creationId xmlns:a16="http://schemas.microsoft.com/office/drawing/2014/main" id="{86CDBCCA-5115-423C-B95A-35C9E4CE0A5A}"/>
              </a:ext>
            </a:extLst>
          </p:cNvPr>
          <p:cNvSpPr>
            <a:spLocks/>
          </p:cNvSpPr>
          <p:nvPr/>
        </p:nvSpPr>
        <p:spPr bwMode="auto">
          <a:xfrm rot="5400000">
            <a:off x="7643019" y="2888457"/>
            <a:ext cx="144462" cy="3384550"/>
          </a:xfrm>
          <a:prstGeom prst="leftBrace">
            <a:avLst>
              <a:gd name="adj1" fmla="val 19523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Text Box 89">
            <a:extLst>
              <a:ext uri="{FF2B5EF4-FFF2-40B4-BE49-F238E27FC236}">
                <a16:creationId xmlns:a16="http://schemas.microsoft.com/office/drawing/2014/main" id="{E6BBD257-039C-49C1-9038-3CA7A24C5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4221163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2B</a:t>
            </a:r>
          </a:p>
        </p:txBody>
      </p:sp>
      <p:sp>
        <p:nvSpPr>
          <p:cNvPr id="48" name="AutoShape 90">
            <a:extLst>
              <a:ext uri="{FF2B5EF4-FFF2-40B4-BE49-F238E27FC236}">
                <a16:creationId xmlns:a16="http://schemas.microsoft.com/office/drawing/2014/main" id="{91AFF746-0D36-4D17-B96B-15849A6C4F17}"/>
              </a:ext>
            </a:extLst>
          </p:cNvPr>
          <p:cNvSpPr>
            <a:spLocks/>
          </p:cNvSpPr>
          <p:nvPr/>
        </p:nvSpPr>
        <p:spPr bwMode="auto">
          <a:xfrm rot="5400000">
            <a:off x="4331494" y="2983707"/>
            <a:ext cx="144463" cy="3241675"/>
          </a:xfrm>
          <a:prstGeom prst="leftBrace">
            <a:avLst>
              <a:gd name="adj1" fmla="val 1869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1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92CAF-6C39-4306-99E8-C159F1A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VLAN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C9071-97A3-46B6-9B4F-B2944945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基于端口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MAC</a:t>
            </a:r>
          </a:p>
          <a:p>
            <a:r>
              <a:rPr lang="zh-CN" altLang="en-US" dirty="0"/>
              <a:t>基于协议</a:t>
            </a:r>
            <a:endParaRPr lang="en-US" altLang="zh-CN" dirty="0"/>
          </a:p>
          <a:p>
            <a:r>
              <a:rPr lang="zh-CN" altLang="en-US" dirty="0"/>
              <a:t>基于子网</a:t>
            </a:r>
          </a:p>
        </p:txBody>
      </p:sp>
    </p:spTree>
    <p:extLst>
      <p:ext uri="{BB962C8B-B14F-4D97-AF65-F5344CB8AC3E}">
        <p14:creationId xmlns:p14="http://schemas.microsoft.com/office/powerpoint/2010/main" val="380763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732AB-1CB0-484F-94A5-BBDBF1E6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基于端口的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02771-E3CD-4F4A-A418-EAE523AE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FE1D59-7D85-47C2-B23A-5FEEA2FB9C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95299" y="2905125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45EFF3-05FD-4750-9498-6A79E8D451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0837" y="2905125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D334D2E-180F-4EC9-8AC9-7F9252B58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7462" y="3624262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A2781EC-E735-4F9C-840C-B9347A725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7462" y="4992687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55A1030-7866-4699-8BCE-581C86F9C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699" y="355123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41005F8-96C4-4FC1-8E76-8F1F8B47F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699" y="499268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69CA833F-B8D6-4642-9177-18A8B9A5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2012" y="4632325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5B8FAD6-585B-4784-9417-1FCF56C52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6474" y="4343400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56B8570-1B80-46AF-8500-1B7FA02C4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724" y="4632325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7BAC3C8F-473D-4EC7-A60B-51AB9A8EF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724" y="4343400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22FD055-0630-44F6-9F5B-C8297F3A5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3724" y="463232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8265BCB-B2EC-4181-9957-DF90F4C0D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724" y="3624262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CC6CBC34-4E37-4301-A961-9BE13AB6FE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6699" y="3551237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A39D793-ED48-40E8-963E-0FE4D1E27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699" y="463232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5B7279-8B2D-41D3-B215-925162DC5E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98049" y="3970337"/>
            <a:ext cx="1511300" cy="1093788"/>
            <a:chOff x="470" y="447"/>
            <a:chExt cx="576" cy="417"/>
          </a:xfrm>
        </p:grpSpPr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502C799D-CA19-4FF3-8C91-F508492016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5FE64F4-ED41-4C62-904B-00B637BC2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08BACE-454B-45E4-9DFD-6EF8FECB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42F7454-6AE2-416E-8FD4-EDF146A3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2DCD9D3-F33B-4174-9C7F-32BAC5ED8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E9CC596-F378-4D82-A35C-D3F8FEA13F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F05099F-2B41-4A3F-94B4-6F45BC178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AC2FBFF-12A2-4D73-8667-9A88FEFE7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5C1C424-0E10-4CD9-8CE2-2D51BEC97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1500645-F0CD-45A9-A7D8-47DAC2D2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5A15117-E059-4F62-8A86-2B668EC87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A53B07D-B575-4434-8BA0-AAD2061BA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1" name="Picture 30" descr="computer">
            <a:extLst>
              <a:ext uri="{FF2B5EF4-FFF2-40B4-BE49-F238E27FC236}">
                <a16:creationId xmlns:a16="http://schemas.microsoft.com/office/drawing/2014/main" id="{A67E279B-4CC0-40E1-9579-A2DE95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99" y="311943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computer">
            <a:extLst>
              <a:ext uri="{FF2B5EF4-FFF2-40B4-BE49-F238E27FC236}">
                <a16:creationId xmlns:a16="http://schemas.microsoft.com/office/drawing/2014/main" id="{6DECCBA2-1212-4EF8-8E10-E4AA09AF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99" y="448786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computer">
            <a:extLst>
              <a:ext uri="{FF2B5EF4-FFF2-40B4-BE49-F238E27FC236}">
                <a16:creationId xmlns:a16="http://schemas.microsoft.com/office/drawing/2014/main" id="{02EC2BA9-5440-41E9-A930-2DDA464E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37" y="311943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computer">
            <a:extLst>
              <a:ext uri="{FF2B5EF4-FFF2-40B4-BE49-F238E27FC236}">
                <a16:creationId xmlns:a16="http://schemas.microsoft.com/office/drawing/2014/main" id="{9515845C-E121-492E-8BE4-7BDEE720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524" y="448786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34">
            <a:extLst>
              <a:ext uri="{FF2B5EF4-FFF2-40B4-BE49-F238E27FC236}">
                <a16:creationId xmlns:a16="http://schemas.microsoft.com/office/drawing/2014/main" id="{F8529EA8-2BD8-4CE1-B6BE-98826E985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762" y="4056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E1/0/1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ADF8F7AF-AE62-4A36-A362-4C4AEBBA7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762" y="45831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A5F595F2-8BFE-48D6-84C5-3D921170C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474" y="4056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E1/0/3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F5DB4C3D-EC4F-4970-8B45-E3025A48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474" y="45831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E1/0/4</a:t>
            </a: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8634F172-45D5-4B74-A2FF-3B560F5B7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224" y="37687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90BD84A6-2146-4425-94C1-C0B2B93F8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224" y="51371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D50221C2-E145-4A2A-B8AE-AED8BDD6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962" y="37687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E58CA77B-1AA3-48CF-B50F-F9741500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374" y="51371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graphicFrame>
        <p:nvGraphicFramePr>
          <p:cNvPr id="43" name="Group 42">
            <a:extLst>
              <a:ext uri="{FF2B5EF4-FFF2-40B4-BE49-F238E27FC236}">
                <a16:creationId xmlns:a16="http://schemas.microsoft.com/office/drawing/2014/main" id="{5F061AE5-E164-487D-9C7A-59B12AB0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2700"/>
              </p:ext>
            </p:extLst>
          </p:nvPr>
        </p:nvGraphicFramePr>
        <p:xfrm>
          <a:off x="4648762" y="1825625"/>
          <a:ext cx="2879725" cy="201159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ID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Port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E1/0/1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E1/0/2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E1/0/3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E1/0/4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 Box 64">
            <a:extLst>
              <a:ext uri="{FF2B5EF4-FFF2-40B4-BE49-F238E27FC236}">
                <a16:creationId xmlns:a16="http://schemas.microsoft.com/office/drawing/2014/main" id="{BC13473C-5C48-4D3A-995C-E2742D2B9A6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00837" y="5521325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10</a:t>
            </a: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B8DBA183-F1A9-40D4-8C3E-3A04DFFE50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754037" y="5521325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20</a:t>
            </a:r>
          </a:p>
        </p:txBody>
      </p:sp>
    </p:spTree>
    <p:extLst>
      <p:ext uri="{BB962C8B-B14F-4D97-AF65-F5344CB8AC3E}">
        <p14:creationId xmlns:p14="http://schemas.microsoft.com/office/powerpoint/2010/main" val="3036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2F54B-8318-43FA-B288-621E1708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MAC</a:t>
            </a:r>
            <a:r>
              <a:rPr lang="zh-CN" altLang="en-US" dirty="0"/>
              <a:t>的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0EDAF-6BC6-4DE6-9E39-AC52D5F4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B5EE2-BF76-4BBE-AAB6-956D6096D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7675" y="2905125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D9B39B-DDBC-4D92-9578-6906FA08A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63213" y="2905125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B58E16D0-CA7A-43F0-BD97-4331AEB6C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838" y="3624262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F441668-AE6A-4DC3-8329-621BBF05B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838" y="4992687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05DA525-A234-498F-95B3-CD09CF0D2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9075" y="355123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A2C562D-11D5-4F90-AF0A-5C67E58C1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9075" y="499268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75D05A2-70EA-42F8-B0BB-4502559EF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388" y="4632325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B350A4C-FAAC-438B-BA9A-9F9F27C38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8850" y="4343400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620F3876-912C-4236-BF09-2BA5C6770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100" y="4632325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6D72348-D9FC-40F8-89B6-8DEB7DE4A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100" y="4343400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C4C40DDA-ACE2-4DC5-BE4D-7D0091B23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6100" y="463232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1F26303-9666-4E50-BF04-99FA8EFF9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100" y="3624262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2F7E100-B7D7-4AD2-AF22-47A7FC6F28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9075" y="3551237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5CC54D07-2D8B-4F3B-AC68-5FD5E4084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9075" y="463232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314DA-C890-4F7B-940F-B885E3BACE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0425" y="3970337"/>
            <a:ext cx="1511300" cy="1093788"/>
            <a:chOff x="470" y="447"/>
            <a:chExt cx="576" cy="417"/>
          </a:xfrm>
        </p:grpSpPr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BF90C4A4-7C08-4978-A0C4-3EACF13E328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9683DB3-BB6A-4CD1-A802-99082E8BA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85B5062-6AB1-4531-B6AF-4FB17E8D5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9B68095-BD90-4656-B3BB-520D45A9C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626A6F3-609D-408C-B96A-14CB738DF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A2841EC-1449-4539-865A-5CE0C6D09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66727CE-D0C7-473D-927D-835D5EE93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DE6B68F-96CE-42FF-88AB-3BDA3C62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2488619-2E29-4C2D-A81B-AC1B8B30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B3BD973-D637-4EEE-8857-8DF4F28BA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4B4BF20-AD3A-4032-9A83-B73D0D40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3931A8D-4BA6-406D-A024-DADB6C98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1" name="Picture 30" descr="computer">
            <a:extLst>
              <a:ext uri="{FF2B5EF4-FFF2-40B4-BE49-F238E27FC236}">
                <a16:creationId xmlns:a16="http://schemas.microsoft.com/office/drawing/2014/main" id="{22B846BE-D3D7-41DC-A7FF-36957237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75" y="311943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computer">
            <a:extLst>
              <a:ext uri="{FF2B5EF4-FFF2-40B4-BE49-F238E27FC236}">
                <a16:creationId xmlns:a16="http://schemas.microsoft.com/office/drawing/2014/main" id="{545714F1-F214-4CF7-B557-DCB2E100D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75" y="448786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computer">
            <a:extLst>
              <a:ext uri="{FF2B5EF4-FFF2-40B4-BE49-F238E27FC236}">
                <a16:creationId xmlns:a16="http://schemas.microsoft.com/office/drawing/2014/main" id="{5169C519-72C1-4680-9FED-2C3AF85C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13" y="311943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computer">
            <a:extLst>
              <a:ext uri="{FF2B5EF4-FFF2-40B4-BE49-F238E27FC236}">
                <a16:creationId xmlns:a16="http://schemas.microsoft.com/office/drawing/2014/main" id="{772F7DBD-9EC1-4048-893F-CFAFF1B9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00" y="448786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34">
            <a:extLst>
              <a:ext uri="{FF2B5EF4-FFF2-40B4-BE49-F238E27FC236}">
                <a16:creationId xmlns:a16="http://schemas.microsoft.com/office/drawing/2014/main" id="{1487C735-C27A-4BC5-BF46-D11701FF5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138" y="4056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E1/0/1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D0AB27A-9BC5-4605-B0BA-0AD08A5A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138" y="45831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0D70F628-C947-46B2-80AB-02945C819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850" y="4056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E1/0/3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C78D6182-1596-4A89-A039-8FE3C3E8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850" y="45831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E1/0/4</a:t>
            </a: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621E5D59-98DC-490E-80A7-8D0629AF6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600" y="37687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82214DA5-9B33-44CB-83B6-1066507A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600" y="51371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4063E82E-D2B3-4879-9514-733491BE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338" y="37687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E87047E7-5350-4DE3-8C49-86BA9F95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750" y="51371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graphicFrame>
        <p:nvGraphicFramePr>
          <p:cNvPr id="43" name="Group 42">
            <a:extLst>
              <a:ext uri="{FF2B5EF4-FFF2-40B4-BE49-F238E27FC236}">
                <a16:creationId xmlns:a16="http://schemas.microsoft.com/office/drawing/2014/main" id="{61AA0ADD-ED8E-4409-910D-2E9A7638F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49896"/>
              </p:ext>
            </p:extLst>
          </p:nvPr>
        </p:nvGraphicFramePr>
        <p:xfrm>
          <a:off x="4311138" y="1825625"/>
          <a:ext cx="2879725" cy="201159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ID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MAC Address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MAC_A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MAC_B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MAC_C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MAC_D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 Box 64">
            <a:extLst>
              <a:ext uri="{FF2B5EF4-FFF2-40B4-BE49-F238E27FC236}">
                <a16:creationId xmlns:a16="http://schemas.microsoft.com/office/drawing/2014/main" id="{A29F874D-B15A-40FE-99B8-6BAD3B4DF44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63213" y="5521325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10</a:t>
            </a: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12797B2D-4D4A-4A65-B265-5195CFDAF5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16413" y="5521325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20</a:t>
            </a:r>
          </a:p>
        </p:txBody>
      </p:sp>
    </p:spTree>
    <p:extLst>
      <p:ext uri="{BB962C8B-B14F-4D97-AF65-F5344CB8AC3E}">
        <p14:creationId xmlns:p14="http://schemas.microsoft.com/office/powerpoint/2010/main" val="17224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F1B5E-A542-40C4-80ED-532C0BBA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基于协议的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43813-9216-4D45-8CAA-0EBD4EDF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59FA36-C379-478A-AF09-C5708D616C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2080" y="2905125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ED6DB7-099A-4BF7-94FD-4BDED55AE5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7618" y="2905125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E0BC15A-61E5-4511-8DB9-DE805C9BE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4243" y="3624262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35D50A5-65A2-4563-A4EB-7E203CD85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4243" y="4992687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522BF10-2DD8-41C1-AC64-3E60D2461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480" y="355123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2532661-FDE4-4E6B-882E-9D014CADF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480" y="499268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EAF7FFC7-65A5-48F6-BC0F-F92549ACB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8793" y="4632325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0B63729-6FB7-469D-902F-1B5556AF2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255" y="4343400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F5F7AE9-6011-4CDC-9DAE-BC55C7EA1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505" y="4632325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8B4A99E1-CCFF-40FC-BFBF-5E6828561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505" y="4343400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A88BF019-BDF6-437B-BDCF-4862B794B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505" y="463232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FDA91F0-2453-4E4D-8915-209C45B34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505" y="3624262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667DCE6B-CD42-40DE-939B-1F3B476ADA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3480" y="3551237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9B826D60-85A2-42C2-87E9-C9A1E22B3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480" y="463232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E56746-9B59-475A-998F-C3C9D5B800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44830" y="3970337"/>
            <a:ext cx="1511300" cy="1093788"/>
            <a:chOff x="470" y="447"/>
            <a:chExt cx="576" cy="417"/>
          </a:xfrm>
        </p:grpSpPr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08D1AC83-A941-4CD9-93A5-DE062DC398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444DD85-ED81-4528-8631-000D91F2B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0736F83-1462-4E9C-B241-CCB32383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09F1A0-FF1E-4069-AD8D-7BE2711BB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B3D55A7-C34C-42AF-B07F-5E6DC52D0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DA0EEEB-A889-44E1-99A5-EBD14B214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A815EBE-E6E2-4511-9306-51311041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93F1233-9B1F-4416-843D-101CC2BD8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236718B-AFCB-4115-8AFC-2CA92F363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450EE9-596A-415E-B0BE-BC8C800B5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4D9BDB3-3BE9-4BE6-AC0E-54CE55C8A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CEFE788-5A79-4F41-BD9B-F8C5D095E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1" name="Picture 30" descr="computer">
            <a:extLst>
              <a:ext uri="{FF2B5EF4-FFF2-40B4-BE49-F238E27FC236}">
                <a16:creationId xmlns:a16="http://schemas.microsoft.com/office/drawing/2014/main" id="{26FBA2AF-41B4-4830-B95A-A499BC3D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80" y="311943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computer">
            <a:extLst>
              <a:ext uri="{FF2B5EF4-FFF2-40B4-BE49-F238E27FC236}">
                <a16:creationId xmlns:a16="http://schemas.microsoft.com/office/drawing/2014/main" id="{5465DCF1-D5BF-46CD-A969-63DE66CC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80" y="448786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computer">
            <a:extLst>
              <a:ext uri="{FF2B5EF4-FFF2-40B4-BE49-F238E27FC236}">
                <a16:creationId xmlns:a16="http://schemas.microsoft.com/office/drawing/2014/main" id="{008F785D-778A-4EEE-8F36-24A5AD5CE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718" y="311943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computer">
            <a:extLst>
              <a:ext uri="{FF2B5EF4-FFF2-40B4-BE49-F238E27FC236}">
                <a16:creationId xmlns:a16="http://schemas.microsoft.com/office/drawing/2014/main" id="{726A5E95-2034-40A2-850F-7736CF5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305" y="448786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34">
            <a:extLst>
              <a:ext uri="{FF2B5EF4-FFF2-40B4-BE49-F238E27FC236}">
                <a16:creationId xmlns:a16="http://schemas.microsoft.com/office/drawing/2014/main" id="{9B322D1A-6127-4B6D-8253-05DFA9565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543" y="4056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E1/0/1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AAACBC1B-74EC-4D52-96C4-BF120D09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543" y="45831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1C25C1E-91D5-4BA5-9502-A7B141A6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255" y="4056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E1/0/3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5C66B765-9F51-42E7-A3BB-D308A7CEF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255" y="45831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E1/0/4</a:t>
            </a: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76432AB4-D65B-4C51-9223-B40EE5ED8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005" y="37687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E393B85F-9A46-4F2F-B576-0E7EA7A7A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005" y="51371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97945C45-139C-40E7-BE1A-94247F7CE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743" y="376872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9D4775A9-F38E-45CE-836C-66A98428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155" y="51371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graphicFrame>
        <p:nvGraphicFramePr>
          <p:cNvPr id="43" name="Group 42">
            <a:extLst>
              <a:ext uri="{FF2B5EF4-FFF2-40B4-BE49-F238E27FC236}">
                <a16:creationId xmlns:a16="http://schemas.microsoft.com/office/drawing/2014/main" id="{E588650F-6FA6-4D9B-858F-480B5471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66886"/>
              </p:ext>
            </p:extLst>
          </p:nvPr>
        </p:nvGraphicFramePr>
        <p:xfrm>
          <a:off x="4395543" y="1825625"/>
          <a:ext cx="2879725" cy="134143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Table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Protocol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Text Box 58">
            <a:extLst>
              <a:ext uri="{FF2B5EF4-FFF2-40B4-BE49-F238E27FC236}">
                <a16:creationId xmlns:a16="http://schemas.microsoft.com/office/drawing/2014/main" id="{33471D36-8306-4CB1-990C-49BA693AE5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47618" y="5521325"/>
            <a:ext cx="13843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10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运行</a:t>
            </a:r>
            <a:r>
              <a:rPr lang="en-US" altLang="zh-CN" sz="1600">
                <a:ea typeface="黑体" panose="02010609060101010101" pitchFamily="49" charset="-122"/>
              </a:rPr>
              <a:t>IP</a:t>
            </a:r>
            <a:r>
              <a:rPr lang="zh-CN" altLang="en-US" sz="1600">
                <a:ea typeface="黑体" panose="02010609060101010101" pitchFamily="49" charset="-122"/>
              </a:rPr>
              <a:t>协议</a:t>
            </a:r>
          </a:p>
        </p:txBody>
      </p:sp>
      <p:sp>
        <p:nvSpPr>
          <p:cNvPr id="45" name="Text Box 59">
            <a:extLst>
              <a:ext uri="{FF2B5EF4-FFF2-40B4-BE49-F238E27FC236}">
                <a16:creationId xmlns:a16="http://schemas.microsoft.com/office/drawing/2014/main" id="{F4DD735D-8AA5-45E7-A120-900FB45BF1F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500818" y="5521325"/>
            <a:ext cx="13843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20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运行</a:t>
            </a:r>
            <a:r>
              <a:rPr lang="en-US" altLang="zh-CN" sz="1600">
                <a:ea typeface="黑体" panose="02010609060101010101" pitchFamily="49" charset="-122"/>
              </a:rPr>
              <a:t>IPX</a:t>
            </a:r>
            <a:r>
              <a:rPr lang="zh-CN" altLang="en-US" sz="1600">
                <a:ea typeface="黑体" panose="02010609060101010101" pitchFamily="49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11935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A2520-008E-4DE2-979F-25D36D41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基于子网的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99BD3-3AB8-416C-B9F7-CB110D82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212A04-547C-4373-8FD9-B3E22AD86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5810" y="2905125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D41C3F-D784-40E5-92D2-D49AE285D3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1348" y="2905125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0532FCA-BE41-4465-937F-CD574431F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973" y="3624262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0926AEA-61C7-4C85-AE95-D3120AB9D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973" y="4992687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03D7EB1-284B-4BA2-99B6-C67EB54C3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7210" y="355123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964D56F-CAA5-4254-90D5-57606C896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7210" y="499268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F26A6ED-854F-42AF-B54E-55DB2938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2523" y="4632325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5A16DCB-C1ED-4CB1-AAA0-8AAF7956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985" y="4343400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C71847F-AAE5-42CE-AD2E-630608733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4235" y="4632325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781089FC-F652-4983-AB3F-8CA46931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4235" y="4343400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B3B305D-2F20-4A34-B7AB-DD1F4ADE4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4235" y="463232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160B669-9274-4A04-9BB2-18AC95D8C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4235" y="3624262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39B0A40B-E97A-4DEC-BC44-E6E05F966F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7210" y="3551237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98672BF-5AF9-4E1B-8C95-BC3D94B7B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7210" y="4632325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92B478-F9B3-418A-B68C-02374F525A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8560" y="3970337"/>
            <a:ext cx="1511300" cy="1093788"/>
            <a:chOff x="470" y="447"/>
            <a:chExt cx="576" cy="417"/>
          </a:xfrm>
        </p:grpSpPr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36AEAA70-4AEA-4F2B-A3A4-F5D5EB52961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7D81B6D-941B-4620-9B6D-F5E5025BE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3977436-10F6-4C9C-9AAD-ED6B13AEA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7F00878-E668-4D75-946D-818257BD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81A0F19-7318-4819-9332-DDCCFAA5C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1C31E48-33F5-4B1B-9EDE-A736001D5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E44B451-B3D6-45BE-9DE9-FB496BCDA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7169642-EE1D-4328-A527-D74078B7D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14EBF6B-1E6A-4AE4-937B-EE7FD4046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B359406-F2F7-403E-889F-CF034D65F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D285E4C-82BB-4015-B248-C7C2F1AD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D72F34C-A796-45CE-AEBE-B44FA4E3B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1" name="Picture 30" descr="computer">
            <a:extLst>
              <a:ext uri="{FF2B5EF4-FFF2-40B4-BE49-F238E27FC236}">
                <a16:creationId xmlns:a16="http://schemas.microsoft.com/office/drawing/2014/main" id="{4B929F9C-4323-48F4-B7C0-FDE27828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10" y="311943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computer">
            <a:extLst>
              <a:ext uri="{FF2B5EF4-FFF2-40B4-BE49-F238E27FC236}">
                <a16:creationId xmlns:a16="http://schemas.microsoft.com/office/drawing/2014/main" id="{A54DDADB-B587-4D84-8FBA-F28235AD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10" y="448786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computer">
            <a:extLst>
              <a:ext uri="{FF2B5EF4-FFF2-40B4-BE49-F238E27FC236}">
                <a16:creationId xmlns:a16="http://schemas.microsoft.com/office/drawing/2014/main" id="{06C67085-579C-41B9-B832-7A5E9EE2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448" y="3119437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computer">
            <a:extLst>
              <a:ext uri="{FF2B5EF4-FFF2-40B4-BE49-F238E27FC236}">
                <a16:creationId xmlns:a16="http://schemas.microsoft.com/office/drawing/2014/main" id="{D8233931-F0B7-4A71-B04B-9C321A8C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035" y="4487862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34">
            <a:extLst>
              <a:ext uri="{FF2B5EF4-FFF2-40B4-BE49-F238E27FC236}">
                <a16:creationId xmlns:a16="http://schemas.microsoft.com/office/drawing/2014/main" id="{C7757ECA-84D0-4B1C-9202-CA0D06A6E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273" y="4056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E1/0/1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03A3A7FA-CEC0-4AE1-8D36-D7F63C015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273" y="45831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277497D1-294D-4E2A-8A6E-AD860C324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85" y="405606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E1/0/3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E6CBD4DB-5BA0-41D7-B3F6-94B521330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85" y="45831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E1/0/4</a:t>
            </a: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B284DED5-0613-4B5C-A53B-A87BDE9E4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785" y="3768725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10.0.0.1/24</a:t>
            </a:r>
          </a:p>
        </p:txBody>
      </p:sp>
      <p:graphicFrame>
        <p:nvGraphicFramePr>
          <p:cNvPr id="40" name="Group 39">
            <a:extLst>
              <a:ext uri="{FF2B5EF4-FFF2-40B4-BE49-F238E27FC236}">
                <a16:creationId xmlns:a16="http://schemas.microsoft.com/office/drawing/2014/main" id="{8B302AE4-472C-4BEB-8408-4FF6BA0F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78299"/>
              </p:ext>
            </p:extLst>
          </p:nvPr>
        </p:nvGraphicFramePr>
        <p:xfrm>
          <a:off x="4339273" y="1825625"/>
          <a:ext cx="2879725" cy="134143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Table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VLAN 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子网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10.0.0.0/24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20.0.0.0/24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Text Box 55">
            <a:extLst>
              <a:ext uri="{FF2B5EF4-FFF2-40B4-BE49-F238E27FC236}">
                <a16:creationId xmlns:a16="http://schemas.microsoft.com/office/drawing/2014/main" id="{1B122266-A80D-4C1E-A28F-27F7D2F9EB7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891348" y="5521325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10</a:t>
            </a:r>
          </a:p>
        </p:txBody>
      </p:sp>
      <p:sp>
        <p:nvSpPr>
          <p:cNvPr id="42" name="Text Box 56">
            <a:extLst>
              <a:ext uri="{FF2B5EF4-FFF2-40B4-BE49-F238E27FC236}">
                <a16:creationId xmlns:a16="http://schemas.microsoft.com/office/drawing/2014/main" id="{9F1F8B25-6A7D-4C81-BD4E-3031DAAE31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44548" y="5521325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20</a:t>
            </a:r>
          </a:p>
        </p:txBody>
      </p:sp>
      <p:sp>
        <p:nvSpPr>
          <p:cNvPr id="43" name="Text Box 57">
            <a:extLst>
              <a:ext uri="{FF2B5EF4-FFF2-40B4-BE49-F238E27FC236}">
                <a16:creationId xmlns:a16="http://schemas.microsoft.com/office/drawing/2014/main" id="{AE7E144B-D612-4A5F-8AAF-2895DB2D2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73" y="5089525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10.0.0.2/24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27C09E64-E611-4366-B4BA-22A80108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960" y="3768725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20.0.0.1/24</a:t>
            </a:r>
          </a:p>
        </p:txBody>
      </p:sp>
      <p:sp>
        <p:nvSpPr>
          <p:cNvPr id="45" name="Text Box 59">
            <a:extLst>
              <a:ext uri="{FF2B5EF4-FFF2-40B4-BE49-F238E27FC236}">
                <a16:creationId xmlns:a16="http://schemas.microsoft.com/office/drawing/2014/main" id="{DC4E4E9E-E795-46C9-9144-E8ACD8C64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4548" y="5137150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20.0.0.2/24</a:t>
            </a:r>
          </a:p>
        </p:txBody>
      </p:sp>
    </p:spTree>
    <p:extLst>
      <p:ext uri="{BB962C8B-B14F-4D97-AF65-F5344CB8AC3E}">
        <p14:creationId xmlns:p14="http://schemas.microsoft.com/office/powerpoint/2010/main" val="387359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9C005-F84B-4D50-BEFF-35F75834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VLAN</a:t>
            </a:r>
            <a:r>
              <a:rPr lang="zh-CN" altLang="en-US" dirty="0"/>
              <a:t>端口类型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E3BE8-858C-47D9-BFE4-3A1B35D1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</a:p>
          <a:p>
            <a:r>
              <a:rPr lang="en-US" altLang="zh-CN" dirty="0"/>
              <a:t>Trunk</a:t>
            </a:r>
          </a:p>
          <a:p>
            <a:r>
              <a:rPr lang="en-US" altLang="zh-CN" dirty="0" err="1"/>
              <a:t>hybird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3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29AC6-4820-4191-98DA-2871C840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单交换机</a:t>
            </a:r>
            <a:r>
              <a:rPr lang="en-US" altLang="zh-CN" dirty="0"/>
              <a:t>VLAN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5E29B-8645-4FF4-8E62-DB6E7467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205F29D7-0AD4-4D8B-8785-E473FC425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4244" y="33480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D36F8CC-8383-4AF2-B141-AA0A8F35F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4244" y="471646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40D524D-81A8-4CE5-9ED8-BA8C87F69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481" y="3275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3DAB968-4510-4A68-B683-21B8E8FE3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481" y="471646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9F59404A-2E05-47AC-A7ED-12F48E72D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8794" y="4356101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A46B68F-24FF-4089-9632-71530F7E1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256" y="4067176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9B65FDD-3CCC-4769-9980-D358D92F9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506" y="4356101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50D8FBB-8034-4366-A4A5-40986D566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506" y="4067176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0A9D700-79DE-4B45-875E-FC53F4373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506" y="4356101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51C7541A-901D-4B93-B12F-95BABABE6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506" y="3348038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7BBFED2A-7F6B-40FB-B32F-73B9975CC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3481" y="3275013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46C9DFF-C188-4BCD-B1D9-3F9B1A639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481" y="4356101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5" descr="computer">
            <a:extLst>
              <a:ext uri="{FF2B5EF4-FFF2-40B4-BE49-F238E27FC236}">
                <a16:creationId xmlns:a16="http://schemas.microsoft.com/office/drawing/2014/main" id="{FA31B6DC-44B7-47DF-B38C-5259A2964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81" y="284321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omputer">
            <a:extLst>
              <a:ext uri="{FF2B5EF4-FFF2-40B4-BE49-F238E27FC236}">
                <a16:creationId xmlns:a16="http://schemas.microsoft.com/office/drawing/2014/main" id="{67C855CF-8BE1-451D-91A4-3ED5970F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81" y="4211638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computer">
            <a:extLst>
              <a:ext uri="{FF2B5EF4-FFF2-40B4-BE49-F238E27FC236}">
                <a16:creationId xmlns:a16="http://schemas.microsoft.com/office/drawing/2014/main" id="{24B0DA4B-552F-4C5D-8B7F-87F6D3AF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719" y="284321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computer">
            <a:extLst>
              <a:ext uri="{FF2B5EF4-FFF2-40B4-BE49-F238E27FC236}">
                <a16:creationId xmlns:a16="http://schemas.microsoft.com/office/drawing/2014/main" id="{601E68B8-0608-4C10-8675-F0A6FA53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306" y="4211638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9">
            <a:extLst>
              <a:ext uri="{FF2B5EF4-FFF2-40B4-BE49-F238E27FC236}">
                <a16:creationId xmlns:a16="http://schemas.microsoft.com/office/drawing/2014/main" id="{317BF5FD-8DFE-4EBA-AA49-F7914F76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006" y="349250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A5C86B92-8216-4147-A1B4-2E8306FE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006" y="486092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787C924C-4A84-47AA-A55E-5E735C04F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744" y="349250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A26BD84-A625-4382-9AB5-2FF8ADF4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156" y="486092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pic>
        <p:nvPicPr>
          <p:cNvPr id="24" name="Picture 23" descr="通用交换机">
            <a:extLst>
              <a:ext uri="{FF2B5EF4-FFF2-40B4-BE49-F238E27FC236}">
                <a16:creationId xmlns:a16="http://schemas.microsoft.com/office/drawing/2014/main" id="{A4400366-2ED1-490E-B082-36B6A1C71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06" y="2989263"/>
            <a:ext cx="33845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69609D1-9D3E-4B44-A5E7-829BDE31F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60653"/>
              </p:ext>
            </p:extLst>
          </p:nvPr>
        </p:nvGraphicFramePr>
        <p:xfrm>
          <a:off x="5332169" y="3851276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绘图" r:id="rId5" imgW="1278000" imgH="226800" progId="FLW3Drawing">
                  <p:embed/>
                </p:oleObj>
              </mc:Choice>
              <mc:Fallback>
                <p:oleObj name="绘图" r:id="rId5" imgW="1278000" imgH="226800" progId="FLW3Drawing">
                  <p:embed/>
                  <p:pic>
                    <p:nvPicPr>
                      <p:cNvPr id="2050" name="Object 24">
                        <a:extLst>
                          <a:ext uri="{FF2B5EF4-FFF2-40B4-BE49-F238E27FC236}">
                            <a16:creationId xmlns:a16="http://schemas.microsoft.com/office/drawing/2014/main" id="{F2D06EDA-1E25-4184-B807-347BB59C8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169" y="3851276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5">
            <a:extLst>
              <a:ext uri="{FF2B5EF4-FFF2-40B4-BE49-F238E27FC236}">
                <a16:creationId xmlns:a16="http://schemas.microsoft.com/office/drawing/2014/main" id="{E1DEF676-931F-499A-A2EF-147E57576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9794" y="4357688"/>
            <a:ext cx="33829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888D9085-11B7-4DAB-A4FC-ACC9326E0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8206" y="4067176"/>
            <a:ext cx="33829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DB6813EA-FDB4-4546-9AE8-E140AB001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45775"/>
              </p:ext>
            </p:extLst>
          </p:nvPr>
        </p:nvGraphicFramePr>
        <p:xfrm>
          <a:off x="5332169" y="4425951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绘图" r:id="rId7" imgW="1278000" imgH="226800" progId="FLW3Drawing">
                  <p:embed/>
                </p:oleObj>
              </mc:Choice>
              <mc:Fallback>
                <p:oleObj name="绘图" r:id="rId7" imgW="1278000" imgH="226800" progId="FLW3Drawing">
                  <p:embed/>
                  <p:pic>
                    <p:nvPicPr>
                      <p:cNvPr id="2051" name="Object 27">
                        <a:extLst>
                          <a:ext uri="{FF2B5EF4-FFF2-40B4-BE49-F238E27FC236}">
                            <a16:creationId xmlns:a16="http://schemas.microsoft.com/office/drawing/2014/main" id="{50F18C62-BF9E-4F8D-94B2-9CE71077A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169" y="4425951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90ADACA0-B9F6-49A2-8986-6FD523425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698892"/>
              </p:ext>
            </p:extLst>
          </p:nvPr>
        </p:nvGraphicFramePr>
        <p:xfrm>
          <a:off x="3244606" y="500221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VISIO" r:id="rId8" imgW="1170000" imgH="183600" progId="Visio.Drawing.6">
                  <p:embed/>
                </p:oleObj>
              </mc:Choice>
              <mc:Fallback>
                <p:oleObj name="VISIO" r:id="rId8" imgW="1170000" imgH="183600" progId="Visio.Drawing.6">
                  <p:embed/>
                  <p:pic>
                    <p:nvPicPr>
                      <p:cNvPr id="2052" name="Object 28">
                        <a:extLst>
                          <a:ext uri="{FF2B5EF4-FFF2-40B4-BE49-F238E27FC236}">
                            <a16:creationId xmlns:a16="http://schemas.microsoft.com/office/drawing/2014/main" id="{FB29EB14-B9FA-4703-96FF-BCE89A7BB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606" y="500221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9">
            <a:extLst>
              <a:ext uri="{FF2B5EF4-FFF2-40B4-BE49-F238E27FC236}">
                <a16:creationId xmlns:a16="http://schemas.microsoft.com/office/drawing/2014/main" id="{224AFF7D-65FD-4C43-A038-E0324865B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144" y="3130551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50768C0C-52D9-4E2D-A38E-B3E019EE7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406" y="3849688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A1017B5A-AC60-43CC-8198-801123D98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406" y="3130551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A6FC8B42-C503-438E-8DA5-9F8104BA4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144" y="4930776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BAA7DFCE-E1C6-454D-A0F0-3877A3A91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406" y="4498976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ED6651D-405A-4E04-8529-E9D7545A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994" y="3130551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9FDFA1BC-3332-4647-9C56-8AFF03616C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7219" y="3849688"/>
            <a:ext cx="35877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ABF425A0-5A66-4EE2-9BBC-BD139B9C8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994" y="3130551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ECF25C90-4D76-48AD-82E3-6BD75F1D4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219" y="4498976"/>
            <a:ext cx="360362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44FA4218-52C1-418D-BE64-31A76434A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81" y="4930776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D1F41E49-B0F9-4520-85AF-671139674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5994" y="4498976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D1B2C113-B92F-4E21-82C5-6D831A245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406" y="4497388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F414C115-07BB-4ECB-976F-1848A3BE4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94979"/>
              </p:ext>
            </p:extLst>
          </p:nvPr>
        </p:nvGraphicFramePr>
        <p:xfrm>
          <a:off x="3244606" y="2914651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VISIO" r:id="rId10" imgW="1170000" imgH="183600" progId="Visio.Drawing.6">
                  <p:embed/>
                </p:oleObj>
              </mc:Choice>
              <mc:Fallback>
                <p:oleObj name="VISIO" r:id="rId10" imgW="1170000" imgH="183600" progId="Visio.Drawing.6">
                  <p:embed/>
                  <p:pic>
                    <p:nvPicPr>
                      <p:cNvPr id="2053" name="Object 41">
                        <a:extLst>
                          <a:ext uri="{FF2B5EF4-FFF2-40B4-BE49-F238E27FC236}">
                            <a16:creationId xmlns:a16="http://schemas.microsoft.com/office/drawing/2014/main" id="{E61EF44B-BB84-417A-A10E-C9A7B7642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606" y="2914651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25086AD7-8BA2-4D5E-B89F-BD24A8C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19689"/>
              </p:ext>
            </p:extLst>
          </p:nvPr>
        </p:nvGraphicFramePr>
        <p:xfrm>
          <a:off x="7637219" y="2914651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VISIO" r:id="rId11" imgW="1170000" imgH="183600" progId="Visio.Drawing.6">
                  <p:embed/>
                </p:oleObj>
              </mc:Choice>
              <mc:Fallback>
                <p:oleObj name="VISIO" r:id="rId11" imgW="1170000" imgH="183600" progId="Visio.Drawing.6">
                  <p:embed/>
                  <p:pic>
                    <p:nvPicPr>
                      <p:cNvPr id="2054" name="Object 42">
                        <a:extLst>
                          <a:ext uri="{FF2B5EF4-FFF2-40B4-BE49-F238E27FC236}">
                            <a16:creationId xmlns:a16="http://schemas.microsoft.com/office/drawing/2014/main" id="{D951D1DA-17E4-4439-A00D-B900DDAF96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219" y="2914651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60D0B5DC-5BCD-4FF3-A74E-667290E8D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92210"/>
              </p:ext>
            </p:extLst>
          </p:nvPr>
        </p:nvGraphicFramePr>
        <p:xfrm>
          <a:off x="7708656" y="500221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VISIO" r:id="rId12" imgW="1170000" imgH="183600" progId="Visio.Drawing.6">
                  <p:embed/>
                </p:oleObj>
              </mc:Choice>
              <mc:Fallback>
                <p:oleObj name="VISIO" r:id="rId12" imgW="1170000" imgH="183600" progId="Visio.Drawing.6">
                  <p:embed/>
                  <p:pic>
                    <p:nvPicPr>
                      <p:cNvPr id="2055" name="Object 43">
                        <a:extLst>
                          <a:ext uri="{FF2B5EF4-FFF2-40B4-BE49-F238E27FC236}">
                            <a16:creationId xmlns:a16="http://schemas.microsoft.com/office/drawing/2014/main" id="{A709FC24-34A3-4E97-8A61-925E9A08F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656" y="500221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4">
            <a:extLst>
              <a:ext uri="{FF2B5EF4-FFF2-40B4-BE49-F238E27FC236}">
                <a16:creationId xmlns:a16="http://schemas.microsoft.com/office/drawing/2014/main" id="{112FC6C5-3ADE-46B8-AEBB-171D5A5F0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694" y="1690688"/>
            <a:ext cx="1728787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不带</a:t>
            </a:r>
            <a:r>
              <a:rPr lang="en-US" altLang="zh-CN" sz="1600">
                <a:ea typeface="黑体" panose="02010609060101010101" pitchFamily="49" charset="-122"/>
              </a:rPr>
              <a:t>VLAN</a:t>
            </a:r>
            <a:r>
              <a:rPr lang="zh-CN" altLang="en-US" sz="1600">
                <a:ea typeface="黑体" panose="02010609060101010101" pitchFamily="49" charset="-122"/>
              </a:rPr>
              <a:t>标签的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以太网帧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81D45F79-C9E9-4443-B102-C6F21370E8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7844" y="2122488"/>
            <a:ext cx="12969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FFD9E3A-6CE5-4D03-8F89-9DD7ABB53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669" y="2051051"/>
            <a:ext cx="15128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47">
            <a:extLst>
              <a:ext uri="{FF2B5EF4-FFF2-40B4-BE49-F238E27FC236}">
                <a16:creationId xmlns:a16="http://schemas.microsoft.com/office/drawing/2014/main" id="{46F6365A-77AF-453A-BF98-97330176C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981" y="5684517"/>
            <a:ext cx="73104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ea typeface="华文细黑" panose="02010600040101010101" pitchFamily="2" charset="-122"/>
              </a:rPr>
              <a:t>进入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交换机端口时，附</a:t>
            </a:r>
            <a:r>
              <a:rPr lang="zh-CN" altLang="en-US" dirty="0">
                <a:solidFill>
                  <a:srgbClr val="FF0000"/>
                </a:solidFill>
                <a:ea typeface="华文细黑" panose="02010600040101010101" pitchFamily="2" charset="-122"/>
              </a:rPr>
              <a:t>加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缺省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标签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a typeface="华文细黑" panose="02010600040101010101" pitchFamily="2" charset="-122"/>
              </a:rPr>
              <a:t>出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交换机端口时，</a:t>
            </a:r>
            <a:r>
              <a:rPr lang="zh-CN" altLang="en-US" dirty="0">
                <a:solidFill>
                  <a:srgbClr val="FF0000"/>
                </a:solidFill>
                <a:ea typeface="华文细黑" panose="02010600040101010101" pitchFamily="2" charset="-122"/>
              </a:rPr>
              <a:t>去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掉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标签</a:t>
            </a: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B9E351B5-2DC7-4786-889A-A1722289B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169" y="4475163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Tag=20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753C584-0A46-4629-8235-B15327C9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169" y="3562351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Tag=10</a:t>
            </a:r>
          </a:p>
        </p:txBody>
      </p:sp>
    </p:spTree>
    <p:extLst>
      <p:ext uri="{BB962C8B-B14F-4D97-AF65-F5344CB8AC3E}">
        <p14:creationId xmlns:p14="http://schemas.microsoft.com/office/powerpoint/2010/main" val="77587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CC5BC-0993-4864-802F-7CD393B8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A43E6-C71C-4C0A-A187-2EE7D412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4A147FDC-66FD-4ECF-B1CC-E3C379CBC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920" y="28924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7337DD73-D6CC-45EE-BC8D-6774C1A0B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920" y="426085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C154EA1-FA29-46A2-A02D-8EA6294E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4157" y="28194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280D017-D456-4673-B27A-7F43591D4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4157" y="42608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FABFB7B-6AA0-476D-98FB-6C26B5C06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470" y="3900488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41A45EE-7363-4357-9DC5-0A85152A5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932" y="3611563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8C1D91E-1252-43D8-928A-07A9B92B4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182" y="3900488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66D5E2D-608C-4EDB-8FCA-4F6D3DEA7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182" y="3611563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43190B-5A49-42A9-9CBB-C04FDB2B9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1182" y="39004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807BA71-C3B8-469B-936E-0A8FBF40A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182" y="289242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9DF1ED-047B-4EA0-A228-C89EA4CFE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4157" y="28194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54B7434-4D6D-4676-97BC-68662841F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4157" y="39004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5" descr="computer">
            <a:extLst>
              <a:ext uri="{FF2B5EF4-FFF2-40B4-BE49-F238E27FC236}">
                <a16:creationId xmlns:a16="http://schemas.microsoft.com/office/drawing/2014/main" id="{09F7D4F7-C741-4DAF-92A8-9D7260CE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57" y="238760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omputer">
            <a:extLst>
              <a:ext uri="{FF2B5EF4-FFF2-40B4-BE49-F238E27FC236}">
                <a16:creationId xmlns:a16="http://schemas.microsoft.com/office/drawing/2014/main" id="{9D7D7A36-E448-4266-A0ED-18A325F76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57" y="375602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computer">
            <a:extLst>
              <a:ext uri="{FF2B5EF4-FFF2-40B4-BE49-F238E27FC236}">
                <a16:creationId xmlns:a16="http://schemas.microsoft.com/office/drawing/2014/main" id="{0753A1E2-FBE7-43A9-95E9-45CC24F8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95" y="2387600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computer">
            <a:extLst>
              <a:ext uri="{FF2B5EF4-FFF2-40B4-BE49-F238E27FC236}">
                <a16:creationId xmlns:a16="http://schemas.microsoft.com/office/drawing/2014/main" id="{12B2B238-B6ED-4874-AA97-70CA776E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982" y="3756025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9">
            <a:extLst>
              <a:ext uri="{FF2B5EF4-FFF2-40B4-BE49-F238E27FC236}">
                <a16:creationId xmlns:a16="http://schemas.microsoft.com/office/drawing/2014/main" id="{623F1937-1C74-4B7A-B766-BA353006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682" y="303688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085E1459-C884-4ABF-A6C0-417C8F3D6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682" y="440531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96F7DA82-7978-4507-A40B-23725EDE5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420" y="303688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A14A3054-7DA9-43A0-9E32-0551A53C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8832" y="440531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pic>
        <p:nvPicPr>
          <p:cNvPr id="24" name="Picture 23" descr="通用交换机">
            <a:extLst>
              <a:ext uri="{FF2B5EF4-FFF2-40B4-BE49-F238E27FC236}">
                <a16:creationId xmlns:a16="http://schemas.microsoft.com/office/drawing/2014/main" id="{9209F625-EFDD-4A03-8593-163272B5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82" y="2533650"/>
            <a:ext cx="33845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CA0E1BC-230E-40CF-80A1-8E9CF9445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06069"/>
              </p:ext>
            </p:extLst>
          </p:nvPr>
        </p:nvGraphicFramePr>
        <p:xfrm>
          <a:off x="5472845" y="3395663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绘图" r:id="rId5" imgW="1278000" imgH="226800" progId="FLW3Drawing">
                  <p:embed/>
                </p:oleObj>
              </mc:Choice>
              <mc:Fallback>
                <p:oleObj name="绘图" r:id="rId5" imgW="1278000" imgH="226800" progId="FLW3Drawing">
                  <p:embed/>
                  <p:pic>
                    <p:nvPicPr>
                      <p:cNvPr id="3074" name="Object 24">
                        <a:extLst>
                          <a:ext uri="{FF2B5EF4-FFF2-40B4-BE49-F238E27FC236}">
                            <a16:creationId xmlns:a16="http://schemas.microsoft.com/office/drawing/2014/main" id="{A7AB3343-B2A5-402A-8671-3F00A2FEC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845" y="3395663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5">
            <a:extLst>
              <a:ext uri="{FF2B5EF4-FFF2-40B4-BE49-F238E27FC236}">
                <a16:creationId xmlns:a16="http://schemas.microsoft.com/office/drawing/2014/main" id="{4B7770CF-53C4-4042-B5C4-6FBAF67E6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0470" y="3902075"/>
            <a:ext cx="33829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1D7546A5-5AC7-4809-A1F5-F2AD3218C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882" y="3611563"/>
            <a:ext cx="33829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2DE6CC9-C969-44F7-B2E3-60A697310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43175"/>
              </p:ext>
            </p:extLst>
          </p:nvPr>
        </p:nvGraphicFramePr>
        <p:xfrm>
          <a:off x="5472845" y="3970338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绘图" r:id="rId7" imgW="1278000" imgH="226800" progId="FLW3Drawing">
                  <p:embed/>
                </p:oleObj>
              </mc:Choice>
              <mc:Fallback>
                <p:oleObj name="绘图" r:id="rId7" imgW="1278000" imgH="226800" progId="FLW3Drawing">
                  <p:embed/>
                  <p:pic>
                    <p:nvPicPr>
                      <p:cNvPr id="3075" name="Object 27">
                        <a:extLst>
                          <a:ext uri="{FF2B5EF4-FFF2-40B4-BE49-F238E27FC236}">
                            <a16:creationId xmlns:a16="http://schemas.microsoft.com/office/drawing/2014/main" id="{C82B2C59-792C-4FE5-B005-C7C928E20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845" y="3970338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402C26BE-07C1-40AC-B8FD-0EEB5EC79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06483"/>
              </p:ext>
            </p:extLst>
          </p:nvPr>
        </p:nvGraphicFramePr>
        <p:xfrm>
          <a:off x="3385282" y="4546600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VISIO" r:id="rId8" imgW="1170000" imgH="183600" progId="Visio.Drawing.6">
                  <p:embed/>
                </p:oleObj>
              </mc:Choice>
              <mc:Fallback>
                <p:oleObj name="VISIO" r:id="rId8" imgW="1170000" imgH="183600" progId="Visio.Drawing.6">
                  <p:embed/>
                  <p:pic>
                    <p:nvPicPr>
                      <p:cNvPr id="3076" name="Object 28">
                        <a:extLst>
                          <a:ext uri="{FF2B5EF4-FFF2-40B4-BE49-F238E27FC236}">
                            <a16:creationId xmlns:a16="http://schemas.microsoft.com/office/drawing/2014/main" id="{1B77114A-DBA0-4AEE-8BA3-EEF7FBE68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82" y="4546600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9">
            <a:extLst>
              <a:ext uri="{FF2B5EF4-FFF2-40B4-BE49-F238E27FC236}">
                <a16:creationId xmlns:a16="http://schemas.microsoft.com/office/drawing/2014/main" id="{7793D6B2-3116-4D62-A4B0-EBD97621E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820" y="2674938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940129E5-7C04-4373-842C-C976F1830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082" y="3394075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3B283DB5-860A-4945-B6A0-6FA989311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082" y="2674938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D5FD86A7-E33D-4034-B607-FC29CE48C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820" y="4475163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2E323A18-37C9-49D1-8A71-9C37A3E29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082" y="40433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4BA41744-8CEA-4346-9465-939D6B60D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6670" y="2674938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311BEB68-2275-4BF9-8620-90CEAB1E0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7895" y="3394075"/>
            <a:ext cx="35877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0A0FF733-12AF-43D9-AA50-787351775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6670" y="2674938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D6F03F07-1887-429C-92AD-03B57C9B5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7895" y="4043363"/>
            <a:ext cx="360362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4EB098F7-2D45-4B83-AF1F-DA444911C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8257" y="4475163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84232286-0523-45B9-8754-7E0063FAF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6670" y="40433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D55F7A9-A73A-43A1-9C95-CEDEDFBDB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082" y="4041775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4BBF4F5-EEBD-44DE-8BC7-2CAB71344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11168"/>
              </p:ext>
            </p:extLst>
          </p:nvPr>
        </p:nvGraphicFramePr>
        <p:xfrm>
          <a:off x="3385282" y="2459038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VISIO" r:id="rId10" imgW="1170000" imgH="183600" progId="Visio.Drawing.6">
                  <p:embed/>
                </p:oleObj>
              </mc:Choice>
              <mc:Fallback>
                <p:oleObj name="VISIO" r:id="rId10" imgW="1170000" imgH="183600" progId="Visio.Drawing.6">
                  <p:embed/>
                  <p:pic>
                    <p:nvPicPr>
                      <p:cNvPr id="3077" name="Object 41">
                        <a:extLst>
                          <a:ext uri="{FF2B5EF4-FFF2-40B4-BE49-F238E27FC236}">
                            <a16:creationId xmlns:a16="http://schemas.microsoft.com/office/drawing/2014/main" id="{4C29E8A6-01B4-4C89-92B6-B5F0EE371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82" y="2459038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1EECE8F-BC66-49E2-97E0-D1B6E115C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85533"/>
              </p:ext>
            </p:extLst>
          </p:nvPr>
        </p:nvGraphicFramePr>
        <p:xfrm>
          <a:off x="7777895" y="2459038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VISIO" r:id="rId11" imgW="1170000" imgH="183600" progId="Visio.Drawing.6">
                  <p:embed/>
                </p:oleObj>
              </mc:Choice>
              <mc:Fallback>
                <p:oleObj name="VISIO" r:id="rId11" imgW="1170000" imgH="183600" progId="Visio.Drawing.6">
                  <p:embed/>
                  <p:pic>
                    <p:nvPicPr>
                      <p:cNvPr id="3078" name="Object 42">
                        <a:extLst>
                          <a:ext uri="{FF2B5EF4-FFF2-40B4-BE49-F238E27FC236}">
                            <a16:creationId xmlns:a16="http://schemas.microsoft.com/office/drawing/2014/main" id="{2EE54D71-011B-440D-974A-F7C7EE693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895" y="2459038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1BF37B59-CC83-4D13-8527-444F37480F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95563"/>
              </p:ext>
            </p:extLst>
          </p:nvPr>
        </p:nvGraphicFramePr>
        <p:xfrm>
          <a:off x="7849332" y="4546600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VISIO" r:id="rId12" imgW="1170000" imgH="183600" progId="Visio.Drawing.6">
                  <p:embed/>
                </p:oleObj>
              </mc:Choice>
              <mc:Fallback>
                <p:oleObj name="VISIO" r:id="rId12" imgW="1170000" imgH="183600" progId="Visio.Drawing.6">
                  <p:embed/>
                  <p:pic>
                    <p:nvPicPr>
                      <p:cNvPr id="3079" name="Object 43">
                        <a:extLst>
                          <a:ext uri="{FF2B5EF4-FFF2-40B4-BE49-F238E27FC236}">
                            <a16:creationId xmlns:a16="http://schemas.microsoft.com/office/drawing/2014/main" id="{F14F0BAC-640B-45F2-8001-35CC0F7CD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332" y="4546600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4">
            <a:extLst>
              <a:ext uri="{FF2B5EF4-FFF2-40B4-BE49-F238E27FC236}">
                <a16:creationId xmlns:a16="http://schemas.microsoft.com/office/drawing/2014/main" id="{BAC88018-C871-442F-8F8C-BE5AB5AA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382" y="1690688"/>
            <a:ext cx="124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Access</a:t>
            </a:r>
            <a:r>
              <a:rPr lang="zh-CN" altLang="en-US" sz="1600">
                <a:ea typeface="黑体" panose="02010609060101010101" pitchFamily="49" charset="-122"/>
              </a:rPr>
              <a:t>端口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8CE72B4A-F18D-40B7-873C-7A51070AA1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882" y="2098675"/>
            <a:ext cx="13684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19634113-B5FA-4E7D-BD7E-B4A6E5285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07" y="2098675"/>
            <a:ext cx="13684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47">
            <a:extLst>
              <a:ext uri="{FF2B5EF4-FFF2-40B4-BE49-F238E27FC236}">
                <a16:creationId xmlns:a16="http://schemas.microsoft.com/office/drawing/2014/main" id="{34EBF668-10A4-459B-BF5F-F075C371A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195" y="5411788"/>
            <a:ext cx="7670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只允许缺省</a:t>
            </a:r>
            <a:r>
              <a:rPr lang="en-US" altLang="zh-CN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通过，仅接收和发送一个</a:t>
            </a:r>
            <a:r>
              <a:rPr lang="en-US" altLang="zh-CN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的数据帧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一般用于连接用户设备</a:t>
            </a: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44A03340-D3C0-4280-8726-7E40EDB8D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845" y="4019550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Tag=20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81E34E00-803C-43FE-9867-349712D4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845" y="3106738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Tag=10</a:t>
            </a:r>
          </a:p>
        </p:txBody>
      </p:sp>
    </p:spTree>
    <p:extLst>
      <p:ext uri="{BB962C8B-B14F-4D97-AF65-F5344CB8AC3E}">
        <p14:creationId xmlns:p14="http://schemas.microsoft.com/office/powerpoint/2010/main" val="73784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BB070-0983-49E0-92B3-B244699F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接口</a:t>
            </a:r>
            <a:r>
              <a:rPr lang="en-US" altLang="zh-CN" dirty="0"/>
              <a:t>VLAN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2F39E-740C-44DD-BB04-7D434B77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1E7FF72-5540-4B76-A045-DFF84C63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364688"/>
            <a:ext cx="6408737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Quidway</a:t>
            </a:r>
            <a:r>
              <a:rPr lang="en-US" altLang="zh-CN" sz="2000" dirty="0"/>
              <a:t>]display port </a:t>
            </a:r>
            <a:r>
              <a:rPr lang="en-US" altLang="zh-CN" sz="2000" dirty="0" err="1"/>
              <a:t>vlan</a:t>
            </a:r>
            <a:r>
              <a:rPr lang="en-US" altLang="zh-CN" sz="2000" dirty="0"/>
              <a:t> active </a:t>
            </a:r>
            <a:r>
              <a:rPr lang="en-US" altLang="zh-CN" sz="2000" dirty="0" err="1"/>
              <a:t>GigabitEthernet</a:t>
            </a:r>
            <a:r>
              <a:rPr lang="en-US" altLang="zh-CN" sz="2000" dirty="0"/>
              <a:t> 0/0/1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T=TAG U=UNTAG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Port            Link Type    PVID    VLAN List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GE0/0/1     access         2           U: 2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FA002C2-6576-4C6E-A473-A47740BA1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5" y="4963550"/>
            <a:ext cx="3095625" cy="936625"/>
          </a:xfrm>
          <a:prstGeom prst="wedgeRectCallout">
            <a:avLst>
              <a:gd name="adj1" fmla="val -68051"/>
              <a:gd name="adj2" fmla="val -125421"/>
            </a:avLst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0994797-6006-4AF2-830E-3AFCD544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5108013"/>
            <a:ext cx="3332162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1800">
                <a:ea typeface="华文细黑" panose="02010600040101010101" pitchFamily="2" charset="-122"/>
              </a:rPr>
              <a:t>接口默认</a:t>
            </a:r>
            <a:r>
              <a:rPr lang="en-US" altLang="zh-CN" sz="1800">
                <a:ea typeface="华文细黑" panose="02010600040101010101" pitchFamily="2" charset="-122"/>
              </a:rPr>
              <a:t>VLAN</a:t>
            </a:r>
            <a:r>
              <a:rPr lang="zh-CN" altLang="en-US" sz="1800">
                <a:ea typeface="华文细黑" panose="02010600040101010101" pitchFamily="2" charset="-122"/>
              </a:rPr>
              <a:t>为</a:t>
            </a:r>
            <a:r>
              <a:rPr lang="en-US" altLang="zh-CN" sz="1800">
                <a:ea typeface="华文细黑" panose="02010600040101010101" pitchFamily="2" charset="-122"/>
              </a:rPr>
              <a:t>2,Untagged</a:t>
            </a:r>
            <a:r>
              <a:rPr lang="zh-CN" altLang="en-US" sz="1800">
                <a:ea typeface="华文细黑" panose="02010600040101010101" pitchFamily="2" charset="-122"/>
              </a:rPr>
              <a:t>帧添加</a:t>
            </a:r>
            <a:r>
              <a:rPr lang="en-US" altLang="zh-CN" sz="1800">
                <a:ea typeface="华文细黑" panose="02010600040101010101" pitchFamily="2" charset="-122"/>
              </a:rPr>
              <a:t>VLAN 2</a:t>
            </a:r>
            <a:r>
              <a:rPr lang="zh-CN" altLang="en-US" sz="1800">
                <a:ea typeface="华文细黑" panose="02010600040101010101" pitchFamily="2" charset="-122"/>
              </a:rPr>
              <a:t>后再转发</a:t>
            </a: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4B1BC6DD-6704-46E3-A95F-4C89C951691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252475"/>
            <a:ext cx="2809875" cy="720725"/>
            <a:chOff x="5003800" y="4076700"/>
            <a:chExt cx="2809875" cy="720725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2EDE690B-89B8-4DBC-AD8F-2477983A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4076700"/>
              <a:ext cx="2736850" cy="720725"/>
            </a:xfrm>
            <a:prstGeom prst="wedgeRectCallout">
              <a:avLst>
                <a:gd name="adj1" fmla="val 18991"/>
                <a:gd name="adj2" fmla="val -185417"/>
              </a:avLst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E1AE5B00-7187-4B2B-9BA2-19D41D8CD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825" y="4083050"/>
              <a:ext cx="2736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ea typeface="华文细黑" panose="02010600040101010101" pitchFamily="2" charset="-122"/>
                </a:rPr>
                <a:t>Access</a:t>
              </a:r>
              <a:r>
                <a:rPr lang="zh-CN" altLang="en-US" sz="1800">
                  <a:ea typeface="华文细黑" panose="02010600040101010101" pitchFamily="2" charset="-122"/>
                </a:rPr>
                <a:t>接口，一般用</a:t>
              </a:r>
            </a:p>
            <a:p>
              <a:pPr algn="ctr"/>
              <a:r>
                <a:rPr lang="zh-CN" altLang="en-US" sz="1800">
                  <a:ea typeface="华文细黑" panose="02010600040101010101" pitchFamily="2" charset="-122"/>
                </a:rPr>
                <a:t>于连接主机</a:t>
              </a:r>
            </a:p>
          </p:txBody>
        </p:sp>
      </p:grpSp>
      <p:grpSp>
        <p:nvGrpSpPr>
          <p:cNvPr id="10" name="组合 12">
            <a:extLst>
              <a:ext uri="{FF2B5EF4-FFF2-40B4-BE49-F238E27FC236}">
                <a16:creationId xmlns:a16="http://schemas.microsoft.com/office/drawing/2014/main" id="{FFA7180F-CF7C-4E94-890E-29EC222052AA}"/>
              </a:ext>
            </a:extLst>
          </p:cNvPr>
          <p:cNvGrpSpPr>
            <a:grpSpLocks/>
          </p:cNvGrpSpPr>
          <p:nvPr/>
        </p:nvGrpSpPr>
        <p:grpSpPr bwMode="auto">
          <a:xfrm>
            <a:off x="7031037" y="3811025"/>
            <a:ext cx="2663825" cy="865188"/>
            <a:chOff x="4787900" y="5013325"/>
            <a:chExt cx="2663825" cy="865188"/>
          </a:xfrm>
        </p:grpSpPr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27EF1D66-935B-48C1-925D-B22F8EF00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38" y="5013325"/>
              <a:ext cx="2592387" cy="865188"/>
            </a:xfrm>
            <a:prstGeom prst="wedgeRectCallout">
              <a:avLst>
                <a:gd name="adj1" fmla="val -134875"/>
                <a:gd name="adj2" fmla="val -10551"/>
              </a:avLst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81D18170-2952-4F06-907A-4DAF5CB33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900" y="5104954"/>
              <a:ext cx="26638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800">
                  <a:ea typeface="华文细黑" panose="02010600040101010101" pitchFamily="2" charset="-122"/>
                </a:rPr>
                <a:t>接口允许通过的</a:t>
              </a:r>
              <a:r>
                <a:rPr lang="en-US" altLang="zh-CN" sz="1800">
                  <a:ea typeface="华文细黑" panose="02010600040101010101" pitchFamily="2" charset="-122"/>
                </a:rPr>
                <a:t>VLAN</a:t>
              </a:r>
              <a:r>
                <a:rPr lang="zh-CN" altLang="en-US" sz="1800">
                  <a:ea typeface="华文细黑" panose="02010600040101010101" pitchFamily="2" charset="-122"/>
                </a:rPr>
                <a:t>，</a:t>
              </a:r>
            </a:p>
            <a:p>
              <a:pPr algn="ctr"/>
              <a:r>
                <a:rPr lang="zh-CN" altLang="en-US" sz="1800">
                  <a:ea typeface="华文细黑" panose="02010600040101010101" pitchFamily="2" charset="-122"/>
                </a:rPr>
                <a:t>与</a:t>
              </a:r>
              <a:r>
                <a:rPr lang="en-US" altLang="zh-CN" sz="1800">
                  <a:ea typeface="华文细黑" panose="02010600040101010101" pitchFamily="2" charset="-122"/>
                </a:rPr>
                <a:t>PVID</a:t>
              </a:r>
              <a:r>
                <a:rPr lang="zh-CN" altLang="en-US" sz="1800">
                  <a:ea typeface="华文细黑" panose="02010600040101010101" pitchFamily="2" charset="-122"/>
                </a:rPr>
                <a:t>相同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90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236D-4452-4E79-B245-354F48F2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BEBCB-0A8C-4BE2-B953-1675FB9C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VLAN</a:t>
            </a:r>
            <a:r>
              <a:rPr lang="zh-CN" altLang="en-US" dirty="0"/>
              <a:t>的作用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VLAN</a:t>
            </a:r>
            <a:r>
              <a:rPr lang="zh-CN" altLang="en-US" dirty="0"/>
              <a:t>基本原理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VLAN</a:t>
            </a:r>
            <a:r>
              <a:rPr lang="zh-CN" altLang="en-US" dirty="0"/>
              <a:t>报文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VLAN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VLAN</a:t>
            </a:r>
            <a:r>
              <a:rPr lang="zh-CN" altLang="en-US" dirty="0"/>
              <a:t>端口类型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458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9DE29-9642-43EC-8918-EB44D622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Access</a:t>
            </a:r>
            <a:r>
              <a:rPr lang="zh-CN" altLang="en-US" dirty="0"/>
              <a:t>接口属性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F1B8A-9286-4FCF-A976-18368407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3A680ACF-5C1D-4E6F-B02E-C98D118263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3270" y="3333677"/>
            <a:ext cx="862012" cy="1349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6" descr="09">
            <a:extLst>
              <a:ext uri="{FF2B5EF4-FFF2-40B4-BE49-F238E27FC236}">
                <a16:creationId xmlns:a16="http://schemas.microsoft.com/office/drawing/2014/main" id="{F1FE4EB6-DE7F-48D5-9653-A7D11EB6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45" y="3252714"/>
            <a:ext cx="7699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7">
            <a:extLst>
              <a:ext uri="{FF2B5EF4-FFF2-40B4-BE49-F238E27FC236}">
                <a16:creationId xmlns:a16="http://schemas.microsoft.com/office/drawing/2014/main" id="{34DB59C9-0021-489F-BD89-539D5A47D9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820" y="3621014"/>
            <a:ext cx="360362" cy="9366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8" descr="09">
            <a:extLst>
              <a:ext uri="{FF2B5EF4-FFF2-40B4-BE49-F238E27FC236}">
                <a16:creationId xmlns:a16="http://schemas.microsoft.com/office/drawing/2014/main" id="{4790350A-80AB-4765-A662-1E987574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82" y="4413177"/>
            <a:ext cx="7699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11">
            <a:extLst>
              <a:ext uri="{FF2B5EF4-FFF2-40B4-BE49-F238E27FC236}">
                <a16:creationId xmlns:a16="http://schemas.microsoft.com/office/drawing/2014/main" id="{3545177A-5CC4-442C-AE10-9F21088B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45" y="2849489"/>
            <a:ext cx="9207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6371AB61-782A-4B44-9A86-81D24E77C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495" y="2928864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/>
              <a:t>Port-0/1 : VLAN-3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0B1A974B-5465-4F6E-B80F-BF5291F52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707" y="3738489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/>
              <a:t>Port-0/2 : VLAN-5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3CFFD19-970B-47BB-A271-7DA24D75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507" y="2225602"/>
            <a:ext cx="4968875" cy="3384550"/>
          </a:xfrm>
          <a:prstGeom prst="rect">
            <a:avLst/>
          </a:prstGeom>
          <a:noFill/>
          <a:ln w="25400" algn="ctr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500">
                <a:latin typeface="Courier New" panose="02070309020205020404" pitchFamily="49" charset="0"/>
                <a:ea typeface="华文细黑" panose="02010600040101010101" pitchFamily="2" charset="-122"/>
              </a:rPr>
              <a:t>\\</a:t>
            </a:r>
            <a:r>
              <a:rPr lang="zh-CN" altLang="en-US" sz="1500">
                <a:latin typeface="Courier New" panose="02070309020205020404" pitchFamily="49" charset="0"/>
                <a:ea typeface="华文细黑" panose="02010600040101010101" pitchFamily="2" charset="-122"/>
              </a:rPr>
              <a:t>配置接口类型</a:t>
            </a:r>
          </a:p>
          <a:p>
            <a:r>
              <a:rPr lang="en-US" altLang="zh-CN" sz="1500" b="1">
                <a:latin typeface="Courier New" panose="02070309020205020404" pitchFamily="49" charset="0"/>
                <a:ea typeface="华文细黑" panose="02010600040101010101" pitchFamily="2" charset="-122"/>
              </a:rPr>
              <a:t>[SWA-Ethernet0/1]port link-type access</a:t>
            </a:r>
          </a:p>
          <a:p>
            <a:r>
              <a:rPr lang="en-US" altLang="zh-CN" sz="1500" b="1">
                <a:latin typeface="Courier New" panose="02070309020205020404" pitchFamily="49" charset="0"/>
                <a:ea typeface="华文细黑" panose="02010600040101010101" pitchFamily="2" charset="-122"/>
              </a:rPr>
              <a:t>[SWA-Ethernet0/2]port link-type access</a:t>
            </a:r>
          </a:p>
          <a:p>
            <a:endParaRPr lang="en-US" altLang="zh-CN" sz="1500" b="1">
              <a:latin typeface="Courier New" panose="02070309020205020404" pitchFamily="49" charset="0"/>
              <a:ea typeface="华文细黑" panose="02010600040101010101" pitchFamily="2" charset="-122"/>
            </a:endParaRPr>
          </a:p>
          <a:p>
            <a:r>
              <a:rPr lang="en-US" altLang="zh-CN" sz="1500">
                <a:latin typeface="Courier New" panose="02070309020205020404" pitchFamily="49" charset="0"/>
                <a:ea typeface="华文细黑" panose="02010600040101010101" pitchFamily="2" charset="-122"/>
              </a:rPr>
              <a:t>\\</a:t>
            </a:r>
            <a:r>
              <a:rPr lang="zh-CN" altLang="en-US" sz="1500">
                <a:latin typeface="Courier New" panose="02070309020205020404" pitchFamily="49" charset="0"/>
                <a:ea typeface="华文细黑" panose="02010600040101010101" pitchFamily="2" charset="-122"/>
              </a:rPr>
              <a:t>创建</a:t>
            </a:r>
            <a:r>
              <a:rPr lang="en-US" altLang="zh-CN" sz="1500">
                <a:latin typeface="Courier New" panose="02070309020205020404" pitchFamily="49" charset="0"/>
                <a:ea typeface="华文细黑" panose="02010600040101010101" pitchFamily="2" charset="-122"/>
              </a:rPr>
              <a:t>VLAN</a:t>
            </a:r>
            <a:endParaRPr lang="zh-CN" altLang="en-US" sz="1500">
              <a:latin typeface="Courier New" panose="02070309020205020404" pitchFamily="49" charset="0"/>
              <a:ea typeface="华文细黑" panose="02010600040101010101" pitchFamily="2" charset="-122"/>
            </a:endParaRPr>
          </a:p>
          <a:p>
            <a:r>
              <a:rPr lang="en-US" altLang="zh-CN" sz="1500" b="1">
                <a:latin typeface="Courier New" panose="02070309020205020404" pitchFamily="49" charset="0"/>
                <a:ea typeface="华文细黑" panose="02010600040101010101" pitchFamily="2" charset="-122"/>
              </a:rPr>
              <a:t>[SWA]vlan 3</a:t>
            </a:r>
          </a:p>
          <a:p>
            <a:r>
              <a:rPr lang="en-US" altLang="zh-CN" sz="1500" b="1">
                <a:latin typeface="Courier New" panose="02070309020205020404" pitchFamily="49" charset="0"/>
                <a:ea typeface="华文细黑" panose="02010600040101010101" pitchFamily="2" charset="-122"/>
              </a:rPr>
              <a:t>[SWA]vlan 5</a:t>
            </a:r>
          </a:p>
          <a:p>
            <a:endParaRPr lang="en-US" altLang="zh-CN" sz="1500" b="1">
              <a:latin typeface="Courier New" panose="02070309020205020404" pitchFamily="49" charset="0"/>
              <a:ea typeface="华文细黑" panose="02010600040101010101" pitchFamily="2" charset="-122"/>
            </a:endParaRPr>
          </a:p>
          <a:p>
            <a:r>
              <a:rPr lang="en-US" altLang="zh-CN" sz="1500" b="1">
                <a:latin typeface="Courier New" panose="02070309020205020404" pitchFamily="49" charset="0"/>
                <a:ea typeface="华文细黑" panose="02010600040101010101" pitchFamily="2" charset="-122"/>
              </a:rPr>
              <a:t>\\</a:t>
            </a:r>
            <a:r>
              <a:rPr lang="zh-CN" altLang="en-US" sz="1500" b="1">
                <a:latin typeface="Courier New" panose="02070309020205020404" pitchFamily="49" charset="0"/>
                <a:ea typeface="华文细黑" panose="02010600040101010101" pitchFamily="2" charset="-122"/>
              </a:rPr>
              <a:t>设置接口</a:t>
            </a:r>
            <a:r>
              <a:rPr lang="en-US" altLang="zh-CN" sz="1500" b="1">
                <a:latin typeface="Courier New" panose="02070309020205020404" pitchFamily="49" charset="0"/>
                <a:ea typeface="华文细黑" panose="02010600040101010101" pitchFamily="2" charset="-122"/>
              </a:rPr>
              <a:t>PVID</a:t>
            </a:r>
          </a:p>
          <a:p>
            <a:r>
              <a:rPr lang="en-US" altLang="zh-CN" sz="1500" b="1">
                <a:latin typeface="Courier New" panose="02070309020205020404" pitchFamily="49" charset="0"/>
                <a:ea typeface="华文细黑" panose="02010600040101010101" pitchFamily="2" charset="-122"/>
              </a:rPr>
              <a:t>[SWA-Ethernet0/1]port default vlan 3</a:t>
            </a:r>
          </a:p>
          <a:p>
            <a:r>
              <a:rPr lang="en-US" altLang="zh-CN" sz="1500" b="1">
                <a:latin typeface="Courier New" panose="02070309020205020404" pitchFamily="49" charset="0"/>
                <a:ea typeface="华文细黑" panose="02010600040101010101" pitchFamily="2" charset="-122"/>
              </a:rPr>
              <a:t>[SWA-Ethernet0/2]port default vlan 5</a:t>
            </a:r>
          </a:p>
          <a:p>
            <a:endParaRPr lang="en-US" altLang="zh-CN" sz="1500" b="1">
              <a:latin typeface="Courier New" panose="02070309020205020404" pitchFamily="49" charset="0"/>
              <a:ea typeface="华文细黑" panose="02010600040101010101" pitchFamily="2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B45A5ECE-0F81-40FE-9BB6-3A16B33D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795" y="2508177"/>
            <a:ext cx="704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6699"/>
                </a:solidFill>
                <a:ea typeface="宋体" panose="02010600030101010101" pitchFamily="2" charset="-122"/>
              </a:rPr>
              <a:t>SWA</a:t>
            </a:r>
          </a:p>
        </p:txBody>
      </p:sp>
    </p:spTree>
    <p:extLst>
      <p:ext uri="{BB962C8B-B14F-4D97-AF65-F5344CB8AC3E}">
        <p14:creationId xmlns:p14="http://schemas.microsoft.com/office/powerpoint/2010/main" val="3791155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FCD0-A913-4F91-8D39-ADF9EEE3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跨交换机</a:t>
            </a:r>
            <a:r>
              <a:rPr lang="en-US" altLang="zh-CN" dirty="0"/>
              <a:t>VLAN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2193-F23F-4D5C-89EC-ED884FAA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8D4117FD-0A54-4727-B648-055B1F6C6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906" y="330231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4485027-69CA-41C8-A125-DE47E50B3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906" y="467074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E867B16-5622-4809-BE7F-2A3827ECC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143" y="322929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6915ABA-F635-4AAA-8C94-BBC0B2EC9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143" y="467074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F9811354-892E-4BBF-A225-003E1BCAB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6518" y="4308793"/>
            <a:ext cx="9350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52BE66C-333E-407C-BBFE-C08D20536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6518" y="4021456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2CF9BE08-0F96-4F40-99C3-78FC8A9E3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0168" y="4308793"/>
            <a:ext cx="863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109D289-0296-40A8-893A-67FCA780E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168" y="4021456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663DA696-272A-4D27-A32F-2C0BC8795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0168" y="4310381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60BDD3C-9ADE-4C87-AC09-A6C1D324D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168" y="3302318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5EF7E49-429F-4FF0-AC1C-B5A83DE3C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3143" y="3229293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DAB23AF-09A6-49E1-B298-74FC2B601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143" y="4310381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5" descr="computer">
            <a:extLst>
              <a:ext uri="{FF2B5EF4-FFF2-40B4-BE49-F238E27FC236}">
                <a16:creationId xmlns:a16="http://schemas.microsoft.com/office/drawing/2014/main" id="{E0C8753E-4183-40B4-9468-6364EE65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43" y="279749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omputer">
            <a:extLst>
              <a:ext uri="{FF2B5EF4-FFF2-40B4-BE49-F238E27FC236}">
                <a16:creationId xmlns:a16="http://schemas.microsoft.com/office/drawing/2014/main" id="{96E38B07-22AA-49D6-9CEB-CDDBB0C9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43" y="4165918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computer">
            <a:extLst>
              <a:ext uri="{FF2B5EF4-FFF2-40B4-BE49-F238E27FC236}">
                <a16:creationId xmlns:a16="http://schemas.microsoft.com/office/drawing/2014/main" id="{D2E752BD-529D-4BA2-9245-F50ADDFA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81" y="279749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computer">
            <a:extLst>
              <a:ext uri="{FF2B5EF4-FFF2-40B4-BE49-F238E27FC236}">
                <a16:creationId xmlns:a16="http://schemas.microsoft.com/office/drawing/2014/main" id="{05E1BAA6-9D6C-443A-A4D5-F14DD94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968" y="4165918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9">
            <a:extLst>
              <a:ext uri="{FF2B5EF4-FFF2-40B4-BE49-F238E27FC236}">
                <a16:creationId xmlns:a16="http://schemas.microsoft.com/office/drawing/2014/main" id="{77514E04-BF89-41C1-83CC-4C7E67BFB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668" y="344678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E5782F4-E72A-4CB2-B8F6-DD58AF33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668" y="4815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F9B10AB-3AF2-4643-899E-C441F474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9406" y="344678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11B61845-F65A-4031-B8DE-C936FBD1F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818" y="48152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B2BA54F-593D-43DF-93EE-84540FFFF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07373"/>
              </p:ext>
            </p:extLst>
          </p:nvPr>
        </p:nvGraphicFramePr>
        <p:xfrm>
          <a:off x="5261831" y="3926206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绘图" r:id="rId4" imgW="1278000" imgH="226800" progId="FLW3Drawing">
                  <p:embed/>
                </p:oleObj>
              </mc:Choice>
              <mc:Fallback>
                <p:oleObj name="绘图" r:id="rId4" imgW="1278000" imgH="226800" progId="FLW3Drawing">
                  <p:embed/>
                  <p:pic>
                    <p:nvPicPr>
                      <p:cNvPr id="4098" name="Object 23">
                        <a:extLst>
                          <a:ext uri="{FF2B5EF4-FFF2-40B4-BE49-F238E27FC236}">
                            <a16:creationId xmlns:a16="http://schemas.microsoft.com/office/drawing/2014/main" id="{02DED201-426D-4463-A68D-B5D4888B2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831" y="3926206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2ADE29A-D850-4D49-8A45-D3E472E24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56509"/>
              </p:ext>
            </p:extLst>
          </p:nvPr>
        </p:nvGraphicFramePr>
        <p:xfrm>
          <a:off x="5261831" y="4237356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绘图" r:id="rId6" imgW="1278000" imgH="226800" progId="FLW3Drawing">
                  <p:embed/>
                </p:oleObj>
              </mc:Choice>
              <mc:Fallback>
                <p:oleObj name="绘图" r:id="rId6" imgW="1278000" imgH="226800" progId="FLW3Drawing">
                  <p:embed/>
                  <p:pic>
                    <p:nvPicPr>
                      <p:cNvPr id="4099" name="Object 24">
                        <a:extLst>
                          <a:ext uri="{FF2B5EF4-FFF2-40B4-BE49-F238E27FC236}">
                            <a16:creationId xmlns:a16="http://schemas.microsoft.com/office/drawing/2014/main" id="{C09481FE-FEA7-4C75-A981-11BB46B54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831" y="4237356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E863B6E6-4DCB-49F6-96BB-75BBE952C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758768"/>
              </p:ext>
            </p:extLst>
          </p:nvPr>
        </p:nvGraphicFramePr>
        <p:xfrm>
          <a:off x="3174268" y="495649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VISIO" r:id="rId7" imgW="1170000" imgH="183600" progId="Visio.Drawing.6">
                  <p:embed/>
                </p:oleObj>
              </mc:Choice>
              <mc:Fallback>
                <p:oleObj name="VISIO" r:id="rId7" imgW="1170000" imgH="183600" progId="Visio.Drawing.6">
                  <p:embed/>
                  <p:pic>
                    <p:nvPicPr>
                      <p:cNvPr id="4100" name="Object 25">
                        <a:extLst>
                          <a:ext uri="{FF2B5EF4-FFF2-40B4-BE49-F238E27FC236}">
                            <a16:creationId xmlns:a16="http://schemas.microsoft.com/office/drawing/2014/main" id="{91A80000-D7E5-43AD-A716-05D53E776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268" y="495649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6">
            <a:extLst>
              <a:ext uri="{FF2B5EF4-FFF2-40B4-BE49-F238E27FC236}">
                <a16:creationId xmlns:a16="http://schemas.microsoft.com/office/drawing/2014/main" id="{C2AB8AB7-BDE4-4D7C-9C2B-0A98993DD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9806" y="3084831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703BCB7F-4C6F-418E-BE76-C6AEEEF37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068" y="3803968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D70B06A6-6D23-4FA4-993B-A5D5ABEBB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068" y="3084831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2E43100F-CDF0-45C2-9301-4B094922B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9806" y="4885056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2C1F88B2-7A98-446F-B424-F928E544C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068" y="4524693"/>
            <a:ext cx="0" cy="3603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5E7AEB85-78D8-4CDA-9A79-80061C5A6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5656" y="3084831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AEF08592-DE30-4D2C-B783-89F2148F4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6881" y="3803968"/>
            <a:ext cx="358775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11B5FCE7-3A49-4CC3-95AB-77E7EEE11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5656" y="3084831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C32ACB1D-60FD-456F-AE74-382C86F21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881" y="4523106"/>
            <a:ext cx="360362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01EB4978-5A37-4446-A4A7-89A3AA714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7243" y="4885056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EB8BAF72-C7D8-4E14-A7BA-368EB3F4A0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5656" y="4524693"/>
            <a:ext cx="0" cy="3603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8FC1CF15-3C2A-4E6F-9E5B-69D7EDCF2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068" y="4524693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5118DD61-23B6-4F31-929D-6AA4984EA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80311"/>
              </p:ext>
            </p:extLst>
          </p:nvPr>
        </p:nvGraphicFramePr>
        <p:xfrm>
          <a:off x="3174268" y="2868931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VISIO" r:id="rId9" imgW="1170000" imgH="183600" progId="Visio.Drawing.6">
                  <p:embed/>
                </p:oleObj>
              </mc:Choice>
              <mc:Fallback>
                <p:oleObj name="VISIO" r:id="rId9" imgW="1170000" imgH="183600" progId="Visio.Drawing.6">
                  <p:embed/>
                  <p:pic>
                    <p:nvPicPr>
                      <p:cNvPr id="4101" name="Object 38">
                        <a:extLst>
                          <a:ext uri="{FF2B5EF4-FFF2-40B4-BE49-F238E27FC236}">
                            <a16:creationId xmlns:a16="http://schemas.microsoft.com/office/drawing/2014/main" id="{50BC2F13-F265-4A44-98EC-8234A175CD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268" y="2868931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E5F7409C-5BE0-4591-909F-DD3A109B6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46444"/>
              </p:ext>
            </p:extLst>
          </p:nvPr>
        </p:nvGraphicFramePr>
        <p:xfrm>
          <a:off x="7566881" y="2868931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VISIO" r:id="rId10" imgW="1170000" imgH="183600" progId="Visio.Drawing.6">
                  <p:embed/>
                </p:oleObj>
              </mc:Choice>
              <mc:Fallback>
                <p:oleObj name="VISIO" r:id="rId10" imgW="1170000" imgH="183600" progId="Visio.Drawing.6">
                  <p:embed/>
                  <p:pic>
                    <p:nvPicPr>
                      <p:cNvPr id="4102" name="Object 39">
                        <a:extLst>
                          <a:ext uri="{FF2B5EF4-FFF2-40B4-BE49-F238E27FC236}">
                            <a16:creationId xmlns:a16="http://schemas.microsoft.com/office/drawing/2014/main" id="{2047F150-81B7-42F2-94E1-7F9AA5809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881" y="2868931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414088A8-CA7E-4B91-93C9-A1FD74A69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89104"/>
              </p:ext>
            </p:extLst>
          </p:nvPr>
        </p:nvGraphicFramePr>
        <p:xfrm>
          <a:off x="7638318" y="495649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VISIO" r:id="rId11" imgW="1170000" imgH="183600" progId="Visio.Drawing.6">
                  <p:embed/>
                </p:oleObj>
              </mc:Choice>
              <mc:Fallback>
                <p:oleObj name="VISIO" r:id="rId11" imgW="1170000" imgH="183600" progId="Visio.Drawing.6">
                  <p:embed/>
                  <p:pic>
                    <p:nvPicPr>
                      <p:cNvPr id="4103" name="Object 40">
                        <a:extLst>
                          <a:ext uri="{FF2B5EF4-FFF2-40B4-BE49-F238E27FC236}">
                            <a16:creationId xmlns:a16="http://schemas.microsoft.com/office/drawing/2014/main" id="{A4AD890F-4687-445C-AE1C-6F19DDB22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318" y="495649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1">
            <a:extLst>
              <a:ext uri="{FF2B5EF4-FFF2-40B4-BE49-F238E27FC236}">
                <a16:creationId xmlns:a16="http://schemas.microsoft.com/office/drawing/2014/main" id="{200E602B-E459-47A1-A2BC-93715DBC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593" y="1644968"/>
            <a:ext cx="1728788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不带</a:t>
            </a:r>
            <a:r>
              <a:rPr lang="en-US" altLang="zh-CN" sz="1600">
                <a:ea typeface="黑体" panose="02010609060101010101" pitchFamily="49" charset="-122"/>
              </a:rPr>
              <a:t>VLAN</a:t>
            </a:r>
            <a:r>
              <a:rPr lang="zh-CN" altLang="en-US" sz="1600">
                <a:ea typeface="黑体" panose="02010609060101010101" pitchFamily="49" charset="-122"/>
              </a:rPr>
              <a:t>标签的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以太网帧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961C1F7-6309-4022-AF94-E485EE1C5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7506" y="2076768"/>
            <a:ext cx="12969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B94995FE-3B57-4B51-A987-1FE2448B3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1331" y="2005331"/>
            <a:ext cx="15128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E5BF2982-3F9D-4BC0-9473-B8EB385D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206" y="5821681"/>
            <a:ext cx="67691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带有</a:t>
            </a:r>
            <a:r>
              <a:rPr lang="en-US" altLang="zh-CN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标签的以太网帧在交换机间传递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1A47CC-CB64-4345-8A19-5719D37FC4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94993" y="3805556"/>
            <a:ext cx="935038" cy="676275"/>
            <a:chOff x="470" y="447"/>
            <a:chExt cx="576" cy="417"/>
          </a:xfrm>
        </p:grpSpPr>
        <p:sp>
          <p:nvSpPr>
            <p:cNvPr id="47" name="AutoShape 46">
              <a:extLst>
                <a:ext uri="{FF2B5EF4-FFF2-40B4-BE49-F238E27FC236}">
                  <a16:creationId xmlns:a16="http://schemas.microsoft.com/office/drawing/2014/main" id="{C1870AD6-55F3-43B6-B3CC-7B0266FBCB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11F8EEE-A2F1-4E54-8D8F-A7C5950E3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7A64784-B62E-4784-B8FE-60A247A36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6041F6B-413A-414E-96A5-9CFE29F8F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D688B67-960A-4087-A1B5-610BCCF23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68C99BC-B8C4-4323-9BC4-32CBCFE0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76EC533-4301-4708-A2BE-CF275CBF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6DB66F7-507A-4D72-B2A3-226686E2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D51359B-469E-4E0D-8BAD-875760ABB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BD825B-2E61-4398-84EE-0AB17D526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863BE8C-8C51-48E3-B4D0-A4F21C7A7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5130BC0-FE04-4F60-B235-FF99F708C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CA4210-2042-4512-A96E-477658BE90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8818" y="3805556"/>
            <a:ext cx="935038" cy="676275"/>
            <a:chOff x="470" y="447"/>
            <a:chExt cx="576" cy="417"/>
          </a:xfrm>
        </p:grpSpPr>
        <p:sp>
          <p:nvSpPr>
            <p:cNvPr id="60" name="AutoShape 59">
              <a:extLst>
                <a:ext uri="{FF2B5EF4-FFF2-40B4-BE49-F238E27FC236}">
                  <a16:creationId xmlns:a16="http://schemas.microsoft.com/office/drawing/2014/main" id="{379CAF3A-7712-4913-BB79-6530F262A8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3B9AE71C-A961-4A84-85C8-8E55A8005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098D91D-5086-482F-ACEC-C6AD970A6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D9FA17-05A4-447C-93ED-67B3D98F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B91FC5B-0A30-48F6-99AE-72B70C0EE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A93DA2D-2E90-4F4E-89DD-C31F58D46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11FEBA1-75FD-4C91-A943-FA336697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78B79AC-67CB-4316-BA2B-8E9011AC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BC4983C-6799-4A6A-B7D8-B5EA6788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C3D540B-4848-40EE-88DE-82C609444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3EC191D-C471-41BE-BEE1-DE8FA8BB6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6A3F676-C509-4AD8-9A6F-D73DE7621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Line 71">
            <a:extLst>
              <a:ext uri="{FF2B5EF4-FFF2-40B4-BE49-F238E27FC236}">
                <a16:creationId xmlns:a16="http://schemas.microsoft.com/office/drawing/2014/main" id="{A761E530-F9CE-4F39-B027-82655DF7A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031" y="4164331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72">
            <a:extLst>
              <a:ext uri="{FF2B5EF4-FFF2-40B4-BE49-F238E27FC236}">
                <a16:creationId xmlns:a16="http://schemas.microsoft.com/office/drawing/2014/main" id="{DE875B15-58C4-4274-BD6C-7535F80F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831" y="4332606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Tag=20</a:t>
            </a:r>
          </a:p>
        </p:txBody>
      </p:sp>
      <p:sp>
        <p:nvSpPr>
          <p:cNvPr id="74" name="Text Box 73">
            <a:extLst>
              <a:ext uri="{FF2B5EF4-FFF2-40B4-BE49-F238E27FC236}">
                <a16:creationId xmlns:a16="http://schemas.microsoft.com/office/drawing/2014/main" id="{19669E15-EEE9-41E9-B0EC-82557D9BE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831" y="3589656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Tag=10</a:t>
            </a:r>
          </a:p>
        </p:txBody>
      </p:sp>
      <p:sp>
        <p:nvSpPr>
          <p:cNvPr id="75" name="Text Box 74">
            <a:extLst>
              <a:ext uri="{FF2B5EF4-FFF2-40B4-BE49-F238E27FC236}">
                <a16:creationId xmlns:a16="http://schemas.microsoft.com/office/drawing/2014/main" id="{DA964C89-1042-40A8-83CA-1C5B4BFCB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631" y="3776981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ea typeface="华文细黑" panose="02010600040101010101" pitchFamily="2" charset="-122"/>
              </a:rPr>
              <a:t>E1/0/1</a:t>
            </a:r>
          </a:p>
        </p:txBody>
      </p:sp>
      <p:sp>
        <p:nvSpPr>
          <p:cNvPr id="76" name="Text Box 75">
            <a:extLst>
              <a:ext uri="{FF2B5EF4-FFF2-40B4-BE49-F238E27FC236}">
                <a16:creationId xmlns:a16="http://schemas.microsoft.com/office/drawing/2014/main" id="{30F1D223-9CBD-4C7F-959E-A3111931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631" y="4259581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77" name="Text Box 78">
            <a:extLst>
              <a:ext uri="{FF2B5EF4-FFF2-40B4-BE49-F238E27FC236}">
                <a16:creationId xmlns:a16="http://schemas.microsoft.com/office/drawing/2014/main" id="{53FB7B93-05F4-4488-806E-A9F51F612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981" y="3767456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ea typeface="华文细黑" panose="02010600040101010101" pitchFamily="2" charset="-122"/>
              </a:rPr>
              <a:t>E1/0/1</a:t>
            </a:r>
          </a:p>
        </p:txBody>
      </p:sp>
      <p:sp>
        <p:nvSpPr>
          <p:cNvPr id="78" name="Text Box 79">
            <a:extLst>
              <a:ext uri="{FF2B5EF4-FFF2-40B4-BE49-F238E27FC236}">
                <a16:creationId xmlns:a16="http://schemas.microsoft.com/office/drawing/2014/main" id="{D429A593-FD8D-4198-A2D8-492C757AF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981" y="4261168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79" name="Text Box 80">
            <a:extLst>
              <a:ext uri="{FF2B5EF4-FFF2-40B4-BE49-F238E27FC236}">
                <a16:creationId xmlns:a16="http://schemas.microsoft.com/office/drawing/2014/main" id="{E6836F18-3D97-46A7-8342-C74146D1B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93" y="4126231"/>
            <a:ext cx="617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ea typeface="华文细黑" panose="02010600040101010101" pitchFamily="2" charset="-122"/>
              </a:rPr>
              <a:t>E1/0/24</a:t>
            </a:r>
          </a:p>
        </p:txBody>
      </p:sp>
      <p:sp>
        <p:nvSpPr>
          <p:cNvPr id="80" name="Text Box 81">
            <a:extLst>
              <a:ext uri="{FF2B5EF4-FFF2-40B4-BE49-F238E27FC236}">
                <a16:creationId xmlns:a16="http://schemas.microsoft.com/office/drawing/2014/main" id="{1B4B42C6-4DA9-459B-8AE7-AE0B268C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593" y="3948431"/>
            <a:ext cx="617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ea typeface="华文细黑" panose="02010600040101010101" pitchFamily="2" charset="-122"/>
              </a:rPr>
              <a:t>E1/0/24</a:t>
            </a:r>
          </a:p>
        </p:txBody>
      </p:sp>
      <p:sp>
        <p:nvSpPr>
          <p:cNvPr id="81" name="Text Box 82">
            <a:extLst>
              <a:ext uri="{FF2B5EF4-FFF2-40B4-BE49-F238E27FC236}">
                <a16:creationId xmlns:a16="http://schemas.microsoft.com/office/drawing/2014/main" id="{8F39E1B1-99D0-40E3-9F29-D458BBF9F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868" y="34690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SWA</a:t>
            </a:r>
          </a:p>
        </p:txBody>
      </p:sp>
      <p:sp>
        <p:nvSpPr>
          <p:cNvPr id="82" name="Text Box 83">
            <a:extLst>
              <a:ext uri="{FF2B5EF4-FFF2-40B4-BE49-F238E27FC236}">
                <a16:creationId xmlns:a16="http://schemas.microsoft.com/office/drawing/2014/main" id="{A20E308F-8051-4FA8-B187-6746DD31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693" y="346900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SWB</a:t>
            </a:r>
          </a:p>
        </p:txBody>
      </p:sp>
    </p:spTree>
    <p:extLst>
      <p:ext uri="{BB962C8B-B14F-4D97-AF65-F5344CB8AC3E}">
        <p14:creationId xmlns:p14="http://schemas.microsoft.com/office/powerpoint/2010/main" val="103494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9625-2A18-43C9-BE34-A526ECA9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Trunk</a:t>
            </a:r>
            <a:r>
              <a:rPr lang="zh-CN" altLang="en-US" dirty="0"/>
              <a:t>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8D607-6C08-4A89-B089-3BF7D19D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6BAA2BEB-8750-4E48-91E8-57821C9C0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493" y="2304221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8B26DF9-CAE3-43DC-9594-3D01C8625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493" y="3672646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D2621C8-999E-4597-AEFC-DD7FD08A8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8730" y="223119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83925ED0-DE22-474C-BD6D-4AC29B287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8730" y="3672646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FA10433-DAD6-40CF-A49A-B63DDD24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2105" y="3310696"/>
            <a:ext cx="93503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6C61C72-1CF3-43A6-9047-A30B4851D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2105" y="302335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626532CB-EA8D-4E81-839D-95DA97404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5755" y="3310696"/>
            <a:ext cx="863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70BE812-C876-45A9-B0AD-1661D5FB9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755" y="302335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9ACCEE9-23D2-470C-9A52-6424B0007E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5755" y="3312283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116F59C-6632-47E7-9B44-1DCD8772A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755" y="2304221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699E4174-0031-42A3-A897-A38286B413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88730" y="2231196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FBE30C3-AF25-4875-A4F6-EF03F4599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8730" y="3312283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5" descr="computer">
            <a:extLst>
              <a:ext uri="{FF2B5EF4-FFF2-40B4-BE49-F238E27FC236}">
                <a16:creationId xmlns:a16="http://schemas.microsoft.com/office/drawing/2014/main" id="{CEC809E8-4DA4-4464-959A-A7B44580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30" y="1799396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omputer">
            <a:extLst>
              <a:ext uri="{FF2B5EF4-FFF2-40B4-BE49-F238E27FC236}">
                <a16:creationId xmlns:a16="http://schemas.microsoft.com/office/drawing/2014/main" id="{3439E769-55E8-4F2E-B9AD-C345F7F1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30" y="3167821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computer">
            <a:extLst>
              <a:ext uri="{FF2B5EF4-FFF2-40B4-BE49-F238E27FC236}">
                <a16:creationId xmlns:a16="http://schemas.microsoft.com/office/drawing/2014/main" id="{D3E7EBF8-F4F9-4C28-B8D8-CF0332A4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68" y="1799396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computer">
            <a:extLst>
              <a:ext uri="{FF2B5EF4-FFF2-40B4-BE49-F238E27FC236}">
                <a16:creationId xmlns:a16="http://schemas.microsoft.com/office/drawing/2014/main" id="{701ADD80-3D78-475D-800D-122D4B6B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55" y="3167821"/>
            <a:ext cx="720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9">
            <a:extLst>
              <a:ext uri="{FF2B5EF4-FFF2-40B4-BE49-F238E27FC236}">
                <a16:creationId xmlns:a16="http://schemas.microsoft.com/office/drawing/2014/main" id="{3A7419F3-E106-49DB-B5D9-12446BFA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255" y="244868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D9D21165-409F-40F5-9D23-D706ADE9D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255" y="381710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C1F5490D-622B-4343-87A5-4AC3AD8F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4993" y="244868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3D33B180-D6EE-49D5-B5AD-7EEAC3B8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405" y="381710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937B3947-F538-42B3-BF7E-431642386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77797"/>
              </p:ext>
            </p:extLst>
          </p:nvPr>
        </p:nvGraphicFramePr>
        <p:xfrm>
          <a:off x="6007418" y="2928108"/>
          <a:ext cx="9366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绘图" r:id="rId4" imgW="1278000" imgH="226800" progId="FLW3Drawing">
                  <p:embed/>
                </p:oleObj>
              </mc:Choice>
              <mc:Fallback>
                <p:oleObj name="绘图" r:id="rId4" imgW="1278000" imgH="226800" progId="FLW3Drawing">
                  <p:embed/>
                  <p:pic>
                    <p:nvPicPr>
                      <p:cNvPr id="5122" name="Object 23">
                        <a:extLst>
                          <a:ext uri="{FF2B5EF4-FFF2-40B4-BE49-F238E27FC236}">
                            <a16:creationId xmlns:a16="http://schemas.microsoft.com/office/drawing/2014/main" id="{85301EE2-99F1-4D74-A055-F0F9C0ECE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418" y="2928108"/>
                        <a:ext cx="9366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882FD675-9B85-4010-887B-6DC30A2F2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577213"/>
              </p:ext>
            </p:extLst>
          </p:nvPr>
        </p:nvGraphicFramePr>
        <p:xfrm>
          <a:off x="3919855" y="3958396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VISIO" r:id="rId6" imgW="1170000" imgH="183600" progId="Visio.Drawing.6">
                  <p:embed/>
                </p:oleObj>
              </mc:Choice>
              <mc:Fallback>
                <p:oleObj name="VISIO" r:id="rId6" imgW="1170000" imgH="183600" progId="Visio.Drawing.6">
                  <p:embed/>
                  <p:pic>
                    <p:nvPicPr>
                      <p:cNvPr id="5123" name="Object 25">
                        <a:extLst>
                          <a:ext uri="{FF2B5EF4-FFF2-40B4-BE49-F238E27FC236}">
                            <a16:creationId xmlns:a16="http://schemas.microsoft.com/office/drawing/2014/main" id="{4146A9A4-2CD9-4F48-968C-E9348463B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855" y="3958396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6">
            <a:extLst>
              <a:ext uri="{FF2B5EF4-FFF2-40B4-BE49-F238E27FC236}">
                <a16:creationId xmlns:a16="http://schemas.microsoft.com/office/drawing/2014/main" id="{846BE049-471E-4B51-B92E-A60359FFE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393" y="2086733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6E1B0D18-7343-424C-86A6-42AF5CE64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655" y="2805871"/>
            <a:ext cx="360363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F1608D82-5A62-424A-89E8-F17EEBA49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655" y="2086733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60D4B292-BE48-4D8A-B676-3021D65B0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393" y="3886958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CF525721-5C12-4E68-BA52-9CD4D8E7F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655" y="3548821"/>
            <a:ext cx="0" cy="338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490CABD7-1AC6-4EDD-A093-C1B131A1B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1243" y="2086733"/>
            <a:ext cx="576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F6E08282-5D53-45C2-8C24-371EA7E68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2468" y="2805871"/>
            <a:ext cx="358775" cy="15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1A8D24E4-7835-4462-ABCD-46F6F13AE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1243" y="2086733"/>
            <a:ext cx="0" cy="7191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701B6B61-6304-4C45-9A83-D17AAC672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468" y="3547233"/>
            <a:ext cx="36036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B0F21749-3854-4BFE-9752-3020E4C89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2830" y="3886958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C0285B13-BEF9-4ACC-8F7D-A3F66AA85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1243" y="3548821"/>
            <a:ext cx="0" cy="338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F2514CE8-A00C-472B-9056-C393DE3D0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655" y="3547233"/>
            <a:ext cx="360363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Object 38">
            <a:extLst>
              <a:ext uri="{FF2B5EF4-FFF2-40B4-BE49-F238E27FC236}">
                <a16:creationId xmlns:a16="http://schemas.microsoft.com/office/drawing/2014/main" id="{9F312ECD-A334-4CB9-942C-A6281D2F0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77881"/>
              </p:ext>
            </p:extLst>
          </p:nvPr>
        </p:nvGraphicFramePr>
        <p:xfrm>
          <a:off x="3919855" y="187083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VISIO" r:id="rId8" imgW="1170000" imgH="183600" progId="Visio.Drawing.6">
                  <p:embed/>
                </p:oleObj>
              </mc:Choice>
              <mc:Fallback>
                <p:oleObj name="VISIO" r:id="rId8" imgW="1170000" imgH="183600" progId="Visio.Drawing.6">
                  <p:embed/>
                  <p:pic>
                    <p:nvPicPr>
                      <p:cNvPr id="5124" name="Object 38">
                        <a:extLst>
                          <a:ext uri="{FF2B5EF4-FFF2-40B4-BE49-F238E27FC236}">
                            <a16:creationId xmlns:a16="http://schemas.microsoft.com/office/drawing/2014/main" id="{FB2F4BD9-1739-4761-8FFF-E4AFC2D72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855" y="187083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9">
            <a:extLst>
              <a:ext uri="{FF2B5EF4-FFF2-40B4-BE49-F238E27FC236}">
                <a16:creationId xmlns:a16="http://schemas.microsoft.com/office/drawing/2014/main" id="{F1DA7E02-70F1-4385-BB11-5E6C07589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21089"/>
              </p:ext>
            </p:extLst>
          </p:nvPr>
        </p:nvGraphicFramePr>
        <p:xfrm>
          <a:off x="8312468" y="1870833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VISIO" r:id="rId9" imgW="1170000" imgH="183600" progId="Visio.Drawing.6">
                  <p:embed/>
                </p:oleObj>
              </mc:Choice>
              <mc:Fallback>
                <p:oleObj name="VISIO" r:id="rId9" imgW="1170000" imgH="183600" progId="Visio.Drawing.6">
                  <p:embed/>
                  <p:pic>
                    <p:nvPicPr>
                      <p:cNvPr id="5125" name="Object 39">
                        <a:extLst>
                          <a:ext uri="{FF2B5EF4-FFF2-40B4-BE49-F238E27FC236}">
                            <a16:creationId xmlns:a16="http://schemas.microsoft.com/office/drawing/2014/main" id="{741286C2-AB58-437F-AAB3-8033B5EF1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468" y="1870833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>
            <a:extLst>
              <a:ext uri="{FF2B5EF4-FFF2-40B4-BE49-F238E27FC236}">
                <a16:creationId xmlns:a16="http://schemas.microsoft.com/office/drawing/2014/main" id="{9920569F-25E8-4EAF-A077-9CFCCA045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34139"/>
              </p:ext>
            </p:extLst>
          </p:nvPr>
        </p:nvGraphicFramePr>
        <p:xfrm>
          <a:off x="8383905" y="3958396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VISIO" r:id="rId10" imgW="1170000" imgH="183600" progId="Visio.Drawing.6">
                  <p:embed/>
                </p:oleObj>
              </mc:Choice>
              <mc:Fallback>
                <p:oleObj name="VISIO" r:id="rId10" imgW="1170000" imgH="183600" progId="Visio.Drawing.6">
                  <p:embed/>
                  <p:pic>
                    <p:nvPicPr>
                      <p:cNvPr id="5126" name="Object 40">
                        <a:extLst>
                          <a:ext uri="{FF2B5EF4-FFF2-40B4-BE49-F238E27FC236}">
                            <a16:creationId xmlns:a16="http://schemas.microsoft.com/office/drawing/2014/main" id="{8C4B42D5-62C5-49A8-8457-7C48AF34A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905" y="3958396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1">
            <a:extLst>
              <a:ext uri="{FF2B5EF4-FFF2-40B4-BE49-F238E27FC236}">
                <a16:creationId xmlns:a16="http://schemas.microsoft.com/office/drawing/2014/main" id="{8D3C5A95-8A03-470B-B601-C2300B98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255" y="1893058"/>
            <a:ext cx="1109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ea typeface="华文细黑" panose="02010600040101010101" pitchFamily="2" charset="-122"/>
              </a:rPr>
              <a:t>Trunk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PVID:20</a:t>
            </a:r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72DE6B1A-0534-4645-8D7F-5A60E259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55" y="2374071"/>
            <a:ext cx="0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F52FB7D1-5031-49FC-B360-EABBB0BDBA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4405" y="3405946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C6E37DBE-820E-4B3B-8A55-88DC6E9B1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3455" y="1748596"/>
            <a:ext cx="0" cy="98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F6C788EA-EDC1-4A7C-9E54-5C837A073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793" y="5049008"/>
            <a:ext cx="7416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允许多个</a:t>
            </a:r>
            <a:r>
              <a:rPr lang="en-US" altLang="zh-CN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通过，可以接收和发送多个</a:t>
            </a:r>
            <a:r>
              <a:rPr lang="en-US" altLang="zh-CN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的数据帧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缺省</a:t>
            </a:r>
            <a:r>
              <a:rPr lang="en-US" altLang="zh-CN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的以太网帧不带标签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ea typeface="华文细黑" panose="02010600040101010101" pitchFamily="2" charset="-122"/>
              </a:rPr>
              <a:t>一般用于交换机之间连接</a:t>
            </a:r>
          </a:p>
        </p:txBody>
      </p:sp>
      <p:grpSp>
        <p:nvGrpSpPr>
          <p:cNvPr id="46" name="Group 46">
            <a:extLst>
              <a:ext uri="{FF2B5EF4-FFF2-40B4-BE49-F238E27FC236}">
                <a16:creationId xmlns:a16="http://schemas.microsoft.com/office/drawing/2014/main" id="{F1FE2EF1-F2D6-4F02-8080-33988E567C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0580" y="2807458"/>
            <a:ext cx="935038" cy="676275"/>
            <a:chOff x="470" y="447"/>
            <a:chExt cx="576" cy="417"/>
          </a:xfrm>
        </p:grpSpPr>
        <p:sp>
          <p:nvSpPr>
            <p:cNvPr id="47" name="AutoShape 47">
              <a:extLst>
                <a:ext uri="{FF2B5EF4-FFF2-40B4-BE49-F238E27FC236}">
                  <a16:creationId xmlns:a16="http://schemas.microsoft.com/office/drawing/2014/main" id="{13B5F5A7-8F0C-4836-A4AF-5FB36D6439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39DB422B-5EE9-4066-927B-9CC84D7E8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F23688EF-A1A5-48A9-88B5-9AC28648C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A1F61F95-6852-4CCF-8916-647B9F36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0A9853AF-C686-4CF4-AA44-EB7CA6554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E954EA54-B160-4C0E-9994-9C6403AAA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EA4B71F1-58A4-4A11-B323-414D3061D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6A1949B-721D-46F2-B3AB-CFC4F6EF5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36FDF848-150E-4F8F-AD15-91A94D5D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5E5CC85D-9D57-4BD7-A716-D2DD8D81D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2CB6441A-2A72-4560-9599-5108F662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12C6CC6F-1FE3-41AD-B26B-611248BB9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>
            <a:extLst>
              <a:ext uri="{FF2B5EF4-FFF2-40B4-BE49-F238E27FC236}">
                <a16:creationId xmlns:a16="http://schemas.microsoft.com/office/drawing/2014/main" id="{C25E794D-36E6-4F39-82F8-F276B8E36D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04405" y="2807458"/>
            <a:ext cx="935038" cy="676275"/>
            <a:chOff x="470" y="447"/>
            <a:chExt cx="576" cy="417"/>
          </a:xfrm>
        </p:grpSpPr>
        <p:sp>
          <p:nvSpPr>
            <p:cNvPr id="60" name="AutoShape 60">
              <a:extLst>
                <a:ext uri="{FF2B5EF4-FFF2-40B4-BE49-F238E27FC236}">
                  <a16:creationId xmlns:a16="http://schemas.microsoft.com/office/drawing/2014/main" id="{1352B5CF-98E8-43BA-8669-385A501179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0A24512B-D27E-482E-A130-292B7451B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C729B39B-80C9-4825-A1D9-D5962D73C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ECC1EC54-A1AE-4112-9407-7087D7E76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3F81A7D5-4A26-4127-BA4E-D119A647B6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7098F3E0-FFA9-4FB4-87EB-615D4CDBF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97D6711F-D159-413C-B6EB-9AD20652D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59BCE0D2-BB6C-4AC0-83FE-3EA8DFD05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A59560C1-CFD6-4851-8A52-7686AF300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EAF2E668-177F-4DB4-976A-34364D4A0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61DA01AE-701B-4712-838C-CC46A34E7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8068F662-A391-4E60-9320-5994C3471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Line 72">
            <a:extLst>
              <a:ext uri="{FF2B5EF4-FFF2-40B4-BE49-F238E27FC236}">
                <a16:creationId xmlns:a16="http://schemas.microsoft.com/office/drawing/2014/main" id="{BA13AE64-D4BA-4ABD-BD28-1CF39C8B3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618" y="3166233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73">
            <a:extLst>
              <a:ext uri="{FF2B5EF4-FFF2-40B4-BE49-F238E27FC236}">
                <a16:creationId xmlns:a16="http://schemas.microsoft.com/office/drawing/2014/main" id="{07A750E7-A839-4F00-9AC8-2D9AB6CCC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880" y="3982208"/>
            <a:ext cx="1109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ea typeface="华文细黑" panose="02010600040101010101" pitchFamily="2" charset="-122"/>
              </a:rPr>
              <a:t>Trunk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PVID:20</a:t>
            </a:r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67C31F56-866C-447C-A5F2-0BEE46F3C7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6568" y="1821621"/>
            <a:ext cx="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75">
            <a:extLst>
              <a:ext uri="{FF2B5EF4-FFF2-40B4-BE49-F238E27FC236}">
                <a16:creationId xmlns:a16="http://schemas.microsoft.com/office/drawing/2014/main" id="{CB7034E3-6DA7-4FAD-8F01-1708205675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3455" y="354882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76">
            <a:extLst>
              <a:ext uri="{FF2B5EF4-FFF2-40B4-BE49-F238E27FC236}">
                <a16:creationId xmlns:a16="http://schemas.microsoft.com/office/drawing/2014/main" id="{68A32B9C-139A-4B21-B616-85BFB5F1B8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96568" y="3383721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77">
            <a:extLst>
              <a:ext uri="{FF2B5EF4-FFF2-40B4-BE49-F238E27FC236}">
                <a16:creationId xmlns:a16="http://schemas.microsoft.com/office/drawing/2014/main" id="{D77D9E1F-FE8D-48DB-89D6-59FDF123F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930" y="4414008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ea typeface="华文细黑" panose="02010600040101010101" pitchFamily="2" charset="-122"/>
              </a:rPr>
              <a:t>Access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PVID:20</a:t>
            </a:r>
          </a:p>
        </p:txBody>
      </p:sp>
      <p:sp>
        <p:nvSpPr>
          <p:cNvPr id="78" name="Text Box 78">
            <a:extLst>
              <a:ext uri="{FF2B5EF4-FFF2-40B4-BE49-F238E27FC236}">
                <a16:creationId xmlns:a16="http://schemas.microsoft.com/office/drawing/2014/main" id="{15A020E8-B4F2-4E9F-95A2-524DE5C04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930" y="1223133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ea typeface="华文细黑" panose="02010600040101010101" pitchFamily="2" charset="-122"/>
              </a:rPr>
              <a:t>Access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PVID:10</a:t>
            </a:r>
          </a:p>
        </p:txBody>
      </p:sp>
      <p:sp>
        <p:nvSpPr>
          <p:cNvPr id="79" name="Text Box 79">
            <a:extLst>
              <a:ext uri="{FF2B5EF4-FFF2-40B4-BE49-F238E27FC236}">
                <a16:creationId xmlns:a16="http://schemas.microsoft.com/office/drawing/2014/main" id="{9AF702FB-77DA-4847-B7D2-10243C53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668" y="1245358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ea typeface="华文细黑" panose="02010600040101010101" pitchFamily="2" charset="-122"/>
              </a:rPr>
              <a:t>Access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PVID:10</a:t>
            </a:r>
          </a:p>
        </p:txBody>
      </p:sp>
      <p:sp>
        <p:nvSpPr>
          <p:cNvPr id="80" name="Text Box 80">
            <a:extLst>
              <a:ext uri="{FF2B5EF4-FFF2-40B4-BE49-F238E27FC236}">
                <a16:creationId xmlns:a16="http://schemas.microsoft.com/office/drawing/2014/main" id="{C5045996-6CD3-436B-8232-C0034418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305" y="4414008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1600">
                <a:ea typeface="华文细黑" panose="02010600040101010101" pitchFamily="2" charset="-122"/>
              </a:rPr>
              <a:t>Access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PVID:20</a:t>
            </a:r>
          </a:p>
        </p:txBody>
      </p:sp>
      <p:sp>
        <p:nvSpPr>
          <p:cNvPr id="81" name="Text Box 82">
            <a:extLst>
              <a:ext uri="{FF2B5EF4-FFF2-40B4-BE49-F238E27FC236}">
                <a16:creationId xmlns:a16="http://schemas.microsoft.com/office/drawing/2014/main" id="{880261D1-FB35-4B7C-9724-D3980F0C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418" y="2613783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Tag=10</a:t>
            </a:r>
          </a:p>
        </p:txBody>
      </p:sp>
      <p:sp>
        <p:nvSpPr>
          <p:cNvPr id="82" name="Text Box 85">
            <a:extLst>
              <a:ext uri="{FF2B5EF4-FFF2-40B4-BE49-F238E27FC236}">
                <a16:creationId xmlns:a16="http://schemas.microsoft.com/office/drawing/2014/main" id="{3CB754B2-521D-45C0-998F-DA18A8D03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218" y="2777296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ea typeface="华文细黑" panose="02010600040101010101" pitchFamily="2" charset="-122"/>
              </a:rPr>
              <a:t>E1/0/1</a:t>
            </a:r>
          </a:p>
        </p:txBody>
      </p:sp>
      <p:sp>
        <p:nvSpPr>
          <p:cNvPr id="83" name="Text Box 86">
            <a:extLst>
              <a:ext uri="{FF2B5EF4-FFF2-40B4-BE49-F238E27FC236}">
                <a16:creationId xmlns:a16="http://schemas.microsoft.com/office/drawing/2014/main" id="{3C44335E-317B-4648-8247-32A4FE9B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218" y="3259896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84" name="Text Box 87">
            <a:extLst>
              <a:ext uri="{FF2B5EF4-FFF2-40B4-BE49-F238E27FC236}">
                <a16:creationId xmlns:a16="http://schemas.microsoft.com/office/drawing/2014/main" id="{6BF102C2-D391-49E9-86BE-695A60E3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568" y="2767771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ea typeface="华文细黑" panose="02010600040101010101" pitchFamily="2" charset="-122"/>
              </a:rPr>
              <a:t>E1/0/1</a:t>
            </a:r>
          </a:p>
        </p:txBody>
      </p:sp>
      <p:sp>
        <p:nvSpPr>
          <p:cNvPr id="85" name="Text Box 88">
            <a:extLst>
              <a:ext uri="{FF2B5EF4-FFF2-40B4-BE49-F238E27FC236}">
                <a16:creationId xmlns:a16="http://schemas.microsoft.com/office/drawing/2014/main" id="{4854D33A-FB15-4024-9C6C-79396537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568" y="3261483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ea typeface="华文细黑" panose="02010600040101010101" pitchFamily="2" charset="-122"/>
              </a:rPr>
              <a:t>E1/0/2</a:t>
            </a:r>
          </a:p>
        </p:txBody>
      </p:sp>
      <p:sp>
        <p:nvSpPr>
          <p:cNvPr id="86" name="Text Box 89">
            <a:extLst>
              <a:ext uri="{FF2B5EF4-FFF2-40B4-BE49-F238E27FC236}">
                <a16:creationId xmlns:a16="http://schemas.microsoft.com/office/drawing/2014/main" id="{F364F34E-A3FD-404E-B57D-10D6DA90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580" y="3126546"/>
            <a:ext cx="617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ea typeface="华文细黑" panose="02010600040101010101" pitchFamily="2" charset="-122"/>
              </a:rPr>
              <a:t>E1/0/24</a:t>
            </a:r>
          </a:p>
        </p:txBody>
      </p:sp>
      <p:sp>
        <p:nvSpPr>
          <p:cNvPr id="87" name="Text Box 90">
            <a:extLst>
              <a:ext uri="{FF2B5EF4-FFF2-40B4-BE49-F238E27FC236}">
                <a16:creationId xmlns:a16="http://schemas.microsoft.com/office/drawing/2014/main" id="{3A5DEC9B-64F9-4920-B30A-F6EAF71E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180" y="2948746"/>
            <a:ext cx="617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ea typeface="华文细黑" panose="02010600040101010101" pitchFamily="2" charset="-122"/>
              </a:rPr>
              <a:t>E1/0/24</a:t>
            </a:r>
          </a:p>
        </p:txBody>
      </p:sp>
      <p:graphicFrame>
        <p:nvGraphicFramePr>
          <p:cNvPr id="88" name="Object 91">
            <a:extLst>
              <a:ext uri="{FF2B5EF4-FFF2-40B4-BE49-F238E27FC236}">
                <a16:creationId xmlns:a16="http://schemas.microsoft.com/office/drawing/2014/main" id="{0F229433-6DB4-4C8A-9AA7-EC3684281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47998"/>
              </p:ext>
            </p:extLst>
          </p:nvPr>
        </p:nvGraphicFramePr>
        <p:xfrm>
          <a:off x="6078855" y="326148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VISIO" r:id="rId11" imgW="1170000" imgH="183600" progId="Visio.Drawing.6">
                  <p:embed/>
                </p:oleObj>
              </mc:Choice>
              <mc:Fallback>
                <p:oleObj name="VISIO" r:id="rId11" imgW="1170000" imgH="183600" progId="Visio.Drawing.6">
                  <p:embed/>
                  <p:pic>
                    <p:nvPicPr>
                      <p:cNvPr id="5127" name="Object 91">
                        <a:extLst>
                          <a:ext uri="{FF2B5EF4-FFF2-40B4-BE49-F238E27FC236}">
                            <a16:creationId xmlns:a16="http://schemas.microsoft.com/office/drawing/2014/main" id="{226043C2-BB2F-400E-A0B7-E65C2DBEC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855" y="326148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11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85A32-7457-4CA7-9052-314ED556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Trunk</a:t>
            </a:r>
            <a:r>
              <a:rPr lang="zh-CN" altLang="en-US" dirty="0"/>
              <a:t>接口</a:t>
            </a:r>
            <a:r>
              <a:rPr lang="en-US" altLang="zh-CN" dirty="0"/>
              <a:t>VLAN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54239-72E5-4068-BCCC-7C17C5E6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2D36ED9-62EC-424D-85C7-F7DF0DED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35" y="1690688"/>
            <a:ext cx="756126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[Quidway]display port vlan active Ethernet 0/3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T=TAG U=UNTAG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Port                Link Type    PVID    VLAN List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E0/3               trunk            3           U: 3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                                                        T: 1</a:t>
            </a:r>
          </a:p>
        </p:txBody>
      </p:sp>
      <p:grpSp>
        <p:nvGrpSpPr>
          <p:cNvPr id="5" name="组合 10">
            <a:extLst>
              <a:ext uri="{FF2B5EF4-FFF2-40B4-BE49-F238E27FC236}">
                <a16:creationId xmlns:a16="http://schemas.microsoft.com/office/drawing/2014/main" id="{A2786E32-8F67-409D-A0B9-CA9E5B7AEF5C}"/>
              </a:ext>
            </a:extLst>
          </p:cNvPr>
          <p:cNvGrpSpPr>
            <a:grpSpLocks/>
          </p:cNvGrpSpPr>
          <p:nvPr/>
        </p:nvGrpSpPr>
        <p:grpSpPr bwMode="auto">
          <a:xfrm>
            <a:off x="3714897" y="5291138"/>
            <a:ext cx="2447925" cy="727075"/>
            <a:chOff x="4500563" y="3500438"/>
            <a:chExt cx="3382962" cy="727131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7C681753-D9C4-4F58-BA64-71822977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00438"/>
              <a:ext cx="3382962" cy="690562"/>
            </a:xfrm>
            <a:prstGeom prst="wedgeRectCallout">
              <a:avLst>
                <a:gd name="adj1" fmla="val -44690"/>
                <a:gd name="adj2" fmla="val -192384"/>
              </a:avLst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08B1FF2E-CDA2-42E7-9297-05E4B89E8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330" y="3525838"/>
              <a:ext cx="1838965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800">
                  <a:ea typeface="华文细黑" panose="02010600040101010101" pitchFamily="2" charset="-122"/>
                </a:rPr>
                <a:t>收到</a:t>
              </a:r>
              <a:r>
                <a:rPr lang="en-US" altLang="zh-CN" sz="1800">
                  <a:ea typeface="华文细黑" panose="02010600040101010101" pitchFamily="2" charset="-122"/>
                </a:rPr>
                <a:t>untagged</a:t>
              </a:r>
              <a:r>
                <a:rPr lang="zh-CN" altLang="en-US" sz="1800">
                  <a:ea typeface="华文细黑" panose="02010600040101010101" pitchFamily="2" charset="-122"/>
                </a:rPr>
                <a:t>帧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>
                  <a:ea typeface="华文细黑" panose="02010600040101010101" pitchFamily="2" charset="-122"/>
                </a:rPr>
                <a:t>后，添加</a:t>
              </a:r>
              <a:r>
                <a:rPr lang="en-US" altLang="zh-CN" sz="1800">
                  <a:ea typeface="华文细黑" panose="02010600040101010101" pitchFamily="2" charset="-122"/>
                </a:rPr>
                <a:t>PVID 3</a:t>
              </a:r>
              <a:endParaRPr lang="zh-CN" altLang="en-US" sz="1800"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组合 12">
            <a:extLst>
              <a:ext uri="{FF2B5EF4-FFF2-40B4-BE49-F238E27FC236}">
                <a16:creationId xmlns:a16="http://schemas.microsoft.com/office/drawing/2014/main" id="{00D3A72B-4DB7-46F8-AB90-2CA73FEDE969}"/>
              </a:ext>
            </a:extLst>
          </p:cNvPr>
          <p:cNvGrpSpPr>
            <a:grpSpLocks/>
          </p:cNvGrpSpPr>
          <p:nvPr/>
        </p:nvGrpSpPr>
        <p:grpSpPr bwMode="auto">
          <a:xfrm>
            <a:off x="6245372" y="3922713"/>
            <a:ext cx="1865313" cy="701675"/>
            <a:chOff x="5588796" y="5397500"/>
            <a:chExt cx="1866104" cy="701731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E0D6B368-1F15-461F-8521-EF78BAA5C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5445125"/>
              <a:ext cx="1730375" cy="576263"/>
            </a:xfrm>
            <a:prstGeom prst="wedgeRectCallout">
              <a:avLst>
                <a:gd name="adj1" fmla="val -116056"/>
                <a:gd name="adj2" fmla="val 24106"/>
              </a:avLst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398EDF34-B179-4598-8344-26A8F1E92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8796" y="5397500"/>
              <a:ext cx="1862904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800">
                  <a:ea typeface="华文细黑" panose="02010600040101010101" pitchFamily="2" charset="-122"/>
                </a:rPr>
                <a:t>允许多个</a:t>
              </a:r>
              <a:r>
                <a:rPr lang="en-US" altLang="zh-CN" sz="1800">
                  <a:ea typeface="华文细黑" panose="02010600040101010101" pitchFamily="2" charset="-122"/>
                </a:rPr>
                <a:t>VLAN</a:t>
              </a:r>
              <a:r>
                <a:rPr lang="zh-CN" altLang="en-US" sz="1800">
                  <a:ea typeface="华文细黑" panose="02010600040101010101" pitchFamily="2" charset="-122"/>
                </a:rPr>
                <a:t>通过</a:t>
              </a:r>
            </a:p>
          </p:txBody>
        </p:sp>
      </p:grpSp>
      <p:grpSp>
        <p:nvGrpSpPr>
          <p:cNvPr id="11" name="组合 11">
            <a:extLst>
              <a:ext uri="{FF2B5EF4-FFF2-40B4-BE49-F238E27FC236}">
                <a16:creationId xmlns:a16="http://schemas.microsoft.com/office/drawing/2014/main" id="{93C09958-6FF3-4001-9838-E4082016AACE}"/>
              </a:ext>
            </a:extLst>
          </p:cNvPr>
          <p:cNvGrpSpPr>
            <a:grpSpLocks/>
          </p:cNvGrpSpPr>
          <p:nvPr/>
        </p:nvGrpSpPr>
        <p:grpSpPr bwMode="auto">
          <a:xfrm>
            <a:off x="1051072" y="5230813"/>
            <a:ext cx="2159000" cy="912812"/>
            <a:chOff x="4357688" y="4244975"/>
            <a:chExt cx="2159000" cy="912813"/>
          </a:xfrm>
        </p:grpSpPr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DE49A036-C91E-4429-B9C5-5515D722C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8" y="4244975"/>
              <a:ext cx="2159000" cy="912813"/>
            </a:xfrm>
            <a:prstGeom prst="wedgeRectCallout">
              <a:avLst>
                <a:gd name="adj1" fmla="val 28417"/>
                <a:gd name="adj2" fmla="val -150380"/>
              </a:avLst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9A7C05ED-ED84-438D-8DD1-EE87FC5D5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1704" y="4376291"/>
              <a:ext cx="1800493" cy="678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800">
                  <a:ea typeface="华文细黑" panose="02010600040101010101" pitchFamily="2" charset="-122"/>
                </a:rPr>
                <a:t>用于连接交换机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>
                  <a:ea typeface="华文细黑" panose="02010600040101010101" pitchFamily="2" charset="-122"/>
                </a:rPr>
                <a:t>等网络设备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19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7D604-3FD9-4F37-9E22-AE31306D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Trunk</a:t>
            </a:r>
            <a:r>
              <a:rPr lang="zh-CN" altLang="en-US" dirty="0"/>
              <a:t>端口属性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7D2E5-14C0-4675-99E4-E9194653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2D2E1F-C374-445D-9684-95584BCD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956" y="3241235"/>
            <a:ext cx="5400675" cy="2770188"/>
          </a:xfrm>
          <a:prstGeom prst="rect">
            <a:avLst/>
          </a:prstGeom>
          <a:noFill/>
          <a:ln w="25400" algn="ctr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ea typeface="华文细黑" panose="02010600040101010101" pitchFamily="2" charset="-122"/>
              </a:rPr>
              <a:t>\\</a:t>
            </a:r>
            <a:r>
              <a:rPr lang="zh-CN" altLang="en-US">
                <a:ea typeface="华文细黑" panose="02010600040101010101" pitchFamily="2" charset="-122"/>
              </a:rPr>
              <a:t>创建</a:t>
            </a:r>
            <a:r>
              <a:rPr lang="en-US" altLang="zh-CN">
                <a:ea typeface="华文细黑" panose="02010600040101010101" pitchFamily="2" charset="-122"/>
              </a:rPr>
              <a:t>VLAN</a:t>
            </a:r>
          </a:p>
          <a:p>
            <a:r>
              <a:rPr lang="en-US" altLang="zh-CN" b="1">
                <a:ea typeface="华文细黑" panose="02010600040101010101" pitchFamily="2" charset="-122"/>
              </a:rPr>
              <a:t>[SWA]vlan 3</a:t>
            </a:r>
          </a:p>
          <a:p>
            <a:r>
              <a:rPr lang="en-US" altLang="zh-CN" b="1">
                <a:ea typeface="华文细黑" panose="02010600040101010101" pitchFamily="2" charset="-122"/>
              </a:rPr>
              <a:t>[SWA]vlan 5</a:t>
            </a:r>
          </a:p>
          <a:p>
            <a:endParaRPr lang="en-US" altLang="zh-CN">
              <a:ea typeface="华文细黑" panose="02010600040101010101" pitchFamily="2" charset="-122"/>
            </a:endParaRPr>
          </a:p>
          <a:p>
            <a:r>
              <a:rPr lang="en-US" altLang="zh-CN">
                <a:ea typeface="华文细黑" panose="02010600040101010101" pitchFamily="2" charset="-122"/>
              </a:rPr>
              <a:t>\\</a:t>
            </a:r>
            <a:r>
              <a:rPr lang="zh-CN" altLang="en-US">
                <a:ea typeface="华文细黑" panose="02010600040101010101" pitchFamily="2" charset="-122"/>
              </a:rPr>
              <a:t>配置端口类型</a:t>
            </a:r>
          </a:p>
          <a:p>
            <a:r>
              <a:rPr lang="en-US" altLang="zh-CN" b="1">
                <a:ea typeface="华文细黑" panose="02010600040101010101" pitchFamily="2" charset="-122"/>
              </a:rPr>
              <a:t>[SWA-Ethernet0/3]port link-type trunk</a:t>
            </a:r>
          </a:p>
          <a:p>
            <a:endParaRPr lang="en-US" altLang="zh-CN" b="1">
              <a:ea typeface="华文细黑" panose="02010600040101010101" pitchFamily="2" charset="-122"/>
            </a:endParaRPr>
          </a:p>
          <a:p>
            <a:r>
              <a:rPr lang="en-US" altLang="zh-CN">
                <a:ea typeface="华文细黑" panose="02010600040101010101" pitchFamily="2" charset="-122"/>
              </a:rPr>
              <a:t>\\</a:t>
            </a:r>
            <a:r>
              <a:rPr lang="zh-CN" altLang="en-US">
                <a:ea typeface="华文细黑" panose="02010600040101010101" pitchFamily="2" charset="-122"/>
              </a:rPr>
              <a:t>配置</a:t>
            </a:r>
            <a:r>
              <a:rPr lang="en-US" altLang="zh-CN">
                <a:ea typeface="华文细黑" panose="02010600040101010101" pitchFamily="2" charset="-122"/>
              </a:rPr>
              <a:t>Trunk-Link</a:t>
            </a:r>
            <a:r>
              <a:rPr lang="zh-CN" altLang="en-US">
                <a:ea typeface="华文细黑" panose="02010600040101010101" pitchFamily="2" charset="-122"/>
              </a:rPr>
              <a:t>端口</a:t>
            </a:r>
            <a:r>
              <a:rPr lang="en-US" altLang="zh-CN">
                <a:ea typeface="华文细黑" panose="02010600040101010101" pitchFamily="2" charset="-122"/>
              </a:rPr>
              <a:t>PVID</a:t>
            </a:r>
          </a:p>
          <a:p>
            <a:r>
              <a:rPr lang="en-US" altLang="zh-CN" b="1">
                <a:ea typeface="华文细黑" panose="02010600040101010101" pitchFamily="2" charset="-122"/>
              </a:rPr>
              <a:t>[SWA-Ethernet0/3]port trunk pvid vlan 3</a:t>
            </a:r>
          </a:p>
          <a:p>
            <a:endParaRPr lang="en-US" altLang="zh-CN">
              <a:ea typeface="华文细黑" panose="02010600040101010101" pitchFamily="2" charset="-122"/>
            </a:endParaRPr>
          </a:p>
          <a:p>
            <a:r>
              <a:rPr lang="en-US" altLang="zh-CN">
                <a:ea typeface="华文细黑" panose="02010600040101010101" pitchFamily="2" charset="-122"/>
              </a:rPr>
              <a:t>\\</a:t>
            </a:r>
            <a:r>
              <a:rPr lang="zh-CN" altLang="en-US">
                <a:ea typeface="华文细黑" panose="02010600040101010101" pitchFamily="2" charset="-122"/>
              </a:rPr>
              <a:t>配置</a:t>
            </a:r>
            <a:r>
              <a:rPr lang="en-US" altLang="zh-CN">
                <a:ea typeface="华文细黑" panose="02010600040101010101" pitchFamily="2" charset="-122"/>
              </a:rPr>
              <a:t>Trunk-Link</a:t>
            </a:r>
            <a:r>
              <a:rPr lang="zh-CN" altLang="en-US">
                <a:ea typeface="华文细黑" panose="02010600040101010101" pitchFamily="2" charset="-122"/>
              </a:rPr>
              <a:t>所允许通过的</a:t>
            </a:r>
            <a:r>
              <a:rPr lang="en-US" altLang="zh-CN">
                <a:ea typeface="华文细黑" panose="02010600040101010101" pitchFamily="2" charset="-122"/>
              </a:rPr>
              <a:t>VLAN</a:t>
            </a:r>
            <a:r>
              <a:rPr lang="zh-CN" altLang="en-US">
                <a:ea typeface="华文细黑" panose="02010600040101010101" pitchFamily="2" charset="-122"/>
              </a:rPr>
              <a:t>（</a:t>
            </a:r>
            <a:r>
              <a:rPr lang="en-US" altLang="zh-CN">
                <a:ea typeface="华文细黑" panose="02010600040101010101" pitchFamily="2" charset="-122"/>
              </a:rPr>
              <a:t>permitted VLAN</a:t>
            </a:r>
            <a:r>
              <a:rPr lang="zh-CN" altLang="en-US">
                <a:ea typeface="华文细黑" panose="02010600040101010101" pitchFamily="2" charset="-122"/>
              </a:rPr>
              <a:t>）</a:t>
            </a:r>
          </a:p>
          <a:p>
            <a:r>
              <a:rPr lang="en-US" altLang="zh-CN" b="1">
                <a:ea typeface="华文细黑" panose="02010600040101010101" pitchFamily="2" charset="-122"/>
              </a:rPr>
              <a:t>[SWA-Ethernet0/3] port trunk allow-pass vlan 5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8F61EFCC-8E1D-45A1-A5D4-97C86A17EDD9}"/>
              </a:ext>
            </a:extLst>
          </p:cNvPr>
          <p:cNvGrpSpPr>
            <a:grpSpLocks/>
          </p:cNvGrpSpPr>
          <p:nvPr/>
        </p:nvGrpSpPr>
        <p:grpSpPr bwMode="auto">
          <a:xfrm>
            <a:off x="3202256" y="2198248"/>
            <a:ext cx="4664075" cy="865187"/>
            <a:chOff x="1429" y="1560"/>
            <a:chExt cx="2938" cy="545"/>
          </a:xfrm>
        </p:grpSpPr>
        <p:cxnSp>
          <p:nvCxnSpPr>
            <p:cNvPr id="6" name="AutoShape 7">
              <a:extLst>
                <a:ext uri="{FF2B5EF4-FFF2-40B4-BE49-F238E27FC236}">
                  <a16:creationId xmlns:a16="http://schemas.microsoft.com/office/drawing/2014/main" id="{37488EB6-E8A3-4997-AB2B-A5C8A63672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09" y="1838"/>
              <a:ext cx="1778" cy="0"/>
            </a:xfrm>
            <a:prstGeom prst="straightConnector1">
              <a:avLst/>
            </a:prstGeom>
            <a:noFill/>
            <a:ln w="127000">
              <a:pattFill prst="wdUpDiag">
                <a:fgClr>
                  <a:srgbClr val="990000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" name="Picture 8" descr="11">
              <a:extLst>
                <a:ext uri="{FF2B5EF4-FFF2-40B4-BE49-F238E27FC236}">
                  <a16:creationId xmlns:a16="http://schemas.microsoft.com/office/drawing/2014/main" id="{77ACE1F2-B672-4C18-97A3-8B877CD3F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570"/>
              <a:ext cx="58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11">
              <a:extLst>
                <a:ext uri="{FF2B5EF4-FFF2-40B4-BE49-F238E27FC236}">
                  <a16:creationId xmlns:a16="http://schemas.microsoft.com/office/drawing/2014/main" id="{6760D565-D148-4424-9559-8EFD0A445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1570"/>
              <a:ext cx="580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21FCF2F-11DC-45F4-B162-72498668A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560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/>
                <a:t>Port-0/3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4227C65F-4D2B-4D8E-BD28-2C23B2415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" y="1570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/>
                <a:t>Port-0/3</a:t>
              </a:r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FBC2B5FD-3BA9-4C74-97EA-CA06D5AD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294" y="1950598"/>
            <a:ext cx="704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6699"/>
                </a:solidFill>
                <a:ea typeface="宋体" panose="02010600030101010101" pitchFamily="2" charset="-122"/>
              </a:rPr>
              <a:t>SWA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3486CFDF-D989-45FC-A063-A6739D0FA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619" y="1944248"/>
            <a:ext cx="704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6699"/>
                </a:solidFill>
                <a:ea typeface="宋体" panose="02010600030101010101" pitchFamily="2" charset="-122"/>
              </a:rPr>
              <a:t>SWB</a:t>
            </a:r>
          </a:p>
        </p:txBody>
      </p:sp>
    </p:spTree>
    <p:extLst>
      <p:ext uri="{BB962C8B-B14F-4D97-AF65-F5344CB8AC3E}">
        <p14:creationId xmlns:p14="http://schemas.microsoft.com/office/powerpoint/2010/main" val="354010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97E8B-FE7D-423F-AAEC-1095C5AA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</a:t>
            </a:r>
            <a:r>
              <a:rPr lang="zh-CN" altLang="en-US" dirty="0"/>
              <a:t>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73B3B-0D59-4AF5-BC3C-24F3F4C7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029E201-ED36-4BEC-958F-D8318D9C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716" y="4783138"/>
            <a:ext cx="7705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允许多个</a:t>
            </a:r>
            <a:r>
              <a:rPr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通过，可以接收和发送多个</a:t>
            </a:r>
            <a:r>
              <a:rPr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的数据帧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Hybrid</a:t>
            </a:r>
            <a:r>
              <a:rPr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端口和</a:t>
            </a:r>
            <a:r>
              <a:rPr lang="en-US" altLang="zh-CN" sz="2000" b="1">
                <a:solidFill>
                  <a:srgbClr val="000000"/>
                </a:solidFill>
                <a:ea typeface="华文细黑" panose="02010600040101010101" pitchFamily="2" charset="-122"/>
              </a:rPr>
              <a:t>Trunk</a:t>
            </a:r>
            <a:r>
              <a:rPr lang="zh-CN" altLang="en-US" sz="2000" b="1">
                <a:solidFill>
                  <a:srgbClr val="000000"/>
                </a:solidFill>
                <a:ea typeface="华文细黑" panose="02010600040101010101" pitchFamily="2" charset="-122"/>
              </a:rPr>
              <a:t>端口的不同之处在于：</a:t>
            </a:r>
          </a:p>
          <a:p>
            <a:pPr lvl="1"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en-US" altLang="zh-CN" sz="1600">
                <a:solidFill>
                  <a:srgbClr val="000000"/>
                </a:solidFill>
                <a:ea typeface="华文细黑" panose="02010600040101010101" pitchFamily="2" charset="-122"/>
              </a:rPr>
              <a:t>Hybrid</a:t>
            </a:r>
            <a:r>
              <a:rPr lang="zh-CN" altLang="en-US" sz="1600">
                <a:solidFill>
                  <a:srgbClr val="000000"/>
                </a:solidFill>
                <a:ea typeface="华文细黑" panose="02010600040101010101" pitchFamily="2" charset="-122"/>
              </a:rPr>
              <a:t>端口允许多个</a:t>
            </a:r>
            <a:r>
              <a:rPr lang="en-US" altLang="zh-CN" sz="1600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 sz="1600">
                <a:solidFill>
                  <a:srgbClr val="000000"/>
                </a:solidFill>
                <a:ea typeface="华文细黑" panose="02010600040101010101" pitchFamily="2" charset="-122"/>
              </a:rPr>
              <a:t>的以太网帧不带标签</a:t>
            </a:r>
          </a:p>
          <a:p>
            <a:pPr lvl="1" eaLnBrk="1" hangingPunct="1">
              <a:lnSpc>
                <a:spcPct val="150000"/>
              </a:lnSpc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à"/>
            </a:pPr>
            <a:r>
              <a:rPr lang="en-US" altLang="zh-CN" sz="1600">
                <a:solidFill>
                  <a:srgbClr val="000000"/>
                </a:solidFill>
                <a:ea typeface="华文细黑" panose="02010600040101010101" pitchFamily="2" charset="-122"/>
              </a:rPr>
              <a:t>Trunk</a:t>
            </a:r>
            <a:r>
              <a:rPr lang="zh-CN" altLang="en-US" sz="1600">
                <a:solidFill>
                  <a:srgbClr val="000000"/>
                </a:solidFill>
                <a:ea typeface="华文细黑" panose="02010600040101010101" pitchFamily="2" charset="-122"/>
              </a:rPr>
              <a:t>端口只允许缺省</a:t>
            </a:r>
            <a:r>
              <a:rPr lang="en-US" altLang="zh-CN" sz="1600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 sz="1600">
                <a:solidFill>
                  <a:srgbClr val="000000"/>
                </a:solidFill>
                <a:ea typeface="华文细黑" panose="02010600040101010101" pitchFamily="2" charset="-122"/>
              </a:rPr>
              <a:t>的以太网帧不带标签</a:t>
            </a:r>
            <a:endParaRPr lang="zh-CN" altLang="en-US" sz="2000" b="1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7E7E2BE2-B1F0-499A-9EF4-CC74D55E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978" y="204946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0FF717F-059D-4C2B-824F-53DCB06BA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978" y="341788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9EFD1DF-D62B-41ED-9137-1BAA57D1A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966" y="2911476"/>
            <a:ext cx="2449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80321D68-00A0-491C-B728-F69FC084E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241" y="3057526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5EAE84B8-9E90-4F0B-A278-2B37C03F8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241" y="2768601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EAFD679-9071-4820-BF3D-CB716A27D9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8241" y="3057526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53E6945-F3F6-49B2-9FA4-5EA2A79B1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241" y="2049463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11" descr="computer">
            <a:extLst>
              <a:ext uri="{FF2B5EF4-FFF2-40B4-BE49-F238E27FC236}">
                <a16:creationId xmlns:a16="http://schemas.microsoft.com/office/drawing/2014/main" id="{020BCF77-B599-466F-BD5A-24132FBB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16" y="1544638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computer">
            <a:extLst>
              <a:ext uri="{FF2B5EF4-FFF2-40B4-BE49-F238E27FC236}">
                <a16:creationId xmlns:a16="http://schemas.microsoft.com/office/drawing/2014/main" id="{33DA0DF4-24B6-482A-A3CB-BFDA5DF9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16" y="291306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computer">
            <a:extLst>
              <a:ext uri="{FF2B5EF4-FFF2-40B4-BE49-F238E27FC236}">
                <a16:creationId xmlns:a16="http://schemas.microsoft.com/office/drawing/2014/main" id="{B4959145-A06F-4DB0-A4D5-842A8823B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453" y="243046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58F3E096-0020-41BC-AEB4-7DFA25D08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741" y="219392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F13EE00-BC95-4213-9D35-2343E80E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741" y="356235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A0BC5FE3-41AF-4E91-AAA6-812A157C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478" y="307975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pic>
        <p:nvPicPr>
          <p:cNvPr id="18" name="Picture 17" descr="通用交换机">
            <a:extLst>
              <a:ext uri="{FF2B5EF4-FFF2-40B4-BE49-F238E27FC236}">
                <a16:creationId xmlns:a16="http://schemas.microsoft.com/office/drawing/2014/main" id="{59EBCF1B-E003-402A-AC3A-DD606714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41" y="1690688"/>
            <a:ext cx="33845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C7D6F1E-BA72-4419-BE29-36ECA105A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68300"/>
              </p:ext>
            </p:extLst>
          </p:nvPr>
        </p:nvGraphicFramePr>
        <p:xfrm>
          <a:off x="5917028" y="2551113"/>
          <a:ext cx="9366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绘图" r:id="rId5" imgW="1278000" imgH="226800" progId="FLW3Drawing">
                  <p:embed/>
                </p:oleObj>
              </mc:Choice>
              <mc:Fallback>
                <p:oleObj name="绘图" r:id="rId5" imgW="1278000" imgH="226800" progId="FLW3Drawing">
                  <p:embed/>
                  <p:pic>
                    <p:nvPicPr>
                      <p:cNvPr id="6146" name="Object 18">
                        <a:extLst>
                          <a:ext uri="{FF2B5EF4-FFF2-40B4-BE49-F238E27FC236}">
                            <a16:creationId xmlns:a16="http://schemas.microsoft.com/office/drawing/2014/main" id="{A7C0960F-928E-433C-AAC1-354E9E166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028" y="2551113"/>
                        <a:ext cx="9366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9">
            <a:extLst>
              <a:ext uri="{FF2B5EF4-FFF2-40B4-BE49-F238E27FC236}">
                <a16:creationId xmlns:a16="http://schemas.microsoft.com/office/drawing/2014/main" id="{B68857D7-6BBB-4F43-A26A-843AEA90A4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7528" y="2911476"/>
            <a:ext cx="3382963" cy="1476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8E351F2-2160-4795-9096-EE121D0DD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941" y="2768601"/>
            <a:ext cx="3384550" cy="1428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DCBA154B-552E-4679-BBA2-BF97FEC26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28948"/>
              </p:ext>
            </p:extLst>
          </p:nvPr>
        </p:nvGraphicFramePr>
        <p:xfrm>
          <a:off x="5917028" y="3055938"/>
          <a:ext cx="9366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绘图" r:id="rId7" imgW="1278000" imgH="226800" progId="FLW3Drawing">
                  <p:embed/>
                </p:oleObj>
              </mc:Choice>
              <mc:Fallback>
                <p:oleObj name="绘图" r:id="rId7" imgW="1278000" imgH="226800" progId="FLW3Drawing">
                  <p:embed/>
                  <p:pic>
                    <p:nvPicPr>
                      <p:cNvPr id="6147" name="Object 21">
                        <a:extLst>
                          <a:ext uri="{FF2B5EF4-FFF2-40B4-BE49-F238E27FC236}">
                            <a16:creationId xmlns:a16="http://schemas.microsoft.com/office/drawing/2014/main" id="{10BDBA71-CAE1-433A-B9AA-57826B6FF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028" y="3055938"/>
                        <a:ext cx="9366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024C330-53A5-4B0F-A09F-33D67E161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47198"/>
              </p:ext>
            </p:extLst>
          </p:nvPr>
        </p:nvGraphicFramePr>
        <p:xfrm>
          <a:off x="3972341" y="3703638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VISIO" r:id="rId8" imgW="1170000" imgH="183600" progId="Visio.Drawing.6">
                  <p:embed/>
                </p:oleObj>
              </mc:Choice>
              <mc:Fallback>
                <p:oleObj name="VISIO" r:id="rId8" imgW="1170000" imgH="183600" progId="Visio.Drawing.6">
                  <p:embed/>
                  <p:pic>
                    <p:nvPicPr>
                      <p:cNvPr id="6148" name="Object 22">
                        <a:extLst>
                          <a:ext uri="{FF2B5EF4-FFF2-40B4-BE49-F238E27FC236}">
                            <a16:creationId xmlns:a16="http://schemas.microsoft.com/office/drawing/2014/main" id="{8BF44944-5662-4E8C-A41F-51B90ADAB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341" y="3703638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3">
            <a:extLst>
              <a:ext uri="{FF2B5EF4-FFF2-40B4-BE49-F238E27FC236}">
                <a16:creationId xmlns:a16="http://schemas.microsoft.com/office/drawing/2014/main" id="{322E2E73-ED1B-464B-AFB5-71172A2FD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7878" y="1831976"/>
            <a:ext cx="576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345EF74-D85E-402F-ABFE-61155CA5F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141" y="2551113"/>
            <a:ext cx="36036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CC1DB74D-4DA2-4D3F-BEE1-29EF53950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141" y="1831976"/>
            <a:ext cx="0" cy="7191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9C299DCF-DD87-4A83-9231-3DC6DB5B9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7878" y="3632201"/>
            <a:ext cx="576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57DC3F71-1923-4D35-A23A-69BEFAAE8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141" y="3200401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E5B1995C-872D-4C5F-B770-EC8042BB3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416" y="2767013"/>
            <a:ext cx="863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BC8B1A1B-963D-4090-B78C-C5EBD321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4141" y="3198813"/>
            <a:ext cx="36036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6F05CD1C-199D-49FD-A05D-142EC9745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743759"/>
              </p:ext>
            </p:extLst>
          </p:nvPr>
        </p:nvGraphicFramePr>
        <p:xfrm>
          <a:off x="3972341" y="1616076"/>
          <a:ext cx="792162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VISIO" r:id="rId10" imgW="1170000" imgH="183600" progId="Visio.Drawing.6">
                  <p:embed/>
                </p:oleObj>
              </mc:Choice>
              <mc:Fallback>
                <p:oleObj name="VISIO" r:id="rId10" imgW="1170000" imgH="183600" progId="Visio.Drawing.6">
                  <p:embed/>
                  <p:pic>
                    <p:nvPicPr>
                      <p:cNvPr id="6149" name="Object 30">
                        <a:extLst>
                          <a:ext uri="{FF2B5EF4-FFF2-40B4-BE49-F238E27FC236}">
                            <a16:creationId xmlns:a16="http://schemas.microsoft.com/office/drawing/2014/main" id="{CF0CAD90-7416-495C-B0D7-BC6321364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341" y="1616076"/>
                        <a:ext cx="792162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FBB0CED-1392-443A-B200-12882D22D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562205"/>
              </p:ext>
            </p:extLst>
          </p:nvPr>
        </p:nvGraphicFramePr>
        <p:xfrm>
          <a:off x="8364953" y="2551113"/>
          <a:ext cx="792163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VISIO" r:id="rId11" imgW="1170000" imgH="183600" progId="Visio.Drawing.6">
                  <p:embed/>
                </p:oleObj>
              </mc:Choice>
              <mc:Fallback>
                <p:oleObj name="VISIO" r:id="rId11" imgW="1170000" imgH="183600" progId="Visio.Drawing.6">
                  <p:embed/>
                  <p:pic>
                    <p:nvPicPr>
                      <p:cNvPr id="6150" name="Object 31">
                        <a:extLst>
                          <a:ext uri="{FF2B5EF4-FFF2-40B4-BE49-F238E27FC236}">
                            <a16:creationId xmlns:a16="http://schemas.microsoft.com/office/drawing/2014/main" id="{5F364C42-1608-477A-B792-BE08AEDBB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953" y="2551113"/>
                        <a:ext cx="792163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32">
            <a:extLst>
              <a:ext uri="{FF2B5EF4-FFF2-40B4-BE49-F238E27FC236}">
                <a16:creationId xmlns:a16="http://schemas.microsoft.com/office/drawing/2014/main" id="{4CC27BB2-4FAA-47BA-9044-36EDEE5DCE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5941" y="1974851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251FE618-F6D5-4484-AD1A-DEE926A84E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35941" y="3127376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98D480B6-C3E5-4FA6-8615-4A9B8DC0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466" y="3127376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Tag=20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0D4DD38B-EC93-4CC4-B20A-3BB55D74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028" y="3632201"/>
            <a:ext cx="18002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Hybrid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PVID:30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Untag:10,20,30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C332C149-5664-4994-BA88-FE96769805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93516" y="2982913"/>
            <a:ext cx="57467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718A0C8D-ABAE-4AC5-B2E3-D7AD88D4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466" y="2214563"/>
            <a:ext cx="87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CC0000"/>
                </a:solidFill>
                <a:ea typeface="华文细黑" panose="02010600040101010101" pitchFamily="2" charset="-122"/>
              </a:rPr>
              <a:t>Tag=10</a:t>
            </a: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22D2E971-B7D7-4B44-B18F-320C12E80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041" y="1182688"/>
            <a:ext cx="18002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Hybrid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PVID:10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Untag:10,30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DB1F7F1-DB0F-4CE2-9F7E-5AF3F8F3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041" y="3848101"/>
            <a:ext cx="18002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Hybrid</a:t>
            </a:r>
            <a:r>
              <a:rPr lang="zh-CN" altLang="en-US" sz="1600">
                <a:ea typeface="华文细黑" panose="02010600040101010101" pitchFamily="2" charset="-122"/>
              </a:rPr>
              <a:t>端口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PVID:20</a:t>
            </a:r>
          </a:p>
          <a:p>
            <a:pPr algn="ctr" eaLnBrk="1" hangingPunct="1"/>
            <a:r>
              <a:rPr lang="en-US" altLang="zh-CN" sz="1600">
                <a:ea typeface="华文细黑" panose="02010600040101010101" pitchFamily="2" charset="-122"/>
              </a:rPr>
              <a:t>Untag:20,30</a:t>
            </a:r>
          </a:p>
        </p:txBody>
      </p:sp>
    </p:spTree>
    <p:extLst>
      <p:ext uri="{BB962C8B-B14F-4D97-AF65-F5344CB8AC3E}">
        <p14:creationId xmlns:p14="http://schemas.microsoft.com/office/powerpoint/2010/main" val="364985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6D63-8BB5-420C-AA2F-424985A6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</a:t>
            </a:r>
            <a:r>
              <a:rPr lang="zh-CN" altLang="en-US" dirty="0"/>
              <a:t>端口</a:t>
            </a:r>
            <a:r>
              <a:rPr lang="en-US" altLang="zh-CN" dirty="0"/>
              <a:t>VLAN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E25BB-C2EA-424C-AD58-E5E89DBF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82204D2-27D5-48F4-B461-8ACCEA291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473" y="1708150"/>
            <a:ext cx="7561263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000"/>
              <a:t>[Quidway]display port vlan active Ethernet 0/3</a:t>
            </a:r>
          </a:p>
          <a:p>
            <a:pPr>
              <a:lnSpc>
                <a:spcPct val="170000"/>
              </a:lnSpc>
            </a:pPr>
            <a:r>
              <a:rPr lang="en-US" altLang="zh-CN" sz="1800"/>
              <a:t>T=TAG U=UNTAG</a:t>
            </a:r>
          </a:p>
          <a:p>
            <a:pPr>
              <a:lnSpc>
                <a:spcPct val="170000"/>
              </a:lnSpc>
            </a:pPr>
            <a:r>
              <a:rPr lang="en-US" altLang="zh-CN" sz="1800"/>
              <a:t>-------------------------------------------------------------------------------</a:t>
            </a:r>
          </a:p>
          <a:p>
            <a:pPr>
              <a:lnSpc>
                <a:spcPct val="170000"/>
              </a:lnSpc>
            </a:pPr>
            <a:r>
              <a:rPr lang="en-US" altLang="zh-CN" sz="1800"/>
              <a:t>Port                Link Type    PVID    VLAN List</a:t>
            </a:r>
          </a:p>
          <a:p>
            <a:pPr>
              <a:lnSpc>
                <a:spcPct val="170000"/>
              </a:lnSpc>
            </a:pPr>
            <a:r>
              <a:rPr lang="en-US" altLang="zh-CN" sz="1800"/>
              <a:t>-------------------------------------------------------------------------------</a:t>
            </a:r>
          </a:p>
          <a:p>
            <a:pPr>
              <a:lnSpc>
                <a:spcPct val="170000"/>
              </a:lnSpc>
            </a:pPr>
            <a:r>
              <a:rPr lang="en-US" altLang="zh-CN" sz="1800"/>
              <a:t>E0/3               hybrid          5           U: 1 4</a:t>
            </a:r>
          </a:p>
          <a:p>
            <a:pPr>
              <a:lnSpc>
                <a:spcPct val="170000"/>
              </a:lnSpc>
            </a:pPr>
            <a:r>
              <a:rPr lang="en-US" altLang="zh-CN" sz="1800"/>
              <a:t>                                                       T: 3</a:t>
            </a:r>
            <a:endParaRPr lang="en-US" altLang="zh-CN" sz="1800" b="1">
              <a:solidFill>
                <a:srgbClr val="990000"/>
              </a:solidFill>
            </a:endParaRPr>
          </a:p>
        </p:txBody>
      </p:sp>
      <p:grpSp>
        <p:nvGrpSpPr>
          <p:cNvPr id="5" name="组合 8">
            <a:extLst>
              <a:ext uri="{FF2B5EF4-FFF2-40B4-BE49-F238E27FC236}">
                <a16:creationId xmlns:a16="http://schemas.microsoft.com/office/drawing/2014/main" id="{4D4CA630-C899-4787-983B-D2F791FC5D15}"/>
              </a:ext>
            </a:extLst>
          </p:cNvPr>
          <p:cNvGrpSpPr>
            <a:grpSpLocks/>
          </p:cNvGrpSpPr>
          <p:nvPr/>
        </p:nvGrpSpPr>
        <p:grpSpPr bwMode="auto">
          <a:xfrm>
            <a:off x="1984473" y="5597525"/>
            <a:ext cx="1655763" cy="725487"/>
            <a:chOff x="5172075" y="4005263"/>
            <a:chExt cx="1655763" cy="72554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FB6EF41E-1543-43CA-9DE5-1F337009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075" y="4005263"/>
              <a:ext cx="1655763" cy="720725"/>
            </a:xfrm>
            <a:prstGeom prst="wedgeRectCallout">
              <a:avLst>
                <a:gd name="adj1" fmla="val 109250"/>
                <a:gd name="adj2" fmla="val -158370"/>
              </a:avLst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DE79E1AB-28EE-44D9-86C8-D1F4AE09D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271" y="4029075"/>
              <a:ext cx="1563073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zh-CN" altLang="en-US" sz="1800">
                  <a:ea typeface="华文细黑" panose="02010600040101010101" pitchFamily="2" charset="-122"/>
                </a:rPr>
                <a:t>按照</a:t>
              </a:r>
              <a:r>
                <a:rPr lang="en-US" altLang="zh-CN" sz="1800">
                  <a:ea typeface="华文细黑" panose="02010600040101010101" pitchFamily="2" charset="-122"/>
                </a:rPr>
                <a:t>Trunk</a:t>
              </a:r>
              <a:r>
                <a:rPr lang="zh-CN" altLang="en-US" sz="1800">
                  <a:ea typeface="华文细黑" panose="02010600040101010101" pitchFamily="2" charset="-122"/>
                </a:rPr>
                <a:t>端口的方式转发</a:t>
              </a:r>
            </a:p>
          </p:txBody>
        </p:sp>
      </p:grpSp>
      <p:grpSp>
        <p:nvGrpSpPr>
          <p:cNvPr id="8" name="组合 9">
            <a:extLst>
              <a:ext uri="{FF2B5EF4-FFF2-40B4-BE49-F238E27FC236}">
                <a16:creationId xmlns:a16="http://schemas.microsoft.com/office/drawing/2014/main" id="{B3EAD601-D48D-4242-9664-F36CC8A2D1CE}"/>
              </a:ext>
            </a:extLst>
          </p:cNvPr>
          <p:cNvGrpSpPr>
            <a:grpSpLocks/>
          </p:cNvGrpSpPr>
          <p:nvPr/>
        </p:nvGrpSpPr>
        <p:grpSpPr bwMode="auto">
          <a:xfrm>
            <a:off x="5992911" y="5597525"/>
            <a:ext cx="1943100" cy="720725"/>
            <a:chOff x="5795963" y="5157788"/>
            <a:chExt cx="1943100" cy="720725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D87378B-69AB-4D0B-871B-D7074F2B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5157788"/>
              <a:ext cx="1943100" cy="720725"/>
            </a:xfrm>
            <a:prstGeom prst="wedgeRectCallout">
              <a:avLst>
                <a:gd name="adj1" fmla="val -89796"/>
                <a:gd name="adj2" fmla="val -194491"/>
              </a:avLst>
            </a:prstGeom>
            <a:noFill/>
            <a:ln w="9525" algn="ctr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5F26FE73-9ADA-492A-B8ED-7ED463B9F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6763" y="5300663"/>
              <a:ext cx="1801812" cy="371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784225" eaLnBrk="0" hangingPunct="0">
                <a:lnSpc>
                  <a:spcPct val="110000"/>
                </a:lnSpc>
                <a:defRPr/>
              </a:pPr>
              <a:r>
                <a:rPr lang="zh-CN" altLang="en-US" sz="1800" dirty="0">
                  <a:latin typeface="+mn-ea"/>
                  <a:ea typeface="+mn-ea"/>
                </a:rPr>
                <a:t>移除标签后转发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87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9B0A0-50CB-44D3-B469-CB6AE311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Hybrid</a:t>
            </a:r>
            <a:r>
              <a:rPr lang="zh-CN" altLang="en-US" dirty="0"/>
              <a:t>端口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9ED35-A30A-4032-AE18-73B423CC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765960-EA08-4C92-AD69-16E7C55E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823" y="2108177"/>
            <a:ext cx="5256212" cy="3313112"/>
          </a:xfrm>
          <a:prstGeom prst="rect">
            <a:avLst/>
          </a:prstGeom>
          <a:noFill/>
          <a:ln w="25400" algn="ctr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600"/>
              <a:t>[Quidway-Ethernet1/0/1]port link-type hybrid</a:t>
            </a:r>
          </a:p>
          <a:p>
            <a:pPr>
              <a:lnSpc>
                <a:spcPct val="110000"/>
              </a:lnSpc>
            </a:pPr>
            <a:r>
              <a:rPr lang="en-US" altLang="zh-CN" sz="1600"/>
              <a:t>[Quidway-Ethernet1/0/1]port hybrid pvid vlan 2</a:t>
            </a:r>
          </a:p>
          <a:p>
            <a:pPr>
              <a:lnSpc>
                <a:spcPct val="110000"/>
              </a:lnSpc>
            </a:pPr>
            <a:r>
              <a:rPr lang="en-US" altLang="zh-CN" sz="1600"/>
              <a:t>[Quidway-Ethernet1/0/1] port hybrid untagged vlan 2 99</a:t>
            </a:r>
          </a:p>
          <a:p>
            <a:pPr>
              <a:lnSpc>
                <a:spcPct val="110000"/>
              </a:lnSpc>
            </a:pPr>
            <a:endParaRPr lang="en-US" altLang="zh-CN" sz="1600">
              <a:latin typeface="Courier New" panose="02070309020205020404" pitchFamily="49" charset="0"/>
              <a:ea typeface="华文细黑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/>
              <a:t>[Quidway-Ethernet1/0/24]port link-type hybrid</a:t>
            </a:r>
          </a:p>
          <a:p>
            <a:pPr>
              <a:lnSpc>
                <a:spcPct val="110000"/>
              </a:lnSpc>
            </a:pPr>
            <a:r>
              <a:rPr lang="en-US" altLang="zh-CN" sz="1600"/>
              <a:t>[Quidway-Ethernet1/0/24]port hybrid pvid vlan 2</a:t>
            </a:r>
          </a:p>
          <a:p>
            <a:pPr>
              <a:lnSpc>
                <a:spcPct val="110000"/>
              </a:lnSpc>
            </a:pPr>
            <a:r>
              <a:rPr lang="en-US" altLang="zh-CN" sz="1600"/>
              <a:t>[Quidway-Ethernet1/0/24]port hybrid untagged vlan 2 99</a:t>
            </a:r>
          </a:p>
          <a:p>
            <a:pPr>
              <a:lnSpc>
                <a:spcPct val="110000"/>
              </a:lnSpc>
            </a:pPr>
            <a:endParaRPr lang="en-US" altLang="zh-CN" sz="1600"/>
          </a:p>
          <a:p>
            <a:pPr>
              <a:lnSpc>
                <a:spcPct val="110000"/>
              </a:lnSpc>
            </a:pPr>
            <a:r>
              <a:rPr lang="en-US" altLang="zh-CN" sz="1600"/>
              <a:t>[Quidway-Ethernet2/0/0]port link-type hybrid</a:t>
            </a:r>
          </a:p>
          <a:p>
            <a:pPr>
              <a:lnSpc>
                <a:spcPct val="110000"/>
              </a:lnSpc>
            </a:pPr>
            <a:r>
              <a:rPr lang="en-US" altLang="zh-CN" sz="1600"/>
              <a:t>[Quidway-Ethernet2/0/0]port hybrid pvid vlan 99</a:t>
            </a:r>
          </a:p>
          <a:p>
            <a:pPr>
              <a:lnSpc>
                <a:spcPct val="110000"/>
              </a:lnSpc>
            </a:pPr>
            <a:r>
              <a:rPr lang="en-US" altLang="zh-CN" sz="1600"/>
              <a:t>[Quidway-Ethernet2/0/0]port hybrid untagged vlan 2 to 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C65CF04-46F3-48B8-8A87-0680114C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548" y="3394052"/>
            <a:ext cx="1223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b="1">
                <a:latin typeface="FrutigerNext LT Regular" pitchFamily="34" charset="0"/>
              </a:rPr>
              <a:t>Port-2/0/0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7F1C6A2-DB74-460C-B69E-570D3920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460" y="4540227"/>
            <a:ext cx="1152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b="1">
                <a:latin typeface="FrutigerNext LT Regular" pitchFamily="34" charset="0"/>
              </a:rPr>
              <a:t>Port-1/0/1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E9B01368-18C7-4E64-BF4C-C0C62D55E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0773" y="4238602"/>
            <a:ext cx="617537" cy="822325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8CE3170-6BE2-4170-B083-A1FD7EE03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435" y="4249714"/>
            <a:ext cx="792163" cy="792163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E1B10C5B-35B0-4ED4-AE12-C097C2E08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660" y="2746352"/>
            <a:ext cx="0" cy="881062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4" descr="09">
            <a:extLst>
              <a:ext uri="{FF2B5EF4-FFF2-40B4-BE49-F238E27FC236}">
                <a16:creationId xmlns:a16="http://schemas.microsoft.com/office/drawing/2014/main" id="{C92729AF-5795-4BBC-9B03-EB5D08D6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48" y="3506764"/>
            <a:ext cx="935037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 descr="09">
            <a:extLst>
              <a:ext uri="{FF2B5EF4-FFF2-40B4-BE49-F238E27FC236}">
                <a16:creationId xmlns:a16="http://schemas.microsoft.com/office/drawing/2014/main" id="{9D6F7580-A653-4CB5-8E10-23EF6650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073" y="1982764"/>
            <a:ext cx="935037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21">
            <a:extLst>
              <a:ext uri="{FF2B5EF4-FFF2-40B4-BE49-F238E27FC236}">
                <a16:creationId xmlns:a16="http://schemas.microsoft.com/office/drawing/2014/main" id="{BE811612-8325-4CF1-A9DB-D9865E74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73" y="4800577"/>
            <a:ext cx="6715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 descr="21">
            <a:extLst>
              <a:ext uri="{FF2B5EF4-FFF2-40B4-BE49-F238E27FC236}">
                <a16:creationId xmlns:a16="http://schemas.microsoft.com/office/drawing/2014/main" id="{B060264A-FA1C-4535-B7CC-D9581CFC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10" y="4768827"/>
            <a:ext cx="6715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8">
            <a:extLst>
              <a:ext uri="{FF2B5EF4-FFF2-40B4-BE49-F238E27FC236}">
                <a16:creationId xmlns:a16="http://schemas.microsoft.com/office/drawing/2014/main" id="{AF13DFE1-974A-4286-8226-0977C862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973" y="4529114"/>
            <a:ext cx="11509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b="1">
                <a:latin typeface="FrutigerNext LT Regular" pitchFamily="34" charset="0"/>
              </a:rPr>
              <a:t>Port-1/0/24</a:t>
            </a:r>
          </a:p>
        </p:txBody>
      </p:sp>
    </p:spTree>
    <p:extLst>
      <p:ext uri="{BB962C8B-B14F-4D97-AF65-F5344CB8AC3E}">
        <p14:creationId xmlns:p14="http://schemas.microsoft.com/office/powerpoint/2010/main" val="356975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14336-1998-4959-9E7F-C89177C5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端口转发规则分析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D78EA-D186-4D9B-9D2D-606CB801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交换机从外部收到数据，分为两种情况：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第一种情况：收到</a:t>
            </a:r>
            <a:r>
              <a:rPr lang="en-US" altLang="zh-CN" dirty="0"/>
              <a:t>untagged</a:t>
            </a:r>
            <a:r>
              <a:rPr lang="zh-CN" altLang="en-US" dirty="0"/>
              <a:t>数据，此时，</a:t>
            </a:r>
            <a:r>
              <a:rPr lang="en-US" altLang="zh-CN" dirty="0"/>
              <a:t>access</a:t>
            </a:r>
            <a:r>
              <a:rPr lang="zh-CN" altLang="en-US" dirty="0"/>
              <a:t>接口将该数据打上</a:t>
            </a:r>
            <a:r>
              <a:rPr lang="en-US" altLang="zh-CN" dirty="0"/>
              <a:t>PVID</a:t>
            </a:r>
            <a:r>
              <a:rPr lang="zh-CN" altLang="en-US" dirty="0"/>
              <a:t>标签后，转发到交换机内部处理；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第二种情况：收到</a:t>
            </a:r>
            <a:r>
              <a:rPr lang="en-US" altLang="zh-CN" dirty="0"/>
              <a:t>tagged</a:t>
            </a:r>
            <a:r>
              <a:rPr lang="zh-CN" altLang="en-US" dirty="0"/>
              <a:t>数据，此时，</a:t>
            </a:r>
            <a:r>
              <a:rPr lang="en-US" altLang="zh-CN" dirty="0"/>
              <a:t>access</a:t>
            </a:r>
            <a:r>
              <a:rPr lang="zh-CN" altLang="en-US" dirty="0"/>
              <a:t>接口判断该帧中</a:t>
            </a:r>
            <a:r>
              <a:rPr lang="en-US" altLang="zh-CN" dirty="0"/>
              <a:t>VID</a:t>
            </a:r>
            <a:r>
              <a:rPr lang="zh-CN" altLang="en-US" dirty="0"/>
              <a:t>是否和</a:t>
            </a:r>
            <a:r>
              <a:rPr lang="en-US" altLang="zh-CN" dirty="0"/>
              <a:t>PVID</a:t>
            </a:r>
            <a:r>
              <a:rPr lang="zh-CN" altLang="en-US" dirty="0"/>
              <a:t>一致，如不一致，丢弃，如一致，则转发至交换机内部处理</a:t>
            </a:r>
            <a:endParaRPr lang="en-US" altLang="zh-CN" dirty="0"/>
          </a:p>
          <a:p>
            <a:pPr marL="514350" lvl="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交换机从内部收到数据：此时只有一种情况，即</a:t>
            </a:r>
            <a:r>
              <a:rPr lang="en-US" altLang="zh-CN" dirty="0"/>
              <a:t>tagged</a:t>
            </a:r>
            <a:r>
              <a:rPr lang="zh-CN" altLang="en-US" dirty="0"/>
              <a:t>数据，</a:t>
            </a:r>
            <a:r>
              <a:rPr lang="en-US" altLang="zh-CN" dirty="0"/>
              <a:t>access</a:t>
            </a:r>
            <a:r>
              <a:rPr lang="zh-CN" altLang="en-US" dirty="0"/>
              <a:t>接口检查该帧中的</a:t>
            </a:r>
            <a:r>
              <a:rPr lang="en-US" altLang="zh-CN" dirty="0"/>
              <a:t>VID</a:t>
            </a:r>
            <a:r>
              <a:rPr lang="zh-CN" altLang="en-US" dirty="0"/>
              <a:t>是否和</a:t>
            </a:r>
            <a:r>
              <a:rPr lang="en-US" altLang="zh-CN" dirty="0"/>
              <a:t>PVID</a:t>
            </a:r>
            <a:r>
              <a:rPr lang="zh-CN" altLang="en-US" dirty="0"/>
              <a:t>一致，如不一致，丢弃，如一致，则剥离该标签后转发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8167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3DD42-C903-49CC-8B15-9DF6B157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端口转发规则分析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73602-6840-41F8-AA80-AE8E0B51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LSW1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E0/0/1 ACCESS</a:t>
            </a:r>
            <a:r>
              <a:rPr lang="zh-CN" altLang="en-US" dirty="0"/>
              <a:t>接口 </a:t>
            </a:r>
            <a:r>
              <a:rPr lang="en-US" altLang="zh-CN" dirty="0"/>
              <a:t>VLAN10</a:t>
            </a:r>
          </a:p>
          <a:p>
            <a:r>
              <a:rPr lang="en-US" altLang="zh-CN" dirty="0"/>
              <a:t>E0/0/2 ACCESS</a:t>
            </a:r>
            <a:r>
              <a:rPr lang="zh-CN" altLang="en-US" dirty="0"/>
              <a:t>接口 </a:t>
            </a:r>
            <a:r>
              <a:rPr lang="en-US" altLang="zh-CN" dirty="0"/>
              <a:t>VLAN10</a:t>
            </a:r>
          </a:p>
          <a:p>
            <a:endParaRPr lang="en-US" altLang="zh-CN" dirty="0"/>
          </a:p>
          <a:p>
            <a:r>
              <a:rPr lang="en-US" altLang="zh-CN" dirty="0"/>
              <a:t>LSW2</a:t>
            </a:r>
            <a:r>
              <a:rPr lang="zh-CN" altLang="en-US" dirty="0"/>
              <a:t>无</a:t>
            </a:r>
            <a:r>
              <a:rPr lang="en-US" altLang="zh-CN" dirty="0"/>
              <a:t>VLAN</a:t>
            </a:r>
            <a:r>
              <a:rPr lang="zh-CN" altLang="en-US" dirty="0"/>
              <a:t>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PC1</a:t>
            </a:r>
            <a:r>
              <a:rPr lang="zh-CN" altLang="en-US" dirty="0"/>
              <a:t>能否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PC2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16F71-057C-4CC5-8F84-3A0843B6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0" y="2188771"/>
            <a:ext cx="4438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767C-B3D4-43E4-BB7F-876195E3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VLAN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DD1E5-EF5E-432C-B50F-BF35EAF3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4759" cy="4351338"/>
          </a:xfrm>
        </p:spPr>
        <p:txBody>
          <a:bodyPr/>
          <a:lstStyle/>
          <a:p>
            <a:r>
              <a:rPr lang="zh-CN" altLang="en-US" dirty="0"/>
              <a:t>广播风暴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设备发出的广播帧在广播域中传播，占用网络带宽，降低设备性能。</a:t>
            </a:r>
          </a:p>
          <a:p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D8A4232-CA7B-4A40-B1BB-9C181E11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8159" y="3441701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  <a:cs typeface="Arial" panose="020B0604020202020204" pitchFamily="34" charset="0"/>
              </a:rPr>
              <a:t>二层交换机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359CCAF-8E55-41AE-9FC9-29B331697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9234" y="3706813"/>
            <a:ext cx="577850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B4CE483-24BA-447E-9FA0-2C9B009BC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97" y="3706813"/>
            <a:ext cx="287337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7" descr="computer">
            <a:extLst>
              <a:ext uri="{FF2B5EF4-FFF2-40B4-BE49-F238E27FC236}">
                <a16:creationId xmlns:a16="http://schemas.microsoft.com/office/drawing/2014/main" id="{42AC9D1A-EAA6-4B34-8270-79CBE694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97" y="4714876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omputer">
            <a:extLst>
              <a:ext uri="{FF2B5EF4-FFF2-40B4-BE49-F238E27FC236}">
                <a16:creationId xmlns:a16="http://schemas.microsoft.com/office/drawing/2014/main" id="{6816A488-F7A5-43B9-AF98-FD0D16B2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659" y="4714876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>
            <a:extLst>
              <a:ext uri="{FF2B5EF4-FFF2-40B4-BE49-F238E27FC236}">
                <a16:creationId xmlns:a16="http://schemas.microsoft.com/office/drawing/2014/main" id="{6276549F-F502-4C21-9244-0494091A4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5909" y="3851276"/>
            <a:ext cx="719138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B0A7DF34-7A52-4ED8-B63C-75D2BFB27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3972" y="3778251"/>
            <a:ext cx="288925" cy="1081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2E5384D-CF13-4375-8B91-E30768703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672" y="169068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  <a:cs typeface="Arial" panose="020B0604020202020204" pitchFamily="34" charset="0"/>
              </a:rPr>
              <a:t>二层交换机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FB1D4289-AEE3-4182-B249-92950A17C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5409" y="2554288"/>
            <a:ext cx="1008063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A46C02E-729A-460B-98B3-480054F53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3834" y="2554288"/>
            <a:ext cx="1008063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7CA6F5A-8FB4-492D-B9A7-04317F2BA8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35197" y="3346451"/>
            <a:ext cx="914400" cy="666750"/>
            <a:chOff x="1469" y="1344"/>
            <a:chExt cx="576" cy="420"/>
          </a:xfrm>
        </p:grpSpPr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27F4315F-DAA1-4C9A-8836-A950AFE3AE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132DAEB-A0BE-4CC3-80FA-A0047AD2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0D7F32F-BA3F-4C3B-947E-8BEA9D7CB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6E87E9DC-CCBA-4FBF-8CE1-940E84559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7CE531A-8171-4E9B-B981-A316786AF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13F7CF6-D93F-4699-9102-A7479FC73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159 w 424"/>
                <a:gd name="T1" fmla="*/ 68 h 245"/>
                <a:gd name="T2" fmla="*/ 159 w 424"/>
                <a:gd name="T3" fmla="*/ 93 h 245"/>
                <a:gd name="T4" fmla="*/ 116 w 424"/>
                <a:gd name="T5" fmla="*/ 93 h 245"/>
                <a:gd name="T6" fmla="*/ 116 w 424"/>
                <a:gd name="T7" fmla="*/ 86 h 245"/>
                <a:gd name="T8" fmla="*/ 136 w 424"/>
                <a:gd name="T9" fmla="*/ 86 h 245"/>
                <a:gd name="T10" fmla="*/ 113 w 424"/>
                <a:gd name="T11" fmla="*/ 72 h 245"/>
                <a:gd name="T12" fmla="*/ 46 w 424"/>
                <a:gd name="T13" fmla="*/ 72 h 245"/>
                <a:gd name="T14" fmla="*/ 24 w 424"/>
                <a:gd name="T15" fmla="*/ 85 h 245"/>
                <a:gd name="T16" fmla="*/ 44 w 424"/>
                <a:gd name="T17" fmla="*/ 85 h 245"/>
                <a:gd name="T18" fmla="*/ 44 w 424"/>
                <a:gd name="T19" fmla="*/ 92 h 245"/>
                <a:gd name="T20" fmla="*/ 0 w 424"/>
                <a:gd name="T21" fmla="*/ 92 h 245"/>
                <a:gd name="T22" fmla="*/ 0 w 424"/>
                <a:gd name="T23" fmla="*/ 68 h 245"/>
                <a:gd name="T24" fmla="*/ 13 w 424"/>
                <a:gd name="T25" fmla="*/ 68 h 245"/>
                <a:gd name="T26" fmla="*/ 13 w 424"/>
                <a:gd name="T27" fmla="*/ 79 h 245"/>
                <a:gd name="T28" fmla="*/ 36 w 424"/>
                <a:gd name="T29" fmla="*/ 66 h 245"/>
                <a:gd name="T30" fmla="*/ 35 w 424"/>
                <a:gd name="T31" fmla="*/ 27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4 h 245"/>
                <a:gd name="T64" fmla="*/ 123 w 424"/>
                <a:gd name="T65" fmla="*/ 27 h 245"/>
                <a:gd name="T66" fmla="*/ 124 w 424"/>
                <a:gd name="T67" fmla="*/ 66 h 245"/>
                <a:gd name="T68" fmla="*/ 147 w 424"/>
                <a:gd name="T69" fmla="*/ 80 h 245"/>
                <a:gd name="T70" fmla="*/ 147 w 424"/>
                <a:gd name="T71" fmla="*/ 68 h 245"/>
                <a:gd name="T72" fmla="*/ 159 w 424"/>
                <a:gd name="T73" fmla="*/ 68 h 245"/>
                <a:gd name="T74" fmla="*/ 159 w 424"/>
                <a:gd name="T75" fmla="*/ 68 h 245"/>
                <a:gd name="T76" fmla="*/ 159 w 424"/>
                <a:gd name="T77" fmla="*/ 68 h 245"/>
                <a:gd name="T78" fmla="*/ 85 w 424"/>
                <a:gd name="T79" fmla="*/ 70 h 245"/>
                <a:gd name="T80" fmla="*/ 109 w 424"/>
                <a:gd name="T81" fmla="*/ 63 h 245"/>
                <a:gd name="T82" fmla="*/ 108 w 424"/>
                <a:gd name="T83" fmla="*/ 30 h 245"/>
                <a:gd name="T84" fmla="*/ 51 w 424"/>
                <a:gd name="T85" fmla="*/ 30 h 245"/>
                <a:gd name="T86" fmla="*/ 51 w 424"/>
                <a:gd name="T87" fmla="*/ 63 h 245"/>
                <a:gd name="T88" fmla="*/ 85 w 424"/>
                <a:gd name="T89" fmla="*/ 70 h 245"/>
                <a:gd name="T90" fmla="*/ 63 w 424"/>
                <a:gd name="T91" fmla="*/ 57 h 245"/>
                <a:gd name="T92" fmla="*/ 69 w 424"/>
                <a:gd name="T93" fmla="*/ 54 h 245"/>
                <a:gd name="T94" fmla="*/ 88 w 424"/>
                <a:gd name="T95" fmla="*/ 53 h 245"/>
                <a:gd name="T96" fmla="*/ 100 w 424"/>
                <a:gd name="T97" fmla="*/ 51 h 245"/>
                <a:gd name="T98" fmla="*/ 102 w 424"/>
                <a:gd name="T99" fmla="*/ 48 h 245"/>
                <a:gd name="T100" fmla="*/ 100 w 424"/>
                <a:gd name="T101" fmla="*/ 45 h 245"/>
                <a:gd name="T102" fmla="*/ 90 w 424"/>
                <a:gd name="T103" fmla="*/ 43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9 h 245"/>
                <a:gd name="T110" fmla="*/ 109 w 424"/>
                <a:gd name="T111" fmla="*/ 55 h 245"/>
                <a:gd name="T112" fmla="*/ 80 w 424"/>
                <a:gd name="T113" fmla="*/ 59 h 245"/>
                <a:gd name="T114" fmla="*/ 78 w 424"/>
                <a:gd name="T115" fmla="*/ 59 h 245"/>
                <a:gd name="T116" fmla="*/ 91 w 424"/>
                <a:gd name="T117" fmla="*/ 66 h 245"/>
                <a:gd name="T118" fmla="*/ 85 w 424"/>
                <a:gd name="T119" fmla="*/ 70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511482D-0925-4D74-AD72-3B3D97A11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C025F60-266F-427B-B8A1-B9730CD28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159 w 424"/>
                <a:gd name="T1" fmla="*/ 67 h 245"/>
                <a:gd name="T2" fmla="*/ 159 w 424"/>
                <a:gd name="T3" fmla="*/ 92 h 245"/>
                <a:gd name="T4" fmla="*/ 116 w 424"/>
                <a:gd name="T5" fmla="*/ 92 h 245"/>
                <a:gd name="T6" fmla="*/ 116 w 424"/>
                <a:gd name="T7" fmla="*/ 84 h 245"/>
                <a:gd name="T8" fmla="*/ 136 w 424"/>
                <a:gd name="T9" fmla="*/ 84 h 245"/>
                <a:gd name="T10" fmla="*/ 113 w 424"/>
                <a:gd name="T11" fmla="*/ 71 h 245"/>
                <a:gd name="T12" fmla="*/ 46 w 424"/>
                <a:gd name="T13" fmla="*/ 71 h 245"/>
                <a:gd name="T14" fmla="*/ 24 w 424"/>
                <a:gd name="T15" fmla="*/ 84 h 245"/>
                <a:gd name="T16" fmla="*/ 44 w 424"/>
                <a:gd name="T17" fmla="*/ 84 h 245"/>
                <a:gd name="T18" fmla="*/ 44 w 424"/>
                <a:gd name="T19" fmla="*/ 91 h 245"/>
                <a:gd name="T20" fmla="*/ 0 w 424"/>
                <a:gd name="T21" fmla="*/ 91 h 245"/>
                <a:gd name="T22" fmla="*/ 0 w 424"/>
                <a:gd name="T23" fmla="*/ 67 h 245"/>
                <a:gd name="T24" fmla="*/ 13 w 424"/>
                <a:gd name="T25" fmla="*/ 67 h 245"/>
                <a:gd name="T26" fmla="*/ 13 w 424"/>
                <a:gd name="T27" fmla="*/ 78 h 245"/>
                <a:gd name="T28" fmla="*/ 36 w 424"/>
                <a:gd name="T29" fmla="*/ 66 h 245"/>
                <a:gd name="T30" fmla="*/ 35 w 424"/>
                <a:gd name="T31" fmla="*/ 26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3 h 245"/>
                <a:gd name="T64" fmla="*/ 123 w 424"/>
                <a:gd name="T65" fmla="*/ 26 h 245"/>
                <a:gd name="T66" fmla="*/ 124 w 424"/>
                <a:gd name="T67" fmla="*/ 66 h 245"/>
                <a:gd name="T68" fmla="*/ 147 w 424"/>
                <a:gd name="T69" fmla="*/ 78 h 245"/>
                <a:gd name="T70" fmla="*/ 147 w 424"/>
                <a:gd name="T71" fmla="*/ 67 h 245"/>
                <a:gd name="T72" fmla="*/ 159 w 424"/>
                <a:gd name="T73" fmla="*/ 67 h 245"/>
                <a:gd name="T74" fmla="*/ 159 w 424"/>
                <a:gd name="T75" fmla="*/ 67 h 245"/>
                <a:gd name="T76" fmla="*/ 159 w 424"/>
                <a:gd name="T77" fmla="*/ 67 h 245"/>
                <a:gd name="T78" fmla="*/ 85 w 424"/>
                <a:gd name="T79" fmla="*/ 69 h 245"/>
                <a:gd name="T80" fmla="*/ 109 w 424"/>
                <a:gd name="T81" fmla="*/ 62 h 245"/>
                <a:gd name="T82" fmla="*/ 108 w 424"/>
                <a:gd name="T83" fmla="*/ 29 h 245"/>
                <a:gd name="T84" fmla="*/ 51 w 424"/>
                <a:gd name="T85" fmla="*/ 29 h 245"/>
                <a:gd name="T86" fmla="*/ 51 w 424"/>
                <a:gd name="T87" fmla="*/ 62 h 245"/>
                <a:gd name="T88" fmla="*/ 85 w 424"/>
                <a:gd name="T89" fmla="*/ 69 h 245"/>
                <a:gd name="T90" fmla="*/ 63 w 424"/>
                <a:gd name="T91" fmla="*/ 56 h 245"/>
                <a:gd name="T92" fmla="*/ 69 w 424"/>
                <a:gd name="T93" fmla="*/ 53 h 245"/>
                <a:gd name="T94" fmla="*/ 88 w 424"/>
                <a:gd name="T95" fmla="*/ 53 h 245"/>
                <a:gd name="T96" fmla="*/ 100 w 424"/>
                <a:gd name="T97" fmla="*/ 50 h 245"/>
                <a:gd name="T98" fmla="*/ 102 w 424"/>
                <a:gd name="T99" fmla="*/ 47 h 245"/>
                <a:gd name="T100" fmla="*/ 100 w 424"/>
                <a:gd name="T101" fmla="*/ 45 h 245"/>
                <a:gd name="T102" fmla="*/ 90 w 424"/>
                <a:gd name="T103" fmla="*/ 42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8 h 245"/>
                <a:gd name="T110" fmla="*/ 109 w 424"/>
                <a:gd name="T111" fmla="*/ 54 h 245"/>
                <a:gd name="T112" fmla="*/ 80 w 424"/>
                <a:gd name="T113" fmla="*/ 58 h 245"/>
                <a:gd name="T114" fmla="*/ 78 w 424"/>
                <a:gd name="T115" fmla="*/ 58 h 245"/>
                <a:gd name="T116" fmla="*/ 91 w 424"/>
                <a:gd name="T117" fmla="*/ 66 h 245"/>
                <a:gd name="T118" fmla="*/ 85 w 424"/>
                <a:gd name="T119" fmla="*/ 69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" name="Picture 23" descr="computer">
            <a:extLst>
              <a:ext uri="{FF2B5EF4-FFF2-40B4-BE49-F238E27FC236}">
                <a16:creationId xmlns:a16="http://schemas.microsoft.com/office/drawing/2014/main" id="{3039A0B8-0B83-4E11-9374-54C50F0DE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09" y="4643438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 descr="computer">
            <a:extLst>
              <a:ext uri="{FF2B5EF4-FFF2-40B4-BE49-F238E27FC236}">
                <a16:creationId xmlns:a16="http://schemas.microsoft.com/office/drawing/2014/main" id="{6EFE4B6F-49DD-47A9-839C-D03E481A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34" y="4643438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25">
            <a:extLst>
              <a:ext uri="{FF2B5EF4-FFF2-40B4-BE49-F238E27FC236}">
                <a16:creationId xmlns:a16="http://schemas.microsoft.com/office/drawing/2014/main" id="{C0466BF2-A6DE-4A90-A790-78FE046FA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984" y="514667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3860E115-18D5-4A2E-8C39-12D8A5A4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34" y="5146676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16FBC3C6-5EEA-4DD5-9FF8-18C8A8D1F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8659" y="521811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D0B38CFD-EED9-4BBE-92B5-160DED328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2622" y="521811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0A063B7D-8191-47F9-83F4-D79B07BBB5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77709" y="3346451"/>
            <a:ext cx="914400" cy="666750"/>
            <a:chOff x="1469" y="1344"/>
            <a:chExt cx="576" cy="420"/>
          </a:xfrm>
        </p:grpSpPr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387DA751-F6BD-4D07-8550-A60F6BDE8E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936CCC1-A89C-453F-93A0-30EC9E379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023E129-96D6-44B1-B7D5-C6B924F0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E872D7D5-8A5F-48B8-B5B0-40F128EED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EB95B5CD-A2E7-48BE-A84F-F76E0DF8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76FE02A-3FDC-4769-93DC-E376282C7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159 w 424"/>
                <a:gd name="T1" fmla="*/ 68 h 245"/>
                <a:gd name="T2" fmla="*/ 159 w 424"/>
                <a:gd name="T3" fmla="*/ 93 h 245"/>
                <a:gd name="T4" fmla="*/ 116 w 424"/>
                <a:gd name="T5" fmla="*/ 93 h 245"/>
                <a:gd name="T6" fmla="*/ 116 w 424"/>
                <a:gd name="T7" fmla="*/ 86 h 245"/>
                <a:gd name="T8" fmla="*/ 136 w 424"/>
                <a:gd name="T9" fmla="*/ 86 h 245"/>
                <a:gd name="T10" fmla="*/ 113 w 424"/>
                <a:gd name="T11" fmla="*/ 72 h 245"/>
                <a:gd name="T12" fmla="*/ 46 w 424"/>
                <a:gd name="T13" fmla="*/ 72 h 245"/>
                <a:gd name="T14" fmla="*/ 24 w 424"/>
                <a:gd name="T15" fmla="*/ 85 h 245"/>
                <a:gd name="T16" fmla="*/ 44 w 424"/>
                <a:gd name="T17" fmla="*/ 85 h 245"/>
                <a:gd name="T18" fmla="*/ 44 w 424"/>
                <a:gd name="T19" fmla="*/ 92 h 245"/>
                <a:gd name="T20" fmla="*/ 0 w 424"/>
                <a:gd name="T21" fmla="*/ 92 h 245"/>
                <a:gd name="T22" fmla="*/ 0 w 424"/>
                <a:gd name="T23" fmla="*/ 68 h 245"/>
                <a:gd name="T24" fmla="*/ 13 w 424"/>
                <a:gd name="T25" fmla="*/ 68 h 245"/>
                <a:gd name="T26" fmla="*/ 13 w 424"/>
                <a:gd name="T27" fmla="*/ 79 h 245"/>
                <a:gd name="T28" fmla="*/ 36 w 424"/>
                <a:gd name="T29" fmla="*/ 66 h 245"/>
                <a:gd name="T30" fmla="*/ 35 w 424"/>
                <a:gd name="T31" fmla="*/ 27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4 h 245"/>
                <a:gd name="T64" fmla="*/ 123 w 424"/>
                <a:gd name="T65" fmla="*/ 27 h 245"/>
                <a:gd name="T66" fmla="*/ 124 w 424"/>
                <a:gd name="T67" fmla="*/ 66 h 245"/>
                <a:gd name="T68" fmla="*/ 147 w 424"/>
                <a:gd name="T69" fmla="*/ 80 h 245"/>
                <a:gd name="T70" fmla="*/ 147 w 424"/>
                <a:gd name="T71" fmla="*/ 68 h 245"/>
                <a:gd name="T72" fmla="*/ 159 w 424"/>
                <a:gd name="T73" fmla="*/ 68 h 245"/>
                <a:gd name="T74" fmla="*/ 159 w 424"/>
                <a:gd name="T75" fmla="*/ 68 h 245"/>
                <a:gd name="T76" fmla="*/ 159 w 424"/>
                <a:gd name="T77" fmla="*/ 68 h 245"/>
                <a:gd name="T78" fmla="*/ 85 w 424"/>
                <a:gd name="T79" fmla="*/ 70 h 245"/>
                <a:gd name="T80" fmla="*/ 109 w 424"/>
                <a:gd name="T81" fmla="*/ 63 h 245"/>
                <a:gd name="T82" fmla="*/ 108 w 424"/>
                <a:gd name="T83" fmla="*/ 30 h 245"/>
                <a:gd name="T84" fmla="*/ 51 w 424"/>
                <a:gd name="T85" fmla="*/ 30 h 245"/>
                <a:gd name="T86" fmla="*/ 51 w 424"/>
                <a:gd name="T87" fmla="*/ 63 h 245"/>
                <a:gd name="T88" fmla="*/ 85 w 424"/>
                <a:gd name="T89" fmla="*/ 70 h 245"/>
                <a:gd name="T90" fmla="*/ 63 w 424"/>
                <a:gd name="T91" fmla="*/ 57 h 245"/>
                <a:gd name="T92" fmla="*/ 69 w 424"/>
                <a:gd name="T93" fmla="*/ 54 h 245"/>
                <a:gd name="T94" fmla="*/ 88 w 424"/>
                <a:gd name="T95" fmla="*/ 53 h 245"/>
                <a:gd name="T96" fmla="*/ 100 w 424"/>
                <a:gd name="T97" fmla="*/ 51 h 245"/>
                <a:gd name="T98" fmla="*/ 102 w 424"/>
                <a:gd name="T99" fmla="*/ 48 h 245"/>
                <a:gd name="T100" fmla="*/ 100 w 424"/>
                <a:gd name="T101" fmla="*/ 45 h 245"/>
                <a:gd name="T102" fmla="*/ 90 w 424"/>
                <a:gd name="T103" fmla="*/ 43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9 h 245"/>
                <a:gd name="T110" fmla="*/ 109 w 424"/>
                <a:gd name="T111" fmla="*/ 55 h 245"/>
                <a:gd name="T112" fmla="*/ 80 w 424"/>
                <a:gd name="T113" fmla="*/ 59 h 245"/>
                <a:gd name="T114" fmla="*/ 78 w 424"/>
                <a:gd name="T115" fmla="*/ 59 h 245"/>
                <a:gd name="T116" fmla="*/ 91 w 424"/>
                <a:gd name="T117" fmla="*/ 66 h 245"/>
                <a:gd name="T118" fmla="*/ 85 w 424"/>
                <a:gd name="T119" fmla="*/ 70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9CF8FA6B-1E09-4932-A805-12046F3E9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18BD077-6A78-4B33-9716-81D24E2CF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159 w 424"/>
                <a:gd name="T1" fmla="*/ 67 h 245"/>
                <a:gd name="T2" fmla="*/ 159 w 424"/>
                <a:gd name="T3" fmla="*/ 92 h 245"/>
                <a:gd name="T4" fmla="*/ 116 w 424"/>
                <a:gd name="T5" fmla="*/ 92 h 245"/>
                <a:gd name="T6" fmla="*/ 116 w 424"/>
                <a:gd name="T7" fmla="*/ 84 h 245"/>
                <a:gd name="T8" fmla="*/ 136 w 424"/>
                <a:gd name="T9" fmla="*/ 84 h 245"/>
                <a:gd name="T10" fmla="*/ 113 w 424"/>
                <a:gd name="T11" fmla="*/ 71 h 245"/>
                <a:gd name="T12" fmla="*/ 46 w 424"/>
                <a:gd name="T13" fmla="*/ 71 h 245"/>
                <a:gd name="T14" fmla="*/ 24 w 424"/>
                <a:gd name="T15" fmla="*/ 84 h 245"/>
                <a:gd name="T16" fmla="*/ 44 w 424"/>
                <a:gd name="T17" fmla="*/ 84 h 245"/>
                <a:gd name="T18" fmla="*/ 44 w 424"/>
                <a:gd name="T19" fmla="*/ 91 h 245"/>
                <a:gd name="T20" fmla="*/ 0 w 424"/>
                <a:gd name="T21" fmla="*/ 91 h 245"/>
                <a:gd name="T22" fmla="*/ 0 w 424"/>
                <a:gd name="T23" fmla="*/ 67 h 245"/>
                <a:gd name="T24" fmla="*/ 13 w 424"/>
                <a:gd name="T25" fmla="*/ 67 h 245"/>
                <a:gd name="T26" fmla="*/ 13 w 424"/>
                <a:gd name="T27" fmla="*/ 78 h 245"/>
                <a:gd name="T28" fmla="*/ 36 w 424"/>
                <a:gd name="T29" fmla="*/ 66 h 245"/>
                <a:gd name="T30" fmla="*/ 35 w 424"/>
                <a:gd name="T31" fmla="*/ 26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3 h 245"/>
                <a:gd name="T64" fmla="*/ 123 w 424"/>
                <a:gd name="T65" fmla="*/ 26 h 245"/>
                <a:gd name="T66" fmla="*/ 124 w 424"/>
                <a:gd name="T67" fmla="*/ 66 h 245"/>
                <a:gd name="T68" fmla="*/ 147 w 424"/>
                <a:gd name="T69" fmla="*/ 78 h 245"/>
                <a:gd name="T70" fmla="*/ 147 w 424"/>
                <a:gd name="T71" fmla="*/ 67 h 245"/>
                <a:gd name="T72" fmla="*/ 159 w 424"/>
                <a:gd name="T73" fmla="*/ 67 h 245"/>
                <a:gd name="T74" fmla="*/ 159 w 424"/>
                <a:gd name="T75" fmla="*/ 67 h 245"/>
                <a:gd name="T76" fmla="*/ 159 w 424"/>
                <a:gd name="T77" fmla="*/ 67 h 245"/>
                <a:gd name="T78" fmla="*/ 85 w 424"/>
                <a:gd name="T79" fmla="*/ 69 h 245"/>
                <a:gd name="T80" fmla="*/ 109 w 424"/>
                <a:gd name="T81" fmla="*/ 62 h 245"/>
                <a:gd name="T82" fmla="*/ 108 w 424"/>
                <a:gd name="T83" fmla="*/ 29 h 245"/>
                <a:gd name="T84" fmla="*/ 51 w 424"/>
                <a:gd name="T85" fmla="*/ 29 h 245"/>
                <a:gd name="T86" fmla="*/ 51 w 424"/>
                <a:gd name="T87" fmla="*/ 62 h 245"/>
                <a:gd name="T88" fmla="*/ 85 w 424"/>
                <a:gd name="T89" fmla="*/ 69 h 245"/>
                <a:gd name="T90" fmla="*/ 63 w 424"/>
                <a:gd name="T91" fmla="*/ 56 h 245"/>
                <a:gd name="T92" fmla="*/ 69 w 424"/>
                <a:gd name="T93" fmla="*/ 53 h 245"/>
                <a:gd name="T94" fmla="*/ 88 w 424"/>
                <a:gd name="T95" fmla="*/ 53 h 245"/>
                <a:gd name="T96" fmla="*/ 100 w 424"/>
                <a:gd name="T97" fmla="*/ 50 h 245"/>
                <a:gd name="T98" fmla="*/ 102 w 424"/>
                <a:gd name="T99" fmla="*/ 47 h 245"/>
                <a:gd name="T100" fmla="*/ 100 w 424"/>
                <a:gd name="T101" fmla="*/ 45 h 245"/>
                <a:gd name="T102" fmla="*/ 90 w 424"/>
                <a:gd name="T103" fmla="*/ 42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8 h 245"/>
                <a:gd name="T110" fmla="*/ 109 w 424"/>
                <a:gd name="T111" fmla="*/ 54 h 245"/>
                <a:gd name="T112" fmla="*/ 80 w 424"/>
                <a:gd name="T113" fmla="*/ 58 h 245"/>
                <a:gd name="T114" fmla="*/ 78 w 424"/>
                <a:gd name="T115" fmla="*/ 58 h 245"/>
                <a:gd name="T116" fmla="*/ 91 w 424"/>
                <a:gd name="T117" fmla="*/ 66 h 245"/>
                <a:gd name="T118" fmla="*/ 85 w 424"/>
                <a:gd name="T119" fmla="*/ 69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F35C02D-A554-415D-9E4B-B780D905EA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46134" y="2051051"/>
            <a:ext cx="914400" cy="666750"/>
            <a:chOff x="1469" y="1344"/>
            <a:chExt cx="576" cy="420"/>
          </a:xfrm>
        </p:grpSpPr>
        <p:sp>
          <p:nvSpPr>
            <p:cNvPr id="39" name="AutoShape 39">
              <a:extLst>
                <a:ext uri="{FF2B5EF4-FFF2-40B4-BE49-F238E27FC236}">
                  <a16:creationId xmlns:a16="http://schemas.microsoft.com/office/drawing/2014/main" id="{F5147006-2ED6-4640-AB6B-1D22A288B5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229616FC-F3D0-49D8-BBAF-CFC51250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B916CAC2-1402-420B-BF54-E9BB2592E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AA44ECB-46FB-419E-9E69-16E6C480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17612C5D-6BA2-43B1-8793-B78821A50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191988B8-1214-49F1-9A48-851530105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159 w 424"/>
                <a:gd name="T1" fmla="*/ 68 h 245"/>
                <a:gd name="T2" fmla="*/ 159 w 424"/>
                <a:gd name="T3" fmla="*/ 93 h 245"/>
                <a:gd name="T4" fmla="*/ 116 w 424"/>
                <a:gd name="T5" fmla="*/ 93 h 245"/>
                <a:gd name="T6" fmla="*/ 116 w 424"/>
                <a:gd name="T7" fmla="*/ 86 h 245"/>
                <a:gd name="T8" fmla="*/ 136 w 424"/>
                <a:gd name="T9" fmla="*/ 86 h 245"/>
                <a:gd name="T10" fmla="*/ 113 w 424"/>
                <a:gd name="T11" fmla="*/ 72 h 245"/>
                <a:gd name="T12" fmla="*/ 46 w 424"/>
                <a:gd name="T13" fmla="*/ 72 h 245"/>
                <a:gd name="T14" fmla="*/ 24 w 424"/>
                <a:gd name="T15" fmla="*/ 85 h 245"/>
                <a:gd name="T16" fmla="*/ 44 w 424"/>
                <a:gd name="T17" fmla="*/ 85 h 245"/>
                <a:gd name="T18" fmla="*/ 44 w 424"/>
                <a:gd name="T19" fmla="*/ 92 h 245"/>
                <a:gd name="T20" fmla="*/ 0 w 424"/>
                <a:gd name="T21" fmla="*/ 92 h 245"/>
                <a:gd name="T22" fmla="*/ 0 w 424"/>
                <a:gd name="T23" fmla="*/ 68 h 245"/>
                <a:gd name="T24" fmla="*/ 13 w 424"/>
                <a:gd name="T25" fmla="*/ 68 h 245"/>
                <a:gd name="T26" fmla="*/ 13 w 424"/>
                <a:gd name="T27" fmla="*/ 79 h 245"/>
                <a:gd name="T28" fmla="*/ 36 w 424"/>
                <a:gd name="T29" fmla="*/ 66 h 245"/>
                <a:gd name="T30" fmla="*/ 35 w 424"/>
                <a:gd name="T31" fmla="*/ 27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4 h 245"/>
                <a:gd name="T64" fmla="*/ 123 w 424"/>
                <a:gd name="T65" fmla="*/ 27 h 245"/>
                <a:gd name="T66" fmla="*/ 124 w 424"/>
                <a:gd name="T67" fmla="*/ 66 h 245"/>
                <a:gd name="T68" fmla="*/ 147 w 424"/>
                <a:gd name="T69" fmla="*/ 80 h 245"/>
                <a:gd name="T70" fmla="*/ 147 w 424"/>
                <a:gd name="T71" fmla="*/ 68 h 245"/>
                <a:gd name="T72" fmla="*/ 159 w 424"/>
                <a:gd name="T73" fmla="*/ 68 h 245"/>
                <a:gd name="T74" fmla="*/ 159 w 424"/>
                <a:gd name="T75" fmla="*/ 68 h 245"/>
                <a:gd name="T76" fmla="*/ 159 w 424"/>
                <a:gd name="T77" fmla="*/ 68 h 245"/>
                <a:gd name="T78" fmla="*/ 85 w 424"/>
                <a:gd name="T79" fmla="*/ 70 h 245"/>
                <a:gd name="T80" fmla="*/ 109 w 424"/>
                <a:gd name="T81" fmla="*/ 63 h 245"/>
                <a:gd name="T82" fmla="*/ 108 w 424"/>
                <a:gd name="T83" fmla="*/ 30 h 245"/>
                <a:gd name="T84" fmla="*/ 51 w 424"/>
                <a:gd name="T85" fmla="*/ 30 h 245"/>
                <a:gd name="T86" fmla="*/ 51 w 424"/>
                <a:gd name="T87" fmla="*/ 63 h 245"/>
                <a:gd name="T88" fmla="*/ 85 w 424"/>
                <a:gd name="T89" fmla="*/ 70 h 245"/>
                <a:gd name="T90" fmla="*/ 63 w 424"/>
                <a:gd name="T91" fmla="*/ 57 h 245"/>
                <a:gd name="T92" fmla="*/ 69 w 424"/>
                <a:gd name="T93" fmla="*/ 54 h 245"/>
                <a:gd name="T94" fmla="*/ 88 w 424"/>
                <a:gd name="T95" fmla="*/ 53 h 245"/>
                <a:gd name="T96" fmla="*/ 100 w 424"/>
                <a:gd name="T97" fmla="*/ 51 h 245"/>
                <a:gd name="T98" fmla="*/ 102 w 424"/>
                <a:gd name="T99" fmla="*/ 48 h 245"/>
                <a:gd name="T100" fmla="*/ 100 w 424"/>
                <a:gd name="T101" fmla="*/ 45 h 245"/>
                <a:gd name="T102" fmla="*/ 90 w 424"/>
                <a:gd name="T103" fmla="*/ 43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9 h 245"/>
                <a:gd name="T110" fmla="*/ 109 w 424"/>
                <a:gd name="T111" fmla="*/ 55 h 245"/>
                <a:gd name="T112" fmla="*/ 80 w 424"/>
                <a:gd name="T113" fmla="*/ 59 h 245"/>
                <a:gd name="T114" fmla="*/ 78 w 424"/>
                <a:gd name="T115" fmla="*/ 59 h 245"/>
                <a:gd name="T116" fmla="*/ 91 w 424"/>
                <a:gd name="T117" fmla="*/ 66 h 245"/>
                <a:gd name="T118" fmla="*/ 85 w 424"/>
                <a:gd name="T119" fmla="*/ 70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9CF0948-994A-48A0-BD5D-B8D5AAEFA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AFFBA538-EEC2-4199-8E5E-632D21CC0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159 w 424"/>
                <a:gd name="T1" fmla="*/ 67 h 245"/>
                <a:gd name="T2" fmla="*/ 159 w 424"/>
                <a:gd name="T3" fmla="*/ 92 h 245"/>
                <a:gd name="T4" fmla="*/ 116 w 424"/>
                <a:gd name="T5" fmla="*/ 92 h 245"/>
                <a:gd name="T6" fmla="*/ 116 w 424"/>
                <a:gd name="T7" fmla="*/ 84 h 245"/>
                <a:gd name="T8" fmla="*/ 136 w 424"/>
                <a:gd name="T9" fmla="*/ 84 h 245"/>
                <a:gd name="T10" fmla="*/ 113 w 424"/>
                <a:gd name="T11" fmla="*/ 71 h 245"/>
                <a:gd name="T12" fmla="*/ 46 w 424"/>
                <a:gd name="T13" fmla="*/ 71 h 245"/>
                <a:gd name="T14" fmla="*/ 24 w 424"/>
                <a:gd name="T15" fmla="*/ 84 h 245"/>
                <a:gd name="T16" fmla="*/ 44 w 424"/>
                <a:gd name="T17" fmla="*/ 84 h 245"/>
                <a:gd name="T18" fmla="*/ 44 w 424"/>
                <a:gd name="T19" fmla="*/ 91 h 245"/>
                <a:gd name="T20" fmla="*/ 0 w 424"/>
                <a:gd name="T21" fmla="*/ 91 h 245"/>
                <a:gd name="T22" fmla="*/ 0 w 424"/>
                <a:gd name="T23" fmla="*/ 67 h 245"/>
                <a:gd name="T24" fmla="*/ 13 w 424"/>
                <a:gd name="T25" fmla="*/ 67 h 245"/>
                <a:gd name="T26" fmla="*/ 13 w 424"/>
                <a:gd name="T27" fmla="*/ 78 h 245"/>
                <a:gd name="T28" fmla="*/ 36 w 424"/>
                <a:gd name="T29" fmla="*/ 66 h 245"/>
                <a:gd name="T30" fmla="*/ 35 w 424"/>
                <a:gd name="T31" fmla="*/ 26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3 h 245"/>
                <a:gd name="T64" fmla="*/ 123 w 424"/>
                <a:gd name="T65" fmla="*/ 26 h 245"/>
                <a:gd name="T66" fmla="*/ 124 w 424"/>
                <a:gd name="T67" fmla="*/ 66 h 245"/>
                <a:gd name="T68" fmla="*/ 147 w 424"/>
                <a:gd name="T69" fmla="*/ 78 h 245"/>
                <a:gd name="T70" fmla="*/ 147 w 424"/>
                <a:gd name="T71" fmla="*/ 67 h 245"/>
                <a:gd name="T72" fmla="*/ 159 w 424"/>
                <a:gd name="T73" fmla="*/ 67 h 245"/>
                <a:gd name="T74" fmla="*/ 159 w 424"/>
                <a:gd name="T75" fmla="*/ 67 h 245"/>
                <a:gd name="T76" fmla="*/ 159 w 424"/>
                <a:gd name="T77" fmla="*/ 67 h 245"/>
                <a:gd name="T78" fmla="*/ 85 w 424"/>
                <a:gd name="T79" fmla="*/ 69 h 245"/>
                <a:gd name="T80" fmla="*/ 109 w 424"/>
                <a:gd name="T81" fmla="*/ 62 h 245"/>
                <a:gd name="T82" fmla="*/ 108 w 424"/>
                <a:gd name="T83" fmla="*/ 29 h 245"/>
                <a:gd name="T84" fmla="*/ 51 w 424"/>
                <a:gd name="T85" fmla="*/ 29 h 245"/>
                <a:gd name="T86" fmla="*/ 51 w 424"/>
                <a:gd name="T87" fmla="*/ 62 h 245"/>
                <a:gd name="T88" fmla="*/ 85 w 424"/>
                <a:gd name="T89" fmla="*/ 69 h 245"/>
                <a:gd name="T90" fmla="*/ 63 w 424"/>
                <a:gd name="T91" fmla="*/ 56 h 245"/>
                <a:gd name="T92" fmla="*/ 69 w 424"/>
                <a:gd name="T93" fmla="*/ 53 h 245"/>
                <a:gd name="T94" fmla="*/ 88 w 424"/>
                <a:gd name="T95" fmla="*/ 53 h 245"/>
                <a:gd name="T96" fmla="*/ 100 w 424"/>
                <a:gd name="T97" fmla="*/ 50 h 245"/>
                <a:gd name="T98" fmla="*/ 102 w 424"/>
                <a:gd name="T99" fmla="*/ 47 h 245"/>
                <a:gd name="T100" fmla="*/ 100 w 424"/>
                <a:gd name="T101" fmla="*/ 45 h 245"/>
                <a:gd name="T102" fmla="*/ 90 w 424"/>
                <a:gd name="T103" fmla="*/ 42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8 h 245"/>
                <a:gd name="T110" fmla="*/ 109 w 424"/>
                <a:gd name="T111" fmla="*/ 54 h 245"/>
                <a:gd name="T112" fmla="*/ 80 w 424"/>
                <a:gd name="T113" fmla="*/ 58 h 245"/>
                <a:gd name="T114" fmla="*/ 78 w 424"/>
                <a:gd name="T115" fmla="*/ 58 h 245"/>
                <a:gd name="T116" fmla="*/ 91 w 424"/>
                <a:gd name="T117" fmla="*/ 66 h 245"/>
                <a:gd name="T118" fmla="*/ 85 w 424"/>
                <a:gd name="T119" fmla="*/ 69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7">
            <a:extLst>
              <a:ext uri="{FF2B5EF4-FFF2-40B4-BE49-F238E27FC236}">
                <a16:creationId xmlns:a16="http://schemas.microsoft.com/office/drawing/2014/main" id="{20C72A50-5E7F-43EF-9F93-37E165AD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209" y="4067176"/>
            <a:ext cx="108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广播帧</a:t>
            </a:r>
          </a:p>
        </p:txBody>
      </p:sp>
      <p:sp>
        <p:nvSpPr>
          <p:cNvPr id="48" name="Line 48">
            <a:extLst>
              <a:ext uri="{FF2B5EF4-FFF2-40B4-BE49-F238E27FC236}">
                <a16:creationId xmlns:a16="http://schemas.microsoft.com/office/drawing/2014/main" id="{63B4B8C6-D03D-4F90-9062-03C1335C36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0372" y="3994151"/>
            <a:ext cx="287337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92FF6868-F57F-4711-AF54-5B73B0A7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872" y="3994151"/>
            <a:ext cx="144462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0">
            <a:extLst>
              <a:ext uri="{FF2B5EF4-FFF2-40B4-BE49-F238E27FC236}">
                <a16:creationId xmlns:a16="http://schemas.microsoft.com/office/drawing/2014/main" id="{E09455CC-E6A9-473E-B06E-FA2545A9D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8434" y="2698751"/>
            <a:ext cx="574675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7F8AFFED-6AEB-453B-8879-C929310B0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4197" y="2698751"/>
            <a:ext cx="503237" cy="5032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2">
            <a:extLst>
              <a:ext uri="{FF2B5EF4-FFF2-40B4-BE49-F238E27FC236}">
                <a16:creationId xmlns:a16="http://schemas.microsoft.com/office/drawing/2014/main" id="{3584DFE7-B9F7-4740-B471-BF0B791DC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4559" y="4067176"/>
            <a:ext cx="142875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577E06A2-3D6F-4516-B974-73D2282B9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1184" y="4067176"/>
            <a:ext cx="287338" cy="5032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12C14483-639D-46B2-A16E-D3C00979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747" y="3490913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  <a:cs typeface="Arial" panose="020B0604020202020204" pitchFamily="34" charset="0"/>
              </a:rPr>
              <a:t>二层交换机</a:t>
            </a:r>
          </a:p>
        </p:txBody>
      </p:sp>
    </p:spTree>
    <p:extLst>
      <p:ext uri="{BB962C8B-B14F-4D97-AF65-F5344CB8AC3E}">
        <p14:creationId xmlns:p14="http://schemas.microsoft.com/office/powerpoint/2010/main" val="322614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BC0DF-7EFA-4D96-B8C2-D2D04465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TRUNK</a:t>
            </a:r>
            <a:r>
              <a:rPr lang="zh-CN" altLang="en-US" dirty="0"/>
              <a:t>端口转发规则分析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EE076-E04E-4D91-A70A-E62AB91E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PVID</a:t>
            </a:r>
            <a:r>
              <a:rPr lang="zh-CN" altLang="en-US" dirty="0"/>
              <a:t>、允许通过的</a:t>
            </a:r>
            <a:r>
              <a:rPr lang="en-US" altLang="zh-CN" dirty="0"/>
              <a:t>VLAN ID</a:t>
            </a:r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交换机从外部收到数据：分为两种情况</a:t>
            </a:r>
            <a:endParaRPr lang="en-US" altLang="zh-CN" dirty="0"/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en-US" altLang="zh-CN" dirty="0"/>
              <a:t>untagged</a:t>
            </a:r>
            <a:r>
              <a:rPr lang="zh-CN" altLang="en-US" dirty="0"/>
              <a:t>帧：添加默认</a:t>
            </a:r>
            <a:r>
              <a:rPr lang="en-US" altLang="zh-CN" dirty="0"/>
              <a:t>VLAN ID</a:t>
            </a:r>
            <a:r>
              <a:rPr lang="zh-CN" altLang="en-US" dirty="0"/>
              <a:t>的标签，然后检查该标签是否被允许，如允许，则</a:t>
            </a:r>
            <a:r>
              <a:rPr lang="en-US" altLang="zh-CN" dirty="0"/>
              <a:t>tagged</a:t>
            </a:r>
            <a:r>
              <a:rPr lang="zh-CN" altLang="en-US" dirty="0"/>
              <a:t>转发，如未被允许，丢弃；</a:t>
            </a:r>
            <a:endParaRPr lang="en-US" altLang="zh-CN" dirty="0"/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en-US" altLang="zh-CN" dirty="0"/>
              <a:t>tagged</a:t>
            </a:r>
            <a:r>
              <a:rPr lang="zh-CN" altLang="en-US" dirty="0"/>
              <a:t>帧：检查帧中标签是否被允许通过，如允许，则</a:t>
            </a:r>
            <a:r>
              <a:rPr lang="en-US" altLang="zh-CN" dirty="0"/>
              <a:t>tagged</a:t>
            </a:r>
            <a:r>
              <a:rPr lang="zh-CN" altLang="en-US" dirty="0"/>
              <a:t>转发，如未被允许，丢弃；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交换机从内部收到数据：</a:t>
            </a:r>
            <a:r>
              <a:rPr lang="en-US" altLang="zh-CN" dirty="0"/>
              <a:t>tagged</a:t>
            </a:r>
            <a:r>
              <a:rPr lang="zh-CN" altLang="en-US" dirty="0"/>
              <a:t>帧</a:t>
            </a:r>
            <a:endParaRPr lang="en-US" altLang="zh-CN" dirty="0"/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如帧中的标签未被允许通过，则直接丢弃该帧；</a:t>
            </a:r>
            <a:endParaRPr lang="en-US" altLang="zh-CN" dirty="0"/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如帧中的标签允许通过，若该标签为默认</a:t>
            </a:r>
            <a:r>
              <a:rPr lang="en-US" altLang="zh-CN" dirty="0"/>
              <a:t>VLAN ID</a:t>
            </a:r>
            <a:r>
              <a:rPr lang="zh-CN" altLang="en-US" dirty="0"/>
              <a:t>，则剥离该标签，</a:t>
            </a:r>
            <a:r>
              <a:rPr lang="en-US" altLang="zh-CN" dirty="0"/>
              <a:t>untagged</a:t>
            </a:r>
            <a:r>
              <a:rPr lang="zh-CN" altLang="en-US" dirty="0"/>
              <a:t>转发</a:t>
            </a:r>
            <a:endParaRPr lang="en-US" altLang="zh-CN" dirty="0"/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如帧中的标签允许通过，若该标签不是默认</a:t>
            </a:r>
            <a:r>
              <a:rPr lang="en-US" altLang="zh-CN" dirty="0"/>
              <a:t>VLAN ID</a:t>
            </a:r>
            <a:r>
              <a:rPr lang="zh-CN" altLang="en-US" dirty="0"/>
              <a:t>，</a:t>
            </a:r>
            <a:r>
              <a:rPr lang="en-US" altLang="zh-CN" dirty="0"/>
              <a:t>tagged</a:t>
            </a:r>
            <a:r>
              <a:rPr lang="zh-CN" altLang="en-US" dirty="0"/>
              <a:t>转发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80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9C1A-9A97-4D76-A491-31468512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TRUNK</a:t>
            </a:r>
            <a:r>
              <a:rPr lang="zh-CN" altLang="en-US" dirty="0"/>
              <a:t>端口转发规则分析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DC2B6-C479-42B9-9467-86D89F48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LSW1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E0/0/1 ACCESS VLAN10</a:t>
            </a:r>
          </a:p>
          <a:p>
            <a:r>
              <a:rPr lang="en-US" altLang="zh-CN" dirty="0"/>
              <a:t>E0/0/2 TRUNK</a:t>
            </a:r>
          </a:p>
          <a:p>
            <a:r>
              <a:rPr lang="en-US" altLang="zh-CN" dirty="0"/>
              <a:t>E0/0/3 ACCESS VLAN1</a:t>
            </a:r>
          </a:p>
          <a:p>
            <a:endParaRPr lang="en-US" altLang="zh-CN" dirty="0"/>
          </a:p>
          <a:p>
            <a:r>
              <a:rPr lang="en-US" altLang="zh-CN" dirty="0"/>
              <a:t>LSW2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E0/0/1 TRUNK</a:t>
            </a:r>
          </a:p>
          <a:p>
            <a:r>
              <a:rPr lang="en-US" altLang="zh-CN" dirty="0"/>
              <a:t>E0/0/2 ACCESS VLAN10</a:t>
            </a:r>
          </a:p>
          <a:p>
            <a:r>
              <a:rPr lang="en-US" altLang="zh-CN" dirty="0"/>
              <a:t>E0/0/3 ACCESS VLAN1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97A997-6E91-4F87-94CD-58CD37D2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42" y="1690688"/>
            <a:ext cx="4781550" cy="4038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98E4E0-C7AB-4F86-88EB-528FFBD8BD61}"/>
              </a:ext>
            </a:extLst>
          </p:cNvPr>
          <p:cNvSpPr txBox="1"/>
          <p:nvPr/>
        </p:nvSpPr>
        <p:spPr>
          <a:xfrm>
            <a:off x="7643145" y="5729288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VLAN1</a:t>
            </a:r>
            <a:r>
              <a:rPr lang="zh-CN" altLang="en-US" dirty="0"/>
              <a:t>中的数据帧中存在标签信息？</a:t>
            </a:r>
            <a:endParaRPr lang="en-US" altLang="zh-CN" dirty="0"/>
          </a:p>
          <a:p>
            <a:r>
              <a:rPr lang="en-US" altLang="zh-CN" dirty="0"/>
              <a:t>VLAN10</a:t>
            </a:r>
            <a:r>
              <a:rPr lang="zh-CN" altLang="en-US" dirty="0"/>
              <a:t>中的数据帧中存在标签信息？</a:t>
            </a:r>
          </a:p>
        </p:txBody>
      </p:sp>
    </p:spTree>
    <p:extLst>
      <p:ext uri="{BB962C8B-B14F-4D97-AF65-F5344CB8AC3E}">
        <p14:creationId xmlns:p14="http://schemas.microsoft.com/office/powerpoint/2010/main" val="381528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FA690-B6A6-46D1-9E30-FC76979F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DBCCA-1B77-4061-A7B6-0B6AA1D8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8345" cy="4351338"/>
          </a:xfrm>
        </p:spPr>
        <p:txBody>
          <a:bodyPr/>
          <a:lstStyle/>
          <a:p>
            <a:r>
              <a:rPr lang="zh-CN" altLang="en-US" dirty="0"/>
              <a:t>路由器隔离广播域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路由器能够隔离广播，减小广播域范围。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7A38657-4CC5-4E57-86B7-8F62B1A6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6294" y="3554412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  <a:cs typeface="Arial" panose="020B0604020202020204" pitchFamily="34" charset="0"/>
              </a:rPr>
              <a:t>二层交换机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624B2A1-F81F-492D-A6DF-1287DA06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7369" y="3770312"/>
            <a:ext cx="577850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6D23F2CD-FE85-4F2B-BFA5-5B957A434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14132" y="3770312"/>
            <a:ext cx="287337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7" descr="computer">
            <a:extLst>
              <a:ext uri="{FF2B5EF4-FFF2-40B4-BE49-F238E27FC236}">
                <a16:creationId xmlns:a16="http://schemas.microsoft.com/office/drawing/2014/main" id="{BA4195CF-176E-4FC1-B274-D7EE5D032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32" y="4778375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omputer">
            <a:extLst>
              <a:ext uri="{FF2B5EF4-FFF2-40B4-BE49-F238E27FC236}">
                <a16:creationId xmlns:a16="http://schemas.microsoft.com/office/drawing/2014/main" id="{D9784B2F-05B8-4F88-BE46-01452BF81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94" y="4778375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>
            <a:extLst>
              <a:ext uri="{FF2B5EF4-FFF2-40B4-BE49-F238E27FC236}">
                <a16:creationId xmlns:a16="http://schemas.microsoft.com/office/drawing/2014/main" id="{CF641528-78CD-4A74-81F8-B842FD84B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4044" y="3914775"/>
            <a:ext cx="719138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EE6CB31C-9829-4D69-AB50-4BA340E91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2107" y="3841750"/>
            <a:ext cx="288925" cy="1081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16C2DED5-087B-49FA-AE05-B1E56D86A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807" y="18256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  <a:cs typeface="Arial" panose="020B0604020202020204" pitchFamily="34" charset="0"/>
              </a:rPr>
              <a:t>路由器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27C6BD6-7F52-4833-8C69-52FA12F77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3544" y="2617787"/>
            <a:ext cx="1008063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B2FE7A8-98AB-4B45-BFC2-A4F2091FC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1969" y="2617787"/>
            <a:ext cx="1008063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B92A9A5-D827-4EB0-97E5-35918E829F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63332" y="3409950"/>
            <a:ext cx="914400" cy="666750"/>
            <a:chOff x="1469" y="1344"/>
            <a:chExt cx="576" cy="420"/>
          </a:xfrm>
        </p:grpSpPr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09F4256E-6D78-4200-9F9C-088C2FB71A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1FAE05E-47CF-4B94-877B-A509A13C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6BB5CF2-3B6A-4F35-9420-6469017A3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6362F21-AFDE-40F2-9335-3DCE21DDC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A4AC94E-51A7-4DB2-97E9-2C454175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FDFC5323-7A3D-4ABB-A60C-1CBEFCCEB6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159 w 424"/>
                <a:gd name="T1" fmla="*/ 68 h 245"/>
                <a:gd name="T2" fmla="*/ 159 w 424"/>
                <a:gd name="T3" fmla="*/ 93 h 245"/>
                <a:gd name="T4" fmla="*/ 116 w 424"/>
                <a:gd name="T5" fmla="*/ 93 h 245"/>
                <a:gd name="T6" fmla="*/ 116 w 424"/>
                <a:gd name="T7" fmla="*/ 86 h 245"/>
                <a:gd name="T8" fmla="*/ 136 w 424"/>
                <a:gd name="T9" fmla="*/ 86 h 245"/>
                <a:gd name="T10" fmla="*/ 113 w 424"/>
                <a:gd name="T11" fmla="*/ 72 h 245"/>
                <a:gd name="T12" fmla="*/ 46 w 424"/>
                <a:gd name="T13" fmla="*/ 72 h 245"/>
                <a:gd name="T14" fmla="*/ 24 w 424"/>
                <a:gd name="T15" fmla="*/ 85 h 245"/>
                <a:gd name="T16" fmla="*/ 44 w 424"/>
                <a:gd name="T17" fmla="*/ 85 h 245"/>
                <a:gd name="T18" fmla="*/ 44 w 424"/>
                <a:gd name="T19" fmla="*/ 92 h 245"/>
                <a:gd name="T20" fmla="*/ 0 w 424"/>
                <a:gd name="T21" fmla="*/ 92 h 245"/>
                <a:gd name="T22" fmla="*/ 0 w 424"/>
                <a:gd name="T23" fmla="*/ 68 h 245"/>
                <a:gd name="T24" fmla="*/ 13 w 424"/>
                <a:gd name="T25" fmla="*/ 68 h 245"/>
                <a:gd name="T26" fmla="*/ 13 w 424"/>
                <a:gd name="T27" fmla="*/ 79 h 245"/>
                <a:gd name="T28" fmla="*/ 36 w 424"/>
                <a:gd name="T29" fmla="*/ 66 h 245"/>
                <a:gd name="T30" fmla="*/ 35 w 424"/>
                <a:gd name="T31" fmla="*/ 27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4 h 245"/>
                <a:gd name="T64" fmla="*/ 123 w 424"/>
                <a:gd name="T65" fmla="*/ 27 h 245"/>
                <a:gd name="T66" fmla="*/ 124 w 424"/>
                <a:gd name="T67" fmla="*/ 66 h 245"/>
                <a:gd name="T68" fmla="*/ 147 w 424"/>
                <a:gd name="T69" fmla="*/ 80 h 245"/>
                <a:gd name="T70" fmla="*/ 147 w 424"/>
                <a:gd name="T71" fmla="*/ 68 h 245"/>
                <a:gd name="T72" fmla="*/ 159 w 424"/>
                <a:gd name="T73" fmla="*/ 68 h 245"/>
                <a:gd name="T74" fmla="*/ 159 w 424"/>
                <a:gd name="T75" fmla="*/ 68 h 245"/>
                <a:gd name="T76" fmla="*/ 159 w 424"/>
                <a:gd name="T77" fmla="*/ 68 h 245"/>
                <a:gd name="T78" fmla="*/ 85 w 424"/>
                <a:gd name="T79" fmla="*/ 70 h 245"/>
                <a:gd name="T80" fmla="*/ 109 w 424"/>
                <a:gd name="T81" fmla="*/ 63 h 245"/>
                <a:gd name="T82" fmla="*/ 108 w 424"/>
                <a:gd name="T83" fmla="*/ 30 h 245"/>
                <a:gd name="T84" fmla="*/ 51 w 424"/>
                <a:gd name="T85" fmla="*/ 30 h 245"/>
                <a:gd name="T86" fmla="*/ 51 w 424"/>
                <a:gd name="T87" fmla="*/ 63 h 245"/>
                <a:gd name="T88" fmla="*/ 85 w 424"/>
                <a:gd name="T89" fmla="*/ 70 h 245"/>
                <a:gd name="T90" fmla="*/ 63 w 424"/>
                <a:gd name="T91" fmla="*/ 57 h 245"/>
                <a:gd name="T92" fmla="*/ 69 w 424"/>
                <a:gd name="T93" fmla="*/ 54 h 245"/>
                <a:gd name="T94" fmla="*/ 88 w 424"/>
                <a:gd name="T95" fmla="*/ 53 h 245"/>
                <a:gd name="T96" fmla="*/ 100 w 424"/>
                <a:gd name="T97" fmla="*/ 51 h 245"/>
                <a:gd name="T98" fmla="*/ 102 w 424"/>
                <a:gd name="T99" fmla="*/ 48 h 245"/>
                <a:gd name="T100" fmla="*/ 100 w 424"/>
                <a:gd name="T101" fmla="*/ 45 h 245"/>
                <a:gd name="T102" fmla="*/ 90 w 424"/>
                <a:gd name="T103" fmla="*/ 43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9 h 245"/>
                <a:gd name="T110" fmla="*/ 109 w 424"/>
                <a:gd name="T111" fmla="*/ 55 h 245"/>
                <a:gd name="T112" fmla="*/ 80 w 424"/>
                <a:gd name="T113" fmla="*/ 59 h 245"/>
                <a:gd name="T114" fmla="*/ 78 w 424"/>
                <a:gd name="T115" fmla="*/ 59 h 245"/>
                <a:gd name="T116" fmla="*/ 91 w 424"/>
                <a:gd name="T117" fmla="*/ 66 h 245"/>
                <a:gd name="T118" fmla="*/ 85 w 424"/>
                <a:gd name="T119" fmla="*/ 70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F33AB918-81AA-490B-8A87-14EF77CDC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E819F6A-1070-4DEC-92D9-C0B85EC4E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159 w 424"/>
                <a:gd name="T1" fmla="*/ 67 h 245"/>
                <a:gd name="T2" fmla="*/ 159 w 424"/>
                <a:gd name="T3" fmla="*/ 92 h 245"/>
                <a:gd name="T4" fmla="*/ 116 w 424"/>
                <a:gd name="T5" fmla="*/ 92 h 245"/>
                <a:gd name="T6" fmla="*/ 116 w 424"/>
                <a:gd name="T7" fmla="*/ 84 h 245"/>
                <a:gd name="T8" fmla="*/ 136 w 424"/>
                <a:gd name="T9" fmla="*/ 84 h 245"/>
                <a:gd name="T10" fmla="*/ 113 w 424"/>
                <a:gd name="T11" fmla="*/ 71 h 245"/>
                <a:gd name="T12" fmla="*/ 46 w 424"/>
                <a:gd name="T13" fmla="*/ 71 h 245"/>
                <a:gd name="T14" fmla="*/ 24 w 424"/>
                <a:gd name="T15" fmla="*/ 84 h 245"/>
                <a:gd name="T16" fmla="*/ 44 w 424"/>
                <a:gd name="T17" fmla="*/ 84 h 245"/>
                <a:gd name="T18" fmla="*/ 44 w 424"/>
                <a:gd name="T19" fmla="*/ 91 h 245"/>
                <a:gd name="T20" fmla="*/ 0 w 424"/>
                <a:gd name="T21" fmla="*/ 91 h 245"/>
                <a:gd name="T22" fmla="*/ 0 w 424"/>
                <a:gd name="T23" fmla="*/ 67 h 245"/>
                <a:gd name="T24" fmla="*/ 13 w 424"/>
                <a:gd name="T25" fmla="*/ 67 h 245"/>
                <a:gd name="T26" fmla="*/ 13 w 424"/>
                <a:gd name="T27" fmla="*/ 78 h 245"/>
                <a:gd name="T28" fmla="*/ 36 w 424"/>
                <a:gd name="T29" fmla="*/ 66 h 245"/>
                <a:gd name="T30" fmla="*/ 35 w 424"/>
                <a:gd name="T31" fmla="*/ 26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3 h 245"/>
                <a:gd name="T64" fmla="*/ 123 w 424"/>
                <a:gd name="T65" fmla="*/ 26 h 245"/>
                <a:gd name="T66" fmla="*/ 124 w 424"/>
                <a:gd name="T67" fmla="*/ 66 h 245"/>
                <a:gd name="T68" fmla="*/ 147 w 424"/>
                <a:gd name="T69" fmla="*/ 78 h 245"/>
                <a:gd name="T70" fmla="*/ 147 w 424"/>
                <a:gd name="T71" fmla="*/ 67 h 245"/>
                <a:gd name="T72" fmla="*/ 159 w 424"/>
                <a:gd name="T73" fmla="*/ 67 h 245"/>
                <a:gd name="T74" fmla="*/ 159 w 424"/>
                <a:gd name="T75" fmla="*/ 67 h 245"/>
                <a:gd name="T76" fmla="*/ 159 w 424"/>
                <a:gd name="T77" fmla="*/ 67 h 245"/>
                <a:gd name="T78" fmla="*/ 85 w 424"/>
                <a:gd name="T79" fmla="*/ 69 h 245"/>
                <a:gd name="T80" fmla="*/ 109 w 424"/>
                <a:gd name="T81" fmla="*/ 62 h 245"/>
                <a:gd name="T82" fmla="*/ 108 w 424"/>
                <a:gd name="T83" fmla="*/ 29 h 245"/>
                <a:gd name="T84" fmla="*/ 51 w 424"/>
                <a:gd name="T85" fmla="*/ 29 h 245"/>
                <a:gd name="T86" fmla="*/ 51 w 424"/>
                <a:gd name="T87" fmla="*/ 62 h 245"/>
                <a:gd name="T88" fmla="*/ 85 w 424"/>
                <a:gd name="T89" fmla="*/ 69 h 245"/>
                <a:gd name="T90" fmla="*/ 63 w 424"/>
                <a:gd name="T91" fmla="*/ 56 h 245"/>
                <a:gd name="T92" fmla="*/ 69 w 424"/>
                <a:gd name="T93" fmla="*/ 53 h 245"/>
                <a:gd name="T94" fmla="*/ 88 w 424"/>
                <a:gd name="T95" fmla="*/ 53 h 245"/>
                <a:gd name="T96" fmla="*/ 100 w 424"/>
                <a:gd name="T97" fmla="*/ 50 h 245"/>
                <a:gd name="T98" fmla="*/ 102 w 424"/>
                <a:gd name="T99" fmla="*/ 47 h 245"/>
                <a:gd name="T100" fmla="*/ 100 w 424"/>
                <a:gd name="T101" fmla="*/ 45 h 245"/>
                <a:gd name="T102" fmla="*/ 90 w 424"/>
                <a:gd name="T103" fmla="*/ 42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8 h 245"/>
                <a:gd name="T110" fmla="*/ 109 w 424"/>
                <a:gd name="T111" fmla="*/ 54 h 245"/>
                <a:gd name="T112" fmla="*/ 80 w 424"/>
                <a:gd name="T113" fmla="*/ 58 h 245"/>
                <a:gd name="T114" fmla="*/ 78 w 424"/>
                <a:gd name="T115" fmla="*/ 58 h 245"/>
                <a:gd name="T116" fmla="*/ 91 w 424"/>
                <a:gd name="T117" fmla="*/ 66 h 245"/>
                <a:gd name="T118" fmla="*/ 85 w 424"/>
                <a:gd name="T119" fmla="*/ 69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" name="Picture 23" descr="computer">
            <a:extLst>
              <a:ext uri="{FF2B5EF4-FFF2-40B4-BE49-F238E27FC236}">
                <a16:creationId xmlns:a16="http://schemas.microsoft.com/office/drawing/2014/main" id="{75E737E3-AB1C-4A5A-B759-EAFD327F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144" y="4706937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 descr="computer">
            <a:extLst>
              <a:ext uri="{FF2B5EF4-FFF2-40B4-BE49-F238E27FC236}">
                <a16:creationId xmlns:a16="http://schemas.microsoft.com/office/drawing/2014/main" id="{4E4F9DD2-C5F0-4C07-9777-D9D865D1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69" y="4706937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25">
            <a:extLst>
              <a:ext uri="{FF2B5EF4-FFF2-40B4-BE49-F238E27FC236}">
                <a16:creationId xmlns:a16="http://schemas.microsoft.com/office/drawing/2014/main" id="{DC585A25-C6C7-4BCC-8673-DABFA5022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119" y="521017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475CB7FE-59BA-4BBE-941A-6930A8DB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669" y="5210175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6581BFA9-497F-48F0-8AA0-9DE472047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794" y="52816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602E862F-9880-4973-AC8A-0038E513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757" y="528161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482B635A-6EC6-46D5-B81D-EE5F997956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5844" y="3409950"/>
            <a:ext cx="914400" cy="666750"/>
            <a:chOff x="1469" y="1344"/>
            <a:chExt cx="576" cy="420"/>
          </a:xfrm>
        </p:grpSpPr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082F9F07-8074-4731-A848-F7E99A9A5C4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195C2CA-558E-4532-BCD8-BD288EFC9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8CE2E8-7423-4148-86BB-9C4B0523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71BA74F-E6C3-4DDD-85F0-D957B26D8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01858B4-F9D9-4110-8E7E-80E267BF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5442CEDA-A399-4D63-8DE1-38D34B8C42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159 w 424"/>
                <a:gd name="T1" fmla="*/ 68 h 245"/>
                <a:gd name="T2" fmla="*/ 159 w 424"/>
                <a:gd name="T3" fmla="*/ 93 h 245"/>
                <a:gd name="T4" fmla="*/ 116 w 424"/>
                <a:gd name="T5" fmla="*/ 93 h 245"/>
                <a:gd name="T6" fmla="*/ 116 w 424"/>
                <a:gd name="T7" fmla="*/ 86 h 245"/>
                <a:gd name="T8" fmla="*/ 136 w 424"/>
                <a:gd name="T9" fmla="*/ 86 h 245"/>
                <a:gd name="T10" fmla="*/ 113 w 424"/>
                <a:gd name="T11" fmla="*/ 72 h 245"/>
                <a:gd name="T12" fmla="*/ 46 w 424"/>
                <a:gd name="T13" fmla="*/ 72 h 245"/>
                <a:gd name="T14" fmla="*/ 24 w 424"/>
                <a:gd name="T15" fmla="*/ 85 h 245"/>
                <a:gd name="T16" fmla="*/ 44 w 424"/>
                <a:gd name="T17" fmla="*/ 85 h 245"/>
                <a:gd name="T18" fmla="*/ 44 w 424"/>
                <a:gd name="T19" fmla="*/ 92 h 245"/>
                <a:gd name="T20" fmla="*/ 0 w 424"/>
                <a:gd name="T21" fmla="*/ 92 h 245"/>
                <a:gd name="T22" fmla="*/ 0 w 424"/>
                <a:gd name="T23" fmla="*/ 68 h 245"/>
                <a:gd name="T24" fmla="*/ 13 w 424"/>
                <a:gd name="T25" fmla="*/ 68 h 245"/>
                <a:gd name="T26" fmla="*/ 13 w 424"/>
                <a:gd name="T27" fmla="*/ 79 h 245"/>
                <a:gd name="T28" fmla="*/ 36 w 424"/>
                <a:gd name="T29" fmla="*/ 66 h 245"/>
                <a:gd name="T30" fmla="*/ 35 w 424"/>
                <a:gd name="T31" fmla="*/ 27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4 h 245"/>
                <a:gd name="T64" fmla="*/ 123 w 424"/>
                <a:gd name="T65" fmla="*/ 27 h 245"/>
                <a:gd name="T66" fmla="*/ 124 w 424"/>
                <a:gd name="T67" fmla="*/ 66 h 245"/>
                <a:gd name="T68" fmla="*/ 147 w 424"/>
                <a:gd name="T69" fmla="*/ 80 h 245"/>
                <a:gd name="T70" fmla="*/ 147 w 424"/>
                <a:gd name="T71" fmla="*/ 68 h 245"/>
                <a:gd name="T72" fmla="*/ 159 w 424"/>
                <a:gd name="T73" fmla="*/ 68 h 245"/>
                <a:gd name="T74" fmla="*/ 159 w 424"/>
                <a:gd name="T75" fmla="*/ 68 h 245"/>
                <a:gd name="T76" fmla="*/ 159 w 424"/>
                <a:gd name="T77" fmla="*/ 68 h 245"/>
                <a:gd name="T78" fmla="*/ 85 w 424"/>
                <a:gd name="T79" fmla="*/ 70 h 245"/>
                <a:gd name="T80" fmla="*/ 109 w 424"/>
                <a:gd name="T81" fmla="*/ 63 h 245"/>
                <a:gd name="T82" fmla="*/ 108 w 424"/>
                <a:gd name="T83" fmla="*/ 30 h 245"/>
                <a:gd name="T84" fmla="*/ 51 w 424"/>
                <a:gd name="T85" fmla="*/ 30 h 245"/>
                <a:gd name="T86" fmla="*/ 51 w 424"/>
                <a:gd name="T87" fmla="*/ 63 h 245"/>
                <a:gd name="T88" fmla="*/ 85 w 424"/>
                <a:gd name="T89" fmla="*/ 70 h 245"/>
                <a:gd name="T90" fmla="*/ 63 w 424"/>
                <a:gd name="T91" fmla="*/ 57 h 245"/>
                <a:gd name="T92" fmla="*/ 69 w 424"/>
                <a:gd name="T93" fmla="*/ 54 h 245"/>
                <a:gd name="T94" fmla="*/ 88 w 424"/>
                <a:gd name="T95" fmla="*/ 53 h 245"/>
                <a:gd name="T96" fmla="*/ 100 w 424"/>
                <a:gd name="T97" fmla="*/ 51 h 245"/>
                <a:gd name="T98" fmla="*/ 102 w 424"/>
                <a:gd name="T99" fmla="*/ 48 h 245"/>
                <a:gd name="T100" fmla="*/ 100 w 424"/>
                <a:gd name="T101" fmla="*/ 45 h 245"/>
                <a:gd name="T102" fmla="*/ 90 w 424"/>
                <a:gd name="T103" fmla="*/ 43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9 h 245"/>
                <a:gd name="T110" fmla="*/ 109 w 424"/>
                <a:gd name="T111" fmla="*/ 55 h 245"/>
                <a:gd name="T112" fmla="*/ 80 w 424"/>
                <a:gd name="T113" fmla="*/ 59 h 245"/>
                <a:gd name="T114" fmla="*/ 78 w 424"/>
                <a:gd name="T115" fmla="*/ 59 h 245"/>
                <a:gd name="T116" fmla="*/ 91 w 424"/>
                <a:gd name="T117" fmla="*/ 66 h 245"/>
                <a:gd name="T118" fmla="*/ 85 w 424"/>
                <a:gd name="T119" fmla="*/ 70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F2AEE38-7BA6-4D84-9C9A-79599FA9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2120F17-C5A6-411E-9407-A580694B7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159 w 424"/>
                <a:gd name="T1" fmla="*/ 67 h 245"/>
                <a:gd name="T2" fmla="*/ 159 w 424"/>
                <a:gd name="T3" fmla="*/ 92 h 245"/>
                <a:gd name="T4" fmla="*/ 116 w 424"/>
                <a:gd name="T5" fmla="*/ 92 h 245"/>
                <a:gd name="T6" fmla="*/ 116 w 424"/>
                <a:gd name="T7" fmla="*/ 84 h 245"/>
                <a:gd name="T8" fmla="*/ 136 w 424"/>
                <a:gd name="T9" fmla="*/ 84 h 245"/>
                <a:gd name="T10" fmla="*/ 113 w 424"/>
                <a:gd name="T11" fmla="*/ 71 h 245"/>
                <a:gd name="T12" fmla="*/ 46 w 424"/>
                <a:gd name="T13" fmla="*/ 71 h 245"/>
                <a:gd name="T14" fmla="*/ 24 w 424"/>
                <a:gd name="T15" fmla="*/ 84 h 245"/>
                <a:gd name="T16" fmla="*/ 44 w 424"/>
                <a:gd name="T17" fmla="*/ 84 h 245"/>
                <a:gd name="T18" fmla="*/ 44 w 424"/>
                <a:gd name="T19" fmla="*/ 91 h 245"/>
                <a:gd name="T20" fmla="*/ 0 w 424"/>
                <a:gd name="T21" fmla="*/ 91 h 245"/>
                <a:gd name="T22" fmla="*/ 0 w 424"/>
                <a:gd name="T23" fmla="*/ 67 h 245"/>
                <a:gd name="T24" fmla="*/ 13 w 424"/>
                <a:gd name="T25" fmla="*/ 67 h 245"/>
                <a:gd name="T26" fmla="*/ 13 w 424"/>
                <a:gd name="T27" fmla="*/ 78 h 245"/>
                <a:gd name="T28" fmla="*/ 36 w 424"/>
                <a:gd name="T29" fmla="*/ 66 h 245"/>
                <a:gd name="T30" fmla="*/ 35 w 424"/>
                <a:gd name="T31" fmla="*/ 26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3 h 245"/>
                <a:gd name="T64" fmla="*/ 123 w 424"/>
                <a:gd name="T65" fmla="*/ 26 h 245"/>
                <a:gd name="T66" fmla="*/ 124 w 424"/>
                <a:gd name="T67" fmla="*/ 66 h 245"/>
                <a:gd name="T68" fmla="*/ 147 w 424"/>
                <a:gd name="T69" fmla="*/ 78 h 245"/>
                <a:gd name="T70" fmla="*/ 147 w 424"/>
                <a:gd name="T71" fmla="*/ 67 h 245"/>
                <a:gd name="T72" fmla="*/ 159 w 424"/>
                <a:gd name="T73" fmla="*/ 67 h 245"/>
                <a:gd name="T74" fmla="*/ 159 w 424"/>
                <a:gd name="T75" fmla="*/ 67 h 245"/>
                <a:gd name="T76" fmla="*/ 159 w 424"/>
                <a:gd name="T77" fmla="*/ 67 h 245"/>
                <a:gd name="T78" fmla="*/ 85 w 424"/>
                <a:gd name="T79" fmla="*/ 69 h 245"/>
                <a:gd name="T80" fmla="*/ 109 w 424"/>
                <a:gd name="T81" fmla="*/ 62 h 245"/>
                <a:gd name="T82" fmla="*/ 108 w 424"/>
                <a:gd name="T83" fmla="*/ 29 h 245"/>
                <a:gd name="T84" fmla="*/ 51 w 424"/>
                <a:gd name="T85" fmla="*/ 29 h 245"/>
                <a:gd name="T86" fmla="*/ 51 w 424"/>
                <a:gd name="T87" fmla="*/ 62 h 245"/>
                <a:gd name="T88" fmla="*/ 85 w 424"/>
                <a:gd name="T89" fmla="*/ 69 h 245"/>
                <a:gd name="T90" fmla="*/ 63 w 424"/>
                <a:gd name="T91" fmla="*/ 56 h 245"/>
                <a:gd name="T92" fmla="*/ 69 w 424"/>
                <a:gd name="T93" fmla="*/ 53 h 245"/>
                <a:gd name="T94" fmla="*/ 88 w 424"/>
                <a:gd name="T95" fmla="*/ 53 h 245"/>
                <a:gd name="T96" fmla="*/ 100 w 424"/>
                <a:gd name="T97" fmla="*/ 50 h 245"/>
                <a:gd name="T98" fmla="*/ 102 w 424"/>
                <a:gd name="T99" fmla="*/ 47 h 245"/>
                <a:gd name="T100" fmla="*/ 100 w 424"/>
                <a:gd name="T101" fmla="*/ 45 h 245"/>
                <a:gd name="T102" fmla="*/ 90 w 424"/>
                <a:gd name="T103" fmla="*/ 42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8 h 245"/>
                <a:gd name="T110" fmla="*/ 109 w 424"/>
                <a:gd name="T111" fmla="*/ 54 h 245"/>
                <a:gd name="T112" fmla="*/ 80 w 424"/>
                <a:gd name="T113" fmla="*/ 58 h 245"/>
                <a:gd name="T114" fmla="*/ 78 w 424"/>
                <a:gd name="T115" fmla="*/ 58 h 245"/>
                <a:gd name="T116" fmla="*/ 91 w 424"/>
                <a:gd name="T117" fmla="*/ 66 h 245"/>
                <a:gd name="T118" fmla="*/ 85 w 424"/>
                <a:gd name="T119" fmla="*/ 69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Text Box 38">
            <a:extLst>
              <a:ext uri="{FF2B5EF4-FFF2-40B4-BE49-F238E27FC236}">
                <a16:creationId xmlns:a16="http://schemas.microsoft.com/office/drawing/2014/main" id="{5712B52E-47AF-404C-B44E-3C4E0371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344" y="4130675"/>
            <a:ext cx="108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广播帧</a:t>
            </a:r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614A6922-654C-4A3D-97C6-07D18F6180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8507" y="4057650"/>
            <a:ext cx="287337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2AB509C2-2C02-450D-8B2D-714E02AD2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8007" y="4057650"/>
            <a:ext cx="144462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FB3C8405-3A3E-4724-B4FB-354B296FB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6569" y="2762250"/>
            <a:ext cx="574675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CDAB7D54-7E7F-4CDB-8C11-AB3E7CCF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882" y="3554412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  <a:cs typeface="Arial" panose="020B0604020202020204" pitchFamily="34" charset="0"/>
              </a:rPr>
              <a:t>二层交换机</a:t>
            </a:r>
          </a:p>
        </p:txBody>
      </p:sp>
      <p:grpSp>
        <p:nvGrpSpPr>
          <p:cNvPr id="43" name="Group 43">
            <a:extLst>
              <a:ext uri="{FF2B5EF4-FFF2-40B4-BE49-F238E27FC236}">
                <a16:creationId xmlns:a16="http://schemas.microsoft.com/office/drawing/2014/main" id="{3E1E81CC-9517-4EC0-BF3F-051B2CF2A3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5707" y="2185987"/>
            <a:ext cx="792162" cy="552450"/>
            <a:chOff x="3541" y="1317"/>
            <a:chExt cx="747" cy="546"/>
          </a:xfrm>
        </p:grpSpPr>
        <p:sp>
          <p:nvSpPr>
            <p:cNvPr id="44" name="AutoShape 44">
              <a:extLst>
                <a:ext uri="{FF2B5EF4-FFF2-40B4-BE49-F238E27FC236}">
                  <a16:creationId xmlns:a16="http://schemas.microsoft.com/office/drawing/2014/main" id="{65E1FFB0-3449-4DD7-B7A4-3D894957139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0521F986-3C61-40D0-A873-179469A9F6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948 w 416"/>
                <a:gd name="T1" fmla="*/ 224 h 207"/>
                <a:gd name="T2" fmla="*/ 165 w 416"/>
                <a:gd name="T3" fmla="*/ 224 h 207"/>
                <a:gd name="T4" fmla="*/ 3 w 416"/>
                <a:gd name="T5" fmla="*/ 3 h 207"/>
                <a:gd name="T6" fmla="*/ 0 w 416"/>
                <a:gd name="T7" fmla="*/ 3 h 207"/>
                <a:gd name="T8" fmla="*/ 0 w 416"/>
                <a:gd name="T9" fmla="*/ 214 h 207"/>
                <a:gd name="T10" fmla="*/ 3 w 416"/>
                <a:gd name="T11" fmla="*/ 214 h 207"/>
                <a:gd name="T12" fmla="*/ 165 w 416"/>
                <a:gd name="T13" fmla="*/ 426 h 207"/>
                <a:gd name="T14" fmla="*/ 948 w 416"/>
                <a:gd name="T15" fmla="*/ 426 h 207"/>
                <a:gd name="T16" fmla="*/ 1108 w 416"/>
                <a:gd name="T17" fmla="*/ 214 h 207"/>
                <a:gd name="T18" fmla="*/ 1108 w 416"/>
                <a:gd name="T19" fmla="*/ 214 h 207"/>
                <a:gd name="T20" fmla="*/ 1108 w 416"/>
                <a:gd name="T21" fmla="*/ 0 h 207"/>
                <a:gd name="T22" fmla="*/ 948 w 416"/>
                <a:gd name="T23" fmla="*/ 22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7D8BD46D-ACCE-494A-A74B-E6CD4FEDCA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002 w 457"/>
                <a:gd name="T1" fmla="*/ 126 h 264"/>
                <a:gd name="T2" fmla="*/ 1005 w 457"/>
                <a:gd name="T3" fmla="*/ 581 h 264"/>
                <a:gd name="T4" fmla="*/ 219 w 457"/>
                <a:gd name="T5" fmla="*/ 581 h 264"/>
                <a:gd name="T6" fmla="*/ 216 w 457"/>
                <a:gd name="T7" fmla="*/ 126 h 264"/>
                <a:gd name="T8" fmla="*/ 1002 w 457"/>
                <a:gd name="T9" fmla="*/ 12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C7A10941-E38B-4B01-A3A8-8ACF77679AA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8 w 24"/>
                <a:gd name="T1" fmla="*/ 13 h 33"/>
                <a:gd name="T2" fmla="*/ 18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7 w 24"/>
                <a:gd name="T9" fmla="*/ 26 h 33"/>
                <a:gd name="T10" fmla="*/ 26 w 24"/>
                <a:gd name="T11" fmla="*/ 13 h 33"/>
                <a:gd name="T12" fmla="*/ 18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0 w 24"/>
                <a:gd name="T21" fmla="*/ 5 h 33"/>
                <a:gd name="T22" fmla="*/ 59 w 24"/>
                <a:gd name="T23" fmla="*/ 21 h 33"/>
                <a:gd name="T24" fmla="*/ 39 w 24"/>
                <a:gd name="T25" fmla="*/ 43 h 33"/>
                <a:gd name="T26" fmla="*/ 39 w 24"/>
                <a:gd name="T27" fmla="*/ 43 h 33"/>
                <a:gd name="T28" fmla="*/ 50 w 24"/>
                <a:gd name="T29" fmla="*/ 50 h 33"/>
                <a:gd name="T30" fmla="*/ 54 w 24"/>
                <a:gd name="T31" fmla="*/ 56 h 33"/>
                <a:gd name="T32" fmla="*/ 63 w 24"/>
                <a:gd name="T33" fmla="*/ 85 h 33"/>
                <a:gd name="T34" fmla="*/ 39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18 w 24"/>
                <a:gd name="T41" fmla="*/ 51 h 33"/>
                <a:gd name="T42" fmla="*/ 18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D2502359-D68D-4972-8017-C73C408F86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1 w 29"/>
                <a:gd name="T1" fmla="*/ 46 h 35"/>
                <a:gd name="T2" fmla="*/ 37 w 29"/>
                <a:gd name="T3" fmla="*/ 77 h 35"/>
                <a:gd name="T4" fmla="*/ 52 w 29"/>
                <a:gd name="T5" fmla="*/ 46 h 35"/>
                <a:gd name="T6" fmla="*/ 37 w 29"/>
                <a:gd name="T7" fmla="*/ 16 h 35"/>
                <a:gd name="T8" fmla="*/ 21 w 29"/>
                <a:gd name="T9" fmla="*/ 46 h 35"/>
                <a:gd name="T10" fmla="*/ 0 w 29"/>
                <a:gd name="T11" fmla="*/ 46 h 35"/>
                <a:gd name="T12" fmla="*/ 8 w 29"/>
                <a:gd name="T13" fmla="*/ 13 h 35"/>
                <a:gd name="T14" fmla="*/ 37 w 29"/>
                <a:gd name="T15" fmla="*/ 0 h 35"/>
                <a:gd name="T16" fmla="*/ 66 w 29"/>
                <a:gd name="T17" fmla="*/ 13 h 35"/>
                <a:gd name="T18" fmla="*/ 76 w 29"/>
                <a:gd name="T19" fmla="*/ 46 h 35"/>
                <a:gd name="T20" fmla="*/ 66 w 29"/>
                <a:gd name="T21" fmla="*/ 80 h 35"/>
                <a:gd name="T22" fmla="*/ 37 w 29"/>
                <a:gd name="T23" fmla="*/ 93 h 35"/>
                <a:gd name="T24" fmla="*/ 8 w 29"/>
                <a:gd name="T25" fmla="*/ 77 h 35"/>
                <a:gd name="T26" fmla="*/ 0 w 29"/>
                <a:gd name="T27" fmla="*/ 46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15B9467E-30F0-4169-9137-6DA74FDDC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55 h 34"/>
                <a:gd name="T2" fmla="*/ 0 w 24"/>
                <a:gd name="T3" fmla="*/ 0 h 34"/>
                <a:gd name="T4" fmla="*/ 18 w 24"/>
                <a:gd name="T5" fmla="*/ 0 h 34"/>
                <a:gd name="T6" fmla="*/ 18 w 24"/>
                <a:gd name="T7" fmla="*/ 58 h 34"/>
                <a:gd name="T8" fmla="*/ 33 w 24"/>
                <a:gd name="T9" fmla="*/ 73 h 34"/>
                <a:gd name="T10" fmla="*/ 42 w 24"/>
                <a:gd name="T11" fmla="*/ 58 h 34"/>
                <a:gd name="T12" fmla="*/ 42 w 24"/>
                <a:gd name="T13" fmla="*/ 0 h 34"/>
                <a:gd name="T14" fmla="*/ 63 w 24"/>
                <a:gd name="T15" fmla="*/ 0 h 34"/>
                <a:gd name="T16" fmla="*/ 63 w 24"/>
                <a:gd name="T17" fmla="*/ 55 h 34"/>
                <a:gd name="T18" fmla="*/ 55 w 24"/>
                <a:gd name="T19" fmla="*/ 79 h 34"/>
                <a:gd name="T20" fmla="*/ 33 w 24"/>
                <a:gd name="T21" fmla="*/ 89 h 34"/>
                <a:gd name="T22" fmla="*/ 8 w 24"/>
                <a:gd name="T23" fmla="*/ 79 h 34"/>
                <a:gd name="T24" fmla="*/ 0 w 24"/>
                <a:gd name="T25" fmla="*/ 55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99EBB14B-31AC-46B6-A468-1AEAD56112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C70AC7AE-C6BA-4DFC-AA6D-D3820531D9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9D84F622-F324-4798-A7CA-78A4606CA9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1 w 24"/>
                <a:gd name="T1" fmla="*/ 13 h 33"/>
                <a:gd name="T2" fmla="*/ 21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9 w 24"/>
                <a:gd name="T9" fmla="*/ 26 h 33"/>
                <a:gd name="T10" fmla="*/ 26 w 24"/>
                <a:gd name="T11" fmla="*/ 13 h 33"/>
                <a:gd name="T12" fmla="*/ 21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4 w 24"/>
                <a:gd name="T21" fmla="*/ 5 h 33"/>
                <a:gd name="T22" fmla="*/ 60 w 24"/>
                <a:gd name="T23" fmla="*/ 21 h 33"/>
                <a:gd name="T24" fmla="*/ 42 w 24"/>
                <a:gd name="T25" fmla="*/ 43 h 33"/>
                <a:gd name="T26" fmla="*/ 42 w 24"/>
                <a:gd name="T27" fmla="*/ 43 h 33"/>
                <a:gd name="T28" fmla="*/ 50 w 24"/>
                <a:gd name="T29" fmla="*/ 50 h 33"/>
                <a:gd name="T30" fmla="*/ 55 w 24"/>
                <a:gd name="T31" fmla="*/ 56 h 33"/>
                <a:gd name="T32" fmla="*/ 63 w 24"/>
                <a:gd name="T33" fmla="*/ 85 h 33"/>
                <a:gd name="T34" fmla="*/ 42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21 w 24"/>
                <a:gd name="T41" fmla="*/ 51 h 33"/>
                <a:gd name="T42" fmla="*/ 21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F2C3ACDC-8CA6-4E7E-AD57-777D26C1B8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80 w 162"/>
                <a:gd name="T1" fmla="*/ 142 h 60"/>
                <a:gd name="T2" fmla="*/ 77 w 162"/>
                <a:gd name="T3" fmla="*/ 139 h 60"/>
                <a:gd name="T4" fmla="*/ 0 w 162"/>
                <a:gd name="T5" fmla="*/ 93 h 60"/>
                <a:gd name="T6" fmla="*/ 59 w 162"/>
                <a:gd name="T7" fmla="*/ 59 h 60"/>
                <a:gd name="T8" fmla="*/ 139 w 162"/>
                <a:gd name="T9" fmla="*/ 106 h 60"/>
                <a:gd name="T10" fmla="*/ 198 w 162"/>
                <a:gd name="T11" fmla="*/ 101 h 60"/>
                <a:gd name="T12" fmla="*/ 299 w 162"/>
                <a:gd name="T13" fmla="*/ 42 h 60"/>
                <a:gd name="T14" fmla="*/ 188 w 162"/>
                <a:gd name="T15" fmla="*/ 42 h 60"/>
                <a:gd name="T16" fmla="*/ 188 w 162"/>
                <a:gd name="T17" fmla="*/ 0 h 60"/>
                <a:gd name="T18" fmla="*/ 433 w 162"/>
                <a:gd name="T19" fmla="*/ 0 h 60"/>
                <a:gd name="T20" fmla="*/ 433 w 162"/>
                <a:gd name="T21" fmla="*/ 142 h 60"/>
                <a:gd name="T22" fmla="*/ 362 w 162"/>
                <a:gd name="T23" fmla="*/ 142 h 60"/>
                <a:gd name="T24" fmla="*/ 358 w 162"/>
                <a:gd name="T25" fmla="*/ 77 h 60"/>
                <a:gd name="T26" fmla="*/ 260 w 162"/>
                <a:gd name="T27" fmla="*/ 136 h 60"/>
                <a:gd name="T28" fmla="*/ 160 w 162"/>
                <a:gd name="T29" fmla="*/ 160 h 60"/>
                <a:gd name="T30" fmla="*/ 80 w 162"/>
                <a:gd name="T31" fmla="*/ 142 h 60"/>
                <a:gd name="T32" fmla="*/ 80 w 162"/>
                <a:gd name="T33" fmla="*/ 14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BD2CA54-EC07-46D5-8C81-DACC6D336D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04 w 105"/>
                <a:gd name="T1" fmla="*/ 214 h 93"/>
                <a:gd name="T2" fmla="*/ 182 w 105"/>
                <a:gd name="T3" fmla="*/ 168 h 93"/>
                <a:gd name="T4" fmla="*/ 174 w 105"/>
                <a:gd name="T5" fmla="*/ 134 h 93"/>
                <a:gd name="T6" fmla="*/ 75 w 105"/>
                <a:gd name="T7" fmla="*/ 77 h 93"/>
                <a:gd name="T8" fmla="*/ 75 w 105"/>
                <a:gd name="T9" fmla="*/ 142 h 93"/>
                <a:gd name="T10" fmla="*/ 0 w 105"/>
                <a:gd name="T11" fmla="*/ 142 h 93"/>
                <a:gd name="T12" fmla="*/ 0 w 105"/>
                <a:gd name="T13" fmla="*/ 0 h 93"/>
                <a:gd name="T14" fmla="*/ 244 w 105"/>
                <a:gd name="T15" fmla="*/ 0 h 93"/>
                <a:gd name="T16" fmla="*/ 244 w 105"/>
                <a:gd name="T17" fmla="*/ 41 h 93"/>
                <a:gd name="T18" fmla="*/ 132 w 105"/>
                <a:gd name="T19" fmla="*/ 41 h 93"/>
                <a:gd name="T20" fmla="*/ 233 w 105"/>
                <a:gd name="T21" fmla="*/ 98 h 93"/>
                <a:gd name="T22" fmla="*/ 278 w 105"/>
                <a:gd name="T23" fmla="*/ 155 h 93"/>
                <a:gd name="T24" fmla="*/ 241 w 105"/>
                <a:gd name="T25" fmla="*/ 203 h 93"/>
                <a:gd name="T26" fmla="*/ 164 w 105"/>
                <a:gd name="T27" fmla="*/ 248 h 93"/>
                <a:gd name="T28" fmla="*/ 104 w 105"/>
                <a:gd name="T29" fmla="*/ 214 h 93"/>
                <a:gd name="T30" fmla="*/ 104 w 105"/>
                <a:gd name="T31" fmla="*/ 214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039D5A7F-C32C-4413-8186-2B98230105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353 w 162"/>
                <a:gd name="T1" fmla="*/ 21 h 60"/>
                <a:gd name="T2" fmla="*/ 433 w 162"/>
                <a:gd name="T3" fmla="*/ 67 h 60"/>
                <a:gd name="T4" fmla="*/ 371 w 162"/>
                <a:gd name="T5" fmla="*/ 101 h 60"/>
                <a:gd name="T6" fmla="*/ 291 w 162"/>
                <a:gd name="T7" fmla="*/ 56 h 60"/>
                <a:gd name="T8" fmla="*/ 236 w 162"/>
                <a:gd name="T9" fmla="*/ 62 h 60"/>
                <a:gd name="T10" fmla="*/ 134 w 162"/>
                <a:gd name="T11" fmla="*/ 121 h 60"/>
                <a:gd name="T12" fmla="*/ 245 w 162"/>
                <a:gd name="T13" fmla="*/ 121 h 60"/>
                <a:gd name="T14" fmla="*/ 245 w 162"/>
                <a:gd name="T15" fmla="*/ 160 h 60"/>
                <a:gd name="T16" fmla="*/ 0 w 162"/>
                <a:gd name="T17" fmla="*/ 160 h 60"/>
                <a:gd name="T18" fmla="*/ 0 w 162"/>
                <a:gd name="T19" fmla="*/ 18 h 60"/>
                <a:gd name="T20" fmla="*/ 72 w 162"/>
                <a:gd name="T21" fmla="*/ 18 h 60"/>
                <a:gd name="T22" fmla="*/ 72 w 162"/>
                <a:gd name="T23" fmla="*/ 83 h 60"/>
                <a:gd name="T24" fmla="*/ 173 w 162"/>
                <a:gd name="T25" fmla="*/ 26 h 60"/>
                <a:gd name="T26" fmla="*/ 270 w 162"/>
                <a:gd name="T27" fmla="*/ 0 h 60"/>
                <a:gd name="T28" fmla="*/ 353 w 162"/>
                <a:gd name="T29" fmla="*/ 21 h 60"/>
                <a:gd name="T30" fmla="*/ 353 w 162"/>
                <a:gd name="T31" fmla="*/ 2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32BF9CB5-8CE9-4B58-85FD-E5CB05E735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278 w 104"/>
                <a:gd name="T1" fmla="*/ 106 h 94"/>
                <a:gd name="T2" fmla="*/ 278 w 104"/>
                <a:gd name="T3" fmla="*/ 249 h 94"/>
                <a:gd name="T4" fmla="*/ 34 w 104"/>
                <a:gd name="T5" fmla="*/ 249 h 94"/>
                <a:gd name="T6" fmla="*/ 33 w 104"/>
                <a:gd name="T7" fmla="*/ 207 h 94"/>
                <a:gd name="T8" fmla="*/ 144 w 104"/>
                <a:gd name="T9" fmla="*/ 207 h 94"/>
                <a:gd name="T10" fmla="*/ 43 w 104"/>
                <a:gd name="T11" fmla="*/ 148 h 94"/>
                <a:gd name="T12" fmla="*/ 0 w 104"/>
                <a:gd name="T13" fmla="*/ 93 h 94"/>
                <a:gd name="T14" fmla="*/ 34 w 104"/>
                <a:gd name="T15" fmla="*/ 46 h 94"/>
                <a:gd name="T16" fmla="*/ 114 w 104"/>
                <a:gd name="T17" fmla="*/ 0 h 94"/>
                <a:gd name="T18" fmla="*/ 173 w 104"/>
                <a:gd name="T19" fmla="*/ 34 h 94"/>
                <a:gd name="T20" fmla="*/ 96 w 104"/>
                <a:gd name="T21" fmla="*/ 80 h 94"/>
                <a:gd name="T22" fmla="*/ 105 w 104"/>
                <a:gd name="T23" fmla="*/ 114 h 94"/>
                <a:gd name="T24" fmla="*/ 206 w 104"/>
                <a:gd name="T25" fmla="*/ 173 h 94"/>
                <a:gd name="T26" fmla="*/ 206 w 104"/>
                <a:gd name="T27" fmla="*/ 106 h 94"/>
                <a:gd name="T28" fmla="*/ 278 w 104"/>
                <a:gd name="T29" fmla="*/ 106 h 94"/>
                <a:gd name="T30" fmla="*/ 278 w 104"/>
                <a:gd name="T31" fmla="*/ 10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4AB24DFC-60E0-49B3-9C6D-FD00ED4024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80 w 162"/>
                <a:gd name="T1" fmla="*/ 143 h 61"/>
                <a:gd name="T2" fmla="*/ 80 w 162"/>
                <a:gd name="T3" fmla="*/ 143 h 61"/>
                <a:gd name="T4" fmla="*/ 0 w 162"/>
                <a:gd name="T5" fmla="*/ 97 h 61"/>
                <a:gd name="T6" fmla="*/ 60 w 162"/>
                <a:gd name="T7" fmla="*/ 62 h 61"/>
                <a:gd name="T8" fmla="*/ 140 w 162"/>
                <a:gd name="T9" fmla="*/ 108 h 61"/>
                <a:gd name="T10" fmla="*/ 197 w 162"/>
                <a:gd name="T11" fmla="*/ 102 h 61"/>
                <a:gd name="T12" fmla="*/ 298 w 162"/>
                <a:gd name="T13" fmla="*/ 43 h 61"/>
                <a:gd name="T14" fmla="*/ 186 w 162"/>
                <a:gd name="T15" fmla="*/ 43 h 61"/>
                <a:gd name="T16" fmla="*/ 186 w 162"/>
                <a:gd name="T17" fmla="*/ 0 h 61"/>
                <a:gd name="T18" fmla="*/ 430 w 162"/>
                <a:gd name="T19" fmla="*/ 0 h 61"/>
                <a:gd name="T20" fmla="*/ 430 w 162"/>
                <a:gd name="T21" fmla="*/ 146 h 61"/>
                <a:gd name="T22" fmla="*/ 359 w 162"/>
                <a:gd name="T23" fmla="*/ 146 h 61"/>
                <a:gd name="T24" fmla="*/ 359 w 162"/>
                <a:gd name="T25" fmla="*/ 79 h 61"/>
                <a:gd name="T26" fmla="*/ 257 w 162"/>
                <a:gd name="T27" fmla="*/ 138 h 61"/>
                <a:gd name="T28" fmla="*/ 161 w 162"/>
                <a:gd name="T29" fmla="*/ 164 h 61"/>
                <a:gd name="T30" fmla="*/ 80 w 162"/>
                <a:gd name="T31" fmla="*/ 143 h 61"/>
                <a:gd name="T32" fmla="*/ 80 w 162"/>
                <a:gd name="T33" fmla="*/ 14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C5461DF4-3172-421E-90B4-839D0B3806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08 w 105"/>
                <a:gd name="T1" fmla="*/ 218 h 94"/>
                <a:gd name="T2" fmla="*/ 185 w 105"/>
                <a:gd name="T3" fmla="*/ 169 h 94"/>
                <a:gd name="T4" fmla="*/ 177 w 105"/>
                <a:gd name="T5" fmla="*/ 138 h 94"/>
                <a:gd name="T6" fmla="*/ 75 w 105"/>
                <a:gd name="T7" fmla="*/ 79 h 94"/>
                <a:gd name="T8" fmla="*/ 75 w 105"/>
                <a:gd name="T9" fmla="*/ 143 h 94"/>
                <a:gd name="T10" fmla="*/ 3 w 105"/>
                <a:gd name="T11" fmla="*/ 143 h 94"/>
                <a:gd name="T12" fmla="*/ 0 w 105"/>
                <a:gd name="T13" fmla="*/ 0 h 94"/>
                <a:gd name="T14" fmla="*/ 247 w 105"/>
                <a:gd name="T15" fmla="*/ 0 h 94"/>
                <a:gd name="T16" fmla="*/ 249 w 105"/>
                <a:gd name="T17" fmla="*/ 43 h 94"/>
                <a:gd name="T18" fmla="*/ 138 w 105"/>
                <a:gd name="T19" fmla="*/ 43 h 94"/>
                <a:gd name="T20" fmla="*/ 239 w 105"/>
                <a:gd name="T21" fmla="*/ 102 h 94"/>
                <a:gd name="T22" fmla="*/ 282 w 105"/>
                <a:gd name="T23" fmla="*/ 159 h 94"/>
                <a:gd name="T24" fmla="*/ 247 w 105"/>
                <a:gd name="T25" fmla="*/ 206 h 94"/>
                <a:gd name="T26" fmla="*/ 167 w 105"/>
                <a:gd name="T27" fmla="*/ 252 h 94"/>
                <a:gd name="T28" fmla="*/ 108 w 105"/>
                <a:gd name="T29" fmla="*/ 218 h 94"/>
                <a:gd name="T30" fmla="*/ 108 w 105"/>
                <a:gd name="T31" fmla="*/ 21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26BA4D7D-05C4-454D-B1D7-63A895E764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350 w 162"/>
                <a:gd name="T1" fmla="*/ 21 h 61"/>
                <a:gd name="T2" fmla="*/ 430 w 162"/>
                <a:gd name="T3" fmla="*/ 67 h 61"/>
                <a:gd name="T4" fmla="*/ 372 w 162"/>
                <a:gd name="T5" fmla="*/ 101 h 61"/>
                <a:gd name="T6" fmla="*/ 292 w 162"/>
                <a:gd name="T7" fmla="*/ 55 h 61"/>
                <a:gd name="T8" fmla="*/ 233 w 162"/>
                <a:gd name="T9" fmla="*/ 60 h 61"/>
                <a:gd name="T10" fmla="*/ 132 w 162"/>
                <a:gd name="T11" fmla="*/ 118 h 61"/>
                <a:gd name="T12" fmla="*/ 244 w 162"/>
                <a:gd name="T13" fmla="*/ 118 h 61"/>
                <a:gd name="T14" fmla="*/ 244 w 162"/>
                <a:gd name="T15" fmla="*/ 161 h 61"/>
                <a:gd name="T16" fmla="*/ 0 w 162"/>
                <a:gd name="T17" fmla="*/ 161 h 61"/>
                <a:gd name="T18" fmla="*/ 0 w 162"/>
                <a:gd name="T19" fmla="*/ 18 h 61"/>
                <a:gd name="T20" fmla="*/ 72 w 162"/>
                <a:gd name="T21" fmla="*/ 18 h 61"/>
                <a:gd name="T22" fmla="*/ 75 w 162"/>
                <a:gd name="T23" fmla="*/ 84 h 61"/>
                <a:gd name="T24" fmla="*/ 173 w 162"/>
                <a:gd name="T25" fmla="*/ 26 h 61"/>
                <a:gd name="T26" fmla="*/ 269 w 162"/>
                <a:gd name="T27" fmla="*/ 0 h 61"/>
                <a:gd name="T28" fmla="*/ 350 w 162"/>
                <a:gd name="T29" fmla="*/ 21 h 61"/>
                <a:gd name="T30" fmla="*/ 350 w 162"/>
                <a:gd name="T31" fmla="*/ 21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97EF0AD3-443A-49A2-BBDF-D1DA0975BC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278 w 105"/>
                <a:gd name="T1" fmla="*/ 110 h 94"/>
                <a:gd name="T2" fmla="*/ 278 w 105"/>
                <a:gd name="T3" fmla="*/ 252 h 94"/>
                <a:gd name="T4" fmla="*/ 34 w 105"/>
                <a:gd name="T5" fmla="*/ 252 h 94"/>
                <a:gd name="T6" fmla="*/ 34 w 105"/>
                <a:gd name="T7" fmla="*/ 210 h 94"/>
                <a:gd name="T8" fmla="*/ 147 w 105"/>
                <a:gd name="T9" fmla="*/ 210 h 94"/>
                <a:gd name="T10" fmla="*/ 46 w 105"/>
                <a:gd name="T11" fmla="*/ 151 h 94"/>
                <a:gd name="T12" fmla="*/ 0 w 105"/>
                <a:gd name="T13" fmla="*/ 93 h 94"/>
                <a:gd name="T14" fmla="*/ 37 w 105"/>
                <a:gd name="T15" fmla="*/ 46 h 94"/>
                <a:gd name="T16" fmla="*/ 114 w 105"/>
                <a:gd name="T17" fmla="*/ 0 h 94"/>
                <a:gd name="T18" fmla="*/ 174 w 105"/>
                <a:gd name="T19" fmla="*/ 34 h 94"/>
                <a:gd name="T20" fmla="*/ 96 w 105"/>
                <a:gd name="T21" fmla="*/ 84 h 94"/>
                <a:gd name="T22" fmla="*/ 104 w 105"/>
                <a:gd name="T23" fmla="*/ 115 h 94"/>
                <a:gd name="T24" fmla="*/ 204 w 105"/>
                <a:gd name="T25" fmla="*/ 174 h 94"/>
                <a:gd name="T26" fmla="*/ 204 w 105"/>
                <a:gd name="T27" fmla="*/ 110 h 94"/>
                <a:gd name="T28" fmla="*/ 278 w 105"/>
                <a:gd name="T29" fmla="*/ 110 h 94"/>
                <a:gd name="T30" fmla="*/ 278 w 105"/>
                <a:gd name="T31" fmla="*/ 1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AutoShape 61">
            <a:extLst>
              <a:ext uri="{FF2B5EF4-FFF2-40B4-BE49-F238E27FC236}">
                <a16:creationId xmlns:a16="http://schemas.microsoft.com/office/drawing/2014/main" id="{AA7C4E16-D521-46EA-AD3B-5441DB0E5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4269" y="2617787"/>
            <a:ext cx="285750" cy="287338"/>
          </a:xfrm>
          <a:custGeom>
            <a:avLst/>
            <a:gdLst>
              <a:gd name="T0" fmla="*/ 25004670 w 21600"/>
              <a:gd name="T1" fmla="*/ 0 h 21600"/>
              <a:gd name="T2" fmla="*/ 7323151 w 21600"/>
              <a:gd name="T3" fmla="*/ 7445833 h 21600"/>
              <a:gd name="T4" fmla="*/ 0 w 21600"/>
              <a:gd name="T5" fmla="*/ 25423877 h 21600"/>
              <a:gd name="T6" fmla="*/ 7323151 w 21600"/>
              <a:gd name="T7" fmla="*/ 43401897 h 21600"/>
              <a:gd name="T8" fmla="*/ 25004670 w 21600"/>
              <a:gd name="T9" fmla="*/ 50847726 h 21600"/>
              <a:gd name="T10" fmla="*/ 42686179 w 21600"/>
              <a:gd name="T11" fmla="*/ 43401897 h 21600"/>
              <a:gd name="T12" fmla="*/ 50009341 w 21600"/>
              <a:gd name="T13" fmla="*/ 25423877 h 21600"/>
              <a:gd name="T14" fmla="*/ 42686179 w 21600"/>
              <a:gd name="T15" fmla="*/ 744583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4ACD8-CD98-4D45-B6F7-BF3B6AA8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5B0C6-0A2A-41D3-9DAB-F142CB1F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848" cy="4351338"/>
          </a:xfrm>
        </p:spPr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隔离广播域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二层交换机使用</a:t>
            </a:r>
            <a:r>
              <a:rPr lang="en-US" altLang="zh-CN" dirty="0"/>
              <a:t>VLAN</a:t>
            </a:r>
            <a:r>
              <a:rPr lang="zh-CN" altLang="en-US" dirty="0"/>
              <a:t>隔离广播，减小广播域范围。</a:t>
            </a:r>
          </a:p>
        </p:txBody>
      </p:sp>
      <p:sp>
        <p:nvSpPr>
          <p:cNvPr id="62" name="Text Box 3">
            <a:extLst>
              <a:ext uri="{FF2B5EF4-FFF2-40B4-BE49-F238E27FC236}">
                <a16:creationId xmlns:a16="http://schemas.microsoft.com/office/drawing/2014/main" id="{CE21D9F1-F2E1-4883-95EC-E2812BA48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450" y="3561007"/>
            <a:ext cx="1150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  <a:cs typeface="Arial" panose="020B0604020202020204" pitchFamily="34" charset="0"/>
              </a:rPr>
              <a:t>VLAN1</a:t>
            </a:r>
          </a:p>
        </p:txBody>
      </p:sp>
      <p:sp>
        <p:nvSpPr>
          <p:cNvPr id="63" name="Line 4">
            <a:extLst>
              <a:ext uri="{FF2B5EF4-FFF2-40B4-BE49-F238E27FC236}">
                <a16:creationId xmlns:a16="http://schemas.microsoft.com/office/drawing/2014/main" id="{9FDD0422-E5F3-4A23-94EF-6010589FA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00250" y="3489569"/>
            <a:ext cx="577850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5">
            <a:extLst>
              <a:ext uri="{FF2B5EF4-FFF2-40B4-BE49-F238E27FC236}">
                <a16:creationId xmlns:a16="http://schemas.microsoft.com/office/drawing/2014/main" id="{798FD479-92D6-453C-865B-89C8414A30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7013" y="3489569"/>
            <a:ext cx="287337" cy="1223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5" name="Picture 6" descr="computer">
            <a:extLst>
              <a:ext uri="{FF2B5EF4-FFF2-40B4-BE49-F238E27FC236}">
                <a16:creationId xmlns:a16="http://schemas.microsoft.com/office/drawing/2014/main" id="{1DD96E96-1E93-46D7-91EE-7696DD31B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13" y="4497632"/>
            <a:ext cx="5762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7" descr="computer">
            <a:extLst>
              <a:ext uri="{FF2B5EF4-FFF2-40B4-BE49-F238E27FC236}">
                <a16:creationId xmlns:a16="http://schemas.microsoft.com/office/drawing/2014/main" id="{361DA5D6-CA17-41E0-AB57-32EB94A8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75" y="4497632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Line 8">
            <a:extLst>
              <a:ext uri="{FF2B5EF4-FFF2-40B4-BE49-F238E27FC236}">
                <a16:creationId xmlns:a16="http://schemas.microsoft.com/office/drawing/2014/main" id="{F3B65695-A044-4AF3-845B-DECD7768A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6925" y="3634032"/>
            <a:ext cx="719138" cy="1152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D7A8A110-5D4B-4D0A-A744-1EE5EB309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988" y="3561007"/>
            <a:ext cx="288925" cy="10810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10">
            <a:extLst>
              <a:ext uri="{FF2B5EF4-FFF2-40B4-BE49-F238E27FC236}">
                <a16:creationId xmlns:a16="http://schemas.microsoft.com/office/drawing/2014/main" id="{C00BA5CF-F8C4-444A-B60D-E76E03631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688" y="1544882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  <a:cs typeface="Arial" panose="020B0604020202020204" pitchFamily="34" charset="0"/>
              </a:rPr>
              <a:t>二层交换机</a:t>
            </a:r>
          </a:p>
        </p:txBody>
      </p:sp>
      <p:sp>
        <p:nvSpPr>
          <p:cNvPr id="70" name="Line 11">
            <a:extLst>
              <a:ext uri="{FF2B5EF4-FFF2-40B4-BE49-F238E27FC236}">
                <a16:creationId xmlns:a16="http://schemas.microsoft.com/office/drawing/2014/main" id="{7B442E7B-FE96-4C8D-A7B5-C2CE2F1BDD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6425" y="2337044"/>
            <a:ext cx="1008063" cy="1008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2">
            <a:extLst>
              <a:ext uri="{FF2B5EF4-FFF2-40B4-BE49-F238E27FC236}">
                <a16:creationId xmlns:a16="http://schemas.microsoft.com/office/drawing/2014/main" id="{6A211901-8BCF-411E-8A02-C2F51CF0E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850" y="2337044"/>
            <a:ext cx="1008063" cy="936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" name="Group 13">
            <a:extLst>
              <a:ext uri="{FF2B5EF4-FFF2-40B4-BE49-F238E27FC236}">
                <a16:creationId xmlns:a16="http://schemas.microsoft.com/office/drawing/2014/main" id="{BA1BE701-43A8-4D82-9558-50D8088DA3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46213" y="3129207"/>
            <a:ext cx="914400" cy="666750"/>
            <a:chOff x="1469" y="1344"/>
            <a:chExt cx="576" cy="420"/>
          </a:xfrm>
        </p:grpSpPr>
        <p:sp>
          <p:nvSpPr>
            <p:cNvPr id="73" name="AutoShape 14">
              <a:extLst>
                <a:ext uri="{FF2B5EF4-FFF2-40B4-BE49-F238E27FC236}">
                  <a16:creationId xmlns:a16="http://schemas.microsoft.com/office/drawing/2014/main" id="{7022A566-153B-44A0-A68B-EDC9A00A25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0FC1D3C6-7A22-4B00-9F65-79F8CB90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E915696A-8DB3-405B-A865-F094C9E30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143D407A-3FCD-402C-90BF-8722BFD9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C0F49C05-5130-46C5-ABF8-2C2D216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6F826220-25A0-427E-9A20-ED8641533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159 w 424"/>
                <a:gd name="T1" fmla="*/ 68 h 245"/>
                <a:gd name="T2" fmla="*/ 159 w 424"/>
                <a:gd name="T3" fmla="*/ 93 h 245"/>
                <a:gd name="T4" fmla="*/ 116 w 424"/>
                <a:gd name="T5" fmla="*/ 93 h 245"/>
                <a:gd name="T6" fmla="*/ 116 w 424"/>
                <a:gd name="T7" fmla="*/ 86 h 245"/>
                <a:gd name="T8" fmla="*/ 136 w 424"/>
                <a:gd name="T9" fmla="*/ 86 h 245"/>
                <a:gd name="T10" fmla="*/ 113 w 424"/>
                <a:gd name="T11" fmla="*/ 72 h 245"/>
                <a:gd name="T12" fmla="*/ 46 w 424"/>
                <a:gd name="T13" fmla="*/ 72 h 245"/>
                <a:gd name="T14" fmla="*/ 24 w 424"/>
                <a:gd name="T15" fmla="*/ 85 h 245"/>
                <a:gd name="T16" fmla="*/ 44 w 424"/>
                <a:gd name="T17" fmla="*/ 85 h 245"/>
                <a:gd name="T18" fmla="*/ 44 w 424"/>
                <a:gd name="T19" fmla="*/ 92 h 245"/>
                <a:gd name="T20" fmla="*/ 0 w 424"/>
                <a:gd name="T21" fmla="*/ 92 h 245"/>
                <a:gd name="T22" fmla="*/ 0 w 424"/>
                <a:gd name="T23" fmla="*/ 68 h 245"/>
                <a:gd name="T24" fmla="*/ 13 w 424"/>
                <a:gd name="T25" fmla="*/ 68 h 245"/>
                <a:gd name="T26" fmla="*/ 13 w 424"/>
                <a:gd name="T27" fmla="*/ 79 h 245"/>
                <a:gd name="T28" fmla="*/ 36 w 424"/>
                <a:gd name="T29" fmla="*/ 66 h 245"/>
                <a:gd name="T30" fmla="*/ 35 w 424"/>
                <a:gd name="T31" fmla="*/ 27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4 h 245"/>
                <a:gd name="T64" fmla="*/ 123 w 424"/>
                <a:gd name="T65" fmla="*/ 27 h 245"/>
                <a:gd name="T66" fmla="*/ 124 w 424"/>
                <a:gd name="T67" fmla="*/ 66 h 245"/>
                <a:gd name="T68" fmla="*/ 147 w 424"/>
                <a:gd name="T69" fmla="*/ 80 h 245"/>
                <a:gd name="T70" fmla="*/ 147 w 424"/>
                <a:gd name="T71" fmla="*/ 68 h 245"/>
                <a:gd name="T72" fmla="*/ 159 w 424"/>
                <a:gd name="T73" fmla="*/ 68 h 245"/>
                <a:gd name="T74" fmla="*/ 159 w 424"/>
                <a:gd name="T75" fmla="*/ 68 h 245"/>
                <a:gd name="T76" fmla="*/ 159 w 424"/>
                <a:gd name="T77" fmla="*/ 68 h 245"/>
                <a:gd name="T78" fmla="*/ 85 w 424"/>
                <a:gd name="T79" fmla="*/ 70 h 245"/>
                <a:gd name="T80" fmla="*/ 109 w 424"/>
                <a:gd name="T81" fmla="*/ 63 h 245"/>
                <a:gd name="T82" fmla="*/ 108 w 424"/>
                <a:gd name="T83" fmla="*/ 30 h 245"/>
                <a:gd name="T84" fmla="*/ 51 w 424"/>
                <a:gd name="T85" fmla="*/ 30 h 245"/>
                <a:gd name="T86" fmla="*/ 51 w 424"/>
                <a:gd name="T87" fmla="*/ 63 h 245"/>
                <a:gd name="T88" fmla="*/ 85 w 424"/>
                <a:gd name="T89" fmla="*/ 70 h 245"/>
                <a:gd name="T90" fmla="*/ 63 w 424"/>
                <a:gd name="T91" fmla="*/ 57 h 245"/>
                <a:gd name="T92" fmla="*/ 69 w 424"/>
                <a:gd name="T93" fmla="*/ 54 h 245"/>
                <a:gd name="T94" fmla="*/ 88 w 424"/>
                <a:gd name="T95" fmla="*/ 53 h 245"/>
                <a:gd name="T96" fmla="*/ 100 w 424"/>
                <a:gd name="T97" fmla="*/ 51 h 245"/>
                <a:gd name="T98" fmla="*/ 102 w 424"/>
                <a:gd name="T99" fmla="*/ 48 h 245"/>
                <a:gd name="T100" fmla="*/ 100 w 424"/>
                <a:gd name="T101" fmla="*/ 45 h 245"/>
                <a:gd name="T102" fmla="*/ 90 w 424"/>
                <a:gd name="T103" fmla="*/ 43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9 h 245"/>
                <a:gd name="T110" fmla="*/ 109 w 424"/>
                <a:gd name="T111" fmla="*/ 55 h 245"/>
                <a:gd name="T112" fmla="*/ 80 w 424"/>
                <a:gd name="T113" fmla="*/ 59 h 245"/>
                <a:gd name="T114" fmla="*/ 78 w 424"/>
                <a:gd name="T115" fmla="*/ 59 h 245"/>
                <a:gd name="T116" fmla="*/ 91 w 424"/>
                <a:gd name="T117" fmla="*/ 66 h 245"/>
                <a:gd name="T118" fmla="*/ 85 w 424"/>
                <a:gd name="T119" fmla="*/ 70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4BB6A8AA-87A6-4106-8059-F7550D24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7A2A82F8-8AF5-4BCB-998A-8F9EF821A2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159 w 424"/>
                <a:gd name="T1" fmla="*/ 67 h 245"/>
                <a:gd name="T2" fmla="*/ 159 w 424"/>
                <a:gd name="T3" fmla="*/ 92 h 245"/>
                <a:gd name="T4" fmla="*/ 116 w 424"/>
                <a:gd name="T5" fmla="*/ 92 h 245"/>
                <a:gd name="T6" fmla="*/ 116 w 424"/>
                <a:gd name="T7" fmla="*/ 84 h 245"/>
                <a:gd name="T8" fmla="*/ 136 w 424"/>
                <a:gd name="T9" fmla="*/ 84 h 245"/>
                <a:gd name="T10" fmla="*/ 113 w 424"/>
                <a:gd name="T11" fmla="*/ 71 h 245"/>
                <a:gd name="T12" fmla="*/ 46 w 424"/>
                <a:gd name="T13" fmla="*/ 71 h 245"/>
                <a:gd name="T14" fmla="*/ 24 w 424"/>
                <a:gd name="T15" fmla="*/ 84 h 245"/>
                <a:gd name="T16" fmla="*/ 44 w 424"/>
                <a:gd name="T17" fmla="*/ 84 h 245"/>
                <a:gd name="T18" fmla="*/ 44 w 424"/>
                <a:gd name="T19" fmla="*/ 91 h 245"/>
                <a:gd name="T20" fmla="*/ 0 w 424"/>
                <a:gd name="T21" fmla="*/ 91 h 245"/>
                <a:gd name="T22" fmla="*/ 0 w 424"/>
                <a:gd name="T23" fmla="*/ 67 h 245"/>
                <a:gd name="T24" fmla="*/ 13 w 424"/>
                <a:gd name="T25" fmla="*/ 67 h 245"/>
                <a:gd name="T26" fmla="*/ 13 w 424"/>
                <a:gd name="T27" fmla="*/ 78 h 245"/>
                <a:gd name="T28" fmla="*/ 36 w 424"/>
                <a:gd name="T29" fmla="*/ 66 h 245"/>
                <a:gd name="T30" fmla="*/ 35 w 424"/>
                <a:gd name="T31" fmla="*/ 26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3 h 245"/>
                <a:gd name="T64" fmla="*/ 123 w 424"/>
                <a:gd name="T65" fmla="*/ 26 h 245"/>
                <a:gd name="T66" fmla="*/ 124 w 424"/>
                <a:gd name="T67" fmla="*/ 66 h 245"/>
                <a:gd name="T68" fmla="*/ 147 w 424"/>
                <a:gd name="T69" fmla="*/ 78 h 245"/>
                <a:gd name="T70" fmla="*/ 147 w 424"/>
                <a:gd name="T71" fmla="*/ 67 h 245"/>
                <a:gd name="T72" fmla="*/ 159 w 424"/>
                <a:gd name="T73" fmla="*/ 67 h 245"/>
                <a:gd name="T74" fmla="*/ 159 w 424"/>
                <a:gd name="T75" fmla="*/ 67 h 245"/>
                <a:gd name="T76" fmla="*/ 159 w 424"/>
                <a:gd name="T77" fmla="*/ 67 h 245"/>
                <a:gd name="T78" fmla="*/ 85 w 424"/>
                <a:gd name="T79" fmla="*/ 69 h 245"/>
                <a:gd name="T80" fmla="*/ 109 w 424"/>
                <a:gd name="T81" fmla="*/ 62 h 245"/>
                <a:gd name="T82" fmla="*/ 108 w 424"/>
                <a:gd name="T83" fmla="*/ 29 h 245"/>
                <a:gd name="T84" fmla="*/ 51 w 424"/>
                <a:gd name="T85" fmla="*/ 29 h 245"/>
                <a:gd name="T86" fmla="*/ 51 w 424"/>
                <a:gd name="T87" fmla="*/ 62 h 245"/>
                <a:gd name="T88" fmla="*/ 85 w 424"/>
                <a:gd name="T89" fmla="*/ 69 h 245"/>
                <a:gd name="T90" fmla="*/ 63 w 424"/>
                <a:gd name="T91" fmla="*/ 56 h 245"/>
                <a:gd name="T92" fmla="*/ 69 w 424"/>
                <a:gd name="T93" fmla="*/ 53 h 245"/>
                <a:gd name="T94" fmla="*/ 88 w 424"/>
                <a:gd name="T95" fmla="*/ 53 h 245"/>
                <a:gd name="T96" fmla="*/ 100 w 424"/>
                <a:gd name="T97" fmla="*/ 50 h 245"/>
                <a:gd name="T98" fmla="*/ 102 w 424"/>
                <a:gd name="T99" fmla="*/ 47 h 245"/>
                <a:gd name="T100" fmla="*/ 100 w 424"/>
                <a:gd name="T101" fmla="*/ 45 h 245"/>
                <a:gd name="T102" fmla="*/ 90 w 424"/>
                <a:gd name="T103" fmla="*/ 42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8 h 245"/>
                <a:gd name="T110" fmla="*/ 109 w 424"/>
                <a:gd name="T111" fmla="*/ 54 h 245"/>
                <a:gd name="T112" fmla="*/ 80 w 424"/>
                <a:gd name="T113" fmla="*/ 58 h 245"/>
                <a:gd name="T114" fmla="*/ 78 w 424"/>
                <a:gd name="T115" fmla="*/ 58 h 245"/>
                <a:gd name="T116" fmla="*/ 91 w 424"/>
                <a:gd name="T117" fmla="*/ 66 h 245"/>
                <a:gd name="T118" fmla="*/ 85 w 424"/>
                <a:gd name="T119" fmla="*/ 69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1" name="Picture 22" descr="computer">
            <a:extLst>
              <a:ext uri="{FF2B5EF4-FFF2-40B4-BE49-F238E27FC236}">
                <a16:creationId xmlns:a16="http://schemas.microsoft.com/office/drawing/2014/main" id="{A34ACA1F-A8E8-4809-910D-EEA3ADA3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25" y="4426194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3" descr="computer">
            <a:extLst>
              <a:ext uri="{FF2B5EF4-FFF2-40B4-BE49-F238E27FC236}">
                <a16:creationId xmlns:a16="http://schemas.microsoft.com/office/drawing/2014/main" id="{457865DA-DC68-4364-A7DD-CDE8FD30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50" y="4426194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 Box 24">
            <a:extLst>
              <a:ext uri="{FF2B5EF4-FFF2-40B4-BE49-F238E27FC236}">
                <a16:creationId xmlns:a16="http://schemas.microsoft.com/office/drawing/2014/main" id="{45AB0D2F-D22B-4A1A-92A3-91AECDD5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000" y="492943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175D6E7C-9932-432A-8411-489C8605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550" y="4929432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01FCB22E-A46D-4A8D-BF87-FA756405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75" y="500086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86" name="Text Box 27">
            <a:extLst>
              <a:ext uri="{FF2B5EF4-FFF2-40B4-BE49-F238E27FC236}">
                <a16:creationId xmlns:a16="http://schemas.microsoft.com/office/drawing/2014/main" id="{678F07B2-C602-4B2B-B730-D1EA39EE9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3638" y="5000869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grpSp>
        <p:nvGrpSpPr>
          <p:cNvPr id="87" name="Group 28">
            <a:extLst>
              <a:ext uri="{FF2B5EF4-FFF2-40B4-BE49-F238E27FC236}">
                <a16:creationId xmlns:a16="http://schemas.microsoft.com/office/drawing/2014/main" id="{5EF7EF68-5368-43DE-B9D9-0D92F04E4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8725" y="3129207"/>
            <a:ext cx="914400" cy="666750"/>
            <a:chOff x="1469" y="1344"/>
            <a:chExt cx="576" cy="420"/>
          </a:xfrm>
        </p:grpSpPr>
        <p:sp>
          <p:nvSpPr>
            <p:cNvPr id="88" name="AutoShape 29">
              <a:extLst>
                <a:ext uri="{FF2B5EF4-FFF2-40B4-BE49-F238E27FC236}">
                  <a16:creationId xmlns:a16="http://schemas.microsoft.com/office/drawing/2014/main" id="{DEE0EF87-7EE8-41D5-88EA-FAB07AA6B7B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DD2615-6765-4193-A64A-442AD036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94439BF8-F7C9-4C09-AE7A-4D609EA8C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AEDFAEF1-1140-47AF-B459-01219DAA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EEA813FC-8BC5-4DD8-8D83-28981DB8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B2103C49-2F88-4F89-8136-5BC458B1C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159 w 424"/>
                <a:gd name="T1" fmla="*/ 68 h 245"/>
                <a:gd name="T2" fmla="*/ 159 w 424"/>
                <a:gd name="T3" fmla="*/ 93 h 245"/>
                <a:gd name="T4" fmla="*/ 116 w 424"/>
                <a:gd name="T5" fmla="*/ 93 h 245"/>
                <a:gd name="T6" fmla="*/ 116 w 424"/>
                <a:gd name="T7" fmla="*/ 86 h 245"/>
                <a:gd name="T8" fmla="*/ 136 w 424"/>
                <a:gd name="T9" fmla="*/ 86 h 245"/>
                <a:gd name="T10" fmla="*/ 113 w 424"/>
                <a:gd name="T11" fmla="*/ 72 h 245"/>
                <a:gd name="T12" fmla="*/ 46 w 424"/>
                <a:gd name="T13" fmla="*/ 72 h 245"/>
                <a:gd name="T14" fmla="*/ 24 w 424"/>
                <a:gd name="T15" fmla="*/ 85 h 245"/>
                <a:gd name="T16" fmla="*/ 44 w 424"/>
                <a:gd name="T17" fmla="*/ 85 h 245"/>
                <a:gd name="T18" fmla="*/ 44 w 424"/>
                <a:gd name="T19" fmla="*/ 92 h 245"/>
                <a:gd name="T20" fmla="*/ 0 w 424"/>
                <a:gd name="T21" fmla="*/ 92 h 245"/>
                <a:gd name="T22" fmla="*/ 0 w 424"/>
                <a:gd name="T23" fmla="*/ 68 h 245"/>
                <a:gd name="T24" fmla="*/ 13 w 424"/>
                <a:gd name="T25" fmla="*/ 68 h 245"/>
                <a:gd name="T26" fmla="*/ 13 w 424"/>
                <a:gd name="T27" fmla="*/ 79 h 245"/>
                <a:gd name="T28" fmla="*/ 36 w 424"/>
                <a:gd name="T29" fmla="*/ 66 h 245"/>
                <a:gd name="T30" fmla="*/ 35 w 424"/>
                <a:gd name="T31" fmla="*/ 27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4 h 245"/>
                <a:gd name="T64" fmla="*/ 123 w 424"/>
                <a:gd name="T65" fmla="*/ 27 h 245"/>
                <a:gd name="T66" fmla="*/ 124 w 424"/>
                <a:gd name="T67" fmla="*/ 66 h 245"/>
                <a:gd name="T68" fmla="*/ 147 w 424"/>
                <a:gd name="T69" fmla="*/ 80 h 245"/>
                <a:gd name="T70" fmla="*/ 147 w 424"/>
                <a:gd name="T71" fmla="*/ 68 h 245"/>
                <a:gd name="T72" fmla="*/ 159 w 424"/>
                <a:gd name="T73" fmla="*/ 68 h 245"/>
                <a:gd name="T74" fmla="*/ 159 w 424"/>
                <a:gd name="T75" fmla="*/ 68 h 245"/>
                <a:gd name="T76" fmla="*/ 159 w 424"/>
                <a:gd name="T77" fmla="*/ 68 h 245"/>
                <a:gd name="T78" fmla="*/ 85 w 424"/>
                <a:gd name="T79" fmla="*/ 70 h 245"/>
                <a:gd name="T80" fmla="*/ 109 w 424"/>
                <a:gd name="T81" fmla="*/ 63 h 245"/>
                <a:gd name="T82" fmla="*/ 108 w 424"/>
                <a:gd name="T83" fmla="*/ 30 h 245"/>
                <a:gd name="T84" fmla="*/ 51 w 424"/>
                <a:gd name="T85" fmla="*/ 30 h 245"/>
                <a:gd name="T86" fmla="*/ 51 w 424"/>
                <a:gd name="T87" fmla="*/ 63 h 245"/>
                <a:gd name="T88" fmla="*/ 85 w 424"/>
                <a:gd name="T89" fmla="*/ 70 h 245"/>
                <a:gd name="T90" fmla="*/ 63 w 424"/>
                <a:gd name="T91" fmla="*/ 57 h 245"/>
                <a:gd name="T92" fmla="*/ 69 w 424"/>
                <a:gd name="T93" fmla="*/ 54 h 245"/>
                <a:gd name="T94" fmla="*/ 88 w 424"/>
                <a:gd name="T95" fmla="*/ 53 h 245"/>
                <a:gd name="T96" fmla="*/ 100 w 424"/>
                <a:gd name="T97" fmla="*/ 51 h 245"/>
                <a:gd name="T98" fmla="*/ 102 w 424"/>
                <a:gd name="T99" fmla="*/ 48 h 245"/>
                <a:gd name="T100" fmla="*/ 100 w 424"/>
                <a:gd name="T101" fmla="*/ 45 h 245"/>
                <a:gd name="T102" fmla="*/ 90 w 424"/>
                <a:gd name="T103" fmla="*/ 43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9 h 245"/>
                <a:gd name="T110" fmla="*/ 109 w 424"/>
                <a:gd name="T111" fmla="*/ 55 h 245"/>
                <a:gd name="T112" fmla="*/ 80 w 424"/>
                <a:gd name="T113" fmla="*/ 59 h 245"/>
                <a:gd name="T114" fmla="*/ 78 w 424"/>
                <a:gd name="T115" fmla="*/ 59 h 245"/>
                <a:gd name="T116" fmla="*/ 91 w 424"/>
                <a:gd name="T117" fmla="*/ 66 h 245"/>
                <a:gd name="T118" fmla="*/ 85 w 424"/>
                <a:gd name="T119" fmla="*/ 70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8A700264-3D9F-4D1D-819E-AA3B5E01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CA1CF37-306B-46E8-A492-B96F6B37D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159 w 424"/>
                <a:gd name="T1" fmla="*/ 67 h 245"/>
                <a:gd name="T2" fmla="*/ 159 w 424"/>
                <a:gd name="T3" fmla="*/ 92 h 245"/>
                <a:gd name="T4" fmla="*/ 116 w 424"/>
                <a:gd name="T5" fmla="*/ 92 h 245"/>
                <a:gd name="T6" fmla="*/ 116 w 424"/>
                <a:gd name="T7" fmla="*/ 84 h 245"/>
                <a:gd name="T8" fmla="*/ 136 w 424"/>
                <a:gd name="T9" fmla="*/ 84 h 245"/>
                <a:gd name="T10" fmla="*/ 113 w 424"/>
                <a:gd name="T11" fmla="*/ 71 h 245"/>
                <a:gd name="T12" fmla="*/ 46 w 424"/>
                <a:gd name="T13" fmla="*/ 71 h 245"/>
                <a:gd name="T14" fmla="*/ 24 w 424"/>
                <a:gd name="T15" fmla="*/ 84 h 245"/>
                <a:gd name="T16" fmla="*/ 44 w 424"/>
                <a:gd name="T17" fmla="*/ 84 h 245"/>
                <a:gd name="T18" fmla="*/ 44 w 424"/>
                <a:gd name="T19" fmla="*/ 91 h 245"/>
                <a:gd name="T20" fmla="*/ 0 w 424"/>
                <a:gd name="T21" fmla="*/ 91 h 245"/>
                <a:gd name="T22" fmla="*/ 0 w 424"/>
                <a:gd name="T23" fmla="*/ 67 h 245"/>
                <a:gd name="T24" fmla="*/ 13 w 424"/>
                <a:gd name="T25" fmla="*/ 67 h 245"/>
                <a:gd name="T26" fmla="*/ 13 w 424"/>
                <a:gd name="T27" fmla="*/ 78 h 245"/>
                <a:gd name="T28" fmla="*/ 36 w 424"/>
                <a:gd name="T29" fmla="*/ 66 h 245"/>
                <a:gd name="T30" fmla="*/ 35 w 424"/>
                <a:gd name="T31" fmla="*/ 26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3 h 245"/>
                <a:gd name="T64" fmla="*/ 123 w 424"/>
                <a:gd name="T65" fmla="*/ 26 h 245"/>
                <a:gd name="T66" fmla="*/ 124 w 424"/>
                <a:gd name="T67" fmla="*/ 66 h 245"/>
                <a:gd name="T68" fmla="*/ 147 w 424"/>
                <a:gd name="T69" fmla="*/ 78 h 245"/>
                <a:gd name="T70" fmla="*/ 147 w 424"/>
                <a:gd name="T71" fmla="*/ 67 h 245"/>
                <a:gd name="T72" fmla="*/ 159 w 424"/>
                <a:gd name="T73" fmla="*/ 67 h 245"/>
                <a:gd name="T74" fmla="*/ 159 w 424"/>
                <a:gd name="T75" fmla="*/ 67 h 245"/>
                <a:gd name="T76" fmla="*/ 159 w 424"/>
                <a:gd name="T77" fmla="*/ 67 h 245"/>
                <a:gd name="T78" fmla="*/ 85 w 424"/>
                <a:gd name="T79" fmla="*/ 69 h 245"/>
                <a:gd name="T80" fmla="*/ 109 w 424"/>
                <a:gd name="T81" fmla="*/ 62 h 245"/>
                <a:gd name="T82" fmla="*/ 108 w 424"/>
                <a:gd name="T83" fmla="*/ 29 h 245"/>
                <a:gd name="T84" fmla="*/ 51 w 424"/>
                <a:gd name="T85" fmla="*/ 29 h 245"/>
                <a:gd name="T86" fmla="*/ 51 w 424"/>
                <a:gd name="T87" fmla="*/ 62 h 245"/>
                <a:gd name="T88" fmla="*/ 85 w 424"/>
                <a:gd name="T89" fmla="*/ 69 h 245"/>
                <a:gd name="T90" fmla="*/ 63 w 424"/>
                <a:gd name="T91" fmla="*/ 56 h 245"/>
                <a:gd name="T92" fmla="*/ 69 w 424"/>
                <a:gd name="T93" fmla="*/ 53 h 245"/>
                <a:gd name="T94" fmla="*/ 88 w 424"/>
                <a:gd name="T95" fmla="*/ 53 h 245"/>
                <a:gd name="T96" fmla="*/ 100 w 424"/>
                <a:gd name="T97" fmla="*/ 50 h 245"/>
                <a:gd name="T98" fmla="*/ 102 w 424"/>
                <a:gd name="T99" fmla="*/ 47 h 245"/>
                <a:gd name="T100" fmla="*/ 100 w 424"/>
                <a:gd name="T101" fmla="*/ 45 h 245"/>
                <a:gd name="T102" fmla="*/ 90 w 424"/>
                <a:gd name="T103" fmla="*/ 42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8 h 245"/>
                <a:gd name="T110" fmla="*/ 109 w 424"/>
                <a:gd name="T111" fmla="*/ 54 h 245"/>
                <a:gd name="T112" fmla="*/ 80 w 424"/>
                <a:gd name="T113" fmla="*/ 58 h 245"/>
                <a:gd name="T114" fmla="*/ 78 w 424"/>
                <a:gd name="T115" fmla="*/ 58 h 245"/>
                <a:gd name="T116" fmla="*/ 91 w 424"/>
                <a:gd name="T117" fmla="*/ 66 h 245"/>
                <a:gd name="T118" fmla="*/ 85 w 424"/>
                <a:gd name="T119" fmla="*/ 69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Group 37">
            <a:extLst>
              <a:ext uri="{FF2B5EF4-FFF2-40B4-BE49-F238E27FC236}">
                <a16:creationId xmlns:a16="http://schemas.microsoft.com/office/drawing/2014/main" id="{65B02DB0-F137-4149-B376-01488B551C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57150" y="1833807"/>
            <a:ext cx="914400" cy="666750"/>
            <a:chOff x="1469" y="1344"/>
            <a:chExt cx="576" cy="420"/>
          </a:xfrm>
        </p:grpSpPr>
        <p:sp>
          <p:nvSpPr>
            <p:cNvPr id="97" name="AutoShape 38">
              <a:extLst>
                <a:ext uri="{FF2B5EF4-FFF2-40B4-BE49-F238E27FC236}">
                  <a16:creationId xmlns:a16="http://schemas.microsoft.com/office/drawing/2014/main" id="{9AABE4D6-13C8-433F-A4D0-99C32880AF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9" y="1344"/>
              <a:ext cx="5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804A15EF-C4B2-4585-97B3-9C49D592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" y="1512"/>
              <a:ext cx="287" cy="252"/>
            </a:xfrm>
            <a:custGeom>
              <a:avLst/>
              <a:gdLst>
                <a:gd name="T0" fmla="*/ 287 w 287"/>
                <a:gd name="T1" fmla="*/ 0 h 252"/>
                <a:gd name="T2" fmla="*/ 287 w 287"/>
                <a:gd name="T3" fmla="*/ 85 h 252"/>
                <a:gd name="T4" fmla="*/ 0 w 287"/>
                <a:gd name="T5" fmla="*/ 252 h 252"/>
                <a:gd name="T6" fmla="*/ 0 w 287"/>
                <a:gd name="T7" fmla="*/ 167 h 252"/>
                <a:gd name="T8" fmla="*/ 287 w 287"/>
                <a:gd name="T9" fmla="*/ 0 h 252"/>
                <a:gd name="T10" fmla="*/ 287 w 287"/>
                <a:gd name="T11" fmla="*/ 0 h 252"/>
                <a:gd name="T12" fmla="*/ 287 w 287"/>
                <a:gd name="T13" fmla="*/ 0 h 252"/>
                <a:gd name="T14" fmla="*/ 287 w 287"/>
                <a:gd name="T15" fmla="*/ 0 h 252"/>
                <a:gd name="T16" fmla="*/ 287 w 287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7"/>
                <a:gd name="T28" fmla="*/ 0 h 252"/>
                <a:gd name="T29" fmla="*/ 287 w 287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7" h="252">
                  <a:moveTo>
                    <a:pt x="287" y="0"/>
                  </a:moveTo>
                  <a:lnTo>
                    <a:pt x="287" y="85"/>
                  </a:lnTo>
                  <a:lnTo>
                    <a:pt x="0" y="252"/>
                  </a:lnTo>
                  <a:lnTo>
                    <a:pt x="0" y="16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BAD614D6-95B1-4D4F-98A7-45DC12454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1512"/>
              <a:ext cx="290" cy="252"/>
            </a:xfrm>
            <a:custGeom>
              <a:avLst/>
              <a:gdLst>
                <a:gd name="T0" fmla="*/ 290 w 290"/>
                <a:gd name="T1" fmla="*/ 167 h 252"/>
                <a:gd name="T2" fmla="*/ 290 w 290"/>
                <a:gd name="T3" fmla="*/ 252 h 252"/>
                <a:gd name="T4" fmla="*/ 0 w 290"/>
                <a:gd name="T5" fmla="*/ 85 h 252"/>
                <a:gd name="T6" fmla="*/ 1 w 290"/>
                <a:gd name="T7" fmla="*/ 0 h 252"/>
                <a:gd name="T8" fmla="*/ 290 w 290"/>
                <a:gd name="T9" fmla="*/ 167 h 252"/>
                <a:gd name="T10" fmla="*/ 290 w 290"/>
                <a:gd name="T11" fmla="*/ 167 h 252"/>
                <a:gd name="T12" fmla="*/ 290 w 290"/>
                <a:gd name="T13" fmla="*/ 167 h 252"/>
                <a:gd name="T14" fmla="*/ 290 w 290"/>
                <a:gd name="T15" fmla="*/ 167 h 252"/>
                <a:gd name="T16" fmla="*/ 290 w 290"/>
                <a:gd name="T17" fmla="*/ 167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"/>
                <a:gd name="T28" fmla="*/ 0 h 252"/>
                <a:gd name="T29" fmla="*/ 290 w 290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" h="252">
                  <a:moveTo>
                    <a:pt x="290" y="167"/>
                  </a:moveTo>
                  <a:lnTo>
                    <a:pt x="290" y="252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90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837EA348-0C1E-44BB-9D34-A4587A18F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1345"/>
              <a:ext cx="576" cy="334"/>
            </a:xfrm>
            <a:custGeom>
              <a:avLst/>
              <a:gdLst>
                <a:gd name="T0" fmla="*/ 576 w 576"/>
                <a:gd name="T1" fmla="*/ 167 h 334"/>
                <a:gd name="T2" fmla="*/ 289 w 576"/>
                <a:gd name="T3" fmla="*/ 334 h 334"/>
                <a:gd name="T4" fmla="*/ 0 w 576"/>
                <a:gd name="T5" fmla="*/ 167 h 334"/>
                <a:gd name="T6" fmla="*/ 287 w 576"/>
                <a:gd name="T7" fmla="*/ 0 h 334"/>
                <a:gd name="T8" fmla="*/ 576 w 576"/>
                <a:gd name="T9" fmla="*/ 167 h 334"/>
                <a:gd name="T10" fmla="*/ 576 w 576"/>
                <a:gd name="T11" fmla="*/ 167 h 334"/>
                <a:gd name="T12" fmla="*/ 576 w 576"/>
                <a:gd name="T13" fmla="*/ 167 h 334"/>
                <a:gd name="T14" fmla="*/ 576 w 576"/>
                <a:gd name="T15" fmla="*/ 167 h 334"/>
                <a:gd name="T16" fmla="*/ 576 w 576"/>
                <a:gd name="T17" fmla="*/ 167 h 3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"/>
                <a:gd name="T28" fmla="*/ 0 h 334"/>
                <a:gd name="T29" fmla="*/ 576 w 576"/>
                <a:gd name="T30" fmla="*/ 334 h 3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" h="334">
                  <a:moveTo>
                    <a:pt x="576" y="167"/>
                  </a:moveTo>
                  <a:lnTo>
                    <a:pt x="289" y="334"/>
                  </a:lnTo>
                  <a:lnTo>
                    <a:pt x="0" y="167"/>
                  </a:lnTo>
                  <a:lnTo>
                    <a:pt x="287" y="0"/>
                  </a:lnTo>
                  <a:lnTo>
                    <a:pt x="576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86FD5EEF-D901-422A-8DD4-159232D01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74"/>
              <a:ext cx="70" cy="52"/>
            </a:xfrm>
            <a:custGeom>
              <a:avLst/>
              <a:gdLst>
                <a:gd name="T0" fmla="*/ 70 w 70"/>
                <a:gd name="T1" fmla="*/ 8 h 52"/>
                <a:gd name="T2" fmla="*/ 24 w 70"/>
                <a:gd name="T3" fmla="*/ 35 h 52"/>
                <a:gd name="T4" fmla="*/ 43 w 70"/>
                <a:gd name="T5" fmla="*/ 46 h 52"/>
                <a:gd name="T6" fmla="*/ 32 w 70"/>
                <a:gd name="T7" fmla="*/ 52 h 52"/>
                <a:gd name="T8" fmla="*/ 0 w 70"/>
                <a:gd name="T9" fmla="*/ 33 h 52"/>
                <a:gd name="T10" fmla="*/ 57 w 70"/>
                <a:gd name="T11" fmla="*/ 0 h 52"/>
                <a:gd name="T12" fmla="*/ 70 w 70"/>
                <a:gd name="T13" fmla="*/ 8 h 52"/>
                <a:gd name="T14" fmla="*/ 70 w 70"/>
                <a:gd name="T15" fmla="*/ 8 h 52"/>
                <a:gd name="T16" fmla="*/ 70 w 70"/>
                <a:gd name="T17" fmla="*/ 8 h 52"/>
                <a:gd name="T18" fmla="*/ 70 w 70"/>
                <a:gd name="T19" fmla="*/ 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2"/>
                <a:gd name="T32" fmla="*/ 70 w 7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2">
                  <a:moveTo>
                    <a:pt x="70" y="8"/>
                  </a:moveTo>
                  <a:lnTo>
                    <a:pt x="24" y="35"/>
                  </a:lnTo>
                  <a:lnTo>
                    <a:pt x="43" y="46"/>
                  </a:lnTo>
                  <a:lnTo>
                    <a:pt x="32" y="52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43">
              <a:extLst>
                <a:ext uri="{FF2B5EF4-FFF2-40B4-BE49-F238E27FC236}">
                  <a16:creationId xmlns:a16="http://schemas.microsoft.com/office/drawing/2014/main" id="{BAF5BB7E-2E34-478F-A4F0-FA30ABF45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6"/>
              <a:ext cx="260" cy="151"/>
            </a:xfrm>
            <a:custGeom>
              <a:avLst/>
              <a:gdLst>
                <a:gd name="T0" fmla="*/ 159 w 424"/>
                <a:gd name="T1" fmla="*/ 68 h 245"/>
                <a:gd name="T2" fmla="*/ 159 w 424"/>
                <a:gd name="T3" fmla="*/ 93 h 245"/>
                <a:gd name="T4" fmla="*/ 116 w 424"/>
                <a:gd name="T5" fmla="*/ 93 h 245"/>
                <a:gd name="T6" fmla="*/ 116 w 424"/>
                <a:gd name="T7" fmla="*/ 86 h 245"/>
                <a:gd name="T8" fmla="*/ 136 w 424"/>
                <a:gd name="T9" fmla="*/ 86 h 245"/>
                <a:gd name="T10" fmla="*/ 113 w 424"/>
                <a:gd name="T11" fmla="*/ 72 h 245"/>
                <a:gd name="T12" fmla="*/ 46 w 424"/>
                <a:gd name="T13" fmla="*/ 72 h 245"/>
                <a:gd name="T14" fmla="*/ 24 w 424"/>
                <a:gd name="T15" fmla="*/ 85 h 245"/>
                <a:gd name="T16" fmla="*/ 44 w 424"/>
                <a:gd name="T17" fmla="*/ 85 h 245"/>
                <a:gd name="T18" fmla="*/ 44 w 424"/>
                <a:gd name="T19" fmla="*/ 92 h 245"/>
                <a:gd name="T20" fmla="*/ 0 w 424"/>
                <a:gd name="T21" fmla="*/ 92 h 245"/>
                <a:gd name="T22" fmla="*/ 0 w 424"/>
                <a:gd name="T23" fmla="*/ 68 h 245"/>
                <a:gd name="T24" fmla="*/ 13 w 424"/>
                <a:gd name="T25" fmla="*/ 68 h 245"/>
                <a:gd name="T26" fmla="*/ 13 w 424"/>
                <a:gd name="T27" fmla="*/ 79 h 245"/>
                <a:gd name="T28" fmla="*/ 36 w 424"/>
                <a:gd name="T29" fmla="*/ 66 h 245"/>
                <a:gd name="T30" fmla="*/ 35 w 424"/>
                <a:gd name="T31" fmla="*/ 27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4 h 245"/>
                <a:gd name="T64" fmla="*/ 123 w 424"/>
                <a:gd name="T65" fmla="*/ 27 h 245"/>
                <a:gd name="T66" fmla="*/ 124 w 424"/>
                <a:gd name="T67" fmla="*/ 66 h 245"/>
                <a:gd name="T68" fmla="*/ 147 w 424"/>
                <a:gd name="T69" fmla="*/ 80 h 245"/>
                <a:gd name="T70" fmla="*/ 147 w 424"/>
                <a:gd name="T71" fmla="*/ 68 h 245"/>
                <a:gd name="T72" fmla="*/ 159 w 424"/>
                <a:gd name="T73" fmla="*/ 68 h 245"/>
                <a:gd name="T74" fmla="*/ 159 w 424"/>
                <a:gd name="T75" fmla="*/ 68 h 245"/>
                <a:gd name="T76" fmla="*/ 159 w 424"/>
                <a:gd name="T77" fmla="*/ 68 h 245"/>
                <a:gd name="T78" fmla="*/ 85 w 424"/>
                <a:gd name="T79" fmla="*/ 70 h 245"/>
                <a:gd name="T80" fmla="*/ 109 w 424"/>
                <a:gd name="T81" fmla="*/ 63 h 245"/>
                <a:gd name="T82" fmla="*/ 108 w 424"/>
                <a:gd name="T83" fmla="*/ 30 h 245"/>
                <a:gd name="T84" fmla="*/ 51 w 424"/>
                <a:gd name="T85" fmla="*/ 30 h 245"/>
                <a:gd name="T86" fmla="*/ 51 w 424"/>
                <a:gd name="T87" fmla="*/ 63 h 245"/>
                <a:gd name="T88" fmla="*/ 85 w 424"/>
                <a:gd name="T89" fmla="*/ 70 h 245"/>
                <a:gd name="T90" fmla="*/ 63 w 424"/>
                <a:gd name="T91" fmla="*/ 57 h 245"/>
                <a:gd name="T92" fmla="*/ 69 w 424"/>
                <a:gd name="T93" fmla="*/ 54 h 245"/>
                <a:gd name="T94" fmla="*/ 88 w 424"/>
                <a:gd name="T95" fmla="*/ 53 h 245"/>
                <a:gd name="T96" fmla="*/ 100 w 424"/>
                <a:gd name="T97" fmla="*/ 51 h 245"/>
                <a:gd name="T98" fmla="*/ 102 w 424"/>
                <a:gd name="T99" fmla="*/ 48 h 245"/>
                <a:gd name="T100" fmla="*/ 100 w 424"/>
                <a:gd name="T101" fmla="*/ 45 h 245"/>
                <a:gd name="T102" fmla="*/ 90 w 424"/>
                <a:gd name="T103" fmla="*/ 43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9 h 245"/>
                <a:gd name="T110" fmla="*/ 109 w 424"/>
                <a:gd name="T111" fmla="*/ 55 h 245"/>
                <a:gd name="T112" fmla="*/ 80 w 424"/>
                <a:gd name="T113" fmla="*/ 59 h 245"/>
                <a:gd name="T114" fmla="*/ 78 w 424"/>
                <a:gd name="T115" fmla="*/ 59 h 245"/>
                <a:gd name="T116" fmla="*/ 91 w 424"/>
                <a:gd name="T117" fmla="*/ 66 h 245"/>
                <a:gd name="T118" fmla="*/ 85 w 424"/>
                <a:gd name="T119" fmla="*/ 70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ED834FB5-FFFD-478E-A1CB-6EBE1ADE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70" cy="51"/>
            </a:xfrm>
            <a:custGeom>
              <a:avLst/>
              <a:gdLst>
                <a:gd name="T0" fmla="*/ 70 w 70"/>
                <a:gd name="T1" fmla="*/ 8 h 51"/>
                <a:gd name="T2" fmla="*/ 24 w 70"/>
                <a:gd name="T3" fmla="*/ 35 h 51"/>
                <a:gd name="T4" fmla="*/ 43 w 70"/>
                <a:gd name="T5" fmla="*/ 45 h 51"/>
                <a:gd name="T6" fmla="*/ 32 w 70"/>
                <a:gd name="T7" fmla="*/ 51 h 51"/>
                <a:gd name="T8" fmla="*/ 0 w 70"/>
                <a:gd name="T9" fmla="*/ 33 h 51"/>
                <a:gd name="T10" fmla="*/ 57 w 70"/>
                <a:gd name="T11" fmla="*/ 0 h 51"/>
                <a:gd name="T12" fmla="*/ 70 w 70"/>
                <a:gd name="T13" fmla="*/ 8 h 51"/>
                <a:gd name="T14" fmla="*/ 70 w 70"/>
                <a:gd name="T15" fmla="*/ 8 h 51"/>
                <a:gd name="T16" fmla="*/ 70 w 70"/>
                <a:gd name="T17" fmla="*/ 8 h 51"/>
                <a:gd name="T18" fmla="*/ 70 w 70"/>
                <a:gd name="T19" fmla="*/ 8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51"/>
                <a:gd name="T32" fmla="*/ 70 w 70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51">
                  <a:moveTo>
                    <a:pt x="70" y="8"/>
                  </a:moveTo>
                  <a:lnTo>
                    <a:pt x="24" y="35"/>
                  </a:lnTo>
                  <a:lnTo>
                    <a:pt x="43" y="45"/>
                  </a:lnTo>
                  <a:lnTo>
                    <a:pt x="32" y="51"/>
                  </a:lnTo>
                  <a:lnTo>
                    <a:pt x="0" y="33"/>
                  </a:lnTo>
                  <a:lnTo>
                    <a:pt x="57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45">
              <a:extLst>
                <a:ext uri="{FF2B5EF4-FFF2-40B4-BE49-F238E27FC236}">
                  <a16:creationId xmlns:a16="http://schemas.microsoft.com/office/drawing/2014/main" id="{4A08DE47-BC9B-4F19-B3BA-6F75009D6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" y="1431"/>
              <a:ext cx="260" cy="150"/>
            </a:xfrm>
            <a:custGeom>
              <a:avLst/>
              <a:gdLst>
                <a:gd name="T0" fmla="*/ 159 w 424"/>
                <a:gd name="T1" fmla="*/ 67 h 245"/>
                <a:gd name="T2" fmla="*/ 159 w 424"/>
                <a:gd name="T3" fmla="*/ 92 h 245"/>
                <a:gd name="T4" fmla="*/ 116 w 424"/>
                <a:gd name="T5" fmla="*/ 92 h 245"/>
                <a:gd name="T6" fmla="*/ 116 w 424"/>
                <a:gd name="T7" fmla="*/ 84 h 245"/>
                <a:gd name="T8" fmla="*/ 136 w 424"/>
                <a:gd name="T9" fmla="*/ 84 h 245"/>
                <a:gd name="T10" fmla="*/ 113 w 424"/>
                <a:gd name="T11" fmla="*/ 71 h 245"/>
                <a:gd name="T12" fmla="*/ 46 w 424"/>
                <a:gd name="T13" fmla="*/ 71 h 245"/>
                <a:gd name="T14" fmla="*/ 24 w 424"/>
                <a:gd name="T15" fmla="*/ 84 h 245"/>
                <a:gd name="T16" fmla="*/ 44 w 424"/>
                <a:gd name="T17" fmla="*/ 84 h 245"/>
                <a:gd name="T18" fmla="*/ 44 w 424"/>
                <a:gd name="T19" fmla="*/ 91 h 245"/>
                <a:gd name="T20" fmla="*/ 0 w 424"/>
                <a:gd name="T21" fmla="*/ 91 h 245"/>
                <a:gd name="T22" fmla="*/ 0 w 424"/>
                <a:gd name="T23" fmla="*/ 67 h 245"/>
                <a:gd name="T24" fmla="*/ 13 w 424"/>
                <a:gd name="T25" fmla="*/ 67 h 245"/>
                <a:gd name="T26" fmla="*/ 13 w 424"/>
                <a:gd name="T27" fmla="*/ 78 h 245"/>
                <a:gd name="T28" fmla="*/ 36 w 424"/>
                <a:gd name="T29" fmla="*/ 66 h 245"/>
                <a:gd name="T30" fmla="*/ 35 w 424"/>
                <a:gd name="T31" fmla="*/ 26 h 245"/>
                <a:gd name="T32" fmla="*/ 13 w 424"/>
                <a:gd name="T33" fmla="*/ 14 h 245"/>
                <a:gd name="T34" fmla="*/ 13 w 424"/>
                <a:gd name="T35" fmla="*/ 25 h 245"/>
                <a:gd name="T36" fmla="*/ 1 w 424"/>
                <a:gd name="T37" fmla="*/ 25 h 245"/>
                <a:gd name="T38" fmla="*/ 1 w 424"/>
                <a:gd name="T39" fmla="*/ 0 h 245"/>
                <a:gd name="T40" fmla="*/ 44 w 424"/>
                <a:gd name="T41" fmla="*/ 0 h 245"/>
                <a:gd name="T42" fmla="*/ 44 w 424"/>
                <a:gd name="T43" fmla="*/ 7 h 245"/>
                <a:gd name="T44" fmla="*/ 24 w 424"/>
                <a:gd name="T45" fmla="*/ 7 h 245"/>
                <a:gd name="T46" fmla="*/ 46 w 424"/>
                <a:gd name="T47" fmla="*/ 20 h 245"/>
                <a:gd name="T48" fmla="*/ 113 w 424"/>
                <a:gd name="T49" fmla="*/ 20 h 245"/>
                <a:gd name="T50" fmla="*/ 135 w 424"/>
                <a:gd name="T51" fmla="*/ 7 h 245"/>
                <a:gd name="T52" fmla="*/ 115 w 424"/>
                <a:gd name="T53" fmla="*/ 7 h 245"/>
                <a:gd name="T54" fmla="*/ 115 w 424"/>
                <a:gd name="T55" fmla="*/ 0 h 245"/>
                <a:gd name="T56" fmla="*/ 158 w 424"/>
                <a:gd name="T57" fmla="*/ 0 h 245"/>
                <a:gd name="T58" fmla="*/ 159 w 424"/>
                <a:gd name="T59" fmla="*/ 25 h 245"/>
                <a:gd name="T60" fmla="*/ 145 w 424"/>
                <a:gd name="T61" fmla="*/ 25 h 245"/>
                <a:gd name="T62" fmla="*/ 145 w 424"/>
                <a:gd name="T63" fmla="*/ 13 h 245"/>
                <a:gd name="T64" fmla="*/ 123 w 424"/>
                <a:gd name="T65" fmla="*/ 26 h 245"/>
                <a:gd name="T66" fmla="*/ 124 w 424"/>
                <a:gd name="T67" fmla="*/ 66 h 245"/>
                <a:gd name="T68" fmla="*/ 147 w 424"/>
                <a:gd name="T69" fmla="*/ 78 h 245"/>
                <a:gd name="T70" fmla="*/ 147 w 424"/>
                <a:gd name="T71" fmla="*/ 67 h 245"/>
                <a:gd name="T72" fmla="*/ 159 w 424"/>
                <a:gd name="T73" fmla="*/ 67 h 245"/>
                <a:gd name="T74" fmla="*/ 159 w 424"/>
                <a:gd name="T75" fmla="*/ 67 h 245"/>
                <a:gd name="T76" fmla="*/ 159 w 424"/>
                <a:gd name="T77" fmla="*/ 67 h 245"/>
                <a:gd name="T78" fmla="*/ 85 w 424"/>
                <a:gd name="T79" fmla="*/ 69 h 245"/>
                <a:gd name="T80" fmla="*/ 109 w 424"/>
                <a:gd name="T81" fmla="*/ 62 h 245"/>
                <a:gd name="T82" fmla="*/ 108 w 424"/>
                <a:gd name="T83" fmla="*/ 29 h 245"/>
                <a:gd name="T84" fmla="*/ 51 w 424"/>
                <a:gd name="T85" fmla="*/ 29 h 245"/>
                <a:gd name="T86" fmla="*/ 51 w 424"/>
                <a:gd name="T87" fmla="*/ 62 h 245"/>
                <a:gd name="T88" fmla="*/ 85 w 424"/>
                <a:gd name="T89" fmla="*/ 69 h 245"/>
                <a:gd name="T90" fmla="*/ 63 w 424"/>
                <a:gd name="T91" fmla="*/ 56 h 245"/>
                <a:gd name="T92" fmla="*/ 69 w 424"/>
                <a:gd name="T93" fmla="*/ 53 h 245"/>
                <a:gd name="T94" fmla="*/ 88 w 424"/>
                <a:gd name="T95" fmla="*/ 53 h 245"/>
                <a:gd name="T96" fmla="*/ 100 w 424"/>
                <a:gd name="T97" fmla="*/ 50 h 245"/>
                <a:gd name="T98" fmla="*/ 102 w 424"/>
                <a:gd name="T99" fmla="*/ 47 h 245"/>
                <a:gd name="T100" fmla="*/ 100 w 424"/>
                <a:gd name="T101" fmla="*/ 45 h 245"/>
                <a:gd name="T102" fmla="*/ 90 w 424"/>
                <a:gd name="T103" fmla="*/ 42 h 245"/>
                <a:gd name="T104" fmla="*/ 97 w 424"/>
                <a:gd name="T105" fmla="*/ 38 h 245"/>
                <a:gd name="T106" fmla="*/ 109 w 424"/>
                <a:gd name="T107" fmla="*/ 43 h 245"/>
                <a:gd name="T108" fmla="*/ 113 w 424"/>
                <a:gd name="T109" fmla="*/ 48 h 245"/>
                <a:gd name="T110" fmla="*/ 109 w 424"/>
                <a:gd name="T111" fmla="*/ 54 h 245"/>
                <a:gd name="T112" fmla="*/ 80 w 424"/>
                <a:gd name="T113" fmla="*/ 58 h 245"/>
                <a:gd name="T114" fmla="*/ 78 w 424"/>
                <a:gd name="T115" fmla="*/ 58 h 245"/>
                <a:gd name="T116" fmla="*/ 91 w 424"/>
                <a:gd name="T117" fmla="*/ 66 h 245"/>
                <a:gd name="T118" fmla="*/ 85 w 424"/>
                <a:gd name="T119" fmla="*/ 69 h 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4"/>
                <a:gd name="T181" fmla="*/ 0 h 245"/>
                <a:gd name="T182" fmla="*/ 424 w 424"/>
                <a:gd name="T183" fmla="*/ 245 h 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4" h="245">
                  <a:moveTo>
                    <a:pt x="424" y="178"/>
                  </a:moveTo>
                  <a:cubicBezTo>
                    <a:pt x="424" y="245"/>
                    <a:pt x="424" y="245"/>
                    <a:pt x="424" y="245"/>
                  </a:cubicBezTo>
                  <a:cubicBezTo>
                    <a:pt x="309" y="245"/>
                    <a:pt x="309" y="245"/>
                    <a:pt x="309" y="245"/>
                  </a:cubicBezTo>
                  <a:cubicBezTo>
                    <a:pt x="309" y="225"/>
                    <a:pt x="309" y="225"/>
                    <a:pt x="309" y="225"/>
                  </a:cubicBezTo>
                  <a:cubicBezTo>
                    <a:pt x="362" y="225"/>
                    <a:pt x="362" y="225"/>
                    <a:pt x="362" y="225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48" y="213"/>
                    <a:pt x="175" y="213"/>
                    <a:pt x="122" y="190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208"/>
                    <a:pt x="35" y="208"/>
                    <a:pt x="35" y="208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54" y="143"/>
                    <a:pt x="54" y="101"/>
                    <a:pt x="93" y="7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74" y="31"/>
                    <a:pt x="247" y="31"/>
                    <a:pt x="300" y="54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7" y="36"/>
                    <a:pt x="387" y="36"/>
                    <a:pt x="387" y="36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68" y="101"/>
                    <a:pt x="369" y="143"/>
                    <a:pt x="329" y="174"/>
                  </a:cubicBezTo>
                  <a:cubicBezTo>
                    <a:pt x="390" y="209"/>
                    <a:pt x="390" y="209"/>
                    <a:pt x="390" y="209"/>
                  </a:cubicBezTo>
                  <a:cubicBezTo>
                    <a:pt x="390" y="178"/>
                    <a:pt x="390" y="178"/>
                    <a:pt x="390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ubicBezTo>
                    <a:pt x="424" y="178"/>
                    <a:pt x="424" y="178"/>
                    <a:pt x="424" y="178"/>
                  </a:cubicBezTo>
                  <a:close/>
                  <a:moveTo>
                    <a:pt x="225" y="184"/>
                  </a:moveTo>
                  <a:cubicBezTo>
                    <a:pt x="248" y="182"/>
                    <a:pt x="270" y="176"/>
                    <a:pt x="288" y="166"/>
                  </a:cubicBezTo>
                  <a:cubicBezTo>
                    <a:pt x="329" y="142"/>
                    <a:pt x="329" y="102"/>
                    <a:pt x="287" y="78"/>
                  </a:cubicBezTo>
                  <a:cubicBezTo>
                    <a:pt x="245" y="53"/>
                    <a:pt x="177" y="53"/>
                    <a:pt x="135" y="78"/>
                  </a:cubicBezTo>
                  <a:cubicBezTo>
                    <a:pt x="93" y="102"/>
                    <a:pt x="93" y="142"/>
                    <a:pt x="135" y="166"/>
                  </a:cubicBezTo>
                  <a:cubicBezTo>
                    <a:pt x="160" y="180"/>
                    <a:pt x="193" y="186"/>
                    <a:pt x="225" y="184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84" y="142"/>
                    <a:pt x="184" y="142"/>
                    <a:pt x="184" y="142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50" y="139"/>
                    <a:pt x="260" y="137"/>
                    <a:pt x="266" y="133"/>
                  </a:cubicBezTo>
                  <a:cubicBezTo>
                    <a:pt x="270" y="131"/>
                    <a:pt x="271" y="129"/>
                    <a:pt x="271" y="126"/>
                  </a:cubicBezTo>
                  <a:cubicBezTo>
                    <a:pt x="271" y="124"/>
                    <a:pt x="270" y="121"/>
                    <a:pt x="266" y="119"/>
                  </a:cubicBezTo>
                  <a:cubicBezTo>
                    <a:pt x="260" y="116"/>
                    <a:pt x="252" y="114"/>
                    <a:pt x="240" y="113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73" y="106"/>
                    <a:pt x="284" y="110"/>
                    <a:pt x="291" y="114"/>
                  </a:cubicBezTo>
                  <a:cubicBezTo>
                    <a:pt x="298" y="118"/>
                    <a:pt x="302" y="123"/>
                    <a:pt x="302" y="129"/>
                  </a:cubicBezTo>
                  <a:cubicBezTo>
                    <a:pt x="303" y="135"/>
                    <a:pt x="299" y="140"/>
                    <a:pt x="291" y="144"/>
                  </a:cubicBezTo>
                  <a:cubicBezTo>
                    <a:pt x="277" y="152"/>
                    <a:pt x="252" y="156"/>
                    <a:pt x="214" y="155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25" y="184"/>
                    <a:pt x="225" y="184"/>
                    <a:pt x="225" y="1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" name="Text Box 46">
            <a:extLst>
              <a:ext uri="{FF2B5EF4-FFF2-40B4-BE49-F238E27FC236}">
                <a16:creationId xmlns:a16="http://schemas.microsoft.com/office/drawing/2014/main" id="{AD1CF075-042F-4661-B1D1-BB786CB22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663" y="3776907"/>
            <a:ext cx="1081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广播帧</a:t>
            </a:r>
          </a:p>
        </p:txBody>
      </p:sp>
      <p:sp>
        <p:nvSpPr>
          <p:cNvPr id="106" name="Line 47">
            <a:extLst>
              <a:ext uri="{FF2B5EF4-FFF2-40B4-BE49-F238E27FC236}">
                <a16:creationId xmlns:a16="http://schemas.microsoft.com/office/drawing/2014/main" id="{7CDFF5CA-CAA5-48B0-A615-94A58207F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1388" y="3776907"/>
            <a:ext cx="287337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48">
            <a:extLst>
              <a:ext uri="{FF2B5EF4-FFF2-40B4-BE49-F238E27FC236}">
                <a16:creationId xmlns:a16="http://schemas.microsoft.com/office/drawing/2014/main" id="{4F60FF2B-52E7-4240-951B-477949D75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888" y="3776907"/>
            <a:ext cx="144462" cy="504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49">
            <a:extLst>
              <a:ext uri="{FF2B5EF4-FFF2-40B4-BE49-F238E27FC236}">
                <a16:creationId xmlns:a16="http://schemas.microsoft.com/office/drawing/2014/main" id="{B1C1C9D3-FF2B-49E4-A8D6-0272B2AC7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9450" y="2481507"/>
            <a:ext cx="574675" cy="5762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Oval 50">
            <a:extLst>
              <a:ext uri="{FF2B5EF4-FFF2-40B4-BE49-F238E27FC236}">
                <a16:creationId xmlns:a16="http://schemas.microsoft.com/office/drawing/2014/main" id="{3B865E1E-DCB1-4981-A794-731A6C900930}"/>
              </a:ext>
            </a:extLst>
          </p:cNvPr>
          <p:cNvSpPr>
            <a:spLocks noChangeArrowheads="1"/>
          </p:cNvSpPr>
          <p:nvPr/>
        </p:nvSpPr>
        <p:spPr bwMode="auto">
          <a:xfrm rot="1952855">
            <a:off x="6104500" y="2084632"/>
            <a:ext cx="2346325" cy="3635375"/>
          </a:xfrm>
          <a:prstGeom prst="ellipse">
            <a:avLst/>
          </a:prstGeom>
          <a:noFill/>
          <a:ln w="25400">
            <a:solidFill>
              <a:srgbClr val="92D05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" name="Text Box 52">
            <a:extLst>
              <a:ext uri="{FF2B5EF4-FFF2-40B4-BE49-F238E27FC236}">
                <a16:creationId xmlns:a16="http://schemas.microsoft.com/office/drawing/2014/main" id="{A265F167-6A90-4C29-9B0F-FCA30FCF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413" y="3634032"/>
            <a:ext cx="1150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  <a:cs typeface="Arial" panose="020B0604020202020204" pitchFamily="34" charset="0"/>
              </a:rPr>
              <a:t>VLAN2</a:t>
            </a:r>
          </a:p>
        </p:txBody>
      </p:sp>
      <p:sp>
        <p:nvSpPr>
          <p:cNvPr id="111" name="AutoShape 53">
            <a:extLst>
              <a:ext uri="{FF2B5EF4-FFF2-40B4-BE49-F238E27FC236}">
                <a16:creationId xmlns:a16="http://schemas.microsoft.com/office/drawing/2014/main" id="{753366A5-D41F-4C8B-A35E-906828CFBB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7150" y="2337044"/>
            <a:ext cx="285750" cy="287338"/>
          </a:xfrm>
          <a:custGeom>
            <a:avLst/>
            <a:gdLst>
              <a:gd name="T0" fmla="*/ 25004670 w 21600"/>
              <a:gd name="T1" fmla="*/ 0 h 21600"/>
              <a:gd name="T2" fmla="*/ 7323151 w 21600"/>
              <a:gd name="T3" fmla="*/ 7445833 h 21600"/>
              <a:gd name="T4" fmla="*/ 0 w 21600"/>
              <a:gd name="T5" fmla="*/ 25423877 h 21600"/>
              <a:gd name="T6" fmla="*/ 7323151 w 21600"/>
              <a:gd name="T7" fmla="*/ 43401897 h 21600"/>
              <a:gd name="T8" fmla="*/ 25004670 w 21600"/>
              <a:gd name="T9" fmla="*/ 50847726 h 21600"/>
              <a:gd name="T10" fmla="*/ 42686179 w 21600"/>
              <a:gd name="T11" fmla="*/ 43401897 h 21600"/>
              <a:gd name="T12" fmla="*/ 50009341 w 21600"/>
              <a:gd name="T13" fmla="*/ 25423877 h 21600"/>
              <a:gd name="T14" fmla="*/ 42686179 w 21600"/>
              <a:gd name="T15" fmla="*/ 744583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9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A5802-838F-453C-83A8-13F2E38A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994F1-54B5-4FFC-9E90-6343200B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有效控制广播域范围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增强局域网的安全性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灵活构建虚拟工作组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5B0D50-77B5-40A2-91CC-EDD4BE2FD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72981" y="3224213"/>
            <a:ext cx="1354138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55E216-F4AC-4A06-A70D-A50B2ABC40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8469" y="3224213"/>
            <a:ext cx="1354137" cy="29527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10C8F8B2-C942-4001-8902-9AA79BAA7B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0319" y="2505076"/>
            <a:ext cx="3563937" cy="3660775"/>
            <a:chOff x="1383" y="2893"/>
            <a:chExt cx="681" cy="647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4370190-249C-4133-B142-B451B32C51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83" y="2893"/>
              <a:ext cx="681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6229A34-4786-4AA0-A00B-141832F9E2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82" y="3145"/>
              <a:ext cx="681" cy="394"/>
            </a:xfrm>
            <a:custGeom>
              <a:avLst/>
              <a:gdLst>
                <a:gd name="T0" fmla="*/ 681 w 681"/>
                <a:gd name="T1" fmla="*/ 221 h 394"/>
                <a:gd name="T2" fmla="*/ 383 w 681"/>
                <a:gd name="T3" fmla="*/ 394 h 394"/>
                <a:gd name="T4" fmla="*/ 0 w 681"/>
                <a:gd name="T5" fmla="*/ 173 h 394"/>
                <a:gd name="T6" fmla="*/ 299 w 681"/>
                <a:gd name="T7" fmla="*/ 0 h 394"/>
                <a:gd name="T8" fmla="*/ 681 w 681"/>
                <a:gd name="T9" fmla="*/ 221 h 394"/>
                <a:gd name="T10" fmla="*/ 681 w 681"/>
                <a:gd name="T11" fmla="*/ 221 h 394"/>
                <a:gd name="T12" fmla="*/ 681 w 681"/>
                <a:gd name="T13" fmla="*/ 221 h 394"/>
                <a:gd name="T14" fmla="*/ 681 w 681"/>
                <a:gd name="T15" fmla="*/ 221 h 3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81"/>
                <a:gd name="T25" fmla="*/ 0 h 394"/>
                <a:gd name="T26" fmla="*/ 681 w 681"/>
                <a:gd name="T27" fmla="*/ 394 h 3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81" h="394">
                  <a:moveTo>
                    <a:pt x="681" y="221"/>
                  </a:moveTo>
                  <a:lnTo>
                    <a:pt x="383" y="394"/>
                  </a:lnTo>
                  <a:lnTo>
                    <a:pt x="0" y="173"/>
                  </a:lnTo>
                  <a:lnTo>
                    <a:pt x="299" y="0"/>
                  </a:lnTo>
                  <a:lnTo>
                    <a:pt x="681" y="22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A978AB-EBED-460C-A01D-E932836EC8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329"/>
              <a:ext cx="118" cy="115"/>
            </a:xfrm>
            <a:custGeom>
              <a:avLst/>
              <a:gdLst>
                <a:gd name="T0" fmla="*/ 118 w 118"/>
                <a:gd name="T1" fmla="*/ 0 h 115"/>
                <a:gd name="T2" fmla="*/ 118 w 118"/>
                <a:gd name="T3" fmla="*/ 47 h 115"/>
                <a:gd name="T4" fmla="*/ 0 w 118"/>
                <a:gd name="T5" fmla="*/ 115 h 115"/>
                <a:gd name="T6" fmla="*/ 0 w 118"/>
                <a:gd name="T7" fmla="*/ 68 h 115"/>
                <a:gd name="T8" fmla="*/ 118 w 118"/>
                <a:gd name="T9" fmla="*/ 0 h 115"/>
                <a:gd name="T10" fmla="*/ 118 w 118"/>
                <a:gd name="T11" fmla="*/ 0 h 115"/>
                <a:gd name="T12" fmla="*/ 118 w 118"/>
                <a:gd name="T13" fmla="*/ 0 h 115"/>
                <a:gd name="T14" fmla="*/ 118 w 118"/>
                <a:gd name="T15" fmla="*/ 0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15"/>
                <a:gd name="T26" fmla="*/ 118 w 118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15">
                  <a:moveTo>
                    <a:pt x="118" y="0"/>
                  </a:moveTo>
                  <a:lnTo>
                    <a:pt x="118" y="47"/>
                  </a:lnTo>
                  <a:lnTo>
                    <a:pt x="0" y="115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CFF3926-AA75-4ED7-96AA-517F66D56A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291"/>
              <a:ext cx="183" cy="153"/>
            </a:xfrm>
            <a:custGeom>
              <a:avLst/>
              <a:gdLst>
                <a:gd name="T0" fmla="*/ 183 w 183"/>
                <a:gd name="T1" fmla="*/ 106 h 153"/>
                <a:gd name="T2" fmla="*/ 183 w 183"/>
                <a:gd name="T3" fmla="*/ 153 h 153"/>
                <a:gd name="T4" fmla="*/ 0 w 183"/>
                <a:gd name="T5" fmla="*/ 48 h 153"/>
                <a:gd name="T6" fmla="*/ 0 w 183"/>
                <a:gd name="T7" fmla="*/ 0 h 153"/>
                <a:gd name="T8" fmla="*/ 183 w 183"/>
                <a:gd name="T9" fmla="*/ 106 h 153"/>
                <a:gd name="T10" fmla="*/ 183 w 183"/>
                <a:gd name="T11" fmla="*/ 106 h 153"/>
                <a:gd name="T12" fmla="*/ 183 w 183"/>
                <a:gd name="T13" fmla="*/ 106 h 153"/>
                <a:gd name="T14" fmla="*/ 183 w 183"/>
                <a:gd name="T15" fmla="*/ 106 h 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53"/>
                <a:gd name="T26" fmla="*/ 183 w 183"/>
                <a:gd name="T27" fmla="*/ 153 h 1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53">
                  <a:moveTo>
                    <a:pt x="183" y="106"/>
                  </a:moveTo>
                  <a:lnTo>
                    <a:pt x="183" y="153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3EB137A-D50D-4A6C-8D10-64DB71CABC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223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6D032D-6873-4CE3-ACD6-246EB857FB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288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9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494DD84-1CBD-44F1-AEE1-15BA63301B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251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5AAC9C2-C290-4E7D-A660-03CD2CE1A7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83"/>
              <a:ext cx="301" cy="174"/>
            </a:xfrm>
            <a:custGeom>
              <a:avLst/>
              <a:gdLst>
                <a:gd name="T0" fmla="*/ 301 w 301"/>
                <a:gd name="T1" fmla="*/ 105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5 h 174"/>
                <a:gd name="T10" fmla="*/ 301 w 301"/>
                <a:gd name="T11" fmla="*/ 105 h 174"/>
                <a:gd name="T12" fmla="*/ 301 w 301"/>
                <a:gd name="T13" fmla="*/ 105 h 174"/>
                <a:gd name="T14" fmla="*/ 301 w 301"/>
                <a:gd name="T15" fmla="*/ 105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5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C74BDEA-0B48-4AA1-8B0D-9151B7FB4B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247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5495084-5CF0-413D-A62F-72F65B995D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210"/>
              <a:ext cx="183" cy="139"/>
            </a:xfrm>
            <a:custGeom>
              <a:avLst/>
              <a:gdLst>
                <a:gd name="T0" fmla="*/ 183 w 183"/>
                <a:gd name="T1" fmla="*/ 105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5 h 139"/>
                <a:gd name="T10" fmla="*/ 183 w 183"/>
                <a:gd name="T11" fmla="*/ 105 h 139"/>
                <a:gd name="T12" fmla="*/ 183 w 183"/>
                <a:gd name="T13" fmla="*/ 105 h 139"/>
                <a:gd name="T14" fmla="*/ 183 w 183"/>
                <a:gd name="T15" fmla="*/ 105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5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11D5FB8-CE9F-4BA6-876E-44DD2B6DF4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42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A3704F2-F16A-4548-B91F-C66EDA2633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206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F9447C4-FDA9-42AA-BAD4-F2BB39220F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68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F181838-5098-4E7F-8C3F-68D1699C91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00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8EA79DF-E545-4A8C-9A11-E0558824D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164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CF31EDD-C642-4C1D-91DE-0734BB1EF5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27"/>
              <a:ext cx="183" cy="139"/>
            </a:xfrm>
            <a:custGeom>
              <a:avLst/>
              <a:gdLst>
                <a:gd name="T0" fmla="*/ 183 w 183"/>
                <a:gd name="T1" fmla="*/ 105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5 h 139"/>
                <a:gd name="T10" fmla="*/ 183 w 183"/>
                <a:gd name="T11" fmla="*/ 105 h 139"/>
                <a:gd name="T12" fmla="*/ 183 w 183"/>
                <a:gd name="T13" fmla="*/ 105 h 139"/>
                <a:gd name="T14" fmla="*/ 183 w 183"/>
                <a:gd name="T15" fmla="*/ 105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5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CBA0F66-0EDF-4A9D-B0B0-62EFB36209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59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B1AB50BC-105B-4D6E-8BB4-69A56423E6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123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76E3117-F551-474D-859A-C71EDEC627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85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5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935EDBE-A7FF-4CFC-B381-31A78B58B9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17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E92C94E0-85B1-4CEC-9027-061A5CEF64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081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8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BFAA213-5267-40C1-B43F-F608872896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44"/>
              <a:ext cx="183" cy="140"/>
            </a:xfrm>
            <a:custGeom>
              <a:avLst/>
              <a:gdLst>
                <a:gd name="T0" fmla="*/ 183 w 183"/>
                <a:gd name="T1" fmla="*/ 105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5 h 140"/>
                <a:gd name="T10" fmla="*/ 183 w 183"/>
                <a:gd name="T11" fmla="*/ 105 h 140"/>
                <a:gd name="T12" fmla="*/ 183 w 183"/>
                <a:gd name="T13" fmla="*/ 105 h 140"/>
                <a:gd name="T14" fmla="*/ 183 w 183"/>
                <a:gd name="T15" fmla="*/ 105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5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B04F3F68-BABD-474F-90EE-C226FE30B4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2976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D0DF97C-F4E6-42A1-92E1-D606F337A3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040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9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E9614E8-0888-47E3-94F1-D50B7000C6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03"/>
              <a:ext cx="183" cy="139"/>
            </a:xfrm>
            <a:custGeom>
              <a:avLst/>
              <a:gdLst>
                <a:gd name="T0" fmla="*/ 183 w 183"/>
                <a:gd name="T1" fmla="*/ 106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6 h 139"/>
                <a:gd name="T10" fmla="*/ 183 w 183"/>
                <a:gd name="T11" fmla="*/ 106 h 139"/>
                <a:gd name="T12" fmla="*/ 183 w 183"/>
                <a:gd name="T13" fmla="*/ 106 h 139"/>
                <a:gd name="T14" fmla="*/ 183 w 183"/>
                <a:gd name="T15" fmla="*/ 106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6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D45B1F0-20E5-4307-A8A7-54E58D1AA4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2934"/>
              <a:ext cx="301" cy="175"/>
            </a:xfrm>
            <a:custGeom>
              <a:avLst/>
              <a:gdLst>
                <a:gd name="T0" fmla="*/ 301 w 301"/>
                <a:gd name="T1" fmla="*/ 106 h 175"/>
                <a:gd name="T2" fmla="*/ 183 w 301"/>
                <a:gd name="T3" fmla="*/ 175 h 175"/>
                <a:gd name="T4" fmla="*/ 0 w 301"/>
                <a:gd name="T5" fmla="*/ 69 h 175"/>
                <a:gd name="T6" fmla="*/ 118 w 301"/>
                <a:gd name="T7" fmla="*/ 0 h 175"/>
                <a:gd name="T8" fmla="*/ 301 w 301"/>
                <a:gd name="T9" fmla="*/ 106 h 175"/>
                <a:gd name="T10" fmla="*/ 301 w 301"/>
                <a:gd name="T11" fmla="*/ 106 h 175"/>
                <a:gd name="T12" fmla="*/ 301 w 301"/>
                <a:gd name="T13" fmla="*/ 106 h 175"/>
                <a:gd name="T14" fmla="*/ 301 w 301"/>
                <a:gd name="T15" fmla="*/ 106 h 1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5"/>
                <a:gd name="T26" fmla="*/ 301 w 301"/>
                <a:gd name="T27" fmla="*/ 175 h 1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5">
                  <a:moveTo>
                    <a:pt x="301" y="106"/>
                  </a:moveTo>
                  <a:lnTo>
                    <a:pt x="183" y="175"/>
                  </a:lnTo>
                  <a:lnTo>
                    <a:pt x="0" y="69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61862B1-A37D-4531-887D-46B6C33EAB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2998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9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7703B8F-B08C-4400-AD0A-1F6E44C026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2961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A18AEB0-F470-42F0-AAD0-4FE6E955BC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2893"/>
              <a:ext cx="301" cy="174"/>
            </a:xfrm>
            <a:custGeom>
              <a:avLst/>
              <a:gdLst>
                <a:gd name="T0" fmla="*/ 301 w 301"/>
                <a:gd name="T1" fmla="*/ 105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5 h 174"/>
                <a:gd name="T10" fmla="*/ 301 w 301"/>
                <a:gd name="T11" fmla="*/ 105 h 174"/>
                <a:gd name="T12" fmla="*/ 301 w 301"/>
                <a:gd name="T13" fmla="*/ 105 h 174"/>
                <a:gd name="T14" fmla="*/ 301 w 301"/>
                <a:gd name="T15" fmla="*/ 105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5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888D9B7-365C-423C-9FFB-9B9F81AEE9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297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628F8A0E-B59D-47EC-B2CD-3588F54215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2982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7AE0C71-2656-44AD-B8C8-4F79E199B6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2992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112E4B8-F889-49B3-BF5B-0C529920CA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001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C6AF858D-77D2-4E68-A705-4353E17555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010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0E1FB6FE-B339-423E-A07A-3C4F1C6A3D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020"/>
              <a:ext cx="10" cy="20"/>
            </a:xfrm>
            <a:custGeom>
              <a:avLst/>
              <a:gdLst>
                <a:gd name="T0" fmla="*/ 5 w 17"/>
                <a:gd name="T1" fmla="*/ 2 h 34"/>
                <a:gd name="T2" fmla="*/ 6 w 17"/>
                <a:gd name="T3" fmla="*/ 5 h 34"/>
                <a:gd name="T4" fmla="*/ 6 w 17"/>
                <a:gd name="T5" fmla="*/ 11 h 34"/>
                <a:gd name="T6" fmla="*/ 5 w 17"/>
                <a:gd name="T7" fmla="*/ 11 h 34"/>
                <a:gd name="T8" fmla="*/ 1 w 17"/>
                <a:gd name="T9" fmla="*/ 9 h 34"/>
                <a:gd name="T10" fmla="*/ 0 w 17"/>
                <a:gd name="T11" fmla="*/ 7 h 34"/>
                <a:gd name="T12" fmla="*/ 0 w 17"/>
                <a:gd name="T13" fmla="*/ 1 h 34"/>
                <a:gd name="T14" fmla="*/ 1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B796B8E-1429-4D43-AAA6-5849962C87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02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440F55D1-CF40-4CA7-811C-8F712108A8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038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7F55FBEF-DD99-4C8A-8D7A-282BBFE8DD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047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0B07A01D-50C2-4D06-916A-B5AA7468EC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057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EE98D440-7E7A-46F9-95A5-4495192710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06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8 h 35"/>
                <a:gd name="T12" fmla="*/ 1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CD6F9733-9AFE-4D28-B2DA-F5644942AA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014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9042A818-393F-483F-89A5-08DE503791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024"/>
              <a:ext cx="10" cy="21"/>
            </a:xfrm>
            <a:custGeom>
              <a:avLst/>
              <a:gdLst>
                <a:gd name="T0" fmla="*/ 5 w 17"/>
                <a:gd name="T1" fmla="*/ 2 h 34"/>
                <a:gd name="T2" fmla="*/ 6 w 17"/>
                <a:gd name="T3" fmla="*/ 6 h 34"/>
                <a:gd name="T4" fmla="*/ 6 w 17"/>
                <a:gd name="T5" fmla="*/ 12 h 34"/>
                <a:gd name="T6" fmla="*/ 5 w 17"/>
                <a:gd name="T7" fmla="*/ 12 h 34"/>
                <a:gd name="T8" fmla="*/ 1 w 17"/>
                <a:gd name="T9" fmla="*/ 11 h 34"/>
                <a:gd name="T10" fmla="*/ 0 w 17"/>
                <a:gd name="T11" fmla="*/ 7 h 34"/>
                <a:gd name="T12" fmla="*/ 0 w 17"/>
                <a:gd name="T13" fmla="*/ 1 h 34"/>
                <a:gd name="T14" fmla="*/ 1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8BDF67EC-2F9B-46A4-A080-8CFA25C6B2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03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7C2CCE62-4463-4C34-95D1-3B06C4085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042"/>
              <a:ext cx="11" cy="22"/>
            </a:xfrm>
            <a:custGeom>
              <a:avLst/>
              <a:gdLst>
                <a:gd name="T0" fmla="*/ 5 w 17"/>
                <a:gd name="T1" fmla="*/ 3 h 35"/>
                <a:gd name="T2" fmla="*/ 7 w 17"/>
                <a:gd name="T3" fmla="*/ 6 h 35"/>
                <a:gd name="T4" fmla="*/ 7 w 17"/>
                <a:gd name="T5" fmla="*/ 12 h 35"/>
                <a:gd name="T6" fmla="*/ 5 w 17"/>
                <a:gd name="T7" fmla="*/ 13 h 35"/>
                <a:gd name="T8" fmla="*/ 2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197D299A-518A-4D14-AAF5-5758AD9627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051"/>
              <a:ext cx="11" cy="22"/>
            </a:xfrm>
            <a:custGeom>
              <a:avLst/>
              <a:gdLst>
                <a:gd name="T0" fmla="*/ 5 w 17"/>
                <a:gd name="T1" fmla="*/ 3 h 35"/>
                <a:gd name="T2" fmla="*/ 7 w 17"/>
                <a:gd name="T3" fmla="*/ 6 h 35"/>
                <a:gd name="T4" fmla="*/ 7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FD6273E5-ED91-4D6D-8623-D18E57FF2C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061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78F2EB28-ACF0-4B94-8F26-65CB30E793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070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5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2160EBA7-778D-483E-8FCA-A1827D6F11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079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5 w 17"/>
                <a:gd name="T3" fmla="*/ 6 h 35"/>
                <a:gd name="T4" fmla="*/ 5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BBCD8584-F1DF-42FF-ACEC-3E63CD37A7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089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0FEFE842-9A70-49B2-8A85-FE968D5791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098"/>
              <a:ext cx="10" cy="22"/>
            </a:xfrm>
            <a:custGeom>
              <a:avLst/>
              <a:gdLst>
                <a:gd name="T0" fmla="*/ 5 w 16"/>
                <a:gd name="T1" fmla="*/ 3 h 35"/>
                <a:gd name="T2" fmla="*/ 6 w 16"/>
                <a:gd name="T3" fmla="*/ 6 h 35"/>
                <a:gd name="T4" fmla="*/ 6 w 16"/>
                <a:gd name="T5" fmla="*/ 12 h 35"/>
                <a:gd name="T6" fmla="*/ 5 w 16"/>
                <a:gd name="T7" fmla="*/ 13 h 35"/>
                <a:gd name="T8" fmla="*/ 1 w 16"/>
                <a:gd name="T9" fmla="*/ 11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3 h 35"/>
                <a:gd name="T18" fmla="*/ 5 w 16"/>
                <a:gd name="T19" fmla="*/ 3 h 35"/>
                <a:gd name="T20" fmla="*/ 5 w 16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4EC30358-CBF6-47C1-A630-DF71CF4E1A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107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1 w 17"/>
                <a:gd name="T11" fmla="*/ 8 h 35"/>
                <a:gd name="T12" fmla="*/ 1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6694B544-7DBE-4710-844A-3F02301615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054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5B59F80F-B418-4620-A3F2-FA4879A377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06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15B3019D-9FEE-4A67-A67B-33F99A6D70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073"/>
              <a:ext cx="10" cy="20"/>
            </a:xfrm>
            <a:custGeom>
              <a:avLst/>
              <a:gdLst>
                <a:gd name="T0" fmla="*/ 5 w 17"/>
                <a:gd name="T1" fmla="*/ 2 h 34"/>
                <a:gd name="T2" fmla="*/ 6 w 17"/>
                <a:gd name="T3" fmla="*/ 5 h 34"/>
                <a:gd name="T4" fmla="*/ 6 w 17"/>
                <a:gd name="T5" fmla="*/ 11 h 34"/>
                <a:gd name="T6" fmla="*/ 5 w 17"/>
                <a:gd name="T7" fmla="*/ 11 h 34"/>
                <a:gd name="T8" fmla="*/ 1 w 17"/>
                <a:gd name="T9" fmla="*/ 9 h 34"/>
                <a:gd name="T10" fmla="*/ 0 w 17"/>
                <a:gd name="T11" fmla="*/ 7 h 34"/>
                <a:gd name="T12" fmla="*/ 0 w 17"/>
                <a:gd name="T13" fmla="*/ 1 h 34"/>
                <a:gd name="T14" fmla="*/ 1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1A9004D0-3E6A-4737-8C50-49979F8422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082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CDB2717F-B327-4B82-B44F-10FC724A41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091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D34127EA-0AF9-45B7-8E06-2DA15EEA56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10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62AFEDBA-32DF-464B-BA8C-41B9C77D4A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11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8C107021-33FF-419B-B487-E423003482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11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D944ED29-7DFA-478A-B1AC-C6DAC0EB84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128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44E68787-8E1D-4823-B963-488A2A031F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138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7C89A4D8-EDB2-4ACE-B3FF-58F2C0CD27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147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8 h 35"/>
                <a:gd name="T12" fmla="*/ 1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FCC7644F-3385-46B4-924A-509509E5CB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096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7AAC1877-BC07-4449-9525-CFED530DDF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10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7E4F834B-1D26-4F12-9DF0-C5C8F301CA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115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50773B6A-B025-4E39-9458-451B525BB6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124"/>
              <a:ext cx="11" cy="22"/>
            </a:xfrm>
            <a:custGeom>
              <a:avLst/>
              <a:gdLst>
                <a:gd name="T0" fmla="*/ 5 w 17"/>
                <a:gd name="T1" fmla="*/ 3 h 35"/>
                <a:gd name="T2" fmla="*/ 7 w 17"/>
                <a:gd name="T3" fmla="*/ 6 h 35"/>
                <a:gd name="T4" fmla="*/ 7 w 17"/>
                <a:gd name="T5" fmla="*/ 12 h 35"/>
                <a:gd name="T6" fmla="*/ 5 w 17"/>
                <a:gd name="T7" fmla="*/ 13 h 35"/>
                <a:gd name="T8" fmla="*/ 2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29F17723-51B9-4FAA-ADB1-5739D006A0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134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26D774A9-22D9-42B5-91DD-DAC59BDF05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14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C658232D-78FE-47D6-A4B6-33F07A89C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15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4451040B-132E-47B4-B34D-17A4B91435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162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6E979E56-E94C-4F29-B9AF-B0D3CC6646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171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08F12615-50F0-4485-B218-EBD5C75C3F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180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AE4294EA-2838-46C7-A3AF-6DF4DE2C6C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19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7 h 35"/>
                <a:gd name="T12" fmla="*/ 1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1BA6C329-CE41-4DD9-9374-3D8F405D5D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13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F43AE3E4-FAB3-4FAA-99A9-C5EF5D1288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148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530B7332-F44A-49E0-9170-99C000D8E5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157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1A1112E4-025B-4DEE-934C-09C3384882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167"/>
              <a:ext cx="11" cy="21"/>
            </a:xfrm>
            <a:custGeom>
              <a:avLst/>
              <a:gdLst>
                <a:gd name="T0" fmla="*/ 5 w 17"/>
                <a:gd name="T1" fmla="*/ 2 h 34"/>
                <a:gd name="T2" fmla="*/ 7 w 17"/>
                <a:gd name="T3" fmla="*/ 6 h 34"/>
                <a:gd name="T4" fmla="*/ 7 w 17"/>
                <a:gd name="T5" fmla="*/ 12 h 34"/>
                <a:gd name="T6" fmla="*/ 5 w 17"/>
                <a:gd name="T7" fmla="*/ 12 h 34"/>
                <a:gd name="T8" fmla="*/ 2 w 17"/>
                <a:gd name="T9" fmla="*/ 11 h 34"/>
                <a:gd name="T10" fmla="*/ 0 w 17"/>
                <a:gd name="T11" fmla="*/ 7 h 34"/>
                <a:gd name="T12" fmla="*/ 0 w 17"/>
                <a:gd name="T13" fmla="*/ 1 h 34"/>
                <a:gd name="T14" fmla="*/ 2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0D16C8BD-EC8E-4919-B522-C9A5F73501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176"/>
              <a:ext cx="11" cy="22"/>
            </a:xfrm>
            <a:custGeom>
              <a:avLst/>
              <a:gdLst>
                <a:gd name="T0" fmla="*/ 5 w 17"/>
                <a:gd name="T1" fmla="*/ 3 h 35"/>
                <a:gd name="T2" fmla="*/ 7 w 17"/>
                <a:gd name="T3" fmla="*/ 6 h 35"/>
                <a:gd name="T4" fmla="*/ 7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F6BD4378-28A6-40BC-AFB2-2561B55235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185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246440AF-D4A5-4251-8639-9A8754695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195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CFFA77AE-4F50-4D82-9577-37D610DBFC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204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5 w 17"/>
                <a:gd name="T3" fmla="*/ 6 h 35"/>
                <a:gd name="T4" fmla="*/ 5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62DA9E2A-5F2F-496C-B394-CF80A91DBC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213"/>
              <a:ext cx="9" cy="22"/>
            </a:xfrm>
            <a:custGeom>
              <a:avLst/>
              <a:gdLst>
                <a:gd name="T0" fmla="*/ 4 w 16"/>
                <a:gd name="T1" fmla="*/ 3 h 35"/>
                <a:gd name="T2" fmla="*/ 5 w 16"/>
                <a:gd name="T3" fmla="*/ 6 h 35"/>
                <a:gd name="T4" fmla="*/ 5 w 16"/>
                <a:gd name="T5" fmla="*/ 12 h 35"/>
                <a:gd name="T6" fmla="*/ 4 w 16"/>
                <a:gd name="T7" fmla="*/ 13 h 35"/>
                <a:gd name="T8" fmla="*/ 1 w 16"/>
                <a:gd name="T9" fmla="*/ 11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3 h 35"/>
                <a:gd name="T18" fmla="*/ 4 w 16"/>
                <a:gd name="T19" fmla="*/ 3 h 35"/>
                <a:gd name="T20" fmla="*/ 4 w 16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A3837903-C6E5-4867-B348-D4959EF175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223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945816AC-B48F-48A0-8E03-A90843D0BF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232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1 w 17"/>
                <a:gd name="T11" fmla="*/ 8 h 35"/>
                <a:gd name="T12" fmla="*/ 1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AB1036A1-133F-4461-8D44-3A408A1171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17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A415FC88-E93F-4596-97E4-E41DC24CE4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188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4419EB09-C5B9-4DEA-98F5-7590C14279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198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22F40AC9-6189-45BD-86AD-C6820E2FBC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207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5AB8CE19-53F7-4AFA-BDF4-9E06C76CE3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216"/>
              <a:ext cx="11" cy="21"/>
            </a:xfrm>
            <a:custGeom>
              <a:avLst/>
              <a:gdLst>
                <a:gd name="T0" fmla="*/ 5 w 17"/>
                <a:gd name="T1" fmla="*/ 2 h 34"/>
                <a:gd name="T2" fmla="*/ 7 w 17"/>
                <a:gd name="T3" fmla="*/ 6 h 34"/>
                <a:gd name="T4" fmla="*/ 7 w 17"/>
                <a:gd name="T5" fmla="*/ 12 h 34"/>
                <a:gd name="T6" fmla="*/ 5 w 17"/>
                <a:gd name="T7" fmla="*/ 12 h 34"/>
                <a:gd name="T8" fmla="*/ 1 w 17"/>
                <a:gd name="T9" fmla="*/ 11 h 34"/>
                <a:gd name="T10" fmla="*/ 0 w 17"/>
                <a:gd name="T11" fmla="*/ 7 h 34"/>
                <a:gd name="T12" fmla="*/ 0 w 17"/>
                <a:gd name="T13" fmla="*/ 1 h 34"/>
                <a:gd name="T14" fmla="*/ 2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AFDF3E4D-A76F-4F9B-BFD9-D82E51CD1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22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A3E4C9C2-B2C7-4DD4-9C4B-0661F66F5E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235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E1CBDBBB-4EF0-4D50-8203-9E72A563EA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244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58BD8298-8374-47F6-B680-A3D21B4B70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254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E9DC34EB-6121-4DDA-9B2E-0025135F48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263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3930BF0C-877B-4AA3-A0D5-9082F913DE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272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8 h 35"/>
                <a:gd name="T12" fmla="*/ 1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2" y="0"/>
                    <a:pt x="4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A214BD76-8523-481E-AF0A-7C07106B7D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221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8B430152-1398-4C71-9FAB-63ECF19BBB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23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BC628DEA-87B6-4319-8908-5E65FB60EB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23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19496283-F9B1-4975-8F5B-8F6A116A3D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249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1ECFE55B-E3D0-415A-A984-3C43A63F53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258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67647886-8C3E-42FE-B8C2-25DCCE37E4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267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8C5C63E5-D658-4D31-AD7A-CDB3925689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276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5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E4335D04-6ECA-4F3E-AEDF-01345FAAEE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28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37EB8190-79DA-4B45-BD09-F62DD98835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295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0CB121BD-511B-4E85-8BE3-4D7801F27F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304"/>
              <a:ext cx="10" cy="22"/>
            </a:xfrm>
            <a:custGeom>
              <a:avLst/>
              <a:gdLst>
                <a:gd name="T0" fmla="*/ 5 w 16"/>
                <a:gd name="T1" fmla="*/ 3 h 35"/>
                <a:gd name="T2" fmla="*/ 6 w 16"/>
                <a:gd name="T3" fmla="*/ 6 h 35"/>
                <a:gd name="T4" fmla="*/ 6 w 16"/>
                <a:gd name="T5" fmla="*/ 12 h 35"/>
                <a:gd name="T6" fmla="*/ 5 w 16"/>
                <a:gd name="T7" fmla="*/ 13 h 35"/>
                <a:gd name="T8" fmla="*/ 1 w 16"/>
                <a:gd name="T9" fmla="*/ 11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3 h 35"/>
                <a:gd name="T18" fmla="*/ 5 w 16"/>
                <a:gd name="T19" fmla="*/ 3 h 35"/>
                <a:gd name="T20" fmla="*/ 5 w 16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E6F9DEB4-633B-4ECE-A7E2-378FFC30BC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314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7 h 35"/>
                <a:gd name="T12" fmla="*/ 1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D1392C64-2D33-4E13-98D6-4316B748E4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261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7CA63C1B-FECC-4FF9-B9D2-BD9B2547F7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27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88F7DA9F-3873-4990-8A07-BAF2E2578F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280"/>
              <a:ext cx="10" cy="21"/>
            </a:xfrm>
            <a:custGeom>
              <a:avLst/>
              <a:gdLst>
                <a:gd name="T0" fmla="*/ 5 w 17"/>
                <a:gd name="T1" fmla="*/ 2 h 34"/>
                <a:gd name="T2" fmla="*/ 6 w 17"/>
                <a:gd name="T3" fmla="*/ 6 h 34"/>
                <a:gd name="T4" fmla="*/ 6 w 17"/>
                <a:gd name="T5" fmla="*/ 12 h 34"/>
                <a:gd name="T6" fmla="*/ 5 w 17"/>
                <a:gd name="T7" fmla="*/ 12 h 34"/>
                <a:gd name="T8" fmla="*/ 1 w 17"/>
                <a:gd name="T9" fmla="*/ 11 h 34"/>
                <a:gd name="T10" fmla="*/ 0 w 17"/>
                <a:gd name="T11" fmla="*/ 7 h 34"/>
                <a:gd name="T12" fmla="*/ 0 w 17"/>
                <a:gd name="T13" fmla="*/ 1 h 34"/>
                <a:gd name="T14" fmla="*/ 1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6">
              <a:extLst>
                <a:ext uri="{FF2B5EF4-FFF2-40B4-BE49-F238E27FC236}">
                  <a16:creationId xmlns:a16="http://schemas.microsoft.com/office/drawing/2014/main" id="{69FA9D12-0BBA-45AF-B4AD-45101786D2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289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19A4E96A-93D3-4D44-94DB-83F01EFD13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298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D80184DB-F15B-446B-8A9A-9926F212C6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307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C8C1A16D-C58B-47CC-9DB1-591C0AD2F8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317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7ECD9D12-A2E1-4815-81E0-118573F4D5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32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33107179-BDBD-4833-BD42-F93DEDBD83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335"/>
              <a:ext cx="9" cy="22"/>
            </a:xfrm>
            <a:custGeom>
              <a:avLst/>
              <a:gdLst>
                <a:gd name="T0" fmla="*/ 4 w 16"/>
                <a:gd name="T1" fmla="*/ 3 h 35"/>
                <a:gd name="T2" fmla="*/ 5 w 16"/>
                <a:gd name="T3" fmla="*/ 6 h 35"/>
                <a:gd name="T4" fmla="*/ 5 w 16"/>
                <a:gd name="T5" fmla="*/ 12 h 35"/>
                <a:gd name="T6" fmla="*/ 4 w 16"/>
                <a:gd name="T7" fmla="*/ 13 h 35"/>
                <a:gd name="T8" fmla="*/ 1 w 16"/>
                <a:gd name="T9" fmla="*/ 11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3 h 35"/>
                <a:gd name="T18" fmla="*/ 4 w 16"/>
                <a:gd name="T19" fmla="*/ 3 h 35"/>
                <a:gd name="T20" fmla="*/ 4 w 16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5C1A5BC6-A0FD-4875-B153-A147301BF0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345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A3AC990B-7345-4A61-90BF-C369B14B66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354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1 w 17"/>
                <a:gd name="T11" fmla="*/ 8 h 35"/>
                <a:gd name="T12" fmla="*/ 1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CED91243-E940-4A77-9061-A19BF8F34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012"/>
              <a:ext cx="10" cy="25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1 h 40"/>
                <a:gd name="T4" fmla="*/ 6 w 17"/>
                <a:gd name="T5" fmla="*/ 12 h 40"/>
                <a:gd name="T6" fmla="*/ 5 w 17"/>
                <a:gd name="T7" fmla="*/ 13 h 40"/>
                <a:gd name="T8" fmla="*/ 1 w 17"/>
                <a:gd name="T9" fmla="*/ 16 h 40"/>
                <a:gd name="T10" fmla="*/ 0 w 17"/>
                <a:gd name="T11" fmla="*/ 15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EFA7FF0E-1017-48D8-A9A5-A16514EA14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023"/>
              <a:ext cx="9" cy="25"/>
            </a:xfrm>
            <a:custGeom>
              <a:avLst/>
              <a:gdLst>
                <a:gd name="T0" fmla="*/ 5 w 16"/>
                <a:gd name="T1" fmla="*/ 1 h 41"/>
                <a:gd name="T2" fmla="*/ 5 w 16"/>
                <a:gd name="T3" fmla="*/ 1 h 41"/>
                <a:gd name="T4" fmla="*/ 5 w 16"/>
                <a:gd name="T5" fmla="*/ 11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1 h 41"/>
                <a:gd name="T18" fmla="*/ 5 w 16"/>
                <a:gd name="T19" fmla="*/ 1 h 41"/>
                <a:gd name="T20" fmla="*/ 5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CF6FDBAB-AC17-4E5C-9D51-5F8D806069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037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1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BD463411-C0FC-463C-80DA-41FC099F1F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050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5 w 17"/>
                <a:gd name="T3" fmla="*/ 0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CF4BA685-E093-437C-9A58-8CE85B4E09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062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F7393079-AB58-4DAD-A74D-776F13FC00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054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0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3E3DE1B7-9D50-4502-BE08-213B76457F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065"/>
              <a:ext cx="9" cy="25"/>
            </a:xfrm>
            <a:custGeom>
              <a:avLst/>
              <a:gdLst>
                <a:gd name="T0" fmla="*/ 5 w 16"/>
                <a:gd name="T1" fmla="*/ 0 h 41"/>
                <a:gd name="T2" fmla="*/ 5 w 16"/>
                <a:gd name="T3" fmla="*/ 1 h 41"/>
                <a:gd name="T4" fmla="*/ 5 w 16"/>
                <a:gd name="T5" fmla="*/ 11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0 h 41"/>
                <a:gd name="T18" fmla="*/ 5 w 16"/>
                <a:gd name="T19" fmla="*/ 0 h 41"/>
                <a:gd name="T20" fmla="*/ 5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66767094-A567-4E9B-96F3-9A0D3B38CD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078"/>
              <a:ext cx="10" cy="25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1 h 40"/>
                <a:gd name="T4" fmla="*/ 6 w 16"/>
                <a:gd name="T5" fmla="*/ 12 h 40"/>
                <a:gd name="T6" fmla="*/ 6 w 16"/>
                <a:gd name="T7" fmla="*/ 13 h 40"/>
                <a:gd name="T8" fmla="*/ 1 w 16"/>
                <a:gd name="T9" fmla="*/ 16 h 40"/>
                <a:gd name="T10" fmla="*/ 0 w 16"/>
                <a:gd name="T11" fmla="*/ 15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E77DE225-FB4F-48EC-9E19-F77A9FBCE4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090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5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3">
              <a:extLst>
                <a:ext uri="{FF2B5EF4-FFF2-40B4-BE49-F238E27FC236}">
                  <a16:creationId xmlns:a16="http://schemas.microsoft.com/office/drawing/2014/main" id="{23620EFF-7A2F-41C7-A8C1-7988705E30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104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4">
              <a:extLst>
                <a:ext uri="{FF2B5EF4-FFF2-40B4-BE49-F238E27FC236}">
                  <a16:creationId xmlns:a16="http://schemas.microsoft.com/office/drawing/2014/main" id="{6148EC6C-E8C7-483A-BFA2-A7FAE32724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096"/>
              <a:ext cx="10" cy="25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1 h 40"/>
                <a:gd name="T4" fmla="*/ 6 w 17"/>
                <a:gd name="T5" fmla="*/ 12 h 40"/>
                <a:gd name="T6" fmla="*/ 5 w 17"/>
                <a:gd name="T7" fmla="*/ 13 h 40"/>
                <a:gd name="T8" fmla="*/ 1 w 17"/>
                <a:gd name="T9" fmla="*/ 16 h 40"/>
                <a:gd name="T10" fmla="*/ 0 w 17"/>
                <a:gd name="T11" fmla="*/ 16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5">
              <a:extLst>
                <a:ext uri="{FF2B5EF4-FFF2-40B4-BE49-F238E27FC236}">
                  <a16:creationId xmlns:a16="http://schemas.microsoft.com/office/drawing/2014/main" id="{BDCBD735-460C-477F-A6C3-2E081A8EE5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107"/>
              <a:ext cx="9" cy="25"/>
            </a:xfrm>
            <a:custGeom>
              <a:avLst/>
              <a:gdLst>
                <a:gd name="T0" fmla="*/ 5 w 16"/>
                <a:gd name="T1" fmla="*/ 1 h 41"/>
                <a:gd name="T2" fmla="*/ 5 w 16"/>
                <a:gd name="T3" fmla="*/ 1 h 41"/>
                <a:gd name="T4" fmla="*/ 5 w 16"/>
                <a:gd name="T5" fmla="*/ 12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1 h 41"/>
                <a:gd name="T18" fmla="*/ 5 w 16"/>
                <a:gd name="T19" fmla="*/ 1 h 41"/>
                <a:gd name="T20" fmla="*/ 5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FD493A34-579E-4897-960E-06375EFE64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121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6A39EB12-95E7-4458-BCC9-B3FFAFCA94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134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5 w 17"/>
                <a:gd name="T3" fmla="*/ 1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8">
              <a:extLst>
                <a:ext uri="{FF2B5EF4-FFF2-40B4-BE49-F238E27FC236}">
                  <a16:creationId xmlns:a16="http://schemas.microsoft.com/office/drawing/2014/main" id="{4CD523D4-FF5A-453B-A3D6-6BA308F664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147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0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125D0BD3-0BC5-4D38-A99C-3B88BA4240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137"/>
              <a:ext cx="10" cy="25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0 h 40"/>
                <a:gd name="T4" fmla="*/ 6 w 17"/>
                <a:gd name="T5" fmla="*/ 12 h 40"/>
                <a:gd name="T6" fmla="*/ 5 w 17"/>
                <a:gd name="T7" fmla="*/ 13 h 40"/>
                <a:gd name="T8" fmla="*/ 1 w 17"/>
                <a:gd name="T9" fmla="*/ 16 h 40"/>
                <a:gd name="T10" fmla="*/ 0 w 17"/>
                <a:gd name="T11" fmla="*/ 15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40">
              <a:extLst>
                <a:ext uri="{FF2B5EF4-FFF2-40B4-BE49-F238E27FC236}">
                  <a16:creationId xmlns:a16="http://schemas.microsoft.com/office/drawing/2014/main" id="{D9B84AB0-942D-4A3D-8161-D1A503B395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148"/>
              <a:ext cx="9" cy="25"/>
            </a:xfrm>
            <a:custGeom>
              <a:avLst/>
              <a:gdLst>
                <a:gd name="T0" fmla="*/ 5 w 16"/>
                <a:gd name="T1" fmla="*/ 0 h 41"/>
                <a:gd name="T2" fmla="*/ 5 w 16"/>
                <a:gd name="T3" fmla="*/ 1 h 41"/>
                <a:gd name="T4" fmla="*/ 5 w 16"/>
                <a:gd name="T5" fmla="*/ 11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0 h 41"/>
                <a:gd name="T18" fmla="*/ 5 w 16"/>
                <a:gd name="T19" fmla="*/ 0 h 41"/>
                <a:gd name="T20" fmla="*/ 5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41">
              <a:extLst>
                <a:ext uri="{FF2B5EF4-FFF2-40B4-BE49-F238E27FC236}">
                  <a16:creationId xmlns:a16="http://schemas.microsoft.com/office/drawing/2014/main" id="{51357AF7-DE11-458E-9633-07ECEC8B51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162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1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2">
              <a:extLst>
                <a:ext uri="{FF2B5EF4-FFF2-40B4-BE49-F238E27FC236}">
                  <a16:creationId xmlns:a16="http://schemas.microsoft.com/office/drawing/2014/main" id="{EA3D7170-1A59-43E3-8B4A-13DCBDFBAE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174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5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3">
              <a:extLst>
                <a:ext uri="{FF2B5EF4-FFF2-40B4-BE49-F238E27FC236}">
                  <a16:creationId xmlns:a16="http://schemas.microsoft.com/office/drawing/2014/main" id="{E98E50CE-49F8-46E6-83F0-9A455B04CB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187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4">
              <a:extLst>
                <a:ext uri="{FF2B5EF4-FFF2-40B4-BE49-F238E27FC236}">
                  <a16:creationId xmlns:a16="http://schemas.microsoft.com/office/drawing/2014/main" id="{38378AA5-66A8-4BB2-ADE3-8C71EB04E1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180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1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5">
              <a:extLst>
                <a:ext uri="{FF2B5EF4-FFF2-40B4-BE49-F238E27FC236}">
                  <a16:creationId xmlns:a16="http://schemas.microsoft.com/office/drawing/2014/main" id="{96A80681-33A6-4D16-9A4D-124B5330D6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191"/>
              <a:ext cx="9" cy="25"/>
            </a:xfrm>
            <a:custGeom>
              <a:avLst/>
              <a:gdLst>
                <a:gd name="T0" fmla="*/ 5 w 16"/>
                <a:gd name="T1" fmla="*/ 1 h 41"/>
                <a:gd name="T2" fmla="*/ 5 w 16"/>
                <a:gd name="T3" fmla="*/ 1 h 41"/>
                <a:gd name="T4" fmla="*/ 5 w 16"/>
                <a:gd name="T5" fmla="*/ 12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1 h 41"/>
                <a:gd name="T18" fmla="*/ 5 w 16"/>
                <a:gd name="T19" fmla="*/ 1 h 41"/>
                <a:gd name="T20" fmla="*/ 5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6">
              <a:extLst>
                <a:ext uri="{FF2B5EF4-FFF2-40B4-BE49-F238E27FC236}">
                  <a16:creationId xmlns:a16="http://schemas.microsoft.com/office/drawing/2014/main" id="{1E7B10AF-5827-473E-8D2A-0D3972CCDC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204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F4E91F0C-DE14-4098-8392-710DC17BB7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217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5 w 17"/>
                <a:gd name="T3" fmla="*/ 1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8">
              <a:extLst>
                <a:ext uri="{FF2B5EF4-FFF2-40B4-BE49-F238E27FC236}">
                  <a16:creationId xmlns:a16="http://schemas.microsoft.com/office/drawing/2014/main" id="{88213462-E6D1-437D-84DB-F839A87995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231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0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CFA29B39-16F6-43E7-B6F7-E0B338AA57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220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6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7" y="1"/>
                    <a:pt x="17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50">
              <a:extLst>
                <a:ext uri="{FF2B5EF4-FFF2-40B4-BE49-F238E27FC236}">
                  <a16:creationId xmlns:a16="http://schemas.microsoft.com/office/drawing/2014/main" id="{28F95446-F9F2-4737-B101-AC5F6B71DD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231"/>
              <a:ext cx="9" cy="24"/>
            </a:xfrm>
            <a:custGeom>
              <a:avLst/>
              <a:gdLst>
                <a:gd name="T0" fmla="*/ 5 w 16"/>
                <a:gd name="T1" fmla="*/ 0 h 40"/>
                <a:gd name="T2" fmla="*/ 5 w 16"/>
                <a:gd name="T3" fmla="*/ 1 h 40"/>
                <a:gd name="T4" fmla="*/ 5 w 16"/>
                <a:gd name="T5" fmla="*/ 11 h 40"/>
                <a:gd name="T6" fmla="*/ 5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5 w 16"/>
                <a:gd name="T17" fmla="*/ 0 h 40"/>
                <a:gd name="T18" fmla="*/ 5 w 16"/>
                <a:gd name="T19" fmla="*/ 0 h 40"/>
                <a:gd name="T20" fmla="*/ 5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51">
              <a:extLst>
                <a:ext uri="{FF2B5EF4-FFF2-40B4-BE49-F238E27FC236}">
                  <a16:creationId xmlns:a16="http://schemas.microsoft.com/office/drawing/2014/main" id="{79F19F00-6A24-4DDA-A7C3-720612997A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245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0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956C73A9-0110-40B9-9E35-905D56E29E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257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5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3">
              <a:extLst>
                <a:ext uri="{FF2B5EF4-FFF2-40B4-BE49-F238E27FC236}">
                  <a16:creationId xmlns:a16="http://schemas.microsoft.com/office/drawing/2014/main" id="{3DF1C7CD-3806-4824-B796-F5F810847C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270"/>
              <a:ext cx="10" cy="25"/>
            </a:xfrm>
            <a:custGeom>
              <a:avLst/>
              <a:gdLst>
                <a:gd name="T0" fmla="*/ 6 w 16"/>
                <a:gd name="T1" fmla="*/ 0 h 41"/>
                <a:gd name="T2" fmla="*/ 6 w 16"/>
                <a:gd name="T3" fmla="*/ 1 h 41"/>
                <a:gd name="T4" fmla="*/ 6 w 16"/>
                <a:gd name="T5" fmla="*/ 11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0 h 41"/>
                <a:gd name="T18" fmla="*/ 6 w 16"/>
                <a:gd name="T19" fmla="*/ 0 h 41"/>
                <a:gd name="T20" fmla="*/ 6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4">
              <a:extLst>
                <a:ext uri="{FF2B5EF4-FFF2-40B4-BE49-F238E27FC236}">
                  <a16:creationId xmlns:a16="http://schemas.microsoft.com/office/drawing/2014/main" id="{0AFAF546-E4EF-4200-B1FB-1C93B0B4BE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263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0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5">
              <a:extLst>
                <a:ext uri="{FF2B5EF4-FFF2-40B4-BE49-F238E27FC236}">
                  <a16:creationId xmlns:a16="http://schemas.microsoft.com/office/drawing/2014/main" id="{BDC76935-7478-4AB9-9228-43BD1D5CCB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274"/>
              <a:ext cx="9" cy="25"/>
            </a:xfrm>
            <a:custGeom>
              <a:avLst/>
              <a:gdLst>
                <a:gd name="T0" fmla="*/ 5 w 16"/>
                <a:gd name="T1" fmla="*/ 0 h 41"/>
                <a:gd name="T2" fmla="*/ 5 w 16"/>
                <a:gd name="T3" fmla="*/ 1 h 41"/>
                <a:gd name="T4" fmla="*/ 5 w 16"/>
                <a:gd name="T5" fmla="*/ 11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0 h 41"/>
                <a:gd name="T18" fmla="*/ 5 w 16"/>
                <a:gd name="T19" fmla="*/ 0 h 41"/>
                <a:gd name="T20" fmla="*/ 5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6">
              <a:extLst>
                <a:ext uri="{FF2B5EF4-FFF2-40B4-BE49-F238E27FC236}">
                  <a16:creationId xmlns:a16="http://schemas.microsoft.com/office/drawing/2014/main" id="{55FECC0F-462F-4996-809F-4C0891AE98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287"/>
              <a:ext cx="10" cy="25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1 h 40"/>
                <a:gd name="T4" fmla="*/ 6 w 16"/>
                <a:gd name="T5" fmla="*/ 12 h 40"/>
                <a:gd name="T6" fmla="*/ 6 w 16"/>
                <a:gd name="T7" fmla="*/ 13 h 40"/>
                <a:gd name="T8" fmla="*/ 1 w 16"/>
                <a:gd name="T9" fmla="*/ 16 h 40"/>
                <a:gd name="T10" fmla="*/ 0 w 16"/>
                <a:gd name="T11" fmla="*/ 16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7">
              <a:extLst>
                <a:ext uri="{FF2B5EF4-FFF2-40B4-BE49-F238E27FC236}">
                  <a16:creationId xmlns:a16="http://schemas.microsoft.com/office/drawing/2014/main" id="{AD0B06FE-6CFD-4975-BD61-326ABBF76C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299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5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8">
              <a:extLst>
                <a:ext uri="{FF2B5EF4-FFF2-40B4-BE49-F238E27FC236}">
                  <a16:creationId xmlns:a16="http://schemas.microsoft.com/office/drawing/2014/main" id="{FE2EAF17-16C8-4510-A8CA-D255E5D580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313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9">
              <a:extLst>
                <a:ext uri="{FF2B5EF4-FFF2-40B4-BE49-F238E27FC236}">
                  <a16:creationId xmlns:a16="http://schemas.microsoft.com/office/drawing/2014/main" id="{0DDDDF67-1A06-4D34-8725-3BB4C318B3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302"/>
              <a:ext cx="10" cy="25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1 h 40"/>
                <a:gd name="T4" fmla="*/ 6 w 17"/>
                <a:gd name="T5" fmla="*/ 12 h 40"/>
                <a:gd name="T6" fmla="*/ 5 w 17"/>
                <a:gd name="T7" fmla="*/ 13 h 40"/>
                <a:gd name="T8" fmla="*/ 1 w 17"/>
                <a:gd name="T9" fmla="*/ 16 h 40"/>
                <a:gd name="T10" fmla="*/ 0 w 17"/>
                <a:gd name="T11" fmla="*/ 15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60">
              <a:extLst>
                <a:ext uri="{FF2B5EF4-FFF2-40B4-BE49-F238E27FC236}">
                  <a16:creationId xmlns:a16="http://schemas.microsoft.com/office/drawing/2014/main" id="{C4170A77-75EA-4BF1-8E65-EE6E0EE965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313"/>
              <a:ext cx="9" cy="25"/>
            </a:xfrm>
            <a:custGeom>
              <a:avLst/>
              <a:gdLst>
                <a:gd name="T0" fmla="*/ 5 w 16"/>
                <a:gd name="T1" fmla="*/ 1 h 41"/>
                <a:gd name="T2" fmla="*/ 5 w 16"/>
                <a:gd name="T3" fmla="*/ 1 h 41"/>
                <a:gd name="T4" fmla="*/ 5 w 16"/>
                <a:gd name="T5" fmla="*/ 12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1 h 41"/>
                <a:gd name="T18" fmla="*/ 5 w 16"/>
                <a:gd name="T19" fmla="*/ 1 h 41"/>
                <a:gd name="T20" fmla="*/ 5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61">
              <a:extLst>
                <a:ext uri="{FF2B5EF4-FFF2-40B4-BE49-F238E27FC236}">
                  <a16:creationId xmlns:a16="http://schemas.microsoft.com/office/drawing/2014/main" id="{F07D4F08-2D5E-481F-889D-76BA5FF162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327"/>
              <a:ext cx="10" cy="25"/>
            </a:xfrm>
            <a:custGeom>
              <a:avLst/>
              <a:gdLst>
                <a:gd name="T0" fmla="*/ 6 w 16"/>
                <a:gd name="T1" fmla="*/ 0 h 41"/>
                <a:gd name="T2" fmla="*/ 6 w 16"/>
                <a:gd name="T3" fmla="*/ 1 h 41"/>
                <a:gd name="T4" fmla="*/ 6 w 16"/>
                <a:gd name="T5" fmla="*/ 11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0 h 41"/>
                <a:gd name="T18" fmla="*/ 6 w 16"/>
                <a:gd name="T19" fmla="*/ 0 h 41"/>
                <a:gd name="T20" fmla="*/ 6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2">
              <a:extLst>
                <a:ext uri="{FF2B5EF4-FFF2-40B4-BE49-F238E27FC236}">
                  <a16:creationId xmlns:a16="http://schemas.microsoft.com/office/drawing/2014/main" id="{AD00607C-2E2A-4423-89F3-669BCA86CE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340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5 w 17"/>
                <a:gd name="T3" fmla="*/ 1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63">
              <a:extLst>
                <a:ext uri="{FF2B5EF4-FFF2-40B4-BE49-F238E27FC236}">
                  <a16:creationId xmlns:a16="http://schemas.microsoft.com/office/drawing/2014/main" id="{15FF0D5D-A5C1-41DC-A34B-406EDB7404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352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" name="Line 165">
            <a:extLst>
              <a:ext uri="{FF2B5EF4-FFF2-40B4-BE49-F238E27FC236}">
                <a16:creationId xmlns:a16="http://schemas.microsoft.com/office/drawing/2014/main" id="{C4D40822-FB98-4B91-8A24-12E8D285F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3419" y="4016376"/>
            <a:ext cx="0" cy="1223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" name="Text Box 166">
            <a:extLst>
              <a:ext uri="{FF2B5EF4-FFF2-40B4-BE49-F238E27FC236}">
                <a16:creationId xmlns:a16="http://schemas.microsoft.com/office/drawing/2014/main" id="{C1C9F9E4-0BF1-42CE-A58D-021125D97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831" y="394493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166" name="Text Box 167">
            <a:extLst>
              <a:ext uri="{FF2B5EF4-FFF2-40B4-BE49-F238E27FC236}">
                <a16:creationId xmlns:a16="http://schemas.microsoft.com/office/drawing/2014/main" id="{8E2F500D-4EB3-4ED4-9A8E-54F0EC27E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9056" y="4040188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167" name="Text Box 168">
            <a:extLst>
              <a:ext uri="{FF2B5EF4-FFF2-40B4-BE49-F238E27FC236}">
                <a16:creationId xmlns:a16="http://schemas.microsoft.com/office/drawing/2014/main" id="{E05A730F-48DC-49B9-BAFB-0C974A57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831" y="538480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168" name="Text Box 169">
            <a:extLst>
              <a:ext uri="{FF2B5EF4-FFF2-40B4-BE49-F238E27FC236}">
                <a16:creationId xmlns:a16="http://schemas.microsoft.com/office/drawing/2014/main" id="{CCC9F835-6393-4930-BD41-1A6CB0EE8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9056" y="548005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sp>
        <p:nvSpPr>
          <p:cNvPr id="169" name="Line 184">
            <a:extLst>
              <a:ext uri="{FF2B5EF4-FFF2-40B4-BE49-F238E27FC236}">
                <a16:creationId xmlns:a16="http://schemas.microsoft.com/office/drawing/2014/main" id="{9930B275-A613-41FE-92A5-9FB8DA21C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8244" y="3800476"/>
            <a:ext cx="2232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Line 185">
            <a:extLst>
              <a:ext uri="{FF2B5EF4-FFF2-40B4-BE49-F238E27FC236}">
                <a16:creationId xmlns:a16="http://schemas.microsoft.com/office/drawing/2014/main" id="{1E2FC8A2-7180-4E0A-91A7-F8C3C6E3A4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8244" y="3944938"/>
            <a:ext cx="40322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186">
            <a:extLst>
              <a:ext uri="{FF2B5EF4-FFF2-40B4-BE49-F238E27FC236}">
                <a16:creationId xmlns:a16="http://schemas.microsoft.com/office/drawing/2014/main" id="{5EC21CA6-DBB8-4958-B6D6-9DDCE8CA49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6656" y="5240338"/>
            <a:ext cx="2232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187">
            <a:extLst>
              <a:ext uri="{FF2B5EF4-FFF2-40B4-BE49-F238E27FC236}">
                <a16:creationId xmlns:a16="http://schemas.microsoft.com/office/drawing/2014/main" id="{B78E57D8-CBBC-445B-B01F-69B501876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5219" y="5384801"/>
            <a:ext cx="40322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3" name="Picture 188" descr="computer">
            <a:extLst>
              <a:ext uri="{FF2B5EF4-FFF2-40B4-BE49-F238E27FC236}">
                <a16:creationId xmlns:a16="http://schemas.microsoft.com/office/drawing/2014/main" id="{FE542230-FABF-4B47-8461-C58D87A9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831" y="3368676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189" descr="computer">
            <a:extLst>
              <a:ext uri="{FF2B5EF4-FFF2-40B4-BE49-F238E27FC236}">
                <a16:creationId xmlns:a16="http://schemas.microsoft.com/office/drawing/2014/main" id="{01A43FAE-5262-4B04-8DC4-7BEA50B5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831" y="4808538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190" descr="computer">
            <a:extLst>
              <a:ext uri="{FF2B5EF4-FFF2-40B4-BE49-F238E27FC236}">
                <a16:creationId xmlns:a16="http://schemas.microsoft.com/office/drawing/2014/main" id="{FCD6DA7F-6445-4AC6-AC38-E712C65A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31" y="4951413"/>
            <a:ext cx="5762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Picture 191" descr="computer">
            <a:extLst>
              <a:ext uri="{FF2B5EF4-FFF2-40B4-BE49-F238E27FC236}">
                <a16:creationId xmlns:a16="http://schemas.microsoft.com/office/drawing/2014/main" id="{A3C109C3-A63A-4873-BF7D-918C7BFE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056" y="3540126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 Box 192">
            <a:extLst>
              <a:ext uri="{FF2B5EF4-FFF2-40B4-BE49-F238E27FC236}">
                <a16:creationId xmlns:a16="http://schemas.microsoft.com/office/drawing/2014/main" id="{27F51708-30B0-44FA-9042-27518CE5F7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58469" y="5745163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工作组</a:t>
            </a:r>
            <a:r>
              <a:rPr lang="en-US" altLang="zh-CN" sz="16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78" name="Text Box 193">
            <a:extLst>
              <a:ext uri="{FF2B5EF4-FFF2-40B4-BE49-F238E27FC236}">
                <a16:creationId xmlns:a16="http://schemas.microsoft.com/office/drawing/2014/main" id="{A94B99B8-AE3B-437B-8A21-C8C59EC27AB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258694" y="5767388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工作组</a:t>
            </a:r>
            <a:r>
              <a:rPr lang="en-US" altLang="zh-CN" sz="1600"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179" name="Group 194">
            <a:extLst>
              <a:ext uri="{FF2B5EF4-FFF2-40B4-BE49-F238E27FC236}">
                <a16:creationId xmlns:a16="http://schemas.microsoft.com/office/drawing/2014/main" id="{3D90E1B4-784B-4409-B44F-DA8B36E3FC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93056" y="3513138"/>
            <a:ext cx="914400" cy="661988"/>
            <a:chOff x="470" y="447"/>
            <a:chExt cx="576" cy="417"/>
          </a:xfrm>
        </p:grpSpPr>
        <p:sp>
          <p:nvSpPr>
            <p:cNvPr id="180" name="AutoShape 195">
              <a:extLst>
                <a:ext uri="{FF2B5EF4-FFF2-40B4-BE49-F238E27FC236}">
                  <a16:creationId xmlns:a16="http://schemas.microsoft.com/office/drawing/2014/main" id="{C6DF1A3A-AECF-48D0-94D2-EFE9B0352A5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96">
              <a:extLst>
                <a:ext uri="{FF2B5EF4-FFF2-40B4-BE49-F238E27FC236}">
                  <a16:creationId xmlns:a16="http://schemas.microsoft.com/office/drawing/2014/main" id="{057A8041-A93E-4C7D-AEFE-C4D169FB7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97">
              <a:extLst>
                <a:ext uri="{FF2B5EF4-FFF2-40B4-BE49-F238E27FC236}">
                  <a16:creationId xmlns:a16="http://schemas.microsoft.com/office/drawing/2014/main" id="{5DF81448-9DDA-48FC-B591-B4D4FBE24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198">
              <a:extLst>
                <a:ext uri="{FF2B5EF4-FFF2-40B4-BE49-F238E27FC236}">
                  <a16:creationId xmlns:a16="http://schemas.microsoft.com/office/drawing/2014/main" id="{7BDF1BA4-DF47-4435-89A9-710289547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99">
              <a:extLst>
                <a:ext uri="{FF2B5EF4-FFF2-40B4-BE49-F238E27FC236}">
                  <a16:creationId xmlns:a16="http://schemas.microsoft.com/office/drawing/2014/main" id="{2AE4D525-49AA-4FA0-8224-7B41CB660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200">
              <a:extLst>
                <a:ext uri="{FF2B5EF4-FFF2-40B4-BE49-F238E27FC236}">
                  <a16:creationId xmlns:a16="http://schemas.microsoft.com/office/drawing/2014/main" id="{FC5E8E8A-0DF6-4D4E-A729-075AA6C34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201">
              <a:extLst>
                <a:ext uri="{FF2B5EF4-FFF2-40B4-BE49-F238E27FC236}">
                  <a16:creationId xmlns:a16="http://schemas.microsoft.com/office/drawing/2014/main" id="{DBDB5369-5F6F-4216-B4CF-F0535C2A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202">
              <a:extLst>
                <a:ext uri="{FF2B5EF4-FFF2-40B4-BE49-F238E27FC236}">
                  <a16:creationId xmlns:a16="http://schemas.microsoft.com/office/drawing/2014/main" id="{3380A820-ADC3-4F8F-B8B7-85833E340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203">
              <a:extLst>
                <a:ext uri="{FF2B5EF4-FFF2-40B4-BE49-F238E27FC236}">
                  <a16:creationId xmlns:a16="http://schemas.microsoft.com/office/drawing/2014/main" id="{461B095B-4AB0-4C7B-9D62-CA758E4CA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204">
              <a:extLst>
                <a:ext uri="{FF2B5EF4-FFF2-40B4-BE49-F238E27FC236}">
                  <a16:creationId xmlns:a16="http://schemas.microsoft.com/office/drawing/2014/main" id="{EE9410FB-02E1-4826-B05B-87582EDF7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205">
              <a:extLst>
                <a:ext uri="{FF2B5EF4-FFF2-40B4-BE49-F238E27FC236}">
                  <a16:creationId xmlns:a16="http://schemas.microsoft.com/office/drawing/2014/main" id="{84EC1738-2170-49CD-9CB0-3A74C0963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206">
              <a:extLst>
                <a:ext uri="{FF2B5EF4-FFF2-40B4-BE49-F238E27FC236}">
                  <a16:creationId xmlns:a16="http://schemas.microsoft.com/office/drawing/2014/main" id="{550D0B80-1721-41A6-A535-CE931EB7F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2" name="Group 207">
            <a:extLst>
              <a:ext uri="{FF2B5EF4-FFF2-40B4-BE49-F238E27FC236}">
                <a16:creationId xmlns:a16="http://schemas.microsoft.com/office/drawing/2014/main" id="{45D065DD-E156-4157-B221-C1995CD83A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93056" y="4953001"/>
            <a:ext cx="914400" cy="661987"/>
            <a:chOff x="470" y="447"/>
            <a:chExt cx="576" cy="417"/>
          </a:xfrm>
        </p:grpSpPr>
        <p:sp>
          <p:nvSpPr>
            <p:cNvPr id="193" name="AutoShape 208">
              <a:extLst>
                <a:ext uri="{FF2B5EF4-FFF2-40B4-BE49-F238E27FC236}">
                  <a16:creationId xmlns:a16="http://schemas.microsoft.com/office/drawing/2014/main" id="{A511424D-DC3B-4599-9080-4BEABA302C9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209">
              <a:extLst>
                <a:ext uri="{FF2B5EF4-FFF2-40B4-BE49-F238E27FC236}">
                  <a16:creationId xmlns:a16="http://schemas.microsoft.com/office/drawing/2014/main" id="{05980D78-3A46-4712-8EC2-2AA8F3A9F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210">
              <a:extLst>
                <a:ext uri="{FF2B5EF4-FFF2-40B4-BE49-F238E27FC236}">
                  <a16:creationId xmlns:a16="http://schemas.microsoft.com/office/drawing/2014/main" id="{5198E4ED-8334-4220-A8AC-E60D3BD0D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211">
              <a:extLst>
                <a:ext uri="{FF2B5EF4-FFF2-40B4-BE49-F238E27FC236}">
                  <a16:creationId xmlns:a16="http://schemas.microsoft.com/office/drawing/2014/main" id="{6F33F482-266F-4A58-A660-AEB7F16DE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212">
              <a:extLst>
                <a:ext uri="{FF2B5EF4-FFF2-40B4-BE49-F238E27FC236}">
                  <a16:creationId xmlns:a16="http://schemas.microsoft.com/office/drawing/2014/main" id="{AC758F53-A34F-4910-B901-C915B2C402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213">
              <a:extLst>
                <a:ext uri="{FF2B5EF4-FFF2-40B4-BE49-F238E27FC236}">
                  <a16:creationId xmlns:a16="http://schemas.microsoft.com/office/drawing/2014/main" id="{B2EC87C3-6408-46D7-8D7E-ECB7B5B96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214">
              <a:extLst>
                <a:ext uri="{FF2B5EF4-FFF2-40B4-BE49-F238E27FC236}">
                  <a16:creationId xmlns:a16="http://schemas.microsoft.com/office/drawing/2014/main" id="{3326BA35-FDD8-4061-A3A9-A75656C96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215">
              <a:extLst>
                <a:ext uri="{FF2B5EF4-FFF2-40B4-BE49-F238E27FC236}">
                  <a16:creationId xmlns:a16="http://schemas.microsoft.com/office/drawing/2014/main" id="{78ABE2EB-7586-4BE4-A6F3-9C11D9560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216">
              <a:extLst>
                <a:ext uri="{FF2B5EF4-FFF2-40B4-BE49-F238E27FC236}">
                  <a16:creationId xmlns:a16="http://schemas.microsoft.com/office/drawing/2014/main" id="{1225E6A3-237E-43DF-8C1D-1B89EC9BE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217">
              <a:extLst>
                <a:ext uri="{FF2B5EF4-FFF2-40B4-BE49-F238E27FC236}">
                  <a16:creationId xmlns:a16="http://schemas.microsoft.com/office/drawing/2014/main" id="{3060A796-3D7E-49A0-BB86-8295C0B0C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218">
              <a:extLst>
                <a:ext uri="{FF2B5EF4-FFF2-40B4-BE49-F238E27FC236}">
                  <a16:creationId xmlns:a16="http://schemas.microsoft.com/office/drawing/2014/main" id="{F8265BE9-2C10-415D-8E8C-21662EF53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219">
              <a:extLst>
                <a:ext uri="{FF2B5EF4-FFF2-40B4-BE49-F238E27FC236}">
                  <a16:creationId xmlns:a16="http://schemas.microsoft.com/office/drawing/2014/main" id="{90FE454D-9B05-4887-BAA8-647E6A9A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8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64ED-00C9-4074-8B63-2D03E03E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VLAN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0D16-125F-41A6-B35D-E6B4EFF7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标签技术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404F6-1DB1-494F-9557-DCEC0D4C86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8512" y="1690688"/>
            <a:ext cx="1354138" cy="39608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EE123C-1B03-4EA0-82E2-819007DE37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4050" y="1690688"/>
            <a:ext cx="1354137" cy="39608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7EAD65E-92D6-455F-AEA0-790E744C5F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84050" y="5314951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10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32C0039-A8C9-47D6-89AF-3562C1C74EC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837250" y="5314951"/>
            <a:ext cx="1384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anose="02010609060101010101" pitchFamily="49" charset="-122"/>
              </a:rPr>
              <a:t>VLAN 20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BAE6FBF2-727F-427E-9BD6-DB87553E0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0675" y="24844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601E24-8147-4022-B921-10CD18E29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0675" y="473868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5369E1A-06D3-4FF6-91F9-17FDE6D7D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9912" y="2411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94DF7D6-DB1A-4F46-B2CC-6389904DD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9912" y="473868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9EEDF3E-5BDB-4253-AE15-43C44A85C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225" y="4354513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514499A7-5028-495F-9523-E03B969D5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9687" y="3203576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5623D22-34E7-44A3-B0BC-B57059039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6937" y="4354513"/>
            <a:ext cx="1728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63D080A-7D89-4599-BC37-407096B0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6937" y="3203576"/>
            <a:ext cx="172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458352FA-7E2F-4E58-9C99-5D18EF5CB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6937" y="4378326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9A092F4E-7985-4320-8B43-ECFAC4403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6937" y="2484438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7456A5E-4D75-4521-9B75-EBDC1D9FB6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49912" y="2411413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88661273-ADDA-4D47-AE93-52D2DD6AB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9912" y="4378326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" name="Picture 19" descr="computer">
            <a:extLst>
              <a:ext uri="{FF2B5EF4-FFF2-40B4-BE49-F238E27FC236}">
                <a16:creationId xmlns:a16="http://schemas.microsoft.com/office/drawing/2014/main" id="{DA47ADB3-F51C-4C12-BD48-BAA974A3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12" y="197961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omputer">
            <a:extLst>
              <a:ext uri="{FF2B5EF4-FFF2-40B4-BE49-F238E27FC236}">
                <a16:creationId xmlns:a16="http://schemas.microsoft.com/office/drawing/2014/main" id="{B9860E62-7ACE-473D-B9EE-36A64B7E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12" y="423386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computer">
            <a:extLst>
              <a:ext uri="{FF2B5EF4-FFF2-40B4-BE49-F238E27FC236}">
                <a16:creationId xmlns:a16="http://schemas.microsoft.com/office/drawing/2014/main" id="{C0B14957-D5CC-4AEE-A456-76E3F92B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150" y="197961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omputer">
            <a:extLst>
              <a:ext uri="{FF2B5EF4-FFF2-40B4-BE49-F238E27FC236}">
                <a16:creationId xmlns:a16="http://schemas.microsoft.com/office/drawing/2014/main" id="{1BC1276D-8C0D-48A7-A82A-C613C4DD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37" y="4233863"/>
            <a:ext cx="7207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3">
            <a:extLst>
              <a:ext uri="{FF2B5EF4-FFF2-40B4-BE49-F238E27FC236}">
                <a16:creationId xmlns:a16="http://schemas.microsoft.com/office/drawing/2014/main" id="{7278F070-AB76-4841-B60A-4A1253D7F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437" y="262890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PCA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33DA8885-D159-4FCA-8035-32F5E120A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437" y="488315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PCB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5B38054F-A93A-4AE9-921B-EA4E26D59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5" y="262890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PCC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2F138350-96A6-4417-91FC-364A66B6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4587" y="4883151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华文细黑" panose="02010600040101010101" pitchFamily="2" charset="-122"/>
              </a:rPr>
              <a:t>PCD</a:t>
            </a:r>
          </a:p>
        </p:txBody>
      </p:sp>
      <p:pic>
        <p:nvPicPr>
          <p:cNvPr id="28" name="Picture 27" descr="通用交换机">
            <a:extLst>
              <a:ext uri="{FF2B5EF4-FFF2-40B4-BE49-F238E27FC236}">
                <a16:creationId xmlns:a16="http://schemas.microsoft.com/office/drawing/2014/main" id="{F5E1975A-AE9C-405D-9142-027F0C2E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37" y="2557463"/>
            <a:ext cx="33845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03FD44D5-D471-4526-9357-9F35B5C0E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865687"/>
              </p:ext>
            </p:extLst>
          </p:nvPr>
        </p:nvGraphicFramePr>
        <p:xfrm>
          <a:off x="5444637" y="3562351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绘图" r:id="rId5" imgW="1278000" imgH="226800" progId="FLW3Drawing">
                  <p:embed/>
                </p:oleObj>
              </mc:Choice>
              <mc:Fallback>
                <p:oleObj name="绘图" r:id="rId5" imgW="1278000" imgH="226800" progId="FLW3Drawing">
                  <p:embed/>
                  <p:pic>
                    <p:nvPicPr>
                      <p:cNvPr id="1026" name="Object 28">
                        <a:extLst>
                          <a:ext uri="{FF2B5EF4-FFF2-40B4-BE49-F238E27FC236}">
                            <a16:creationId xmlns:a16="http://schemas.microsoft.com/office/drawing/2014/main" id="{4C7AE825-3760-4315-8D5A-951D85973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637" y="3562351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9">
            <a:extLst>
              <a:ext uri="{FF2B5EF4-FFF2-40B4-BE49-F238E27FC236}">
                <a16:creationId xmlns:a16="http://schemas.microsoft.com/office/drawing/2014/main" id="{DF4D6295-5D05-4D04-9DEF-412A42770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00" y="3201988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73A6982-9CDD-48C7-A77A-2732A901E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63575"/>
              </p:ext>
            </p:extLst>
          </p:nvPr>
        </p:nvGraphicFramePr>
        <p:xfrm>
          <a:off x="7676662" y="3562351"/>
          <a:ext cx="9366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绘图" r:id="rId7" imgW="1278000" imgH="226800" progId="FLW3Drawing">
                  <p:embed/>
                </p:oleObj>
              </mc:Choice>
              <mc:Fallback>
                <p:oleObj name="绘图" r:id="rId7" imgW="1278000" imgH="226800" progId="FLW3Drawing">
                  <p:embed/>
                  <p:pic>
                    <p:nvPicPr>
                      <p:cNvPr id="1027" name="Object 30">
                        <a:extLst>
                          <a:ext uri="{FF2B5EF4-FFF2-40B4-BE49-F238E27FC236}">
                            <a16:creationId xmlns:a16="http://schemas.microsoft.com/office/drawing/2014/main" id="{4786486E-A80E-42F1-8CF2-80899717B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6662" y="3562351"/>
                        <a:ext cx="9366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1">
            <a:extLst>
              <a:ext uri="{FF2B5EF4-FFF2-40B4-BE49-F238E27FC236}">
                <a16:creationId xmlns:a16="http://schemas.microsoft.com/office/drawing/2014/main" id="{0EC1B8B4-B197-4AEA-B7C6-56B74C80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400" y="1901826"/>
            <a:ext cx="16557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带有</a:t>
            </a:r>
            <a:r>
              <a:rPr lang="en-US" altLang="zh-CN" sz="1600">
                <a:ea typeface="黑体" panose="02010609060101010101" pitchFamily="49" charset="-122"/>
              </a:rPr>
              <a:t>VLAN10</a:t>
            </a:r>
            <a:r>
              <a:rPr lang="zh-CN" altLang="en-US" sz="1600">
                <a:ea typeface="黑体" panose="02010609060101010101" pitchFamily="49" charset="-122"/>
              </a:rPr>
              <a:t>标签的以太网帧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34F0010F-8B22-442A-B4AD-461691A66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300" y="4859338"/>
            <a:ext cx="1639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ea typeface="黑体" panose="02010609060101010101" pitchFamily="49" charset="-122"/>
              </a:rPr>
              <a:t>带有</a:t>
            </a:r>
            <a:r>
              <a:rPr lang="en-US" altLang="zh-CN" sz="1600">
                <a:ea typeface="黑体" panose="02010609060101010101" pitchFamily="49" charset="-122"/>
              </a:rPr>
              <a:t>VLAN20</a:t>
            </a:r>
            <a:r>
              <a:rPr lang="zh-CN" altLang="en-US" sz="1600">
                <a:ea typeface="黑体" panose="02010609060101010101" pitchFamily="49" charset="-122"/>
              </a:rPr>
              <a:t>标签的以太网帧</a:t>
            </a: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1666634A-848F-467C-BDC4-F5D3F5066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5000" y="2627313"/>
            <a:ext cx="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73FF3878-AACA-4F09-A53C-B28C194A78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5587" y="3851276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A125CF7F-9DED-4695-B650-A711D48A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350" y="5983287"/>
            <a:ext cx="55417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交换机用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标签来区分不同</a:t>
            </a:r>
            <a:r>
              <a:rPr lang="en-US" altLang="zh-CN" dirty="0">
                <a:solidFill>
                  <a:srgbClr val="000000"/>
                </a:solidFill>
                <a:ea typeface="华文细黑" panose="02010600040101010101" pitchFamily="2" charset="-122"/>
              </a:rPr>
              <a:t>VLAN</a:t>
            </a:r>
            <a:r>
              <a:rPr lang="zh-CN" altLang="en-US" dirty="0">
                <a:solidFill>
                  <a:srgbClr val="000000"/>
                </a:solidFill>
                <a:ea typeface="华文细黑" panose="02010600040101010101" pitchFamily="2" charset="-122"/>
              </a:rPr>
              <a:t>的以太网帧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C8C8DC22-2D05-4363-8257-53D7D6F9A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925" y="3201988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1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F4D7B-DF81-40E4-BBC4-C71401A7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基本原理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11128F0D-8346-4BD7-AEE8-EC1E81AF0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894" y="2859723"/>
            <a:ext cx="1296987" cy="1728787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1331AC4F-57C6-48EF-83A5-7305B263C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1294" y="2859723"/>
            <a:ext cx="287337" cy="1728787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FD4A006-37BF-4B59-ACE3-B05DC725A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556" y="2932748"/>
            <a:ext cx="503238" cy="172720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CCEEEEFE-E3B8-4F87-9974-51B903BDC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0206" y="2859723"/>
            <a:ext cx="1152525" cy="1800225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CCA1A1D-EEF7-4EC5-BB1F-F20B63111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956" y="4996498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9" rIns="91417" bIns="45709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336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</a:t>
            </a:r>
            <a:r>
              <a:rPr kumimoji="1" lang="en-US" altLang="zh-CN" sz="1600" b="1">
                <a:solidFill>
                  <a:srgbClr val="336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EED47AA-BA0A-408D-B531-73B32060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694" y="5260023"/>
            <a:ext cx="728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9" rIns="91417" bIns="45709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</a:t>
            </a:r>
            <a:r>
              <a:rPr kumimoji="1" lang="en-US" altLang="zh-CN" sz="16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E6EE8F03-CCAD-4429-B7E6-B7D6AC52D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869" y="4996498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9" rIns="91417" bIns="45709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336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</a:t>
            </a:r>
            <a:r>
              <a:rPr kumimoji="1" lang="en-US" altLang="zh-CN" sz="1600" b="1">
                <a:solidFill>
                  <a:srgbClr val="3366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C446F89-58D5-4BE8-ADEA-A4E69F0E7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419" y="5260023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9" rIns="91417" bIns="45709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zh-CN" altLang="en-US" sz="16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</a:t>
            </a:r>
            <a:r>
              <a:rPr kumimoji="1" lang="en-US" altLang="zh-CN" sz="16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4BADFBFB-02B8-4819-A44D-4CA3D910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569" y="2715260"/>
            <a:ext cx="687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9" rIns="91417" bIns="45709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336699"/>
                </a:solidFill>
                <a:ea typeface="宋体" panose="02010600030101010101" pitchFamily="2" charset="-122"/>
              </a:rPr>
              <a:t>Port 1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31E3540D-3069-4D1E-BDCB-6B9588AA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831" y="2986723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9" rIns="91417" bIns="45709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990000"/>
                </a:solidFill>
                <a:ea typeface="宋体" panose="02010600030101010101" pitchFamily="2" charset="-122"/>
              </a:rPr>
              <a:t>Port 2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1752DEDF-507E-4D19-B4F2-56253E54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331" y="2986723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9" rIns="91417" bIns="45709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336699"/>
                </a:solidFill>
                <a:ea typeface="宋体" panose="02010600030101010101" pitchFamily="2" charset="-122"/>
              </a:rPr>
              <a:t>Port 7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7472A023-6D45-43A6-A5EF-D0D4BB25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106" y="2715260"/>
            <a:ext cx="785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9" rIns="91417" bIns="45709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990000"/>
                </a:solidFill>
                <a:ea typeface="宋体" panose="02010600030101010101" pitchFamily="2" charset="-122"/>
              </a:rPr>
              <a:t>Port 10</a:t>
            </a:r>
          </a:p>
        </p:txBody>
      </p:sp>
      <p:graphicFrame>
        <p:nvGraphicFramePr>
          <p:cNvPr id="16" name="Group 55">
            <a:extLst>
              <a:ext uri="{FF2B5EF4-FFF2-40B4-BE49-F238E27FC236}">
                <a16:creationId xmlns:a16="http://schemas.microsoft.com/office/drawing/2014/main" id="{EA049B6E-79F0-4071-A8E4-C760B471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6779"/>
              </p:ext>
            </p:extLst>
          </p:nvPr>
        </p:nvGraphicFramePr>
        <p:xfrm>
          <a:off x="6340231" y="2283460"/>
          <a:ext cx="3384550" cy="3348202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1164776434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1191289540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端口</a:t>
                      </a:r>
                    </a:p>
                  </a:txBody>
                  <a:tcPr marL="89977" marR="89977" marT="46789" marB="467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PVID</a:t>
                      </a:r>
                    </a:p>
                  </a:txBody>
                  <a:tcPr marL="89977" marR="89977" marT="46789" marB="467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17047"/>
                  </a:ext>
                </a:extLst>
              </a:tr>
              <a:tr h="390525"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Port1</a:t>
                      </a:r>
                    </a:p>
                  </a:txBody>
                  <a:tcPr marL="91417" marR="91417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5</a:t>
                      </a:r>
                    </a:p>
                  </a:txBody>
                  <a:tcPr marL="91417" marR="91417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80473"/>
                  </a:ext>
                </a:extLst>
              </a:tr>
              <a:tr h="388938"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Port2</a:t>
                      </a:r>
                    </a:p>
                  </a:txBody>
                  <a:tcPr marL="91417" marR="91417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10</a:t>
                      </a:r>
                    </a:p>
                  </a:txBody>
                  <a:tcPr marL="91417" marR="91417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588061"/>
                  </a:ext>
                </a:extLst>
              </a:tr>
              <a:tr h="390525"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 marL="91417" marR="91417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 marL="91417" marR="91417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273194"/>
                  </a:ext>
                </a:extLst>
              </a:tr>
              <a:tr h="388938"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Port7</a:t>
                      </a:r>
                    </a:p>
                  </a:txBody>
                  <a:tcPr marL="91417" marR="91417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5</a:t>
                      </a:r>
                    </a:p>
                  </a:txBody>
                  <a:tcPr marL="91417" marR="91417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99797"/>
                  </a:ext>
                </a:extLst>
              </a:tr>
              <a:tr h="388938"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 marL="91417" marR="91417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FrutigerNext LT Regular" pitchFamily="34" charset="0"/>
                        <a:ea typeface="华文细黑" panose="02010600040101010101" pitchFamily="2" charset="-122"/>
                      </a:endParaRPr>
                    </a:p>
                  </a:txBody>
                  <a:tcPr marL="91417" marR="91417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771314"/>
                  </a:ext>
                </a:extLst>
              </a:tr>
              <a:tr h="388938"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Port10</a:t>
                      </a:r>
                    </a:p>
                  </a:txBody>
                  <a:tcPr marL="91417" marR="91417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2pPr>
                      <a:lvl3pPr marL="11430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4pPr>
                      <a:lvl5pPr marL="2057400" indent="-228600" defTabSz="801688" eaLnBrk="0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5pPr>
                      <a:lvl6pPr marL="25146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6pPr>
                      <a:lvl7pPr marL="29718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7pPr>
                      <a:lvl8pPr marL="34290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8pPr>
                      <a:lvl9pPr marL="3886200" indent="-228600" defTabSz="8016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/>
                        <a:defRPr sz="1400">
                          <a:solidFill>
                            <a:schemeClr val="tx1"/>
                          </a:solidFill>
                          <a:latin typeface="FrutigerNext LT Medium"/>
                          <a:ea typeface="华文细黑" panose="0201060004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FrutigerNext LT Regular" pitchFamily="34" charset="0"/>
                          <a:ea typeface="华文细黑" panose="02010600040101010101" pitchFamily="2" charset="-122"/>
                        </a:rPr>
                        <a:t>10</a:t>
                      </a:r>
                    </a:p>
                  </a:txBody>
                  <a:tcPr marL="91417" marR="91417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12669"/>
                  </a:ext>
                </a:extLst>
              </a:tr>
            </a:tbl>
          </a:graphicData>
        </a:graphic>
      </p:graphicFrame>
      <p:pic>
        <p:nvPicPr>
          <p:cNvPr id="17" name="Picture 44" descr="09">
            <a:extLst>
              <a:ext uri="{FF2B5EF4-FFF2-40B4-BE49-F238E27FC236}">
                <a16:creationId xmlns:a16="http://schemas.microsoft.com/office/drawing/2014/main" id="{A986E1FE-B677-4BF3-80DD-83E0D618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44" y="4566285"/>
            <a:ext cx="7699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5" descr="09">
            <a:extLst>
              <a:ext uri="{FF2B5EF4-FFF2-40B4-BE49-F238E27FC236}">
                <a16:creationId xmlns:a16="http://schemas.microsoft.com/office/drawing/2014/main" id="{8AF94AD3-5F9F-48C7-9203-45EE9AE1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94" y="4299585"/>
            <a:ext cx="7699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6" descr="09">
            <a:extLst>
              <a:ext uri="{FF2B5EF4-FFF2-40B4-BE49-F238E27FC236}">
                <a16:creationId xmlns:a16="http://schemas.microsoft.com/office/drawing/2014/main" id="{E9462D7F-889B-4D52-A939-6A2B76D12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69" y="4566285"/>
            <a:ext cx="7699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7" descr="09">
            <a:extLst>
              <a:ext uri="{FF2B5EF4-FFF2-40B4-BE49-F238E27FC236}">
                <a16:creationId xmlns:a16="http://schemas.microsoft.com/office/drawing/2014/main" id="{93579AFA-753F-438F-8812-FD63BB4F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81" y="4299585"/>
            <a:ext cx="7699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8" descr="11">
            <a:extLst>
              <a:ext uri="{FF2B5EF4-FFF2-40B4-BE49-F238E27FC236}">
                <a16:creationId xmlns:a16="http://schemas.microsoft.com/office/drawing/2014/main" id="{F89736BE-8380-43AC-94A2-5F304C4B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94" y="2212023"/>
            <a:ext cx="9207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69422648-FA90-4CE3-B395-B14F46CC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9AD52-201A-4474-88F0-FB6BFE9E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ED941-1F5C-4317-B6A6-68B2CD9D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VLAN</a:t>
            </a:r>
            <a:r>
              <a:rPr lang="zh-CN" altLang="en-US" dirty="0"/>
              <a:t>转发流程</a:t>
            </a: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794FAB87-2625-49CD-AF07-7E1340CB6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7609" y="495434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id="{6A3ABA6A-3E71-4F50-B377-4447BDB9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034" y="1615831"/>
            <a:ext cx="1081087" cy="360363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Tagged?</a:t>
            </a: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961E979F-2759-4786-80E9-CE40E9D32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059" y="2263531"/>
            <a:ext cx="935037" cy="43180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添加</a:t>
            </a:r>
            <a:r>
              <a:rPr lang="en-US" altLang="zh-CN">
                <a:ea typeface="宋体" panose="02010600030101010101" pitchFamily="2" charset="-122"/>
              </a:rPr>
              <a:t>PVID</a:t>
            </a: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0E9B8BD8-25BD-4347-8F38-1E903FDB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946" y="2263531"/>
            <a:ext cx="935038" cy="43180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使用自身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vlan id</a:t>
            </a: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B6A4F074-1D03-4F7C-B919-FA471D940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546" y="135389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6288D409-50BA-4C1A-B672-74019E9D6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6609" y="197460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AC01A287-23EC-4210-A45B-443996AF4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2321" y="269533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6277E69B-7E26-43DF-A61A-C28873187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971" y="2709619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8" name="AutoShape 10">
            <a:extLst>
              <a:ext uri="{FF2B5EF4-FFF2-40B4-BE49-F238E27FC236}">
                <a16:creationId xmlns:a16="http://schemas.microsoft.com/office/drawing/2014/main" id="{847E2BBA-9162-4939-827C-31FE4E95BEC5}"/>
              </a:ext>
            </a:extLst>
          </p:cNvPr>
          <p:cNvCxnSpPr>
            <a:cxnSpLocks noChangeShapeType="1"/>
            <a:endCxn id="33" idx="0"/>
          </p:cNvCxnSpPr>
          <p:nvPr/>
        </p:nvCxnSpPr>
        <p:spPr bwMode="auto">
          <a:xfrm>
            <a:off x="6531121" y="1796806"/>
            <a:ext cx="973138" cy="466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AutoShape 11">
            <a:extLst>
              <a:ext uri="{FF2B5EF4-FFF2-40B4-BE49-F238E27FC236}">
                <a16:creationId xmlns:a16="http://schemas.microsoft.com/office/drawing/2014/main" id="{F42102CC-E296-4469-9EC7-0B0D4D91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934" y="3296994"/>
            <a:ext cx="1873250" cy="720725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交换机是否</a:t>
            </a:r>
          </a:p>
          <a:p>
            <a:pPr algn="ctr"/>
            <a:r>
              <a:rPr lang="zh-CN" altLang="en-US">
                <a:ea typeface="宋体" panose="02010600030101010101" pitchFamily="2" charset="-122"/>
              </a:rPr>
              <a:t>创建了该</a:t>
            </a:r>
            <a:r>
              <a:rPr lang="en-US" altLang="zh-CN">
                <a:ea typeface="宋体" panose="02010600030101010101" pitchFamily="2" charset="-122"/>
              </a:rPr>
              <a:t>VLAN</a:t>
            </a: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6B10F20F-7147-41AB-9244-37874231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346" y="4909894"/>
            <a:ext cx="935038" cy="21590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丢弃</a:t>
            </a:r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4EECF877-9EDD-4AC8-8129-795F6FAA5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8121" y="4017719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2" name="AutoShape 14">
            <a:extLst>
              <a:ext uri="{FF2B5EF4-FFF2-40B4-BE49-F238E27FC236}">
                <a16:creationId xmlns:a16="http://schemas.microsoft.com/office/drawing/2014/main" id="{2B9727F8-0232-43E8-9935-5C611AE92466}"/>
              </a:ext>
            </a:extLst>
          </p:cNvPr>
          <p:cNvCxnSpPr>
            <a:cxnSpLocks noChangeShapeType="1"/>
            <a:stCxn id="39" idx="3"/>
            <a:endCxn id="49" idx="0"/>
          </p:cNvCxnSpPr>
          <p:nvPr/>
        </p:nvCxnSpPr>
        <p:spPr bwMode="auto">
          <a:xfrm>
            <a:off x="7539184" y="3657356"/>
            <a:ext cx="1404937" cy="5762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15">
            <a:extLst>
              <a:ext uri="{FF2B5EF4-FFF2-40B4-BE49-F238E27FC236}">
                <a16:creationId xmlns:a16="http://schemas.microsoft.com/office/drawing/2014/main" id="{D13DE1E5-97C5-4DC9-B4FF-7BB023FB4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684" y="1552331"/>
            <a:ext cx="303212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63248114-6D11-4021-9F74-0420B6E34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859" y="1857131"/>
            <a:ext cx="2921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753E4083-21E4-44A0-8CAC-44E9CCDD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996" y="3946281"/>
            <a:ext cx="2921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B6268E9A-EBB7-4DD0-98D1-620B0EAA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521" y="3296994"/>
            <a:ext cx="303213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7" name="Freeform 19">
            <a:extLst>
              <a:ext uri="{FF2B5EF4-FFF2-40B4-BE49-F238E27FC236}">
                <a16:creationId xmlns:a16="http://schemas.microsoft.com/office/drawing/2014/main" id="{3DC2BA59-B024-4E2B-AAB2-25B80B603267}"/>
              </a:ext>
            </a:extLst>
          </p:cNvPr>
          <p:cNvSpPr>
            <a:spLocks/>
          </p:cNvSpPr>
          <p:nvPr/>
        </p:nvSpPr>
        <p:spPr bwMode="auto">
          <a:xfrm>
            <a:off x="5954859" y="2938219"/>
            <a:ext cx="1511300" cy="142875"/>
          </a:xfrm>
          <a:custGeom>
            <a:avLst/>
            <a:gdLst>
              <a:gd name="T0" fmla="*/ 0 w 952"/>
              <a:gd name="T1" fmla="*/ 0 h 90"/>
              <a:gd name="T2" fmla="*/ 0 w 952"/>
              <a:gd name="T3" fmla="*/ 2147483647 h 90"/>
              <a:gd name="T4" fmla="*/ 2147483647 w 952"/>
              <a:gd name="T5" fmla="*/ 2147483647 h 90"/>
              <a:gd name="T6" fmla="*/ 2147483647 w 952"/>
              <a:gd name="T7" fmla="*/ 0 h 9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0"/>
              <a:gd name="T14" fmla="*/ 952 w 952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0">
                <a:moveTo>
                  <a:pt x="0" y="0"/>
                </a:moveTo>
                <a:lnTo>
                  <a:pt x="0" y="90"/>
                </a:lnTo>
                <a:lnTo>
                  <a:pt x="952" y="90"/>
                </a:lnTo>
                <a:lnTo>
                  <a:pt x="952" y="0"/>
                </a:lnTo>
              </a:path>
            </a:pathLst>
          </a:cu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8F960E8F-C86F-410E-81F8-FCFC18F0A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996" y="308109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AutoShape 21">
            <a:extLst>
              <a:ext uri="{FF2B5EF4-FFF2-40B4-BE49-F238E27FC236}">
                <a16:creationId xmlns:a16="http://schemas.microsoft.com/office/drawing/2014/main" id="{B4921454-8C22-4DF2-8929-C5296B42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446" y="4233619"/>
            <a:ext cx="1655763" cy="792162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目的端口是否允</a:t>
            </a:r>
          </a:p>
          <a:p>
            <a:pPr algn="ctr"/>
            <a:r>
              <a:rPr lang="zh-CN" altLang="en-US">
                <a:ea typeface="宋体" panose="02010600030101010101" pitchFamily="2" charset="-122"/>
              </a:rPr>
              <a:t>许该</a:t>
            </a:r>
            <a:r>
              <a:rPr lang="en-US" altLang="zh-CN">
                <a:ea typeface="宋体" panose="02010600030101010101" pitchFamily="2" charset="-122"/>
              </a:rPr>
              <a:t>VLAN</a:t>
            </a:r>
            <a:r>
              <a:rPr lang="zh-CN" altLang="en-US">
                <a:ea typeface="宋体" panose="02010600030101010101" pitchFamily="2" charset="-122"/>
              </a:rPr>
              <a:t>通过</a:t>
            </a:r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007A4512-5FAC-41B0-BDCF-11B3E5F37A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3996" y="4665419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AutoShape 23">
            <a:extLst>
              <a:ext uri="{FF2B5EF4-FFF2-40B4-BE49-F238E27FC236}">
                <a16:creationId xmlns:a16="http://schemas.microsoft.com/office/drawing/2014/main" id="{1933CC76-AEE0-4C09-AFB4-F12C23617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346" y="5197231"/>
            <a:ext cx="1223963" cy="26035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转发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标签操作</a:t>
            </a:r>
          </a:p>
        </p:txBody>
      </p:sp>
      <p:sp>
        <p:nvSpPr>
          <p:cNvPr id="52" name="Line 24">
            <a:extLst>
              <a:ext uri="{FF2B5EF4-FFF2-40B4-BE49-F238E27FC236}">
                <a16:creationId xmlns:a16="http://schemas.microsoft.com/office/drawing/2014/main" id="{55CC97A4-9167-4C79-ACFA-3CB6540CCE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7609" y="5429006"/>
            <a:ext cx="14287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63CB4C91-9BD8-41AD-AC7E-E3BD16AC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046" y="4881319"/>
            <a:ext cx="303213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4" name="Text Box 27">
            <a:extLst>
              <a:ext uri="{FF2B5EF4-FFF2-40B4-BE49-F238E27FC236}">
                <a16:creationId xmlns:a16="http://schemas.microsoft.com/office/drawing/2014/main" id="{A1123E52-6263-4B11-B33F-032525B52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884" y="4360619"/>
            <a:ext cx="2921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>
            <a:spAutoFit/>
          </a:bodyPr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5" name="AutoShape 28">
            <a:extLst>
              <a:ext uri="{FF2B5EF4-FFF2-40B4-BE49-F238E27FC236}">
                <a16:creationId xmlns:a16="http://schemas.microsoft.com/office/drawing/2014/main" id="{4F4A4D52-3DF7-4189-B528-C5E05313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496" y="1064969"/>
            <a:ext cx="935038" cy="431800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>
            <a:lvl1pPr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收到对端设</a:t>
            </a:r>
          </a:p>
          <a:p>
            <a:pPr algn="ctr"/>
            <a:r>
              <a:rPr lang="zh-CN" altLang="en-US">
                <a:ea typeface="宋体" panose="02010600030101010101" pitchFamily="2" charset="-122"/>
              </a:rPr>
              <a:t>备以太网帧</a:t>
            </a:r>
          </a:p>
        </p:txBody>
      </p:sp>
    </p:spTree>
    <p:extLst>
      <p:ext uri="{BB962C8B-B14F-4D97-AF65-F5344CB8AC3E}">
        <p14:creationId xmlns:p14="http://schemas.microsoft.com/office/powerpoint/2010/main" val="269503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1410</Words>
  <Application>Microsoft Office PowerPoint</Application>
  <PresentationFormat>宽屏</PresentationFormat>
  <Paragraphs>438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FrutigerNext LT Regular</vt:lpstr>
      <vt:lpstr>等线</vt:lpstr>
      <vt:lpstr>等线 Light</vt:lpstr>
      <vt:lpstr>华文细黑</vt:lpstr>
      <vt:lpstr>Arial</vt:lpstr>
      <vt:lpstr>Courier New</vt:lpstr>
      <vt:lpstr>Times New Roman</vt:lpstr>
      <vt:lpstr>Wingdings</vt:lpstr>
      <vt:lpstr>Office 主题​​</vt:lpstr>
      <vt:lpstr>绘图</vt:lpstr>
      <vt:lpstr>VISIO</vt:lpstr>
      <vt:lpstr>虚拟局域网VLAN</vt:lpstr>
      <vt:lpstr>学习内容</vt:lpstr>
      <vt:lpstr>1 VLAN的作用</vt:lpstr>
      <vt:lpstr>VLAN的作用</vt:lpstr>
      <vt:lpstr>VLAN的作用</vt:lpstr>
      <vt:lpstr>VLAN的优点</vt:lpstr>
      <vt:lpstr>2 VLAN基本原理</vt:lpstr>
      <vt:lpstr>VLAN基本原理</vt:lpstr>
      <vt:lpstr>VLAN基本原理</vt:lpstr>
      <vt:lpstr>3 VLAN报文</vt:lpstr>
      <vt:lpstr>4 VLAN类型</vt:lpstr>
      <vt:lpstr>基于端口的VLAN</vt:lpstr>
      <vt:lpstr>基于MAC的VLAN</vt:lpstr>
      <vt:lpstr>基于协议的VLAN</vt:lpstr>
      <vt:lpstr>基于子网的VLAN</vt:lpstr>
      <vt:lpstr>5 VLAN端口类型</vt:lpstr>
      <vt:lpstr>单交换机VLAN操作</vt:lpstr>
      <vt:lpstr>Access端口</vt:lpstr>
      <vt:lpstr>Access接口VLAN属性</vt:lpstr>
      <vt:lpstr>配置Access接口属性</vt:lpstr>
      <vt:lpstr>跨交换机VLAN操作</vt:lpstr>
      <vt:lpstr>Trunk端口</vt:lpstr>
      <vt:lpstr>Trunk接口VLAN属性</vt:lpstr>
      <vt:lpstr>配置Trunk端口属性</vt:lpstr>
      <vt:lpstr>Hybrid端口</vt:lpstr>
      <vt:lpstr>Hybrid端口VLAN属性</vt:lpstr>
      <vt:lpstr>配置Hybrid端口</vt:lpstr>
      <vt:lpstr>ACCESS端口转发规则分析</vt:lpstr>
      <vt:lpstr>ACCESS端口转发规则分析</vt:lpstr>
      <vt:lpstr>TRUNK端口转发规则分析</vt:lpstr>
      <vt:lpstr>TRUNK端口转发规则分析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虚拟局域网VLAN</dc:title>
  <dc:creator>carol</dc:creator>
  <cp:lastModifiedBy>carol</cp:lastModifiedBy>
  <cp:revision>20</cp:revision>
  <dcterms:created xsi:type="dcterms:W3CDTF">2020-03-08T13:10:06Z</dcterms:created>
  <dcterms:modified xsi:type="dcterms:W3CDTF">2020-04-27T13:11:56Z</dcterms:modified>
</cp:coreProperties>
</file>