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290BF-B175-4F09-9D17-6FF4E005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11037-1667-4007-ADE3-B5276C04A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0D7A5-8A81-41A8-B81A-C618F17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40D46-6FB0-4FFD-BEF2-7DCF5C8E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D1463-0DBB-4BCD-9980-1EF0E53F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4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3764E-E911-4B68-9E26-278EF2E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952A82-D5F7-4A79-93E9-4AAC9910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A1734-CA27-47BB-8FE3-87F6EFF1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0116E-EE18-4D9E-B7C7-34E55151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41156-F966-4A79-8135-0E6AC60C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7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340F92-D979-4147-8C5C-227345845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13EA3-2F75-4CAA-9622-AD150367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2331B-B1C4-47C2-86BB-A7A1C7EC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A19BC-11CB-4189-A1AE-0B39FED6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3DB18-F0C0-4D7C-8B57-EFBA4421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7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69D0F-FC1C-4BCD-A1F2-01DA3AC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D7EAE-DC1A-4FC1-9A80-210B986E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3F7C3-639C-4DF9-9AB9-441EA5FA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33D73-50B7-437C-A0F0-DE0784B1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E9C83-63DB-49FE-ABF7-B4A4EBD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7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DCDE-4048-4FE8-9352-D26B0BC6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87590-22F8-4CB4-A72E-6994302A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6BC26-3D5A-4D2F-AB5F-B085DF73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4845D-8852-45C9-8BC6-F1DDB951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1F21D-FBA1-4DC3-AC26-AFD0E834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06867-D836-47F3-8FA8-D837FFB6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618F8-293A-477C-93E0-CAE8FDF56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9EA67-92B5-4C1A-A252-ADB3EBD9E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40B85-A04E-4A11-A408-DDD8BF20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4F7AB-50F4-4B3A-AE16-1D1F8ACB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1050A5-78C2-4F66-9E2F-551BC3F1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0225-F449-4780-B38F-0C6A6162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7231C-2033-4788-85D1-1A8555C8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70C08-89FD-4EF2-B92A-4DAA2C133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B4CD10-EFEE-402F-9721-00FE8182F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915C8-F78B-4AFE-9DFF-4D6C8CB3F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4E81F-4ACD-40AD-B852-7C49280D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7B08B6-4F6F-4CAB-BA3A-F91E6B2A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4BCC00-CC79-4BBD-AEB2-650DE239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03E1C-EBBF-4930-AE5B-30665631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254B8-AD91-4C20-8B7D-3B1A04D4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FA0FAC-5462-4222-8238-F1AB770F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A3C24F-4037-4456-BBA9-4553C5BF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3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50D76-FA07-44A7-86BB-04085940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9BD458-4E47-4DE8-ABD7-33377078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2D2031-2E28-466F-9B5C-2656A5C0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104F3-0090-4A86-B439-92EAF5F9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FA698-7790-4ABC-AC57-EB4303909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6C5790-D17E-40C6-A738-C97B3DEA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4521-CB98-4E0D-BA76-1128E231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C98E7-09AC-4864-A337-BCC4814E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42CAF-91CE-4F2D-A3D5-E30140D9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3C49-52A4-4BA6-97CE-D16E23EF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493F9-93F9-4605-9C58-DC02292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31F54-E1BE-4130-A9D8-E15BD20BA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B4DF2-3A95-40ED-866C-FBD663BB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BF775-3AAA-420C-A8ED-18CA09AA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5CC2C-0E32-4E96-9FE3-73070695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6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AD24C-2B3D-4578-8B13-25C71001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981B9-5271-4E48-95A3-973691B3B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B4174-BD0D-4C05-A1C7-06998BFB2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3F6E-AE31-4B9C-A659-F6109AD752E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85A39-C7E2-43F5-979B-EE8362139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33051-F837-49DA-8F3E-B24AF58D2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75AB-609B-4419-9941-8D4DBDF8F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C56D0-EB52-424A-87E8-58E6D0718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5A707B-C393-4661-A9CA-7AF338353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21905-A9A9-42A8-8958-99725992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）等分为八个子网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9288B-8822-4940-8B25-309ABF31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把一个</a:t>
            </a:r>
            <a:r>
              <a:rPr lang="en-US" altLang="zh-CN" sz="2400" dirty="0"/>
              <a:t>C</a:t>
            </a:r>
            <a:r>
              <a:rPr lang="zh-CN" altLang="zh-CN" sz="2400" dirty="0"/>
              <a:t>类网络等分成</a:t>
            </a:r>
            <a:r>
              <a:rPr lang="en-US" altLang="zh-CN" sz="2400" dirty="0"/>
              <a:t>8</a:t>
            </a:r>
            <a:r>
              <a:rPr lang="zh-CN" altLang="zh-CN" sz="2400" dirty="0"/>
              <a:t>个子网，如图</a:t>
            </a:r>
            <a:r>
              <a:rPr lang="en-US" altLang="zh-CN" sz="2400" dirty="0"/>
              <a:t>5-40</a:t>
            </a:r>
            <a:r>
              <a:rPr lang="zh-CN" altLang="zh-CN" sz="2400" dirty="0"/>
              <a:t>所示，子网掩码需要往右移</a:t>
            </a:r>
            <a:r>
              <a:rPr lang="en-US" altLang="zh-CN" sz="2400" dirty="0"/>
              <a:t>3</a:t>
            </a:r>
            <a:r>
              <a:rPr lang="zh-CN" altLang="zh-CN" sz="2400" dirty="0"/>
              <a:t>位。才能划分出</a:t>
            </a:r>
            <a:r>
              <a:rPr lang="en-US" altLang="zh-CN" sz="2400" dirty="0"/>
              <a:t>8</a:t>
            </a:r>
            <a:r>
              <a:rPr lang="zh-CN" altLang="zh-CN" sz="2400" dirty="0"/>
              <a:t>个子网，第</a:t>
            </a:r>
            <a:r>
              <a:rPr lang="en-US" altLang="zh-CN" sz="2400" dirty="0"/>
              <a:t>1</a:t>
            </a:r>
            <a:r>
              <a:rPr lang="zh-CN" altLang="zh-CN" sz="2400" dirty="0"/>
              <a:t>位、第</a:t>
            </a:r>
            <a:r>
              <a:rPr lang="en-US" altLang="zh-CN" sz="2400" dirty="0"/>
              <a:t>2</a:t>
            </a:r>
            <a:r>
              <a:rPr lang="zh-CN" altLang="zh-CN" sz="2400" dirty="0"/>
              <a:t>位和第</a:t>
            </a:r>
            <a:r>
              <a:rPr lang="en-US" altLang="zh-CN" sz="2400" dirty="0"/>
              <a:t>3</a:t>
            </a:r>
            <a:r>
              <a:rPr lang="zh-CN" altLang="zh-CN" sz="2400" dirty="0"/>
              <a:t>位都变成网络位。</a:t>
            </a: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4DFACD-31E7-4685-BF21-6E971E7B15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37" y="2558226"/>
            <a:ext cx="7992888" cy="4176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48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B4A1E-AD85-4231-885C-FD3A61DF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zh-CN" dirty="0"/>
              <a:t>类网络子网划分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F51D7-3B24-4E13-A31C-9F713F74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</a:t>
            </a:r>
            <a:r>
              <a:rPr lang="en-US" altLang="zh-CN" dirty="0"/>
              <a:t>131.107.0.0 255.255.0.0</a:t>
            </a:r>
            <a:r>
              <a:rPr lang="zh-CN" altLang="zh-CN" dirty="0"/>
              <a:t>等分成</a:t>
            </a:r>
            <a:r>
              <a:rPr lang="en-US" altLang="zh-CN" dirty="0"/>
              <a:t>2</a:t>
            </a:r>
            <a:r>
              <a:rPr lang="zh-CN" altLang="zh-CN" dirty="0"/>
              <a:t>个子网。子网掩码往右移动</a:t>
            </a:r>
            <a:r>
              <a:rPr lang="en-US" altLang="zh-CN" dirty="0"/>
              <a:t>1</a:t>
            </a:r>
            <a:r>
              <a:rPr lang="zh-CN" altLang="zh-CN" dirty="0"/>
              <a:t>位，就能等分成两个子网。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B63A1-DDF5-495F-A661-27F79E51BD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8" y="3042443"/>
            <a:ext cx="6696744" cy="3134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9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2BF8F-013A-4E30-BB00-97D75E84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zh-CN" dirty="0"/>
              <a:t>类网络子网划分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72DAA-ACFD-4040-8A7D-AE894584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891696-9960-4712-9C4E-ADC7E6D552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49" y="1690688"/>
            <a:ext cx="7344816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E7BE0F-0A4B-4BDF-9FE8-FC57269A9B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49" y="4571008"/>
            <a:ext cx="7172082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02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DE0B5-B58A-45AA-9D5E-98985313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zh-CN" dirty="0"/>
              <a:t>类地址子网划分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A49A0-FBAC-4244-B552-6278F7AD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zh-CN" dirty="0"/>
              <a:t>类网络</a:t>
            </a:r>
            <a:r>
              <a:rPr lang="en-US" altLang="zh-CN" dirty="0"/>
              <a:t>42.0.0.0 255.0.0.0</a:t>
            </a:r>
            <a:r>
              <a:rPr lang="zh-CN" altLang="zh-CN" dirty="0"/>
              <a:t>等分成</a:t>
            </a:r>
            <a:r>
              <a:rPr lang="en-US" altLang="zh-CN" dirty="0"/>
              <a:t>4</a:t>
            </a:r>
            <a:r>
              <a:rPr lang="zh-CN" altLang="zh-CN" dirty="0"/>
              <a:t>个子网为例，写出各个子网的第一个和最后一个可用的</a:t>
            </a:r>
            <a:r>
              <a:rPr lang="en-US" altLang="zh-CN" dirty="0"/>
              <a:t>IP</a:t>
            </a:r>
            <a:r>
              <a:rPr lang="zh-CN" altLang="zh-CN" dirty="0"/>
              <a:t>地址。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6D487-A0FF-4824-8978-FC677ABF17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750795"/>
            <a:ext cx="7200800" cy="374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62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D0A5C-9E5F-4DC4-9BF0-617AF82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每个子网第一个和最后一个可用地址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502CB-375C-440A-A22B-D68836F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2467BA-C33C-4F42-9AAF-E0C512B6560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65" y="1313384"/>
            <a:ext cx="6912768" cy="5544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97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0A5C-D20C-4034-9428-9AAAA858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变长子网划分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415AD-5526-4D2A-8B60-A7906F34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变长子网划分</a:t>
            </a:r>
          </a:p>
          <a:p>
            <a:r>
              <a:rPr lang="zh-CN" altLang="zh-CN" dirty="0"/>
              <a:t>点到点网络的子网掩码</a:t>
            </a:r>
          </a:p>
          <a:p>
            <a:r>
              <a:rPr lang="zh-CN" altLang="zh-CN" dirty="0"/>
              <a:t>子网掩码另一种表示方法</a:t>
            </a:r>
            <a:r>
              <a:rPr lang="en-US" altLang="zh-CN" dirty="0"/>
              <a:t>-CIDR</a:t>
            </a:r>
            <a:endParaRPr lang="zh-CN" altLang="zh-CN" dirty="0"/>
          </a:p>
          <a:p>
            <a:r>
              <a:rPr lang="zh-CN" altLang="zh-CN" dirty="0"/>
              <a:t>判断</a:t>
            </a:r>
            <a:r>
              <a:rPr lang="en-US" altLang="zh-CN" dirty="0"/>
              <a:t>IP</a:t>
            </a:r>
            <a:r>
              <a:rPr lang="zh-CN" altLang="zh-CN" dirty="0"/>
              <a:t>地址所属的网段</a:t>
            </a:r>
          </a:p>
          <a:p>
            <a:r>
              <a:rPr lang="zh-CN" altLang="zh-CN" dirty="0"/>
              <a:t>子网划分需要注意几个问题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28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39D58-C07E-47C6-BCF0-21238209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变长子网划分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A24AE-B023-4669-8B5D-330856AF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F01C54-7657-436E-B965-8E3FD30B8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42" y="1499563"/>
            <a:ext cx="7897316" cy="52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943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B3B26-0A12-4B51-8AF1-31595F99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变长子网划分规律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A24BAB2-9D3F-4298-A6D7-4D7B78BF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94426"/>
            <a:ext cx="8229600" cy="4525963"/>
          </a:xfrm>
        </p:spPr>
        <p:txBody>
          <a:bodyPr/>
          <a:lstStyle/>
          <a:p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规律：如果一个子网地址块是原来网段的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  )</a:t>
            </a:r>
            <a:r>
              <a:rPr lang="en-US" altLang="zh-CN" sz="36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，子网掩码就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在原网段的基础上后移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位，不等长子网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子网掩码也不同。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80E447-4C12-471C-A042-68CD9D44F1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84" y="4592369"/>
            <a:ext cx="7931224" cy="10328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D4438B5-F10E-43D0-81D2-81B882B6A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7160" y="1607673"/>
          <a:ext cx="317301" cy="861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4" imgW="152268" imgH="406048" progId="Equation.3">
                  <p:embed/>
                </p:oleObj>
              </mc:Choice>
              <mc:Fallback>
                <p:oleObj name="公式" r:id="rId4" imgW="152268" imgH="406048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D4438B5-F10E-43D0-81D2-81B882B6A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160" y="1607673"/>
                        <a:ext cx="317301" cy="861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31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414F9-A4E6-4813-9549-BD22B8E9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点到点网络的子网掩码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9E09E64-787E-4194-80AC-9E3EF58C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713349"/>
            <a:ext cx="10972800" cy="4525963"/>
          </a:xfrm>
        </p:spPr>
        <p:txBody>
          <a:bodyPr/>
          <a:lstStyle/>
          <a:p>
            <a:r>
              <a:rPr lang="zh-CN" altLang="zh-CN" dirty="0"/>
              <a:t>每个子网是原来网络的</a:t>
            </a:r>
            <a:r>
              <a:rPr lang="en-US" altLang="zh-CN" dirty="0"/>
              <a:t>                                   </a:t>
            </a:r>
            <a:r>
              <a:rPr lang="zh-CN" altLang="en-US" dirty="0"/>
              <a:t>也就是</a:t>
            </a:r>
            <a:r>
              <a:rPr lang="en-US" altLang="zh-CN" dirty="0"/>
              <a:t> </a:t>
            </a:r>
          </a:p>
          <a:p>
            <a:r>
              <a:rPr lang="zh-CN" altLang="zh-CN" dirty="0"/>
              <a:t>子网掩码向后移动</a:t>
            </a:r>
            <a:r>
              <a:rPr lang="en-US" altLang="zh-CN" dirty="0"/>
              <a:t>6</a:t>
            </a:r>
            <a:r>
              <a:rPr lang="zh-CN" altLang="zh-CN" dirty="0"/>
              <a:t>位，</a:t>
            </a:r>
            <a:r>
              <a:rPr lang="en-US" altLang="zh-CN" dirty="0"/>
              <a:t>11111111.11111111.11111111.11111100</a:t>
            </a:r>
            <a:r>
              <a:rPr lang="zh-CN" altLang="zh-CN" dirty="0"/>
              <a:t>写成十进制子网掩码也就是</a:t>
            </a:r>
            <a:r>
              <a:rPr lang="en-US" altLang="zh-CN" dirty="0"/>
              <a:t>255.255.255.252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51F50-0D25-4E9B-8FA2-B5E3CA95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20" y="1634276"/>
            <a:ext cx="2520280" cy="6489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FA1B24-5ED9-47CB-B43D-662FF90D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48" y="1719922"/>
            <a:ext cx="576064" cy="5904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1D0196-9573-45E4-9515-4DC33DD281A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14" y="5025715"/>
            <a:ext cx="9013812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44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D3FE675-F4E7-4205-82DF-2C981071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696" y="2756164"/>
            <a:ext cx="3990975" cy="7905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CF4A88A-3F85-49E5-B7D1-B86A0D066238}"/>
              </a:ext>
            </a:extLst>
          </p:cNvPr>
          <p:cNvCxnSpPr/>
          <p:nvPr/>
        </p:nvCxnSpPr>
        <p:spPr>
          <a:xfrm flipV="1">
            <a:off x="4039435" y="2060848"/>
            <a:ext cx="0" cy="69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D0B9BE-0010-40CF-A8E5-200BAE4CA335}"/>
              </a:ext>
            </a:extLst>
          </p:cNvPr>
          <p:cNvCxnSpPr/>
          <p:nvPr/>
        </p:nvCxnSpPr>
        <p:spPr>
          <a:xfrm flipV="1">
            <a:off x="7091511" y="2095119"/>
            <a:ext cx="0" cy="69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67934EC-B145-4331-965E-FB1A7AA61DC6}"/>
              </a:ext>
            </a:extLst>
          </p:cNvPr>
          <p:cNvCxnSpPr>
            <a:cxnSpLocks/>
          </p:cNvCxnSpPr>
          <p:nvPr/>
        </p:nvCxnSpPr>
        <p:spPr>
          <a:xfrm>
            <a:off x="4039435" y="2351428"/>
            <a:ext cx="3064677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0422AEB-158E-47E0-BA83-E8FF0439EE4F}"/>
              </a:ext>
            </a:extLst>
          </p:cNvPr>
          <p:cNvCxnSpPr/>
          <p:nvPr/>
        </p:nvCxnSpPr>
        <p:spPr>
          <a:xfrm flipV="1">
            <a:off x="7332165" y="2132856"/>
            <a:ext cx="0" cy="69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3F18A1-5C74-4445-B0F5-7808A3A67963}"/>
              </a:ext>
            </a:extLst>
          </p:cNvPr>
          <p:cNvCxnSpPr>
            <a:cxnSpLocks/>
          </p:cNvCxnSpPr>
          <p:nvPr/>
        </p:nvCxnSpPr>
        <p:spPr>
          <a:xfrm>
            <a:off x="7085606" y="2351428"/>
            <a:ext cx="246559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0EFF548-98E0-49E3-B9A9-013306CD6FEF}"/>
              </a:ext>
            </a:extLst>
          </p:cNvPr>
          <p:cNvSpPr txBox="1"/>
          <p:nvPr/>
        </p:nvSpPr>
        <p:spPr>
          <a:xfrm>
            <a:off x="6852929" y="17992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主机部分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E49635-6A06-424C-9D98-5F9056A294AE}"/>
              </a:ext>
            </a:extLst>
          </p:cNvPr>
          <p:cNvSpPr txBox="1"/>
          <p:nvPr/>
        </p:nvSpPr>
        <p:spPr>
          <a:xfrm>
            <a:off x="5311378" y="209511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网络部分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D8E42B-06B5-4B0B-B32E-B224FE43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38" y="4827662"/>
            <a:ext cx="4048125" cy="809625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4DCEF25-F08E-4D40-8EA0-A34D748C6C97}"/>
              </a:ext>
            </a:extLst>
          </p:cNvPr>
          <p:cNvCxnSpPr/>
          <p:nvPr/>
        </p:nvCxnSpPr>
        <p:spPr>
          <a:xfrm flipV="1">
            <a:off x="4367808" y="4170065"/>
            <a:ext cx="0" cy="69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7B73611-FD3A-485E-A822-3A422A746140}"/>
              </a:ext>
            </a:extLst>
          </p:cNvPr>
          <p:cNvCxnSpPr/>
          <p:nvPr/>
        </p:nvCxnSpPr>
        <p:spPr>
          <a:xfrm flipV="1">
            <a:off x="7404363" y="4170065"/>
            <a:ext cx="0" cy="69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D7E5CC-B771-4550-917E-CCF9DD0728F2}"/>
              </a:ext>
            </a:extLst>
          </p:cNvPr>
          <p:cNvCxnSpPr>
            <a:cxnSpLocks/>
          </p:cNvCxnSpPr>
          <p:nvPr/>
        </p:nvCxnSpPr>
        <p:spPr>
          <a:xfrm>
            <a:off x="4367808" y="4460645"/>
            <a:ext cx="3036555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D8CAB0F-FA05-4246-B317-141A2B7E8147}"/>
              </a:ext>
            </a:extLst>
          </p:cNvPr>
          <p:cNvCxnSpPr>
            <a:cxnSpLocks/>
          </p:cNvCxnSpPr>
          <p:nvPr/>
        </p:nvCxnSpPr>
        <p:spPr>
          <a:xfrm>
            <a:off x="7394929" y="4460645"/>
            <a:ext cx="246559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349A10D-0E8C-4453-8CE2-E4FC22A6942A}"/>
              </a:ext>
            </a:extLst>
          </p:cNvPr>
          <p:cNvSpPr txBox="1"/>
          <p:nvPr/>
        </p:nvSpPr>
        <p:spPr>
          <a:xfrm>
            <a:off x="7181302" y="39084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主机部分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75755A-9C2E-4FF1-AA67-BF13C976DA3D}"/>
              </a:ext>
            </a:extLst>
          </p:cNvPr>
          <p:cNvSpPr txBox="1"/>
          <p:nvPr/>
        </p:nvSpPr>
        <p:spPr>
          <a:xfrm>
            <a:off x="5639751" y="42043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网络部分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C0D027D-D29D-4F03-8C31-9C44DB9A99A0}"/>
              </a:ext>
            </a:extLst>
          </p:cNvPr>
          <p:cNvCxnSpPr/>
          <p:nvPr/>
        </p:nvCxnSpPr>
        <p:spPr>
          <a:xfrm flipV="1">
            <a:off x="7641488" y="4170065"/>
            <a:ext cx="0" cy="69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3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C7BA7-0429-4EA6-97C9-47065B7C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B3CED-1BE0-4C30-8399-C84D73E7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地址浪费</a:t>
            </a:r>
          </a:p>
          <a:p>
            <a:r>
              <a:rPr lang="zh-CN" altLang="zh-CN" dirty="0"/>
              <a:t>等长子网划分</a:t>
            </a:r>
          </a:p>
          <a:p>
            <a:r>
              <a:rPr lang="en-US" altLang="zh-CN" dirty="0"/>
              <a:t>B</a:t>
            </a:r>
            <a:r>
              <a:rPr lang="zh-CN" altLang="zh-CN" dirty="0"/>
              <a:t>类网络子网划分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类地址子网划分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48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9A89-EBF0-4CC2-AFA9-4F2885AF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子网掩码另一种表示方法</a:t>
            </a:r>
            <a:r>
              <a:rPr lang="en-US" altLang="zh-CN" dirty="0"/>
              <a:t>-CIDR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E96BF-B1D4-4DB5-95D5-8D20AD9F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地址有“类”的概念，</a:t>
            </a:r>
            <a:r>
              <a:rPr lang="en-US" altLang="zh-CN" dirty="0"/>
              <a:t>A</a:t>
            </a:r>
            <a:r>
              <a:rPr lang="zh-CN" altLang="zh-CN" dirty="0"/>
              <a:t>类地址默认子网掩码</a:t>
            </a:r>
            <a:r>
              <a:rPr lang="en-US" altLang="zh-CN" dirty="0"/>
              <a:t>255.0.0.0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类地址默认子网掩码</a:t>
            </a:r>
            <a:r>
              <a:rPr lang="en-US" altLang="zh-CN" dirty="0"/>
              <a:t>255.255.0.0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类地址默认子网掩码</a:t>
            </a:r>
            <a:r>
              <a:rPr lang="en-US" altLang="zh-CN" dirty="0"/>
              <a:t>255.255.255.0</a:t>
            </a:r>
            <a:r>
              <a:rPr lang="zh-CN" altLang="zh-CN" dirty="0"/>
              <a:t>。等长子网划分和变长子网划分，打破了</a:t>
            </a:r>
            <a:r>
              <a:rPr lang="en-US" altLang="zh-CN" dirty="0"/>
              <a:t>IP</a:t>
            </a:r>
            <a:r>
              <a:rPr lang="zh-CN" altLang="zh-CN" dirty="0"/>
              <a:t>地址“类”的概念，子网掩码也打破了字节的限制，这种子网掩码被称为</a:t>
            </a:r>
            <a:r>
              <a:rPr lang="en-US" altLang="zh-CN" dirty="0"/>
              <a:t>VLSM</a:t>
            </a:r>
            <a:r>
              <a:rPr lang="zh-CN" altLang="zh-CN" dirty="0"/>
              <a:t>（</a:t>
            </a:r>
            <a:r>
              <a:rPr lang="en-US" altLang="zh-CN" dirty="0"/>
              <a:t>Variable Length Subnet Masking</a:t>
            </a:r>
            <a:r>
              <a:rPr lang="zh-CN" altLang="zh-CN" dirty="0"/>
              <a:t>，可变长子网掩码）</a:t>
            </a:r>
            <a:endParaRPr lang="en-US" altLang="zh-CN" dirty="0"/>
          </a:p>
          <a:p>
            <a:r>
              <a:rPr lang="zh-CN" altLang="zh-CN" dirty="0"/>
              <a:t>这种方式的也可以使得</a:t>
            </a:r>
            <a:r>
              <a:rPr lang="en-US" altLang="zh-CN" dirty="0"/>
              <a:t>Internet</a:t>
            </a:r>
            <a:r>
              <a:rPr lang="zh-CN" altLang="zh-CN" dirty="0"/>
              <a:t>上的路由器路由表大大精简，被称为</a:t>
            </a:r>
            <a:r>
              <a:rPr lang="en-US" altLang="zh-CN" dirty="0"/>
              <a:t>CIDR</a:t>
            </a:r>
            <a:r>
              <a:rPr lang="zh-CN" altLang="zh-CN" dirty="0"/>
              <a:t>（无类域间路由，</a:t>
            </a:r>
            <a:r>
              <a:rPr lang="en-US" altLang="zh-CN" dirty="0"/>
              <a:t>Classless </a:t>
            </a:r>
            <a:r>
              <a:rPr lang="en-US" altLang="zh-CN" sz="2400" dirty="0"/>
              <a:t>Inter-Domain </a:t>
            </a:r>
            <a:r>
              <a:rPr lang="en-US" altLang="zh-CN" dirty="0"/>
              <a:t>Routing</a:t>
            </a:r>
            <a:r>
              <a:rPr lang="zh-CN" altLang="zh-CN" dirty="0"/>
              <a:t>），子网掩码中</a:t>
            </a:r>
            <a:r>
              <a:rPr lang="en-US" altLang="zh-CN" dirty="0"/>
              <a:t>1</a:t>
            </a:r>
            <a:r>
              <a:rPr lang="zh-CN" altLang="zh-CN" dirty="0"/>
              <a:t>的个数被称为</a:t>
            </a:r>
            <a:r>
              <a:rPr lang="en-US" altLang="zh-CN" dirty="0"/>
              <a:t>CIDR</a:t>
            </a:r>
            <a:r>
              <a:rPr lang="zh-CN" altLang="zh-CN" dirty="0"/>
              <a:t>值。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20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4D9BA-93F1-491B-A6CD-FA47DA08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子网掩码的二进制写法以及相对应的</a:t>
            </a:r>
            <a:r>
              <a:rPr lang="en-US" altLang="zh-CN" sz="3200" dirty="0"/>
              <a:t>CIDR</a:t>
            </a:r>
            <a:r>
              <a:rPr lang="zh-CN" altLang="zh-CN" sz="3200" dirty="0"/>
              <a:t>的斜线表示</a:t>
            </a:r>
            <a:endParaRPr lang="zh-CN" altLang="en-US" sz="3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39C1960-7A4C-4777-AB1E-7CD79690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175" y="1690688"/>
            <a:ext cx="9473625" cy="4617183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二进制子网掩码</a:t>
            </a:r>
            <a:r>
              <a:rPr lang="en-US" altLang="zh-CN" sz="1800" dirty="0"/>
              <a:t>                                                  </a:t>
            </a:r>
            <a:r>
              <a:rPr lang="zh-CN" altLang="zh-CN" sz="1800" dirty="0"/>
              <a:t>子网掩码</a:t>
            </a:r>
            <a:r>
              <a:rPr lang="en-US" altLang="zh-CN" sz="1800" dirty="0"/>
              <a:t>         CIDR</a:t>
            </a:r>
            <a:r>
              <a:rPr lang="zh-CN" altLang="zh-CN" sz="1800" dirty="0"/>
              <a:t>值</a:t>
            </a:r>
          </a:p>
          <a:p>
            <a:r>
              <a:rPr lang="en-US" altLang="zh-CN" sz="1800" dirty="0"/>
              <a:t>11111111. 00000000. 00000000.00000000  255.0.0.0                   /8</a:t>
            </a:r>
            <a:endParaRPr lang="zh-CN" altLang="zh-CN" sz="1800" dirty="0"/>
          </a:p>
          <a:p>
            <a:r>
              <a:rPr lang="en-US" altLang="zh-CN" sz="1800" dirty="0"/>
              <a:t>11111111. 10000000. 00000000.00000000  255.128.0.0               /9</a:t>
            </a:r>
            <a:endParaRPr lang="zh-CN" altLang="zh-CN" sz="1800" dirty="0"/>
          </a:p>
          <a:p>
            <a:r>
              <a:rPr lang="en-US" altLang="zh-CN" sz="1800" dirty="0"/>
              <a:t>11111111. 11000000. 00000000.00000000  255.192.0.0               /10</a:t>
            </a:r>
            <a:endParaRPr lang="zh-CN" altLang="zh-CN" sz="1800" dirty="0"/>
          </a:p>
          <a:p>
            <a:r>
              <a:rPr lang="en-US" altLang="zh-CN" sz="1800" dirty="0"/>
              <a:t>11111111. 11100000. 00000000.00000000  255.224.0.0              /11</a:t>
            </a:r>
            <a:endParaRPr lang="zh-CN" altLang="zh-CN" sz="1800" dirty="0"/>
          </a:p>
          <a:p>
            <a:r>
              <a:rPr lang="en-US" altLang="zh-CN" sz="1800" dirty="0"/>
              <a:t>11111111. 11110000. 00000000.00000000  255.240.0.0             /12</a:t>
            </a:r>
            <a:endParaRPr lang="zh-CN" altLang="zh-CN" sz="1800" dirty="0"/>
          </a:p>
          <a:p>
            <a:r>
              <a:rPr lang="en-US" altLang="zh-CN" sz="1800" dirty="0"/>
              <a:t>11111111. 11111000. 00000000.00000000  255.248.0.0                  /13</a:t>
            </a:r>
            <a:endParaRPr lang="zh-CN" altLang="zh-CN" sz="1800" dirty="0"/>
          </a:p>
          <a:p>
            <a:r>
              <a:rPr lang="en-US" altLang="zh-CN" sz="1800" dirty="0"/>
              <a:t>11111111. 11111100. 00000000.00000000  255.252.0.0        /14</a:t>
            </a:r>
            <a:endParaRPr lang="zh-CN" altLang="zh-CN" sz="1800" dirty="0"/>
          </a:p>
          <a:p>
            <a:r>
              <a:rPr lang="en-US" altLang="zh-CN" sz="1800" dirty="0"/>
              <a:t>11111111. 11111110. 00000000.00000000  255.254.0.0       /15</a:t>
            </a:r>
            <a:endParaRPr lang="zh-CN" altLang="zh-CN" sz="1800" dirty="0"/>
          </a:p>
          <a:p>
            <a:r>
              <a:rPr lang="en-US" altLang="zh-CN" sz="1800" dirty="0"/>
              <a:t>11111111. 11111111. 00000000.00000000  255.255.0.0        /16</a:t>
            </a:r>
            <a:endParaRPr lang="zh-CN" altLang="zh-CN" sz="1800" dirty="0"/>
          </a:p>
          <a:p>
            <a:r>
              <a:rPr lang="en-US" altLang="zh-CN" sz="1800" dirty="0"/>
              <a:t>11111111. 11111111. 10000000.00000000  255.255.128.0    /17</a:t>
            </a:r>
          </a:p>
          <a:p>
            <a:r>
              <a:rPr lang="en-US" altLang="zh-CN" sz="1800" dirty="0"/>
              <a:t>11111111. 11111111. 11000000.00000000  255.255.192.0    /18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9868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099373-B51F-4059-BB98-F3789E2757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47528" y="908720"/>
            <a:ext cx="8136904" cy="5472608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rgbClr val="002060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50000"/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          </a:t>
            </a:r>
            <a:r>
              <a:rPr lang="zh-CN" altLang="zh-CN" dirty="0"/>
              <a:t>二进制子网掩码</a:t>
            </a:r>
            <a:r>
              <a:rPr lang="en-US" altLang="zh-CN" dirty="0"/>
              <a:t>             </a:t>
            </a:r>
            <a:r>
              <a:rPr lang="zh-CN" altLang="zh-CN" dirty="0"/>
              <a:t>子网掩码</a:t>
            </a:r>
            <a:r>
              <a:rPr lang="en-US" altLang="zh-CN" dirty="0"/>
              <a:t>                            CIDR</a:t>
            </a:r>
            <a:r>
              <a:rPr lang="zh-CN" altLang="zh-CN" dirty="0"/>
              <a:t>值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11100000.00000000  255.255.224.0    /19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11110000.00000000  255.255.240.0    /20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11111000.00000000  255.255.248.0    /21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11111100.00000000  255.255.252.0    /22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11111110.00000000  255.255.254.0    /23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11111111.00000000  255.255.255.0    /24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11111111.10000000  255.255.255.128  /25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11111111.11000000  255.255.255.192  /26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11111111.11100000  255.255.255.224  /27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11111111.11110000  255.255.255.240  /28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11111111.11111000  255.255.255.248  /29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11111111. 11111111. 11111111.11111100  255.255.255.252  /30</a:t>
            </a:r>
            <a:endParaRPr lang="zh-CN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96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438FC-5B39-4670-AA43-ED3CD672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判断</a:t>
            </a:r>
            <a:r>
              <a:rPr lang="en-US" altLang="zh-CN" dirty="0"/>
              <a:t>IP</a:t>
            </a:r>
            <a:r>
              <a:rPr lang="zh-CN" altLang="zh-CN" dirty="0"/>
              <a:t>地址所属的网段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8DBA4-C42C-448A-A2E6-8AE13B8D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地址中主机位归</a:t>
            </a:r>
            <a:r>
              <a:rPr lang="en-US" altLang="zh-CN" dirty="0"/>
              <a:t>0</a:t>
            </a:r>
            <a:r>
              <a:rPr lang="zh-CN" altLang="zh-CN" dirty="0"/>
              <a:t>就是该主机所在的网段。</a:t>
            </a:r>
          </a:p>
          <a:p>
            <a:r>
              <a:rPr lang="zh-CN" altLang="zh-CN" dirty="0"/>
              <a:t>判断</a:t>
            </a:r>
            <a:r>
              <a:rPr lang="en-US" altLang="zh-CN" dirty="0"/>
              <a:t>192.168.0.101/27</a:t>
            </a:r>
            <a:r>
              <a:rPr lang="zh-CN" altLang="zh-CN" dirty="0"/>
              <a:t>所属的子网。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6ED73-25BE-4535-8C3B-8718DBE515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18" y="3063875"/>
            <a:ext cx="6696744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794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93E05-23AD-4521-A18B-93763ABF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判断</a:t>
            </a:r>
            <a:r>
              <a:rPr lang="en-US" altLang="zh-CN" dirty="0"/>
              <a:t>IP</a:t>
            </a:r>
            <a:r>
              <a:rPr lang="zh-CN" altLang="zh-CN" dirty="0"/>
              <a:t>地址所属的网段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21BCA-6ACA-4D8D-9824-8150765E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判断</a:t>
            </a:r>
            <a:r>
              <a:rPr lang="en-US" altLang="zh-CN" dirty="0"/>
              <a:t>192.168.0.101/27</a:t>
            </a:r>
            <a:r>
              <a:rPr lang="zh-CN" altLang="zh-CN" dirty="0"/>
              <a:t>所属的子网。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3B452E-1F4F-49DD-ADB7-B1DF2EB5B9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52" y="2273635"/>
            <a:ext cx="9036496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19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0342E-F271-4A10-8831-9224D603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27140-9E75-4683-BDED-CDEAE8F0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79B6C-C097-4DA4-AF77-C458CA3E6D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8339"/>
            <a:ext cx="10081120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780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DC75-0041-4B6E-A75B-5E6C3C4B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子网划分需要注意几个问题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F94CA17-0947-42CE-8F2B-059901A7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472" y="1684843"/>
            <a:ext cx="8991104" cy="4495230"/>
          </a:xfrm>
        </p:spPr>
        <p:txBody>
          <a:bodyPr/>
          <a:lstStyle/>
          <a:p>
            <a:r>
              <a:rPr lang="zh-CN" altLang="zh-CN" dirty="0"/>
              <a:t>子网划分需要注意的几点：</a:t>
            </a:r>
          </a:p>
          <a:p>
            <a:pPr lvl="1"/>
            <a:r>
              <a:rPr lang="zh-CN" altLang="zh-CN" dirty="0"/>
              <a:t>将一个网络等分成</a:t>
            </a:r>
            <a:r>
              <a:rPr lang="en-US" altLang="zh-CN" dirty="0"/>
              <a:t>2</a:t>
            </a:r>
            <a:r>
              <a:rPr lang="zh-CN" altLang="zh-CN" dirty="0"/>
              <a:t>个子网，每个子网肯定是原来的一半。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zh-CN" dirty="0"/>
              <a:t>子网地址范围不可重叠</a:t>
            </a:r>
          </a:p>
          <a:p>
            <a:pPr marL="457200" lvl="1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98FD13-E2F7-4B12-A13C-0799C5AA82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38" y="2783252"/>
            <a:ext cx="6552728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0FAE76-FDBB-4B6E-9A09-4B55CB5E30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40" y="4896990"/>
            <a:ext cx="7352059" cy="106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42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DDD50-3B5E-4428-8EAF-D662F550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超网合并网段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9310B-B24C-4964-8FFA-095C7855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合并网段</a:t>
            </a:r>
          </a:p>
          <a:p>
            <a:r>
              <a:rPr lang="zh-CN" altLang="zh-CN" dirty="0"/>
              <a:t>不是任何连续的网段都能合并</a:t>
            </a:r>
          </a:p>
          <a:p>
            <a:r>
              <a:rPr lang="zh-CN" altLang="zh-CN" dirty="0"/>
              <a:t>哪些连续的网段能够合并</a:t>
            </a:r>
          </a:p>
          <a:p>
            <a:r>
              <a:rPr lang="zh-CN" altLang="zh-CN" dirty="0"/>
              <a:t>网段合并的规律</a:t>
            </a:r>
          </a:p>
          <a:p>
            <a:r>
              <a:rPr lang="zh-CN" altLang="zh-CN" dirty="0"/>
              <a:t>判断一个网段是超网还是子网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090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2BC90-D8CF-45F6-9C28-9ED4A64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9FABC-ACBE-4B35-9D42-060FD53E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82AAF6-179F-4FF8-B863-85E5B314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28" y="2115579"/>
            <a:ext cx="7009524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9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07B5D-79AA-4909-97C7-CA4D3ACC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E8EF32E-5D96-408F-AA3F-F5C9777A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265"/>
            <a:ext cx="10972800" cy="4525963"/>
          </a:xfrm>
        </p:spPr>
        <p:txBody>
          <a:bodyPr/>
          <a:lstStyle/>
          <a:p>
            <a:r>
              <a:rPr lang="en-US" altLang="zh-CN" dirty="0"/>
              <a:t>0.0.0.0 0.0.0.0</a:t>
            </a:r>
          </a:p>
          <a:p>
            <a:r>
              <a:rPr lang="en-US" altLang="zh-CN" dirty="0"/>
              <a:t>192.0.0.0 255.0.0.0</a:t>
            </a:r>
          </a:p>
          <a:p>
            <a:r>
              <a:rPr lang="en-US" altLang="zh-CN" sz="2800" dirty="0"/>
              <a:t>192.168.0.0</a:t>
            </a:r>
            <a:r>
              <a:rPr lang="en-US" altLang="zh-CN" dirty="0"/>
              <a:t> 255.255.0.0</a:t>
            </a:r>
          </a:p>
          <a:p>
            <a:r>
              <a:rPr lang="en-US" altLang="zh-CN" dirty="0"/>
              <a:t>192.168.1.0 255.255.255.0</a:t>
            </a:r>
          </a:p>
          <a:p>
            <a:r>
              <a:rPr lang="en-US" altLang="zh-CN" dirty="0"/>
              <a:t>192.168.2.0 255.255.255.0</a:t>
            </a:r>
          </a:p>
          <a:p>
            <a:r>
              <a:rPr lang="en-US" altLang="zh-CN" dirty="0"/>
              <a:t>192.168.3.0 255.255.255.0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39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E2B2A-B1C8-4080-A32F-54CACDA3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地址浪费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538D6-554A-4E9F-B660-936B7BD1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按着</a:t>
            </a:r>
            <a:r>
              <a:rPr lang="en-US" altLang="zh-CN" sz="2400" dirty="0"/>
              <a:t>IP</a:t>
            </a:r>
            <a:r>
              <a:rPr lang="zh-CN" altLang="zh-CN" sz="2400" dirty="0"/>
              <a:t>地址传统的分类方法，一个网段有</a:t>
            </a:r>
            <a:r>
              <a:rPr lang="en-US" altLang="zh-CN" sz="2400" dirty="0"/>
              <a:t>200</a:t>
            </a:r>
            <a:r>
              <a:rPr lang="zh-CN" altLang="zh-CN" sz="2400" dirty="0"/>
              <a:t>台计算机，分配一个</a:t>
            </a:r>
            <a:r>
              <a:rPr lang="en-US" altLang="zh-CN" sz="2400" dirty="0"/>
              <a:t>C</a:t>
            </a:r>
            <a:r>
              <a:rPr lang="zh-CN" altLang="zh-CN" sz="2400" dirty="0"/>
              <a:t>类网络，</a:t>
            </a:r>
            <a:r>
              <a:rPr lang="en-US" altLang="zh-CN" sz="2400" dirty="0"/>
              <a:t>212.2.3.0 255.255.255.0</a:t>
            </a:r>
            <a:r>
              <a:rPr lang="zh-CN" altLang="zh-CN" sz="2400" dirty="0"/>
              <a:t>，可用的地址范围</a:t>
            </a:r>
            <a:r>
              <a:rPr lang="en-US" altLang="zh-CN" sz="2400" dirty="0"/>
              <a:t>212.2.3.1—212.2.3.254</a:t>
            </a:r>
            <a:r>
              <a:rPr lang="zh-CN" altLang="zh-CN" sz="2400" dirty="0"/>
              <a:t>，虽然没有全部用完，这种情况还不算是极大浪费。</a:t>
            </a:r>
            <a:endParaRPr lang="en-US" altLang="zh-CN" sz="2400" dirty="0"/>
          </a:p>
          <a:p>
            <a:r>
              <a:rPr lang="zh-CN" altLang="zh-CN" sz="2400" dirty="0"/>
              <a:t>如果一个网络中有</a:t>
            </a:r>
            <a:r>
              <a:rPr lang="en-US" altLang="zh-CN" sz="2400" dirty="0"/>
              <a:t>400</a:t>
            </a:r>
            <a:r>
              <a:rPr lang="zh-CN" altLang="zh-CN" sz="2400" dirty="0"/>
              <a:t>台计算机，分配一个</a:t>
            </a:r>
            <a:r>
              <a:rPr lang="en-US" altLang="zh-CN" sz="2400" dirty="0"/>
              <a:t>C</a:t>
            </a:r>
            <a:r>
              <a:rPr lang="zh-CN" altLang="zh-CN" sz="2400" dirty="0"/>
              <a:t>类网络，地址就不够用了，那就分配一个</a:t>
            </a:r>
            <a:r>
              <a:rPr lang="en-US" altLang="zh-CN" sz="2400" dirty="0"/>
              <a:t>B</a:t>
            </a:r>
            <a:r>
              <a:rPr lang="zh-CN" altLang="zh-CN" sz="2400" dirty="0"/>
              <a:t>类网络，</a:t>
            </a:r>
            <a:r>
              <a:rPr lang="en-US" altLang="zh-CN" sz="2400" dirty="0"/>
              <a:t>131.107.0.0 255.255.0.0</a:t>
            </a:r>
            <a:r>
              <a:rPr lang="zh-CN" altLang="zh-CN" sz="2400" dirty="0"/>
              <a:t>，该</a:t>
            </a:r>
            <a:r>
              <a:rPr lang="en-US" altLang="zh-CN" sz="2400" dirty="0"/>
              <a:t>B</a:t>
            </a:r>
            <a:r>
              <a:rPr lang="zh-CN" altLang="zh-CN" sz="2400" dirty="0"/>
              <a:t>类网络可用的地址范围</a:t>
            </a:r>
            <a:r>
              <a:rPr lang="en-US" altLang="zh-CN" sz="2400" dirty="0"/>
              <a:t>131.107.0.1—131.107.255.254</a:t>
            </a:r>
            <a:r>
              <a:rPr lang="zh-CN" altLang="zh-CN" sz="2400" dirty="0"/>
              <a:t>，一共有</a:t>
            </a:r>
            <a:r>
              <a:rPr lang="en-US" altLang="zh-CN" sz="2400" dirty="0"/>
              <a:t>56634</a:t>
            </a:r>
            <a:r>
              <a:rPr lang="zh-CN" altLang="zh-CN" sz="2400" dirty="0"/>
              <a:t>个地址可用，这就造成了极大浪费。</a:t>
            </a: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720F27-5608-4A34-9019-D5A93084AC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511675"/>
            <a:ext cx="8064896" cy="2212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069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C4E08-F910-4D47-8784-7FA069AB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E087F-CB56-49F0-A353-228EE95E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09C7DC-049D-4EAB-8D5A-9118BC35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57" y="2153675"/>
            <a:ext cx="7114286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6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AEC7-9948-4E4F-84CB-99A5B93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合并网段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4DFBD-9443-470E-886E-6CB6F01E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2"/>
                </a:solidFill>
              </a:rPr>
              <a:t>有没有更好的办法，让这两个</a:t>
            </a:r>
            <a:r>
              <a:rPr lang="en-US" altLang="zh-CN" dirty="0">
                <a:solidFill>
                  <a:schemeClr val="tx2"/>
                </a:solidFill>
              </a:rPr>
              <a:t>C</a:t>
            </a:r>
            <a:r>
              <a:rPr lang="zh-CN" altLang="zh-CN" dirty="0">
                <a:solidFill>
                  <a:schemeClr val="tx2"/>
                </a:solidFill>
              </a:rPr>
              <a:t>类网段的计算机认为在一个网段？这就需要将</a:t>
            </a:r>
            <a:r>
              <a:rPr lang="en-US" altLang="zh-CN" dirty="0">
                <a:solidFill>
                  <a:schemeClr val="tx2"/>
                </a:solidFill>
              </a:rPr>
              <a:t>192.168.0.0/24</a:t>
            </a:r>
            <a:r>
              <a:rPr lang="zh-CN" altLang="zh-CN" dirty="0">
                <a:solidFill>
                  <a:schemeClr val="tx2"/>
                </a:solidFill>
              </a:rPr>
              <a:t>和</a:t>
            </a:r>
            <a:r>
              <a:rPr lang="en-US" altLang="zh-CN" dirty="0">
                <a:solidFill>
                  <a:schemeClr val="tx2"/>
                </a:solidFill>
              </a:rPr>
              <a:t>192.168.1.0/24 </a:t>
            </a:r>
            <a:r>
              <a:rPr lang="zh-CN" altLang="zh-CN" dirty="0">
                <a:solidFill>
                  <a:schemeClr val="tx2"/>
                </a:solidFill>
              </a:rPr>
              <a:t>两个</a:t>
            </a:r>
            <a:r>
              <a:rPr lang="en-US" altLang="zh-CN" dirty="0">
                <a:solidFill>
                  <a:schemeClr val="tx2"/>
                </a:solidFill>
              </a:rPr>
              <a:t>C</a:t>
            </a:r>
            <a:r>
              <a:rPr lang="zh-CN" altLang="zh-CN" dirty="0">
                <a:solidFill>
                  <a:schemeClr val="tx2"/>
                </a:solidFill>
              </a:rPr>
              <a:t>类网络合并。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6B97D-7FD6-4174-A45F-1FD02E8B8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118374"/>
            <a:ext cx="9073008" cy="3050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449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23BE9-3FAE-4C5A-98E8-9EFB1371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合并网段的规律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545CF-3908-45AD-8D7F-D742056F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279D869-20AC-4347-8FB5-54246FD285EA}"/>
              </a:ext>
            </a:extLst>
          </p:cNvPr>
          <p:cNvSpPr txBox="1">
            <a:spLocks/>
          </p:cNvSpPr>
          <p:nvPr/>
        </p:nvSpPr>
        <p:spPr>
          <a:xfrm>
            <a:off x="838200" y="1844824"/>
            <a:ext cx="10225136" cy="14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/>
              <a:t>合并之后，</a:t>
            </a:r>
            <a:r>
              <a:rPr lang="en-US" altLang="zh-CN" sz="2400"/>
              <a:t>IP</a:t>
            </a:r>
            <a:r>
              <a:rPr lang="zh-CN" altLang="zh-CN" sz="2400"/>
              <a:t>地址</a:t>
            </a:r>
            <a:r>
              <a:rPr lang="en-US" altLang="zh-CN" sz="2400"/>
              <a:t>192.168.0.255/23</a:t>
            </a:r>
            <a:r>
              <a:rPr lang="zh-CN" altLang="zh-CN" sz="2400"/>
              <a:t>就可以给计算机使用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0A6B43-E697-4BCA-B4BF-9C2B5CAAA6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92" y="2708920"/>
            <a:ext cx="7416824" cy="14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F4349D7-A618-41E9-8113-4B05DF4B6718}"/>
              </a:ext>
            </a:extLst>
          </p:cNvPr>
          <p:cNvSpPr txBox="1">
            <a:spLocks/>
          </p:cNvSpPr>
          <p:nvPr/>
        </p:nvSpPr>
        <p:spPr>
          <a:xfrm>
            <a:off x="1270248" y="4833156"/>
            <a:ext cx="10153128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rgbClr val="002060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50000"/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7970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规律</a:t>
            </a:r>
            <a:endParaRPr lang="en-US" altLang="zh-CN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267970">
              <a:lnSpc>
                <a:spcPts val="1560"/>
              </a:lnSpc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子网掩码往左移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位，能够合并两个连续的网段，但不是任何连续的网段都能合并。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89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52102-FFE9-4CB8-B345-30A6DA54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不是任何连续的网段都能合并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52D12-8A42-4F05-A848-6C27F2CE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7D43F9-5158-43D5-A47F-01C939847D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05" y="1340768"/>
            <a:ext cx="7344815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C282F1-C871-420C-81EF-8CAE9B9204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06" y="3904047"/>
            <a:ext cx="7344815" cy="275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436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D0CF-576B-435B-B34B-123FCF3E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哪些连续的网段能够合并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E8C46-B66F-4522-92E1-4FA522DF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DEA74F-FE15-4D8E-B303-B1517DA94A0C}"/>
              </a:ext>
            </a:extLst>
          </p:cNvPr>
          <p:cNvSpPr txBox="1">
            <a:spLocks/>
          </p:cNvSpPr>
          <p:nvPr/>
        </p:nvSpPr>
        <p:spPr>
          <a:xfrm>
            <a:off x="739519" y="1351994"/>
            <a:ext cx="8229600" cy="575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）判断两个子网是否能够合并。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b="1" dirty="0"/>
              <a:t>结论：判断连续的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个网段是否能够合并，只要第一个网络号能被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整除，就能够通过左移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位子网掩码合并。</a:t>
            </a:r>
            <a:endParaRPr lang="zh-CN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C86C5C-D39D-4989-B525-6B532C66CF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75" y="2123600"/>
            <a:ext cx="6624736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B2F408-57FA-4C92-96DC-945C44672E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04" y="3770705"/>
            <a:ext cx="6607307" cy="1476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905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F978-1375-4737-898F-C50293E6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B795B-BF1A-4F28-8366-FB71F393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131.107.31.0/24</a:t>
            </a:r>
            <a:r>
              <a:rPr lang="zh-CN" altLang="zh-CN" dirty="0"/>
              <a:t>和</a:t>
            </a:r>
            <a:r>
              <a:rPr lang="en-US" altLang="zh-CN" dirty="0"/>
              <a:t>131.107.32.0/24</a:t>
            </a:r>
            <a:r>
              <a:rPr lang="zh-CN" altLang="zh-CN" dirty="0"/>
              <a:t>是否能够左移</a:t>
            </a:r>
            <a:r>
              <a:rPr lang="en-US" altLang="zh-CN" dirty="0"/>
              <a:t>1</a:t>
            </a:r>
            <a:r>
              <a:rPr lang="zh-CN" altLang="zh-CN" dirty="0"/>
              <a:t>位子网掩码合并？</a:t>
            </a:r>
          </a:p>
          <a:p>
            <a:r>
              <a:rPr lang="en-US" altLang="zh-CN" dirty="0"/>
              <a:t>131.107.142.0/24</a:t>
            </a:r>
            <a:r>
              <a:rPr lang="zh-CN" altLang="zh-CN" dirty="0"/>
              <a:t>和</a:t>
            </a:r>
            <a:r>
              <a:rPr lang="en-US" altLang="zh-CN" dirty="0"/>
              <a:t>131.107.143.0/24</a:t>
            </a:r>
            <a:r>
              <a:rPr lang="zh-CN" altLang="zh-CN" dirty="0"/>
              <a:t>是否能够左移</a:t>
            </a:r>
            <a:r>
              <a:rPr lang="en-US" altLang="zh-CN" dirty="0"/>
              <a:t>1</a:t>
            </a:r>
            <a:r>
              <a:rPr lang="zh-CN" altLang="zh-CN" dirty="0"/>
              <a:t>位子网掩码合并？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95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877DC-93B3-4953-9823-AC5C0C02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）判断</a:t>
            </a:r>
            <a:r>
              <a:rPr lang="en-US" altLang="zh-CN" dirty="0"/>
              <a:t>4</a:t>
            </a:r>
            <a:r>
              <a:rPr lang="zh-CN" altLang="zh-CN" dirty="0"/>
              <a:t>个网段是否能合并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C3E1F-A382-4DF6-B027-E8B16D27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F7CDDC-FBA2-4EA7-A87D-620FB1EF5C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75" y="1485497"/>
            <a:ext cx="7200800" cy="244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30AFF8-378E-4D12-81EA-847F0984E9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12" y="4229467"/>
            <a:ext cx="7298125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89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64087-0A1A-4FF1-96E2-98AC174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）判断</a:t>
            </a:r>
            <a:r>
              <a:rPr lang="en-US" altLang="zh-CN" dirty="0"/>
              <a:t>4</a:t>
            </a:r>
            <a:r>
              <a:rPr lang="zh-CN" altLang="zh-CN" dirty="0"/>
              <a:t>个网段是否能合并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E846-CF56-4BBF-A6A6-7EDE874F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规律：要合并连续的四个网络，只要第一个网络的网络号写成二进制后面两位是</a:t>
            </a:r>
            <a:r>
              <a:rPr lang="en-US" altLang="zh-CN" dirty="0"/>
              <a:t>00</a:t>
            </a:r>
            <a:r>
              <a:rPr lang="zh-CN" altLang="zh-CN" dirty="0"/>
              <a:t>，这四个网段就能合并，根据</a:t>
            </a:r>
            <a:r>
              <a:rPr lang="en-US" altLang="zh-CN" dirty="0"/>
              <a:t>5.1.2</a:t>
            </a:r>
            <a:r>
              <a:rPr lang="zh-CN" altLang="zh-CN" dirty="0"/>
              <a:t>讲到的二进制数的规律，只要一个数能够被</a:t>
            </a:r>
            <a:r>
              <a:rPr lang="en-US" altLang="zh-CN" dirty="0"/>
              <a:t>4</a:t>
            </a:r>
            <a:r>
              <a:rPr lang="zh-CN" altLang="zh-CN" dirty="0"/>
              <a:t>整除，写成二进制最后两位肯定是</a:t>
            </a:r>
            <a:r>
              <a:rPr lang="en-US" altLang="zh-CN" dirty="0"/>
              <a:t>00</a:t>
            </a:r>
            <a:r>
              <a:rPr lang="zh-CN" altLang="zh-CN" dirty="0"/>
              <a:t>。</a:t>
            </a:r>
            <a:r>
              <a:rPr lang="zh-CN" altLang="zh-CN" b="1" dirty="0"/>
              <a:t> </a:t>
            </a:r>
            <a:endParaRPr lang="zh-CN" altLang="zh-CN" dirty="0"/>
          </a:p>
          <a:p>
            <a:r>
              <a:rPr lang="zh-CN" altLang="zh-CN" b="1" dirty="0"/>
              <a:t>结论：判断连续的</a:t>
            </a:r>
            <a:r>
              <a:rPr lang="en-US" altLang="zh-CN" b="1" dirty="0"/>
              <a:t>4</a:t>
            </a:r>
            <a:r>
              <a:rPr lang="zh-CN" altLang="zh-CN" b="1" dirty="0"/>
              <a:t>个网段是否能够合并，只要第一个网络号能被</a:t>
            </a:r>
            <a:r>
              <a:rPr lang="en-US" altLang="zh-CN" b="1" dirty="0"/>
              <a:t>4</a:t>
            </a:r>
            <a:r>
              <a:rPr lang="zh-CN" altLang="zh-CN" b="1" dirty="0"/>
              <a:t>整除，就能够通过左移</a:t>
            </a:r>
            <a:r>
              <a:rPr lang="en-US" altLang="zh-CN" b="1" dirty="0"/>
              <a:t>2</a:t>
            </a:r>
            <a:r>
              <a:rPr lang="zh-CN" altLang="zh-CN" b="1" dirty="0"/>
              <a:t>位子网掩码合并将这</a:t>
            </a:r>
            <a:r>
              <a:rPr lang="en-US" altLang="zh-CN" b="1" dirty="0"/>
              <a:t>4</a:t>
            </a:r>
            <a:r>
              <a:rPr lang="zh-CN" altLang="zh-CN" b="1" dirty="0"/>
              <a:t>个网段合并。</a:t>
            </a:r>
            <a:endParaRPr lang="en-US" altLang="zh-CN" b="1" dirty="0"/>
          </a:p>
          <a:p>
            <a:r>
              <a:rPr lang="zh-CN" altLang="zh-CN" b="1" dirty="0"/>
              <a:t>依次类推，要想判断连续的</a:t>
            </a:r>
            <a:r>
              <a:rPr lang="en-US" altLang="zh-CN" b="1" dirty="0"/>
              <a:t>8</a:t>
            </a:r>
            <a:r>
              <a:rPr lang="zh-CN" altLang="zh-CN" b="1" dirty="0"/>
              <a:t>个网段是否能够合并，只要第一个网络号能被</a:t>
            </a:r>
            <a:r>
              <a:rPr lang="en-US" altLang="zh-CN" b="1" dirty="0"/>
              <a:t>8</a:t>
            </a:r>
            <a:r>
              <a:rPr lang="zh-CN" altLang="zh-CN" b="1" dirty="0"/>
              <a:t>整除，这</a:t>
            </a:r>
            <a:r>
              <a:rPr lang="en-US" altLang="zh-CN" b="1" dirty="0"/>
              <a:t>8</a:t>
            </a:r>
            <a:r>
              <a:rPr lang="zh-CN" altLang="zh-CN" b="1" dirty="0"/>
              <a:t>个连续的网段就能够通过左移</a:t>
            </a:r>
            <a:r>
              <a:rPr lang="en-US" altLang="zh-CN" b="1" dirty="0"/>
              <a:t>3</a:t>
            </a:r>
            <a:r>
              <a:rPr lang="zh-CN" altLang="zh-CN" b="1" dirty="0"/>
              <a:t>位子网掩码合并。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72809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50C5-6C28-4202-9F3E-FF7284A1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3F319-074B-4795-84E1-BF36A558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判断</a:t>
            </a:r>
            <a:r>
              <a:rPr lang="en-US" altLang="zh-CN" dirty="0"/>
              <a:t>131.107.232.0/24</a:t>
            </a:r>
            <a:r>
              <a:rPr lang="zh-CN" altLang="zh-CN" dirty="0"/>
              <a:t>、</a:t>
            </a:r>
            <a:r>
              <a:rPr lang="en-US" altLang="zh-CN" dirty="0"/>
              <a:t>131.107.233.0/24</a:t>
            </a:r>
            <a:r>
              <a:rPr lang="zh-CN" altLang="zh-CN" dirty="0"/>
              <a:t>、</a:t>
            </a:r>
            <a:r>
              <a:rPr lang="en-US" altLang="zh-CN" dirty="0"/>
              <a:t>131.107.234.0/24</a:t>
            </a:r>
            <a:r>
              <a:rPr lang="zh-CN" altLang="zh-CN" dirty="0"/>
              <a:t>和</a:t>
            </a:r>
            <a:r>
              <a:rPr lang="en-US" altLang="zh-CN" dirty="0"/>
              <a:t>131.107.235.0/24</a:t>
            </a:r>
            <a:r>
              <a:rPr lang="zh-CN" altLang="zh-CN" dirty="0"/>
              <a:t>这四个网段是否能够左移</a:t>
            </a:r>
            <a:r>
              <a:rPr lang="en-US" altLang="zh-CN" dirty="0"/>
              <a:t>2</a:t>
            </a:r>
            <a:r>
              <a:rPr lang="zh-CN" altLang="zh-CN" dirty="0"/>
              <a:t>位子网掩码合并成一个网段。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300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8E8C1-6F1C-46F8-91B1-ADEAC41D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网段合并的规律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9C1E0-03D1-4E88-A82A-89379319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2E0463-0B79-43F3-B0B4-505FEC3740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/>
              <a:t>网段合并的规律，子网掩码左移</a:t>
            </a:r>
            <a:r>
              <a:rPr lang="en-US" altLang="zh-CN"/>
              <a:t>1</a:t>
            </a:r>
            <a:r>
              <a:rPr lang="zh-CN" altLang="zh-CN"/>
              <a:t>位能够将能够合并两个网段，左移</a:t>
            </a:r>
            <a:r>
              <a:rPr lang="en-US" altLang="zh-CN"/>
              <a:t>2</a:t>
            </a:r>
            <a:r>
              <a:rPr lang="zh-CN" altLang="zh-CN"/>
              <a:t>位，能够合并四个网段，左移</a:t>
            </a:r>
            <a:r>
              <a:rPr lang="en-US" altLang="zh-CN"/>
              <a:t>3</a:t>
            </a:r>
            <a:r>
              <a:rPr lang="zh-CN" altLang="zh-CN"/>
              <a:t>位，能够合并</a:t>
            </a:r>
            <a:r>
              <a:rPr lang="en-US" altLang="zh-CN"/>
              <a:t>8</a:t>
            </a:r>
            <a:r>
              <a:rPr lang="zh-CN" altLang="zh-CN"/>
              <a:t>个网段。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0883AF-B938-4414-9D3B-1661FD9284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371" y="3240029"/>
            <a:ext cx="8203952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0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A7A6-CD54-41DE-81FE-CEB65261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等长子网划分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3C18A-1806-4213-AA91-B52109FF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子网划分，就是借用现有网段的主机位做子网位，划分出多个子网。子网划分的任务包括两部分：</a:t>
            </a:r>
          </a:p>
          <a:p>
            <a:r>
              <a:rPr lang="zh-CN" altLang="zh-CN" dirty="0"/>
              <a:t>等长子网划分就是将一个网段等分成多个网段，也就是等分成多个子网。</a:t>
            </a:r>
          </a:p>
          <a:p>
            <a:pPr lvl="1"/>
            <a:r>
              <a:rPr lang="en-US" altLang="zh-CN" dirty="0"/>
              <a:t>1.</a:t>
            </a:r>
            <a:r>
              <a:rPr lang="zh-CN" altLang="zh-CN" dirty="0"/>
              <a:t>确定子网掩码的长度。</a:t>
            </a:r>
          </a:p>
          <a:p>
            <a:pPr lvl="1"/>
            <a:r>
              <a:rPr lang="en-US" altLang="zh-CN" dirty="0"/>
              <a:t>2.</a:t>
            </a:r>
            <a:r>
              <a:rPr lang="zh-CN" altLang="zh-CN" dirty="0"/>
              <a:t>确定子网中第一个可用的</a:t>
            </a:r>
            <a:r>
              <a:rPr lang="en-US" altLang="zh-CN" dirty="0"/>
              <a:t>IP</a:t>
            </a:r>
            <a:r>
              <a:rPr lang="zh-CN" altLang="zh-CN" dirty="0"/>
              <a:t>地址和最后一个可用的</a:t>
            </a:r>
            <a:r>
              <a:rPr lang="en-US" altLang="zh-CN" dirty="0"/>
              <a:t>IP</a:t>
            </a:r>
            <a:r>
              <a:rPr lang="zh-CN" altLang="zh-CN" dirty="0"/>
              <a:t>地址。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917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B289F-331A-41A9-AF2D-191D6BC4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B0EDD-63C6-4320-8A39-388976C3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182.2.1.2   255.255.</a:t>
            </a:r>
            <a:r>
              <a:rPr lang="en-US" altLang="zh-CN" dirty="0">
                <a:solidFill>
                  <a:srgbClr val="FF0000"/>
                </a:solidFill>
              </a:rPr>
              <a:t>255</a:t>
            </a:r>
            <a:r>
              <a:rPr lang="en-US" altLang="zh-CN" dirty="0"/>
              <a:t>.0 </a:t>
            </a:r>
            <a:r>
              <a:rPr lang="zh-CN" altLang="en-US" dirty="0"/>
              <a:t>划分了子网的一个</a:t>
            </a:r>
            <a:r>
              <a:rPr lang="en-US" altLang="zh-CN" dirty="0"/>
              <a:t>B</a:t>
            </a:r>
            <a:r>
              <a:rPr lang="zh-CN" altLang="en-US" dirty="0"/>
              <a:t>类地址</a:t>
            </a:r>
            <a:endParaRPr lang="en-US" altLang="zh-CN" dirty="0"/>
          </a:p>
          <a:p>
            <a:r>
              <a:rPr lang="en-US" altLang="zh-CN" dirty="0"/>
              <a:t>12.2.1.2    255.</a:t>
            </a:r>
            <a:r>
              <a:rPr lang="en-US" altLang="zh-CN" dirty="0">
                <a:solidFill>
                  <a:srgbClr val="FF0000"/>
                </a:solidFill>
              </a:rPr>
              <a:t>255</a:t>
            </a:r>
            <a:r>
              <a:rPr lang="en-US" altLang="zh-CN" dirty="0"/>
              <a:t>.0.0  </a:t>
            </a:r>
            <a:r>
              <a:rPr lang="zh-CN" altLang="en-US" dirty="0"/>
              <a:t>划分了子网的一个</a:t>
            </a:r>
            <a:r>
              <a:rPr lang="en-US" altLang="zh-CN" dirty="0"/>
              <a:t>A</a:t>
            </a:r>
            <a:r>
              <a:rPr lang="zh-CN" altLang="en-US" dirty="0"/>
              <a:t>类地址</a:t>
            </a:r>
            <a:endParaRPr lang="en-US" altLang="zh-CN" dirty="0"/>
          </a:p>
          <a:p>
            <a:r>
              <a:rPr lang="en-US" altLang="zh-CN" dirty="0"/>
              <a:t>192.2.1.2    255.255.0.0  </a:t>
            </a:r>
            <a:r>
              <a:rPr lang="zh-CN" altLang="en-US" dirty="0"/>
              <a:t>超网合并了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类网段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85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E270-8FB4-4347-836B-9C0715D9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判断一个网段是超网还是子网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427A2-B021-419B-B7C6-485CE719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通过左移子网掩码合并多个网段，右移子网掩码将一个网段划分成多个子网，使得</a:t>
            </a:r>
            <a:r>
              <a:rPr lang="en-US" altLang="zh-CN" dirty="0"/>
              <a:t>IP</a:t>
            </a:r>
            <a:r>
              <a:rPr lang="zh-CN" altLang="zh-CN" dirty="0"/>
              <a:t>地址打破了传统的</a:t>
            </a:r>
            <a:r>
              <a:rPr lang="en-US" altLang="zh-CN" dirty="0"/>
              <a:t>A</a:t>
            </a:r>
            <a:r>
              <a:rPr lang="zh-CN" altLang="zh-CN" dirty="0"/>
              <a:t>类、</a:t>
            </a:r>
            <a:r>
              <a:rPr lang="en-US" altLang="zh-CN" dirty="0"/>
              <a:t>B</a:t>
            </a:r>
            <a:r>
              <a:rPr lang="zh-CN" altLang="zh-CN" dirty="0"/>
              <a:t>类、</a:t>
            </a:r>
            <a:r>
              <a:rPr lang="en-US" altLang="zh-CN" dirty="0"/>
              <a:t>C</a:t>
            </a:r>
            <a:r>
              <a:rPr lang="zh-CN" altLang="zh-CN" dirty="0"/>
              <a:t>类的界限。</a:t>
            </a:r>
          </a:p>
          <a:p>
            <a:r>
              <a:rPr lang="zh-CN" altLang="zh-CN" dirty="0"/>
              <a:t>判断一个网段到底是子网还是超网，就要看该网段是</a:t>
            </a:r>
            <a:r>
              <a:rPr lang="en-US" altLang="zh-CN" dirty="0"/>
              <a:t>A</a:t>
            </a:r>
            <a:r>
              <a:rPr lang="zh-CN" altLang="zh-CN" dirty="0"/>
              <a:t>类网络、还是</a:t>
            </a:r>
            <a:r>
              <a:rPr lang="en-US" altLang="zh-CN" dirty="0"/>
              <a:t>B</a:t>
            </a:r>
            <a:r>
              <a:rPr lang="zh-CN" altLang="zh-CN" dirty="0"/>
              <a:t>类网络、还是</a:t>
            </a:r>
            <a:r>
              <a:rPr lang="en-US" altLang="zh-CN" dirty="0"/>
              <a:t>C</a:t>
            </a:r>
            <a:r>
              <a:rPr lang="zh-CN" altLang="zh-CN" dirty="0"/>
              <a:t>类网络，默认</a:t>
            </a:r>
            <a:r>
              <a:rPr lang="en-US" altLang="zh-CN" dirty="0"/>
              <a:t>A</a:t>
            </a:r>
            <a:r>
              <a:rPr lang="zh-CN" altLang="zh-CN" dirty="0"/>
              <a:t>类子网掩码</a:t>
            </a:r>
            <a:r>
              <a:rPr lang="en-US" altLang="zh-CN" dirty="0"/>
              <a:t>/8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类子网掩码是</a:t>
            </a:r>
            <a:r>
              <a:rPr lang="en-US" altLang="zh-CN" dirty="0"/>
              <a:t>/16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类子网掩码是</a:t>
            </a:r>
            <a:r>
              <a:rPr lang="en-US" altLang="zh-CN" dirty="0"/>
              <a:t>/24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如果该网段的子网掩码比默认子网掩码长，就是子网，如果该网段的子网掩码比默认子网掩码短，则是超网。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619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EF011-6F95-4641-867F-474ED44E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D48BE-EB07-4A97-B829-0B714520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12.3.0.0/16</a:t>
            </a:r>
            <a:r>
              <a:rPr lang="zh-CN" altLang="zh-CN" dirty="0"/>
              <a:t>这是</a:t>
            </a:r>
            <a:r>
              <a:rPr lang="en-US" altLang="zh-CN" dirty="0"/>
              <a:t>A</a:t>
            </a:r>
            <a:r>
              <a:rPr lang="zh-CN" altLang="zh-CN" dirty="0"/>
              <a:t>类网络还是</a:t>
            </a:r>
            <a:r>
              <a:rPr lang="en-US" altLang="zh-CN" dirty="0"/>
              <a:t>C</a:t>
            </a:r>
            <a:r>
              <a:rPr lang="zh-CN" altLang="zh-CN" dirty="0"/>
              <a:t>类网络呢？是超网还是子网呢？</a:t>
            </a:r>
          </a:p>
          <a:p>
            <a:pPr lvl="1"/>
            <a:r>
              <a:rPr lang="en-US" altLang="zh-CN" dirty="0"/>
              <a:t>IP</a:t>
            </a:r>
            <a:r>
              <a:rPr lang="zh-CN" altLang="zh-CN" dirty="0"/>
              <a:t>地址的第一部分是</a:t>
            </a:r>
            <a:r>
              <a:rPr lang="en-US" altLang="zh-CN" dirty="0"/>
              <a:t>12</a:t>
            </a:r>
            <a:r>
              <a:rPr lang="zh-CN" altLang="zh-CN" dirty="0"/>
              <a:t>，这是一个</a:t>
            </a:r>
            <a:r>
              <a:rPr lang="en-US" altLang="zh-CN" dirty="0"/>
              <a:t>A</a:t>
            </a:r>
            <a:r>
              <a:rPr lang="zh-CN" altLang="zh-CN" dirty="0"/>
              <a:t>类网络，</a:t>
            </a:r>
            <a:r>
              <a:rPr lang="en-US" altLang="zh-CN" dirty="0"/>
              <a:t>A</a:t>
            </a:r>
            <a:r>
              <a:rPr lang="zh-CN" altLang="zh-CN" dirty="0"/>
              <a:t>类地址默认子网掩码是</a:t>
            </a:r>
            <a:r>
              <a:rPr lang="en-US" altLang="zh-CN" dirty="0"/>
              <a:t>/8</a:t>
            </a:r>
            <a:r>
              <a:rPr lang="zh-CN" altLang="zh-CN" dirty="0"/>
              <a:t>，该网络的子网掩码是</a:t>
            </a:r>
            <a:r>
              <a:rPr lang="en-US" altLang="zh-CN" dirty="0"/>
              <a:t>/16</a:t>
            </a:r>
            <a:r>
              <a:rPr lang="zh-CN" altLang="zh-CN" dirty="0"/>
              <a:t>，比默认子网掩码长，所以说这是</a:t>
            </a:r>
            <a:r>
              <a:rPr lang="en-US" altLang="zh-CN" dirty="0"/>
              <a:t>A</a:t>
            </a:r>
            <a:r>
              <a:rPr lang="zh-CN" altLang="zh-CN" dirty="0"/>
              <a:t>类网的一个子网。</a:t>
            </a:r>
          </a:p>
          <a:p>
            <a:r>
              <a:rPr lang="en-US" altLang="zh-CN" dirty="0"/>
              <a:t>222.3.0.0/16</a:t>
            </a:r>
            <a:r>
              <a:rPr lang="zh-CN" altLang="zh-CN" dirty="0"/>
              <a:t>这是</a:t>
            </a:r>
            <a:r>
              <a:rPr lang="en-US" altLang="zh-CN" dirty="0"/>
              <a:t>C</a:t>
            </a:r>
            <a:r>
              <a:rPr lang="zh-CN" altLang="zh-CN" dirty="0"/>
              <a:t>类网络还是</a:t>
            </a:r>
            <a:r>
              <a:rPr lang="en-US" altLang="zh-CN" dirty="0"/>
              <a:t>B</a:t>
            </a:r>
            <a:r>
              <a:rPr lang="zh-CN" altLang="zh-CN" dirty="0"/>
              <a:t>类网络呢？是超网还是子网呢？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0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BC677-F50B-4500-8035-922549AE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000C3-2E01-4725-B6FB-8D57A275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EFA7A5-6B35-44A6-8773-1088963B2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6" y="2017687"/>
            <a:ext cx="1114999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15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8276-5831-48C3-8EA5-60CC16C1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等长子网划分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F140D-E881-4355-A42C-FF50E3B2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）等分成两个子网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400406-9A6B-49CD-A3E9-32A68D75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73" y="2368116"/>
            <a:ext cx="8063253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2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459F4-FDF5-4C29-B081-474EA8A3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）等分成两个子网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EDC2F-0AA3-498B-B211-B469D03B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7785C3-0B4F-4662-A50B-0C225135356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640459"/>
            <a:ext cx="6912768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65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EE49-C845-47D5-9256-BDB448D8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）等分成两个子网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A2773-196F-4599-8481-9F16E661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两个子网的子网掩码都为</a:t>
            </a:r>
            <a:r>
              <a:rPr lang="en-US" altLang="zh-CN" dirty="0"/>
              <a:t>255.255.255.128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子网可用的地址范围为</a:t>
            </a:r>
            <a:r>
              <a:rPr lang="en-US" altLang="zh-CN" dirty="0"/>
              <a:t>192.168.0.1</a:t>
            </a:r>
            <a:r>
              <a:rPr lang="zh-CN" altLang="en-US" dirty="0"/>
              <a:t>～</a:t>
            </a:r>
            <a:r>
              <a:rPr lang="en-US" altLang="zh-CN" dirty="0"/>
              <a:t>192.168.0.126</a:t>
            </a:r>
            <a:r>
              <a:rPr lang="zh-CN" altLang="en-US" dirty="0"/>
              <a:t>，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192.168.0.0</a:t>
            </a:r>
            <a:r>
              <a:rPr lang="zh-CN" altLang="en-US" dirty="0"/>
              <a:t>由于主机位全为</a:t>
            </a:r>
            <a:r>
              <a:rPr lang="en-US" altLang="zh-CN" dirty="0"/>
              <a:t>0</a:t>
            </a:r>
            <a:r>
              <a:rPr lang="zh-CN" altLang="en-US" dirty="0"/>
              <a:t>，不能分配给计算机使用，如图</a:t>
            </a:r>
            <a:r>
              <a:rPr lang="en-US" altLang="zh-CN" dirty="0"/>
              <a:t>5-36</a:t>
            </a:r>
            <a:r>
              <a:rPr lang="zh-CN" altLang="en-US" dirty="0"/>
              <a:t>所示，</a:t>
            </a:r>
            <a:r>
              <a:rPr lang="en-US" altLang="zh-CN" dirty="0"/>
              <a:t>192.168.0.127</a:t>
            </a:r>
            <a:r>
              <a:rPr lang="zh-CN" altLang="en-US" dirty="0"/>
              <a:t>由于其主机位全为</a:t>
            </a:r>
            <a:r>
              <a:rPr lang="en-US" altLang="zh-CN" dirty="0"/>
              <a:t>1</a:t>
            </a:r>
            <a:r>
              <a:rPr lang="zh-CN" altLang="en-US" dirty="0"/>
              <a:t>，不能分配计算机。</a:t>
            </a:r>
          </a:p>
          <a:p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ABBB6544-B544-4044-A558-4DD136BB687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63" y="695950"/>
            <a:ext cx="4392488" cy="11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F67B39-4224-4C90-96E0-9ABA2B8A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669" y="3722852"/>
            <a:ext cx="749523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08055-EC5B-4A98-9A49-0341BE6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）等分成四个子网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0668A-C9E0-4F5C-B8FA-66E8730B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C428E-7B07-4197-A2D0-A044021576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88" y="1412238"/>
            <a:ext cx="9159824" cy="517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87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7791-BFA6-4F3D-998A-B6A282D6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）等分成四个子网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070A6-A799-4AF9-A11D-F909E7C9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每个子网的最后一个地址都是本子网的广播地址，不能分配给计算机使用，的</a:t>
            </a:r>
            <a:r>
              <a:rPr lang="en-US" altLang="zh-CN" dirty="0"/>
              <a:t>A</a:t>
            </a:r>
            <a:r>
              <a:rPr lang="zh-CN" altLang="zh-CN" dirty="0"/>
              <a:t>子网的</a:t>
            </a:r>
            <a:r>
              <a:rPr lang="en-US" altLang="zh-CN" dirty="0"/>
              <a:t>63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子网的</a:t>
            </a:r>
            <a:r>
              <a:rPr lang="en-US" altLang="zh-CN" dirty="0"/>
              <a:t>127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子网的</a:t>
            </a:r>
            <a:r>
              <a:rPr lang="en-US" altLang="zh-CN" dirty="0"/>
              <a:t>191</a:t>
            </a:r>
            <a:r>
              <a:rPr lang="zh-CN" altLang="zh-CN" dirty="0"/>
              <a:t>和</a:t>
            </a:r>
            <a:r>
              <a:rPr lang="en-US" altLang="zh-CN" dirty="0"/>
              <a:t>D</a:t>
            </a:r>
            <a:r>
              <a:rPr lang="zh-CN" altLang="zh-CN" dirty="0"/>
              <a:t>子网的</a:t>
            </a:r>
            <a:r>
              <a:rPr lang="en-US" altLang="zh-CN" dirty="0"/>
              <a:t>255</a:t>
            </a:r>
            <a:r>
              <a:rPr lang="zh-CN" altLang="zh-CN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842DDE-EA3A-4748-82EF-4FF19DD322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933749"/>
            <a:ext cx="6624736" cy="3559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01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1749</Words>
  <Application>Microsoft Office PowerPoint</Application>
  <PresentationFormat>宽屏</PresentationFormat>
  <Paragraphs>150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公式</vt:lpstr>
      <vt:lpstr>IP地址</vt:lpstr>
      <vt:lpstr>子网划分</vt:lpstr>
      <vt:lpstr>地址浪费</vt:lpstr>
      <vt:lpstr>等长子网划分</vt:lpstr>
      <vt:lpstr>等长子网划分</vt:lpstr>
      <vt:lpstr>（1）等分成两个子网</vt:lpstr>
      <vt:lpstr>（1）等分成两个子网</vt:lpstr>
      <vt:lpstr>（2）等分成四个子网</vt:lpstr>
      <vt:lpstr>（2）等分成四个子网</vt:lpstr>
      <vt:lpstr>（3）等分为八个子网</vt:lpstr>
      <vt:lpstr>B类网络子网划分</vt:lpstr>
      <vt:lpstr>B类网络子网划分</vt:lpstr>
      <vt:lpstr>A类地址子网划分</vt:lpstr>
      <vt:lpstr>每个子网第一个和最后一个可用地址</vt:lpstr>
      <vt:lpstr>变长子网划分</vt:lpstr>
      <vt:lpstr>变长子网划分</vt:lpstr>
      <vt:lpstr>变长子网划分规律</vt:lpstr>
      <vt:lpstr>点到点网络的子网掩码</vt:lpstr>
      <vt:lpstr>PowerPoint 演示文稿</vt:lpstr>
      <vt:lpstr>子网掩码另一种表示方法-CIDR</vt:lpstr>
      <vt:lpstr>子网掩码的二进制写法以及相对应的CIDR的斜线表示</vt:lpstr>
      <vt:lpstr>PowerPoint 演示文稿</vt:lpstr>
      <vt:lpstr>判断IP地址所属的网段1</vt:lpstr>
      <vt:lpstr>判断IP地址所属的网段1</vt:lpstr>
      <vt:lpstr>总结</vt:lpstr>
      <vt:lpstr>子网划分需要注意几个问题</vt:lpstr>
      <vt:lpstr>超网合并网段</vt:lpstr>
      <vt:lpstr>PowerPoint 演示文稿</vt:lpstr>
      <vt:lpstr>PowerPoint 演示文稿</vt:lpstr>
      <vt:lpstr>PowerPoint 演示文稿</vt:lpstr>
      <vt:lpstr>合并网段</vt:lpstr>
      <vt:lpstr>合并网段的规律</vt:lpstr>
      <vt:lpstr>不是任何连续的网段都能合并</vt:lpstr>
      <vt:lpstr>哪些连续的网段能够合并</vt:lpstr>
      <vt:lpstr>思考</vt:lpstr>
      <vt:lpstr>（2）判断4个网段是否能合并</vt:lpstr>
      <vt:lpstr>（2）判断4个网段是否能合并</vt:lpstr>
      <vt:lpstr>思考</vt:lpstr>
      <vt:lpstr>网段合并的规律</vt:lpstr>
      <vt:lpstr>PowerPoint 演示文稿</vt:lpstr>
      <vt:lpstr>判断一个网段是超网还是子网</vt:lpstr>
      <vt:lpstr>思考</vt:lpstr>
      <vt:lpstr>考试题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IP地址</dc:title>
  <dc:creator>carol</dc:creator>
  <cp:lastModifiedBy>carol</cp:lastModifiedBy>
  <cp:revision>3</cp:revision>
  <dcterms:created xsi:type="dcterms:W3CDTF">2020-03-27T11:17:09Z</dcterms:created>
  <dcterms:modified xsi:type="dcterms:W3CDTF">2020-04-27T13:12:31Z</dcterms:modified>
</cp:coreProperties>
</file>