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5A22B-E884-4F35-A9E0-7FB393357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37AC26-1AF3-4673-A219-43DB0B89B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C94DB-D3E5-40B7-A9A7-6BD446F6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960DE-8D4C-4B0D-9F9F-1A200C94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A9393-471F-45EA-9C7D-05DBD307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BE65D-D57C-44BE-8370-7A6ED885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9E7E7-E7AD-46CE-829D-A8A0F75A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ABEAD-6110-4C13-8EC3-9E4954E0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FFE30-638F-4048-9F9D-ACA66B3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42E03-8659-4FF9-ACB7-188E5DB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3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9DCE9C-85AB-4734-AAB4-69DDD2B7C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A4FA8-1238-4E6D-8526-A40C7A2D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07291-91A4-4968-AD85-E251F8EA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EED0F-74A9-4B92-B6A8-E8219A30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4AF90-2CBF-45CF-85CB-B92E22A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8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08B5-E744-4B59-8DAB-0D4A4D92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531B-409B-4663-A9A4-1A81A908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93CC-D001-43F8-A832-FA21EE1C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ABB74-3F1B-4E0D-ADE3-FD60D8B3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B8A7C-8463-4017-9C63-FBEC3D81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0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5FCE0-7D78-43C5-94F4-269B34BD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C3F02-7584-4AEC-8B9B-01E9B9EB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DCFC2-7004-4ED6-8139-2C5DDC7F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46015-55F3-4F44-9AE1-3EBB847C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40412-511F-4F10-ABB8-FA76E67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0591C-5F7E-4E14-AC7D-C737B27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DF07B-9DE7-431B-A7E2-9483C6DB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E51F3-C967-48DB-8282-4A6BFCFD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D1C15-E16A-45BC-B65E-8AF036E6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19114-B875-4B36-B110-4078F4C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544BD-CA34-49AB-8253-067C23A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43437-72AE-465D-8EB3-A6C7F9DD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B9FF8-F14C-4AFB-8021-C6587778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4B74F-AEDC-439A-8FDA-AF002A74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6622B-0BDC-4F47-8B88-067BE119E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E3302A-290D-4867-AF62-38BCE30A5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A331FC-C4AA-4482-A9D8-F004D5EA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3EE990-B0DC-443A-A887-92169DB5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C35418-F074-4538-AEC1-EA26E156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7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449BB-1AD3-41BF-9237-3DB3F942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12E694-47E9-49AF-98B6-9883BF22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46E97-8C47-4072-BA87-CDA1E553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05B0C-9994-4388-9E49-96A54D5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59639D-73F9-4C8F-819F-D4DEF933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ED081-9EE8-485E-85E2-F88EAF1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01261-4BA9-494C-8794-470D3A6A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91BDD-9A1B-4A4E-8481-94A5CEF8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886E6-5EE0-49F6-B74D-04D6B5E3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1C316-6913-4BB1-ADA0-47657D95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558C1-E7F0-4265-A319-D7B75802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70805-7A0F-4682-8073-51E37C0A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64D1B-7A30-4046-996D-43513D3D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DC63-6EDE-4060-87D5-DB255C7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B0969-664E-43E3-9A43-565C5CC8E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63383-034C-45EF-8A6F-F617ED9A8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1A8D4-E286-4768-91E3-68B72991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11D96-FB15-444A-8407-0331EB96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62156-AC07-494E-AE73-A30901CC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EDA413-88F6-47BE-AC45-8689FFDE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EC877-A04F-4EA0-AD92-5F84BDD5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73B2A-5D88-4570-A886-0B0A7EA68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8395-C65F-4D8E-A5F6-6515B802A1A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F7C6-91AA-419B-992E-FE0F60FC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FF90-AD3D-43A0-B6AF-3D61B18FD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B94E-EFF8-4A5D-86E6-3E9E730C5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A4FD-0009-4F02-BEED-3D3719D84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TCP&amp;UDP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FC932E-99DE-461B-BEC3-70C23218E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2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056C-C466-4659-AE7B-8DC8CB6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20CAB-A492-48B9-89AD-D208AB7B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3219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分段头部长度：</a:t>
            </a:r>
            <a:r>
              <a:rPr lang="zh-CN" altLang="en-US" dirty="0">
                <a:solidFill>
                  <a:srgbClr val="FF0000"/>
                </a:solidFill>
              </a:rPr>
              <a:t>必须是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的整数倍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标志：</a:t>
            </a:r>
            <a:endParaRPr lang="en-US" altLang="zh-CN" dirty="0"/>
          </a:p>
          <a:p>
            <a:pPr lvl="1"/>
            <a:r>
              <a:rPr lang="en-US" altLang="zh-CN" dirty="0"/>
              <a:t>URG</a:t>
            </a:r>
          </a:p>
          <a:p>
            <a:pPr lvl="1"/>
            <a:r>
              <a:rPr lang="en-US" altLang="zh-CN" dirty="0"/>
              <a:t>ACK</a:t>
            </a:r>
          </a:p>
          <a:p>
            <a:pPr lvl="1"/>
            <a:r>
              <a:rPr lang="en-US" altLang="zh-CN" dirty="0"/>
              <a:t>PSH</a:t>
            </a:r>
          </a:p>
          <a:p>
            <a:pPr lvl="1"/>
            <a:r>
              <a:rPr lang="en-US" altLang="zh-CN" dirty="0"/>
              <a:t>RST</a:t>
            </a:r>
          </a:p>
          <a:p>
            <a:pPr lvl="1"/>
            <a:r>
              <a:rPr lang="en-US" altLang="zh-CN" dirty="0"/>
              <a:t>SYN</a:t>
            </a:r>
          </a:p>
          <a:p>
            <a:pPr lvl="1"/>
            <a:r>
              <a:rPr lang="en-US" altLang="zh-CN" dirty="0"/>
              <a:t>FIN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DDCC0-B443-4AFC-B558-28459887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98" y="573601"/>
            <a:ext cx="5752381" cy="27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2A13C5-34C6-452C-8F14-D2514581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50" y="3396011"/>
            <a:ext cx="4190476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4EEF-80B7-480F-9947-165FBE33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的确认和重传机制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0E60B-B458-4EE9-A096-7ACCEC4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F27E8-CC03-4321-A1C0-D77C4128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92" y="1825625"/>
            <a:ext cx="3914286" cy="45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59194A-0217-4FD9-BA3A-2F26EA3D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99" y="1825625"/>
            <a:ext cx="3780952" cy="453333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0E04C17-3D97-448A-A4E4-F08B1128D90F}"/>
              </a:ext>
            </a:extLst>
          </p:cNvPr>
          <p:cNvSpPr/>
          <p:nvPr/>
        </p:nvSpPr>
        <p:spPr>
          <a:xfrm>
            <a:off x="6731032" y="3784209"/>
            <a:ext cx="3541085" cy="15052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F533CC-E0E4-4433-A181-329C63F0EFE7}"/>
              </a:ext>
            </a:extLst>
          </p:cNvPr>
          <p:cNvSpPr txBox="1"/>
          <p:nvPr/>
        </p:nvSpPr>
        <p:spPr>
          <a:xfrm>
            <a:off x="10834235" y="3308796"/>
            <a:ext cx="1091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ACK</a:t>
            </a:r>
            <a:r>
              <a:rPr lang="zh-CN" altLang="en-US" sz="2800" dirty="0">
                <a:solidFill>
                  <a:srgbClr val="FF0000"/>
                </a:solidFill>
              </a:rPr>
              <a:t>丢失处理？</a:t>
            </a:r>
          </a:p>
        </p:txBody>
      </p:sp>
    </p:spTree>
    <p:extLst>
      <p:ext uri="{BB962C8B-B14F-4D97-AF65-F5344CB8AC3E}">
        <p14:creationId xmlns:p14="http://schemas.microsoft.com/office/powerpoint/2010/main" val="419794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67F79-CA7B-4DC0-B31C-5041D096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FCF60-679B-4BB6-93D6-B823410A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作用：标识</a:t>
            </a:r>
            <a:r>
              <a:rPr lang="en-US" altLang="zh-CN" dirty="0"/>
              <a:t>TCP</a:t>
            </a:r>
            <a:r>
              <a:rPr lang="zh-CN" altLang="en-US" dirty="0"/>
              <a:t>段的载荷数据对应的应用层模块</a:t>
            </a:r>
            <a:endParaRPr lang="en-US" altLang="zh-CN" dirty="0"/>
          </a:p>
          <a:p>
            <a:r>
              <a:rPr lang="zh-CN" altLang="en-US" dirty="0"/>
              <a:t>分类：知名端口和非知名端口</a:t>
            </a:r>
            <a:endParaRPr lang="en-US" altLang="zh-CN" dirty="0"/>
          </a:p>
          <a:p>
            <a:r>
              <a:rPr lang="zh-CN" altLang="en-US" dirty="0"/>
              <a:t>知名端口 </a:t>
            </a:r>
            <a:r>
              <a:rPr lang="en-US" altLang="zh-CN" dirty="0"/>
              <a:t>0-1023</a:t>
            </a:r>
          </a:p>
          <a:p>
            <a:r>
              <a:rPr lang="zh-CN" altLang="en-US" dirty="0"/>
              <a:t>非知名端口 </a:t>
            </a:r>
            <a:r>
              <a:rPr lang="en-US" altLang="zh-CN" dirty="0"/>
              <a:t>1024-65535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C57402-9FF3-4A92-9A4D-DF5338CA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04" y="3224963"/>
            <a:ext cx="6513757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3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E1D00-13E4-44D0-A1A0-FE7E1D3E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66810-35C1-4ADF-9A6B-23AE781E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  <a:r>
              <a:rPr lang="en-US" altLang="zh-CN" dirty="0"/>
              <a:t>VS</a:t>
            </a:r>
            <a:r>
              <a:rPr lang="zh-CN" altLang="en-US" dirty="0"/>
              <a:t>效率？</a:t>
            </a:r>
            <a:endParaRPr lang="en-US" altLang="zh-CN" dirty="0"/>
          </a:p>
          <a:p>
            <a:r>
              <a:rPr lang="zh-CN" altLang="en-US" dirty="0"/>
              <a:t>视频传输</a:t>
            </a:r>
            <a:endParaRPr lang="en-US" altLang="zh-CN" dirty="0"/>
          </a:p>
          <a:p>
            <a:r>
              <a:rPr lang="zh-CN" altLang="en-US" dirty="0"/>
              <a:t>传输介质，误码率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4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E004D-87CC-42C3-BF86-A781E16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2121-E873-4BBE-AF77-88232229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DB53A-306C-4E56-B797-4AC4832C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3005156"/>
            <a:ext cx="610476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7EC7E-F401-4B4B-8CA0-B609907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23D69-7450-4EF6-BE80-103A9FD8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无连接和面向连接的通信的区别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会话的建立和终结过程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的确认与重传机制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分段格式及重要字段的含义</a:t>
            </a:r>
            <a:endParaRPr lang="en-US" altLang="zh-CN" dirty="0"/>
          </a:p>
          <a:p>
            <a:r>
              <a:rPr lang="zh-CN" altLang="en-US" dirty="0"/>
              <a:t>应用端口号的作用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的应用场景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26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0A4FB-69F8-48E3-A955-D9034F85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无连接与面向连接的通信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B5C0F-0FE2-4A3A-9498-FCCB5352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357" cy="4351338"/>
          </a:xfrm>
        </p:spPr>
        <p:txBody>
          <a:bodyPr/>
          <a:lstStyle/>
          <a:p>
            <a:r>
              <a:rPr lang="zh-CN" altLang="en-US" dirty="0"/>
              <a:t>红球：我</a:t>
            </a:r>
            <a:endParaRPr lang="en-US" altLang="zh-CN" dirty="0"/>
          </a:p>
          <a:p>
            <a:r>
              <a:rPr lang="zh-CN" altLang="en-US" dirty="0"/>
              <a:t>黄球：爱</a:t>
            </a:r>
            <a:endParaRPr lang="en-US" altLang="zh-CN" dirty="0"/>
          </a:p>
          <a:p>
            <a:r>
              <a:rPr lang="zh-CN" altLang="en-US" dirty="0"/>
              <a:t>蓝球：你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C0399-AFF0-4313-9D6D-C982C234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23" y="2777294"/>
            <a:ext cx="6809243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0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4D2B-F004-4C84-8520-CBCFE05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无连接与面向连接的通信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F7E54-DBA6-4916-B174-D0D39192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603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915EA-F72D-4714-9EF7-64D16165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03" y="2669239"/>
            <a:ext cx="6575997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DAA72-0B8F-4C0D-A155-0FCD8AB4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二层网络的通信模式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A0193-E0E8-4D9B-AE3F-5264A7C4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无连接还是面向连接？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E8F3A6-711D-43B7-B267-A3C2CA8B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90" y="3026785"/>
            <a:ext cx="5618819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DAA72-0B8F-4C0D-A155-0FCD8AB4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三层网络的通信模式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A0193-E0E8-4D9B-AE3F-5264A7C4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无连接还是面向连接？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97CFE-641E-405D-BF8F-F52B76F9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2720341"/>
            <a:ext cx="6190476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DC646-1603-489D-8DFB-578AE107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B1118-2141-43E1-85D9-B85C8202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数据段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会话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建立、拆除</a:t>
            </a:r>
            <a:endParaRPr lang="en-US" altLang="zh-CN" dirty="0"/>
          </a:p>
          <a:p>
            <a:r>
              <a:rPr lang="zh-CN" altLang="en-US" dirty="0"/>
              <a:t>面向连接</a:t>
            </a:r>
            <a:endParaRPr lang="en-US" altLang="zh-CN" dirty="0"/>
          </a:p>
          <a:p>
            <a:r>
              <a:rPr lang="zh-CN" altLang="en-US" dirty="0"/>
              <a:t>可靠传输</a:t>
            </a:r>
          </a:p>
        </p:txBody>
      </p:sp>
    </p:spTree>
    <p:extLst>
      <p:ext uri="{BB962C8B-B14F-4D97-AF65-F5344CB8AC3E}">
        <p14:creationId xmlns:p14="http://schemas.microsoft.com/office/powerpoint/2010/main" val="22398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DFED-13F4-45A1-8C87-C46E78BA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会话的建立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00EE0-E8A3-4FB3-A12B-8DA2CF2F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三次握手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380F5-5645-4A88-BF6D-00CA3C59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633" y="2974266"/>
            <a:ext cx="24860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发送 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SYN 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  <a:ea typeface="楷体_GB2312" pitchFamily="49" charset="-122"/>
              </a:rPr>
              <a:t>请求建立连接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(seq=100 ctl=SYN)</a:t>
            </a:r>
          </a:p>
        </p:txBody>
      </p:sp>
      <p:sp>
        <p:nvSpPr>
          <p:cNvPr id="5" name="Lin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076355-655D-4566-9EF6-6FD993151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796" y="3444166"/>
            <a:ext cx="1693862" cy="282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2D3F4E5-EAB1-479F-8990-53CF78BB3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433" y="2772654"/>
            <a:ext cx="0" cy="33432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57D9ED2-39F8-4EA0-915B-335357679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4121" y="2772654"/>
            <a:ext cx="0" cy="33432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4D4BC-6644-45D9-9242-F08A456F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408" y="2347204"/>
            <a:ext cx="7715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</a:rPr>
              <a:t>Host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30FAF-2C09-45CC-B32F-45191AE30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121" y="2274179"/>
            <a:ext cx="7715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</a:rPr>
              <a:t>Host 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AF3FE4-D86A-4B2B-BC62-D4F5FEF43F30}"/>
              </a:ext>
            </a:extLst>
          </p:cNvPr>
          <p:cNvGrpSpPr>
            <a:grpSpLocks/>
          </p:cNvGrpSpPr>
          <p:nvPr/>
        </p:nvGrpSpPr>
        <p:grpSpPr bwMode="auto">
          <a:xfrm>
            <a:off x="2543446" y="3036179"/>
            <a:ext cx="406400" cy="463550"/>
            <a:chOff x="289" y="1687"/>
            <a:chExt cx="256" cy="2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D2BAAA-B05E-4498-82E9-C733F8D3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687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0614C9-7DF3-48DE-8B67-0FC5B0E0A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" y="1692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</p:grpSp>
      <p:sp>
        <p:nvSpPr>
          <p:cNvPr id="13" name="Line 68">
            <a:extLst>
              <a:ext uri="{FF2B5EF4-FFF2-40B4-BE49-F238E27FC236}">
                <a16:creationId xmlns:a16="http://schemas.microsoft.com/office/drawing/2014/main" id="{99CF6FED-5323-4C91-961E-B9BF97C9BD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3896" y="4287129"/>
            <a:ext cx="1655762" cy="5810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Rectangle 69">
            <a:extLst>
              <a:ext uri="{FF2B5EF4-FFF2-40B4-BE49-F238E27FC236}">
                <a16:creationId xmlns:a16="http://schemas.microsoft.com/office/drawing/2014/main" id="{D4B9E93F-2A4A-4774-B795-C3422860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021" y="3642604"/>
            <a:ext cx="24860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发送 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SYN 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ACK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(seq=300 ack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101 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ctl=SYN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ACK)</a:t>
            </a:r>
          </a:p>
        </p:txBody>
      </p:sp>
      <p:grpSp>
        <p:nvGrpSpPr>
          <p:cNvPr id="15" name="Group 70">
            <a:extLst>
              <a:ext uri="{FF2B5EF4-FFF2-40B4-BE49-F238E27FC236}">
                <a16:creationId xmlns:a16="http://schemas.microsoft.com/office/drawing/2014/main" id="{FADB834D-1BE5-4D3C-BFC9-DC27AF8068E3}"/>
              </a:ext>
            </a:extLst>
          </p:cNvPr>
          <p:cNvGrpSpPr>
            <a:grpSpLocks/>
          </p:cNvGrpSpPr>
          <p:nvPr/>
        </p:nvGrpSpPr>
        <p:grpSpPr bwMode="auto">
          <a:xfrm>
            <a:off x="10392046" y="3691816"/>
            <a:ext cx="400050" cy="455613"/>
            <a:chOff x="5193" y="2735"/>
            <a:chExt cx="252" cy="287"/>
          </a:xfrm>
        </p:grpSpPr>
        <p:sp>
          <p:nvSpPr>
            <p:cNvPr id="16" name="Oval 71">
              <a:extLst>
                <a:ext uri="{FF2B5EF4-FFF2-40B4-BE49-F238E27FC236}">
                  <a16:creationId xmlns:a16="http://schemas.microsoft.com/office/drawing/2014/main" id="{F2B6CD92-2DA5-41CB-906B-3855FECB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750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Rectangle 72">
              <a:extLst>
                <a:ext uri="{FF2B5EF4-FFF2-40B4-BE49-F238E27FC236}">
                  <a16:creationId xmlns:a16="http://schemas.microsoft.com/office/drawing/2014/main" id="{81F99BCD-2477-4BFF-9ADD-C3E8D54D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735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73">
            <a:extLst>
              <a:ext uri="{FF2B5EF4-FFF2-40B4-BE49-F238E27FC236}">
                <a16:creationId xmlns:a16="http://schemas.microsoft.com/office/drawing/2014/main" id="{244907F6-D04E-4233-88F7-5C47CF0FBED8}"/>
              </a:ext>
            </a:extLst>
          </p:cNvPr>
          <p:cNvGrpSpPr>
            <a:grpSpLocks/>
          </p:cNvGrpSpPr>
          <p:nvPr/>
        </p:nvGrpSpPr>
        <p:grpSpPr bwMode="auto">
          <a:xfrm>
            <a:off x="2575196" y="5155491"/>
            <a:ext cx="400050" cy="455613"/>
            <a:chOff x="340" y="3022"/>
            <a:chExt cx="252" cy="287"/>
          </a:xfrm>
        </p:grpSpPr>
        <p:sp>
          <p:nvSpPr>
            <p:cNvPr id="19" name="Oval 74">
              <a:extLst>
                <a:ext uri="{FF2B5EF4-FFF2-40B4-BE49-F238E27FC236}">
                  <a16:creationId xmlns:a16="http://schemas.microsoft.com/office/drawing/2014/main" id="{79A6CEEC-8CE8-4E6B-BFB3-80ADDF81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506549CD-7D0B-44DB-88D4-823103FE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21" name="Rectangle 76">
            <a:extLst>
              <a:ext uri="{FF2B5EF4-FFF2-40B4-BE49-F238E27FC236}">
                <a16:creationId xmlns:a16="http://schemas.microsoft.com/office/drawing/2014/main" id="{42C54DF7-109A-4BC9-91EF-FD14B10B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71" y="5082466"/>
            <a:ext cx="29511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发送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ACK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(seq=101 ack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301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ctl=ACK)</a:t>
            </a:r>
          </a:p>
        </p:txBody>
      </p:sp>
      <p:sp>
        <p:nvSpPr>
          <p:cNvPr id="22" name="Line 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8BE47C-ED79-407D-B904-0EA31E543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896" y="5442829"/>
            <a:ext cx="1655762" cy="2762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" name="Picture 1317" descr="图片1">
            <a:extLst>
              <a:ext uri="{FF2B5EF4-FFF2-40B4-BE49-F238E27FC236}">
                <a16:creationId xmlns:a16="http://schemas.microsoft.com/office/drawing/2014/main" id="{C3BFDDD3-9620-4962-B3EB-64929C33C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33" y="2347204"/>
            <a:ext cx="7921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17" descr="图片1">
            <a:extLst>
              <a:ext uri="{FF2B5EF4-FFF2-40B4-BE49-F238E27FC236}">
                <a16:creationId xmlns:a16="http://schemas.microsoft.com/office/drawing/2014/main" id="{93B5658D-0814-434E-81B3-CBACA9E9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846" y="2202741"/>
            <a:ext cx="7921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4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93993-268C-4F89-B65D-5BB6B4B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会话的拆除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1A060-AE52-48AE-9F30-3C34E5E3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四次握手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C28E5-3C6E-4271-BA1C-4D2C008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084" y="3678582"/>
            <a:ext cx="24860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发送 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FIN,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  <a:ea typeface="楷体_GB2312" pitchFamily="49" charset="-122"/>
              </a:rPr>
              <a:t>请求断开连接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(seq=101 ,ack=301,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ctl=FIN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ACK)</a:t>
            </a:r>
          </a:p>
        </p:txBody>
      </p:sp>
      <p:sp>
        <p:nvSpPr>
          <p:cNvPr id="5" name="Lin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9ACEE9-906D-408F-92EE-01467134A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7184" y="2710207"/>
            <a:ext cx="2016125" cy="3365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6036DA2-CCDC-4CBA-8B4D-D0E4083A0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747" y="2613370"/>
            <a:ext cx="0" cy="3822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1F5554C-DB09-470D-8D63-466418A38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6334" y="2613370"/>
            <a:ext cx="0" cy="3822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8E9F7-C236-4606-A9E8-1EB978EA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059" y="2259357"/>
            <a:ext cx="7715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</a:rPr>
              <a:t>Host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097EF-EE5F-41A0-8386-756948D6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334" y="2043457"/>
            <a:ext cx="7985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600">
                <a:solidFill>
                  <a:srgbClr val="000000"/>
                </a:solidFill>
                <a:latin typeface="Helvetica" panose="020B0604020202020204" pitchFamily="34" charset="0"/>
              </a:rPr>
              <a:t>Host 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272DC-074D-4431-B7B8-9CCC7941C48A}"/>
              </a:ext>
            </a:extLst>
          </p:cNvPr>
          <p:cNvGrpSpPr>
            <a:grpSpLocks/>
          </p:cNvGrpSpPr>
          <p:nvPr/>
        </p:nvGrpSpPr>
        <p:grpSpPr bwMode="auto">
          <a:xfrm>
            <a:off x="2340597" y="3740495"/>
            <a:ext cx="406400" cy="463550"/>
            <a:chOff x="289" y="1687"/>
            <a:chExt cx="256" cy="2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59333B-4559-481F-A744-EACA262B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687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10B990-3159-441F-B04A-C2A31D2B6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" y="1692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</p:grpSp>
      <p:sp>
        <p:nvSpPr>
          <p:cNvPr id="13" name="Line 68">
            <a:extLst>
              <a:ext uri="{FF2B5EF4-FFF2-40B4-BE49-F238E27FC236}">
                <a16:creationId xmlns:a16="http://schemas.microsoft.com/office/drawing/2014/main" id="{14B79D75-4774-4354-BE2A-12C9E88F9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184" y="3122957"/>
            <a:ext cx="2016125" cy="70643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Rectangle 69">
            <a:extLst>
              <a:ext uri="{FF2B5EF4-FFF2-40B4-BE49-F238E27FC236}">
                <a16:creationId xmlns:a16="http://schemas.microsoft.com/office/drawing/2014/main" id="{4CDB6E1F-BC59-4471-9300-B734C8E2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672" y="4132607"/>
            <a:ext cx="29527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发送 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ACK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(seq=301,ack=102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ctl=ACK)</a:t>
            </a:r>
          </a:p>
        </p:txBody>
      </p:sp>
      <p:grpSp>
        <p:nvGrpSpPr>
          <p:cNvPr id="15" name="Group 70">
            <a:extLst>
              <a:ext uri="{FF2B5EF4-FFF2-40B4-BE49-F238E27FC236}">
                <a16:creationId xmlns:a16="http://schemas.microsoft.com/office/drawing/2014/main" id="{98EA1E11-B81E-434E-9F1E-BEDDD45950FD}"/>
              </a:ext>
            </a:extLst>
          </p:cNvPr>
          <p:cNvGrpSpPr>
            <a:grpSpLocks/>
          </p:cNvGrpSpPr>
          <p:nvPr/>
        </p:nvGrpSpPr>
        <p:grpSpPr bwMode="auto">
          <a:xfrm>
            <a:off x="10374934" y="4181820"/>
            <a:ext cx="400050" cy="455612"/>
            <a:chOff x="5193" y="2735"/>
            <a:chExt cx="252" cy="287"/>
          </a:xfrm>
        </p:grpSpPr>
        <p:sp>
          <p:nvSpPr>
            <p:cNvPr id="16" name="Oval 71">
              <a:extLst>
                <a:ext uri="{FF2B5EF4-FFF2-40B4-BE49-F238E27FC236}">
                  <a16:creationId xmlns:a16="http://schemas.microsoft.com/office/drawing/2014/main" id="{76B22DDE-1DCD-422E-950E-11788EE9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750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Rectangle 72">
              <a:extLst>
                <a:ext uri="{FF2B5EF4-FFF2-40B4-BE49-F238E27FC236}">
                  <a16:creationId xmlns:a16="http://schemas.microsoft.com/office/drawing/2014/main" id="{102BFEA1-80A3-4D65-BBD0-36B7686A4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735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73">
            <a:extLst>
              <a:ext uri="{FF2B5EF4-FFF2-40B4-BE49-F238E27FC236}">
                <a16:creationId xmlns:a16="http://schemas.microsoft.com/office/drawing/2014/main" id="{3136A646-15C6-43C0-893C-33594EDBF84E}"/>
              </a:ext>
            </a:extLst>
          </p:cNvPr>
          <p:cNvGrpSpPr>
            <a:grpSpLocks/>
          </p:cNvGrpSpPr>
          <p:nvPr/>
        </p:nvGrpSpPr>
        <p:grpSpPr bwMode="auto">
          <a:xfrm>
            <a:off x="2350122" y="5715345"/>
            <a:ext cx="400050" cy="455612"/>
            <a:chOff x="340" y="3022"/>
            <a:chExt cx="252" cy="287"/>
          </a:xfrm>
        </p:grpSpPr>
        <p:sp>
          <p:nvSpPr>
            <p:cNvPr id="19" name="Oval 74">
              <a:extLst>
                <a:ext uri="{FF2B5EF4-FFF2-40B4-BE49-F238E27FC236}">
                  <a16:creationId xmlns:a16="http://schemas.microsoft.com/office/drawing/2014/main" id="{81A4A0B7-5B63-4EB5-A522-E2379F50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106F0AFB-B180-43BC-B770-C378B65DC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</p:grpSp>
      <p:sp>
        <p:nvSpPr>
          <p:cNvPr id="21" name="Rectangle 76">
            <a:extLst>
              <a:ext uri="{FF2B5EF4-FFF2-40B4-BE49-F238E27FC236}">
                <a16:creationId xmlns:a16="http://schemas.microsoft.com/office/drawing/2014/main" id="{7E9DB8B7-F80A-4DD8-8A81-84CEEA9C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97" y="5788370"/>
            <a:ext cx="28082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  <a:ea typeface="楷体_GB2312" pitchFamily="49" charset="-122"/>
              </a:rPr>
              <a:t>发送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ACK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(seq=102,ack=302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 ctl=ACK)</a:t>
            </a:r>
          </a:p>
        </p:txBody>
      </p:sp>
      <p:sp>
        <p:nvSpPr>
          <p:cNvPr id="22" name="Line 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07D39E6-C7B3-447B-B31D-50D19F3C3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7184" y="4132607"/>
            <a:ext cx="2016125" cy="3349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A2035E1D-12C9-4617-A512-C2F77AFDB752}"/>
              </a:ext>
            </a:extLst>
          </p:cNvPr>
          <p:cNvSpPr txBox="1">
            <a:spLocks noChangeArrowheads="1"/>
          </p:cNvSpPr>
          <p:nvPr/>
        </p:nvSpPr>
        <p:spPr bwMode="auto">
          <a:xfrm rot="519848">
            <a:off x="5374309" y="2499070"/>
            <a:ext cx="215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/>
              <a:t>Seq</a:t>
            </a:r>
            <a:r>
              <a:rPr lang="zh-CN" altLang="en-US" sz="1600"/>
              <a:t>＝</a:t>
            </a:r>
            <a:r>
              <a:rPr lang="en-US" altLang="zh-CN" sz="1600"/>
              <a:t>100</a:t>
            </a:r>
          </a:p>
        </p:txBody>
      </p:sp>
      <p:sp>
        <p:nvSpPr>
          <p:cNvPr id="24" name="Text Box 79">
            <a:extLst>
              <a:ext uri="{FF2B5EF4-FFF2-40B4-BE49-F238E27FC236}">
                <a16:creationId xmlns:a16="http://schemas.microsoft.com/office/drawing/2014/main" id="{61F45FC9-5C3A-4061-8ACD-42C6FEF51379}"/>
              </a:ext>
            </a:extLst>
          </p:cNvPr>
          <p:cNvSpPr txBox="1">
            <a:spLocks noChangeArrowheads="1"/>
          </p:cNvSpPr>
          <p:nvPr/>
        </p:nvSpPr>
        <p:spPr bwMode="auto">
          <a:xfrm rot="20690530">
            <a:off x="5302872" y="3146770"/>
            <a:ext cx="215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/>
              <a:t>Seq</a:t>
            </a:r>
            <a:r>
              <a:rPr lang="zh-CN" altLang="en-US" sz="1600"/>
              <a:t>＝</a:t>
            </a:r>
            <a:r>
              <a:rPr lang="en-US" altLang="zh-CN" sz="1600"/>
              <a:t>300</a:t>
            </a:r>
          </a:p>
        </p:txBody>
      </p:sp>
      <p:sp>
        <p:nvSpPr>
          <p:cNvPr id="25" name="Text Box 80">
            <a:extLst>
              <a:ext uri="{FF2B5EF4-FFF2-40B4-BE49-F238E27FC236}">
                <a16:creationId xmlns:a16="http://schemas.microsoft.com/office/drawing/2014/main" id="{8958F99A-7841-465A-9968-3937DF28DF87}"/>
              </a:ext>
            </a:extLst>
          </p:cNvPr>
          <p:cNvSpPr txBox="1">
            <a:spLocks noChangeArrowheads="1"/>
          </p:cNvSpPr>
          <p:nvPr/>
        </p:nvSpPr>
        <p:spPr bwMode="auto">
          <a:xfrm rot="20554712">
            <a:off x="5445747" y="3507132"/>
            <a:ext cx="215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/>
              <a:t>Ack</a:t>
            </a:r>
            <a:r>
              <a:rPr lang="zh-CN" altLang="en-US" sz="1600"/>
              <a:t>＝</a:t>
            </a:r>
            <a:r>
              <a:rPr lang="en-US" altLang="zh-CN" sz="1600"/>
              <a:t>101</a:t>
            </a:r>
          </a:p>
        </p:txBody>
      </p:sp>
      <p:sp>
        <p:nvSpPr>
          <p:cNvPr id="26" name="Line 81">
            <a:extLst>
              <a:ext uri="{FF2B5EF4-FFF2-40B4-BE49-F238E27FC236}">
                <a16:creationId xmlns:a16="http://schemas.microsoft.com/office/drawing/2014/main" id="{093D6937-373F-48D6-8D72-E622DAC87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184" y="4635845"/>
            <a:ext cx="2016125" cy="70643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82">
            <a:extLst>
              <a:ext uri="{FF2B5EF4-FFF2-40B4-BE49-F238E27FC236}">
                <a16:creationId xmlns:a16="http://schemas.microsoft.com/office/drawing/2014/main" id="{37EB6A1B-DEBD-4231-A0D2-1D5DD69C0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184" y="5224807"/>
            <a:ext cx="2016125" cy="7080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8" name="Group 83">
            <a:extLst>
              <a:ext uri="{FF2B5EF4-FFF2-40B4-BE49-F238E27FC236}">
                <a16:creationId xmlns:a16="http://schemas.microsoft.com/office/drawing/2014/main" id="{D30F0431-0FD5-436B-A2C0-37454A5827DB}"/>
              </a:ext>
            </a:extLst>
          </p:cNvPr>
          <p:cNvGrpSpPr>
            <a:grpSpLocks/>
          </p:cNvGrpSpPr>
          <p:nvPr/>
        </p:nvGrpSpPr>
        <p:grpSpPr bwMode="auto">
          <a:xfrm>
            <a:off x="10374934" y="5140670"/>
            <a:ext cx="400050" cy="455612"/>
            <a:chOff x="340" y="3022"/>
            <a:chExt cx="252" cy="287"/>
          </a:xfrm>
        </p:grpSpPr>
        <p:sp>
          <p:nvSpPr>
            <p:cNvPr id="29" name="Oval 84">
              <a:extLst>
                <a:ext uri="{FF2B5EF4-FFF2-40B4-BE49-F238E27FC236}">
                  <a16:creationId xmlns:a16="http://schemas.microsoft.com/office/drawing/2014/main" id="{CFE4A2F2-FB2D-4B19-A134-C85459DF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52" cy="253"/>
            </a:xfrm>
            <a:prstGeom prst="ellipse">
              <a:avLst/>
            </a:prstGeom>
            <a:solidFill>
              <a:srgbClr val="FFFF00"/>
            </a:soli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9568645D-E0B4-4A57-BC2F-67BC4232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>
              <a:lvl1pPr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31" name="Rectangle 86">
            <a:extLst>
              <a:ext uri="{FF2B5EF4-FFF2-40B4-BE49-F238E27FC236}">
                <a16:creationId xmlns:a16="http://schemas.microsoft.com/office/drawing/2014/main" id="{3FDDFAE5-C0A3-42FD-B49E-D1AFE002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597" y="5067645"/>
            <a:ext cx="27733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38"/>
              </a:lnSpc>
            </a:pP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  <a:ea typeface="楷体_GB2312" pitchFamily="49" charset="-122"/>
              </a:rPr>
              <a:t>发送 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  <a:ea typeface="楷体_GB2312" pitchFamily="49" charset="-122"/>
              </a:rPr>
              <a:t>FIN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  <a:ea typeface="楷体_GB2312" pitchFamily="49" charset="-122"/>
              </a:rPr>
              <a:t>请求断开连接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(seq=301,ack=102</a:t>
            </a:r>
          </a:p>
          <a:p>
            <a:pPr>
              <a:lnSpc>
                <a:spcPts val="2138"/>
              </a:lnSpc>
            </a:pP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 ctl=FIN</a:t>
            </a:r>
            <a:r>
              <a:rPr lang="zh-CN" altLang="en-US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Helvetica" panose="020B0604020202020204" pitchFamily="34" charset="0"/>
              </a:rPr>
              <a:t>ACK)</a:t>
            </a:r>
          </a:p>
        </p:txBody>
      </p:sp>
      <p:sp>
        <p:nvSpPr>
          <p:cNvPr id="32" name="Line 8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3C3D56-4153-4BED-877F-D8E696FE2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022" y="6010620"/>
            <a:ext cx="2119312" cy="3540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" name="Picture 1317" descr="图片1">
            <a:extLst>
              <a:ext uri="{FF2B5EF4-FFF2-40B4-BE49-F238E27FC236}">
                <a16:creationId xmlns:a16="http://schemas.microsoft.com/office/drawing/2014/main" id="{D25D66DC-BE0D-4C51-947A-7F672A9B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84" y="2187920"/>
            <a:ext cx="7921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317" descr="图片1">
            <a:extLst>
              <a:ext uri="{FF2B5EF4-FFF2-40B4-BE49-F238E27FC236}">
                <a16:creationId xmlns:a16="http://schemas.microsoft.com/office/drawing/2014/main" id="{57433442-F931-46C2-AA36-CD6772CE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497" y="2043457"/>
            <a:ext cx="7921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1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333</Words>
  <Application>Microsoft Office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楷体_GB2312</vt:lpstr>
      <vt:lpstr>Arial</vt:lpstr>
      <vt:lpstr>Helvetica</vt:lpstr>
      <vt:lpstr>Office 主题​​</vt:lpstr>
      <vt:lpstr>TCP&amp;UDP</vt:lpstr>
      <vt:lpstr>学习目标</vt:lpstr>
      <vt:lpstr>无连接与面向连接的通信</vt:lpstr>
      <vt:lpstr>无连接与面向连接的通信</vt:lpstr>
      <vt:lpstr>二层网络的通信模式</vt:lpstr>
      <vt:lpstr>三层网络的通信模式</vt:lpstr>
      <vt:lpstr>TCP</vt:lpstr>
      <vt:lpstr>TCP会话的建立</vt:lpstr>
      <vt:lpstr>TCP会话的拆除</vt:lpstr>
      <vt:lpstr>TCP格式</vt:lpstr>
      <vt:lpstr>TCP的确认和重传机制</vt:lpstr>
      <vt:lpstr>应用端口</vt:lpstr>
      <vt:lpstr>UDP</vt:lpstr>
      <vt:lpstr>UDP报文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TCP&amp;UDP</dc:title>
  <dc:creator>carol</dc:creator>
  <cp:lastModifiedBy>carol</cp:lastModifiedBy>
  <cp:revision>13</cp:revision>
  <dcterms:created xsi:type="dcterms:W3CDTF">2019-09-26T13:43:57Z</dcterms:created>
  <dcterms:modified xsi:type="dcterms:W3CDTF">2020-04-27T13:12:44Z</dcterms:modified>
</cp:coreProperties>
</file>