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96" r:id="rId15"/>
    <p:sldId id="297" r:id="rId16"/>
    <p:sldId id="298" r:id="rId17"/>
    <p:sldId id="299" r:id="rId18"/>
    <p:sldId id="275" r:id="rId19"/>
    <p:sldId id="276" r:id="rId20"/>
    <p:sldId id="277" r:id="rId21"/>
    <p:sldId id="278" r:id="rId22"/>
    <p:sldId id="300" r:id="rId23"/>
    <p:sldId id="269" r:id="rId24"/>
    <p:sldId id="271" r:id="rId25"/>
    <p:sldId id="272" r:id="rId26"/>
    <p:sldId id="279" r:id="rId27"/>
    <p:sldId id="270" r:id="rId28"/>
    <p:sldId id="280" r:id="rId29"/>
    <p:sldId id="273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302" r:id="rId44"/>
    <p:sldId id="303" r:id="rId45"/>
    <p:sldId id="304" r:id="rId46"/>
    <p:sldId id="305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2" autoAdjust="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9CE2-F4BA-4DD6-BD0B-7880A9EE414B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442D-4DF5-4B40-8CCB-3E3965106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1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路由条目老化 最后会从数据库中删除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自媒体 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的路由表为例，第一条路由表示，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10.1.0.0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这个网络可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以通过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接口到达，距离为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，换句话说这个网络是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口直连的网络，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因此这条路由也就是路由器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的直连路由（路由表中的代码应为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同理，第二条路由表示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10.2.0.0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口的直连网络。而第三条路由则表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示网络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10.3.0.0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的方向，且与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接口相隔了一跳的设备；而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10.4.0.0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也在同一方向，却与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接口相隔两跳。显然，这两条路由就是通过距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离矢量路由协议从其他路由器（也就是路由器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）那里学习到的路由信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息。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10.4.0.0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路由当然是因为路由器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在这个距离矢量型动态路由协议中分享（行话“宣告”）了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10.4.0.0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这条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路由，于是路由器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也就获得（行话“学习”）了这条路由。鉴于这条路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由是路由器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以距离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通告给路由器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的路由信息（也就是说，该网络是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的直连网络），因此路由器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会将这条路由的跳数加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，保存在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路由表中。以此类推，在路由器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接收到路由器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分享的这条路由时，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它发现这条路由距离路由器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跳的距离，因此路由器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在此基础上再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加上自己到路由器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这一跳，以距离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跳将这条路由保存在了自己的路由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表中。同时，路由器认定的“方向”也就是接收到路由信息的那个接口。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同理，因为路由器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在这个动态路由协议中分享了网络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10.3.0.0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的信息，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因此路由器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也就了解了这个网络的信息，并且知道那个网络与自己之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间的距离（跳数）为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跳。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，路由器是从其他路由器那里获得非直连网络的路由信息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的。此外，路由器每经过特定的时间周期，就会向其他路由器发送一次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自己的路由表（当然，不同动态路由协议选择的发送方式也不尽相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同）。而当网络中所有的路由器，都通过动态路由协议获取到了各个路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由器分享的全部路由信息，就称这个网络实现了“收敛”。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初始状态：在</a:t>
            </a:r>
            <a:r>
              <a:rPr lang="en-US" altLang="zh-CN" dirty="0"/>
              <a:t>RIP</a:t>
            </a:r>
            <a:r>
              <a:rPr lang="zh-CN" altLang="en-US" dirty="0"/>
              <a:t>进程初启动时，</a:t>
            </a:r>
            <a:r>
              <a:rPr lang="en-US" altLang="zh-CN" dirty="0"/>
              <a:t>RIP</a:t>
            </a:r>
            <a:r>
              <a:rPr lang="zh-CN" altLang="en-US" dirty="0"/>
              <a:t>进程会在被宣告的接口上发送</a:t>
            </a:r>
            <a:r>
              <a:rPr lang="en-US" altLang="zh-CN" dirty="0"/>
              <a:t>request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报文， 交互邻居之间的路由信息；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构建路由表：在收集了邻居邻居的路由信息后，开始根据路由更新计算条目；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维护路由表：路由表初始完成后，开始对每条路由单独启动一个周期更新计时器，在一个周期发送一次路由更新，同时根据收到的周期更新和触发更新进行路由信息的更新和老化。比如在收到一条路由条目的路由更新后（非</a:t>
            </a:r>
            <a:r>
              <a:rPr lang="en-US" altLang="zh-CN" dirty="0"/>
              <a:t>16</a:t>
            </a:r>
            <a:r>
              <a:rPr lang="zh-CN" altLang="en-US" dirty="0"/>
              <a:t>跳），要重置此路由的老化计时器。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老化路由表项：如果在一个老化计时器的时间内仍然没有收到来自邻居的路由更新，这条路由条目会被置为</a:t>
            </a:r>
            <a:r>
              <a:rPr lang="en-US" altLang="zh-CN" dirty="0"/>
              <a:t>16</a:t>
            </a:r>
            <a:r>
              <a:rPr lang="zh-CN" altLang="en-US" dirty="0"/>
              <a:t>跳不可达，并且启动垃圾收集计时器；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垃圾收集表项：在垃圾收集计时器超时之前，路由器会在网络中发送此路由</a:t>
            </a:r>
            <a:r>
              <a:rPr lang="en-US" altLang="zh-CN" dirty="0"/>
              <a:t>cost</a:t>
            </a:r>
            <a:r>
              <a:rPr lang="zh-CN" altLang="en-US" dirty="0"/>
              <a:t>值</a:t>
            </a:r>
            <a:r>
              <a:rPr lang="en-US" altLang="zh-CN" dirty="0"/>
              <a:t>=16</a:t>
            </a:r>
            <a:r>
              <a:rPr lang="zh-CN" altLang="en-US" dirty="0"/>
              <a:t>跳的不可达信息，清除网络中的错误路由信息；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删除路由表项：当垃圾收集计时器超时后，此条目的路由信息会被从</a:t>
            </a:r>
            <a:r>
              <a:rPr lang="en-US" altLang="zh-CN" dirty="0"/>
              <a:t>RIP database</a:t>
            </a:r>
            <a:r>
              <a:rPr lang="zh-CN" altLang="en-US" dirty="0"/>
              <a:t>中完全删除。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4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本示例中，</a:t>
            </a:r>
            <a:r>
              <a:rPr lang="en-US" altLang="zh-CN" dirty="0"/>
              <a:t>RTA</a:t>
            </a:r>
            <a:r>
              <a:rPr lang="zh-CN" altLang="en-US" dirty="0"/>
              <a:t>发送的</a:t>
            </a:r>
            <a:r>
              <a:rPr lang="en-US" altLang="zh-CN" dirty="0"/>
              <a:t>10.0.0.0/8</a:t>
            </a:r>
            <a:r>
              <a:rPr lang="zh-CN" altLang="en-US" dirty="0"/>
              <a:t>路由条目的度量值为</a:t>
            </a:r>
            <a:r>
              <a:rPr lang="en-US" altLang="zh-CN" dirty="0"/>
              <a:t>1</a:t>
            </a:r>
            <a:r>
              <a:rPr lang="zh-CN" altLang="en-US" dirty="0"/>
              <a:t>，由于在</a:t>
            </a:r>
            <a:r>
              <a:rPr lang="en-US" altLang="zh-CN" dirty="0"/>
              <a:t>RTC</a:t>
            </a:r>
            <a:r>
              <a:rPr lang="zh-CN" altLang="en-US" dirty="0"/>
              <a:t>的</a:t>
            </a:r>
            <a:r>
              <a:rPr lang="en-US" altLang="zh-CN" dirty="0"/>
              <a:t>GigabitEthernet0/0/0</a:t>
            </a:r>
            <a:r>
              <a:rPr lang="zh-CN" altLang="en-US" dirty="0"/>
              <a:t>接口上配置了</a:t>
            </a:r>
            <a:r>
              <a:rPr lang="en-US" altLang="zh-CN" dirty="0"/>
              <a:t>rip </a:t>
            </a:r>
            <a:r>
              <a:rPr lang="en-US" altLang="zh-CN" dirty="0" err="1"/>
              <a:t>metricin</a:t>
            </a:r>
            <a:r>
              <a:rPr lang="en-US" altLang="zh-CN" dirty="0"/>
              <a:t> 2</a:t>
            </a:r>
            <a:r>
              <a:rPr lang="zh-CN" altLang="en-US" dirty="0"/>
              <a:t>，所以当路由到达</a:t>
            </a:r>
            <a:r>
              <a:rPr lang="en-US" altLang="zh-CN" dirty="0"/>
              <a:t>RTC</a:t>
            </a:r>
            <a:r>
              <a:rPr lang="zh-CN" altLang="en-US" dirty="0"/>
              <a:t>的接口时，</a:t>
            </a:r>
            <a:r>
              <a:rPr lang="en-US" altLang="zh-CN" dirty="0"/>
              <a:t>RTC</a:t>
            </a:r>
            <a:r>
              <a:rPr lang="zh-CN" altLang="en-US" dirty="0"/>
              <a:t>会将该路由条目的度量值加</a:t>
            </a:r>
            <a:r>
              <a:rPr lang="en-US" altLang="zh-CN" dirty="0"/>
              <a:t>2</a:t>
            </a:r>
            <a:r>
              <a:rPr lang="zh-CN" altLang="en-US" dirty="0"/>
              <a:t>，最后该路由的度量值为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在本示例中，缺省情况下，</a:t>
            </a:r>
            <a:r>
              <a:rPr lang="en-US" altLang="zh-CN" dirty="0"/>
              <a:t>RTA</a:t>
            </a:r>
            <a:r>
              <a:rPr lang="zh-CN" altLang="en-US" dirty="0"/>
              <a:t>发送的</a:t>
            </a:r>
            <a:r>
              <a:rPr lang="en-US" altLang="zh-CN" dirty="0"/>
              <a:t>10.0.0.0/8</a:t>
            </a:r>
            <a:r>
              <a:rPr lang="zh-CN" altLang="en-US" dirty="0"/>
              <a:t>路由条目的度量值为</a:t>
            </a:r>
            <a:r>
              <a:rPr lang="en-US" altLang="zh-CN" dirty="0"/>
              <a:t>1</a:t>
            </a:r>
            <a:r>
              <a:rPr lang="zh-CN" altLang="en-US" dirty="0"/>
              <a:t>。但是，由于在</a:t>
            </a:r>
            <a:r>
              <a:rPr lang="en-US" altLang="zh-CN" dirty="0"/>
              <a:t>RTA</a:t>
            </a:r>
            <a:r>
              <a:rPr lang="zh-CN" altLang="en-US" dirty="0"/>
              <a:t>的</a:t>
            </a:r>
            <a:r>
              <a:rPr lang="en-US" altLang="zh-CN" dirty="0"/>
              <a:t>GigabitEthernet0/0/0</a:t>
            </a:r>
            <a:r>
              <a:rPr lang="zh-CN" altLang="en-US" dirty="0"/>
              <a:t>接口上配置了</a:t>
            </a:r>
            <a:r>
              <a:rPr lang="en-US" altLang="zh-CN" dirty="0"/>
              <a:t>rip </a:t>
            </a:r>
            <a:r>
              <a:rPr lang="en-US" altLang="zh-CN" dirty="0" err="1"/>
              <a:t>metricout</a:t>
            </a:r>
            <a:r>
              <a:rPr lang="en-US" altLang="zh-CN" dirty="0"/>
              <a:t> 2</a:t>
            </a:r>
            <a:r>
              <a:rPr lang="zh-CN" altLang="en-US" dirty="0"/>
              <a:t>，所以</a:t>
            </a:r>
            <a:r>
              <a:rPr lang="en-US" altLang="zh-CN" dirty="0"/>
              <a:t>RTA</a:t>
            </a:r>
            <a:r>
              <a:rPr lang="zh-CN" altLang="en-US" dirty="0"/>
              <a:t>会将该路由条目的度量值设置为</a:t>
            </a:r>
            <a:r>
              <a:rPr lang="en-US" altLang="zh-CN" dirty="0"/>
              <a:t>2</a:t>
            </a:r>
            <a:r>
              <a:rPr lang="zh-CN" altLang="en-US" dirty="0"/>
              <a:t>，然后发送给</a:t>
            </a:r>
            <a:r>
              <a:rPr lang="en-US" altLang="zh-CN" dirty="0"/>
              <a:t>RTC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442D-4DF5-4B40-8CCB-3E39651069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F010E-C479-4381-B4ED-E6F872A47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FD7C0D-933D-4B4D-954E-FE81C33C8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60410-1249-4ACE-8D8A-15B2651F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F9D71-D469-493F-9F4F-465ABADE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5AEAA-4984-4B0C-B8A0-E30468B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CD959-A9C5-4422-B0C1-8B090768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83076-4EBF-4D00-B6D7-E9F3781D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64D78-B39A-4D21-8DB7-B20EEB48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E72A9-CCCA-4F70-AEE4-23ACCB7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52176-6A06-4F0F-BA5B-90BC0311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724935-E09B-48E2-8807-BB243419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89F70-EA89-42D5-A42E-238DF911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39957-6874-4C73-B3B1-FF34483F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93416-0467-4ED1-82E4-FB1DFAC8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2743-CBAB-4FA5-A306-D0635B05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4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4370C-4149-44D8-9EC8-6AF1A24F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BCEE7-374C-4648-B916-67FBE5B3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4446D-FB30-4CB9-9BDD-D2643BAA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DB497-DCD6-493B-AA19-FB900328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577B-0B1E-4DAA-A721-E1D4CE6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4126-F8B1-49D6-8E02-EDD926CA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CA600-DD9E-461F-8472-574559C8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24BDB-2D02-4C0E-B60F-BE2ACB48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9D50-0752-49FC-9E99-14B8F66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296E-3630-402F-A7FE-A50650D5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6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5860-7A66-4251-825C-E2FCE553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FEB4B-AF11-44AE-93C4-53F9F4A57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D9622-DDED-4C24-A6E9-EEFDC48B0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8DFDE-95BD-49A9-8B11-4714DB90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D0452-8C87-4B44-8B4F-8B426D3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4F219-5B01-4E64-B167-AD0FEE9B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BBE6-8265-41F8-BF08-16409A51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650DE-E238-45CF-80A7-7A7513D5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6F2D3-7276-4592-A25A-C71967A1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198FFF-1F4F-4D2F-AC6D-2572511C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870A1-00EB-4053-A48C-BA552941C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D455AF-03E1-40E3-A540-3B90DFB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E2D3E-4228-497B-9CEC-E6ACF792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FF65C-31E9-4FD3-A9D0-990FC90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35B9-7557-4E45-BE40-CEFAAB1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A921B-51F0-417F-BE00-4454F959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EC2BB3-42FD-4270-AC5E-5FB2E08E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28CF4E-B54C-4F4A-9B20-DEA380F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821FB2-525E-4E73-BDA6-C645B01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11045-9159-46B6-B906-44F27E6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F88F6-79B8-4A07-8FB3-CF7A4465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A0232-6A07-435F-B2B4-3E67B311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A1591-1DAC-46E9-A4EE-14259271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BE4C2-7D35-4A5D-AB0F-C1CDE409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F415C-F785-446C-8151-716E185B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BBDE2-26D6-458F-B245-E870209D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91674-1BF8-475F-BA5B-FA83EC76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F261-82FA-43B7-885C-88F83B62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55936-E1F2-4BC6-BAB3-49EC8B2FE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4BFD8-8DBA-47C1-B582-276F4F74C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AA4A5-2922-43D6-9E2C-616524C0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15435-F23E-4961-9419-6D7B9DE9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025A6-17EE-41C7-AC3A-7D82793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F156D-A9A5-465F-B7EA-1091503E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63154-41C6-437E-A854-DB2B7990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0E9A5-22A3-4644-9365-CB988D5B5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27FA-9ADB-4425-8D7D-2DE76D5E949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9AD2-96AB-4C0B-9FBF-E0AEDF521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9A658-E584-4EE9-9EA7-BD1969D78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34E4-031B-4800-A2B1-11AE74D82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C12B-EC2D-4E7F-89A3-64D8A4063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动态路由协议</a:t>
            </a:r>
            <a:br>
              <a:rPr lang="en-US" altLang="zh-CN" dirty="0"/>
            </a:br>
            <a:r>
              <a:rPr lang="en-US" altLang="zh-CN" dirty="0"/>
              <a:t>RIP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21509-2D3B-4370-B175-C6AFAF5E8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2FBE-1348-4705-9A96-2A9774BD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距离矢量路由协议（</a:t>
            </a:r>
            <a:r>
              <a:rPr lang="en-US" altLang="zh-CN" dirty="0"/>
              <a:t> Distance Vector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D1A2A-DF41-47EC-97D8-842AC61F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90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几何中的坐标</a:t>
            </a:r>
            <a:r>
              <a:rPr lang="en-US" altLang="zh-CN" sz="2400" dirty="0"/>
              <a:t>---</a:t>
            </a:r>
            <a:r>
              <a:rPr lang="zh-CN" altLang="en-US" sz="2400" dirty="0"/>
              <a:t>角度、距离确定唯一坐标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距离矢量型路由协议，就是通过方向和距离确定一个网络的位置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距离矢量路由协议获得的方向和距离，是从其他相邻路由器那里获取到的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1883C-391E-4B12-9CC8-C15753DA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7524"/>
            <a:ext cx="6590476" cy="2990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BFB893-D385-467D-977D-8E98C869C4BF}"/>
              </a:ext>
            </a:extLst>
          </p:cNvPr>
          <p:cNvSpPr/>
          <p:nvPr/>
        </p:nvSpPr>
        <p:spPr>
          <a:xfrm>
            <a:off x="8010260" y="4901097"/>
            <a:ext cx="2761956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每条路由信息中均包含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目的网络、方向与距离三项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17AB-E050-422F-8507-92628D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距离矢量路由协议（</a:t>
            </a:r>
            <a:r>
              <a:rPr lang="en-US" altLang="zh-CN" dirty="0"/>
              <a:t> Distance Vector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0AE9C-2417-446E-BD23-4E57E142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特征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周期性的完全更新</a:t>
            </a:r>
            <a:r>
              <a:rPr lang="en-US" altLang="zh-CN" dirty="0"/>
              <a:t>(</a:t>
            </a:r>
            <a:r>
              <a:rPr lang="zh-CN" altLang="en-US" dirty="0"/>
              <a:t>发送整个路由表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触发更新</a:t>
            </a:r>
            <a:r>
              <a:rPr lang="zh-CN" altLang="en-US" dirty="0"/>
              <a:t>结合的路由更新方式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广播</a:t>
            </a:r>
            <a:r>
              <a:rPr lang="zh-CN" altLang="en-US" dirty="0"/>
              <a:t>的方式进行路由更新（</a:t>
            </a:r>
            <a:r>
              <a:rPr lang="en-US" altLang="zh-CN" dirty="0"/>
              <a:t>RIPv2</a:t>
            </a:r>
            <a:r>
              <a:rPr lang="zh-CN" altLang="en-US" dirty="0"/>
              <a:t>采用的是</a:t>
            </a:r>
            <a:r>
              <a:rPr lang="zh-CN" altLang="en-US" dirty="0">
                <a:solidFill>
                  <a:srgbClr val="FF0000"/>
                </a:solidFill>
              </a:rPr>
              <a:t>组播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DV</a:t>
            </a:r>
            <a:r>
              <a:rPr lang="zh-CN" altLang="en-US" dirty="0"/>
              <a:t>的路由协议有</a:t>
            </a:r>
            <a:r>
              <a:rPr lang="en-US" altLang="zh-CN" dirty="0"/>
              <a:t>RIPv1</a:t>
            </a:r>
            <a:r>
              <a:rPr lang="zh-CN" altLang="en-US" dirty="0"/>
              <a:t>，</a:t>
            </a:r>
            <a:r>
              <a:rPr lang="en-US" altLang="zh-CN" dirty="0"/>
              <a:t>RIPv2</a:t>
            </a:r>
            <a:r>
              <a:rPr lang="zh-CN" altLang="en-US" dirty="0"/>
              <a:t>，</a:t>
            </a:r>
            <a:r>
              <a:rPr lang="en-US" altLang="zh-CN" dirty="0"/>
              <a:t>IGRP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EIGRP</a:t>
            </a:r>
            <a:r>
              <a:rPr lang="zh-CN" altLang="en-US" dirty="0"/>
              <a:t>和</a:t>
            </a:r>
            <a:r>
              <a:rPr lang="en-US" altLang="zh-CN" dirty="0"/>
              <a:t>BGP</a:t>
            </a:r>
            <a:r>
              <a:rPr lang="zh-CN" altLang="en-US" dirty="0"/>
              <a:t>属于高级的</a:t>
            </a:r>
            <a:r>
              <a:rPr lang="en-US" altLang="zh-CN" dirty="0"/>
              <a:t>DV</a:t>
            </a:r>
            <a:r>
              <a:rPr lang="zh-CN" altLang="en-US" dirty="0"/>
              <a:t>协议，他们学习路径的方式更多的趋近于</a:t>
            </a:r>
            <a:r>
              <a:rPr lang="en-US" altLang="zh-CN" dirty="0"/>
              <a:t>DV</a:t>
            </a:r>
            <a:r>
              <a:rPr lang="zh-CN" altLang="en-US" dirty="0"/>
              <a:t>，但是他们具备很多</a:t>
            </a:r>
            <a:r>
              <a:rPr lang="en-US" altLang="zh-CN" dirty="0"/>
              <a:t>LS</a:t>
            </a:r>
            <a:r>
              <a:rPr lang="zh-CN" altLang="en-US" dirty="0"/>
              <a:t>的特征（比如触发更新，组播更新等）</a:t>
            </a:r>
          </a:p>
        </p:txBody>
      </p:sp>
    </p:spTree>
    <p:extLst>
      <p:ext uri="{BB962C8B-B14F-4D97-AF65-F5344CB8AC3E}">
        <p14:creationId xmlns:p14="http://schemas.microsoft.com/office/powerpoint/2010/main" val="56588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1291-38E3-41FB-81B0-E2BB4BF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路由协议概述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64F01-9533-442D-A7A5-BABEA8A8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RIP</a:t>
            </a:r>
            <a:r>
              <a:rPr lang="zh-CN" altLang="en-US" dirty="0"/>
              <a:t>是距离矢量路由协议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优先级 </a:t>
            </a:r>
            <a:r>
              <a:rPr lang="en-US" altLang="zh-CN" dirty="0"/>
              <a:t>100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跳数</a:t>
            </a:r>
            <a:r>
              <a:rPr lang="zh-CN" altLang="en-US" dirty="0"/>
              <a:t>（</a:t>
            </a:r>
            <a:r>
              <a:rPr lang="en-US" altLang="zh-CN" dirty="0"/>
              <a:t>hop</a:t>
            </a:r>
            <a:r>
              <a:rPr lang="zh-CN" altLang="en-US" dirty="0"/>
              <a:t>）作为度量值（</a:t>
            </a:r>
            <a:r>
              <a:rPr lang="en-US" altLang="zh-CN" dirty="0"/>
              <a:t>metric</a:t>
            </a:r>
            <a:r>
              <a:rPr lang="zh-CN" altLang="en-US" dirty="0"/>
              <a:t>）来衡量路径的优劣，取值范围</a:t>
            </a:r>
            <a:r>
              <a:rPr lang="en-US" altLang="zh-CN" dirty="0"/>
              <a:t>0-15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跳表示路由不可达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定期更新（</a:t>
            </a:r>
            <a:r>
              <a:rPr lang="en-US" altLang="zh-CN" dirty="0"/>
              <a:t>30s</a:t>
            </a:r>
            <a:r>
              <a:rPr lang="zh-CN" altLang="en-US" dirty="0"/>
              <a:t>）、全路由表更新、协议收敛慢。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ACFBF-5991-445B-93F6-0BC6DA998368}"/>
              </a:ext>
            </a:extLst>
          </p:cNvPr>
          <p:cNvSpPr/>
          <p:nvPr/>
        </p:nvSpPr>
        <p:spPr>
          <a:xfrm>
            <a:off x="1470966" y="6025255"/>
            <a:ext cx="988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RIP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说：“不管路宽路窄，途径城市少的路就是好路”。</a:t>
            </a:r>
          </a:p>
        </p:txBody>
      </p:sp>
    </p:spTree>
    <p:extLst>
      <p:ext uri="{BB962C8B-B14F-4D97-AF65-F5344CB8AC3E}">
        <p14:creationId xmlns:p14="http://schemas.microsoft.com/office/powerpoint/2010/main" val="401135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749F-2FC6-4ACA-9B45-39853BFD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路由协议概述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35852-EE99-4309-AACB-D0EB95AD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7267" cy="45470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UDP 520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RIP</a:t>
            </a:r>
            <a:r>
              <a:rPr lang="zh-CN" altLang="en-US" sz="2400" dirty="0"/>
              <a:t>定义了</a:t>
            </a:r>
            <a:r>
              <a:rPr lang="en-US" altLang="zh-CN" sz="2400" dirty="0"/>
              <a:t>2</a:t>
            </a:r>
            <a:r>
              <a:rPr lang="zh-CN" altLang="en-US" sz="2400" dirty="0"/>
              <a:t>种信息类型：</a:t>
            </a:r>
            <a:r>
              <a:rPr lang="en-US" altLang="zh-CN" sz="2400" dirty="0">
                <a:solidFill>
                  <a:srgbClr val="FF0000"/>
                </a:solidFill>
              </a:rPr>
              <a:t>Request message(</a:t>
            </a:r>
            <a:r>
              <a:rPr lang="zh-CN" altLang="en-US" sz="2400" dirty="0">
                <a:solidFill>
                  <a:srgbClr val="FF0000"/>
                </a:solidFill>
              </a:rPr>
              <a:t>请求信息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Response message(</a:t>
            </a:r>
            <a:r>
              <a:rPr lang="zh-CN" altLang="en-US" sz="2400" dirty="0">
                <a:solidFill>
                  <a:srgbClr val="FF0000"/>
                </a:solidFill>
              </a:rPr>
              <a:t>应答信息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请求信息是用来向邻居请求发送一个</a:t>
            </a:r>
            <a:r>
              <a:rPr lang="en-US" altLang="zh-CN" sz="2400" dirty="0"/>
              <a:t>update(</a:t>
            </a:r>
            <a:r>
              <a:rPr lang="zh-CN" altLang="en-US" sz="2400" dirty="0"/>
              <a:t>更新</a:t>
            </a:r>
            <a:r>
              <a:rPr lang="en-US" altLang="zh-CN" sz="2400" dirty="0"/>
              <a:t>),</a:t>
            </a:r>
            <a:r>
              <a:rPr lang="zh-CN" altLang="en-US" sz="2400" dirty="0"/>
              <a:t>应答信息运载着这个被请求的</a:t>
            </a:r>
            <a:r>
              <a:rPr lang="en-US" altLang="zh-CN" sz="2400" dirty="0"/>
              <a:t>update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在刚启动的时候，</a:t>
            </a:r>
            <a:r>
              <a:rPr lang="en-US" altLang="zh-CN" sz="2400" dirty="0"/>
              <a:t>RIP</a:t>
            </a:r>
            <a:r>
              <a:rPr lang="zh-CN" altLang="en-US" sz="2400" dirty="0"/>
              <a:t>从启用了</a:t>
            </a:r>
            <a:r>
              <a:rPr lang="en-US" altLang="zh-CN" sz="2400" dirty="0"/>
              <a:t>RIP</a:t>
            </a:r>
            <a:r>
              <a:rPr lang="zh-CN" altLang="en-US" sz="2400" dirty="0"/>
              <a:t>的接口上向外广播请求信息</a:t>
            </a:r>
            <a:r>
              <a:rPr lang="en-US" altLang="zh-CN" sz="2400" dirty="0"/>
              <a:t>,</a:t>
            </a:r>
            <a:r>
              <a:rPr lang="zh-CN" altLang="en-US" sz="2400" dirty="0"/>
              <a:t>接下来</a:t>
            </a:r>
            <a:r>
              <a:rPr lang="en-US" altLang="zh-CN" sz="2400" dirty="0"/>
              <a:t>RIP</a:t>
            </a:r>
            <a:r>
              <a:rPr lang="zh-CN" altLang="en-US" sz="2400" dirty="0"/>
              <a:t>进程进入一个循环状态：监听来自其他路由器的请求信息和应答信息，当邻居收到请求信息后，就发送应答信息给这个发出请求信息的路由器。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RIP</a:t>
            </a:r>
            <a:r>
              <a:rPr lang="zh-CN" altLang="en-US" sz="2400" dirty="0"/>
              <a:t>启动之后，平均每</a:t>
            </a:r>
            <a:r>
              <a:rPr lang="en-US" altLang="zh-CN" sz="2400" dirty="0"/>
              <a:t>30</a:t>
            </a:r>
            <a:r>
              <a:rPr lang="zh-CN" altLang="en-US" sz="2400" dirty="0"/>
              <a:t>秒，启用了</a:t>
            </a:r>
            <a:r>
              <a:rPr lang="en-US" altLang="zh-CN" sz="2400" dirty="0"/>
              <a:t>RIP</a:t>
            </a:r>
            <a:r>
              <a:rPr lang="zh-CN" altLang="en-US" sz="2400" dirty="0"/>
              <a:t>的接口会发送应答信息</a:t>
            </a:r>
            <a:r>
              <a:rPr lang="en-US" altLang="zh-CN" sz="2400" dirty="0"/>
              <a:t>(</a:t>
            </a:r>
            <a:r>
              <a:rPr lang="zh-CN" altLang="en-US" sz="2400" dirty="0"/>
              <a:t>也就是</a:t>
            </a:r>
            <a:r>
              <a:rPr lang="en-US" altLang="zh-CN" sz="2400" dirty="0"/>
              <a:t>update)</a:t>
            </a:r>
            <a:r>
              <a:rPr lang="zh-CN" altLang="en-US" sz="2400" dirty="0"/>
              <a:t>，这个</a:t>
            </a:r>
            <a:r>
              <a:rPr lang="en-US" altLang="zh-CN" sz="2400" dirty="0"/>
              <a:t>update</a:t>
            </a:r>
            <a:r>
              <a:rPr lang="zh-CN" altLang="en-US" sz="2400" dirty="0"/>
              <a:t>包含了路由器完整的路由表。</a:t>
            </a:r>
          </a:p>
        </p:txBody>
      </p:sp>
    </p:spTree>
    <p:extLst>
      <p:ext uri="{BB962C8B-B14F-4D97-AF65-F5344CB8AC3E}">
        <p14:creationId xmlns:p14="http://schemas.microsoft.com/office/powerpoint/2010/main" val="37714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F747-07E7-4E12-B985-323CB8D9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工作过程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1C14C-C678-4D93-BE08-266430C4A0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RIP</a:t>
            </a:r>
            <a:r>
              <a:rPr lang="zh-CN" altLang="en-US" dirty="0"/>
              <a:t>的工作过程分为</a:t>
            </a:r>
            <a:r>
              <a:rPr lang="en-US" altLang="zh-CN" dirty="0"/>
              <a:t>6</a:t>
            </a:r>
            <a:r>
              <a:rPr lang="zh-CN" altLang="en-US" dirty="0"/>
              <a:t>个状态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初始状态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构建路由表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维护路由表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老化路由表项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垃圾收集表项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删除路由表项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4C6C13D-2BC2-4D8A-9AD5-0081D4665F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00" y="2147294"/>
            <a:ext cx="6952500" cy="3708000"/>
          </a:xfrm>
        </p:spPr>
      </p:pic>
    </p:spTree>
    <p:extLst>
      <p:ext uri="{BB962C8B-B14F-4D97-AF65-F5344CB8AC3E}">
        <p14:creationId xmlns:p14="http://schemas.microsoft.com/office/powerpoint/2010/main" val="174880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8C9A-5835-4C1A-9502-FBFA795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2D8A3-B39D-4E42-ADC1-EE9D4DB1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50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三种定时器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更新定时器 </a:t>
            </a:r>
            <a:r>
              <a:rPr lang="en-US" altLang="zh-CN" dirty="0">
                <a:solidFill>
                  <a:srgbClr val="FF0000"/>
                </a:solidFill>
              </a:rPr>
              <a:t>update timer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无效定时器 </a:t>
            </a:r>
            <a:r>
              <a:rPr lang="en-US" altLang="zh-CN" dirty="0">
                <a:solidFill>
                  <a:srgbClr val="FF0000"/>
                </a:solidFill>
              </a:rPr>
              <a:t>invalid timer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垃圾收集定时器 </a:t>
            </a:r>
            <a:r>
              <a:rPr lang="en-US" altLang="zh-CN" dirty="0">
                <a:solidFill>
                  <a:srgbClr val="FF0000"/>
                </a:solidFill>
              </a:rPr>
              <a:t>garbage collection timer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保持时间定时器（思科私有）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8BAFF60-D5BD-44CD-A7A7-586ABB8F4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798" y="6030912"/>
            <a:ext cx="6408737" cy="0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9411FC5-DD9C-4AF0-86E4-B2DB273C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23" y="5791200"/>
            <a:ext cx="184150" cy="4810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D9BD5C2A-54E7-4F80-A59E-4B606CA4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448" y="5791200"/>
            <a:ext cx="184150" cy="4810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DA36236D-CA03-4752-8DBC-15817E11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073" y="5791200"/>
            <a:ext cx="184150" cy="4810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DEDBCE4-2C8D-4022-BB25-A1B83A19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185" y="6030912"/>
            <a:ext cx="647700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30s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01D1797-9503-4475-B430-071CAA7D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098" y="5791200"/>
            <a:ext cx="184150" cy="4810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D97E8AAC-BAF5-47B4-89F5-37DE9D50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723" y="5235615"/>
            <a:ext cx="2035175" cy="5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发送路由更新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68B3372-78F4-45AA-8C48-FB3576B2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898" y="6030912"/>
            <a:ext cx="647700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0s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27A2899-9F9B-4116-8877-750FAB9A1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810" y="6030912"/>
            <a:ext cx="863600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180s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9875B60-4F20-43BB-8236-F35FE9E3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398" y="6030912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120s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104483E2-5ACC-40EA-A082-DEFD1255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19" y="5235615"/>
            <a:ext cx="1265758" cy="5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路由无效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3EC5B5C-D67F-493D-9B9E-A301DE8EF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456" y="5235615"/>
            <a:ext cx="1265758" cy="5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删除路由</a:t>
            </a:r>
          </a:p>
        </p:txBody>
      </p:sp>
    </p:spTree>
    <p:extLst>
      <p:ext uri="{BB962C8B-B14F-4D97-AF65-F5344CB8AC3E}">
        <p14:creationId xmlns:p14="http://schemas.microsoft.com/office/powerpoint/2010/main" val="324108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8CF7-DDE0-4D14-BA99-D7A96A7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29088-61B5-44B1-BF97-450E2097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更新定时器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RIP</a:t>
            </a:r>
            <a:r>
              <a:rPr lang="zh-CN" altLang="en-US" dirty="0"/>
              <a:t>使用周期更新计时器来</a:t>
            </a:r>
            <a:r>
              <a:rPr lang="zh-CN" altLang="en-US" dirty="0">
                <a:solidFill>
                  <a:srgbClr val="FF0000"/>
                </a:solidFill>
              </a:rPr>
              <a:t>控制发送路由周期更新的频率</a:t>
            </a:r>
            <a:r>
              <a:rPr lang="zh-CN" altLang="en-US" dirty="0"/>
              <a:t>，默认值是</a:t>
            </a:r>
            <a:r>
              <a:rPr lang="en-US" altLang="zh-CN" dirty="0">
                <a:solidFill>
                  <a:srgbClr val="FF0000"/>
                </a:solidFill>
              </a:rPr>
              <a:t>30s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0946AD-D631-43A3-8AD8-FE59DA03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23" y="3648875"/>
            <a:ext cx="4524553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7528A-FAF2-45AA-84B3-7627A10A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8F90A-FACA-4378-8E60-68AF7021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285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无效定时器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RIP</a:t>
            </a:r>
            <a:r>
              <a:rPr lang="zh-CN" altLang="en-US" sz="1600" dirty="0"/>
              <a:t>针对每一条添加添加到</a:t>
            </a:r>
            <a:r>
              <a:rPr lang="en-US" altLang="zh-CN" sz="1600" dirty="0"/>
              <a:t>RIP</a:t>
            </a:r>
            <a:r>
              <a:rPr lang="zh-CN" altLang="en-US" sz="1600" dirty="0"/>
              <a:t>路由表的条目使用路由老化计时器来老化没有及时更新的路由信息，在老化计时器超时后将路由的</a:t>
            </a:r>
            <a:r>
              <a:rPr lang="en-US" altLang="zh-CN" sz="1600" dirty="0"/>
              <a:t>cost</a:t>
            </a:r>
            <a:r>
              <a:rPr lang="zh-CN" altLang="en-US" sz="1600" dirty="0"/>
              <a:t>值修改为</a:t>
            </a:r>
            <a:r>
              <a:rPr lang="en-US" altLang="zh-CN" sz="1600" dirty="0"/>
              <a:t>16</a:t>
            </a:r>
            <a:r>
              <a:rPr lang="zh-CN" altLang="en-US" sz="1600" dirty="0"/>
              <a:t>，标注为不可达，但是此路由信息仍然保留在</a:t>
            </a:r>
            <a:r>
              <a:rPr lang="en-US" altLang="zh-CN" sz="1600" dirty="0"/>
              <a:t>RIP Database</a:t>
            </a:r>
            <a:r>
              <a:rPr lang="zh-CN" altLang="en-US" sz="1600" dirty="0"/>
              <a:t>中，默认</a:t>
            </a:r>
            <a:r>
              <a:rPr lang="en-US" altLang="zh-CN" sz="1600" dirty="0"/>
              <a:t>180s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垃圾收集定时器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RIP</a:t>
            </a:r>
            <a:r>
              <a:rPr lang="zh-CN" altLang="en-US" sz="1600" dirty="0"/>
              <a:t>通过垃圾收集计时器，在网络中持续发送无效路由的</a:t>
            </a:r>
            <a:r>
              <a:rPr lang="en-US" altLang="zh-CN" sz="1600" dirty="0"/>
              <a:t>16</a:t>
            </a:r>
            <a:r>
              <a:rPr lang="zh-CN" altLang="en-US" sz="1600" dirty="0"/>
              <a:t>跳不可达路由信息，用于清除</a:t>
            </a:r>
            <a:r>
              <a:rPr lang="en-US" altLang="zh-CN" sz="1600" dirty="0"/>
              <a:t>RIP</a:t>
            </a:r>
            <a:r>
              <a:rPr lang="zh-CN" altLang="en-US" sz="1600" dirty="0"/>
              <a:t>网络中错误的路由信息，默认</a:t>
            </a:r>
            <a:r>
              <a:rPr lang="en-US" altLang="zh-CN" sz="1600" dirty="0"/>
              <a:t>120s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EAC37-EE68-4553-A572-289608C3E42B}"/>
              </a:ext>
            </a:extLst>
          </p:cNvPr>
          <p:cNvSpPr/>
          <p:nvPr/>
        </p:nvSpPr>
        <p:spPr>
          <a:xfrm>
            <a:off x="1839883" y="5107880"/>
            <a:ext cx="8512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新的路由信息，先存数据库，若可达且最优则复制进路由表，以后30秒更新；超180秒，路由表里删除；再过120秒，数据库里删除。若恢复，重新更新。</a:t>
            </a:r>
          </a:p>
        </p:txBody>
      </p:sp>
    </p:spTree>
    <p:extLst>
      <p:ext uri="{BB962C8B-B14F-4D97-AF65-F5344CB8AC3E}">
        <p14:creationId xmlns:p14="http://schemas.microsoft.com/office/powerpoint/2010/main" val="91264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BC77-6E8F-4F1F-93F5-63120A5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工作原理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873D-CA12-4F99-B3AF-EDE8097E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首先学习到的是</a:t>
            </a:r>
            <a:r>
              <a:rPr lang="zh-CN" altLang="en-US" b="1" dirty="0">
                <a:solidFill>
                  <a:srgbClr val="FF0000"/>
                </a:solidFill>
              </a:rPr>
              <a:t>直连路由</a:t>
            </a:r>
          </a:p>
        </p:txBody>
      </p:sp>
      <p:sp>
        <p:nvSpPr>
          <p:cNvPr id="4" name="Line 40">
            <a:extLst>
              <a:ext uri="{FF2B5EF4-FFF2-40B4-BE49-F238E27FC236}">
                <a16:creationId xmlns:a16="http://schemas.microsoft.com/office/drawing/2014/main" id="{6B0C081F-D0E2-4AED-B034-C15B6FF7C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5948" y="3396571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B6991BD-C5CB-4023-BC82-DC641A3C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742481"/>
              </p:ext>
            </p:extLst>
          </p:nvPr>
        </p:nvGraphicFramePr>
        <p:xfrm>
          <a:off x="4774576" y="4251027"/>
          <a:ext cx="2923154" cy="1443038"/>
        </p:xfrm>
        <a:graphic>
          <a:graphicData uri="http://schemas.openxmlformats.org/drawingml/2006/table">
            <a:tbl>
              <a:tblPr/>
              <a:tblGrid>
                <a:gridCol w="34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34">
            <a:extLst>
              <a:ext uri="{FF2B5EF4-FFF2-40B4-BE49-F238E27FC236}">
                <a16:creationId xmlns:a16="http://schemas.microsoft.com/office/drawing/2014/main" id="{208B293B-7186-40A0-9864-D215DFE0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286" y="3414415"/>
            <a:ext cx="1223963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35">
            <a:extLst>
              <a:ext uri="{FF2B5EF4-FFF2-40B4-BE49-F238E27FC236}">
                <a16:creationId xmlns:a16="http://schemas.microsoft.com/office/drawing/2014/main" id="{2B4ECE2B-19CB-4F9D-B3C5-0880AD4D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274" y="3389015"/>
            <a:ext cx="122396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6">
            <a:extLst>
              <a:ext uri="{FF2B5EF4-FFF2-40B4-BE49-F238E27FC236}">
                <a16:creationId xmlns:a16="http://schemas.microsoft.com/office/drawing/2014/main" id="{F3E13B31-19E0-4767-B7ED-F2A7AF6390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49" y="3054052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7">
            <a:extLst>
              <a:ext uri="{FF2B5EF4-FFF2-40B4-BE49-F238E27FC236}">
                <a16:creationId xmlns:a16="http://schemas.microsoft.com/office/drawing/2014/main" id="{1C78862C-BB8B-41E9-B387-28D5B9D553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74" y="3028652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8">
            <a:extLst>
              <a:ext uri="{FF2B5EF4-FFF2-40B4-BE49-F238E27FC236}">
                <a16:creationId xmlns:a16="http://schemas.microsoft.com/office/drawing/2014/main" id="{E869CBD8-889D-415A-B3FD-C67DABEBF13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49" y="3054052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39">
            <a:extLst>
              <a:ext uri="{FF2B5EF4-FFF2-40B4-BE49-F238E27FC236}">
                <a16:creationId xmlns:a16="http://schemas.microsoft.com/office/drawing/2014/main" id="{DA57DBC1-C391-4230-971E-6E988C52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424" y="3387427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41">
            <a:extLst>
              <a:ext uri="{FF2B5EF4-FFF2-40B4-BE49-F238E27FC236}">
                <a16:creationId xmlns:a16="http://schemas.microsoft.com/office/drawing/2014/main" id="{E2CD6A25-0889-4D8C-AD57-A182DBCC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682" y="3354030"/>
            <a:ext cx="533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13" name="Text Box 42">
            <a:extLst>
              <a:ext uri="{FF2B5EF4-FFF2-40B4-BE49-F238E27FC236}">
                <a16:creationId xmlns:a16="http://schemas.microsoft.com/office/drawing/2014/main" id="{0936F4FD-9E61-40EF-B8B3-EB777BFA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300" y="3393273"/>
            <a:ext cx="528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</p:txBody>
      </p:sp>
      <p:sp>
        <p:nvSpPr>
          <p:cNvPr id="14" name="Text Box 43">
            <a:extLst>
              <a:ext uri="{FF2B5EF4-FFF2-40B4-BE49-F238E27FC236}">
                <a16:creationId xmlns:a16="http://schemas.microsoft.com/office/drawing/2014/main" id="{9A5123F5-FC6B-45DC-9638-CBD0DD721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930" y="3393273"/>
            <a:ext cx="537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</a:p>
        </p:txBody>
      </p:sp>
      <p:sp>
        <p:nvSpPr>
          <p:cNvPr id="15" name="Text Box 44">
            <a:extLst>
              <a:ext uri="{FF2B5EF4-FFF2-40B4-BE49-F238E27FC236}">
                <a16:creationId xmlns:a16="http://schemas.microsoft.com/office/drawing/2014/main" id="{B4C552B9-7D5B-4CF4-B5C1-51B2A12E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662" y="3461916"/>
            <a:ext cx="12256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10.0.0.0</a:t>
            </a:r>
          </a:p>
        </p:txBody>
      </p:sp>
      <p:sp>
        <p:nvSpPr>
          <p:cNvPr id="16" name="Text Box 45">
            <a:extLst>
              <a:ext uri="{FF2B5EF4-FFF2-40B4-BE49-F238E27FC236}">
                <a16:creationId xmlns:a16="http://schemas.microsoft.com/office/drawing/2014/main" id="{2F529ECF-7D71-49ED-B7EA-E3152C59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419" y="3461916"/>
            <a:ext cx="1230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20.0.0.0</a:t>
            </a:r>
          </a:p>
        </p:txBody>
      </p:sp>
      <p:sp>
        <p:nvSpPr>
          <p:cNvPr id="17" name="Text Box 46">
            <a:extLst>
              <a:ext uri="{FF2B5EF4-FFF2-40B4-BE49-F238E27FC236}">
                <a16:creationId xmlns:a16="http://schemas.microsoft.com/office/drawing/2014/main" id="{0AE896B5-4D00-4050-B1BA-98E3955F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489" y="3452772"/>
            <a:ext cx="1223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30.0.0.0</a:t>
            </a:r>
          </a:p>
        </p:txBody>
      </p:sp>
      <p:sp>
        <p:nvSpPr>
          <p:cNvPr id="18" name="Text Box 47">
            <a:extLst>
              <a:ext uri="{FF2B5EF4-FFF2-40B4-BE49-F238E27FC236}">
                <a16:creationId xmlns:a16="http://schemas.microsoft.com/office/drawing/2014/main" id="{898F56C5-F907-4956-BEF2-0AB7ED81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215" y="3454360"/>
            <a:ext cx="1296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40.0.0.0</a:t>
            </a:r>
          </a:p>
        </p:txBody>
      </p:sp>
      <p:sp>
        <p:nvSpPr>
          <p:cNvPr id="19" name="Text Box 48">
            <a:extLst>
              <a:ext uri="{FF2B5EF4-FFF2-40B4-BE49-F238E27FC236}">
                <a16:creationId xmlns:a16="http://schemas.microsoft.com/office/drawing/2014/main" id="{23420F6E-3E23-4A92-9EE7-8E898D6B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4" y="2995255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0" name="Text Box 49">
            <a:extLst>
              <a:ext uri="{FF2B5EF4-FFF2-40B4-BE49-F238E27FC236}">
                <a16:creationId xmlns:a16="http://schemas.microsoft.com/office/drawing/2014/main" id="{56C00862-EFE2-47B6-84AB-17DC9765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61" y="2995255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1" name="Text Box 50">
            <a:extLst>
              <a:ext uri="{FF2B5EF4-FFF2-40B4-BE49-F238E27FC236}">
                <a16:creationId xmlns:a16="http://schemas.microsoft.com/office/drawing/2014/main" id="{30F31462-1EED-4B8B-BF40-ABED3CA9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436" y="2995255"/>
            <a:ext cx="503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22" name="Text Box 51">
            <a:extLst>
              <a:ext uri="{FF2B5EF4-FFF2-40B4-BE49-F238E27FC236}">
                <a16:creationId xmlns:a16="http://schemas.microsoft.com/office/drawing/2014/main" id="{88F6B683-42DC-4C04-BA8D-A1FED0BB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356" y="3004399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graphicFrame>
        <p:nvGraphicFramePr>
          <p:cNvPr id="23" name="Group 46">
            <a:extLst>
              <a:ext uri="{FF2B5EF4-FFF2-40B4-BE49-F238E27FC236}">
                <a16:creationId xmlns:a16="http://schemas.microsoft.com/office/drawing/2014/main" id="{C35FFD65-537F-45A6-BD86-99CA5FFF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10192"/>
              </p:ext>
            </p:extLst>
          </p:nvPr>
        </p:nvGraphicFramePr>
        <p:xfrm>
          <a:off x="1705361" y="4252616"/>
          <a:ext cx="2959486" cy="1465407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28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99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8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8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70">
            <a:extLst>
              <a:ext uri="{FF2B5EF4-FFF2-40B4-BE49-F238E27FC236}">
                <a16:creationId xmlns:a16="http://schemas.microsoft.com/office/drawing/2014/main" id="{67FEA1B7-56AF-4592-89D0-5108A14C7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8561"/>
              </p:ext>
            </p:extLst>
          </p:nvPr>
        </p:nvGraphicFramePr>
        <p:xfrm>
          <a:off x="7786629" y="4252615"/>
          <a:ext cx="2881312" cy="1475580"/>
        </p:xfrm>
        <a:graphic>
          <a:graphicData uri="http://schemas.openxmlformats.org/drawingml/2006/table">
            <a:tbl>
              <a:tblPr/>
              <a:tblGrid>
                <a:gridCol w="33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351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67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8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58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Line 112">
            <a:extLst>
              <a:ext uri="{FF2B5EF4-FFF2-40B4-BE49-F238E27FC236}">
                <a16:creationId xmlns:a16="http://schemas.microsoft.com/office/drawing/2014/main" id="{DFF25F0C-E16E-4C98-AAA3-AF27D2593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994" y="3873964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6" name="Line 113">
            <a:extLst>
              <a:ext uri="{FF2B5EF4-FFF2-40B4-BE49-F238E27FC236}">
                <a16:creationId xmlns:a16="http://schemas.microsoft.com/office/drawing/2014/main" id="{6B6C89CF-D00A-497F-9EAD-36BB9272A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075" y="3892252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7" name="Line 114">
            <a:extLst>
              <a:ext uri="{FF2B5EF4-FFF2-40B4-BE49-F238E27FC236}">
                <a16:creationId xmlns:a16="http://schemas.microsoft.com/office/drawing/2014/main" id="{05543DE1-4E66-4AB5-AD98-1986B4B6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424" y="3892252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BC77-6E8F-4F1F-93F5-63120A5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工作原理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873D-CA12-4F99-B3AF-EDE8097E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当路由器的更新周期</a:t>
            </a:r>
            <a:r>
              <a:rPr lang="en-US" altLang="zh-CN" dirty="0"/>
              <a:t>30s</a:t>
            </a:r>
            <a:r>
              <a:rPr lang="zh-CN" altLang="en-US" dirty="0"/>
              <a:t>到了时候，会向邻居发送路由表（全部）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18C0BCE-14CA-4704-A401-65176C92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50092"/>
              </p:ext>
            </p:extLst>
          </p:nvPr>
        </p:nvGraphicFramePr>
        <p:xfrm>
          <a:off x="4655343" y="3927476"/>
          <a:ext cx="2881313" cy="219005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88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F3D670DD-CE85-455F-9EF9-BB83BB2C3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143" y="3090038"/>
            <a:ext cx="1223963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09D8D1A5-3CFE-4B9C-99D8-57BC2D747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131" y="3064638"/>
            <a:ext cx="122396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6">
            <a:extLst>
              <a:ext uri="{FF2B5EF4-FFF2-40B4-BE49-F238E27FC236}">
                <a16:creationId xmlns:a16="http://schemas.microsoft.com/office/drawing/2014/main" id="{ECBC7BF3-8F30-4527-8984-24EA851249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6" y="2747963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">
            <a:extLst>
              <a:ext uri="{FF2B5EF4-FFF2-40B4-BE49-F238E27FC236}">
                <a16:creationId xmlns:a16="http://schemas.microsoft.com/office/drawing/2014/main" id="{17D258ED-E9D3-416B-B4B9-1D38EA6973A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31" y="2722563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8">
            <a:extLst>
              <a:ext uri="{FF2B5EF4-FFF2-40B4-BE49-F238E27FC236}">
                <a16:creationId xmlns:a16="http://schemas.microsoft.com/office/drawing/2014/main" id="{5507CBEC-6052-4409-9D69-53ED1B89C81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6" y="2747963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49">
            <a:extLst>
              <a:ext uri="{FF2B5EF4-FFF2-40B4-BE49-F238E27FC236}">
                <a16:creationId xmlns:a16="http://schemas.microsoft.com/office/drawing/2014/main" id="{FC0132DE-FABE-48F8-8544-BA9F5B752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281" y="3063050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1C788600-1073-4359-BF6C-6E01764DB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949" y="3072194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1">
            <a:extLst>
              <a:ext uri="{FF2B5EF4-FFF2-40B4-BE49-F238E27FC236}">
                <a16:creationId xmlns:a16="http://schemas.microsoft.com/office/drawing/2014/main" id="{6EC654B3-C809-48F1-9C60-C7DE50435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063" y="3082065"/>
            <a:ext cx="455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id="{7A107F10-7347-4FCE-B0AA-6C9D30FB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700" y="3112164"/>
            <a:ext cx="455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ACD3B46F-8952-40B8-B61D-3A9C7653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188" y="3112164"/>
            <a:ext cx="455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734AC9F7-64B1-4B50-AB16-FCAFFA95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241" y="3189951"/>
            <a:ext cx="1152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10.0.0.0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8F4BD07B-D34B-482C-9955-C799B933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316" y="3189951"/>
            <a:ext cx="1150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20.0.0.0</a:t>
            </a:r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07221B16-F3A5-4131-86D0-9E271D0CE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778" y="3189951"/>
            <a:ext cx="1223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30.0.0.0</a:t>
            </a:r>
          </a:p>
        </p:txBody>
      </p:sp>
      <p:sp>
        <p:nvSpPr>
          <p:cNvPr id="18" name="Text Box 57">
            <a:extLst>
              <a:ext uri="{FF2B5EF4-FFF2-40B4-BE49-F238E27FC236}">
                <a16:creationId xmlns:a16="http://schemas.microsoft.com/office/drawing/2014/main" id="{59D89B81-4BD0-4C63-80E2-BCAC2431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216" y="3191539"/>
            <a:ext cx="1296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40.0.0.0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E18B8113-F6A8-4147-8057-C093C517D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131" y="2750722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0" name="Text Box 59">
            <a:extLst>
              <a:ext uri="{FF2B5EF4-FFF2-40B4-BE49-F238E27FC236}">
                <a16:creationId xmlns:a16="http://schemas.microsoft.com/office/drawing/2014/main" id="{AF0FAA33-27AE-4562-B408-D231169A7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618" y="2750722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1" name="Text Box 60">
            <a:extLst>
              <a:ext uri="{FF2B5EF4-FFF2-40B4-BE49-F238E27FC236}">
                <a16:creationId xmlns:a16="http://schemas.microsoft.com/office/drawing/2014/main" id="{029BD36D-9DD5-44C3-A265-AD29ED19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293" y="2750722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22" name="Text Box 61">
            <a:extLst>
              <a:ext uri="{FF2B5EF4-FFF2-40B4-BE49-F238E27FC236}">
                <a16:creationId xmlns:a16="http://schemas.microsoft.com/office/drawing/2014/main" id="{A73AB2B0-7B8D-43F5-A4C9-2B6C8EBB7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781" y="2750722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graphicFrame>
        <p:nvGraphicFramePr>
          <p:cNvPr id="23" name="Group 56">
            <a:extLst>
              <a:ext uri="{FF2B5EF4-FFF2-40B4-BE49-F238E27FC236}">
                <a16:creationId xmlns:a16="http://schemas.microsoft.com/office/drawing/2014/main" id="{9A871EDB-AB20-4763-94C4-D778B8473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499"/>
              </p:ext>
            </p:extLst>
          </p:nvPr>
        </p:nvGraphicFramePr>
        <p:xfrm>
          <a:off x="1596231" y="3946526"/>
          <a:ext cx="2987675" cy="21859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9E5FD9DE-9779-446A-BF02-357F4B81C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98559"/>
              </p:ext>
            </p:extLst>
          </p:nvPr>
        </p:nvGraphicFramePr>
        <p:xfrm>
          <a:off x="7677943" y="3929063"/>
          <a:ext cx="2881313" cy="2182115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Line 142">
            <a:extLst>
              <a:ext uri="{FF2B5EF4-FFF2-40B4-BE49-F238E27FC236}">
                <a16:creationId xmlns:a16="http://schemas.microsoft.com/office/drawing/2014/main" id="{C62A12AB-8214-4BA8-84A1-4DCD4D4C0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843" y="3586163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143">
            <a:extLst>
              <a:ext uri="{FF2B5EF4-FFF2-40B4-BE49-F238E27FC236}">
                <a16:creationId xmlns:a16="http://schemas.microsoft.com/office/drawing/2014/main" id="{3119DD3F-3828-47EA-A14D-1B0F9B485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5356" y="3586163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144">
            <a:extLst>
              <a:ext uri="{FF2B5EF4-FFF2-40B4-BE49-F238E27FC236}">
                <a16:creationId xmlns:a16="http://schemas.microsoft.com/office/drawing/2014/main" id="{717A73A3-4177-4F9B-8011-1473E3BE4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3281" y="3586163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45">
            <a:extLst>
              <a:ext uri="{FF2B5EF4-FFF2-40B4-BE49-F238E27FC236}">
                <a16:creationId xmlns:a16="http://schemas.microsoft.com/office/drawing/2014/main" id="{DB9426CE-2AFD-4070-BEBB-616C2D679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5343" y="2722563"/>
            <a:ext cx="649288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46">
            <a:extLst>
              <a:ext uri="{FF2B5EF4-FFF2-40B4-BE49-F238E27FC236}">
                <a16:creationId xmlns:a16="http://schemas.microsoft.com/office/drawing/2014/main" id="{6F222A40-B32B-43D9-BEAD-BCCF877C7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881" y="2722563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47">
            <a:extLst>
              <a:ext uri="{FF2B5EF4-FFF2-40B4-BE49-F238E27FC236}">
                <a16:creationId xmlns:a16="http://schemas.microsoft.com/office/drawing/2014/main" id="{CACD7E79-EB04-422D-8C7E-2CE713DCF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956" y="2578101"/>
            <a:ext cx="6492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48">
            <a:extLst>
              <a:ext uri="{FF2B5EF4-FFF2-40B4-BE49-F238E27FC236}">
                <a16:creationId xmlns:a16="http://schemas.microsoft.com/office/drawing/2014/main" id="{75EEC256-372B-4D7E-A4A9-5D16B462A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5493" y="2578101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49">
            <a:extLst>
              <a:ext uri="{FF2B5EF4-FFF2-40B4-BE49-F238E27FC236}">
                <a16:creationId xmlns:a16="http://schemas.microsoft.com/office/drawing/2014/main" id="{DB3BDE0F-1461-4B1D-AF82-DE8F9C822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981" y="2722563"/>
            <a:ext cx="6492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50">
            <a:extLst>
              <a:ext uri="{FF2B5EF4-FFF2-40B4-BE49-F238E27FC236}">
                <a16:creationId xmlns:a16="http://schemas.microsoft.com/office/drawing/2014/main" id="{39573CCF-36D2-49B6-96E3-6B537BE1C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7518" y="2722563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51">
            <a:extLst>
              <a:ext uri="{FF2B5EF4-FFF2-40B4-BE49-F238E27FC236}">
                <a16:creationId xmlns:a16="http://schemas.microsoft.com/office/drawing/2014/main" id="{4A926854-6633-4156-BAB3-F879FC3F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793" y="5513388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30.0.0.0     20.0.0.2    </a:t>
            </a:r>
            <a:r>
              <a:rPr lang="zh-CN" altLang="en-US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</p:txBody>
      </p:sp>
      <p:sp>
        <p:nvSpPr>
          <p:cNvPr id="35" name="Text Box 152">
            <a:extLst>
              <a:ext uri="{FF2B5EF4-FFF2-40B4-BE49-F238E27FC236}">
                <a16:creationId xmlns:a16="http://schemas.microsoft.com/office/drawing/2014/main" id="{376188F5-A5DD-4E90-8E1A-BE78A8A62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06" y="5583238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10.0.0.0    20.0.0.1       1</a:t>
            </a:r>
          </a:p>
        </p:txBody>
      </p:sp>
      <p:sp>
        <p:nvSpPr>
          <p:cNvPr id="36" name="Text Box 153">
            <a:extLst>
              <a:ext uri="{FF2B5EF4-FFF2-40B4-BE49-F238E27FC236}">
                <a16:creationId xmlns:a16="http://schemas.microsoft.com/office/drawing/2014/main" id="{D5EDE293-5159-4BB5-B13E-234E2486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193" y="5591176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20.0.0.0    30.0.0.1</a:t>
            </a:r>
            <a:r>
              <a:rPr lang="zh-CN" altLang="en-US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</a:t>
            </a:r>
          </a:p>
        </p:txBody>
      </p:sp>
      <p:sp>
        <p:nvSpPr>
          <p:cNvPr id="37" name="Text Box 154">
            <a:extLst>
              <a:ext uri="{FF2B5EF4-FFF2-40B4-BE49-F238E27FC236}">
                <a16:creationId xmlns:a16="http://schemas.microsoft.com/office/drawing/2014/main" id="{AE05055D-F594-4E73-B017-3BA5071F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06" y="5872163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40.0.0.0    30.0.0.2       1</a:t>
            </a:r>
          </a:p>
        </p:txBody>
      </p:sp>
    </p:spTree>
    <p:extLst>
      <p:ext uri="{BB962C8B-B14F-4D97-AF65-F5344CB8AC3E}">
        <p14:creationId xmlns:p14="http://schemas.microsoft.com/office/powerpoint/2010/main" val="32727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A4F3-49FF-47E1-95F8-4893CCE1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5906F-BD37-4788-8982-FE5A0F08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上配置了到</a:t>
            </a:r>
            <a:r>
              <a:rPr lang="en-US" altLang="zh-CN" dirty="0"/>
              <a:t>R2 loopback</a:t>
            </a:r>
            <a:r>
              <a:rPr lang="zh-CN" altLang="en-US" dirty="0"/>
              <a:t>的静态路由，</a:t>
            </a:r>
            <a:r>
              <a:rPr lang="en-US" altLang="zh-CN" dirty="0"/>
              <a:t>R2</a:t>
            </a:r>
            <a:r>
              <a:rPr lang="zh-CN" altLang="en-US" dirty="0"/>
              <a:t>未配置任何路由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ip</a:t>
            </a:r>
            <a:r>
              <a:rPr lang="en-US" altLang="zh-CN" b="1" dirty="0">
                <a:solidFill>
                  <a:srgbClr val="FF0000"/>
                </a:solidFill>
              </a:rPr>
              <a:t> route 192.168.2.0 255.255.255.0 loopback0</a:t>
            </a:r>
          </a:p>
          <a:p>
            <a:r>
              <a:rPr lang="en-US" altLang="zh-CN" dirty="0"/>
              <a:t>R1</a:t>
            </a:r>
            <a:r>
              <a:rPr lang="zh-CN" altLang="en-US" dirty="0"/>
              <a:t>的</a:t>
            </a:r>
            <a:r>
              <a:rPr lang="en-US" altLang="zh-CN" dirty="0"/>
              <a:t>Fa0/1</a:t>
            </a:r>
            <a:r>
              <a:rPr lang="zh-CN" altLang="en-US" dirty="0"/>
              <a:t>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</a:t>
            </a:r>
            <a:r>
              <a:rPr lang="en-US" altLang="zh-CN" dirty="0"/>
              <a:t>F0/1</a:t>
            </a:r>
            <a:r>
              <a:rPr lang="zh-CN" altLang="en-US" dirty="0"/>
              <a:t>接口？</a:t>
            </a:r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的</a:t>
            </a:r>
            <a:r>
              <a:rPr lang="en-US" altLang="zh-CN" dirty="0"/>
              <a:t>Fa0/1</a:t>
            </a:r>
            <a:r>
              <a:rPr lang="zh-CN" altLang="en-US" dirty="0"/>
              <a:t>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的环回接口？</a:t>
            </a:r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的环回接口可以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</a:t>
            </a:r>
            <a:r>
              <a:rPr lang="en-US" altLang="zh-CN" dirty="0"/>
              <a:t>F0/1</a:t>
            </a:r>
            <a:r>
              <a:rPr lang="zh-CN" altLang="en-US" dirty="0"/>
              <a:t>接口？</a:t>
            </a:r>
          </a:p>
          <a:p>
            <a:r>
              <a:rPr lang="en-US" altLang="zh-CN" dirty="0"/>
              <a:t>R1</a:t>
            </a:r>
            <a:r>
              <a:rPr lang="zh-CN" altLang="en-US" dirty="0"/>
              <a:t>的环回接口可以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的环回接口？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FC17E-A314-409A-9A2E-BF5963D6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81" y="1836176"/>
            <a:ext cx="664761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BC77-6E8F-4F1F-93F5-63120A5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工作原理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873D-CA12-4F99-B3AF-EDE8097E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再过</a:t>
            </a:r>
            <a:r>
              <a:rPr lang="en-US" altLang="zh-CN" dirty="0"/>
              <a:t>30s</a:t>
            </a:r>
            <a:r>
              <a:rPr lang="zh-CN" altLang="en-US" dirty="0"/>
              <a:t>，路由器的第二个更新周期到了，再次发送路由表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20276F7-AADB-4FE5-A167-5B25A73C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1792"/>
              </p:ext>
            </p:extLst>
          </p:nvPr>
        </p:nvGraphicFramePr>
        <p:xfrm>
          <a:off x="4883826" y="3944938"/>
          <a:ext cx="2881313" cy="2193227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92AA73E0-0C64-4E07-B971-98E5FC4FB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026" y="3106738"/>
            <a:ext cx="1223963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B8EB2119-BF5F-4505-8D41-1C4B565CF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014" y="3081338"/>
            <a:ext cx="122396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pic>
        <p:nvPicPr>
          <p:cNvPr id="7" name="Picture 46">
            <a:extLst>
              <a:ext uri="{FF2B5EF4-FFF2-40B4-BE49-F238E27FC236}">
                <a16:creationId xmlns:a16="http://schemas.microsoft.com/office/drawing/2014/main" id="{CC11930C-E03D-4371-A6BE-36ACDD4DB8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89" y="27463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7">
            <a:extLst>
              <a:ext uri="{FF2B5EF4-FFF2-40B4-BE49-F238E27FC236}">
                <a16:creationId xmlns:a16="http://schemas.microsoft.com/office/drawing/2014/main" id="{73C08D14-04DD-48E8-BCBD-0E193C8C87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14" y="27209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8">
            <a:extLst>
              <a:ext uri="{FF2B5EF4-FFF2-40B4-BE49-F238E27FC236}">
                <a16:creationId xmlns:a16="http://schemas.microsoft.com/office/drawing/2014/main" id="{4224D129-DD23-494F-97EA-4F38D55E34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89" y="27463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49">
            <a:extLst>
              <a:ext uri="{FF2B5EF4-FFF2-40B4-BE49-F238E27FC236}">
                <a16:creationId xmlns:a16="http://schemas.microsoft.com/office/drawing/2014/main" id="{46F2B804-C1E3-4E04-BC4B-9A9BEEB91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164" y="3079750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7340C4D5-DBBF-4CCA-8D9D-4B9E738FA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6264" y="3079750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12" name="Text Box 51">
            <a:extLst>
              <a:ext uri="{FF2B5EF4-FFF2-40B4-BE49-F238E27FC236}">
                <a16:creationId xmlns:a16="http://schemas.microsoft.com/office/drawing/2014/main" id="{6A48696B-8690-47E3-9EA6-A4A215A5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946" y="3071333"/>
            <a:ext cx="492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id="{BDB10EF9-2949-4F47-BE85-F4353437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295" y="3110576"/>
            <a:ext cx="492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57931D87-AD63-4837-A377-80D11565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927" y="3138008"/>
            <a:ext cx="492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BE2F6035-A8E7-458A-A5B4-6D7E05DC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64" y="3252371"/>
            <a:ext cx="1152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10.0.0.0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02924E5F-6953-42CA-BB99-E160BDF6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039" y="3252371"/>
            <a:ext cx="1150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20.0.0.0</a:t>
            </a:r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A0CDE8B0-5DFF-4DF6-9F60-E742966AA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501" y="3252371"/>
            <a:ext cx="1223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30.0.0.0</a:t>
            </a:r>
          </a:p>
        </p:txBody>
      </p:sp>
      <p:sp>
        <p:nvSpPr>
          <p:cNvPr id="18" name="Text Box 57">
            <a:extLst>
              <a:ext uri="{FF2B5EF4-FFF2-40B4-BE49-F238E27FC236}">
                <a16:creationId xmlns:a16="http://schemas.microsoft.com/office/drawing/2014/main" id="{E0EBA960-B791-412C-9492-4D7AE1471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39" y="3253959"/>
            <a:ext cx="1296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40.0.0.0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F34E6CE9-3475-4E47-B60B-6073A6F5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014" y="2749134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0" name="Text Box 59">
            <a:extLst>
              <a:ext uri="{FF2B5EF4-FFF2-40B4-BE49-F238E27FC236}">
                <a16:creationId xmlns:a16="http://schemas.microsoft.com/office/drawing/2014/main" id="{12155DE8-F7C3-4CB5-B5A4-DF8F2166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501" y="2749134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1" name="Text Box 60">
            <a:extLst>
              <a:ext uri="{FF2B5EF4-FFF2-40B4-BE49-F238E27FC236}">
                <a16:creationId xmlns:a16="http://schemas.microsoft.com/office/drawing/2014/main" id="{C37F721D-6218-4FCC-A69B-5F114C58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76" y="2749134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22" name="Text Box 61">
            <a:extLst>
              <a:ext uri="{FF2B5EF4-FFF2-40B4-BE49-F238E27FC236}">
                <a16:creationId xmlns:a16="http://schemas.microsoft.com/office/drawing/2014/main" id="{6C8B8E50-BE04-4DE5-BEBC-47EF37EEA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664" y="2749134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graphicFrame>
        <p:nvGraphicFramePr>
          <p:cNvPr id="23" name="Group 56">
            <a:extLst>
              <a:ext uri="{FF2B5EF4-FFF2-40B4-BE49-F238E27FC236}">
                <a16:creationId xmlns:a16="http://schemas.microsoft.com/office/drawing/2014/main" id="{8C3F0137-05E7-4419-8200-825FAC59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08175"/>
              </p:ext>
            </p:extLst>
          </p:nvPr>
        </p:nvGraphicFramePr>
        <p:xfrm>
          <a:off x="1724701" y="3944938"/>
          <a:ext cx="3097213" cy="2185988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095A8A93-27C1-4626-8592-E6E2EBEC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3941"/>
              </p:ext>
            </p:extLst>
          </p:nvPr>
        </p:nvGraphicFramePr>
        <p:xfrm>
          <a:off x="7827051" y="3944938"/>
          <a:ext cx="2881313" cy="2204339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 gridSpan="4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Line 142">
            <a:extLst>
              <a:ext uri="{FF2B5EF4-FFF2-40B4-BE49-F238E27FC236}">
                <a16:creationId xmlns:a16="http://schemas.microsoft.com/office/drawing/2014/main" id="{4B7AF435-88CC-4605-BAEA-FE21D30BE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726" y="3584575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6" name="Line 143">
            <a:extLst>
              <a:ext uri="{FF2B5EF4-FFF2-40B4-BE49-F238E27FC236}">
                <a16:creationId xmlns:a16="http://schemas.microsoft.com/office/drawing/2014/main" id="{1A3655FF-1FE6-4C7F-837E-89B58C2B4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239" y="3584575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7" name="Line 144">
            <a:extLst>
              <a:ext uri="{FF2B5EF4-FFF2-40B4-BE49-F238E27FC236}">
                <a16:creationId xmlns:a16="http://schemas.microsoft.com/office/drawing/2014/main" id="{5A6FDDA3-DFCC-41B1-87BD-CF4ED152B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0164" y="3584575"/>
            <a:ext cx="0" cy="2159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8" name="Line 145">
            <a:extLst>
              <a:ext uri="{FF2B5EF4-FFF2-40B4-BE49-F238E27FC236}">
                <a16:creationId xmlns:a16="http://schemas.microsoft.com/office/drawing/2014/main" id="{ED0D40C8-4D6E-4078-9B15-1784A8361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2226" y="2720975"/>
            <a:ext cx="649288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29" name="Line 146">
            <a:extLst>
              <a:ext uri="{FF2B5EF4-FFF2-40B4-BE49-F238E27FC236}">
                <a16:creationId xmlns:a16="http://schemas.microsoft.com/office/drawing/2014/main" id="{7297A1A8-BCD5-4487-979D-A2F10CE3D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764" y="2720975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30" name="Line 147">
            <a:extLst>
              <a:ext uri="{FF2B5EF4-FFF2-40B4-BE49-F238E27FC236}">
                <a16:creationId xmlns:a16="http://schemas.microsoft.com/office/drawing/2014/main" id="{AF4359D3-0358-451A-B7AD-E595ED1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839" y="2576513"/>
            <a:ext cx="6492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1" name="Line 148">
            <a:extLst>
              <a:ext uri="{FF2B5EF4-FFF2-40B4-BE49-F238E27FC236}">
                <a16:creationId xmlns:a16="http://schemas.microsoft.com/office/drawing/2014/main" id="{CB074E3C-E7B4-4AE2-B894-79E1ADA95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376" y="2576513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2" name="Line 149">
            <a:extLst>
              <a:ext uri="{FF2B5EF4-FFF2-40B4-BE49-F238E27FC236}">
                <a16:creationId xmlns:a16="http://schemas.microsoft.com/office/drawing/2014/main" id="{BD6D36E8-3F96-4788-927F-63BFDD71A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7864" y="2720975"/>
            <a:ext cx="649287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33" name="Line 150">
            <a:extLst>
              <a:ext uri="{FF2B5EF4-FFF2-40B4-BE49-F238E27FC236}">
                <a16:creationId xmlns:a16="http://schemas.microsoft.com/office/drawing/2014/main" id="{D039C6D6-4DA1-4876-A6CD-46B325E01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4401" y="2720975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2000"/>
          </a:p>
        </p:txBody>
      </p:sp>
      <p:sp>
        <p:nvSpPr>
          <p:cNvPr id="34" name="Text Box 151">
            <a:extLst>
              <a:ext uri="{FF2B5EF4-FFF2-40B4-BE49-F238E27FC236}">
                <a16:creationId xmlns:a16="http://schemas.microsoft.com/office/drawing/2014/main" id="{2FF99175-F43C-42D7-9B42-2FA586A4F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76" y="5511800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     30.0.0.0     20.0.0.2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</a:p>
        </p:txBody>
      </p:sp>
      <p:sp>
        <p:nvSpPr>
          <p:cNvPr id="35" name="Text Box 152">
            <a:extLst>
              <a:ext uri="{FF2B5EF4-FFF2-40B4-BE49-F238E27FC236}">
                <a16:creationId xmlns:a16="http://schemas.microsoft.com/office/drawing/2014/main" id="{199956E6-2D73-4067-AF5D-1DECCB9D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01" y="5583238"/>
            <a:ext cx="2889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     10.0.0.0     20.0.0.1      1</a:t>
            </a:r>
          </a:p>
        </p:txBody>
      </p:sp>
      <p:sp>
        <p:nvSpPr>
          <p:cNvPr id="36" name="Text Box 153">
            <a:extLst>
              <a:ext uri="{FF2B5EF4-FFF2-40B4-BE49-F238E27FC236}">
                <a16:creationId xmlns:a16="http://schemas.microsoft.com/office/drawing/2014/main" id="{21D776B7-5A7D-481D-A344-683DA876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076" y="5591175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     20.0.0.0    30.0.0.1      1</a:t>
            </a:r>
          </a:p>
        </p:txBody>
      </p:sp>
      <p:sp>
        <p:nvSpPr>
          <p:cNvPr id="37" name="Text Box 154">
            <a:extLst>
              <a:ext uri="{FF2B5EF4-FFF2-40B4-BE49-F238E27FC236}">
                <a16:creationId xmlns:a16="http://schemas.microsoft.com/office/drawing/2014/main" id="{194BA664-7B76-4053-91D8-BB0B7431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76" y="5872163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40.0.0.0     20.0.0.2       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Text Box 155">
            <a:extLst>
              <a:ext uri="{FF2B5EF4-FFF2-40B4-BE49-F238E27FC236}">
                <a16:creationId xmlns:a16="http://schemas.microsoft.com/office/drawing/2014/main" id="{4952F903-FA56-48B0-8A8F-66BCCF3D8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01" y="5872163"/>
            <a:ext cx="2889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     40.0.0.0     30.0.0.2      1</a:t>
            </a:r>
          </a:p>
        </p:txBody>
      </p:sp>
      <p:sp>
        <p:nvSpPr>
          <p:cNvPr id="39" name="Text Box 156">
            <a:extLst>
              <a:ext uri="{FF2B5EF4-FFF2-40B4-BE49-F238E27FC236}">
                <a16:creationId xmlns:a16="http://schemas.microsoft.com/office/drawing/2014/main" id="{5501DFED-9B79-4A2B-8B66-CCD4E925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076" y="5872163"/>
            <a:ext cx="298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10.0.0.0    30.0.0.1      2</a:t>
            </a:r>
          </a:p>
        </p:txBody>
      </p:sp>
    </p:spTree>
    <p:extLst>
      <p:ext uri="{BB962C8B-B14F-4D97-AF65-F5344CB8AC3E}">
        <p14:creationId xmlns:p14="http://schemas.microsoft.com/office/powerpoint/2010/main" val="38291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utoUpdateAnimBg="0"/>
      <p:bldP spid="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BC77-6E8F-4F1F-93F5-63120A5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工作原理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873D-CA12-4F99-B3AF-EDE8097E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收敛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经过一系列路由更新，网络中的每个路由器都具有一张完整的路由表的过程，称为</a:t>
            </a:r>
            <a:r>
              <a:rPr lang="zh-CN" altLang="en-US" dirty="0">
                <a:solidFill>
                  <a:srgbClr val="FF0000"/>
                </a:solidFill>
              </a:rPr>
              <a:t>收敛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从网络拓扑发生变化到网络中所有路由器都学习到这个变化的时间，称为</a:t>
            </a:r>
            <a:r>
              <a:rPr lang="zh-CN" altLang="en-US" dirty="0">
                <a:solidFill>
                  <a:srgbClr val="FF0000"/>
                </a:solidFill>
              </a:rPr>
              <a:t>收敛时间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此时，网络中的所有路由器都含有同样的路由表</a:t>
            </a:r>
          </a:p>
        </p:txBody>
      </p:sp>
    </p:spTree>
    <p:extLst>
      <p:ext uri="{BB962C8B-B14F-4D97-AF65-F5344CB8AC3E}">
        <p14:creationId xmlns:p14="http://schemas.microsoft.com/office/powerpoint/2010/main" val="315099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A628-63A3-4D10-BD40-F12A705E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路由的更新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9DF99-B88D-4FD4-AEBB-5C838992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E53802-9EB6-4B50-932A-B7B0854B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808"/>
            <a:ext cx="9500085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993C-7A17-4363-A319-2CCA1A00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RIPv1</a:t>
            </a:r>
            <a:r>
              <a:rPr lang="zh-CN" altLang="en-US" dirty="0"/>
              <a:t>的数据包格式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2A164-A8D8-4B68-BC7F-1496547D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3800" cy="43513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命令：标识是一个请求信息，还是一个响应信息，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请求、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响应；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版本：标明</a:t>
            </a:r>
            <a:r>
              <a:rPr lang="en-US" altLang="zh-CN" dirty="0">
                <a:latin typeface="+mn-ea"/>
              </a:rPr>
              <a:t>RIPv1</a:t>
            </a:r>
            <a:r>
              <a:rPr lang="zh-CN" altLang="en-US" dirty="0">
                <a:latin typeface="+mn-ea"/>
              </a:rPr>
              <a:t>消息，还是</a:t>
            </a:r>
            <a:r>
              <a:rPr lang="en-US" altLang="zh-CN" dirty="0">
                <a:latin typeface="+mn-ea"/>
              </a:rPr>
              <a:t>RIPv2</a:t>
            </a:r>
            <a:r>
              <a:rPr lang="zh-CN" altLang="en-US" dirty="0">
                <a:latin typeface="+mn-ea"/>
              </a:rPr>
              <a:t>消息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协议簇：</a:t>
            </a:r>
            <a:r>
              <a:rPr lang="en-US" altLang="zh-CN" dirty="0">
                <a:latin typeface="+mn-ea"/>
              </a:rPr>
              <a:t>TCP/IP 2;</a:t>
            </a:r>
          </a:p>
          <a:p>
            <a:r>
              <a:rPr lang="zh-CN" altLang="en-US" dirty="0">
                <a:latin typeface="+mn-ea"/>
              </a:rPr>
              <a:t>网络地址 跳数；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重复次数，最大重复</a:t>
            </a:r>
            <a:r>
              <a:rPr lang="en-US" altLang="zh-CN" dirty="0">
                <a:latin typeface="+mn-ea"/>
              </a:rPr>
              <a:t>24</a:t>
            </a:r>
            <a:r>
              <a:rPr lang="zh-CN" altLang="en-US" dirty="0">
                <a:latin typeface="+mn-ea"/>
              </a:rPr>
              <a:t>次，最大携带</a:t>
            </a:r>
            <a:r>
              <a:rPr lang="en-US" altLang="zh-CN" dirty="0">
                <a:latin typeface="+mn-ea"/>
              </a:rPr>
              <a:t>25</a:t>
            </a:r>
            <a:r>
              <a:rPr lang="zh-CN" altLang="en-US" dirty="0">
                <a:latin typeface="+mn-ea"/>
              </a:rPr>
              <a:t>条路由信息。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C5DC35-5FF0-40CC-A2C4-DE25F66B7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442116"/>
            <a:ext cx="5760000" cy="30507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9594F-3F5F-4DAA-AA9A-D272A8AD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67" y="1470471"/>
            <a:ext cx="3933333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B86D-0FA6-4E24-8F57-10C0C544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77FDD-88B4-45E8-A564-97515442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    指定某条路由                                          全部路由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261E6-D231-4091-8253-3FB73E11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754"/>
            <a:ext cx="5317067" cy="25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112B4D-DCB0-4843-B71E-D5C493EB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13" y="3091754"/>
            <a:ext cx="48782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838D5-F229-4DC9-87FD-429C9A6B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FBE9-3F38-48BC-8E18-82AD2626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AEECE-1CD8-47DA-972F-9A15AE5F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2" y="1825625"/>
            <a:ext cx="5295238" cy="1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01B90B-B585-4EE0-9BC5-3D6BB5E8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62" y="4205534"/>
            <a:ext cx="5209524" cy="19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7A5845-5444-4145-92C7-DCAFFC8D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01" y="1825625"/>
            <a:ext cx="515238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5F44D-3111-489F-8919-E6329C5E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配置流程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F89E51-6B75-4C7E-BB0D-08D3534F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8954" y="1825625"/>
            <a:ext cx="8018584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执行命令</a:t>
            </a:r>
            <a:r>
              <a:rPr lang="en-US" altLang="zh-CN" dirty="0">
                <a:solidFill>
                  <a:srgbClr val="FF0000"/>
                </a:solidFill>
              </a:rPr>
              <a:t>rip</a:t>
            </a:r>
            <a:r>
              <a:rPr lang="en-US" altLang="zh-CN" dirty="0"/>
              <a:t> [ process-id ]</a:t>
            </a:r>
            <a:r>
              <a:rPr lang="zh-CN" altLang="en-US" dirty="0"/>
              <a:t>，创建</a:t>
            </a:r>
            <a:r>
              <a:rPr lang="en-US" altLang="zh-CN" dirty="0"/>
              <a:t>RIP</a:t>
            </a:r>
            <a:r>
              <a:rPr lang="zh-CN" altLang="en-US" dirty="0"/>
              <a:t>进程并进入</a:t>
            </a:r>
            <a:r>
              <a:rPr lang="en-US" altLang="zh-CN" dirty="0"/>
              <a:t>RIP</a:t>
            </a:r>
            <a:r>
              <a:rPr lang="zh-CN" altLang="en-US" dirty="0"/>
              <a:t>视图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执行命令</a:t>
            </a:r>
            <a:r>
              <a:rPr lang="en-US" altLang="zh-CN" dirty="0">
                <a:solidFill>
                  <a:srgbClr val="FF0000"/>
                </a:solidFill>
              </a:rPr>
              <a:t>network</a:t>
            </a:r>
            <a:r>
              <a:rPr lang="en-US" altLang="zh-CN" dirty="0"/>
              <a:t> network-address</a:t>
            </a:r>
            <a:r>
              <a:rPr lang="zh-CN" altLang="en-US" dirty="0"/>
              <a:t>，在指定网段使能</a:t>
            </a:r>
            <a:r>
              <a:rPr lang="en-US" altLang="zh-CN" dirty="0"/>
              <a:t>RIP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执行命令</a:t>
            </a:r>
            <a:r>
              <a:rPr lang="en-US" altLang="zh-CN" dirty="0">
                <a:solidFill>
                  <a:srgbClr val="FF0000"/>
                </a:solidFill>
              </a:rPr>
              <a:t>version</a:t>
            </a:r>
            <a:r>
              <a:rPr lang="en-US" altLang="zh-CN" dirty="0"/>
              <a:t> version-num</a:t>
            </a:r>
            <a:r>
              <a:rPr lang="zh-CN" altLang="en-US" dirty="0"/>
              <a:t>，指定全局</a:t>
            </a:r>
            <a:r>
              <a:rPr lang="en-US" altLang="zh-CN" dirty="0"/>
              <a:t>RIP</a:t>
            </a:r>
            <a:r>
              <a:rPr lang="zh-CN" altLang="en-US" dirty="0"/>
              <a:t>版本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执行命令</a:t>
            </a:r>
            <a:r>
              <a:rPr lang="en-US" altLang="zh-CN" dirty="0">
                <a:solidFill>
                  <a:srgbClr val="FF0000"/>
                </a:solidFill>
              </a:rPr>
              <a:t>preference </a:t>
            </a:r>
            <a:r>
              <a:rPr lang="en-US" altLang="zh-CN" dirty="0"/>
              <a:t>[ route-policy route-policy-name ] preference</a:t>
            </a:r>
            <a:r>
              <a:rPr lang="zh-CN" altLang="en-US" dirty="0"/>
              <a:t>，设置</a:t>
            </a:r>
            <a:r>
              <a:rPr lang="en-US" altLang="zh-CN" dirty="0"/>
              <a:t>RIP</a:t>
            </a:r>
            <a:r>
              <a:rPr lang="zh-CN" altLang="en-US" dirty="0"/>
              <a:t>协议的优先级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执行命令</a:t>
            </a:r>
            <a:r>
              <a:rPr lang="en-US" altLang="zh-CN" dirty="0">
                <a:solidFill>
                  <a:srgbClr val="FF0000"/>
                </a:solidFill>
              </a:rPr>
              <a:t>peer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-address</a:t>
            </a:r>
            <a:r>
              <a:rPr lang="zh-CN" altLang="en-US" dirty="0"/>
              <a:t>，配置</a:t>
            </a:r>
            <a:r>
              <a:rPr lang="en-US" altLang="zh-CN" dirty="0"/>
              <a:t>NBMA</a:t>
            </a:r>
            <a:r>
              <a:rPr lang="zh-CN" altLang="en-US" dirty="0"/>
              <a:t>网络中的</a:t>
            </a:r>
            <a:r>
              <a:rPr lang="en-US" altLang="zh-CN" dirty="0"/>
              <a:t>RIP</a:t>
            </a:r>
            <a:r>
              <a:rPr lang="zh-CN" altLang="en-US" dirty="0"/>
              <a:t>邻居</a:t>
            </a:r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display rip </a:t>
            </a:r>
            <a:r>
              <a:rPr lang="en-US" altLang="zh-CN" dirty="0"/>
              <a:t>[ process-id | </a:t>
            </a:r>
            <a:r>
              <a:rPr lang="en-US" altLang="zh-CN" dirty="0" err="1"/>
              <a:t>vpn</a:t>
            </a:r>
            <a:r>
              <a:rPr lang="en-US" altLang="zh-CN" dirty="0"/>
              <a:t>-instance </a:t>
            </a:r>
            <a:r>
              <a:rPr lang="en-US" altLang="zh-CN" dirty="0" err="1"/>
              <a:t>vpn</a:t>
            </a:r>
            <a:r>
              <a:rPr lang="en-US" altLang="zh-CN" dirty="0"/>
              <a:t>-instance-name ]</a:t>
            </a:r>
            <a:r>
              <a:rPr lang="zh-CN" altLang="en-US" dirty="0"/>
              <a:t>命令查看</a:t>
            </a:r>
            <a:r>
              <a:rPr lang="en-US" altLang="zh-CN" dirty="0"/>
              <a:t>RIP</a:t>
            </a:r>
            <a:r>
              <a:rPr lang="zh-CN" altLang="en-US" dirty="0"/>
              <a:t>的当前运行状态及配置信息</a:t>
            </a:r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display rip process-id route</a:t>
            </a:r>
            <a:r>
              <a:rPr lang="zh-CN" altLang="en-US" dirty="0"/>
              <a:t>命令查看</a:t>
            </a:r>
            <a:r>
              <a:rPr lang="en-US" altLang="zh-CN" dirty="0"/>
              <a:t>RIP</a:t>
            </a:r>
            <a:r>
              <a:rPr lang="zh-CN" altLang="en-US" dirty="0"/>
              <a:t>路由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D4F083F0-8472-4566-B7EE-575894BF2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5" y="1825625"/>
            <a:ext cx="2520000" cy="46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186AE-37F1-4FE2-995C-0FBFF01F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V1</a:t>
            </a:r>
            <a:r>
              <a:rPr lang="zh-CN" altLang="en-US" dirty="0"/>
              <a:t>配置实例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9B429-93CF-46BA-B0B3-7D0B2312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400" dirty="0"/>
              <a:t>[~</a:t>
            </a:r>
            <a:r>
              <a:rPr lang="en-US" altLang="zh-CN" sz="2400" dirty="0" err="1"/>
              <a:t>DeviceA</a:t>
            </a:r>
            <a:r>
              <a:rPr lang="en-US" altLang="zh-CN" sz="2400" dirty="0"/>
              <a:t>] rip</a:t>
            </a:r>
          </a:p>
          <a:p>
            <a:r>
              <a:rPr lang="en-US" altLang="zh-CN" sz="2400" dirty="0"/>
              <a:t>[*DeviceA-rip-1] network 192.168.1.0</a:t>
            </a:r>
          </a:p>
          <a:p>
            <a:endParaRPr lang="en-US" altLang="zh-CN" sz="2400" dirty="0"/>
          </a:p>
          <a:p>
            <a:r>
              <a:rPr lang="en-US" altLang="zh-CN" sz="2400" dirty="0"/>
              <a:t>[~</a:t>
            </a:r>
            <a:r>
              <a:rPr lang="en-US" altLang="zh-CN" sz="2400" dirty="0" err="1"/>
              <a:t>DeviceB</a:t>
            </a:r>
            <a:r>
              <a:rPr lang="en-US" altLang="zh-CN" sz="2400" dirty="0"/>
              <a:t>] rip</a:t>
            </a:r>
          </a:p>
          <a:p>
            <a:r>
              <a:rPr lang="en-US" altLang="zh-CN" sz="2400" dirty="0"/>
              <a:t>[*DeviceB-rip-1] network 192.168.1.0</a:t>
            </a:r>
          </a:p>
          <a:p>
            <a:r>
              <a:rPr lang="en-US" altLang="zh-CN" sz="2400" dirty="0"/>
              <a:t>[*DeviceB-rip-1] network 172.16.0.0</a:t>
            </a:r>
          </a:p>
          <a:p>
            <a:r>
              <a:rPr lang="en-US" altLang="zh-CN" sz="2400" dirty="0"/>
              <a:t>[*DeviceB-rip-1] network 10.0.0.0</a:t>
            </a:r>
          </a:p>
          <a:p>
            <a:endParaRPr lang="en-US" altLang="zh-CN" sz="2400" dirty="0"/>
          </a:p>
          <a:p>
            <a:r>
              <a:rPr lang="en-US" altLang="zh-CN" sz="2400" dirty="0"/>
              <a:t>[~</a:t>
            </a:r>
            <a:r>
              <a:rPr lang="en-US" altLang="zh-CN" sz="2400" dirty="0" err="1"/>
              <a:t>DeviceC</a:t>
            </a:r>
            <a:r>
              <a:rPr lang="en-US" altLang="zh-CN" sz="2400" dirty="0"/>
              <a:t>] rip</a:t>
            </a:r>
          </a:p>
          <a:p>
            <a:r>
              <a:rPr lang="en-US" altLang="zh-CN" sz="2400" dirty="0"/>
              <a:t>[*DeviceC-rip-1] network 172.16.0.0</a:t>
            </a:r>
          </a:p>
          <a:p>
            <a:endParaRPr lang="en-US" altLang="zh-CN" sz="2400" dirty="0"/>
          </a:p>
          <a:p>
            <a:r>
              <a:rPr lang="en-US" altLang="zh-CN" sz="2400" dirty="0"/>
              <a:t>[~</a:t>
            </a:r>
            <a:r>
              <a:rPr lang="en-US" altLang="zh-CN" sz="2400" dirty="0" err="1"/>
              <a:t>DeviceD</a:t>
            </a:r>
            <a:r>
              <a:rPr lang="en-US" altLang="zh-CN" sz="2400" dirty="0"/>
              <a:t>] rip</a:t>
            </a:r>
          </a:p>
          <a:p>
            <a:r>
              <a:rPr lang="en-US" altLang="zh-CN" sz="2400" dirty="0"/>
              <a:t>[*DeviceD-rip-1] network 10.0.0.0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AD0471-7196-40B9-A4A4-EF9FD397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56" y="1690688"/>
            <a:ext cx="4495800" cy="1981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422A1D-D2B9-4FC3-AA60-25026069B425}"/>
              </a:ext>
            </a:extLst>
          </p:cNvPr>
          <p:cNvSpPr/>
          <p:nvPr/>
        </p:nvSpPr>
        <p:spPr>
          <a:xfrm>
            <a:off x="5537981" y="4699635"/>
            <a:ext cx="6503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[~DeviceA] display rip 1 route</a:t>
            </a:r>
          </a:p>
          <a:p>
            <a:r>
              <a:rPr lang="zh-CN" altLang="en-US" dirty="0"/>
              <a:t>Destination/Mask        Nexthop     Cost   Tag     Flags   Sec</a:t>
            </a:r>
          </a:p>
          <a:p>
            <a:r>
              <a:rPr lang="zh-CN" altLang="en-US" dirty="0"/>
              <a:t>         10.0.0.0/</a:t>
            </a:r>
            <a:r>
              <a:rPr lang="zh-CN" altLang="en-US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        192.168.1.2      1    0        RA      14</a:t>
            </a:r>
          </a:p>
          <a:p>
            <a:r>
              <a:rPr lang="zh-CN" altLang="en-US" dirty="0"/>
              <a:t>        172.16.0.0/</a:t>
            </a:r>
            <a:r>
              <a:rPr lang="zh-CN" altLang="en-US" dirty="0">
                <a:solidFill>
                  <a:srgbClr val="FF0000"/>
                </a:solidFill>
              </a:rPr>
              <a:t>16</a:t>
            </a:r>
            <a:r>
              <a:rPr lang="zh-CN" altLang="en-US" dirty="0"/>
              <a:t>      192.168.1.2      1    0        RA      14</a:t>
            </a:r>
          </a:p>
          <a:p>
            <a:r>
              <a:rPr lang="zh-CN" altLang="en-US" dirty="0"/>
              <a:t>        192.168.1.0/</a:t>
            </a:r>
            <a:r>
              <a:rPr lang="zh-CN" altLang="en-US" dirty="0">
                <a:solidFill>
                  <a:srgbClr val="FF0000"/>
                </a:solidFill>
              </a:rPr>
              <a:t>24</a:t>
            </a:r>
            <a:r>
              <a:rPr lang="zh-CN" altLang="en-US" dirty="0"/>
              <a:t>     192.168.1.2      1    0        RA      14</a:t>
            </a:r>
          </a:p>
        </p:txBody>
      </p:sp>
    </p:spTree>
    <p:extLst>
      <p:ext uri="{BB962C8B-B14F-4D97-AF65-F5344CB8AC3E}">
        <p14:creationId xmlns:p14="http://schemas.microsoft.com/office/powerpoint/2010/main" val="32972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FFB0-5E58-40DF-A9F2-89F8233A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V1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9C175-632D-4B26-8487-1593B402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不连续子网的问题？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FD240B6E-1D1C-4CFD-8870-D17237D61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274" y="3158434"/>
            <a:ext cx="1223963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35B0C24-F94B-4E3F-A43A-64D97533B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262" y="3133034"/>
            <a:ext cx="122396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F4D204-22E0-4811-BBA1-FE8DE1D43F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37" y="2798071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A04926D-AEC9-4015-BF0E-36A855D331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62" y="2772671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ADD667B-7FD0-4932-8427-735D123247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37" y="2798071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0ABFE741-E116-455C-9658-E5CAF9E1F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412" y="3131446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C71322B-5054-431C-BD34-AD5D25F6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8887" y="3131446"/>
            <a:ext cx="82232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</a:ln>
          <a:effectLst>
            <a:prstShdw prst="shdw17" dist="17961" dir="2700000">
              <a:srgbClr val="014F6E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E936728-72C2-42DC-B283-26466A3A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100" y="3159605"/>
            <a:ext cx="480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1FFE6AF-22E5-459E-836A-7CF2DB06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500" y="3188180"/>
            <a:ext cx="480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08C123B-523C-4287-933A-D777FFA6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988" y="3188180"/>
            <a:ext cx="480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DADF8DA-3221-4D2A-B841-4DB6F377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874" y="3227867"/>
            <a:ext cx="1352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10.1.1.0/24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917B95F-E722-4157-A472-14980A21C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175" y="3246917"/>
            <a:ext cx="1476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192.168.1.0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CA7E76-8808-4074-96CF-7A0037EE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299" y="3246917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192.168.2.0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D7ABA39-9020-42F9-9EC8-E2817529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337" y="3238980"/>
            <a:ext cx="1657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10.1.2.0/24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A263098A-41D3-4B9D-8238-1D9918AF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62" y="2800830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56878AD2-D74B-491B-AC52-95272CCC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749" y="2800830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D3959835-E44D-47F4-8BEA-77BDEF1D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424" y="2800830"/>
            <a:ext cx="503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BAF895C5-7890-456D-8A5D-A523316C2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912" y="2800830"/>
            <a:ext cx="503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CDFBB914-D844-447F-851F-F97FC18E3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899" y="3895034"/>
            <a:ext cx="649288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ABDF23F-880A-498B-A121-EA46A17A1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8249" y="3895034"/>
            <a:ext cx="6477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57C59449-3EEB-486B-B643-EE031F8B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537" y="4074421"/>
            <a:ext cx="1368425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rgbClr val="6B101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0">
                <a:ea typeface="宋体" panose="02010600030101010101" pitchFamily="2" charset="-122"/>
              </a:rPr>
              <a:t>10.1.1.0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4D3539EE-56BD-4A6E-8416-7563E86A3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924" y="3750571"/>
            <a:ext cx="0" cy="936625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26" name="Group 26">
            <a:extLst>
              <a:ext uri="{FF2B5EF4-FFF2-40B4-BE49-F238E27FC236}">
                <a16:creationId xmlns:a16="http://schemas.microsoft.com/office/drawing/2014/main" id="{DD8C439E-5CF4-467C-ACA7-B83BA199C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925524"/>
              </p:ext>
            </p:extLst>
          </p:nvPr>
        </p:nvGraphicFramePr>
        <p:xfrm>
          <a:off x="5144849" y="4891984"/>
          <a:ext cx="3613150" cy="1180402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 gridSpan="3"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10.0.0.0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192.168.1.1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10.0.0.0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192.168.2.2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Helvetica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62865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6858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8001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914400" algn="l" defTabSz="91567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914400" defTabSz="91567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Helvetica" panose="020B0604020202020204" pitchFamily="34" charset="0"/>
                        <a:defRPr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567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 Box 46">
            <a:extLst>
              <a:ext uri="{FF2B5EF4-FFF2-40B4-BE49-F238E27FC236}">
                <a16:creationId xmlns:a16="http://schemas.microsoft.com/office/drawing/2014/main" id="{021DD4F2-4CCD-4A14-AAA2-0BF97B77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87" y="4074421"/>
            <a:ext cx="1368425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prstShdw prst="shdw17" dist="17961" dir="2700000">
              <a:srgbClr val="6B101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0">
                <a:ea typeface="宋体" panose="02010600030101010101" pitchFamily="2" charset="-122"/>
              </a:rPr>
              <a:t>10.1.2.0</a:t>
            </a:r>
          </a:p>
        </p:txBody>
      </p:sp>
      <p:sp>
        <p:nvSpPr>
          <p:cNvPr id="28" name="AutoShape 47">
            <a:extLst>
              <a:ext uri="{FF2B5EF4-FFF2-40B4-BE49-F238E27FC236}">
                <a16:creationId xmlns:a16="http://schemas.microsoft.com/office/drawing/2014/main" id="{E01893CE-1B24-4D86-9E3A-DFCC2CD7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71296"/>
            <a:ext cx="4882959" cy="515937"/>
          </a:xfrm>
          <a:prstGeom prst="wedgeRoundRectCallout">
            <a:avLst>
              <a:gd name="adj1" fmla="val 38356"/>
              <a:gd name="adj2" fmla="val 15565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路由汇总－与划分子网相反的过程</a:t>
            </a:r>
          </a:p>
        </p:txBody>
      </p:sp>
    </p:spTree>
    <p:extLst>
      <p:ext uri="{BB962C8B-B14F-4D97-AF65-F5344CB8AC3E}">
        <p14:creationId xmlns:p14="http://schemas.microsoft.com/office/powerpoint/2010/main" val="32703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FC7E-66ED-43EB-BBC4-5B24A28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V2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E1893-052B-478A-A167-A88747B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RIP v1</a:t>
            </a:r>
          </a:p>
          <a:p>
            <a:pPr lvl="1"/>
            <a:r>
              <a:rPr lang="zh-CN" altLang="en-US" dirty="0"/>
              <a:t>发送路由更新时不携带子网掩码，属于</a:t>
            </a:r>
            <a:r>
              <a:rPr lang="zh-CN" altLang="en-US" dirty="0">
                <a:solidFill>
                  <a:srgbClr val="FF0000"/>
                </a:solidFill>
              </a:rPr>
              <a:t>有类路由协议</a:t>
            </a:r>
          </a:p>
          <a:p>
            <a:pPr lvl="1"/>
            <a:r>
              <a:rPr lang="zh-CN" altLang="en-US" dirty="0"/>
              <a:t>发送路由更新时，目标地址为广播地址：</a:t>
            </a:r>
            <a:r>
              <a:rPr lang="en-US" altLang="zh-CN" dirty="0">
                <a:solidFill>
                  <a:srgbClr val="FF0000"/>
                </a:solidFill>
              </a:rPr>
              <a:t>255.255.255.255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不支持认证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r>
              <a:rPr lang="en-US" altLang="zh-CN" dirty="0"/>
              <a:t>RIP v2</a:t>
            </a:r>
          </a:p>
          <a:p>
            <a:pPr lvl="1"/>
            <a:r>
              <a:rPr lang="zh-CN" altLang="en-US" dirty="0"/>
              <a:t>发送路由更新时携带子网掩码，属于</a:t>
            </a:r>
            <a:r>
              <a:rPr lang="zh-CN" altLang="en-US" dirty="0">
                <a:solidFill>
                  <a:srgbClr val="FF0000"/>
                </a:solidFill>
              </a:rPr>
              <a:t>无类路由协议</a:t>
            </a:r>
          </a:p>
          <a:p>
            <a:pPr lvl="1"/>
            <a:r>
              <a:rPr lang="zh-CN" altLang="en-US" dirty="0"/>
              <a:t>发送路由更新时，目标地址为组播地址：</a:t>
            </a:r>
            <a:r>
              <a:rPr lang="en-US" altLang="zh-CN" dirty="0">
                <a:solidFill>
                  <a:srgbClr val="FF0000"/>
                </a:solidFill>
              </a:rPr>
              <a:t>224.0.0.9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支持</a:t>
            </a:r>
            <a:r>
              <a:rPr lang="en-US" altLang="zh-CN" dirty="0">
                <a:solidFill>
                  <a:srgbClr val="FF0000"/>
                </a:solidFill>
              </a:rPr>
              <a:t>MD5</a:t>
            </a:r>
            <a:r>
              <a:rPr lang="zh-CN" altLang="en-US" dirty="0">
                <a:solidFill>
                  <a:srgbClr val="FF0000"/>
                </a:solidFill>
              </a:rPr>
              <a:t>或纯文本认证</a:t>
            </a:r>
          </a:p>
        </p:txBody>
      </p:sp>
    </p:spTree>
    <p:extLst>
      <p:ext uri="{BB962C8B-B14F-4D97-AF65-F5344CB8AC3E}">
        <p14:creationId xmlns:p14="http://schemas.microsoft.com/office/powerpoint/2010/main" val="299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A4F3-49FF-47E1-95F8-4893CCE1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5906F-BD37-4788-8982-FE5A0F08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上配置了到</a:t>
            </a:r>
            <a:r>
              <a:rPr lang="en-US" altLang="zh-CN" dirty="0"/>
              <a:t>R2 loopback</a:t>
            </a:r>
            <a:r>
              <a:rPr lang="zh-CN" altLang="en-US" dirty="0"/>
              <a:t>的静态路由，</a:t>
            </a:r>
            <a:r>
              <a:rPr lang="en-US" altLang="zh-CN" dirty="0"/>
              <a:t>R2</a:t>
            </a:r>
            <a:r>
              <a:rPr lang="zh-CN" altLang="en-US" dirty="0"/>
              <a:t>未配置任何路由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ip</a:t>
            </a:r>
            <a:r>
              <a:rPr lang="en-US" altLang="zh-CN" b="1" dirty="0">
                <a:solidFill>
                  <a:srgbClr val="FF0000"/>
                </a:solidFill>
              </a:rPr>
              <a:t> route 192.168.2.0 255.255.255.0 10.0.0.2</a:t>
            </a:r>
          </a:p>
          <a:p>
            <a:r>
              <a:rPr lang="en-US" altLang="zh-CN" dirty="0"/>
              <a:t>R1</a:t>
            </a:r>
            <a:r>
              <a:rPr lang="zh-CN" altLang="en-US" dirty="0"/>
              <a:t>的</a:t>
            </a:r>
            <a:r>
              <a:rPr lang="en-US" altLang="zh-CN" dirty="0"/>
              <a:t>Fa0/1</a:t>
            </a:r>
            <a:r>
              <a:rPr lang="zh-CN" altLang="en-US" dirty="0"/>
              <a:t>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</a:t>
            </a:r>
            <a:r>
              <a:rPr lang="en-US" altLang="zh-CN" dirty="0"/>
              <a:t>F0/1</a:t>
            </a:r>
            <a:r>
              <a:rPr lang="zh-CN" altLang="en-US" dirty="0"/>
              <a:t>接口？</a:t>
            </a:r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的</a:t>
            </a:r>
            <a:r>
              <a:rPr lang="en-US" altLang="zh-CN" dirty="0"/>
              <a:t>Fa0/1</a:t>
            </a:r>
            <a:r>
              <a:rPr lang="zh-CN" altLang="en-US" dirty="0"/>
              <a:t>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的环回接口？</a:t>
            </a:r>
            <a:endParaRPr lang="en-US" altLang="zh-CN" dirty="0"/>
          </a:p>
          <a:p>
            <a:r>
              <a:rPr lang="en-US" altLang="zh-CN" dirty="0"/>
              <a:t>R1</a:t>
            </a:r>
            <a:r>
              <a:rPr lang="zh-CN" altLang="en-US" dirty="0"/>
              <a:t>的环回接口可以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</a:t>
            </a:r>
            <a:r>
              <a:rPr lang="en-US" altLang="zh-CN" dirty="0"/>
              <a:t>F0/1</a:t>
            </a:r>
            <a:r>
              <a:rPr lang="zh-CN" altLang="en-US" dirty="0"/>
              <a:t>接口？</a:t>
            </a:r>
          </a:p>
          <a:p>
            <a:r>
              <a:rPr lang="en-US" altLang="zh-CN" dirty="0"/>
              <a:t>R1</a:t>
            </a:r>
            <a:r>
              <a:rPr lang="zh-CN" altLang="en-US" dirty="0"/>
              <a:t>的环回接口可以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R2</a:t>
            </a:r>
            <a:r>
              <a:rPr lang="zh-CN" altLang="en-US" dirty="0"/>
              <a:t>的环回接口？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FC17E-A314-409A-9A2E-BF5963D6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81" y="1836176"/>
            <a:ext cx="664761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9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E50F-63B8-4DBB-A39F-6BF6509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DD129-C001-4E0A-A822-E46759B0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7512F-8AB3-4001-90AD-2C561364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14" y="1825625"/>
            <a:ext cx="7903372" cy="3960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A11619-15E8-45C2-83DB-5761585F1AD7}"/>
              </a:ext>
            </a:extLst>
          </p:cNvPr>
          <p:cNvCxnSpPr/>
          <p:nvPr/>
        </p:nvCxnSpPr>
        <p:spPr>
          <a:xfrm>
            <a:off x="2293034" y="4726745"/>
            <a:ext cx="68650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30F34B-4DF2-4F72-B5D9-5589A0D20228}"/>
              </a:ext>
            </a:extLst>
          </p:cNvPr>
          <p:cNvCxnSpPr/>
          <p:nvPr/>
        </p:nvCxnSpPr>
        <p:spPr>
          <a:xfrm>
            <a:off x="2293034" y="5399649"/>
            <a:ext cx="68650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1E6392D-C69F-4BD0-8FDE-1B81B81E10EC}"/>
              </a:ext>
            </a:extLst>
          </p:cNvPr>
          <p:cNvCxnSpPr/>
          <p:nvPr/>
        </p:nvCxnSpPr>
        <p:spPr>
          <a:xfrm>
            <a:off x="2293034" y="5785625"/>
            <a:ext cx="68650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1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CEA2-1659-469B-B610-60970A3B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V2</a:t>
            </a:r>
            <a:r>
              <a:rPr lang="zh-CN" altLang="en-US" dirty="0"/>
              <a:t>的数据包格式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41D8E4-C04A-45D4-A973-00467B26FC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RIP V1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2A7BF-7FEF-424A-9663-160F7D12F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RIP V2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3DB58F-7BB8-4C8B-BA4A-B16205FF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208"/>
            <a:ext cx="4500000" cy="2068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6DDEE-6B0F-4D1D-8100-C705DC19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7208"/>
            <a:ext cx="4543902" cy="207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E743BC-6A0B-41BB-A89C-D527D6211371}"/>
              </a:ext>
            </a:extLst>
          </p:cNvPr>
          <p:cNvSpPr/>
          <p:nvPr/>
        </p:nvSpPr>
        <p:spPr>
          <a:xfrm>
            <a:off x="6096000" y="4001294"/>
            <a:ext cx="3793588" cy="331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BD64-D91D-4CA1-A2F6-E2B1034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V2</a:t>
            </a:r>
            <a:r>
              <a:rPr lang="zh-CN" altLang="en-US" dirty="0"/>
              <a:t>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E3868-3F0D-4AFD-9C8A-0EED4375D4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明文</a:t>
            </a:r>
            <a:r>
              <a:rPr lang="en-US" altLang="zh-CN" dirty="0"/>
              <a:t>(plain text)</a:t>
            </a:r>
            <a:r>
              <a:rPr lang="zh-CN" altLang="en-US" dirty="0"/>
              <a:t>认证方式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MD5(Message Digest 5)</a:t>
            </a:r>
            <a:r>
              <a:rPr lang="zh-CN" altLang="en-US" dirty="0"/>
              <a:t>密文认证方式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接口配置模式：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rip authentication-mode </a:t>
            </a:r>
            <a:r>
              <a:rPr lang="en-US" altLang="zh-CN" dirty="0"/>
              <a:t>md5 usual cipher Huawei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rip authentication-mode </a:t>
            </a:r>
            <a:r>
              <a:rPr lang="en-US" altLang="zh-CN" dirty="0"/>
              <a:t>simple </a:t>
            </a:r>
            <a:r>
              <a:rPr lang="en-US" altLang="zh-CN" dirty="0" err="1"/>
              <a:t>huawei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2052B-3F90-42B0-B844-1EFDB10F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32E68-680F-41F5-A077-F83A9A94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5000"/>
            <a:ext cx="6012570" cy="460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AC3CA5-E988-4490-ABE9-10DA61FD6EF9}"/>
              </a:ext>
            </a:extLst>
          </p:cNvPr>
          <p:cNvSpPr/>
          <p:nvPr/>
        </p:nvSpPr>
        <p:spPr>
          <a:xfrm>
            <a:off x="3291878" y="5834846"/>
            <a:ext cx="56082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链路之间的认证模式必须是同一种模式，否则无法接收到路由信息</a:t>
            </a:r>
          </a:p>
        </p:txBody>
      </p:sp>
    </p:spTree>
    <p:extLst>
      <p:ext uri="{BB962C8B-B14F-4D97-AF65-F5344CB8AC3E}">
        <p14:creationId xmlns:p14="http://schemas.microsoft.com/office/powerpoint/2010/main" val="24734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E9FB4-BDF7-498E-9DE0-0F073B0739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194" y="4858239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7894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3917" cy="4351338"/>
          </a:xfrm>
        </p:spPr>
        <p:txBody>
          <a:bodyPr/>
          <a:lstStyle/>
          <a:p>
            <a:r>
              <a:rPr lang="zh-CN" altLang="en-US" dirty="0"/>
              <a:t>缓慢的收敛容易造成路由信息的不一致</a:t>
            </a:r>
          </a:p>
          <a:p>
            <a:endParaRPr lang="zh-CN" alt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1" y="482937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DOWN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78481DA0-0743-4CFA-8A53-D00DB8B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2" y="2780640"/>
            <a:ext cx="5143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38"/>
              </a:lnSpc>
            </a:pPr>
            <a:r>
              <a:rPr lang="en-US" altLang="zh-CN" sz="4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8345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3917" cy="4351338"/>
          </a:xfrm>
        </p:spPr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C </a:t>
            </a:r>
            <a:r>
              <a:rPr lang="zh-CN" altLang="en-US" dirty="0"/>
              <a:t>推断到达</a:t>
            </a:r>
            <a:r>
              <a:rPr lang="en-US" altLang="zh-CN" dirty="0"/>
              <a:t>10.4.0.0 </a:t>
            </a:r>
            <a:r>
              <a:rPr lang="zh-CN" altLang="en-US" dirty="0"/>
              <a:t>网络的最好路径是通过路由器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0" y="4829371"/>
            <a:ext cx="957263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78481DA0-0743-4CFA-8A53-D00DB8B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2" y="2780640"/>
            <a:ext cx="5143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38"/>
              </a:lnSpc>
            </a:pPr>
            <a:r>
              <a:rPr lang="en-US" altLang="zh-CN" sz="4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328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3917" cy="4351338"/>
          </a:xfrm>
        </p:spPr>
        <p:txBody>
          <a:bodyPr/>
          <a:lstStyle/>
          <a:p>
            <a:r>
              <a:rPr lang="zh-CN" altLang="en-US" dirty="0"/>
              <a:t>路由器 </a:t>
            </a:r>
            <a:r>
              <a:rPr lang="en-US" altLang="zh-CN" dirty="0"/>
              <a:t>A </a:t>
            </a:r>
            <a:r>
              <a:rPr lang="zh-CN" altLang="en-US" dirty="0"/>
              <a:t>根据错误的信息升级它的路由表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0" y="4829371"/>
            <a:ext cx="957263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78481DA0-0743-4CFA-8A53-D00DB8B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2" y="2780640"/>
            <a:ext cx="5143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38"/>
              </a:lnSpc>
            </a:pPr>
            <a:r>
              <a:rPr lang="en-US" altLang="zh-CN" sz="4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2546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3917" cy="4351338"/>
          </a:xfrm>
        </p:spPr>
        <p:txBody>
          <a:bodyPr/>
          <a:lstStyle/>
          <a:p>
            <a:r>
              <a:rPr lang="zh-CN" altLang="en-US" dirty="0"/>
              <a:t>无限计数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0" y="4829371"/>
            <a:ext cx="957263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6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5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78481DA0-0743-4CFA-8A53-D00DB8B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2" y="2780640"/>
            <a:ext cx="5143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38"/>
              </a:lnSpc>
            </a:pPr>
            <a:r>
              <a:rPr lang="en-US" altLang="zh-CN" sz="4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608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C24E-BB95-4B51-A5F7-A8E0195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环路问题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CAB19-8089-4F27-831B-DE89043B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3917" cy="4351338"/>
          </a:xfrm>
        </p:spPr>
        <p:txBody>
          <a:bodyPr/>
          <a:lstStyle/>
          <a:p>
            <a:r>
              <a:rPr lang="zh-CN" altLang="en-US" dirty="0"/>
              <a:t>导致环路现象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2B8DBB23-BB25-44C3-8F00-72A074874BBD}"/>
              </a:ext>
            </a:extLst>
          </p:cNvPr>
          <p:cNvSpPr>
            <a:spLocks/>
          </p:cNvSpPr>
          <p:nvPr/>
        </p:nvSpPr>
        <p:spPr bwMode="auto">
          <a:xfrm>
            <a:off x="74451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BF64BED-67D1-4542-B1E0-AB000FFD14F5}"/>
              </a:ext>
            </a:extLst>
          </p:cNvPr>
          <p:cNvSpPr>
            <a:spLocks/>
          </p:cNvSpPr>
          <p:nvPr/>
        </p:nvSpPr>
        <p:spPr bwMode="auto">
          <a:xfrm>
            <a:off x="4790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5301221-88B4-4AA8-A099-FE80A775EB1E}"/>
              </a:ext>
            </a:extLst>
          </p:cNvPr>
          <p:cNvSpPr>
            <a:spLocks/>
          </p:cNvSpPr>
          <p:nvPr/>
        </p:nvSpPr>
        <p:spPr bwMode="auto">
          <a:xfrm>
            <a:off x="2123831" y="3308839"/>
            <a:ext cx="2006600" cy="914400"/>
          </a:xfrm>
          <a:custGeom>
            <a:avLst/>
            <a:gdLst>
              <a:gd name="T0" fmla="*/ 480 w 1264"/>
              <a:gd name="T1" fmla="*/ 8 h 576"/>
              <a:gd name="T2" fmla="*/ 0 w 1264"/>
              <a:gd name="T3" fmla="*/ 576 h 576"/>
              <a:gd name="T4" fmla="*/ 1264 w 1264"/>
              <a:gd name="T5" fmla="*/ 576 h 576"/>
              <a:gd name="T6" fmla="*/ 848 w 1264"/>
              <a:gd name="T7" fmla="*/ 0 h 576"/>
              <a:gd name="T8" fmla="*/ 480 w 1264"/>
              <a:gd name="T9" fmla="*/ 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4" h="576">
                <a:moveTo>
                  <a:pt x="480" y="8"/>
                </a:moveTo>
                <a:lnTo>
                  <a:pt x="0" y="576"/>
                </a:lnTo>
                <a:lnTo>
                  <a:pt x="1264" y="576"/>
                </a:lnTo>
                <a:lnTo>
                  <a:pt x="848" y="0"/>
                </a:lnTo>
                <a:lnTo>
                  <a:pt x="480" y="8"/>
                </a:lnTo>
                <a:close/>
              </a:path>
            </a:pathLst>
          </a:cu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AD0C53-A10D-4CD0-B342-138238A3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519" y="3085002"/>
            <a:ext cx="614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975ED93-98DF-4878-A2DA-6221EA85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531" y="3085002"/>
            <a:ext cx="6143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AF80D4-36E6-4C41-B57B-2658A3B031B9}"/>
              </a:ext>
            </a:extLst>
          </p:cNvPr>
          <p:cNvSpPr>
            <a:spLocks/>
          </p:cNvSpPr>
          <p:nvPr/>
        </p:nvSpPr>
        <p:spPr bwMode="auto">
          <a:xfrm>
            <a:off x="34224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0D69B-6C9F-4411-9F1E-C6DFEAF4C70A}"/>
              </a:ext>
            </a:extLst>
          </p:cNvPr>
          <p:cNvSpPr>
            <a:spLocks/>
          </p:cNvSpPr>
          <p:nvPr/>
        </p:nvSpPr>
        <p:spPr bwMode="auto">
          <a:xfrm>
            <a:off x="6165606" y="2956414"/>
            <a:ext cx="2144713" cy="173038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1D7C5-3789-4965-86E3-58AD7DA849E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D112-A9C2-4A53-A65D-162FB706A6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44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47452-5C0C-44E7-B765-381B93C577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9" y="2657964"/>
            <a:ext cx="12525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8ABB45-9391-467E-A1BA-A5324A2F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B9748-8B44-4751-99CD-96BF0EB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44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3F46-C8E8-4E23-A1D4-6AB5EA99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06" y="3070714"/>
            <a:ext cx="3143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E4523-BADD-4DFF-9571-D73395D4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6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5C133-E9A0-4A80-831B-AB737166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81" y="2564302"/>
            <a:ext cx="12430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81C50-4490-4B77-B5B4-9A24582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19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41E3F-3045-4504-BB95-2D1EA701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4" y="2564302"/>
            <a:ext cx="12430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zh-CN" altLang="en-US" sz="2000" b="1">
                <a:solidFill>
                  <a:srgbClr val="00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4DB1E-191D-4175-B582-C77E0F1E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44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5D994-C8D2-4DA4-AA8C-7D41070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19" y="3081827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35A700-F5CE-43A3-9F2B-D3A33E3C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69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4E427-5C40-4335-A25E-787AFF93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06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BDFB0-C59E-49F2-AD05-15942DB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531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060C-61B4-4B24-B0A6-ECCC5C7B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444" y="3150089"/>
            <a:ext cx="4540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584" tIns="51793" rIns="103584" bIns="51793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68837-BA31-4FF2-9C9C-8DB6B0FD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170852"/>
            <a:ext cx="19732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8FF87-10B3-445E-8DBD-5F8EAEB5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507402"/>
            <a:ext cx="787400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576D8-B5CA-491C-9392-C067556C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FDFF7C-BD87-4837-9E11-D1B82EF3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497877"/>
            <a:ext cx="947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89544-11CB-43AD-90BF-75B643F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44" y="4850302"/>
            <a:ext cx="77311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727D36-1812-4F8A-89F6-24AA8FC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1932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B08B3B-3E13-4A45-896D-A9A34E7C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94" y="5536102"/>
            <a:ext cx="766762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161AE1-E5B9-418A-9E00-733752C7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8FFC6-DF7F-48A9-9CC4-542DEC4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A0FD-8BDE-41E5-B6A2-7127B37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44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2AABF-E1BB-47E5-8BF7-7DE1CA12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524864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289FD0-B2F9-45B0-8359-8F02D2C1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48534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AEE589-8BCB-48B0-A61C-906DFA85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1963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0B546-582B-4E25-B421-AA2BA741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69" y="5539277"/>
            <a:ext cx="4524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55426-96DB-4952-9E21-5F1DC03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5074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31853-47C7-4F8A-9BF0-FA1529B7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48503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32470-949F-4063-A961-2B5DB3DF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1932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2B907B-9005-4E0B-9CEF-88DA6B7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19" y="5536102"/>
            <a:ext cx="585787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AE4FF-953B-4A5A-A191-DCA5FE1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5361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6973C-2442-4C1A-B12A-1DBA81B7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5193202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B365EC-7A17-463F-AA9D-88E3CFF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719" y="484077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796F9-F0AF-43E6-A853-79BF5D40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431" y="451533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96394-2A5A-41D1-BC5A-8637E345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0" y="4829371"/>
            <a:ext cx="957263" cy="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B551F9-3ED2-4F9D-BFBA-3080446B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156564"/>
            <a:ext cx="19732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8C52FD-EA6A-4098-A593-2BE348A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49311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EEA79-BCCF-4B4A-84DF-877C4D78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0C20AD-F1C7-4ABC-A608-1868B4AE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483589"/>
            <a:ext cx="9477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3CD7B3-3A66-4FA9-8ADE-2A07EBE0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81" y="483601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B68C-EC90-4596-8369-50A1CC2F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1789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57D64D-B14C-42B1-9B09-3E361689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1" y="552181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83EB67-CCA3-4032-9B83-4CEAA1BB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9AFBF-CF2D-458D-87AC-AFBBD314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1BF31-2F87-4E3E-824E-6C967631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81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AA1DB-6F91-4FCA-8F3F-3AEED2F3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51057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97CFD2-8038-4870-AA6B-1C8B90B1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48391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2A155F-4DEC-4D42-AFC6-1E72955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1820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FF862-0DC9-4E7E-A9C1-89179C35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6" y="552498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DE2B4-741E-423F-974D-9CE4117F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4931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8B36E0-F885-4CFE-88F5-44AEF256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48360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4D8126-29FA-4CFC-8767-7546BB3B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1789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ECF8BC-9706-4EAC-95E8-EEAF8429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356" y="552181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6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B44FA8-9C44-451D-8448-4435147C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5218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964D5-9872-4E2B-B5A0-0375DAC3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69" y="517891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C26E3-67E4-4235-82F6-CE2A39A0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6" y="4826489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65250-0ACB-4C30-8117-33F39DB5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69" y="4501052"/>
            <a:ext cx="317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C31546-8FCD-46E2-85B6-4D8F46E3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843952"/>
            <a:ext cx="317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70358-1214-4495-A914-F29F9A5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164502"/>
            <a:ext cx="1973263" cy="328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>
                <a:latin typeface="Helvetica" panose="020B0604020202020204" pitchFamily="34" charset="0"/>
              </a:rPr>
              <a:t>Routing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3F7EB-4EF5-4236-8539-F64FDFC4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499464"/>
            <a:ext cx="787400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F4CC70-8CFE-430A-B48F-938DF361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C571CB-385E-4B06-8A7E-EC04C1EE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491527"/>
            <a:ext cx="9477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10.2.0.0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4069-22CE-483F-BEA8-C80635E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356" y="4842364"/>
            <a:ext cx="77311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93CD6A-3C88-4190-A805-9F52CC47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1852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44B1A-DBD3-44F9-AACE-4837D716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06" y="5528164"/>
            <a:ext cx="766763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76D1B0-DDB1-4312-AD4B-96E8DF0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4843952"/>
            <a:ext cx="585788" cy="327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4B768B-0237-4D71-A702-65B8F009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98538-57D3-4687-8F15-75570141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756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61300-1F65-4B68-A16A-05BC4AFE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518514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3DF315-0EAC-4516-9BF9-13676FA8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4847127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6B72D0-D6E0-4B77-BDE5-2A71D919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190027"/>
            <a:ext cx="45243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S1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A44FC0-B8DD-4BE9-9D0F-44B5AC82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1" y="5531339"/>
            <a:ext cx="4524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29DC75-738B-41D0-B422-8632C3B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4994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10EB67-D07B-480A-8D06-388AC0BC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48423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/>
          <a:p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9CEC29-B036-4FD1-A55F-53DA7E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1852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5</a:t>
            </a:r>
            <a:endParaRPr lang="zh-CN" altLang="en-US" sz="16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D50914-F840-4B60-BE18-2E9FDC3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5528164"/>
            <a:ext cx="585788" cy="3286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425721" tIns="212865" rIns="425721" bIns="212865" anchor="ctr"/>
          <a:lstStyle>
            <a:lvl1pPr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190500" algn="ctr"/>
                <a:tab pos="141922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CAA51-A97D-4CB4-ACE4-AB3F81FF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5281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10.1.0.0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E019F-2683-4AB2-92C1-97AC597D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94" y="5185264"/>
            <a:ext cx="930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10.4.0.0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8A4FAA-4A29-43E4-9285-658A4157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31" y="4834427"/>
            <a:ext cx="930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10.3.0.0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28115D-8290-4AAC-9C3A-2161691E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44" y="45089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8F08C3-6849-4956-81FE-6F950D7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6" y="4851889"/>
            <a:ext cx="317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5721" tIns="212865" rIns="425721" bIns="212865" anchor="ctr"/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25"/>
              </a:lnSpc>
            </a:pPr>
            <a:r>
              <a:rPr lang="zh-CN" altLang="en-US" sz="1600" b="1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78481DA0-0743-4CFA-8A53-D00DB8B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2" y="2780640"/>
            <a:ext cx="5143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143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287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305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defTabSz="1028700"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838"/>
              </a:lnSpc>
            </a:pPr>
            <a:r>
              <a:rPr lang="en-US" altLang="zh-CN" sz="4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X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A2494F-F127-441B-8892-29C44957A0B5}"/>
              </a:ext>
            </a:extLst>
          </p:cNvPr>
          <p:cNvSpPr txBox="1"/>
          <p:nvPr/>
        </p:nvSpPr>
        <p:spPr>
          <a:xfrm>
            <a:off x="1202232" y="5955437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发出到</a:t>
            </a:r>
            <a:r>
              <a:rPr lang="en-US" altLang="zh-CN" sz="2400" dirty="0"/>
              <a:t>10.4.0.0</a:t>
            </a:r>
            <a:r>
              <a:rPr lang="zh-CN" altLang="en-US" sz="2400" dirty="0"/>
              <a:t>的数据包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3E1C7A0-018C-48B4-8296-384D652E1477}"/>
              </a:ext>
            </a:extLst>
          </p:cNvPr>
          <p:cNvCxnSpPr/>
          <p:nvPr/>
        </p:nvCxnSpPr>
        <p:spPr>
          <a:xfrm>
            <a:off x="2895356" y="6475413"/>
            <a:ext cx="2638425" cy="13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箭头: 上弧形 100">
            <a:extLst>
              <a:ext uri="{FF2B5EF4-FFF2-40B4-BE49-F238E27FC236}">
                <a16:creationId xmlns:a16="http://schemas.microsoft.com/office/drawing/2014/main" id="{9B9D1DA8-3397-4BB4-AD4A-F79E886178C1}"/>
              </a:ext>
            </a:extLst>
          </p:cNvPr>
          <p:cNvSpPr/>
          <p:nvPr/>
        </p:nvSpPr>
        <p:spPr>
          <a:xfrm>
            <a:off x="6362847" y="2182325"/>
            <a:ext cx="1652588" cy="5159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箭头: 上弧形 102">
            <a:extLst>
              <a:ext uri="{FF2B5EF4-FFF2-40B4-BE49-F238E27FC236}">
                <a16:creationId xmlns:a16="http://schemas.microsoft.com/office/drawing/2014/main" id="{8A63853B-00B9-4791-A6A0-EF941721EB94}"/>
              </a:ext>
            </a:extLst>
          </p:cNvPr>
          <p:cNvSpPr/>
          <p:nvPr/>
        </p:nvSpPr>
        <p:spPr>
          <a:xfrm rot="10800000">
            <a:off x="6305305" y="3235021"/>
            <a:ext cx="1652588" cy="5159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1" grpId="0" animBg="1"/>
      <p:bldP spid="1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2CC55-EB3E-4459-BC6E-7E2EF13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解决环路的方法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841F-7858-47CB-8B69-19AACBF5E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水平分割</a:t>
            </a:r>
            <a:endParaRPr lang="en-US" altLang="zh-CN" dirty="0"/>
          </a:p>
          <a:p>
            <a:r>
              <a:rPr lang="zh-CN" altLang="en-US" dirty="0"/>
              <a:t>毒性逆转</a:t>
            </a:r>
          </a:p>
          <a:p>
            <a:r>
              <a:rPr lang="zh-CN" altLang="en-US" dirty="0"/>
              <a:t>触发更新</a:t>
            </a:r>
            <a:endParaRPr lang="en-US" altLang="zh-CN" dirty="0"/>
          </a:p>
          <a:p>
            <a:r>
              <a:rPr lang="zh-CN" altLang="en-US" dirty="0"/>
              <a:t>保持失效定时器</a:t>
            </a:r>
          </a:p>
          <a:p>
            <a:r>
              <a:rPr lang="zh-CN" altLang="en-US" dirty="0"/>
              <a:t>最大跳数（终极武器）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14445-04F3-4368-A7EA-54D28B50E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7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ED764-B5F1-4FC0-851E-3D557260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6CCBF-B76A-4EC3-A04B-1D609A83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53902-C722-4DC3-8123-89ECA8DB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52" y="1825625"/>
            <a:ext cx="6819048" cy="933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32FB21-F055-49C0-917D-E66E76B7D430}"/>
              </a:ext>
            </a:extLst>
          </p:cNvPr>
          <p:cNvSpPr/>
          <p:nvPr/>
        </p:nvSpPr>
        <p:spPr>
          <a:xfrm>
            <a:off x="838200" y="3126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rip 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undo summary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version 2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 10.0.0.0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 172.16.0.0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565A7A-C6A9-49DF-A1B7-FBE9DB8B2736}"/>
              </a:ext>
            </a:extLst>
          </p:cNvPr>
          <p:cNvSpPr/>
          <p:nvPr/>
        </p:nvSpPr>
        <p:spPr>
          <a:xfrm>
            <a:off x="838200" y="49654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R2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rip 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undo summary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version 2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 10.0.0.0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88ADC-DFE2-4639-A6AC-8874B035D72D}"/>
              </a:ext>
            </a:extLst>
          </p:cNvPr>
          <p:cNvSpPr/>
          <p:nvPr/>
        </p:nvSpPr>
        <p:spPr>
          <a:xfrm>
            <a:off x="5791200" y="31264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NewPSMT"/>
              </a:rPr>
              <a:t>R3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rip 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undo summary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version 2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 10.0.0.0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 192.168.1.0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latin typeface="CourierNewPSM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E703D-E698-44E2-A913-1B2BDD942D6E}"/>
              </a:ext>
            </a:extLst>
          </p:cNvPr>
          <p:cNvSpPr/>
          <p:nvPr/>
        </p:nvSpPr>
        <p:spPr>
          <a:xfrm>
            <a:off x="6096000" y="5258242"/>
            <a:ext cx="3887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在路由器R1上以Loopback 0接口为源，ping路由器R3的Loopback 0接口？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172.16.1.1----&gt; 192.168.1.1</a:t>
            </a:r>
          </a:p>
          <a:p>
            <a:r>
              <a:rPr lang="en-US" altLang="zh-CN" dirty="0"/>
              <a:t>ping -a 172.16.1.1 192.168.1.1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57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2CC55-EB3E-4459-BC6E-7E2EF13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解决环路的方法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841F-7858-47CB-8B69-19AACBF5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水平分割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不会接收到由自身传达出去的路由信息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1E811921-26D4-410F-9D27-1382B64C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0" y="3072875"/>
            <a:ext cx="5415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59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2CC55-EB3E-4459-BC6E-7E2EF13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解决环路的方法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841F-7858-47CB-8B69-19AACBF5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毒性逆转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反转毒杀可以超越水平分割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E8A88-FC00-4D83-898B-B45E4E77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6" y="3112470"/>
            <a:ext cx="4968000" cy="3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7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2CC55-EB3E-4459-BC6E-7E2EF13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 </a:t>
            </a:r>
            <a:r>
              <a:rPr lang="zh-CN" altLang="en-US" dirty="0"/>
              <a:t>解决环路的方法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841F-7858-47CB-8B69-19AACBF5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触发更新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当路由表发生变化时路由器立即发送更新信息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A1EB4B-C379-4C9E-BFF7-7795AE797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941506"/>
            <a:ext cx="4267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5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213B-6F48-4D7C-8D35-5876153D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en-US" altLang="zh-CN" dirty="0" err="1"/>
              <a:t>Metricin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0FA33D4-4742-4FD7-95D6-D0ADF8CA2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319"/>
            <a:ext cx="5181600" cy="307394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BE4F3-A1EC-4183-A1FB-E7557A9E2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RIP</a:t>
            </a:r>
            <a:r>
              <a:rPr lang="zh-CN" altLang="en-US" dirty="0"/>
              <a:t>网络中，命令</a:t>
            </a:r>
            <a:r>
              <a:rPr lang="en-US" altLang="zh-CN" dirty="0">
                <a:solidFill>
                  <a:srgbClr val="FF0000"/>
                </a:solidFill>
              </a:rPr>
              <a:t>rip </a:t>
            </a:r>
            <a:r>
              <a:rPr lang="en-US" altLang="zh-CN" dirty="0" err="1">
                <a:solidFill>
                  <a:srgbClr val="FF0000"/>
                </a:solidFill>
              </a:rPr>
              <a:t>metricin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&lt;metric value&gt;</a:t>
            </a:r>
            <a:r>
              <a:rPr lang="zh-CN" altLang="en-US" dirty="0"/>
              <a:t>用于修改接口上应用的度量值（</a:t>
            </a:r>
            <a:r>
              <a:rPr lang="zh-CN" altLang="en-US" dirty="0">
                <a:solidFill>
                  <a:srgbClr val="FF0000"/>
                </a:solidFill>
              </a:rPr>
              <a:t>注意：该命令所指定的度量值会与当前路由的度量值相加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当路由器的一个接口收到路由时，路由器会首先将接口的附加度量值增加到该路由上，然后将路由加入路由表中。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8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CBFD7-8654-49DE-A85E-7A47F3D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en-US" altLang="zh-CN" dirty="0" err="1"/>
              <a:t>Metricout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6D5E5B5-2694-4909-899B-AC1F9A957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956"/>
            <a:ext cx="5181600" cy="3188676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DBD8B-DAD1-4CF4-8CEF-7439AD5A7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命令</a:t>
            </a:r>
            <a:r>
              <a:rPr lang="en-US" altLang="zh-CN" dirty="0">
                <a:solidFill>
                  <a:srgbClr val="FF0000"/>
                </a:solidFill>
              </a:rPr>
              <a:t>rip </a:t>
            </a:r>
            <a:r>
              <a:rPr lang="en-US" altLang="zh-CN" dirty="0" err="1">
                <a:solidFill>
                  <a:srgbClr val="FF0000"/>
                </a:solidFill>
              </a:rPr>
              <a:t>metricout</a:t>
            </a:r>
            <a:r>
              <a:rPr lang="zh-CN" altLang="en-US" dirty="0"/>
              <a:t>用于路由器在通告</a:t>
            </a:r>
            <a:r>
              <a:rPr lang="en-US" altLang="zh-CN" dirty="0"/>
              <a:t>RIP</a:t>
            </a:r>
            <a:r>
              <a:rPr lang="zh-CN" altLang="en-US" dirty="0"/>
              <a:t>路由时修改路由的度量值。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一般情况下，在将路由表项转发到下一跳之前，</a:t>
            </a:r>
            <a:r>
              <a:rPr lang="en-US" altLang="zh-CN" dirty="0"/>
              <a:t>RIP</a:t>
            </a:r>
            <a:r>
              <a:rPr lang="zh-CN" altLang="en-US" dirty="0"/>
              <a:t>会将度量值加</a:t>
            </a:r>
            <a:r>
              <a:rPr lang="en-US" altLang="zh-CN" dirty="0"/>
              <a:t>1</a:t>
            </a:r>
            <a:r>
              <a:rPr lang="zh-CN" altLang="en-US" dirty="0"/>
              <a:t>。如果配置了</a:t>
            </a:r>
            <a:r>
              <a:rPr lang="en-US" altLang="zh-CN" dirty="0"/>
              <a:t>rip </a:t>
            </a:r>
            <a:r>
              <a:rPr lang="en-US" altLang="zh-CN" dirty="0" err="1"/>
              <a:t>metricout</a:t>
            </a:r>
            <a:r>
              <a:rPr lang="zh-CN" altLang="en-US" dirty="0"/>
              <a:t>命令，则只应用命令中配置的度量值。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当路由器发布一条路由时，此命令配置的度量值会在发布该路由之前附加在这条路由上，但本地路由表中的度量值不会发生改变。</a:t>
            </a:r>
          </a:p>
        </p:txBody>
      </p:sp>
    </p:spTree>
    <p:extLst>
      <p:ext uri="{BB962C8B-B14F-4D97-AF65-F5344CB8AC3E}">
        <p14:creationId xmlns:p14="http://schemas.microsoft.com/office/powerpoint/2010/main" val="201952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ECB9-8D15-4F21-BE79-9BEF5C15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配置</a:t>
            </a:r>
            <a:r>
              <a:rPr lang="en-US" altLang="zh-CN" dirty="0"/>
              <a:t>-Output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C5D236-3277-4EEE-B137-415A175E4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677"/>
            <a:ext cx="5181600" cy="3061234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5389A-C831-4630-85EE-543714CC9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命令</a:t>
            </a:r>
            <a:r>
              <a:rPr lang="en-US" altLang="zh-CN" dirty="0">
                <a:solidFill>
                  <a:srgbClr val="FF0000"/>
                </a:solidFill>
              </a:rPr>
              <a:t>rip output</a:t>
            </a:r>
            <a:r>
              <a:rPr lang="zh-CN" altLang="en-US" dirty="0"/>
              <a:t>用于配置允许一个接口发送</a:t>
            </a:r>
            <a:r>
              <a:rPr lang="en-US" altLang="zh-CN" dirty="0"/>
              <a:t>RIP</a:t>
            </a:r>
            <a:r>
              <a:rPr lang="zh-CN" altLang="en-US" dirty="0"/>
              <a:t>更新消息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命令</a:t>
            </a:r>
            <a:r>
              <a:rPr lang="en-US" altLang="zh-CN" dirty="0">
                <a:solidFill>
                  <a:srgbClr val="FF0000"/>
                </a:solidFill>
              </a:rPr>
              <a:t>undo rip output</a:t>
            </a:r>
            <a:r>
              <a:rPr lang="zh-CN" altLang="en-US" dirty="0"/>
              <a:t>用于禁止指定接口发送</a:t>
            </a:r>
            <a:r>
              <a:rPr lang="en-US" altLang="zh-CN" dirty="0"/>
              <a:t>RIP</a:t>
            </a:r>
            <a:r>
              <a:rPr lang="zh-CN" altLang="en-US" dirty="0"/>
              <a:t>更新消息</a:t>
            </a:r>
          </a:p>
        </p:txBody>
      </p:sp>
    </p:spTree>
    <p:extLst>
      <p:ext uri="{BB962C8B-B14F-4D97-AF65-F5344CB8AC3E}">
        <p14:creationId xmlns:p14="http://schemas.microsoft.com/office/powerpoint/2010/main" val="2396201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91C23-2E69-4B99-BB36-A838AD68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配置</a:t>
            </a:r>
            <a:r>
              <a:rPr lang="en-US" altLang="zh-CN" dirty="0"/>
              <a:t>-Input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8B11ED-B458-4028-B5AC-A9DCB9092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8130"/>
            <a:ext cx="5181600" cy="282632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E1DDE-9A68-4B5F-80C9-F1E00E83D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rip input</a:t>
            </a:r>
            <a:r>
              <a:rPr lang="zh-CN" altLang="en-US" dirty="0"/>
              <a:t>命令用来配置允许指定接口接收</a:t>
            </a:r>
            <a:r>
              <a:rPr lang="en-US" altLang="zh-CN" dirty="0"/>
              <a:t>RIP</a:t>
            </a:r>
            <a:r>
              <a:rPr lang="zh-CN" altLang="en-US" dirty="0"/>
              <a:t>报文；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undo rip input</a:t>
            </a:r>
            <a:r>
              <a:rPr lang="zh-CN" altLang="en-US" dirty="0"/>
              <a:t>命令用来禁止指定接口接收</a:t>
            </a:r>
            <a:r>
              <a:rPr lang="en-US" altLang="zh-CN" dirty="0"/>
              <a:t>RIP</a:t>
            </a:r>
            <a:r>
              <a:rPr lang="zh-CN" altLang="en-US" dirty="0"/>
              <a:t>报文；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运行命令</a:t>
            </a:r>
            <a:r>
              <a:rPr lang="en-US" altLang="zh-CN" dirty="0"/>
              <a:t>undo rip input</a:t>
            </a:r>
            <a:r>
              <a:rPr lang="zh-CN" altLang="en-US" dirty="0"/>
              <a:t>之后，该接口所收到的</a:t>
            </a:r>
            <a:r>
              <a:rPr lang="en-US" altLang="zh-CN" dirty="0"/>
              <a:t>RIP</a:t>
            </a:r>
            <a:r>
              <a:rPr lang="zh-CN" altLang="en-US" dirty="0"/>
              <a:t>报文会被立即丢弃。</a:t>
            </a:r>
          </a:p>
        </p:txBody>
      </p:sp>
    </p:spTree>
    <p:extLst>
      <p:ext uri="{BB962C8B-B14F-4D97-AF65-F5344CB8AC3E}">
        <p14:creationId xmlns:p14="http://schemas.microsoft.com/office/powerpoint/2010/main" val="3283012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4054C-2D98-4F9A-BE4E-FA84596D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RIP </a:t>
            </a:r>
            <a:r>
              <a:rPr lang="zh-CN" altLang="en-US" dirty="0"/>
              <a:t>抑制接口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160BE-5FAA-459D-BB7D-FA40C904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只接收报文，用来更新自己的路由表，而不发送</a:t>
            </a:r>
            <a:r>
              <a:rPr lang="en-US" altLang="zh-CN" b="1" dirty="0">
                <a:solidFill>
                  <a:srgbClr val="FF0000"/>
                </a:solidFill>
              </a:rPr>
              <a:t>RIP</a:t>
            </a:r>
            <a:r>
              <a:rPr lang="zh-CN" altLang="en-US" b="1" dirty="0">
                <a:solidFill>
                  <a:srgbClr val="FF0000"/>
                </a:solidFill>
              </a:rPr>
              <a:t>报文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抑制所有接口：</a:t>
            </a:r>
            <a:r>
              <a:rPr lang="en-US" altLang="zh-CN" dirty="0">
                <a:solidFill>
                  <a:srgbClr val="FF0000"/>
                </a:solidFill>
              </a:rPr>
              <a:t>silent-interface all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单独抑制某个接口：</a:t>
            </a:r>
            <a:r>
              <a:rPr lang="en-US" altLang="zh-CN" dirty="0">
                <a:solidFill>
                  <a:srgbClr val="FF0000"/>
                </a:solidFill>
              </a:rPr>
              <a:t>silent-interface</a:t>
            </a:r>
            <a:r>
              <a:rPr lang="en-US" altLang="zh-CN" dirty="0"/>
              <a:t> </a:t>
            </a:r>
            <a:r>
              <a:rPr lang="en-US" altLang="zh-CN" i="1" dirty="0"/>
              <a:t>g0/0/1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silent-interface + peer</a:t>
            </a:r>
            <a:r>
              <a:rPr lang="zh-CN" altLang="en-US" dirty="0"/>
              <a:t>组合实现</a:t>
            </a:r>
            <a:r>
              <a:rPr lang="zh-CN" altLang="en-US" dirty="0">
                <a:solidFill>
                  <a:srgbClr val="FF0000"/>
                </a:solidFill>
              </a:rPr>
              <a:t>以单播形式向指定设备发布路由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类似于思科的被动接口和邻居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9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E150-8C6C-42FB-A473-A7CBAB4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F2EBD-523E-4F6A-AB97-F90BDB43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为什么管理员在配置动态路由协议时，必须告诉一台路由器它自己的直连网络呢？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为什么告诉一台路由器它自己直连的网络，它就能够和远端非直连的网络建立通信呢？</a:t>
            </a:r>
          </a:p>
        </p:txBody>
      </p:sp>
    </p:spTree>
    <p:extLst>
      <p:ext uri="{BB962C8B-B14F-4D97-AF65-F5344CB8AC3E}">
        <p14:creationId xmlns:p14="http://schemas.microsoft.com/office/powerpoint/2010/main" val="30228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5D93-777B-419D-BA01-C9D2240A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BC92D-D835-435D-B98F-1FBC6EE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动态路由：“</a:t>
            </a:r>
            <a:r>
              <a:rPr lang="zh-CN" altLang="en-US" b="1" dirty="0">
                <a:solidFill>
                  <a:srgbClr val="FF0000"/>
                </a:solidFill>
              </a:rPr>
              <a:t>一台路由器通过其他路由器了解到的路径信息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动态路由协议就是“</a:t>
            </a:r>
            <a:r>
              <a:rPr lang="zh-CN" altLang="en-US" b="1" dirty="0">
                <a:solidFill>
                  <a:srgbClr val="FF0000"/>
                </a:solidFill>
              </a:rPr>
              <a:t>让一台路由器通过其他路由器了解路径信息，并将自己的路径信息告诉给其他路由器的协议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动态路由协议就是</a:t>
            </a:r>
            <a:r>
              <a:rPr lang="zh-CN" altLang="en-US" b="1" dirty="0">
                <a:solidFill>
                  <a:srgbClr val="FF0000"/>
                </a:solidFill>
              </a:rPr>
              <a:t>路由器之间分享路径信息的协议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17443-A7EE-4952-8336-4938A7D4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</a:t>
            </a:r>
            <a:r>
              <a:rPr lang="en-US" altLang="zh-CN" dirty="0"/>
              <a:t>vs</a:t>
            </a:r>
            <a:r>
              <a:rPr lang="zh-CN" altLang="en-US" dirty="0"/>
              <a:t>动态路由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1B93D-8694-49F1-AAE8-CE70522A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静态路由是“</a:t>
            </a:r>
            <a:r>
              <a:rPr lang="zh-CN" altLang="en-US" b="1" dirty="0">
                <a:solidFill>
                  <a:srgbClr val="FF0000"/>
                </a:solidFill>
              </a:rPr>
              <a:t>路由器通过管理员了解到的路径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动态路由协议不再是告诉路由器去往某个网络的路径了，而变成了“告诉路由器要与其他（使用这个协议的）路由器分享哪些自己的网络”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不同的动态路由协议，它们的区别常常是采用了不同的路由信息分享规则，而这个规则就称为</a:t>
            </a:r>
            <a:r>
              <a:rPr lang="zh-CN" altLang="en-US" b="1" dirty="0">
                <a:solidFill>
                  <a:srgbClr val="FF0000"/>
                </a:solidFill>
              </a:rPr>
              <a:t>路由算法</a:t>
            </a:r>
          </a:p>
        </p:txBody>
      </p:sp>
    </p:spTree>
    <p:extLst>
      <p:ext uri="{BB962C8B-B14F-4D97-AF65-F5344CB8AC3E}">
        <p14:creationId xmlns:p14="http://schemas.microsoft.com/office/powerpoint/2010/main" val="33489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87C2-8E4F-42FB-9195-7243B169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动态路由算法的工作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1831C-1FF7-4900-A4B5-46F66E5D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向其他路由器传输路由信息；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接收其他路由器传输过来的路由信息；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根据路由信息计算出去往各个目的网络的最优路径并生成路由表；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对网络拓扑的变化及时作出响应，更新路由表并把拓扑变化信息宣告给其他路由器</a:t>
            </a:r>
          </a:p>
        </p:txBody>
      </p:sp>
    </p:spTree>
    <p:extLst>
      <p:ext uri="{BB962C8B-B14F-4D97-AF65-F5344CB8AC3E}">
        <p14:creationId xmlns:p14="http://schemas.microsoft.com/office/powerpoint/2010/main" val="168241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EEA81-3FFA-4B6F-A4BF-F8919625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动态路由协议的分类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B81BA-1B5B-4689-910B-7FC812B5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根据</a:t>
            </a:r>
            <a:r>
              <a:rPr lang="zh-CN" altLang="en-US" b="1" dirty="0">
                <a:solidFill>
                  <a:srgbClr val="FF0000"/>
                </a:solidFill>
              </a:rPr>
              <a:t>计算最优路径</a:t>
            </a:r>
            <a:r>
              <a:rPr lang="zh-CN" altLang="en-US" dirty="0"/>
              <a:t>的方式，动态路由协议可以粗略地分为</a:t>
            </a:r>
            <a:r>
              <a:rPr lang="zh-CN" altLang="en-US" b="1" dirty="0">
                <a:solidFill>
                  <a:srgbClr val="FF0000"/>
                </a:solidFill>
              </a:rPr>
              <a:t>距离矢量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链路状态</a:t>
            </a:r>
            <a:r>
              <a:rPr lang="zh-CN" altLang="en-US" dirty="0"/>
              <a:t>两类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地图规划线路</a:t>
            </a:r>
            <a:r>
              <a:rPr lang="en-US" altLang="zh-CN" dirty="0"/>
              <a:t>---</a:t>
            </a:r>
            <a:r>
              <a:rPr lang="zh-CN" altLang="en-US" dirty="0"/>
              <a:t>最优问题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路由协议，它们定义路径的“优”和“劣”是通过比较一个叫做</a:t>
            </a:r>
            <a:r>
              <a:rPr lang="en-US" altLang="zh-CN" b="1" dirty="0">
                <a:solidFill>
                  <a:srgbClr val="FF0000"/>
                </a:solidFill>
              </a:rPr>
              <a:t>metric</a:t>
            </a:r>
            <a:r>
              <a:rPr lang="zh-CN" altLang="en-US" dirty="0"/>
              <a:t>的值来实现的。这个值经常被翻译成“度量”，</a:t>
            </a:r>
            <a:r>
              <a:rPr lang="en-US" altLang="zh-CN" b="1" dirty="0">
                <a:solidFill>
                  <a:srgbClr val="FF0000"/>
                </a:solidFill>
              </a:rPr>
              <a:t>metric</a:t>
            </a:r>
            <a:r>
              <a:rPr lang="zh-CN" altLang="en-US" b="1" dirty="0">
                <a:solidFill>
                  <a:srgbClr val="FF0000"/>
                </a:solidFill>
              </a:rPr>
              <a:t>值越大，这条路就越“劣”，越小则越“优”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跳数；带宽；负载；时延；可靠性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017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4127</Words>
  <Application>Microsoft Office PowerPoint</Application>
  <PresentationFormat>宽屏</PresentationFormat>
  <Paragraphs>761</Paragraphs>
  <Slides>47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CourierNewPSMT</vt:lpstr>
      <vt:lpstr>等线</vt:lpstr>
      <vt:lpstr>等线 Light</vt:lpstr>
      <vt:lpstr>宋体</vt:lpstr>
      <vt:lpstr>微软雅黑</vt:lpstr>
      <vt:lpstr>Arial</vt:lpstr>
      <vt:lpstr>Helvetica</vt:lpstr>
      <vt:lpstr>Wingdings</vt:lpstr>
      <vt:lpstr>Office 主题​​</vt:lpstr>
      <vt:lpstr>动态路由协议 RIP</vt:lpstr>
      <vt:lpstr>路由复习</vt:lpstr>
      <vt:lpstr>路由复习</vt:lpstr>
      <vt:lpstr>动态路由案例</vt:lpstr>
      <vt:lpstr>问题</vt:lpstr>
      <vt:lpstr>动态路由协议</vt:lpstr>
      <vt:lpstr>静态路由vs动态路由</vt:lpstr>
      <vt:lpstr>动态路由算法的工作</vt:lpstr>
      <vt:lpstr>动态路由协议的分类</vt:lpstr>
      <vt:lpstr>距离矢量路由协议（ Distance Vector ）</vt:lpstr>
      <vt:lpstr>距离矢量路由协议（ Distance Vector ）</vt:lpstr>
      <vt:lpstr>RIP路由协议概述</vt:lpstr>
      <vt:lpstr>RIP路由协议概述</vt:lpstr>
      <vt:lpstr>RIP工作过程</vt:lpstr>
      <vt:lpstr>RIP定时器</vt:lpstr>
      <vt:lpstr>RIP定时器</vt:lpstr>
      <vt:lpstr>RIP定时器</vt:lpstr>
      <vt:lpstr>RIP工作原理(1)</vt:lpstr>
      <vt:lpstr>RIP工作原理(2)</vt:lpstr>
      <vt:lpstr>RIP工作原理(3)</vt:lpstr>
      <vt:lpstr>RIP工作原理(4)</vt:lpstr>
      <vt:lpstr>RIP路由的更新</vt:lpstr>
      <vt:lpstr>RIPv1的数据包格式</vt:lpstr>
      <vt:lpstr>请求报文</vt:lpstr>
      <vt:lpstr>响应报文</vt:lpstr>
      <vt:lpstr>RIP配置流程</vt:lpstr>
      <vt:lpstr>RIP V1配置实例</vt:lpstr>
      <vt:lpstr>RIP V1的问题</vt:lpstr>
      <vt:lpstr>RIP V2版本</vt:lpstr>
      <vt:lpstr>RIP V1和V2的对比</vt:lpstr>
      <vt:lpstr>RIP V2的数据包格式</vt:lpstr>
      <vt:lpstr>RIP V2认证</vt:lpstr>
      <vt:lpstr>RIP 环路问题</vt:lpstr>
      <vt:lpstr>RIP 环路问题</vt:lpstr>
      <vt:lpstr>RIP 环路问题</vt:lpstr>
      <vt:lpstr>RIP 环路问题</vt:lpstr>
      <vt:lpstr>RIP 环路问题</vt:lpstr>
      <vt:lpstr>RIP 环路问题</vt:lpstr>
      <vt:lpstr>RIP 解决环路的方法</vt:lpstr>
      <vt:lpstr>RIP 解决环路的方法</vt:lpstr>
      <vt:lpstr>RIP 解决环路的方法</vt:lpstr>
      <vt:lpstr>RIP 解决环路的方法</vt:lpstr>
      <vt:lpstr>RIP配置-Metricin</vt:lpstr>
      <vt:lpstr>RIP配置-Metricout</vt:lpstr>
      <vt:lpstr>RIP配置-Output</vt:lpstr>
      <vt:lpstr>RIP配置-Input</vt:lpstr>
      <vt:lpstr>RIP 抑制接口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动态路由协议RIP</dc:title>
  <dc:creator>carol</dc:creator>
  <cp:lastModifiedBy>carol</cp:lastModifiedBy>
  <cp:revision>72</cp:revision>
  <dcterms:created xsi:type="dcterms:W3CDTF">2019-10-17T11:46:36Z</dcterms:created>
  <dcterms:modified xsi:type="dcterms:W3CDTF">2019-10-19T15:13:25Z</dcterms:modified>
</cp:coreProperties>
</file>