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231E8-3CCA-4204-BB72-3CFD34C9B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0EB20-8BC2-43D8-A3DD-2E8F95D47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B815A-BB05-4504-A94C-242E64A6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8726B-F9B8-4B24-BDBB-3BCEF1E8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7599F-1F5B-4624-AD17-40D67FDF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B56AE-12A9-46F2-8A2A-74190ACC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87096-AA0E-4DDF-96E6-49FA09AA6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BB535-CF62-4DB3-82E0-4E6A3195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4C70F-8FB4-4655-AEA3-15604E9A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15A24-0BEE-4874-A8B8-4A52F73E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8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E9E6A7-1E43-4210-A4AF-EF539BE4F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1D8BB-C986-46CF-9072-5CAD55A8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2920-722C-40C9-B761-38DB5E9A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346BE-C07C-4237-8A1D-20E46538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EFC88-945A-4860-A1E7-584EB46C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83380-F241-4791-8F53-50A68F13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29413-6C0A-4EEF-A655-94270AC3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BF29-76CC-43AE-9E8F-3D041CBE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1FF98-D90D-4728-B20F-21A99D83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91AC2-F561-4C2D-9C10-2314CB9D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1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930BC-C043-4F2C-8CCC-B120DB2F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272CF-031A-4616-9422-E300D697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BA7DA-EB30-46FA-A2AC-BB97EA05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3C6C0-79A7-456E-A954-F8216FD4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2B584-C383-430C-B6EF-90AB5DDE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A6541-A727-4DAF-A8D9-C212445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0D06C-F696-4BCA-AA09-DD09FB7E7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E57D4-E869-4670-B9E0-D2E1F5E31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2479A-7A3B-4167-9AD8-7852AF1B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2D71B-04E3-41B2-98FF-F875EA36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03BF4-025E-46B0-BBFA-0702C51A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0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699CE-F689-49D9-B10E-D77612CA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55CD0-99A2-4D92-91AE-DCA909AA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87AD4-1FBA-4DB2-999B-40517CD43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1D3581-ADAC-4FAC-ABDF-8F0680094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81A567-AA21-4B0A-BAD0-CAE844F93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5B792D-45F7-4954-831A-8A6CB25F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BB33E-34CB-4F78-BB08-4EBD2C96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2179EE-0046-4BF0-84D2-218AB12B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1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2C261-0523-40B3-A1B9-93F1CFA0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E9812A-275F-463F-A9A4-6549BAC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BFC95-0AE5-4E29-90B2-D9082320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EDCBB-7B6C-42CC-8D34-8F81D8DB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7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A1A69-B951-444C-9CB5-A17A0C2B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9D33D-8B65-4DBA-9747-EBE16C41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72EBED-86E1-4B53-AE7A-B7749735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7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714DF-4A7F-4B33-975D-1A98E369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5EDC1-CCA8-487E-8960-0ABD4783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9ACA9D-E300-4798-AD85-0ABAF1B9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F807A-7903-4854-9235-62033110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A15BD-B37B-46A1-83EA-3443C7F4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7BA2C-D302-44C8-AAEE-1F930604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8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3684A-1A53-43D3-81E5-BF314829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B832C6-C168-4919-AED4-112A9163F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A7D86-D280-4929-935A-0A9BF1F7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DE0FD-77A9-420C-BB8E-9C4528E6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AE7CE-4592-4652-BAF6-FAA2428D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F1D59-E9CF-45AE-BB61-2052C0CE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7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CFF0AF-BFA3-42D0-B717-6AEDDAF9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AF6BC-4923-4BA4-B765-3801F553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2686B-9498-4F19-9A30-E743C0172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BD06-426D-4007-BCC9-61AF1C3D891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A8389-48D3-42C8-940E-3438272A1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95FCF-C8FB-4213-A664-64932EA65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C157-A747-478F-943C-1F79FC14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D9EE4-1360-4FFA-80AC-996A043FE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动态路由协议</a:t>
            </a:r>
            <a:br>
              <a:rPr lang="en-US" altLang="zh-CN" dirty="0"/>
            </a:br>
            <a:r>
              <a:rPr lang="en-US" altLang="zh-CN" dirty="0"/>
              <a:t>OSPF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0EBB4-52A1-41C3-B8C1-2F0C1F5CF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1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7390B4E7-B87F-4B0B-AF53-2679B15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显示</a:t>
            </a:r>
            <a:r>
              <a:rPr lang="en-US" altLang="zh-CN"/>
              <a:t>OSPF</a:t>
            </a:r>
            <a:r>
              <a:rPr lang="zh-CN" altLang="en-US"/>
              <a:t>路由信息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F7ED7-7DC3-4CBE-BB30-E1347CEC1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836614"/>
            <a:ext cx="7343775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lang="zh-CN" altLang="en-US" sz="3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9" name="Rectangle 8">
            <a:extLst>
              <a:ext uri="{FF2B5EF4-FFF2-40B4-BE49-F238E27FC236}">
                <a16:creationId xmlns:a16="http://schemas.microsoft.com/office/drawing/2014/main" id="{6F15F864-AD5F-493C-A9A4-98B4916322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40688" y="3213100"/>
            <a:ext cx="10795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0" name="Rectangle 27">
            <a:extLst>
              <a:ext uri="{FF2B5EF4-FFF2-40B4-BE49-F238E27FC236}">
                <a16:creationId xmlns:a16="http://schemas.microsoft.com/office/drawing/2014/main" id="{297BB37C-1B99-4D5D-8DAD-76E9D9C7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214" y="5068888"/>
            <a:ext cx="18002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OSPF</a:t>
            </a:r>
            <a:r>
              <a:rPr lang="zh-CN" altLang="en-US" sz="1600" b="1"/>
              <a:t>区域</a:t>
            </a:r>
            <a:endParaRPr lang="en-US" altLang="zh-CN" sz="1600" b="1"/>
          </a:p>
        </p:txBody>
      </p:sp>
      <p:sp>
        <p:nvSpPr>
          <p:cNvPr id="52231" name="Rectangle 30">
            <a:extLst>
              <a:ext uri="{FF2B5EF4-FFF2-40B4-BE49-F238E27FC236}">
                <a16:creationId xmlns:a16="http://schemas.microsoft.com/office/drawing/2014/main" id="{1B02867B-294C-4C22-A04E-D1F8041D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9" y="4997451"/>
            <a:ext cx="15716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/>
              <a:t>路由发布者</a:t>
            </a:r>
          </a:p>
        </p:txBody>
      </p:sp>
      <p:sp>
        <p:nvSpPr>
          <p:cNvPr id="52232" name="Rectangle 10">
            <a:extLst>
              <a:ext uri="{FF2B5EF4-FFF2-40B4-BE49-F238E27FC236}">
                <a16:creationId xmlns:a16="http://schemas.microsoft.com/office/drawing/2014/main" id="{932A571B-5042-44D6-90F1-0C355CDF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5429251"/>
            <a:ext cx="1071562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3" name="Rectangle 10">
            <a:extLst>
              <a:ext uri="{FF2B5EF4-FFF2-40B4-BE49-F238E27FC236}">
                <a16:creationId xmlns:a16="http://schemas.microsoft.com/office/drawing/2014/main" id="{785711F8-300A-412A-8D6A-FB1F5AD4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4" y="5429251"/>
            <a:ext cx="100012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D0261272-ED99-4016-8A92-C56E3A901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000375"/>
            <a:ext cx="12954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5" name="Rectangle 10">
            <a:extLst>
              <a:ext uri="{FF2B5EF4-FFF2-40B4-BE49-F238E27FC236}">
                <a16:creationId xmlns:a16="http://schemas.microsoft.com/office/drawing/2014/main" id="{FFBEB0FE-E72E-4892-8333-D88D69DC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76" y="3000375"/>
            <a:ext cx="849313" cy="211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6" name="Rectangle 4">
            <a:extLst>
              <a:ext uri="{FF2B5EF4-FFF2-40B4-BE49-F238E27FC236}">
                <a16:creationId xmlns:a16="http://schemas.microsoft.com/office/drawing/2014/main" id="{66E1DFB7-F8BA-46D2-86C2-D1F01B7AE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4" y="1714501"/>
            <a:ext cx="770413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[Router]display ospf routing</a:t>
            </a:r>
          </a:p>
          <a:p>
            <a:pPr eaLnBrk="1" hangingPunct="1"/>
            <a:endParaRPr kumimoji="1" lang="en-US" altLang="zh-CN" sz="1400" b="1">
              <a:latin typeface="Courier" pitchFamily="49" charset="0"/>
            </a:endParaRP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         OSPF Process 100 with Router ID 2.2.2.2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                  Routing Tables</a:t>
            </a:r>
          </a:p>
          <a:p>
            <a:pPr eaLnBrk="1" hangingPunct="1"/>
            <a:endParaRPr kumimoji="1" lang="en-US" altLang="zh-CN" sz="1400" b="1">
              <a:latin typeface="Courier" pitchFamily="49" charset="0"/>
            </a:endParaRP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Routing for Network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Destination   Cost     Type       NextHop        AdvRouter     Area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20.0.0.0/24   1      Transit      20.0.0.2        3.3.3.3     0.0.0.1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10.0.0.0/24   1      Transit      10.0.0.2        2.2.2.2     0.0.0.0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10.0.1.1/32   1      Stub         10.0.0.1        1.1.1.1     0.0.0.0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CD5ACE8-A512-4117-8771-8D4C66E27250}"/>
              </a:ext>
            </a:extLst>
          </p:cNvPr>
          <p:cNvCxnSpPr/>
          <p:nvPr/>
        </p:nvCxnSpPr>
        <p:spPr>
          <a:xfrm flipV="1">
            <a:off x="7239000" y="3143250"/>
            <a:ext cx="357188" cy="2857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F8F0F26-1ADD-4005-908F-8713BCC1F943}"/>
              </a:ext>
            </a:extLst>
          </p:cNvPr>
          <p:cNvCxnSpPr/>
          <p:nvPr/>
        </p:nvCxnSpPr>
        <p:spPr>
          <a:xfrm rot="5400000">
            <a:off x="6453982" y="4215607"/>
            <a:ext cx="1571625" cy="1588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18B86D-5701-44DE-B8B4-9C55D2491804}"/>
              </a:ext>
            </a:extLst>
          </p:cNvPr>
          <p:cNvCxnSpPr/>
          <p:nvPr/>
        </p:nvCxnSpPr>
        <p:spPr>
          <a:xfrm flipV="1">
            <a:off x="8739189" y="3143250"/>
            <a:ext cx="357187" cy="2857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15CFAD-7972-43D5-B1ED-DED9E96E5E23}"/>
              </a:ext>
            </a:extLst>
          </p:cNvPr>
          <p:cNvCxnSpPr/>
          <p:nvPr/>
        </p:nvCxnSpPr>
        <p:spPr>
          <a:xfrm rot="5400000">
            <a:off x="7954170" y="4215608"/>
            <a:ext cx="1571625" cy="1587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CE7606F-1DC6-4BA5-89C8-17A492AD107F}"/>
              </a:ext>
            </a:extLst>
          </p:cNvPr>
          <p:cNvSpPr/>
          <p:nvPr/>
        </p:nvSpPr>
        <p:spPr>
          <a:xfrm>
            <a:off x="2095500" y="1643064"/>
            <a:ext cx="8102600" cy="2973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标题 1">
            <a:extLst>
              <a:ext uri="{FF2B5EF4-FFF2-40B4-BE49-F238E27FC236}">
                <a16:creationId xmlns:a16="http://schemas.microsoft.com/office/drawing/2014/main" id="{66BC1046-4ACC-47AD-85F3-1B510C9E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显示</a:t>
            </a:r>
            <a:r>
              <a:rPr lang="en-US" altLang="zh-CN"/>
              <a:t>IP</a:t>
            </a:r>
            <a:r>
              <a:rPr lang="zh-CN" altLang="en-US"/>
              <a:t>路由表中的</a:t>
            </a:r>
            <a:r>
              <a:rPr lang="en-US" altLang="zh-CN"/>
              <a:t>OSPF</a:t>
            </a:r>
            <a:r>
              <a:rPr lang="zh-CN" altLang="en-US"/>
              <a:t>路由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98A29-2D9F-40BF-B32E-BA5D8315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836614"/>
            <a:ext cx="73437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lang="zh-CN" altLang="en-US" sz="3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3" name="Rectangle 8">
            <a:extLst>
              <a:ext uri="{FF2B5EF4-FFF2-40B4-BE49-F238E27FC236}">
                <a16:creationId xmlns:a16="http://schemas.microsoft.com/office/drawing/2014/main" id="{31368B6E-3A7D-4C95-8754-ACF9EE4695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40688" y="3213100"/>
            <a:ext cx="10795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4" name="Rectangle 24">
            <a:extLst>
              <a:ext uri="{FF2B5EF4-FFF2-40B4-BE49-F238E27FC236}">
                <a16:creationId xmlns:a16="http://schemas.microsoft.com/office/drawing/2014/main" id="{9440CE5E-0F1A-4792-B22F-4530E0A8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5357814"/>
            <a:ext cx="19446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OSPF</a:t>
            </a:r>
            <a:r>
              <a:rPr lang="zh-CN" altLang="en-US" sz="1600" b="1"/>
              <a:t>协议</a:t>
            </a:r>
            <a:endParaRPr lang="en-US" altLang="zh-CN" sz="1600" b="1"/>
          </a:p>
          <a:p>
            <a:pPr algn="ctr" eaLnBrk="1" hangingPunct="1"/>
            <a:r>
              <a:rPr lang="zh-CN" altLang="en-US" sz="1600" b="1"/>
              <a:t>优先级为</a:t>
            </a:r>
            <a:r>
              <a:rPr lang="en-US" altLang="zh-CN" sz="1600" b="1"/>
              <a:t>10</a:t>
            </a:r>
            <a:endParaRPr lang="zh-CN" altLang="en-US" sz="1600" b="1"/>
          </a:p>
        </p:txBody>
      </p:sp>
      <p:sp>
        <p:nvSpPr>
          <p:cNvPr id="53255" name="Rectangle 32">
            <a:extLst>
              <a:ext uri="{FF2B5EF4-FFF2-40B4-BE49-F238E27FC236}">
                <a16:creationId xmlns:a16="http://schemas.microsoft.com/office/drawing/2014/main" id="{E10EA9B9-B1F5-4453-ACF1-B63A5E02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5357814"/>
            <a:ext cx="19446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OSPF</a:t>
            </a:r>
            <a:r>
              <a:rPr lang="zh-CN" altLang="en-US" sz="1600" b="1"/>
              <a:t>路由</a:t>
            </a:r>
            <a:endParaRPr lang="en-US" altLang="zh-CN" sz="16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CB8F434-E201-441E-8A49-32477AB64A78}"/>
              </a:ext>
            </a:extLst>
          </p:cNvPr>
          <p:cNvCxnSpPr/>
          <p:nvPr/>
        </p:nvCxnSpPr>
        <p:spPr>
          <a:xfrm rot="5400000" flipH="1" flipV="1">
            <a:off x="4381501" y="3429001"/>
            <a:ext cx="214313" cy="2143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8AD687-2F98-4CB3-B898-53CCBBBC8342}"/>
              </a:ext>
            </a:extLst>
          </p:cNvPr>
          <p:cNvCxnSpPr/>
          <p:nvPr/>
        </p:nvCxnSpPr>
        <p:spPr>
          <a:xfrm rot="5400000">
            <a:off x="3166270" y="3999708"/>
            <a:ext cx="2428875" cy="1587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AFC57ED-D3B9-4BAB-BA98-E9AD39A02D16}"/>
              </a:ext>
            </a:extLst>
          </p:cNvPr>
          <p:cNvCxnSpPr/>
          <p:nvPr/>
        </p:nvCxnSpPr>
        <p:spPr>
          <a:xfrm rot="5400000">
            <a:off x="4737895" y="3928270"/>
            <a:ext cx="2428875" cy="1587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9" name="Rectangle 10">
            <a:extLst>
              <a:ext uri="{FF2B5EF4-FFF2-40B4-BE49-F238E27FC236}">
                <a16:creationId xmlns:a16="http://schemas.microsoft.com/office/drawing/2014/main" id="{5A6F851E-00D9-4F36-8B89-DB6F3C6FA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4" y="2500314"/>
            <a:ext cx="75882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0" name="Rectangle 10">
            <a:extLst>
              <a:ext uri="{FF2B5EF4-FFF2-40B4-BE49-F238E27FC236}">
                <a16:creationId xmlns:a16="http://schemas.microsoft.com/office/drawing/2014/main" id="{49489AE8-487D-4A4D-9090-DBDDD0DD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4" y="2913064"/>
            <a:ext cx="75882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1" name="Rectangle 10">
            <a:extLst>
              <a:ext uri="{FF2B5EF4-FFF2-40B4-BE49-F238E27FC236}">
                <a16:creationId xmlns:a16="http://schemas.microsoft.com/office/drawing/2014/main" id="{CFCA807B-D3AA-4656-A94B-4FA057A1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4" y="3341689"/>
            <a:ext cx="75882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2" name="Rectangle 10">
            <a:extLst>
              <a:ext uri="{FF2B5EF4-FFF2-40B4-BE49-F238E27FC236}">
                <a16:creationId xmlns:a16="http://schemas.microsoft.com/office/drawing/2014/main" id="{278C71F7-B734-4B47-A496-4C69725B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4" y="2500314"/>
            <a:ext cx="42862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3" name="Rectangle 10">
            <a:extLst>
              <a:ext uri="{FF2B5EF4-FFF2-40B4-BE49-F238E27FC236}">
                <a16:creationId xmlns:a16="http://schemas.microsoft.com/office/drawing/2014/main" id="{B729D0A9-93AF-4EDD-A349-24C7F84F8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4" y="2913064"/>
            <a:ext cx="42862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4" name="Rectangle 10">
            <a:extLst>
              <a:ext uri="{FF2B5EF4-FFF2-40B4-BE49-F238E27FC236}">
                <a16:creationId xmlns:a16="http://schemas.microsoft.com/office/drawing/2014/main" id="{79293233-F444-4BB9-891E-2705B4A2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4" y="3341689"/>
            <a:ext cx="42862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5" name="Rectangle 4">
            <a:extLst>
              <a:ext uri="{FF2B5EF4-FFF2-40B4-BE49-F238E27FC236}">
                <a16:creationId xmlns:a16="http://schemas.microsoft.com/office/drawing/2014/main" id="{75F4B1F0-AF81-4329-8164-B4B49E7AF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9" y="1428751"/>
            <a:ext cx="7704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[Router]display ip routing-table                                       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Routing Tables: Public                                              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        Destinations : 8      Routes : 8                        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                                                                   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Destination/Mask    Proto  Pre  Cost         NextHop         Interface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1.1.1.1/32          OSPF   10    1          10.0.0.1          GE0/0  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2.2.2.2/32          Direct 0     0          127.0.0.1         InLoop0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3.3.3.3/32          OSPF   10    1          20.0.0.1          GE0/1  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10.0.0.0/24         Direct 0     0          10.0.0.2          GE0/0  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10.0.1.1/32         OSPF   10    1          10.0.0.1          GE0/0  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20.0.0.0/24         Direct 0     0          20.0.0.2          GE0/1  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127.0.0.0/8         Direct 0     0          127.0.0.1         InLoop0          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127.0.0.1/32        Direct 0     0          127.0.0.1         InLoop0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17DEE56-8B76-4CAB-B95D-28FFC45EC69A}"/>
              </a:ext>
            </a:extLst>
          </p:cNvPr>
          <p:cNvCxnSpPr/>
          <p:nvPr/>
        </p:nvCxnSpPr>
        <p:spPr>
          <a:xfrm rot="5400000" flipH="1" flipV="1">
            <a:off x="4381501" y="3000376"/>
            <a:ext cx="214313" cy="2143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349E0AC-FF62-4DBB-90B8-8931ADE0D60D}"/>
              </a:ext>
            </a:extLst>
          </p:cNvPr>
          <p:cNvCxnSpPr/>
          <p:nvPr/>
        </p:nvCxnSpPr>
        <p:spPr>
          <a:xfrm rot="5400000" flipH="1" flipV="1">
            <a:off x="4381501" y="2571751"/>
            <a:ext cx="214313" cy="2143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ECDF103-0AEC-46B3-A0ED-3AA68FCFF267}"/>
              </a:ext>
            </a:extLst>
          </p:cNvPr>
          <p:cNvCxnSpPr/>
          <p:nvPr/>
        </p:nvCxnSpPr>
        <p:spPr>
          <a:xfrm rot="10800000">
            <a:off x="5667375" y="2998788"/>
            <a:ext cx="285750" cy="14446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8AD3708-4791-44DE-BA66-3F44C9D8C664}"/>
              </a:ext>
            </a:extLst>
          </p:cNvPr>
          <p:cNvCxnSpPr/>
          <p:nvPr/>
        </p:nvCxnSpPr>
        <p:spPr>
          <a:xfrm rot="10800000">
            <a:off x="5667375" y="2571751"/>
            <a:ext cx="285750" cy="1444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F07CE24-D89D-43AC-A346-729D96C202D2}"/>
              </a:ext>
            </a:extLst>
          </p:cNvPr>
          <p:cNvCxnSpPr/>
          <p:nvPr/>
        </p:nvCxnSpPr>
        <p:spPr>
          <a:xfrm rot="10800000">
            <a:off x="5667375" y="3427413"/>
            <a:ext cx="285750" cy="14446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983E707-3629-4E3C-AF39-85B78120B81B}"/>
              </a:ext>
            </a:extLst>
          </p:cNvPr>
          <p:cNvSpPr/>
          <p:nvPr/>
        </p:nvSpPr>
        <p:spPr>
          <a:xfrm>
            <a:off x="2222112" y="1428752"/>
            <a:ext cx="8102600" cy="3187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CB538912-A7F1-4F6F-9766-7E7128D3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其它</a:t>
            </a:r>
            <a:r>
              <a:rPr lang="en-US" altLang="zh-CN"/>
              <a:t>OSPF</a:t>
            </a:r>
            <a:r>
              <a:rPr lang="zh-CN" altLang="en-US"/>
              <a:t>信息显示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07F67-367B-44E0-84DA-64B5955A2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2" y="1690688"/>
            <a:ext cx="7343775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摘要信息</a:t>
            </a:r>
          </a:p>
          <a:p>
            <a:pPr marL="742950" lvl="1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display ospf brief	</a:t>
            </a:r>
          </a:p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统计信息</a:t>
            </a:r>
          </a:p>
          <a:p>
            <a:pPr marL="742950" lvl="1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display ospf cumulative</a:t>
            </a:r>
          </a:p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的错误信息</a:t>
            </a:r>
          </a:p>
          <a:p>
            <a:pPr marL="742950" lvl="1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display ospf error</a:t>
            </a:r>
          </a:p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LSDB</a:t>
            </a: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  <a:p>
            <a:pPr marL="742950" lvl="1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display ospf lsdb</a:t>
            </a:r>
          </a:p>
        </p:txBody>
      </p:sp>
      <p:sp>
        <p:nvSpPr>
          <p:cNvPr id="54276" name="Text Box 8">
            <a:extLst>
              <a:ext uri="{FF2B5EF4-FFF2-40B4-BE49-F238E27FC236}">
                <a16:creationId xmlns:a16="http://schemas.microsoft.com/office/drawing/2014/main" id="{499E371F-AF54-4F14-BA25-39632AC3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7" y="2244726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[Router]display ospf brief</a:t>
            </a:r>
            <a:endParaRPr kumimoji="1" lang="en-US" altLang="zh-CN" sz="2400" b="1" i="1"/>
          </a:p>
        </p:txBody>
      </p:sp>
      <p:sp>
        <p:nvSpPr>
          <p:cNvPr id="54277" name="Text Box 8">
            <a:extLst>
              <a:ext uri="{FF2B5EF4-FFF2-40B4-BE49-F238E27FC236}">
                <a16:creationId xmlns:a16="http://schemas.microsoft.com/office/drawing/2014/main" id="{E608FD89-47B9-4892-BD51-AD7B4C97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7" y="3387726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[Router]display ospf cumulative</a:t>
            </a:r>
            <a:endParaRPr kumimoji="1" lang="en-US" altLang="zh-CN" sz="2400" b="1" i="1"/>
          </a:p>
        </p:txBody>
      </p:sp>
      <p:sp>
        <p:nvSpPr>
          <p:cNvPr id="54278" name="Text Box 8">
            <a:extLst>
              <a:ext uri="{FF2B5EF4-FFF2-40B4-BE49-F238E27FC236}">
                <a16:creationId xmlns:a16="http://schemas.microsoft.com/office/drawing/2014/main" id="{50A719A3-0864-45F8-ABDC-6ED10B3E1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7" y="4497388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[Router]display ospf error</a:t>
            </a:r>
            <a:endParaRPr kumimoji="1" lang="en-US" altLang="zh-CN" sz="2400" b="1" i="1"/>
          </a:p>
        </p:txBody>
      </p:sp>
      <p:sp>
        <p:nvSpPr>
          <p:cNvPr id="54279" name="Text Box 8">
            <a:extLst>
              <a:ext uri="{FF2B5EF4-FFF2-40B4-BE49-F238E27FC236}">
                <a16:creationId xmlns:a16="http://schemas.microsoft.com/office/drawing/2014/main" id="{B7663CB9-B394-4AEF-9BBF-CE5D7F821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7" y="5602288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[Router]display ospf lsdb</a:t>
            </a:r>
            <a:endParaRPr kumimoji="1" lang="en-US" altLang="zh-CN" sz="2400"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7">
            <a:extLst>
              <a:ext uri="{FF2B5EF4-FFF2-40B4-BE49-F238E27FC236}">
                <a16:creationId xmlns:a16="http://schemas.microsoft.com/office/drawing/2014/main" id="{53BFEC5C-98F0-4F90-ADEA-0304BE72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032" y="2807606"/>
            <a:ext cx="84296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B126C12F-0EA2-4F00-AA0A-2E894E737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781" y="3572780"/>
            <a:ext cx="8001000" cy="2678112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50000"/>
              </a:lnSpc>
            </a:pPr>
            <a:r>
              <a:rPr kumimoji="1" lang="en-US" altLang="zh-CN" sz="1400" b="1">
                <a:latin typeface="Courier" pitchFamily="49" charset="0"/>
              </a:rPr>
              <a:t>&lt;RTA&gt; debugging ospf event</a:t>
            </a:r>
          </a:p>
          <a:p>
            <a:pPr marL="0" lvl="1" eaLnBrk="1" hangingPunct="1">
              <a:lnSpc>
                <a:spcPct val="150000"/>
              </a:lnSpc>
            </a:pPr>
            <a:r>
              <a:rPr kumimoji="1" lang="en-US" altLang="zh-CN" sz="1400" b="1">
                <a:latin typeface="Courier" pitchFamily="49" charset="0"/>
              </a:rPr>
              <a:t>                                            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1400" b="1">
                <a:latin typeface="Courier" pitchFamily="49" charset="0"/>
              </a:rPr>
              <a:t>  OSPF 100: Nbr 10.0.0.2 Rcv HelloReceived State Down -&gt; Init.           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1400" b="1">
                <a:latin typeface="Courier" pitchFamily="49" charset="0"/>
              </a:rPr>
              <a:t>  OSPF 100: Nbr 10.0.0.2 Rcv 2WayReceived State Init -&gt; 2Way.            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1400" b="1">
                <a:latin typeface="Courier" pitchFamily="49" charset="0"/>
              </a:rPr>
              <a:t>  OSPF 100: Nbr 10.0.0.2 Rcv AdjOk? State 2Way -&gt; ExStart.               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1400" b="1">
                <a:latin typeface="Courier" pitchFamily="49" charset="0"/>
              </a:rPr>
              <a:t>  OSPF 100: Nbr 10.0.0.2 Rcv NegotiationDone State ExStart -&gt; Exchange.  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1400" b="1">
                <a:latin typeface="Courier" pitchFamily="49" charset="0"/>
              </a:rPr>
              <a:t>  OSPF 100: Nbr 10.0.0.2 Rcv ExchangeDone State Exchange -&gt; Loading.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1400" b="1">
                <a:latin typeface="Courier" pitchFamily="49" charset="0"/>
              </a:rPr>
              <a:t>  OSPF 100: Nbr 10.0.0.2 Rcv LoadingDone State Loading -&gt; Full.</a:t>
            </a:r>
            <a:r>
              <a:rPr lang="en-US" altLang="zh-CN" sz="1400"/>
              <a:t> </a:t>
            </a:r>
            <a:endParaRPr kumimoji="1" lang="en-US" altLang="zh-CN" sz="1400" b="1">
              <a:latin typeface="Courier" pitchFamily="49" charset="0"/>
            </a:endParaRPr>
          </a:p>
        </p:txBody>
      </p:sp>
      <p:sp>
        <p:nvSpPr>
          <p:cNvPr id="55300" name="标题 1">
            <a:extLst>
              <a:ext uri="{FF2B5EF4-FFF2-40B4-BE49-F238E27FC236}">
                <a16:creationId xmlns:a16="http://schemas.microsoft.com/office/drawing/2014/main" id="{C42F6F56-E358-4E75-91BC-78679874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OSPF</a:t>
            </a:r>
            <a:r>
              <a:rPr lang="zh-CN" altLang="en-US"/>
              <a:t>事件调试命令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5D725-A6C8-44EB-B737-9249AE0BD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520" y="1286780"/>
            <a:ext cx="73437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2" name="Rectangle 8">
            <a:extLst>
              <a:ext uri="{FF2B5EF4-FFF2-40B4-BE49-F238E27FC236}">
                <a16:creationId xmlns:a16="http://schemas.microsoft.com/office/drawing/2014/main" id="{4F0F99FB-E60C-4D16-9AAA-4E3307BF989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25094" y="3091767"/>
            <a:ext cx="10795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3" name="Oval 15">
            <a:extLst>
              <a:ext uri="{FF2B5EF4-FFF2-40B4-BE49-F238E27FC236}">
                <a16:creationId xmlns:a16="http://schemas.microsoft.com/office/drawing/2014/main" id="{3A48A2F6-851C-4256-8C22-DFA1BAB36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070" y="1724930"/>
            <a:ext cx="3786187" cy="1511300"/>
          </a:xfrm>
          <a:prstGeom prst="ellipse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5304" name="Group 4">
            <a:extLst>
              <a:ext uri="{FF2B5EF4-FFF2-40B4-BE49-F238E27FC236}">
                <a16:creationId xmlns:a16="http://schemas.microsoft.com/office/drawing/2014/main" id="{72E80129-C07B-464B-ADCF-D2E4A5F770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68945" y="2185305"/>
            <a:ext cx="936625" cy="652462"/>
            <a:chOff x="3541" y="1317"/>
            <a:chExt cx="747" cy="546"/>
          </a:xfrm>
        </p:grpSpPr>
        <p:sp>
          <p:nvSpPr>
            <p:cNvPr id="55331" name="AutoShape 5">
              <a:extLst>
                <a:ext uri="{FF2B5EF4-FFF2-40B4-BE49-F238E27FC236}">
                  <a16:creationId xmlns:a16="http://schemas.microsoft.com/office/drawing/2014/main" id="{716C182B-6B00-42A0-B8BC-015DB0B0F00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2" name="Freeform 6">
              <a:extLst>
                <a:ext uri="{FF2B5EF4-FFF2-40B4-BE49-F238E27FC236}">
                  <a16:creationId xmlns:a16="http://schemas.microsoft.com/office/drawing/2014/main" id="{80E6C2BD-030E-4E82-9BFA-8AD74511C1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5468974 w 416"/>
                <a:gd name="T1" fmla="*/ 10852850 h 207"/>
                <a:gd name="T2" fmla="*/ 7911591 w 416"/>
                <a:gd name="T3" fmla="*/ 10852850 h 207"/>
                <a:gd name="T4" fmla="*/ 140305 w 416"/>
                <a:gd name="T5" fmla="*/ 142607 h 207"/>
                <a:gd name="T6" fmla="*/ 0 w 416"/>
                <a:gd name="T7" fmla="*/ 142607 h 207"/>
                <a:gd name="T8" fmla="*/ 0 w 416"/>
                <a:gd name="T9" fmla="*/ 10349795 h 207"/>
                <a:gd name="T10" fmla="*/ 140305 w 416"/>
                <a:gd name="T11" fmla="*/ 10349795 h 207"/>
                <a:gd name="T12" fmla="*/ 7911591 w 416"/>
                <a:gd name="T13" fmla="*/ 20622141 h 207"/>
                <a:gd name="T14" fmla="*/ 45468974 w 416"/>
                <a:gd name="T15" fmla="*/ 20622141 h 207"/>
                <a:gd name="T16" fmla="*/ 53149976 w 416"/>
                <a:gd name="T17" fmla="*/ 10349795 h 207"/>
                <a:gd name="T18" fmla="*/ 53149976 w 416"/>
                <a:gd name="T19" fmla="*/ 10349795 h 207"/>
                <a:gd name="T20" fmla="*/ 53149976 w 416"/>
                <a:gd name="T21" fmla="*/ 0 h 207"/>
                <a:gd name="T22" fmla="*/ 45468974 w 416"/>
                <a:gd name="T23" fmla="*/ 108528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Freeform 7">
              <a:extLst>
                <a:ext uri="{FF2B5EF4-FFF2-40B4-BE49-F238E27FC236}">
                  <a16:creationId xmlns:a16="http://schemas.microsoft.com/office/drawing/2014/main" id="{4EFBFA32-FEB8-4EE7-B5BB-4CA64565C1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9630536 w 457"/>
                <a:gd name="T1" fmla="*/ 6382609 h 264"/>
                <a:gd name="T2" fmla="*/ 49794359 w 457"/>
                <a:gd name="T3" fmla="*/ 29481538 h 264"/>
                <a:gd name="T4" fmla="*/ 10845858 w 457"/>
                <a:gd name="T5" fmla="*/ 29481538 h 264"/>
                <a:gd name="T6" fmla="*/ 10692947 w 457"/>
                <a:gd name="T7" fmla="*/ 6382609 h 264"/>
                <a:gd name="T8" fmla="*/ 49630536 w 457"/>
                <a:gd name="T9" fmla="*/ 638260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Freeform 8">
              <a:extLst>
                <a:ext uri="{FF2B5EF4-FFF2-40B4-BE49-F238E27FC236}">
                  <a16:creationId xmlns:a16="http://schemas.microsoft.com/office/drawing/2014/main" id="{F68C6EBB-4E7C-4D22-B854-5A9B0471954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72397 w 24"/>
                <a:gd name="T1" fmla="*/ 442733 h 33"/>
                <a:gd name="T2" fmla="*/ 772397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04351 w 24"/>
                <a:gd name="T9" fmla="*/ 873654 h 33"/>
                <a:gd name="T10" fmla="*/ 1124576 w 24"/>
                <a:gd name="T11" fmla="*/ 442733 h 33"/>
                <a:gd name="T12" fmla="*/ 772397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178376 w 24"/>
                <a:gd name="T21" fmla="*/ 171640 h 33"/>
                <a:gd name="T22" fmla="*/ 2576641 w 24"/>
                <a:gd name="T23" fmla="*/ 711056 h 33"/>
                <a:gd name="T24" fmla="*/ 1686004 w 24"/>
                <a:gd name="T25" fmla="*/ 1445295 h 33"/>
                <a:gd name="T26" fmla="*/ 1686004 w 24"/>
                <a:gd name="T27" fmla="*/ 1445295 h 33"/>
                <a:gd name="T28" fmla="*/ 2178376 w 24"/>
                <a:gd name="T29" fmla="*/ 1674368 h 33"/>
                <a:gd name="T30" fmla="*/ 2353726 w 24"/>
                <a:gd name="T31" fmla="*/ 1890627 h 33"/>
                <a:gd name="T32" fmla="*/ 2739756 w 24"/>
                <a:gd name="T33" fmla="*/ 2867002 h 33"/>
                <a:gd name="T34" fmla="*/ 1686004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772397 w 24"/>
                <a:gd name="T41" fmla="*/ 1719440 h 33"/>
                <a:gd name="T42" fmla="*/ 772397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5" name="Freeform 9">
              <a:extLst>
                <a:ext uri="{FF2B5EF4-FFF2-40B4-BE49-F238E27FC236}">
                  <a16:creationId xmlns:a16="http://schemas.microsoft.com/office/drawing/2014/main" id="{0F313501-B83F-4CBE-98D6-093533E4A5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56543 w 29"/>
                <a:gd name="T1" fmla="*/ 2106534 h 35"/>
                <a:gd name="T2" fmla="*/ 1513706 w 29"/>
                <a:gd name="T3" fmla="*/ 3513568 h 35"/>
                <a:gd name="T4" fmla="*/ 2124841 w 29"/>
                <a:gd name="T5" fmla="*/ 2106534 h 35"/>
                <a:gd name="T6" fmla="*/ 1513706 w 29"/>
                <a:gd name="T7" fmla="*/ 722206 h 35"/>
                <a:gd name="T8" fmla="*/ 856543 w 29"/>
                <a:gd name="T9" fmla="*/ 2106534 h 35"/>
                <a:gd name="T10" fmla="*/ 0 w 29"/>
                <a:gd name="T11" fmla="*/ 2106534 h 35"/>
                <a:gd name="T12" fmla="*/ 326099 w 29"/>
                <a:gd name="T13" fmla="*/ 585473 h 35"/>
                <a:gd name="T14" fmla="*/ 1513706 w 29"/>
                <a:gd name="T15" fmla="*/ 0 h 35"/>
                <a:gd name="T16" fmla="*/ 2702622 w 29"/>
                <a:gd name="T17" fmla="*/ 585473 h 35"/>
                <a:gd name="T18" fmla="*/ 3113035 w 29"/>
                <a:gd name="T19" fmla="*/ 2106534 h 35"/>
                <a:gd name="T20" fmla="*/ 2702622 w 29"/>
                <a:gd name="T21" fmla="*/ 3649648 h 35"/>
                <a:gd name="T22" fmla="*/ 1513706 w 29"/>
                <a:gd name="T23" fmla="*/ 4238500 h 35"/>
                <a:gd name="T24" fmla="*/ 326099 w 29"/>
                <a:gd name="T25" fmla="*/ 3513568 h 35"/>
                <a:gd name="T26" fmla="*/ 0 w 29"/>
                <a:gd name="T27" fmla="*/ 2106534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Freeform 10">
              <a:extLst>
                <a:ext uri="{FF2B5EF4-FFF2-40B4-BE49-F238E27FC236}">
                  <a16:creationId xmlns:a16="http://schemas.microsoft.com/office/drawing/2014/main" id="{41871E16-8D38-4C2F-B820-00AB50AB50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70107 h 34"/>
                <a:gd name="T2" fmla="*/ 0 w 24"/>
                <a:gd name="T3" fmla="*/ 0 h 34"/>
                <a:gd name="T4" fmla="*/ 772397 w 24"/>
                <a:gd name="T5" fmla="*/ 0 h 34"/>
                <a:gd name="T6" fmla="*/ 772397 w 24"/>
                <a:gd name="T7" fmla="*/ 2290903 h 34"/>
                <a:gd name="T8" fmla="*/ 1448447 w 24"/>
                <a:gd name="T9" fmla="*/ 2877337 h 34"/>
                <a:gd name="T10" fmla="*/ 1827436 w 24"/>
                <a:gd name="T11" fmla="*/ 2290903 h 34"/>
                <a:gd name="T12" fmla="*/ 1827436 w 24"/>
                <a:gd name="T13" fmla="*/ 0 h 34"/>
                <a:gd name="T14" fmla="*/ 2739756 w 24"/>
                <a:gd name="T15" fmla="*/ 0 h 34"/>
                <a:gd name="T16" fmla="*/ 2739756 w 24"/>
                <a:gd name="T17" fmla="*/ 2170107 h 34"/>
                <a:gd name="T18" fmla="*/ 2390513 w 24"/>
                <a:gd name="T19" fmla="*/ 3118996 h 34"/>
                <a:gd name="T20" fmla="*/ 1448447 w 24"/>
                <a:gd name="T21" fmla="*/ 3510466 h 34"/>
                <a:gd name="T22" fmla="*/ 342829 w 24"/>
                <a:gd name="T23" fmla="*/ 3118996 h 34"/>
                <a:gd name="T24" fmla="*/ 0 w 24"/>
                <a:gd name="T25" fmla="*/ 217010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7" name="Freeform 11">
              <a:extLst>
                <a:ext uri="{FF2B5EF4-FFF2-40B4-BE49-F238E27FC236}">
                  <a16:creationId xmlns:a16="http://schemas.microsoft.com/office/drawing/2014/main" id="{C92E463E-D874-4CBB-9962-E6F0989BC7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8" name="Freeform 12">
              <a:extLst>
                <a:ext uri="{FF2B5EF4-FFF2-40B4-BE49-F238E27FC236}">
                  <a16:creationId xmlns:a16="http://schemas.microsoft.com/office/drawing/2014/main" id="{41CF03AF-A843-4039-865C-C9B55E2D6A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9" name="Freeform 13">
              <a:extLst>
                <a:ext uri="{FF2B5EF4-FFF2-40B4-BE49-F238E27FC236}">
                  <a16:creationId xmlns:a16="http://schemas.microsoft.com/office/drawing/2014/main" id="{AF489F69-7E69-4F5D-BD3B-F19FCFF8C1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905283 w 24"/>
                <a:gd name="T1" fmla="*/ 442733 h 33"/>
                <a:gd name="T2" fmla="*/ 905283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86004 w 24"/>
                <a:gd name="T9" fmla="*/ 873654 h 33"/>
                <a:gd name="T10" fmla="*/ 1124576 w 24"/>
                <a:gd name="T11" fmla="*/ 442733 h 33"/>
                <a:gd name="T12" fmla="*/ 905283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353726 w 24"/>
                <a:gd name="T21" fmla="*/ 171640 h 33"/>
                <a:gd name="T22" fmla="*/ 2607070 w 24"/>
                <a:gd name="T23" fmla="*/ 711056 h 33"/>
                <a:gd name="T24" fmla="*/ 1827436 w 24"/>
                <a:gd name="T25" fmla="*/ 1445295 h 33"/>
                <a:gd name="T26" fmla="*/ 1827436 w 24"/>
                <a:gd name="T27" fmla="*/ 1445295 h 33"/>
                <a:gd name="T28" fmla="*/ 2178376 w 24"/>
                <a:gd name="T29" fmla="*/ 1674368 h 33"/>
                <a:gd name="T30" fmla="*/ 2390513 w 24"/>
                <a:gd name="T31" fmla="*/ 1890627 h 33"/>
                <a:gd name="T32" fmla="*/ 2739756 w 24"/>
                <a:gd name="T33" fmla="*/ 2867002 h 33"/>
                <a:gd name="T34" fmla="*/ 1827436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905283 w 24"/>
                <a:gd name="T41" fmla="*/ 1719440 h 33"/>
                <a:gd name="T42" fmla="*/ 905283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0" name="Freeform 14">
              <a:extLst>
                <a:ext uri="{FF2B5EF4-FFF2-40B4-BE49-F238E27FC236}">
                  <a16:creationId xmlns:a16="http://schemas.microsoft.com/office/drawing/2014/main" id="{8E78B457-2771-4932-B2BB-186F67AC0B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030712 w 162"/>
                <a:gd name="T1" fmla="*/ 6919716 h 60"/>
                <a:gd name="T2" fmla="*/ 3874117 w 162"/>
                <a:gd name="T3" fmla="*/ 6775756 h 60"/>
                <a:gd name="T4" fmla="*/ 0 w 162"/>
                <a:gd name="T5" fmla="*/ 4530727 h 60"/>
                <a:gd name="T6" fmla="*/ 2989085 w 162"/>
                <a:gd name="T7" fmla="*/ 2864161 h 60"/>
                <a:gd name="T8" fmla="*/ 6983097 w 162"/>
                <a:gd name="T9" fmla="*/ 5168455 h 60"/>
                <a:gd name="T10" fmla="*/ 9975162 w 162"/>
                <a:gd name="T11" fmla="*/ 4929077 h 60"/>
                <a:gd name="T12" fmla="*/ 15059094 w 162"/>
                <a:gd name="T13" fmla="*/ 2065559 h 60"/>
                <a:gd name="T14" fmla="*/ 9479711 w 162"/>
                <a:gd name="T15" fmla="*/ 2065559 h 60"/>
                <a:gd name="T16" fmla="*/ 9479711 w 162"/>
                <a:gd name="T17" fmla="*/ 0 h 60"/>
                <a:gd name="T18" fmla="*/ 21789555 w 162"/>
                <a:gd name="T19" fmla="*/ 0 h 60"/>
                <a:gd name="T20" fmla="*/ 21789555 w 162"/>
                <a:gd name="T21" fmla="*/ 6919716 h 60"/>
                <a:gd name="T22" fmla="*/ 18210001 w 162"/>
                <a:gd name="T23" fmla="*/ 6919716 h 60"/>
                <a:gd name="T24" fmla="*/ 18054129 w 162"/>
                <a:gd name="T25" fmla="*/ 3759637 h 60"/>
                <a:gd name="T26" fmla="*/ 13083690 w 162"/>
                <a:gd name="T27" fmla="*/ 6634518 h 60"/>
                <a:gd name="T28" fmla="*/ 8074066 w 162"/>
                <a:gd name="T29" fmla="*/ 7782207 h 60"/>
                <a:gd name="T30" fmla="*/ 4030712 w 162"/>
                <a:gd name="T31" fmla="*/ 6919716 h 60"/>
                <a:gd name="T32" fmla="*/ 4030712 w 162"/>
                <a:gd name="T33" fmla="*/ 6919716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1" name="Freeform 15">
              <a:extLst>
                <a:ext uri="{FF2B5EF4-FFF2-40B4-BE49-F238E27FC236}">
                  <a16:creationId xmlns:a16="http://schemas.microsoft.com/office/drawing/2014/main" id="{927C8173-5BE4-413E-BD99-61FA53B23D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740801 w 105"/>
                <a:gd name="T1" fmla="*/ 10581481 h 93"/>
                <a:gd name="T2" fmla="*/ 8298067 w 105"/>
                <a:gd name="T3" fmla="*/ 8309373 h 93"/>
                <a:gd name="T4" fmla="*/ 7943215 w 105"/>
                <a:gd name="T5" fmla="*/ 6619854 h 93"/>
                <a:gd name="T6" fmla="*/ 3430642 w 105"/>
                <a:gd name="T7" fmla="*/ 3818580 h 93"/>
                <a:gd name="T8" fmla="*/ 3430642 w 105"/>
                <a:gd name="T9" fmla="*/ 7008659 h 93"/>
                <a:gd name="T10" fmla="*/ 0 w 105"/>
                <a:gd name="T11" fmla="*/ 7008659 h 93"/>
                <a:gd name="T12" fmla="*/ 0 w 105"/>
                <a:gd name="T13" fmla="*/ 0 h 93"/>
                <a:gd name="T14" fmla="*/ 11148881 w 105"/>
                <a:gd name="T15" fmla="*/ 0 h 93"/>
                <a:gd name="T16" fmla="*/ 11148881 w 105"/>
                <a:gd name="T17" fmla="*/ 2037961 h 93"/>
                <a:gd name="T18" fmla="*/ 6026007 w 105"/>
                <a:gd name="T19" fmla="*/ 2037961 h 93"/>
                <a:gd name="T20" fmla="*/ 10631816 w 105"/>
                <a:gd name="T21" fmla="*/ 4848159 h 93"/>
                <a:gd name="T22" fmla="*/ 12717885 w 105"/>
                <a:gd name="T23" fmla="*/ 7662023 h 93"/>
                <a:gd name="T24" fmla="*/ 10988890 w 105"/>
                <a:gd name="T25" fmla="*/ 10044670 h 93"/>
                <a:gd name="T26" fmla="*/ 7487306 w 105"/>
                <a:gd name="T27" fmla="*/ 12245753 h 93"/>
                <a:gd name="T28" fmla="*/ 4740801 w 105"/>
                <a:gd name="T29" fmla="*/ 10581481 h 93"/>
                <a:gd name="T30" fmla="*/ 4740801 w 105"/>
                <a:gd name="T31" fmla="*/ 105814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Freeform 16">
              <a:extLst>
                <a:ext uri="{FF2B5EF4-FFF2-40B4-BE49-F238E27FC236}">
                  <a16:creationId xmlns:a16="http://schemas.microsoft.com/office/drawing/2014/main" id="{5D667755-8F06-4DC6-8A56-0C582B4EAE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7764147 w 162"/>
                <a:gd name="T1" fmla="*/ 1017245 h 60"/>
                <a:gd name="T2" fmla="*/ 21789555 w 162"/>
                <a:gd name="T3" fmla="*/ 3249549 h 60"/>
                <a:gd name="T4" fmla="*/ 18685706 w 162"/>
                <a:gd name="T5" fmla="*/ 4929077 h 60"/>
                <a:gd name="T6" fmla="*/ 14655195 w 162"/>
                <a:gd name="T7" fmla="*/ 2713783 h 60"/>
                <a:gd name="T8" fmla="*/ 11869820 w 162"/>
                <a:gd name="T9" fmla="*/ 3017802 h 60"/>
                <a:gd name="T10" fmla="*/ 6747069 w 162"/>
                <a:gd name="T11" fmla="*/ 5900943 h 60"/>
                <a:gd name="T12" fmla="*/ 12342815 w 162"/>
                <a:gd name="T13" fmla="*/ 5900943 h 60"/>
                <a:gd name="T14" fmla="*/ 12342815 w 162"/>
                <a:gd name="T15" fmla="*/ 7782207 h 60"/>
                <a:gd name="T16" fmla="*/ 0 w 162"/>
                <a:gd name="T17" fmla="*/ 7782207 h 60"/>
                <a:gd name="T18" fmla="*/ 0 w 162"/>
                <a:gd name="T19" fmla="*/ 862822 h 60"/>
                <a:gd name="T20" fmla="*/ 3637201 w 162"/>
                <a:gd name="T21" fmla="*/ 862822 h 60"/>
                <a:gd name="T22" fmla="*/ 3637201 w 162"/>
                <a:gd name="T23" fmla="*/ 4061950 h 60"/>
                <a:gd name="T24" fmla="*/ 8705989 w 162"/>
                <a:gd name="T25" fmla="*/ 1264628 h 60"/>
                <a:gd name="T26" fmla="*/ 13608429 w 162"/>
                <a:gd name="T27" fmla="*/ 0 h 60"/>
                <a:gd name="T28" fmla="*/ 17764147 w 162"/>
                <a:gd name="T29" fmla="*/ 1017245 h 60"/>
                <a:gd name="T30" fmla="*/ 17764147 w 162"/>
                <a:gd name="T31" fmla="*/ 1017245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Freeform 17">
              <a:extLst>
                <a:ext uri="{FF2B5EF4-FFF2-40B4-BE49-F238E27FC236}">
                  <a16:creationId xmlns:a16="http://schemas.microsoft.com/office/drawing/2014/main" id="{D2661848-F260-4859-92E7-F9DF22F5C3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3764667 w 104"/>
                <a:gd name="T1" fmla="*/ 4802462 h 94"/>
                <a:gd name="T2" fmla="*/ 13764667 w 104"/>
                <a:gd name="T3" fmla="*/ 11226567 h 94"/>
                <a:gd name="T4" fmla="*/ 1698632 w 104"/>
                <a:gd name="T5" fmla="*/ 11226567 h 94"/>
                <a:gd name="T6" fmla="*/ 1632959 w 104"/>
                <a:gd name="T7" fmla="*/ 9351933 h 94"/>
                <a:gd name="T8" fmla="*/ 7132175 w 104"/>
                <a:gd name="T9" fmla="*/ 9351933 h 94"/>
                <a:gd name="T10" fmla="*/ 2108920 w 104"/>
                <a:gd name="T11" fmla="*/ 6676919 h 94"/>
                <a:gd name="T12" fmla="*/ 0 w 104"/>
                <a:gd name="T13" fmla="*/ 4186002 h 94"/>
                <a:gd name="T14" fmla="*/ 1698632 w 104"/>
                <a:gd name="T15" fmla="*/ 2082776 h 94"/>
                <a:gd name="T16" fmla="*/ 5634967 w 104"/>
                <a:gd name="T17" fmla="*/ 0 h 94"/>
                <a:gd name="T18" fmla="*/ 8585851 w 104"/>
                <a:gd name="T19" fmla="*/ 1528017 h 94"/>
                <a:gd name="T20" fmla="*/ 4769219 w 104"/>
                <a:gd name="T21" fmla="*/ 3613522 h 94"/>
                <a:gd name="T22" fmla="*/ 5206646 w 104"/>
                <a:gd name="T23" fmla="*/ 5154345 h 94"/>
                <a:gd name="T24" fmla="*/ 10225899 w 104"/>
                <a:gd name="T25" fmla="*/ 7816771 h 94"/>
                <a:gd name="T26" fmla="*/ 10225899 w 104"/>
                <a:gd name="T27" fmla="*/ 4802462 h 94"/>
                <a:gd name="T28" fmla="*/ 13764667 w 104"/>
                <a:gd name="T29" fmla="*/ 4802462 h 94"/>
                <a:gd name="T30" fmla="*/ 13764667 w 104"/>
                <a:gd name="T31" fmla="*/ 480246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4" name="Freeform 18">
              <a:extLst>
                <a:ext uri="{FF2B5EF4-FFF2-40B4-BE49-F238E27FC236}">
                  <a16:creationId xmlns:a16="http://schemas.microsoft.com/office/drawing/2014/main" id="{18D1C632-0B88-4DAD-8072-BEF7A6471E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693543 w 162"/>
                <a:gd name="T1" fmla="*/ 7550224 h 61"/>
                <a:gd name="T2" fmla="*/ 3693543 w 162"/>
                <a:gd name="T3" fmla="*/ 7550224 h 61"/>
                <a:gd name="T4" fmla="*/ 0 w 162"/>
                <a:gd name="T5" fmla="*/ 5132964 h 61"/>
                <a:gd name="T6" fmla="*/ 2793689 w 162"/>
                <a:gd name="T7" fmla="*/ 3284552 h 61"/>
                <a:gd name="T8" fmla="*/ 6491339 w 162"/>
                <a:gd name="T9" fmla="*/ 5694702 h 61"/>
                <a:gd name="T10" fmla="*/ 9119577 w 162"/>
                <a:gd name="T11" fmla="*/ 5384512 h 61"/>
                <a:gd name="T12" fmla="*/ 13824501 w 162"/>
                <a:gd name="T13" fmla="*/ 2266361 h 61"/>
                <a:gd name="T14" fmla="*/ 8620454 w 162"/>
                <a:gd name="T15" fmla="*/ 2266361 h 61"/>
                <a:gd name="T16" fmla="*/ 8620454 w 162"/>
                <a:gd name="T17" fmla="*/ 0 h 61"/>
                <a:gd name="T18" fmla="*/ 19929652 w 162"/>
                <a:gd name="T19" fmla="*/ 0 h 61"/>
                <a:gd name="T20" fmla="*/ 19929652 w 162"/>
                <a:gd name="T21" fmla="*/ 7707634 h 61"/>
                <a:gd name="T22" fmla="*/ 16630801 w 162"/>
                <a:gd name="T23" fmla="*/ 7707634 h 61"/>
                <a:gd name="T24" fmla="*/ 16630801 w 162"/>
                <a:gd name="T25" fmla="*/ 4184407 h 61"/>
                <a:gd name="T26" fmla="*/ 11918680 w 162"/>
                <a:gd name="T27" fmla="*/ 7276729 h 61"/>
                <a:gd name="T28" fmla="*/ 7451482 w 162"/>
                <a:gd name="T29" fmla="*/ 8665713 h 61"/>
                <a:gd name="T30" fmla="*/ 3693543 w 162"/>
                <a:gd name="T31" fmla="*/ 7550224 h 61"/>
                <a:gd name="T32" fmla="*/ 3693543 w 162"/>
                <a:gd name="T33" fmla="*/ 755022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5" name="Freeform 19">
              <a:extLst>
                <a:ext uri="{FF2B5EF4-FFF2-40B4-BE49-F238E27FC236}">
                  <a16:creationId xmlns:a16="http://schemas.microsoft.com/office/drawing/2014/main" id="{B82B108B-44D8-426B-9F0E-656848548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5611040 w 105"/>
                <a:gd name="T1" fmla="*/ 11338299 h 94"/>
                <a:gd name="T2" fmla="*/ 9592241 w 105"/>
                <a:gd name="T3" fmla="*/ 8813191 h 94"/>
                <a:gd name="T4" fmla="*/ 9191419 w 105"/>
                <a:gd name="T5" fmla="*/ 7180818 h 94"/>
                <a:gd name="T6" fmla="*/ 3887204 w 105"/>
                <a:gd name="T7" fmla="*/ 4098271 h 94"/>
                <a:gd name="T8" fmla="*/ 3887204 w 105"/>
                <a:gd name="T9" fmla="*/ 7425278 h 94"/>
                <a:gd name="T10" fmla="*/ 151073 w 105"/>
                <a:gd name="T11" fmla="*/ 7425278 h 94"/>
                <a:gd name="T12" fmla="*/ 0 w 105"/>
                <a:gd name="T13" fmla="*/ 0 h 94"/>
                <a:gd name="T14" fmla="*/ 12830380 w 105"/>
                <a:gd name="T15" fmla="*/ 0 h 94"/>
                <a:gd name="T16" fmla="*/ 12924479 w 105"/>
                <a:gd name="T17" fmla="*/ 2227436 h 94"/>
                <a:gd name="T18" fmla="*/ 7164447 w 105"/>
                <a:gd name="T19" fmla="*/ 2227436 h 94"/>
                <a:gd name="T20" fmla="*/ 12426826 w 105"/>
                <a:gd name="T21" fmla="*/ 5321696 h 94"/>
                <a:gd name="T22" fmla="*/ 14650091 w 105"/>
                <a:gd name="T23" fmla="*/ 8269650 h 94"/>
                <a:gd name="T24" fmla="*/ 12830380 w 105"/>
                <a:gd name="T25" fmla="*/ 10705903 h 94"/>
                <a:gd name="T26" fmla="*/ 8701851 w 105"/>
                <a:gd name="T27" fmla="*/ 13134947 h 94"/>
                <a:gd name="T28" fmla="*/ 5611040 w 105"/>
                <a:gd name="T29" fmla="*/ 11338299 h 94"/>
                <a:gd name="T30" fmla="*/ 5611040 w 105"/>
                <a:gd name="T31" fmla="*/ 1133829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6" name="Freeform 20">
              <a:extLst>
                <a:ext uri="{FF2B5EF4-FFF2-40B4-BE49-F238E27FC236}">
                  <a16:creationId xmlns:a16="http://schemas.microsoft.com/office/drawing/2014/main" id="{A94F01CD-1915-4768-B990-67FCEFCB07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6208271 w 162"/>
                <a:gd name="T1" fmla="*/ 880657 h 61"/>
                <a:gd name="T2" fmla="*/ 19929652 w 162"/>
                <a:gd name="T3" fmla="*/ 2842167 h 61"/>
                <a:gd name="T4" fmla="*/ 17238991 w 162"/>
                <a:gd name="T5" fmla="*/ 4279761 h 61"/>
                <a:gd name="T6" fmla="*/ 13544169 w 162"/>
                <a:gd name="T7" fmla="*/ 2319624 h 61"/>
                <a:gd name="T8" fmla="*/ 10802319 w 162"/>
                <a:gd name="T9" fmla="*/ 2527525 h 61"/>
                <a:gd name="T10" fmla="*/ 6103223 w 162"/>
                <a:gd name="T11" fmla="*/ 5009339 h 61"/>
                <a:gd name="T12" fmla="*/ 11325814 w 162"/>
                <a:gd name="T13" fmla="*/ 5009339 h 61"/>
                <a:gd name="T14" fmla="*/ 11325814 w 162"/>
                <a:gd name="T15" fmla="*/ 6816577 h 61"/>
                <a:gd name="T16" fmla="*/ 0 w 162"/>
                <a:gd name="T17" fmla="*/ 6816577 h 61"/>
                <a:gd name="T18" fmla="*/ 0 w 162"/>
                <a:gd name="T19" fmla="*/ 752403 h 61"/>
                <a:gd name="T20" fmla="*/ 3329502 w 162"/>
                <a:gd name="T21" fmla="*/ 752403 h 61"/>
                <a:gd name="T22" fmla="*/ 3465532 w 162"/>
                <a:gd name="T23" fmla="*/ 3556308 h 61"/>
                <a:gd name="T24" fmla="*/ 8028116 w 162"/>
                <a:gd name="T25" fmla="*/ 1092947 h 61"/>
                <a:gd name="T26" fmla="*/ 12461666 w 162"/>
                <a:gd name="T27" fmla="*/ 0 h 61"/>
                <a:gd name="T28" fmla="*/ 16208271 w 162"/>
                <a:gd name="T29" fmla="*/ 880657 h 61"/>
                <a:gd name="T30" fmla="*/ 16208271 w 162"/>
                <a:gd name="T31" fmla="*/ 880657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7" name="Freeform 21">
              <a:extLst>
                <a:ext uri="{FF2B5EF4-FFF2-40B4-BE49-F238E27FC236}">
                  <a16:creationId xmlns:a16="http://schemas.microsoft.com/office/drawing/2014/main" id="{FA26A617-F57C-4B42-8562-674D2FF70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717885 w 105"/>
                <a:gd name="T1" fmla="*/ 5717804 h 94"/>
                <a:gd name="T2" fmla="*/ 12717885 w 105"/>
                <a:gd name="T3" fmla="*/ 13134947 h 94"/>
                <a:gd name="T4" fmla="*/ 1552818 w 105"/>
                <a:gd name="T5" fmla="*/ 13134947 h 94"/>
                <a:gd name="T6" fmla="*/ 1552818 w 105"/>
                <a:gd name="T7" fmla="*/ 10942971 h 94"/>
                <a:gd name="T8" fmla="*/ 6707193 w 105"/>
                <a:gd name="T9" fmla="*/ 10942971 h 94"/>
                <a:gd name="T10" fmla="*/ 2106535 w 105"/>
                <a:gd name="T11" fmla="*/ 7860855 h 94"/>
                <a:gd name="T12" fmla="*/ 0 w 105"/>
                <a:gd name="T13" fmla="*/ 4826468 h 94"/>
                <a:gd name="T14" fmla="*/ 1693737 w 105"/>
                <a:gd name="T15" fmla="*/ 2392184 h 94"/>
                <a:gd name="T16" fmla="*/ 5215777 w 105"/>
                <a:gd name="T17" fmla="*/ 0 h 94"/>
                <a:gd name="T18" fmla="*/ 7943215 w 105"/>
                <a:gd name="T19" fmla="*/ 1787686 h 94"/>
                <a:gd name="T20" fmla="*/ 4377933 w 105"/>
                <a:gd name="T21" fmla="*/ 4383099 h 94"/>
                <a:gd name="T22" fmla="*/ 4740801 w 105"/>
                <a:gd name="T23" fmla="*/ 5978483 h 94"/>
                <a:gd name="T24" fmla="*/ 9318875 w 105"/>
                <a:gd name="T25" fmla="*/ 9058326 h 94"/>
                <a:gd name="T26" fmla="*/ 9318875 w 105"/>
                <a:gd name="T27" fmla="*/ 5717804 h 94"/>
                <a:gd name="T28" fmla="*/ 12717885 w 105"/>
                <a:gd name="T29" fmla="*/ 5717804 h 94"/>
                <a:gd name="T30" fmla="*/ 12717885 w 105"/>
                <a:gd name="T31" fmla="*/ 5717804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5" name="Group 22">
            <a:extLst>
              <a:ext uri="{FF2B5EF4-FFF2-40B4-BE49-F238E27FC236}">
                <a16:creationId xmlns:a16="http://schemas.microsoft.com/office/drawing/2014/main" id="{236AE39A-3F09-4213-88A4-41C4E94746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55132" y="2185305"/>
            <a:ext cx="936625" cy="652462"/>
            <a:chOff x="3541" y="1317"/>
            <a:chExt cx="747" cy="546"/>
          </a:xfrm>
        </p:grpSpPr>
        <p:sp>
          <p:nvSpPr>
            <p:cNvPr id="55314" name="AutoShape 23">
              <a:extLst>
                <a:ext uri="{FF2B5EF4-FFF2-40B4-BE49-F238E27FC236}">
                  <a16:creationId xmlns:a16="http://schemas.microsoft.com/office/drawing/2014/main" id="{2D226B27-2455-4596-8A02-84A1C0414E8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Freeform 24">
              <a:extLst>
                <a:ext uri="{FF2B5EF4-FFF2-40B4-BE49-F238E27FC236}">
                  <a16:creationId xmlns:a16="http://schemas.microsoft.com/office/drawing/2014/main" id="{4CD5FC22-C099-4187-B600-ADB75FBBE1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5468974 w 416"/>
                <a:gd name="T1" fmla="*/ 10852850 h 207"/>
                <a:gd name="T2" fmla="*/ 7911591 w 416"/>
                <a:gd name="T3" fmla="*/ 10852850 h 207"/>
                <a:gd name="T4" fmla="*/ 140305 w 416"/>
                <a:gd name="T5" fmla="*/ 142607 h 207"/>
                <a:gd name="T6" fmla="*/ 0 w 416"/>
                <a:gd name="T7" fmla="*/ 142607 h 207"/>
                <a:gd name="T8" fmla="*/ 0 w 416"/>
                <a:gd name="T9" fmla="*/ 10349795 h 207"/>
                <a:gd name="T10" fmla="*/ 140305 w 416"/>
                <a:gd name="T11" fmla="*/ 10349795 h 207"/>
                <a:gd name="T12" fmla="*/ 7911591 w 416"/>
                <a:gd name="T13" fmla="*/ 20622141 h 207"/>
                <a:gd name="T14" fmla="*/ 45468974 w 416"/>
                <a:gd name="T15" fmla="*/ 20622141 h 207"/>
                <a:gd name="T16" fmla="*/ 53149976 w 416"/>
                <a:gd name="T17" fmla="*/ 10349795 h 207"/>
                <a:gd name="T18" fmla="*/ 53149976 w 416"/>
                <a:gd name="T19" fmla="*/ 10349795 h 207"/>
                <a:gd name="T20" fmla="*/ 53149976 w 416"/>
                <a:gd name="T21" fmla="*/ 0 h 207"/>
                <a:gd name="T22" fmla="*/ 45468974 w 416"/>
                <a:gd name="T23" fmla="*/ 108528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Freeform 25">
              <a:extLst>
                <a:ext uri="{FF2B5EF4-FFF2-40B4-BE49-F238E27FC236}">
                  <a16:creationId xmlns:a16="http://schemas.microsoft.com/office/drawing/2014/main" id="{7561AAB1-1AE5-409D-A115-1229B3D1C7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9630536 w 457"/>
                <a:gd name="T1" fmla="*/ 6382609 h 264"/>
                <a:gd name="T2" fmla="*/ 49794359 w 457"/>
                <a:gd name="T3" fmla="*/ 29481538 h 264"/>
                <a:gd name="T4" fmla="*/ 10845858 w 457"/>
                <a:gd name="T5" fmla="*/ 29481538 h 264"/>
                <a:gd name="T6" fmla="*/ 10692947 w 457"/>
                <a:gd name="T7" fmla="*/ 6382609 h 264"/>
                <a:gd name="T8" fmla="*/ 49630536 w 457"/>
                <a:gd name="T9" fmla="*/ 638260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Freeform 26">
              <a:extLst>
                <a:ext uri="{FF2B5EF4-FFF2-40B4-BE49-F238E27FC236}">
                  <a16:creationId xmlns:a16="http://schemas.microsoft.com/office/drawing/2014/main" id="{C2BBD723-FA94-4C56-BD30-CB6C3537D3F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72397 w 24"/>
                <a:gd name="T1" fmla="*/ 442733 h 33"/>
                <a:gd name="T2" fmla="*/ 772397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04351 w 24"/>
                <a:gd name="T9" fmla="*/ 873654 h 33"/>
                <a:gd name="T10" fmla="*/ 1124576 w 24"/>
                <a:gd name="T11" fmla="*/ 442733 h 33"/>
                <a:gd name="T12" fmla="*/ 772397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178376 w 24"/>
                <a:gd name="T21" fmla="*/ 171640 h 33"/>
                <a:gd name="T22" fmla="*/ 2576641 w 24"/>
                <a:gd name="T23" fmla="*/ 711056 h 33"/>
                <a:gd name="T24" fmla="*/ 1686004 w 24"/>
                <a:gd name="T25" fmla="*/ 1445295 h 33"/>
                <a:gd name="T26" fmla="*/ 1686004 w 24"/>
                <a:gd name="T27" fmla="*/ 1445295 h 33"/>
                <a:gd name="T28" fmla="*/ 2178376 w 24"/>
                <a:gd name="T29" fmla="*/ 1674368 h 33"/>
                <a:gd name="T30" fmla="*/ 2353726 w 24"/>
                <a:gd name="T31" fmla="*/ 1890627 h 33"/>
                <a:gd name="T32" fmla="*/ 2739756 w 24"/>
                <a:gd name="T33" fmla="*/ 2867002 h 33"/>
                <a:gd name="T34" fmla="*/ 1686004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772397 w 24"/>
                <a:gd name="T41" fmla="*/ 1719440 h 33"/>
                <a:gd name="T42" fmla="*/ 772397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Freeform 27">
              <a:extLst>
                <a:ext uri="{FF2B5EF4-FFF2-40B4-BE49-F238E27FC236}">
                  <a16:creationId xmlns:a16="http://schemas.microsoft.com/office/drawing/2014/main" id="{762C0A2F-D7E7-47C0-9E84-94D3614B56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56543 w 29"/>
                <a:gd name="T1" fmla="*/ 2106534 h 35"/>
                <a:gd name="T2" fmla="*/ 1513706 w 29"/>
                <a:gd name="T3" fmla="*/ 3513568 h 35"/>
                <a:gd name="T4" fmla="*/ 2124841 w 29"/>
                <a:gd name="T5" fmla="*/ 2106534 h 35"/>
                <a:gd name="T6" fmla="*/ 1513706 w 29"/>
                <a:gd name="T7" fmla="*/ 722206 h 35"/>
                <a:gd name="T8" fmla="*/ 856543 w 29"/>
                <a:gd name="T9" fmla="*/ 2106534 h 35"/>
                <a:gd name="T10" fmla="*/ 0 w 29"/>
                <a:gd name="T11" fmla="*/ 2106534 h 35"/>
                <a:gd name="T12" fmla="*/ 326099 w 29"/>
                <a:gd name="T13" fmla="*/ 585473 h 35"/>
                <a:gd name="T14" fmla="*/ 1513706 w 29"/>
                <a:gd name="T15" fmla="*/ 0 h 35"/>
                <a:gd name="T16" fmla="*/ 2702622 w 29"/>
                <a:gd name="T17" fmla="*/ 585473 h 35"/>
                <a:gd name="T18" fmla="*/ 3113035 w 29"/>
                <a:gd name="T19" fmla="*/ 2106534 h 35"/>
                <a:gd name="T20" fmla="*/ 2702622 w 29"/>
                <a:gd name="T21" fmla="*/ 3649648 h 35"/>
                <a:gd name="T22" fmla="*/ 1513706 w 29"/>
                <a:gd name="T23" fmla="*/ 4238500 h 35"/>
                <a:gd name="T24" fmla="*/ 326099 w 29"/>
                <a:gd name="T25" fmla="*/ 3513568 h 35"/>
                <a:gd name="T26" fmla="*/ 0 w 29"/>
                <a:gd name="T27" fmla="*/ 2106534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Freeform 28">
              <a:extLst>
                <a:ext uri="{FF2B5EF4-FFF2-40B4-BE49-F238E27FC236}">
                  <a16:creationId xmlns:a16="http://schemas.microsoft.com/office/drawing/2014/main" id="{5F4389A7-4076-4D95-8072-F309DFE5E5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70107 h 34"/>
                <a:gd name="T2" fmla="*/ 0 w 24"/>
                <a:gd name="T3" fmla="*/ 0 h 34"/>
                <a:gd name="T4" fmla="*/ 772397 w 24"/>
                <a:gd name="T5" fmla="*/ 0 h 34"/>
                <a:gd name="T6" fmla="*/ 772397 w 24"/>
                <a:gd name="T7" fmla="*/ 2290903 h 34"/>
                <a:gd name="T8" fmla="*/ 1448447 w 24"/>
                <a:gd name="T9" fmla="*/ 2877337 h 34"/>
                <a:gd name="T10" fmla="*/ 1827436 w 24"/>
                <a:gd name="T11" fmla="*/ 2290903 h 34"/>
                <a:gd name="T12" fmla="*/ 1827436 w 24"/>
                <a:gd name="T13" fmla="*/ 0 h 34"/>
                <a:gd name="T14" fmla="*/ 2739756 w 24"/>
                <a:gd name="T15" fmla="*/ 0 h 34"/>
                <a:gd name="T16" fmla="*/ 2739756 w 24"/>
                <a:gd name="T17" fmla="*/ 2170107 h 34"/>
                <a:gd name="T18" fmla="*/ 2390513 w 24"/>
                <a:gd name="T19" fmla="*/ 3118996 h 34"/>
                <a:gd name="T20" fmla="*/ 1448447 w 24"/>
                <a:gd name="T21" fmla="*/ 3510466 h 34"/>
                <a:gd name="T22" fmla="*/ 342829 w 24"/>
                <a:gd name="T23" fmla="*/ 3118996 h 34"/>
                <a:gd name="T24" fmla="*/ 0 w 24"/>
                <a:gd name="T25" fmla="*/ 217010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Freeform 29">
              <a:extLst>
                <a:ext uri="{FF2B5EF4-FFF2-40B4-BE49-F238E27FC236}">
                  <a16:creationId xmlns:a16="http://schemas.microsoft.com/office/drawing/2014/main" id="{2675883F-78A7-4F62-88E3-FC8A6AFA54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Freeform 30">
              <a:extLst>
                <a:ext uri="{FF2B5EF4-FFF2-40B4-BE49-F238E27FC236}">
                  <a16:creationId xmlns:a16="http://schemas.microsoft.com/office/drawing/2014/main" id="{9439BA01-B9EE-463F-A4FB-858B0A2CDF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2" name="Freeform 31">
              <a:extLst>
                <a:ext uri="{FF2B5EF4-FFF2-40B4-BE49-F238E27FC236}">
                  <a16:creationId xmlns:a16="http://schemas.microsoft.com/office/drawing/2014/main" id="{A146F5F9-3E19-4964-9C09-1CFFC0F4F8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905283 w 24"/>
                <a:gd name="T1" fmla="*/ 442733 h 33"/>
                <a:gd name="T2" fmla="*/ 905283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86004 w 24"/>
                <a:gd name="T9" fmla="*/ 873654 h 33"/>
                <a:gd name="T10" fmla="*/ 1124576 w 24"/>
                <a:gd name="T11" fmla="*/ 442733 h 33"/>
                <a:gd name="T12" fmla="*/ 905283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353726 w 24"/>
                <a:gd name="T21" fmla="*/ 171640 h 33"/>
                <a:gd name="T22" fmla="*/ 2607070 w 24"/>
                <a:gd name="T23" fmla="*/ 711056 h 33"/>
                <a:gd name="T24" fmla="*/ 1827436 w 24"/>
                <a:gd name="T25" fmla="*/ 1445295 h 33"/>
                <a:gd name="T26" fmla="*/ 1827436 w 24"/>
                <a:gd name="T27" fmla="*/ 1445295 h 33"/>
                <a:gd name="T28" fmla="*/ 2178376 w 24"/>
                <a:gd name="T29" fmla="*/ 1674368 h 33"/>
                <a:gd name="T30" fmla="*/ 2390513 w 24"/>
                <a:gd name="T31" fmla="*/ 1890627 h 33"/>
                <a:gd name="T32" fmla="*/ 2739756 w 24"/>
                <a:gd name="T33" fmla="*/ 2867002 h 33"/>
                <a:gd name="T34" fmla="*/ 1827436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905283 w 24"/>
                <a:gd name="T41" fmla="*/ 1719440 h 33"/>
                <a:gd name="T42" fmla="*/ 905283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3" name="Freeform 32">
              <a:extLst>
                <a:ext uri="{FF2B5EF4-FFF2-40B4-BE49-F238E27FC236}">
                  <a16:creationId xmlns:a16="http://schemas.microsoft.com/office/drawing/2014/main" id="{6DFEA015-8E2E-4A8E-B6D3-358A5DE936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030712 w 162"/>
                <a:gd name="T1" fmla="*/ 6919716 h 60"/>
                <a:gd name="T2" fmla="*/ 3874117 w 162"/>
                <a:gd name="T3" fmla="*/ 6775756 h 60"/>
                <a:gd name="T4" fmla="*/ 0 w 162"/>
                <a:gd name="T5" fmla="*/ 4530727 h 60"/>
                <a:gd name="T6" fmla="*/ 2989085 w 162"/>
                <a:gd name="T7" fmla="*/ 2864161 h 60"/>
                <a:gd name="T8" fmla="*/ 6983097 w 162"/>
                <a:gd name="T9" fmla="*/ 5168455 h 60"/>
                <a:gd name="T10" fmla="*/ 9975162 w 162"/>
                <a:gd name="T11" fmla="*/ 4929077 h 60"/>
                <a:gd name="T12" fmla="*/ 15059094 w 162"/>
                <a:gd name="T13" fmla="*/ 2065559 h 60"/>
                <a:gd name="T14" fmla="*/ 9479711 w 162"/>
                <a:gd name="T15" fmla="*/ 2065559 h 60"/>
                <a:gd name="T16" fmla="*/ 9479711 w 162"/>
                <a:gd name="T17" fmla="*/ 0 h 60"/>
                <a:gd name="T18" fmla="*/ 21789555 w 162"/>
                <a:gd name="T19" fmla="*/ 0 h 60"/>
                <a:gd name="T20" fmla="*/ 21789555 w 162"/>
                <a:gd name="T21" fmla="*/ 6919716 h 60"/>
                <a:gd name="T22" fmla="*/ 18210001 w 162"/>
                <a:gd name="T23" fmla="*/ 6919716 h 60"/>
                <a:gd name="T24" fmla="*/ 18054129 w 162"/>
                <a:gd name="T25" fmla="*/ 3759637 h 60"/>
                <a:gd name="T26" fmla="*/ 13083690 w 162"/>
                <a:gd name="T27" fmla="*/ 6634518 h 60"/>
                <a:gd name="T28" fmla="*/ 8074066 w 162"/>
                <a:gd name="T29" fmla="*/ 7782207 h 60"/>
                <a:gd name="T30" fmla="*/ 4030712 w 162"/>
                <a:gd name="T31" fmla="*/ 6919716 h 60"/>
                <a:gd name="T32" fmla="*/ 4030712 w 162"/>
                <a:gd name="T33" fmla="*/ 6919716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Freeform 33">
              <a:extLst>
                <a:ext uri="{FF2B5EF4-FFF2-40B4-BE49-F238E27FC236}">
                  <a16:creationId xmlns:a16="http://schemas.microsoft.com/office/drawing/2014/main" id="{C4146AD7-6605-4659-8BAD-C441BBE70B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740801 w 105"/>
                <a:gd name="T1" fmla="*/ 10581481 h 93"/>
                <a:gd name="T2" fmla="*/ 8298067 w 105"/>
                <a:gd name="T3" fmla="*/ 8309373 h 93"/>
                <a:gd name="T4" fmla="*/ 7943215 w 105"/>
                <a:gd name="T5" fmla="*/ 6619854 h 93"/>
                <a:gd name="T6" fmla="*/ 3430642 w 105"/>
                <a:gd name="T7" fmla="*/ 3818580 h 93"/>
                <a:gd name="T8" fmla="*/ 3430642 w 105"/>
                <a:gd name="T9" fmla="*/ 7008659 h 93"/>
                <a:gd name="T10" fmla="*/ 0 w 105"/>
                <a:gd name="T11" fmla="*/ 7008659 h 93"/>
                <a:gd name="T12" fmla="*/ 0 w 105"/>
                <a:gd name="T13" fmla="*/ 0 h 93"/>
                <a:gd name="T14" fmla="*/ 11148881 w 105"/>
                <a:gd name="T15" fmla="*/ 0 h 93"/>
                <a:gd name="T16" fmla="*/ 11148881 w 105"/>
                <a:gd name="T17" fmla="*/ 2037961 h 93"/>
                <a:gd name="T18" fmla="*/ 6026007 w 105"/>
                <a:gd name="T19" fmla="*/ 2037961 h 93"/>
                <a:gd name="T20" fmla="*/ 10631816 w 105"/>
                <a:gd name="T21" fmla="*/ 4848159 h 93"/>
                <a:gd name="T22" fmla="*/ 12717885 w 105"/>
                <a:gd name="T23" fmla="*/ 7662023 h 93"/>
                <a:gd name="T24" fmla="*/ 10988890 w 105"/>
                <a:gd name="T25" fmla="*/ 10044670 h 93"/>
                <a:gd name="T26" fmla="*/ 7487306 w 105"/>
                <a:gd name="T27" fmla="*/ 12245753 h 93"/>
                <a:gd name="T28" fmla="*/ 4740801 w 105"/>
                <a:gd name="T29" fmla="*/ 10581481 h 93"/>
                <a:gd name="T30" fmla="*/ 4740801 w 105"/>
                <a:gd name="T31" fmla="*/ 105814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Freeform 34">
              <a:extLst>
                <a:ext uri="{FF2B5EF4-FFF2-40B4-BE49-F238E27FC236}">
                  <a16:creationId xmlns:a16="http://schemas.microsoft.com/office/drawing/2014/main" id="{E688EEDC-9848-4B50-8D80-7122354DA8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7764147 w 162"/>
                <a:gd name="T1" fmla="*/ 1017245 h 60"/>
                <a:gd name="T2" fmla="*/ 21789555 w 162"/>
                <a:gd name="T3" fmla="*/ 3249549 h 60"/>
                <a:gd name="T4" fmla="*/ 18685706 w 162"/>
                <a:gd name="T5" fmla="*/ 4929077 h 60"/>
                <a:gd name="T6" fmla="*/ 14655195 w 162"/>
                <a:gd name="T7" fmla="*/ 2713783 h 60"/>
                <a:gd name="T8" fmla="*/ 11869820 w 162"/>
                <a:gd name="T9" fmla="*/ 3017802 h 60"/>
                <a:gd name="T10" fmla="*/ 6747069 w 162"/>
                <a:gd name="T11" fmla="*/ 5900943 h 60"/>
                <a:gd name="T12" fmla="*/ 12342815 w 162"/>
                <a:gd name="T13" fmla="*/ 5900943 h 60"/>
                <a:gd name="T14" fmla="*/ 12342815 w 162"/>
                <a:gd name="T15" fmla="*/ 7782207 h 60"/>
                <a:gd name="T16" fmla="*/ 0 w 162"/>
                <a:gd name="T17" fmla="*/ 7782207 h 60"/>
                <a:gd name="T18" fmla="*/ 0 w 162"/>
                <a:gd name="T19" fmla="*/ 862822 h 60"/>
                <a:gd name="T20" fmla="*/ 3637201 w 162"/>
                <a:gd name="T21" fmla="*/ 862822 h 60"/>
                <a:gd name="T22" fmla="*/ 3637201 w 162"/>
                <a:gd name="T23" fmla="*/ 4061950 h 60"/>
                <a:gd name="T24" fmla="*/ 8705989 w 162"/>
                <a:gd name="T25" fmla="*/ 1264628 h 60"/>
                <a:gd name="T26" fmla="*/ 13608429 w 162"/>
                <a:gd name="T27" fmla="*/ 0 h 60"/>
                <a:gd name="T28" fmla="*/ 17764147 w 162"/>
                <a:gd name="T29" fmla="*/ 1017245 h 60"/>
                <a:gd name="T30" fmla="*/ 17764147 w 162"/>
                <a:gd name="T31" fmla="*/ 1017245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6" name="Freeform 35">
              <a:extLst>
                <a:ext uri="{FF2B5EF4-FFF2-40B4-BE49-F238E27FC236}">
                  <a16:creationId xmlns:a16="http://schemas.microsoft.com/office/drawing/2014/main" id="{36C2601D-80EB-41FF-A4D2-653FCD6155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3764667 w 104"/>
                <a:gd name="T1" fmla="*/ 4802462 h 94"/>
                <a:gd name="T2" fmla="*/ 13764667 w 104"/>
                <a:gd name="T3" fmla="*/ 11226567 h 94"/>
                <a:gd name="T4" fmla="*/ 1698632 w 104"/>
                <a:gd name="T5" fmla="*/ 11226567 h 94"/>
                <a:gd name="T6" fmla="*/ 1632959 w 104"/>
                <a:gd name="T7" fmla="*/ 9351933 h 94"/>
                <a:gd name="T8" fmla="*/ 7132175 w 104"/>
                <a:gd name="T9" fmla="*/ 9351933 h 94"/>
                <a:gd name="T10" fmla="*/ 2108920 w 104"/>
                <a:gd name="T11" fmla="*/ 6676919 h 94"/>
                <a:gd name="T12" fmla="*/ 0 w 104"/>
                <a:gd name="T13" fmla="*/ 4186002 h 94"/>
                <a:gd name="T14" fmla="*/ 1698632 w 104"/>
                <a:gd name="T15" fmla="*/ 2082776 h 94"/>
                <a:gd name="T16" fmla="*/ 5634967 w 104"/>
                <a:gd name="T17" fmla="*/ 0 h 94"/>
                <a:gd name="T18" fmla="*/ 8585851 w 104"/>
                <a:gd name="T19" fmla="*/ 1528017 h 94"/>
                <a:gd name="T20" fmla="*/ 4769219 w 104"/>
                <a:gd name="T21" fmla="*/ 3613522 h 94"/>
                <a:gd name="T22" fmla="*/ 5206646 w 104"/>
                <a:gd name="T23" fmla="*/ 5154345 h 94"/>
                <a:gd name="T24" fmla="*/ 10225899 w 104"/>
                <a:gd name="T25" fmla="*/ 7816771 h 94"/>
                <a:gd name="T26" fmla="*/ 10225899 w 104"/>
                <a:gd name="T27" fmla="*/ 4802462 h 94"/>
                <a:gd name="T28" fmla="*/ 13764667 w 104"/>
                <a:gd name="T29" fmla="*/ 4802462 h 94"/>
                <a:gd name="T30" fmla="*/ 13764667 w 104"/>
                <a:gd name="T31" fmla="*/ 480246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7" name="Freeform 36">
              <a:extLst>
                <a:ext uri="{FF2B5EF4-FFF2-40B4-BE49-F238E27FC236}">
                  <a16:creationId xmlns:a16="http://schemas.microsoft.com/office/drawing/2014/main" id="{4F3A1E5F-A7BF-4B98-8FF3-BCC090E9F9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693543 w 162"/>
                <a:gd name="T1" fmla="*/ 7550224 h 61"/>
                <a:gd name="T2" fmla="*/ 3693543 w 162"/>
                <a:gd name="T3" fmla="*/ 7550224 h 61"/>
                <a:gd name="T4" fmla="*/ 0 w 162"/>
                <a:gd name="T5" fmla="*/ 5132964 h 61"/>
                <a:gd name="T6" fmla="*/ 2793689 w 162"/>
                <a:gd name="T7" fmla="*/ 3284552 h 61"/>
                <a:gd name="T8" fmla="*/ 6491339 w 162"/>
                <a:gd name="T9" fmla="*/ 5694702 h 61"/>
                <a:gd name="T10" fmla="*/ 9119577 w 162"/>
                <a:gd name="T11" fmla="*/ 5384512 h 61"/>
                <a:gd name="T12" fmla="*/ 13824501 w 162"/>
                <a:gd name="T13" fmla="*/ 2266361 h 61"/>
                <a:gd name="T14" fmla="*/ 8620454 w 162"/>
                <a:gd name="T15" fmla="*/ 2266361 h 61"/>
                <a:gd name="T16" fmla="*/ 8620454 w 162"/>
                <a:gd name="T17" fmla="*/ 0 h 61"/>
                <a:gd name="T18" fmla="*/ 19929652 w 162"/>
                <a:gd name="T19" fmla="*/ 0 h 61"/>
                <a:gd name="T20" fmla="*/ 19929652 w 162"/>
                <a:gd name="T21" fmla="*/ 7707634 h 61"/>
                <a:gd name="T22" fmla="*/ 16630801 w 162"/>
                <a:gd name="T23" fmla="*/ 7707634 h 61"/>
                <a:gd name="T24" fmla="*/ 16630801 w 162"/>
                <a:gd name="T25" fmla="*/ 4184407 h 61"/>
                <a:gd name="T26" fmla="*/ 11918680 w 162"/>
                <a:gd name="T27" fmla="*/ 7276729 h 61"/>
                <a:gd name="T28" fmla="*/ 7451482 w 162"/>
                <a:gd name="T29" fmla="*/ 8665713 h 61"/>
                <a:gd name="T30" fmla="*/ 3693543 w 162"/>
                <a:gd name="T31" fmla="*/ 7550224 h 61"/>
                <a:gd name="T32" fmla="*/ 3693543 w 162"/>
                <a:gd name="T33" fmla="*/ 755022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Freeform 37">
              <a:extLst>
                <a:ext uri="{FF2B5EF4-FFF2-40B4-BE49-F238E27FC236}">
                  <a16:creationId xmlns:a16="http://schemas.microsoft.com/office/drawing/2014/main" id="{84E2BD26-30F3-4FAF-BB0E-56AB54DB61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5611040 w 105"/>
                <a:gd name="T1" fmla="*/ 11338299 h 94"/>
                <a:gd name="T2" fmla="*/ 9592241 w 105"/>
                <a:gd name="T3" fmla="*/ 8813191 h 94"/>
                <a:gd name="T4" fmla="*/ 9191419 w 105"/>
                <a:gd name="T5" fmla="*/ 7180818 h 94"/>
                <a:gd name="T6" fmla="*/ 3887204 w 105"/>
                <a:gd name="T7" fmla="*/ 4098271 h 94"/>
                <a:gd name="T8" fmla="*/ 3887204 w 105"/>
                <a:gd name="T9" fmla="*/ 7425278 h 94"/>
                <a:gd name="T10" fmla="*/ 151073 w 105"/>
                <a:gd name="T11" fmla="*/ 7425278 h 94"/>
                <a:gd name="T12" fmla="*/ 0 w 105"/>
                <a:gd name="T13" fmla="*/ 0 h 94"/>
                <a:gd name="T14" fmla="*/ 12830380 w 105"/>
                <a:gd name="T15" fmla="*/ 0 h 94"/>
                <a:gd name="T16" fmla="*/ 12924479 w 105"/>
                <a:gd name="T17" fmla="*/ 2227436 h 94"/>
                <a:gd name="T18" fmla="*/ 7164447 w 105"/>
                <a:gd name="T19" fmla="*/ 2227436 h 94"/>
                <a:gd name="T20" fmla="*/ 12426826 w 105"/>
                <a:gd name="T21" fmla="*/ 5321696 h 94"/>
                <a:gd name="T22" fmla="*/ 14650091 w 105"/>
                <a:gd name="T23" fmla="*/ 8269650 h 94"/>
                <a:gd name="T24" fmla="*/ 12830380 w 105"/>
                <a:gd name="T25" fmla="*/ 10705903 h 94"/>
                <a:gd name="T26" fmla="*/ 8701851 w 105"/>
                <a:gd name="T27" fmla="*/ 13134947 h 94"/>
                <a:gd name="T28" fmla="*/ 5611040 w 105"/>
                <a:gd name="T29" fmla="*/ 11338299 h 94"/>
                <a:gd name="T30" fmla="*/ 5611040 w 105"/>
                <a:gd name="T31" fmla="*/ 1133829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Freeform 38">
              <a:extLst>
                <a:ext uri="{FF2B5EF4-FFF2-40B4-BE49-F238E27FC236}">
                  <a16:creationId xmlns:a16="http://schemas.microsoft.com/office/drawing/2014/main" id="{93F51459-F379-43B1-87E8-DB12030F06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6208271 w 162"/>
                <a:gd name="T1" fmla="*/ 880657 h 61"/>
                <a:gd name="T2" fmla="*/ 19929652 w 162"/>
                <a:gd name="T3" fmla="*/ 2842167 h 61"/>
                <a:gd name="T4" fmla="*/ 17238991 w 162"/>
                <a:gd name="T5" fmla="*/ 4279761 h 61"/>
                <a:gd name="T6" fmla="*/ 13544169 w 162"/>
                <a:gd name="T7" fmla="*/ 2319624 h 61"/>
                <a:gd name="T8" fmla="*/ 10802319 w 162"/>
                <a:gd name="T9" fmla="*/ 2527525 h 61"/>
                <a:gd name="T10" fmla="*/ 6103223 w 162"/>
                <a:gd name="T11" fmla="*/ 5009339 h 61"/>
                <a:gd name="T12" fmla="*/ 11325814 w 162"/>
                <a:gd name="T13" fmla="*/ 5009339 h 61"/>
                <a:gd name="T14" fmla="*/ 11325814 w 162"/>
                <a:gd name="T15" fmla="*/ 6816577 h 61"/>
                <a:gd name="T16" fmla="*/ 0 w 162"/>
                <a:gd name="T17" fmla="*/ 6816577 h 61"/>
                <a:gd name="T18" fmla="*/ 0 w 162"/>
                <a:gd name="T19" fmla="*/ 752403 h 61"/>
                <a:gd name="T20" fmla="*/ 3329502 w 162"/>
                <a:gd name="T21" fmla="*/ 752403 h 61"/>
                <a:gd name="T22" fmla="*/ 3465532 w 162"/>
                <a:gd name="T23" fmla="*/ 3556308 h 61"/>
                <a:gd name="T24" fmla="*/ 8028116 w 162"/>
                <a:gd name="T25" fmla="*/ 1092947 h 61"/>
                <a:gd name="T26" fmla="*/ 12461666 w 162"/>
                <a:gd name="T27" fmla="*/ 0 h 61"/>
                <a:gd name="T28" fmla="*/ 16208271 w 162"/>
                <a:gd name="T29" fmla="*/ 880657 h 61"/>
                <a:gd name="T30" fmla="*/ 16208271 w 162"/>
                <a:gd name="T31" fmla="*/ 880657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Freeform 39">
              <a:extLst>
                <a:ext uri="{FF2B5EF4-FFF2-40B4-BE49-F238E27FC236}">
                  <a16:creationId xmlns:a16="http://schemas.microsoft.com/office/drawing/2014/main" id="{E06C6688-9E43-4899-991E-06B4E98344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717885 w 105"/>
                <a:gd name="T1" fmla="*/ 5717804 h 94"/>
                <a:gd name="T2" fmla="*/ 12717885 w 105"/>
                <a:gd name="T3" fmla="*/ 13134947 h 94"/>
                <a:gd name="T4" fmla="*/ 1552818 w 105"/>
                <a:gd name="T5" fmla="*/ 13134947 h 94"/>
                <a:gd name="T6" fmla="*/ 1552818 w 105"/>
                <a:gd name="T7" fmla="*/ 10942971 h 94"/>
                <a:gd name="T8" fmla="*/ 6707193 w 105"/>
                <a:gd name="T9" fmla="*/ 10942971 h 94"/>
                <a:gd name="T10" fmla="*/ 2106535 w 105"/>
                <a:gd name="T11" fmla="*/ 7860855 h 94"/>
                <a:gd name="T12" fmla="*/ 0 w 105"/>
                <a:gd name="T13" fmla="*/ 4826468 h 94"/>
                <a:gd name="T14" fmla="*/ 1693737 w 105"/>
                <a:gd name="T15" fmla="*/ 2392184 h 94"/>
                <a:gd name="T16" fmla="*/ 5215777 w 105"/>
                <a:gd name="T17" fmla="*/ 0 h 94"/>
                <a:gd name="T18" fmla="*/ 7943215 w 105"/>
                <a:gd name="T19" fmla="*/ 1787686 h 94"/>
                <a:gd name="T20" fmla="*/ 4377933 w 105"/>
                <a:gd name="T21" fmla="*/ 4383099 h 94"/>
                <a:gd name="T22" fmla="*/ 4740801 w 105"/>
                <a:gd name="T23" fmla="*/ 5978483 h 94"/>
                <a:gd name="T24" fmla="*/ 9318875 w 105"/>
                <a:gd name="T25" fmla="*/ 9058326 h 94"/>
                <a:gd name="T26" fmla="*/ 9318875 w 105"/>
                <a:gd name="T27" fmla="*/ 5717804 h 94"/>
                <a:gd name="T28" fmla="*/ 12717885 w 105"/>
                <a:gd name="T29" fmla="*/ 5717804 h 94"/>
                <a:gd name="T30" fmla="*/ 12717885 w 105"/>
                <a:gd name="T31" fmla="*/ 5717804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06" name="Line 94">
            <a:extLst>
              <a:ext uri="{FF2B5EF4-FFF2-40B4-BE49-F238E27FC236}">
                <a16:creationId xmlns:a16="http://schemas.microsoft.com/office/drawing/2014/main" id="{36A0DD18-C0A8-4991-8C64-DCD467B17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4132" y="2474230"/>
            <a:ext cx="293687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Text Box 97">
            <a:extLst>
              <a:ext uri="{FF2B5EF4-FFF2-40B4-BE49-F238E27FC236}">
                <a16:creationId xmlns:a16="http://schemas.microsoft.com/office/drawing/2014/main" id="{9FC3ACC8-0E0B-41AE-A6B5-3C13A6D9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120" y="2296431"/>
            <a:ext cx="1584325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CC0000"/>
                </a:solidFill>
                <a:ea typeface="微软雅黑" panose="020B0503020204020204" pitchFamily="34" charset="-122"/>
              </a:rPr>
              <a:t>RTA</a:t>
            </a:r>
          </a:p>
        </p:txBody>
      </p:sp>
      <p:sp>
        <p:nvSpPr>
          <p:cNvPr id="55308" name="Text Box 100">
            <a:extLst>
              <a:ext uri="{FF2B5EF4-FFF2-40B4-BE49-F238E27FC236}">
                <a16:creationId xmlns:a16="http://schemas.microsoft.com/office/drawing/2014/main" id="{C0D7F2F4-11CC-4592-BB46-DD4EA1F0C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131" y="2532968"/>
            <a:ext cx="1150938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ea typeface="微软雅黑" panose="020B0503020204020204" pitchFamily="34" charset="-122"/>
              </a:rPr>
              <a:t>10.0.0.1/24</a:t>
            </a:r>
          </a:p>
        </p:txBody>
      </p:sp>
      <p:sp>
        <p:nvSpPr>
          <p:cNvPr id="55309" name="Text Box 101">
            <a:extLst>
              <a:ext uri="{FF2B5EF4-FFF2-40B4-BE49-F238E27FC236}">
                <a16:creationId xmlns:a16="http://schemas.microsoft.com/office/drawing/2014/main" id="{0B85FB48-51BF-46DC-8076-E1BEC615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506" y="2296431"/>
            <a:ext cx="21605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1400" b="1"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ea typeface="微软雅黑" panose="020B0503020204020204" pitchFamily="34" charset="-122"/>
              </a:rPr>
              <a:t>10.0.0.2/24</a:t>
            </a:r>
          </a:p>
        </p:txBody>
      </p:sp>
      <p:sp>
        <p:nvSpPr>
          <p:cNvPr id="55310" name="Text Box 108">
            <a:extLst>
              <a:ext uri="{FF2B5EF4-FFF2-40B4-BE49-F238E27FC236}">
                <a16:creationId xmlns:a16="http://schemas.microsoft.com/office/drawing/2014/main" id="{3E7F757F-CF41-4EAD-9994-AAE5FC6E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569" y="1701118"/>
            <a:ext cx="792162" cy="34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CC0000"/>
                </a:solidFill>
                <a:ea typeface="微软雅黑" panose="020B0503020204020204" pitchFamily="34" charset="-122"/>
              </a:rPr>
              <a:t>Area0</a:t>
            </a:r>
          </a:p>
        </p:txBody>
      </p:sp>
      <p:sp>
        <p:nvSpPr>
          <p:cNvPr id="55311" name="Text Box 97">
            <a:extLst>
              <a:ext uri="{FF2B5EF4-FFF2-40B4-BE49-F238E27FC236}">
                <a16:creationId xmlns:a16="http://schemas.microsoft.com/office/drawing/2014/main" id="{8144861F-6D5D-451B-8B35-1E9A40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782" y="2236106"/>
            <a:ext cx="1584325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CC0000"/>
                </a:solidFill>
                <a:ea typeface="微软雅黑" panose="020B0503020204020204" pitchFamily="34" charset="-122"/>
              </a:rPr>
              <a:t>RTB</a:t>
            </a:r>
          </a:p>
        </p:txBody>
      </p:sp>
      <p:sp>
        <p:nvSpPr>
          <p:cNvPr id="55312" name="Text Box 100">
            <a:extLst>
              <a:ext uri="{FF2B5EF4-FFF2-40B4-BE49-F238E27FC236}">
                <a16:creationId xmlns:a16="http://schemas.microsoft.com/office/drawing/2014/main" id="{058DE8DF-C3DD-48FE-B330-FB2D2F5F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156" y="2164668"/>
            <a:ext cx="1150938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ea typeface="微软雅黑" panose="020B0503020204020204" pitchFamily="34" charset="-122"/>
              </a:rPr>
              <a:t>GE 0/0</a:t>
            </a:r>
          </a:p>
        </p:txBody>
      </p:sp>
      <p:sp>
        <p:nvSpPr>
          <p:cNvPr id="55313" name="Text Box 100">
            <a:extLst>
              <a:ext uri="{FF2B5EF4-FFF2-40B4-BE49-F238E27FC236}">
                <a16:creationId xmlns:a16="http://schemas.microsoft.com/office/drawing/2014/main" id="{D01FC939-2E73-4D8A-AF74-10BD50FD7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656" y="2164668"/>
            <a:ext cx="1150938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ea typeface="微软雅黑" panose="020B0503020204020204" pitchFamily="34" charset="-122"/>
              </a:rPr>
              <a:t>GE 0/0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20DDA6F4-FAB7-436F-A5D6-B171AF67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其它</a:t>
            </a:r>
            <a:r>
              <a:rPr lang="en-US" altLang="zh-CN"/>
              <a:t>OSPF</a:t>
            </a:r>
            <a:r>
              <a:rPr lang="zh-CN" altLang="en-US"/>
              <a:t>调试命令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7F78A-86B5-48F3-99EE-DB59789A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645" y="1690688"/>
            <a:ext cx="7215187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链路状态通告调试信息</a:t>
            </a:r>
          </a:p>
          <a:p>
            <a:pPr marL="742950" lvl="1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debugging ospf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lsa</a:t>
            </a:r>
            <a:endParaRPr lang="en-US" altLang="zh-CN" sz="2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报文调试信息</a:t>
            </a:r>
          </a:p>
          <a:p>
            <a:pPr marL="742950" lvl="1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debugging ospf packet</a:t>
            </a:r>
          </a:p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路由计算调试信息</a:t>
            </a:r>
          </a:p>
          <a:p>
            <a:pPr marL="742950" lvl="1" indent="-28575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debugging ospf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spf</a:t>
            </a:r>
            <a:endParaRPr lang="en-US" altLang="zh-CN" sz="2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sz="3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进程调试信息</a:t>
            </a:r>
          </a:p>
        </p:txBody>
      </p:sp>
      <p:sp>
        <p:nvSpPr>
          <p:cNvPr id="56324" name="Text Box 8">
            <a:extLst>
              <a:ext uri="{FF2B5EF4-FFF2-40B4-BE49-F238E27FC236}">
                <a16:creationId xmlns:a16="http://schemas.microsoft.com/office/drawing/2014/main" id="{D385CAA9-D5BB-4B4B-9356-442CEDEA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219" y="2244726"/>
            <a:ext cx="79295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&lt;Router&gt;debugging ospf lsa</a:t>
            </a:r>
            <a:endParaRPr kumimoji="1" lang="en-US" altLang="zh-CN" sz="2400" b="1" i="1"/>
          </a:p>
        </p:txBody>
      </p:sp>
      <p:sp>
        <p:nvSpPr>
          <p:cNvPr id="56325" name="Text Box 8">
            <a:extLst>
              <a:ext uri="{FF2B5EF4-FFF2-40B4-BE49-F238E27FC236}">
                <a16:creationId xmlns:a16="http://schemas.microsoft.com/office/drawing/2014/main" id="{4B70BAC6-2BB1-4B18-9ED6-E90A357C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219" y="3459163"/>
            <a:ext cx="79295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&lt;Router&gt;debugging ospf packet</a:t>
            </a:r>
            <a:endParaRPr kumimoji="1" lang="en-US" altLang="zh-CN" sz="2400" b="1" i="1"/>
          </a:p>
        </p:txBody>
      </p:sp>
      <p:sp>
        <p:nvSpPr>
          <p:cNvPr id="56326" name="Text Box 8">
            <a:extLst>
              <a:ext uri="{FF2B5EF4-FFF2-40B4-BE49-F238E27FC236}">
                <a16:creationId xmlns:a16="http://schemas.microsoft.com/office/drawing/2014/main" id="{1A0C970C-F93D-4238-836A-22099EDCE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219" y="4568826"/>
            <a:ext cx="79295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&lt;Router&gt;debugging ospf spf</a:t>
            </a:r>
            <a:endParaRPr kumimoji="1" lang="en-US" altLang="zh-CN" sz="2400" b="1" i="1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5BAF55B9-1C2A-49E8-928D-76A3C3EBB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219" y="5711826"/>
            <a:ext cx="79295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Arial" charset="0"/>
              </a:rPr>
              <a:t>&lt;Router&gt;debugging ospf </a:t>
            </a:r>
            <a:r>
              <a:rPr lang="en-US" altLang="zh-CN" sz="2400" i="1" kern="0" dirty="0">
                <a:solidFill>
                  <a:srgbClr val="000000"/>
                </a:solidFill>
                <a:latin typeface="Arial" charset="0"/>
              </a:rPr>
              <a:t>INTEGER&lt;1-65535&gt; </a:t>
            </a:r>
            <a:endParaRPr kumimoji="1" lang="en-US" altLang="zh-CN" sz="2400" b="1" i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DBD26-2358-4FA0-AD4A-76304540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接口开销配置示例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7CBF-DA8B-4CB2-9DB4-406587E6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接口开销</a:t>
            </a:r>
            <a:r>
              <a:rPr lang="en-US" altLang="zh-CN" dirty="0"/>
              <a:t>=</a:t>
            </a:r>
            <a:r>
              <a:rPr lang="zh-CN" altLang="en-US" dirty="0"/>
              <a:t>带宽参考值</a:t>
            </a:r>
            <a:r>
              <a:rPr lang="en-US" altLang="zh-CN" dirty="0"/>
              <a:t>/</a:t>
            </a:r>
            <a:r>
              <a:rPr lang="zh-CN" altLang="en-US" dirty="0"/>
              <a:t>接口带宽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37575-08D5-4528-99B5-9D6851AB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00" y="2843630"/>
            <a:ext cx="6295238" cy="33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2525A-B4EB-49C3-B647-91933E77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" y="2967439"/>
            <a:ext cx="5895238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5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1C618-73A1-4971-B1C6-C9A14FA7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3E8A4-1572-4C2E-8F88-082C1B8D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6197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所有路由器的</a:t>
            </a:r>
            <a:r>
              <a:rPr lang="en-US" altLang="zh-CN" dirty="0"/>
              <a:t>OSPF</a:t>
            </a:r>
            <a:r>
              <a:rPr lang="zh-CN" altLang="en-US" dirty="0"/>
              <a:t>接口</a:t>
            </a:r>
            <a:r>
              <a:rPr lang="en-US" altLang="zh-CN" dirty="0"/>
              <a:t>cost</a:t>
            </a:r>
            <a:r>
              <a:rPr lang="zh-CN" altLang="en-US" dirty="0"/>
              <a:t>均采用默认值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R1</a:t>
            </a:r>
            <a:r>
              <a:rPr lang="zh-CN" altLang="en-US" dirty="0"/>
              <a:t>的</a:t>
            </a:r>
            <a:r>
              <a:rPr lang="en-US" altLang="zh-CN" dirty="0"/>
              <a:t>g0/0/0</a:t>
            </a:r>
            <a:r>
              <a:rPr lang="zh-CN" altLang="en-US" dirty="0"/>
              <a:t>口的</a:t>
            </a:r>
            <a:r>
              <a:rPr lang="en-US" altLang="zh-CN" dirty="0"/>
              <a:t>cost</a:t>
            </a:r>
            <a:r>
              <a:rPr lang="zh-CN" altLang="en-US" dirty="0"/>
              <a:t>值为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e0/0/0</a:t>
            </a:r>
            <a:r>
              <a:rPr lang="zh-CN" altLang="en-US" dirty="0"/>
              <a:t>口的</a:t>
            </a:r>
            <a:r>
              <a:rPr lang="en-US" altLang="zh-CN" dirty="0"/>
              <a:t>cost</a:t>
            </a:r>
            <a:r>
              <a:rPr lang="zh-CN" altLang="en-US" dirty="0"/>
              <a:t>值为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s0/0/0</a:t>
            </a:r>
            <a:r>
              <a:rPr lang="zh-CN" altLang="en-US" dirty="0"/>
              <a:t>口的</a:t>
            </a:r>
            <a:r>
              <a:rPr lang="en-US" altLang="zh-CN" dirty="0"/>
              <a:t>cost</a:t>
            </a:r>
            <a:r>
              <a:rPr lang="zh-CN" altLang="en-US" dirty="0"/>
              <a:t>值为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R5</a:t>
            </a:r>
            <a:r>
              <a:rPr lang="zh-CN" altLang="en-US" dirty="0"/>
              <a:t>的环回口</a:t>
            </a:r>
            <a:r>
              <a:rPr lang="en-US" altLang="zh-CN" dirty="0"/>
              <a:t>loopback 0</a:t>
            </a:r>
            <a:r>
              <a:rPr lang="zh-CN" altLang="en-US" dirty="0"/>
              <a:t>口的</a:t>
            </a:r>
            <a:r>
              <a:rPr lang="en-US" altLang="zh-CN" dirty="0"/>
              <a:t>cost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R1</a:t>
            </a:r>
            <a:r>
              <a:rPr lang="zh-CN" altLang="en-US" dirty="0"/>
              <a:t>如何去</a:t>
            </a:r>
            <a:r>
              <a:rPr lang="en-US" altLang="zh-CN" dirty="0"/>
              <a:t>R5</a:t>
            </a:r>
            <a:r>
              <a:rPr lang="zh-CN" altLang="en-US" dirty="0"/>
              <a:t>的环回口？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68277DF6-68B3-4465-AA58-B49F9E82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97" y="1825625"/>
            <a:ext cx="7877603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2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B1AB-69DC-4F49-BCC3-A298B40A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链路状态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B5473-F3B4-42AE-BB1B-A4721B4EE7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Link-state </a:t>
            </a:r>
            <a:r>
              <a:rPr lang="zh-CN" altLang="en-US" dirty="0"/>
              <a:t>相当于 </a:t>
            </a:r>
            <a:r>
              <a:rPr lang="en-US" altLang="zh-CN" dirty="0"/>
              <a:t>interface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/</a:t>
            </a:r>
            <a:r>
              <a:rPr lang="zh-CN" altLang="en-US" dirty="0"/>
              <a:t>子网掩码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接口所属的区域号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接口所属的</a:t>
            </a:r>
            <a:r>
              <a:rPr lang="en-US" altLang="zh-CN" dirty="0"/>
              <a:t>router id</a:t>
            </a:r>
            <a:r>
              <a:rPr lang="zh-CN" altLang="en-US" dirty="0"/>
              <a:t>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接口开销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F3351-B0B5-41F7-AAE5-B3B2BA5F3C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每条路由器将自己各个接口的状态共享给其他路由器，在此基础上，计算出路由信息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LSA---link state advertisement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LSA</a:t>
            </a:r>
            <a:r>
              <a:rPr lang="zh-CN" altLang="en-US" dirty="0"/>
              <a:t>有十几种类型</a:t>
            </a:r>
            <a:endParaRPr lang="en-US" altLang="zh-CN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0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AB58A-9960-4EA5-9AAD-632DD360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报文类型与封装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977C3-1E06-429A-A72B-926ADCA9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59">
            <a:extLst>
              <a:ext uri="{FF2B5EF4-FFF2-40B4-BE49-F238E27FC236}">
                <a16:creationId xmlns:a16="http://schemas.microsoft.com/office/drawing/2014/main" id="{63A6DB68-D8D5-4FBE-8A2E-F3B300FA4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696984"/>
              </p:ext>
            </p:extLst>
          </p:nvPr>
        </p:nvGraphicFramePr>
        <p:xfrm>
          <a:off x="2095500" y="1825625"/>
          <a:ext cx="8001000" cy="3497263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369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OSPF </a:t>
                      </a: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报文类型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89999" marR="89999" marT="47567" marB="4756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作用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89999" marR="89999" marT="47567" marB="4756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Hello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建立并维护邻居关系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Database Description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DD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数据库内容的汇总（仅包含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LSA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摘要）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Link State Request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LSR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请求自己没有的或者比自己更新的链路状态详细信息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Link State Update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LSU)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链路状态更新信息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Link State Acknowledge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LSAck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LSU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的确认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89999" marR="89999" marT="47567" marB="4756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80F79224-124C-4481-A4BF-64F1235F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85" y="5457825"/>
            <a:ext cx="6779229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03A8-2508-4E8A-9F69-321F936B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 </a:t>
            </a:r>
            <a:r>
              <a:rPr lang="en-US" altLang="zh-CN" dirty="0"/>
              <a:t>LSA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116AC-8CB4-4E15-8AE9-2B88ADC3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使用较多的</a:t>
            </a:r>
            <a:r>
              <a:rPr lang="en-US" altLang="zh-CN" dirty="0"/>
              <a:t>LSA</a:t>
            </a:r>
            <a:r>
              <a:rPr lang="zh-CN" altLang="en-US" dirty="0"/>
              <a:t>类型有第一类、第二类、第三类、第四类、第五类和第七类。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98A85A-9DB8-47C9-ACE6-C65C3A50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19" y="2692875"/>
            <a:ext cx="5504762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F4A49-EE59-4D11-9347-DB4B6C3E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356DA-BDD4-4757-89E9-27ADB549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工作过程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37B86-950F-47B9-94A1-AB5A56C9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246"/>
            <a:ext cx="6238095" cy="34380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7BD3EB-9F5D-48DB-8885-680E9CA7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048" y="4994038"/>
            <a:ext cx="5380952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AED59-EB5B-48DF-A88D-0932B5F3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</a:t>
            </a:r>
            <a:r>
              <a:rPr lang="en-US" altLang="zh-CN" dirty="0"/>
              <a:t>LSA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2835A-A7C9-414E-B8CB-A0992BFF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Router LSA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描述了区域内部与路由器直连的链路的信息。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每台路由器都会产生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包括了这台路由器所有直连的链路类型和链路开销等，并向其邻居进行传播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RTB</a:t>
            </a:r>
            <a:r>
              <a:rPr lang="zh-CN" altLang="en-US" dirty="0"/>
              <a:t>三条链路信息均包含在一条</a:t>
            </a:r>
            <a:r>
              <a:rPr lang="en-US" altLang="zh-CN" dirty="0"/>
              <a:t>LSA</a:t>
            </a:r>
            <a:r>
              <a:rPr lang="zh-CN" altLang="en-US" dirty="0"/>
              <a:t>通告中，并发送给</a:t>
            </a:r>
            <a:r>
              <a:rPr lang="en-US" altLang="zh-CN" dirty="0"/>
              <a:t>RTA RTC RTD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E137E-6BFE-4812-AFD8-6EB9D66E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4151"/>
            <a:ext cx="56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7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628A0-B751-4876-8684-45DBCA8A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</a:t>
            </a:r>
            <a:r>
              <a:rPr lang="en-US" altLang="zh-CN" dirty="0"/>
              <a:t>LSA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A30F2-8519-4025-937F-8D58473D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923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Network LSA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由</a:t>
            </a:r>
            <a:r>
              <a:rPr lang="en-US" altLang="zh-CN" dirty="0"/>
              <a:t>DR</a:t>
            </a:r>
            <a:r>
              <a:rPr lang="zh-CN" altLang="en-US" dirty="0"/>
              <a:t>产生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连接到一个特定的广播网络</a:t>
            </a:r>
            <a:r>
              <a:rPr lang="en-US" altLang="zh-CN" dirty="0"/>
              <a:t>/NBMA</a:t>
            </a:r>
            <a:r>
              <a:rPr lang="zh-CN" altLang="en-US" dirty="0"/>
              <a:t>网络的一组路由器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保证在该网络中只产生一条</a:t>
            </a:r>
            <a:r>
              <a:rPr lang="en-US" altLang="zh-CN" dirty="0"/>
              <a:t>LSA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区域内传播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内容包括所有路由器和网段</a:t>
            </a:r>
            <a:r>
              <a:rPr lang="en-US" altLang="zh-CN" dirty="0"/>
              <a:t>/</a:t>
            </a:r>
            <a:r>
              <a:rPr lang="zh-CN" altLang="en-US" dirty="0"/>
              <a:t>掩码信息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P2P/P2MP</a:t>
            </a:r>
            <a:r>
              <a:rPr lang="zh-CN" altLang="en-US" dirty="0"/>
              <a:t>不产生这种</a:t>
            </a:r>
            <a:r>
              <a:rPr lang="en-US" altLang="zh-CN" dirty="0"/>
              <a:t>LSA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EE7967-16B6-4E56-BD0F-5920DD3A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10" y="2644151"/>
            <a:ext cx="4876190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6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484E7-B920-4E67-B422-09371A3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第三类</a:t>
            </a:r>
            <a:r>
              <a:rPr lang="en-US" altLang="zh-CN" dirty="0"/>
              <a:t>LSA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FC9A9-DA5F-4E5A-9B91-903CBA215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08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Summary LSA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ABR</a:t>
            </a:r>
            <a:r>
              <a:rPr lang="zh-CN" altLang="en-US" dirty="0"/>
              <a:t>产生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将所连区域内部的链路信息以子网的形式传播到邻居区域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实质将</a:t>
            </a:r>
            <a:r>
              <a:rPr lang="en-US" altLang="zh-CN" dirty="0"/>
              <a:t>Type1</a:t>
            </a:r>
            <a:r>
              <a:rPr lang="zh-CN" altLang="en-US" dirty="0"/>
              <a:t>和</a:t>
            </a:r>
            <a:r>
              <a:rPr lang="en-US" altLang="zh-CN" dirty="0"/>
              <a:t>Type2</a:t>
            </a:r>
            <a:r>
              <a:rPr lang="zh-CN" altLang="en-US" dirty="0"/>
              <a:t>进行传播，且传输的为路由，不采用</a:t>
            </a:r>
            <a:r>
              <a:rPr lang="en-US" altLang="zh-CN" dirty="0"/>
              <a:t>SPF</a:t>
            </a:r>
            <a:r>
              <a:rPr lang="zh-CN" altLang="en-US" dirty="0"/>
              <a:t>进行计算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5B9C72-9A78-442C-B3FD-6F98F4F0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86" y="2948913"/>
            <a:ext cx="6285714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1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2E89D-26B3-4CC3-B72B-B817AA4F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第四类</a:t>
            </a:r>
            <a:r>
              <a:rPr lang="en-US" altLang="zh-CN" dirty="0"/>
              <a:t>LSA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DCAF2-F36E-44A9-BCB7-A6597BA0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246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ASBR Summary LSA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由</a:t>
            </a:r>
            <a:r>
              <a:rPr lang="en-US" altLang="zh-CN" dirty="0"/>
              <a:t>ABR</a:t>
            </a:r>
            <a:r>
              <a:rPr lang="zh-CN" altLang="en-US" dirty="0"/>
              <a:t>产生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格式与第三类相同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描述目标网络为</a:t>
            </a:r>
            <a:r>
              <a:rPr lang="en-US" altLang="zh-CN" dirty="0"/>
              <a:t>ASBR</a:t>
            </a:r>
            <a:r>
              <a:rPr lang="zh-CN" altLang="en-US" dirty="0"/>
              <a:t>的</a:t>
            </a:r>
            <a:r>
              <a:rPr lang="en-US" altLang="zh-CN" dirty="0" err="1"/>
              <a:t>RouterID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触发条件为</a:t>
            </a:r>
            <a:r>
              <a:rPr lang="en-US" altLang="zh-CN" dirty="0"/>
              <a:t>ABR</a:t>
            </a:r>
            <a:r>
              <a:rPr lang="zh-CN" altLang="en-US" dirty="0"/>
              <a:t>收到一个第五类</a:t>
            </a:r>
            <a:r>
              <a:rPr lang="en-US" altLang="zh-CN" dirty="0"/>
              <a:t>LSA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8AF94-181A-4950-B998-0FCB29FF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57" y="2777484"/>
            <a:ext cx="6257143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8D5E6-AFE4-45F8-A603-08BB410B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第五类</a:t>
            </a:r>
            <a:r>
              <a:rPr lang="en-US" altLang="zh-CN" dirty="0"/>
              <a:t>LSA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0C814-0CE3-4F2B-B1EE-8610BD695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7505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AS External LSA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ASBR</a:t>
            </a:r>
            <a:r>
              <a:rPr lang="zh-CN" altLang="en-US" dirty="0"/>
              <a:t>产生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描述到</a:t>
            </a:r>
            <a:r>
              <a:rPr lang="en-US" altLang="zh-CN" dirty="0"/>
              <a:t>AS</a:t>
            </a:r>
            <a:r>
              <a:rPr lang="zh-CN" altLang="en-US" dirty="0"/>
              <a:t>外部的路由信息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与第三类</a:t>
            </a:r>
            <a:r>
              <a:rPr lang="en-US" altLang="zh-CN" dirty="0"/>
              <a:t>LSA</a:t>
            </a:r>
            <a:r>
              <a:rPr lang="zh-CN" altLang="en-US" dirty="0"/>
              <a:t>相似，传递的是路由信息，不是链路状态信息，且不运行</a:t>
            </a:r>
            <a:r>
              <a:rPr lang="en-US" altLang="zh-CN" dirty="0"/>
              <a:t>SPF</a:t>
            </a:r>
            <a:r>
              <a:rPr lang="zh-CN" altLang="en-US" dirty="0"/>
              <a:t>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来源较多（</a:t>
            </a:r>
            <a:r>
              <a:rPr lang="en-US" altLang="zh-CN" dirty="0"/>
              <a:t>IGP</a:t>
            </a:r>
            <a:r>
              <a:rPr lang="zh-CN" altLang="en-US" dirty="0"/>
              <a:t>的外部路由、</a:t>
            </a:r>
            <a:r>
              <a:rPr lang="en-US" altLang="zh-CN" dirty="0"/>
              <a:t>EGP</a:t>
            </a:r>
            <a:r>
              <a:rPr lang="zh-CN" altLang="en-US" dirty="0"/>
              <a:t>的外部路由）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371CFF-11AE-426C-B159-D1300446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05" y="3001294"/>
            <a:ext cx="5638095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0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AEF2-AA0E-4CCC-912C-B2AE94B7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边缘区域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19BFE-43CA-44F6-8D22-C0E99F3B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人为定义的一些特殊区域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在逻辑中位于</a:t>
            </a:r>
            <a:r>
              <a:rPr lang="en-US" altLang="zh-CN" dirty="0"/>
              <a:t>OSPF</a:t>
            </a:r>
            <a:r>
              <a:rPr lang="zh-CN" altLang="en-US" dirty="0"/>
              <a:t>区域的边缘，且只与骨干区域相连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Stub</a:t>
            </a:r>
            <a:r>
              <a:rPr lang="zh-CN" altLang="en-US" dirty="0"/>
              <a:t>区域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Totally Stub</a:t>
            </a:r>
            <a:r>
              <a:rPr lang="zh-CN" altLang="en-US" dirty="0"/>
              <a:t>区域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NSSA</a:t>
            </a:r>
            <a:r>
              <a:rPr lang="zh-CN" altLang="en-US" dirty="0"/>
              <a:t>区域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56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9149E-1625-44F0-B1F8-2754290D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Stub</a:t>
            </a:r>
            <a:r>
              <a:rPr lang="zh-CN" altLang="en-US" dirty="0"/>
              <a:t>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D8E79-5D71-4888-B5F9-D65B2575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Stub</a:t>
            </a:r>
            <a:r>
              <a:rPr lang="zh-CN" altLang="en-US" dirty="0"/>
              <a:t>区域的</a:t>
            </a:r>
            <a:r>
              <a:rPr lang="en-US" altLang="zh-CN" dirty="0"/>
              <a:t>ABR</a:t>
            </a:r>
            <a:r>
              <a:rPr lang="zh-CN" altLang="en-US" dirty="0"/>
              <a:t>不传播它们接收到的自治系统外部路由。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一般情况下，</a:t>
            </a:r>
            <a:r>
              <a:rPr lang="en-US" altLang="zh-CN" dirty="0"/>
              <a:t>Stub</a:t>
            </a:r>
            <a:r>
              <a:rPr lang="zh-CN" altLang="en-US" dirty="0"/>
              <a:t>区域位于自治系统的边界，是只有一个</a:t>
            </a:r>
            <a:r>
              <a:rPr lang="en-US" altLang="zh-CN" dirty="0"/>
              <a:t>ABR</a:t>
            </a:r>
            <a:r>
              <a:rPr lang="zh-CN" altLang="en-US" dirty="0"/>
              <a:t>的非骨干区域，为保证到自治系统外的路由依旧可达，</a:t>
            </a:r>
            <a:r>
              <a:rPr lang="en-US" altLang="zh-CN" dirty="0"/>
              <a:t>Stub</a:t>
            </a:r>
            <a:r>
              <a:rPr lang="zh-CN" altLang="en-US" dirty="0"/>
              <a:t>区域的</a:t>
            </a:r>
            <a:r>
              <a:rPr lang="en-US" altLang="zh-CN" dirty="0"/>
              <a:t>ABR</a:t>
            </a:r>
            <a:r>
              <a:rPr lang="zh-CN" altLang="en-US" dirty="0"/>
              <a:t>将生成一条缺省路由，并发布给</a:t>
            </a:r>
            <a:r>
              <a:rPr lang="en-US" altLang="zh-CN" dirty="0"/>
              <a:t>Stub</a:t>
            </a:r>
            <a:r>
              <a:rPr lang="zh-CN" altLang="en-US" dirty="0"/>
              <a:t>区域中的其他非</a:t>
            </a:r>
            <a:r>
              <a:rPr lang="en-US" altLang="zh-CN" dirty="0"/>
              <a:t>ABR</a:t>
            </a:r>
            <a:r>
              <a:rPr lang="zh-CN" altLang="en-US" dirty="0"/>
              <a:t>路由器。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Totally Stub</a:t>
            </a:r>
            <a:r>
              <a:rPr lang="zh-CN" altLang="en-US" dirty="0"/>
              <a:t>区域允许</a:t>
            </a:r>
            <a:r>
              <a:rPr lang="en-US" altLang="zh-CN" dirty="0"/>
              <a:t>ABR</a:t>
            </a:r>
            <a:r>
              <a:rPr lang="zh-CN" altLang="en-US" dirty="0"/>
              <a:t>发布的</a:t>
            </a:r>
            <a:r>
              <a:rPr lang="en-US" altLang="zh-CN" dirty="0"/>
              <a:t>Type3</a:t>
            </a:r>
            <a:r>
              <a:rPr lang="zh-CN" altLang="en-US" dirty="0"/>
              <a:t>缺省路由，不允许发布自治系统外部路由和区域间的路由，只允许发布区域内路由。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骨干区域不能配置成</a:t>
            </a:r>
            <a:r>
              <a:rPr lang="en-US" altLang="zh-CN" dirty="0"/>
              <a:t>Stub</a:t>
            </a:r>
            <a:r>
              <a:rPr lang="zh-CN" altLang="en-US" dirty="0"/>
              <a:t>区域。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Stub</a:t>
            </a:r>
            <a:r>
              <a:rPr lang="zh-CN" altLang="en-US" dirty="0"/>
              <a:t>区域内不能存在</a:t>
            </a:r>
            <a:r>
              <a:rPr lang="en-US" altLang="zh-CN" dirty="0"/>
              <a:t>ASBR</a:t>
            </a:r>
            <a:r>
              <a:rPr lang="zh-CN" altLang="en-US" dirty="0"/>
              <a:t>，因此自治系统外部的路由不能在本区域内传播。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不存在第四类和第五类</a:t>
            </a:r>
            <a:r>
              <a:rPr lang="en-US" altLang="zh-CN" dirty="0"/>
              <a:t>LSA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14112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FF0BB-61AA-44DB-947E-3D578F17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Stub</a:t>
            </a:r>
            <a:r>
              <a:rPr lang="zh-CN" altLang="en-US" dirty="0"/>
              <a:t>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62A9C-76CA-4585-9E21-F1EF3050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5027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OSPF</a:t>
            </a:r>
            <a:r>
              <a:rPr lang="zh-CN" altLang="en-US" dirty="0"/>
              <a:t>视图下使用</a:t>
            </a:r>
            <a:r>
              <a:rPr lang="en-US" altLang="zh-CN" dirty="0"/>
              <a:t>stub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Stub</a:t>
            </a:r>
            <a:r>
              <a:rPr lang="zh-CN" altLang="en-US" dirty="0"/>
              <a:t>区域内的所有路由器都必须配置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8FF414-C987-4C74-BDB0-53B5826D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27" y="1825625"/>
            <a:ext cx="6123809" cy="23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013059-7E15-409F-9E7E-46CACF72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13" y="5197202"/>
            <a:ext cx="3874286" cy="10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76345B-1898-4E1C-B2C8-4E401B061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637" y="5197202"/>
            <a:ext cx="417103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41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230C1-A306-4E9E-8BEF-18BF5BC1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Stub</a:t>
            </a:r>
            <a:r>
              <a:rPr lang="zh-CN" altLang="en-US" dirty="0"/>
              <a:t>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A534F-C92A-4E84-A76C-5952C9C1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67B508-F32A-48BE-9FDA-2A18A596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722"/>
            <a:ext cx="5940000" cy="44484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5AB0B0-581A-486E-AEF3-7759BD3E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02" y="1825625"/>
            <a:ext cx="6000000" cy="37333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3EB97E-9029-466B-8733-A26B374A965E}"/>
              </a:ext>
            </a:extLst>
          </p:cNvPr>
          <p:cNvSpPr/>
          <p:nvPr/>
        </p:nvSpPr>
        <p:spPr>
          <a:xfrm>
            <a:off x="6096000" y="4135902"/>
            <a:ext cx="5706794" cy="23915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8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1CCCC-35CE-4522-9C69-6D15B8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Totally Stub</a:t>
            </a:r>
            <a:r>
              <a:rPr lang="zh-CN" altLang="en-US" dirty="0"/>
              <a:t>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7131D-8355-464D-A9B7-8AE61DFD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C3D77C-C937-4E34-BD63-48306618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64" y="1710311"/>
            <a:ext cx="6104762" cy="24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13C826-1E70-4663-844D-C9FE6F75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6" y="1806002"/>
            <a:ext cx="5714178" cy="10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FBE4D3-F856-4F7F-86B6-0C3A562C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04" y="3020939"/>
            <a:ext cx="5694541" cy="10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0CF8F1-2D20-45B3-8D33-079719B2C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897" y="4100939"/>
            <a:ext cx="5933333" cy="25142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F16338-0008-4F8F-92B6-E7BB2AAB6379}"/>
              </a:ext>
            </a:extLst>
          </p:cNvPr>
          <p:cNvSpPr/>
          <p:nvPr/>
        </p:nvSpPr>
        <p:spPr>
          <a:xfrm>
            <a:off x="2974897" y="6358597"/>
            <a:ext cx="5775208" cy="2566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5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A650B-576C-48BB-A2F7-5E847CDD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84D00-6FF8-4913-8E35-11EBB1854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OSPF</a:t>
            </a:r>
            <a:r>
              <a:rPr lang="zh-CN" altLang="en-US" dirty="0"/>
              <a:t>支持的网络类型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Broadcast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NBMA</a:t>
            </a:r>
            <a:r>
              <a:rPr lang="zh-CN" altLang="en-US" dirty="0"/>
              <a:t>（</a:t>
            </a:r>
            <a:r>
              <a:rPr lang="en-US" altLang="zh-CN" dirty="0"/>
              <a:t>Non-Broadcast Multi-Access</a:t>
            </a:r>
            <a:r>
              <a:rPr lang="zh-CN" altLang="en-US" dirty="0"/>
              <a:t>，非广播多点可达网络）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P2MP</a:t>
            </a:r>
            <a:r>
              <a:rPr lang="zh-CN" altLang="en-US" dirty="0"/>
              <a:t>（</a:t>
            </a:r>
            <a:r>
              <a:rPr lang="en-US" altLang="zh-CN" dirty="0"/>
              <a:t>Point-to-MultiPoint</a:t>
            </a:r>
            <a:r>
              <a:rPr lang="zh-CN" altLang="en-US" dirty="0"/>
              <a:t>，点到多点）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P2P</a:t>
            </a:r>
            <a:r>
              <a:rPr lang="zh-CN" altLang="en-US" dirty="0"/>
              <a:t>（</a:t>
            </a:r>
            <a:r>
              <a:rPr lang="en-US" altLang="zh-CN" dirty="0"/>
              <a:t>Point-to-Point</a:t>
            </a:r>
            <a:r>
              <a:rPr lang="zh-CN" altLang="en-US" dirty="0"/>
              <a:t>，点到点）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3602-604B-4592-8D2F-9CA17F075D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状态机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5D6658-978A-4D65-9161-93F600A5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796011"/>
            <a:ext cx="5361905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23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9F55-AE8C-45D4-AC8A-3AE9A163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NSSA</a:t>
            </a:r>
            <a:r>
              <a:rPr lang="zh-CN" altLang="en-US" dirty="0"/>
              <a:t>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BBC9F-2B08-481D-AD39-EC0EC487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Not-So-Stubby Area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NSSA</a:t>
            </a:r>
            <a:r>
              <a:rPr lang="zh-CN" altLang="en-US" dirty="0"/>
              <a:t>是</a:t>
            </a:r>
            <a:r>
              <a:rPr lang="en-US" altLang="zh-CN" dirty="0"/>
              <a:t>Stub</a:t>
            </a:r>
            <a:r>
              <a:rPr lang="zh-CN" altLang="en-US" dirty="0"/>
              <a:t>区域的一个变形，它和</a:t>
            </a:r>
            <a:r>
              <a:rPr lang="en-US" altLang="zh-CN" dirty="0"/>
              <a:t>Stub</a:t>
            </a:r>
            <a:r>
              <a:rPr lang="zh-CN" altLang="en-US" dirty="0"/>
              <a:t>区域有许多相似的地方。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NSSA</a:t>
            </a:r>
            <a:r>
              <a:rPr lang="zh-CN" altLang="en-US" dirty="0"/>
              <a:t>区域不允许存在</a:t>
            </a:r>
            <a:r>
              <a:rPr lang="en-US" altLang="zh-CN" dirty="0"/>
              <a:t>Type5 LSA</a:t>
            </a:r>
            <a:r>
              <a:rPr lang="zh-CN" altLang="en-US" dirty="0"/>
              <a:t>。</a:t>
            </a:r>
            <a:r>
              <a:rPr lang="en-US" altLang="zh-CN" dirty="0"/>
              <a:t>NSSA</a:t>
            </a:r>
            <a:r>
              <a:rPr lang="zh-CN" altLang="en-US" dirty="0"/>
              <a:t>区域允许引入自治系统外部路由，携带这些外部路由信息的</a:t>
            </a:r>
            <a:r>
              <a:rPr lang="en-US" altLang="zh-CN" dirty="0"/>
              <a:t>Type7 LSA</a:t>
            </a:r>
            <a:r>
              <a:rPr lang="zh-CN" altLang="en-US" dirty="0"/>
              <a:t>由</a:t>
            </a:r>
            <a:r>
              <a:rPr lang="en-US" altLang="zh-CN" dirty="0"/>
              <a:t>NSSA</a:t>
            </a:r>
            <a:r>
              <a:rPr lang="zh-CN" altLang="en-US" dirty="0"/>
              <a:t>的</a:t>
            </a:r>
            <a:r>
              <a:rPr lang="en-US" altLang="zh-CN" dirty="0"/>
              <a:t>ASBR</a:t>
            </a:r>
            <a:r>
              <a:rPr lang="zh-CN" altLang="en-US" dirty="0"/>
              <a:t>产生，仅在本</a:t>
            </a:r>
            <a:r>
              <a:rPr lang="en-US" altLang="zh-CN" dirty="0"/>
              <a:t>NSSA</a:t>
            </a:r>
            <a:r>
              <a:rPr lang="zh-CN" altLang="en-US" dirty="0"/>
              <a:t>内传播。当</a:t>
            </a:r>
            <a:r>
              <a:rPr lang="en-US" altLang="zh-CN" dirty="0"/>
              <a:t>Type7 LSA</a:t>
            </a:r>
            <a:r>
              <a:rPr lang="zh-CN" altLang="en-US" dirty="0"/>
              <a:t>到达</a:t>
            </a:r>
            <a:r>
              <a:rPr lang="en-US" altLang="zh-CN" dirty="0"/>
              <a:t>NSSA</a:t>
            </a:r>
            <a:r>
              <a:rPr lang="zh-CN" altLang="en-US" dirty="0"/>
              <a:t>的</a:t>
            </a:r>
            <a:r>
              <a:rPr lang="en-US" altLang="zh-CN" dirty="0"/>
              <a:t>ABR</a:t>
            </a:r>
            <a:r>
              <a:rPr lang="zh-CN" altLang="en-US" dirty="0"/>
              <a:t>时，由</a:t>
            </a:r>
            <a:r>
              <a:rPr lang="en-US" altLang="zh-CN" dirty="0"/>
              <a:t>ABR</a:t>
            </a:r>
            <a:r>
              <a:rPr lang="zh-CN" altLang="en-US" dirty="0"/>
              <a:t>将</a:t>
            </a:r>
            <a:r>
              <a:rPr lang="en-US" altLang="zh-CN" dirty="0"/>
              <a:t>Type7 LSA</a:t>
            </a:r>
            <a:r>
              <a:rPr lang="zh-CN" altLang="en-US" dirty="0"/>
              <a:t>转换成</a:t>
            </a:r>
            <a:r>
              <a:rPr lang="en-US" altLang="zh-CN" dirty="0"/>
              <a:t>Type5 LSA</a:t>
            </a:r>
            <a:r>
              <a:rPr lang="zh-CN" altLang="en-US" dirty="0"/>
              <a:t>，泛洪到整个</a:t>
            </a:r>
            <a:r>
              <a:rPr lang="en-US" altLang="zh-CN" dirty="0"/>
              <a:t>OSPF</a:t>
            </a:r>
            <a:r>
              <a:rPr lang="zh-CN" altLang="en-US" dirty="0"/>
              <a:t>域中。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Totally NSSA</a:t>
            </a:r>
            <a:r>
              <a:rPr lang="zh-CN" altLang="en-US" dirty="0"/>
              <a:t>区域不允许发布自治系统外部路由和区域间的路由，只允许发布区域内路由。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NSSA</a:t>
            </a:r>
            <a:r>
              <a:rPr lang="zh-CN" altLang="en-US" dirty="0"/>
              <a:t>区域的</a:t>
            </a:r>
            <a:r>
              <a:rPr lang="en-US" altLang="zh-CN" dirty="0"/>
              <a:t>ABR</a:t>
            </a:r>
            <a:r>
              <a:rPr lang="zh-CN" altLang="en-US" dirty="0"/>
              <a:t>会发布</a:t>
            </a:r>
            <a:r>
              <a:rPr lang="en-US" altLang="zh-CN" dirty="0"/>
              <a:t>Type7 LSA</a:t>
            </a:r>
            <a:r>
              <a:rPr lang="zh-CN" altLang="en-US" dirty="0"/>
              <a:t>缺省路由传播到本区域内。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所有域间路由都必须通过</a:t>
            </a:r>
            <a:r>
              <a:rPr lang="en-US" altLang="zh-CN" dirty="0"/>
              <a:t>ABR</a:t>
            </a:r>
            <a:r>
              <a:rPr lang="zh-CN" altLang="en-US" dirty="0"/>
              <a:t>才能发布。</a:t>
            </a:r>
          </a:p>
        </p:txBody>
      </p:sp>
    </p:spTree>
    <p:extLst>
      <p:ext uri="{BB962C8B-B14F-4D97-AF65-F5344CB8AC3E}">
        <p14:creationId xmlns:p14="http://schemas.microsoft.com/office/powerpoint/2010/main" val="3811135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BABA0-1A7D-40C0-AE82-215E39F3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NSSA</a:t>
            </a:r>
            <a:r>
              <a:rPr lang="zh-CN" altLang="en-US" dirty="0"/>
              <a:t>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CA3F4-5001-4A21-99CA-6E742907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54EA93-BBB2-4C28-84D9-A8D9FAB6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75" y="2165294"/>
            <a:ext cx="8106849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04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BABA0-1A7D-40C0-AE82-215E39F3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NSSA</a:t>
            </a:r>
            <a:r>
              <a:rPr lang="zh-CN" altLang="en-US" dirty="0"/>
              <a:t>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CA3F4-5001-4A21-99CA-6E742907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0805B-8983-477A-91AE-4B010C48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05" y="2237294"/>
            <a:ext cx="8366389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66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1A81-13BA-4617-B983-3FF67D2B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NSSA</a:t>
            </a:r>
            <a:r>
              <a:rPr lang="zh-CN" altLang="en-US" dirty="0"/>
              <a:t>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0E56F-B893-4A80-8B85-F9065CEE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2B900E-819C-403C-AECF-A0F7C4DB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610" y="1825625"/>
            <a:ext cx="5876190" cy="29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EA1915-3480-4569-8654-06DD2883E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02" y="4758958"/>
            <a:ext cx="5409524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11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73AD5-05AC-47B6-84EA-B75E260A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4CE6B1-FF89-4B99-A72D-98C58C574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732920"/>
              </p:ext>
            </p:extLst>
          </p:nvPr>
        </p:nvGraphicFramePr>
        <p:xfrm>
          <a:off x="445477" y="2167388"/>
          <a:ext cx="11301046" cy="3991825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172286">
                  <a:extLst>
                    <a:ext uri="{9D8B030D-6E8A-4147-A177-3AD203B41FA5}">
                      <a16:colId xmlns:a16="http://schemas.microsoft.com/office/drawing/2014/main" val="3082713036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766168058"/>
                    </a:ext>
                  </a:extLst>
                </a:gridCol>
                <a:gridCol w="1702191">
                  <a:extLst>
                    <a:ext uri="{9D8B030D-6E8A-4147-A177-3AD203B41FA5}">
                      <a16:colId xmlns:a16="http://schemas.microsoft.com/office/drawing/2014/main" val="4036276654"/>
                    </a:ext>
                  </a:extLst>
                </a:gridCol>
                <a:gridCol w="1491289">
                  <a:extLst>
                    <a:ext uri="{9D8B030D-6E8A-4147-A177-3AD203B41FA5}">
                      <a16:colId xmlns:a16="http://schemas.microsoft.com/office/drawing/2014/main" val="1649333942"/>
                    </a:ext>
                  </a:extLst>
                </a:gridCol>
                <a:gridCol w="1448859">
                  <a:extLst>
                    <a:ext uri="{9D8B030D-6E8A-4147-A177-3AD203B41FA5}">
                      <a16:colId xmlns:a16="http://schemas.microsoft.com/office/drawing/2014/main" val="2374351768"/>
                    </a:ext>
                  </a:extLst>
                </a:gridCol>
                <a:gridCol w="1420836">
                  <a:extLst>
                    <a:ext uri="{9D8B030D-6E8A-4147-A177-3AD203B41FA5}">
                      <a16:colId xmlns:a16="http://schemas.microsoft.com/office/drawing/2014/main" val="260532179"/>
                    </a:ext>
                  </a:extLst>
                </a:gridCol>
                <a:gridCol w="1461868">
                  <a:extLst>
                    <a:ext uri="{9D8B030D-6E8A-4147-A177-3AD203B41FA5}">
                      <a16:colId xmlns:a16="http://schemas.microsoft.com/office/drawing/2014/main" val="1288898128"/>
                    </a:ext>
                  </a:extLst>
                </a:gridCol>
              </a:tblGrid>
              <a:tr h="1405806">
                <a:tc>
                  <a:txBody>
                    <a:bodyPr/>
                    <a:lstStyle/>
                    <a:p>
                      <a:pPr latinLnBrk="0"/>
                      <a:r>
                        <a:rPr lang="zh-CN" altLang="en-US">
                          <a:effectLst/>
                        </a:rPr>
                        <a:t>区域类型</a:t>
                      </a:r>
                      <a:endParaRPr lang="zh-CN" altLang="en-US" b="1" i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52400" marR="1524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effectLst/>
                        </a:rPr>
                        <a:t>Router-LSA</a:t>
                      </a:r>
                    </a:p>
                    <a:p>
                      <a:pPr latinLnBrk="0"/>
                      <a:r>
                        <a:rPr lang="en-US" dirty="0">
                          <a:effectLst/>
                        </a:rPr>
                        <a:t>（Type1）</a:t>
                      </a:r>
                      <a:endParaRPr lang="en-US" b="1" i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52400" marR="1524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effectLst/>
                        </a:rPr>
                        <a:t>Network-LSA</a:t>
                      </a:r>
                    </a:p>
                    <a:p>
                      <a:pPr latinLnBrk="0"/>
                      <a:r>
                        <a:rPr lang="en-US" dirty="0">
                          <a:effectLst/>
                        </a:rPr>
                        <a:t>（Type2）</a:t>
                      </a:r>
                      <a:endParaRPr lang="en-US" b="1" i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52400" marR="1524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effectLst/>
                        </a:rPr>
                        <a:t>Network-summary-LSA</a:t>
                      </a:r>
                    </a:p>
                    <a:p>
                      <a:pPr latinLnBrk="0"/>
                      <a:r>
                        <a:rPr lang="en-US" dirty="0">
                          <a:effectLst/>
                        </a:rPr>
                        <a:t>（Type3）</a:t>
                      </a:r>
                      <a:endParaRPr lang="en-US" b="1" i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52400" marR="1524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effectLst/>
                        </a:rPr>
                        <a:t>ASBR-summary-LSA</a:t>
                      </a:r>
                    </a:p>
                    <a:p>
                      <a:pPr latinLnBrk="0"/>
                      <a:r>
                        <a:rPr lang="en-US" dirty="0">
                          <a:effectLst/>
                        </a:rPr>
                        <a:t>（Type4）</a:t>
                      </a:r>
                      <a:endParaRPr lang="en-US" b="1" i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52400" marR="1524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AS-external-LSA</a:t>
                      </a:r>
                    </a:p>
                    <a:p>
                      <a:r>
                        <a:rPr lang="en-US" dirty="0">
                          <a:effectLst/>
                        </a:rPr>
                        <a:t>（Type5）</a:t>
                      </a:r>
                      <a:endParaRPr lang="en-US" b="1" i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52400" marR="1524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effectLst/>
                        </a:rPr>
                        <a:t>NSSA LSA</a:t>
                      </a:r>
                    </a:p>
                    <a:p>
                      <a:pPr latinLnBrk="0"/>
                      <a:r>
                        <a:rPr lang="en-US" dirty="0">
                          <a:effectLst/>
                        </a:rPr>
                        <a:t>（Type7）</a:t>
                      </a:r>
                      <a:endParaRPr lang="en-US" b="1" i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52400" marR="1524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48216"/>
                  </a:ext>
                </a:extLst>
              </a:tr>
              <a:tr h="506437">
                <a:tc>
                  <a:txBody>
                    <a:bodyPr/>
                    <a:lstStyle/>
                    <a:p>
                      <a:pPr latinLnBrk="0"/>
                      <a:r>
                        <a:rPr lang="zh-CN" altLang="en-US">
                          <a:effectLst/>
                        </a:rPr>
                        <a:t>普通区域（包括标准区域和骨干区域）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9445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effectLst/>
                        </a:rPr>
                        <a:t>Stub</a:t>
                      </a:r>
                      <a:r>
                        <a:rPr lang="zh-CN" altLang="en-US">
                          <a:effectLst/>
                        </a:rPr>
                        <a:t>区域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90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effectLst/>
                        </a:rPr>
                        <a:t>Totally Stub</a:t>
                      </a:r>
                      <a:r>
                        <a:rPr lang="zh-CN" altLang="en-US">
                          <a:effectLst/>
                        </a:rPr>
                        <a:t>区域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51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effectLst/>
                        </a:rPr>
                        <a:t>NSSA</a:t>
                      </a:r>
                      <a:r>
                        <a:rPr lang="zh-CN" altLang="en-US">
                          <a:effectLst/>
                        </a:rPr>
                        <a:t>区域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72399"/>
                  </a:ext>
                </a:extLst>
              </a:tr>
              <a:tr h="60481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Totally NSSA</a:t>
                      </a:r>
                      <a:r>
                        <a:rPr lang="zh-CN" altLang="en-US">
                          <a:effectLst/>
                        </a:rPr>
                        <a:t>区域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否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是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4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902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6DD70-7C10-4A43-A8FF-C62740FB4D07}"/>
              </a:ext>
            </a:extLst>
          </p:cNvPr>
          <p:cNvSpPr txBox="1"/>
          <p:nvPr/>
        </p:nvSpPr>
        <p:spPr>
          <a:xfrm>
            <a:off x="2135188" y="1484314"/>
            <a:ext cx="2952750" cy="4765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400" b="1" dirty="0">
                <a:latin typeface="+mn-ea"/>
              </a:rPr>
              <a:t>组网需求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+mn-ea"/>
              </a:rPr>
              <a:t>所有的路由器都运行</a:t>
            </a:r>
            <a:r>
              <a:rPr lang="en-US" altLang="zh-CN" sz="1400" dirty="0">
                <a:latin typeface="+mn-ea"/>
              </a:rPr>
              <a:t>OSPF</a:t>
            </a:r>
            <a:r>
              <a:rPr lang="zh-CN" altLang="en-US" sz="1400" dirty="0">
                <a:latin typeface="+mn-ea"/>
              </a:rPr>
              <a:t>，整个自治系统划分为</a:t>
            </a:r>
            <a:r>
              <a:rPr lang="en-US" altLang="zh-CN" sz="1400" dirty="0">
                <a:latin typeface="+mn-ea"/>
              </a:rPr>
              <a:t>3</a:t>
            </a:r>
            <a:r>
              <a:rPr lang="zh-CN" altLang="en-US" sz="1400" dirty="0">
                <a:latin typeface="+mn-ea"/>
              </a:rPr>
              <a:t>个区域。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+mn-ea"/>
              </a:rPr>
              <a:t>其中</a:t>
            </a:r>
            <a:r>
              <a:rPr lang="en-US" altLang="zh-CN" sz="1400" dirty="0">
                <a:latin typeface="+mn-ea"/>
              </a:rPr>
              <a:t>Router A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>
                <a:latin typeface="+mn-ea"/>
              </a:rPr>
              <a:t>Router B</a:t>
            </a:r>
            <a:r>
              <a:rPr lang="zh-CN" altLang="en-US" sz="1400" dirty="0">
                <a:latin typeface="+mn-ea"/>
              </a:rPr>
              <a:t>作为</a:t>
            </a:r>
            <a:r>
              <a:rPr lang="en-US" altLang="zh-CN" sz="1400" dirty="0">
                <a:latin typeface="+mn-ea"/>
              </a:rPr>
              <a:t>ABR</a:t>
            </a:r>
            <a:r>
              <a:rPr lang="zh-CN" altLang="en-US" sz="1400" dirty="0">
                <a:latin typeface="+mn-ea"/>
              </a:rPr>
              <a:t>来转发区域之间的路由，</a:t>
            </a:r>
            <a:r>
              <a:rPr lang="en-US" altLang="zh-CN" sz="1400" dirty="0">
                <a:latin typeface="+mn-ea"/>
              </a:rPr>
              <a:t>Router D</a:t>
            </a:r>
            <a:r>
              <a:rPr lang="zh-CN" altLang="en-US" sz="1400" dirty="0">
                <a:latin typeface="+mn-ea"/>
              </a:rPr>
              <a:t>作为</a:t>
            </a:r>
            <a:r>
              <a:rPr lang="en-US" altLang="zh-CN" sz="1400" dirty="0">
                <a:latin typeface="+mn-ea"/>
              </a:rPr>
              <a:t>ASBR</a:t>
            </a:r>
            <a:r>
              <a:rPr lang="zh-CN" altLang="en-US" sz="1400" dirty="0">
                <a:latin typeface="+mn-ea"/>
              </a:rPr>
              <a:t>引入了外部路由（静态路由）。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+mn-ea"/>
              </a:rPr>
              <a:t>要求将</a:t>
            </a:r>
            <a:r>
              <a:rPr lang="en-US" altLang="zh-CN" sz="1400" dirty="0">
                <a:latin typeface="+mn-ea"/>
              </a:rPr>
              <a:t>Area1</a:t>
            </a:r>
            <a:r>
              <a:rPr lang="zh-CN" altLang="en-US" sz="1400" dirty="0">
                <a:latin typeface="+mn-ea"/>
              </a:rPr>
              <a:t>配置为</a:t>
            </a:r>
            <a:r>
              <a:rPr lang="en-US" altLang="zh-CN" sz="1400" dirty="0">
                <a:latin typeface="+mn-ea"/>
              </a:rPr>
              <a:t>Stub</a:t>
            </a:r>
            <a:r>
              <a:rPr lang="zh-CN" altLang="en-US" sz="1400" dirty="0">
                <a:latin typeface="+mn-ea"/>
              </a:rPr>
              <a:t>区域，减少通告到此区域内的</a:t>
            </a:r>
            <a:r>
              <a:rPr lang="en-US" altLang="zh-CN" sz="1400" dirty="0">
                <a:latin typeface="+mn-ea"/>
              </a:rPr>
              <a:t>LSA</a:t>
            </a:r>
            <a:r>
              <a:rPr lang="zh-CN" altLang="en-US" sz="1400" dirty="0">
                <a:latin typeface="+mn-ea"/>
              </a:rPr>
              <a:t>数量，但不影响路由的可达性。</a:t>
            </a:r>
          </a:p>
          <a:p>
            <a:pPr>
              <a:lnSpc>
                <a:spcPct val="200000"/>
              </a:lnSpc>
              <a:defRPr/>
            </a:pPr>
            <a:endParaRPr lang="zh-CN" altLang="en-US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3ED2A-F9AF-41C4-BD10-AF755BE02FD1}"/>
              </a:ext>
            </a:extLst>
          </p:cNvPr>
          <p:cNvSpPr txBox="1"/>
          <p:nvPr/>
        </p:nvSpPr>
        <p:spPr>
          <a:xfrm>
            <a:off x="1919289" y="107950"/>
            <a:ext cx="727233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配置</a:t>
            </a:r>
            <a:r>
              <a:rPr lang="en-US" altLang="zh-CN" sz="3200" b="1" dirty="0">
                <a:solidFill>
                  <a:srgbClr val="C00000"/>
                </a:solidFill>
                <a:latin typeface="+mj-ea"/>
                <a:ea typeface="+mj-ea"/>
              </a:rPr>
              <a:t>OSPF</a:t>
            </a:r>
            <a:r>
              <a:rPr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的</a:t>
            </a:r>
            <a:r>
              <a:rPr lang="en-US" altLang="zh-CN" sz="3200" b="1" dirty="0">
                <a:solidFill>
                  <a:srgbClr val="C00000"/>
                </a:solidFill>
                <a:latin typeface="+mj-ea"/>
                <a:ea typeface="+mj-ea"/>
              </a:rPr>
              <a:t>Stub</a:t>
            </a:r>
            <a:r>
              <a:rPr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区域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F5273913-2BD4-4346-81AC-7BADD0BF2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2205039"/>
            <a:ext cx="48212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1781E-9894-480F-B5A4-767A5B919C90}"/>
              </a:ext>
            </a:extLst>
          </p:cNvPr>
          <p:cNvSpPr txBox="1"/>
          <p:nvPr/>
        </p:nvSpPr>
        <p:spPr>
          <a:xfrm>
            <a:off x="2711450" y="1268414"/>
            <a:ext cx="6769100" cy="504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(1)</a:t>
            </a:r>
            <a:r>
              <a:rPr lang="zh-CN" altLang="en-US" sz="1200" dirty="0">
                <a:latin typeface="+mn-ea"/>
              </a:rPr>
              <a:t>        配置接口的</a:t>
            </a:r>
            <a:r>
              <a:rPr lang="en-US" altLang="zh-CN" sz="1200" dirty="0">
                <a:latin typeface="+mn-ea"/>
              </a:rPr>
              <a:t>IP</a:t>
            </a:r>
            <a:r>
              <a:rPr lang="zh-CN" altLang="en-US" sz="1200" dirty="0">
                <a:latin typeface="+mn-ea"/>
              </a:rPr>
              <a:t>地址（略）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(2)</a:t>
            </a:r>
            <a:r>
              <a:rPr lang="zh-CN" altLang="en-US" sz="1200" dirty="0">
                <a:latin typeface="+mn-ea"/>
              </a:rPr>
              <a:t>        配置</a:t>
            </a:r>
            <a:r>
              <a:rPr lang="en-US" altLang="zh-CN" sz="1200" dirty="0">
                <a:latin typeface="+mn-ea"/>
              </a:rPr>
              <a:t>OSPF</a:t>
            </a:r>
            <a:r>
              <a:rPr lang="zh-CN" altLang="en-US" sz="1200" dirty="0">
                <a:latin typeface="+mn-ea"/>
              </a:rPr>
              <a:t>（略）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(3)</a:t>
            </a:r>
            <a:r>
              <a:rPr lang="zh-CN" altLang="en-US" sz="1200" dirty="0">
                <a:latin typeface="+mn-ea"/>
              </a:rPr>
              <a:t>        配置</a:t>
            </a:r>
            <a:r>
              <a:rPr lang="en-US" altLang="zh-CN" sz="1200" dirty="0">
                <a:latin typeface="+mn-ea"/>
              </a:rPr>
              <a:t>Router D</a:t>
            </a:r>
            <a:r>
              <a:rPr lang="zh-CN" altLang="en-US" sz="1200" dirty="0">
                <a:latin typeface="+mn-ea"/>
              </a:rPr>
              <a:t>引入静态路由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RouterD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ip</a:t>
            </a:r>
            <a:r>
              <a:rPr lang="en-US" altLang="zh-CN" sz="1200" dirty="0">
                <a:latin typeface="+mn-ea"/>
              </a:rPr>
              <a:t> route-static 3.1.2.1 24 10.5.1.2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RouterD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[RouterD-ospf-1] import-route static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[RouterD-ospf-1]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查看</a:t>
            </a:r>
            <a:r>
              <a:rPr lang="en-US" altLang="zh-CN" sz="1200" dirty="0">
                <a:latin typeface="+mn-ea"/>
              </a:rPr>
              <a:t>Router C</a:t>
            </a:r>
            <a:r>
              <a:rPr lang="zh-CN" altLang="en-US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ABR/ASBR</a:t>
            </a:r>
            <a:r>
              <a:rPr lang="zh-CN" altLang="en-US" sz="1200" dirty="0">
                <a:latin typeface="+mn-ea"/>
              </a:rPr>
              <a:t>信息。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RouterC</a:t>
            </a:r>
            <a:r>
              <a:rPr lang="en-US" altLang="zh-CN" sz="1200" dirty="0">
                <a:latin typeface="+mn-ea"/>
              </a:rPr>
              <a:t>] display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abr-asbr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         OSPF Process 1 with Router ID 10.4.1.1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                 Routing Table to ABR and ASBR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Type        Destination     Area            Cost  </a:t>
            </a:r>
            <a:r>
              <a:rPr lang="en-US" altLang="zh-CN" sz="1200" dirty="0" err="1">
                <a:latin typeface="+mn-ea"/>
              </a:rPr>
              <a:t>Nexthop</a:t>
            </a:r>
            <a:r>
              <a:rPr lang="en-US" altLang="zh-CN" sz="1200" dirty="0">
                <a:latin typeface="+mn-ea"/>
              </a:rPr>
              <a:t>         </a:t>
            </a:r>
            <a:r>
              <a:rPr lang="en-US" altLang="zh-CN" sz="1200" dirty="0" err="1">
                <a:latin typeface="+mn-ea"/>
              </a:rPr>
              <a:t>RtType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Intra       10.2.1.1        0.0.0.1         3     10.2.1.1        ABR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Inter       10.3.1.1        0.0.0.1         5     10.2.1.1        ABR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Inter       10.5.1.1        0.0.0.1         7     10.2.1.1        ASBR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EFFE0-ADF1-4196-981E-6956E7839F6D}"/>
              </a:ext>
            </a:extLst>
          </p:cNvPr>
          <p:cNvSpPr txBox="1"/>
          <p:nvPr/>
        </p:nvSpPr>
        <p:spPr>
          <a:xfrm>
            <a:off x="2351088" y="765176"/>
            <a:ext cx="7345362" cy="559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查看</a:t>
            </a:r>
            <a:r>
              <a:rPr lang="en-US" altLang="zh-CN" sz="1200" dirty="0">
                <a:latin typeface="+mn-ea"/>
              </a:rPr>
              <a:t>Router C</a:t>
            </a:r>
            <a:r>
              <a:rPr lang="zh-CN" altLang="en-US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OSPF</a:t>
            </a:r>
            <a:r>
              <a:rPr lang="zh-CN" altLang="en-US" sz="1200" dirty="0">
                <a:latin typeface="+mn-ea"/>
              </a:rPr>
              <a:t>路由表。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RouterC</a:t>
            </a:r>
            <a:r>
              <a:rPr lang="en-US" altLang="zh-CN" sz="1200" dirty="0">
                <a:latin typeface="+mn-ea"/>
              </a:rPr>
              <a:t>] display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routing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         OSPF Process 1 with Router ID 10.4.1.1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                  Routing Tables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Routing for Network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Destination        Cost     Type    </a:t>
            </a:r>
            <a:r>
              <a:rPr lang="en-US" altLang="zh-CN" sz="1200" dirty="0" err="1">
                <a:latin typeface="+mn-ea"/>
              </a:rPr>
              <a:t>NextHop</a:t>
            </a:r>
            <a:r>
              <a:rPr lang="en-US" altLang="zh-CN" sz="1200" dirty="0">
                <a:latin typeface="+mn-ea"/>
              </a:rPr>
              <a:t>         </a:t>
            </a:r>
            <a:r>
              <a:rPr lang="en-US" altLang="zh-CN" sz="1200" dirty="0" err="1">
                <a:latin typeface="+mn-ea"/>
              </a:rPr>
              <a:t>AdvRouter</a:t>
            </a:r>
            <a:r>
              <a:rPr lang="en-US" altLang="zh-CN" sz="1200" dirty="0">
                <a:latin typeface="+mn-ea"/>
              </a:rPr>
              <a:t>       Area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10.2.1.0/24        3        Transit 10.2.1.2        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10.3.1.0/24        7        Inter   10.2.1.1        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10.4.1.0/24        3        Stub    10.4.1.1        10.4.1.1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10.5.1.0/24        17       Inter   10.2.1.1        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10.1.1.0/24        5        Inter   10.2.1.1        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Routing for ASEs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Destination        Cost     Type    Tag         </a:t>
            </a:r>
            <a:r>
              <a:rPr lang="en-US" altLang="zh-CN" sz="1200" dirty="0" err="1">
                <a:latin typeface="+mn-ea"/>
              </a:rPr>
              <a:t>NextHop</a:t>
            </a:r>
            <a:r>
              <a:rPr lang="en-US" altLang="zh-CN" sz="1200" dirty="0">
                <a:latin typeface="+mn-ea"/>
              </a:rPr>
              <a:t>         </a:t>
            </a:r>
            <a:r>
              <a:rPr lang="en-US" altLang="zh-CN" sz="1200" dirty="0" err="1">
                <a:latin typeface="+mn-ea"/>
              </a:rPr>
              <a:t>AdvRouter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3.1.2.0/24         1        Type2   1           10.2.1.1        10.5.1.1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Total Nets: 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Intra Area: 2  Inter Area: 3  ASE: 1  NSSA: 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22942-AEC4-41FC-A1E1-2B4345E77930}"/>
              </a:ext>
            </a:extLst>
          </p:cNvPr>
          <p:cNvSpPr txBox="1"/>
          <p:nvPr/>
        </p:nvSpPr>
        <p:spPr>
          <a:xfrm>
            <a:off x="2279651" y="1125539"/>
            <a:ext cx="7129463" cy="3659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(4)</a:t>
            </a:r>
            <a:r>
              <a:rPr lang="zh-CN" altLang="en-US" sz="1200" dirty="0">
                <a:latin typeface="+mn-ea"/>
              </a:rPr>
              <a:t>        配置</a:t>
            </a:r>
            <a:r>
              <a:rPr lang="en-US" altLang="zh-CN" sz="1200" dirty="0">
                <a:latin typeface="+mn-ea"/>
              </a:rPr>
              <a:t>Area1</a:t>
            </a:r>
            <a:r>
              <a:rPr lang="zh-CN" altLang="en-US" sz="1200" dirty="0">
                <a:latin typeface="+mn-ea"/>
              </a:rPr>
              <a:t>为</a:t>
            </a:r>
            <a:r>
              <a:rPr lang="en-US" altLang="zh-CN" sz="1200" dirty="0">
                <a:latin typeface="+mn-ea"/>
              </a:rPr>
              <a:t>Stub</a:t>
            </a:r>
            <a:r>
              <a:rPr lang="zh-CN" altLang="en-US" sz="1200" dirty="0">
                <a:latin typeface="+mn-ea"/>
              </a:rPr>
              <a:t>区域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配置</a:t>
            </a:r>
            <a:r>
              <a:rPr lang="en-US" altLang="zh-CN" sz="1200" dirty="0">
                <a:latin typeface="+mn-ea"/>
              </a:rPr>
              <a:t>Router A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RouterA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[RouterA-ospf-1] area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[RouterA-ospf-1-area-0.0.0.1] stub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[RouterA-ospf-1-area-0.0.0.1]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配置</a:t>
            </a:r>
            <a:r>
              <a:rPr lang="en-US" altLang="zh-CN" sz="1200" dirty="0">
                <a:latin typeface="+mn-ea"/>
              </a:rPr>
              <a:t>Router C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RouterC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[RouterC-ospf-1] area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[RouterC-ospf-1-area-0.0.0.1] stub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[RouterC-ospf-1-area-0.0.0.1]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[RouterC-ospf-1] quit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F911E-DEE7-43F1-BD2B-88E70C1D7151}"/>
              </a:ext>
            </a:extLst>
          </p:cNvPr>
          <p:cNvSpPr txBox="1"/>
          <p:nvPr/>
        </p:nvSpPr>
        <p:spPr>
          <a:xfrm>
            <a:off x="2495550" y="765175"/>
            <a:ext cx="7416800" cy="5321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显示</a:t>
            </a:r>
            <a:r>
              <a:rPr lang="fr-FR" altLang="zh-CN" sz="1200" dirty="0">
                <a:latin typeface="+mn-ea"/>
              </a:rPr>
              <a:t>Router C</a:t>
            </a:r>
            <a:r>
              <a:rPr lang="zh-CN" altLang="en-US" sz="1200" dirty="0">
                <a:latin typeface="+mn-ea"/>
              </a:rPr>
              <a:t>的路由表。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fr-FR" altLang="zh-CN" sz="1200" dirty="0">
                <a:latin typeface="+mn-ea"/>
              </a:rPr>
              <a:t>RouterC] display ospf routing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         OSPF Process 1 with Router ID 10.4.1.1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                  Routing Tables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Routing for Network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Destination        Cost     Type    NextHop         AdvRouter       Area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0.0.0.0/0          4        Inter   10.2.1.1        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10.2.1.0/24        3        Transit 10.2.1.2        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10.3.1.0/24        7        Inter   10.2.1.1        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10.4.1.0/24        3        Stub    10.4.1.1        10.4.1.1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10.5.1.0/24        17       Inter   10.2.1.1        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10.1.1.0/24        5        Inter   10.2.1.1        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Total Nets: 6</a:t>
            </a:r>
          </a:p>
          <a:p>
            <a:pPr>
              <a:lnSpc>
                <a:spcPct val="150000"/>
              </a:lnSpc>
              <a:defRPr/>
            </a:pPr>
            <a:r>
              <a:rPr lang="fr-FR" altLang="zh-CN" sz="1200" dirty="0">
                <a:latin typeface="+mn-ea"/>
              </a:rPr>
              <a:t> Intra Area: 2  Inter Area: 4  ASE: 0  NSSA: 0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C3C2F-910A-47EB-921D-629196DE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基本功能配置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9D3DE-02A5-4AFB-9F9A-EE36E3ACEA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17FA7-960B-409B-98B8-BD58828520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0DD47-DE03-4B5A-8DD9-412E679B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1" y="1825625"/>
            <a:ext cx="5171429" cy="30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CE0E91-AED9-4D61-8081-EAC65A3C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5625"/>
            <a:ext cx="5000000" cy="24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5089E7-64F8-4B04-813B-6DE53FA5E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148393"/>
            <a:ext cx="5171429" cy="18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86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EFB80-3085-404F-9317-7C1779ED1FB1}"/>
              </a:ext>
            </a:extLst>
          </p:cNvPr>
          <p:cNvSpPr txBox="1"/>
          <p:nvPr/>
        </p:nvSpPr>
        <p:spPr>
          <a:xfrm>
            <a:off x="2208214" y="836613"/>
            <a:ext cx="7991475" cy="559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在</a:t>
            </a:r>
            <a:r>
              <a:rPr lang="en-US" altLang="zh-CN" sz="1200" dirty="0">
                <a:latin typeface="+mn-ea"/>
              </a:rPr>
              <a:t>ABR</a:t>
            </a:r>
            <a:r>
              <a:rPr lang="zh-CN" altLang="en-US" sz="1200" dirty="0">
                <a:latin typeface="+mn-ea"/>
              </a:rPr>
              <a:t>上配置禁止向区域通告</a:t>
            </a:r>
            <a:r>
              <a:rPr lang="en-US" altLang="zh-CN" sz="1200" dirty="0">
                <a:latin typeface="+mn-ea"/>
              </a:rPr>
              <a:t>Type3 LSA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RouterA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[RouterA-ospf-1] area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[RouterA-ospf-1-area-0.0.0.1] stub no-summary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[RouterA-ospf-1-area-0.0.0.1]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查看</a:t>
            </a:r>
            <a:r>
              <a:rPr lang="en-US" altLang="zh-CN" sz="1200" dirty="0">
                <a:latin typeface="+mn-ea"/>
              </a:rPr>
              <a:t>Router C</a:t>
            </a:r>
            <a:r>
              <a:rPr lang="zh-CN" altLang="en-US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OSPF</a:t>
            </a:r>
            <a:r>
              <a:rPr lang="zh-CN" altLang="en-US" sz="1200" dirty="0">
                <a:latin typeface="+mn-ea"/>
              </a:rPr>
              <a:t>路由表。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RouterC</a:t>
            </a:r>
            <a:r>
              <a:rPr lang="en-US" altLang="zh-CN" sz="1200" dirty="0">
                <a:latin typeface="+mn-ea"/>
              </a:rPr>
              <a:t>] display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routing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         OSPF Process 1 with Router ID 10.4.1.1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                  Routing Tables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Routing for Network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Destination        Cost     Type    </a:t>
            </a:r>
            <a:r>
              <a:rPr lang="en-US" altLang="zh-CN" sz="1200" dirty="0" err="1">
                <a:latin typeface="+mn-ea"/>
              </a:rPr>
              <a:t>NextHop</a:t>
            </a:r>
            <a:r>
              <a:rPr lang="en-US" altLang="zh-CN" sz="1200" dirty="0">
                <a:latin typeface="+mn-ea"/>
              </a:rPr>
              <a:t>         </a:t>
            </a:r>
            <a:r>
              <a:rPr lang="en-US" altLang="zh-CN" sz="1200" dirty="0" err="1">
                <a:latin typeface="+mn-ea"/>
              </a:rPr>
              <a:t>AdvRouter</a:t>
            </a:r>
            <a:r>
              <a:rPr lang="en-US" altLang="zh-CN" sz="1200" dirty="0">
                <a:latin typeface="+mn-ea"/>
              </a:rPr>
              <a:t>       Area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0.0.0.0/0          4        Inter   10.2.1.1        10.2.1.1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10.2.1.0/24        3        Transit 10.2.1.2        10.4.1.1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10.4.1.0/24        3        Stub    10.4.1.1        10.4.1.1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Total Nets: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Intra Area: 2  Inter Area: 1  ASE: 0  NSSA: 0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60CC3-6822-41A5-AC7C-C7B8742CDF31}"/>
              </a:ext>
            </a:extLst>
          </p:cNvPr>
          <p:cNvSpPr txBox="1"/>
          <p:nvPr/>
        </p:nvSpPr>
        <p:spPr>
          <a:xfrm>
            <a:off x="2063750" y="1196975"/>
            <a:ext cx="8280400" cy="1924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400" b="1" dirty="0">
                <a:latin typeface="+mn-ea"/>
              </a:rPr>
              <a:t>组网需求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+mn-ea"/>
              </a:rPr>
              <a:t>Area2</a:t>
            </a:r>
            <a:r>
              <a:rPr lang="zh-CN" altLang="en-US" sz="1400" dirty="0">
                <a:latin typeface="+mn-ea"/>
              </a:rPr>
              <a:t>没有与</a:t>
            </a:r>
            <a:r>
              <a:rPr lang="en-US" altLang="zh-CN" sz="1400" dirty="0">
                <a:latin typeface="+mn-ea"/>
              </a:rPr>
              <a:t>Area0</a:t>
            </a:r>
            <a:r>
              <a:rPr lang="zh-CN" altLang="en-US" sz="1400" dirty="0">
                <a:latin typeface="+mn-ea"/>
              </a:rPr>
              <a:t>直接相连。</a:t>
            </a:r>
            <a:r>
              <a:rPr lang="en-US" altLang="zh-CN" sz="1400" dirty="0">
                <a:latin typeface="+mn-ea"/>
              </a:rPr>
              <a:t>Area1</a:t>
            </a:r>
            <a:r>
              <a:rPr lang="zh-CN" altLang="en-US" sz="1400" dirty="0">
                <a:latin typeface="+mn-ea"/>
              </a:rPr>
              <a:t>被用作传输区域（</a:t>
            </a:r>
            <a:r>
              <a:rPr lang="en-US" altLang="zh-CN" sz="1400" dirty="0">
                <a:latin typeface="+mn-ea"/>
              </a:rPr>
              <a:t>Transit Area</a:t>
            </a:r>
            <a:r>
              <a:rPr lang="zh-CN" altLang="en-US" sz="1400" dirty="0">
                <a:latin typeface="+mn-ea"/>
              </a:rPr>
              <a:t>）来连接</a:t>
            </a:r>
            <a:r>
              <a:rPr lang="en-US" altLang="zh-CN" sz="1400" dirty="0">
                <a:latin typeface="+mn-ea"/>
              </a:rPr>
              <a:t>Area2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>
                <a:latin typeface="+mn-ea"/>
              </a:rPr>
              <a:t>Area0</a:t>
            </a:r>
            <a:r>
              <a:rPr lang="zh-CN" altLang="en-US" sz="1400" dirty="0">
                <a:latin typeface="+mn-ea"/>
              </a:rPr>
              <a:t>。</a:t>
            </a:r>
            <a:r>
              <a:rPr lang="en-US" altLang="zh-CN" sz="1400" dirty="0">
                <a:latin typeface="+mn-ea"/>
              </a:rPr>
              <a:t>Router B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>
                <a:latin typeface="+mn-ea"/>
              </a:rPr>
              <a:t>Router C</a:t>
            </a:r>
            <a:r>
              <a:rPr lang="zh-CN" altLang="en-US" sz="1400" dirty="0">
                <a:latin typeface="+mn-ea"/>
              </a:rPr>
              <a:t>之间配置一条虚连接。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配置完成后，</a:t>
            </a:r>
            <a:r>
              <a:rPr lang="en-US" altLang="zh-CN" sz="1400" dirty="0">
                <a:latin typeface="+mn-ea"/>
              </a:rPr>
              <a:t>Router B</a:t>
            </a:r>
            <a:r>
              <a:rPr lang="zh-CN" altLang="en-US" sz="1400" dirty="0">
                <a:latin typeface="+mn-ea"/>
              </a:rPr>
              <a:t>能够学到</a:t>
            </a:r>
            <a:r>
              <a:rPr lang="en-US" altLang="zh-CN" sz="1400" dirty="0">
                <a:latin typeface="+mn-ea"/>
              </a:rPr>
              <a:t>Area2</a:t>
            </a:r>
            <a:r>
              <a:rPr lang="zh-CN" altLang="en-US" sz="1400" dirty="0">
                <a:latin typeface="+mn-ea"/>
              </a:rPr>
              <a:t>中的路由。</a:t>
            </a:r>
          </a:p>
          <a:p>
            <a:pPr>
              <a:lnSpc>
                <a:spcPct val="200000"/>
              </a:lnSpc>
              <a:defRPr/>
            </a:pPr>
            <a:endParaRPr lang="zh-CN" altLang="en-US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417E6-D498-4B80-83F9-7AC8531EF54B}"/>
              </a:ext>
            </a:extLst>
          </p:cNvPr>
          <p:cNvSpPr txBox="1"/>
          <p:nvPr/>
        </p:nvSpPr>
        <p:spPr>
          <a:xfrm>
            <a:off x="1919289" y="107950"/>
            <a:ext cx="727233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配置</a:t>
            </a:r>
            <a:r>
              <a:rPr lang="en-US" altLang="zh-CN" sz="3200" b="1" dirty="0">
                <a:solidFill>
                  <a:srgbClr val="C00000"/>
                </a:solidFill>
                <a:latin typeface="+mj-ea"/>
                <a:ea typeface="+mj-ea"/>
              </a:rPr>
              <a:t>OSPF</a:t>
            </a:r>
            <a:r>
              <a:rPr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的虚连接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3398B0CE-9C3D-4A6F-8FC2-0EB6F0E9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3213101"/>
            <a:ext cx="74882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31715F-616A-4CE8-82AD-7AB643C34B28}"/>
              </a:ext>
            </a:extLst>
          </p:cNvPr>
          <p:cNvSpPr txBox="1"/>
          <p:nvPr/>
        </p:nvSpPr>
        <p:spPr>
          <a:xfrm>
            <a:off x="2711450" y="1268414"/>
            <a:ext cx="6769100" cy="504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(1)</a:t>
            </a:r>
            <a:r>
              <a:rPr lang="zh-CN" altLang="en-US" sz="1200" dirty="0">
                <a:latin typeface="+mn-ea"/>
              </a:rPr>
              <a:t>        配置各接口的</a:t>
            </a:r>
            <a:r>
              <a:rPr lang="en-US" altLang="zh-CN" sz="1200" dirty="0">
                <a:latin typeface="+mn-ea"/>
              </a:rPr>
              <a:t>IP</a:t>
            </a:r>
            <a:r>
              <a:rPr lang="zh-CN" altLang="en-US" sz="1200" dirty="0">
                <a:latin typeface="+mn-ea"/>
              </a:rPr>
              <a:t>地址（略）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(2)</a:t>
            </a:r>
            <a:r>
              <a:rPr lang="zh-CN" altLang="en-US" sz="1200" dirty="0">
                <a:latin typeface="+mn-ea"/>
              </a:rPr>
              <a:t>        配置</a:t>
            </a:r>
            <a:r>
              <a:rPr lang="en-US" altLang="zh-CN" sz="1200" dirty="0">
                <a:latin typeface="+mn-ea"/>
              </a:rPr>
              <a:t>OSPF</a:t>
            </a:r>
            <a:r>
              <a:rPr lang="zh-CN" altLang="en-US" sz="1200" dirty="0">
                <a:latin typeface="+mn-ea"/>
              </a:rPr>
              <a:t>基本功能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配置 </a:t>
            </a:r>
            <a:r>
              <a:rPr lang="en-US" altLang="zh-CN" sz="1200" dirty="0">
                <a:latin typeface="+mn-ea"/>
              </a:rPr>
              <a:t>Router A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&lt;</a:t>
            </a:r>
            <a:r>
              <a:rPr lang="en-US" altLang="zh-CN" sz="1200" dirty="0" err="1">
                <a:latin typeface="+mn-ea"/>
              </a:rPr>
              <a:t>RouterA</a:t>
            </a:r>
            <a:r>
              <a:rPr lang="en-US" altLang="zh-CN" sz="1200" dirty="0">
                <a:latin typeface="+mn-ea"/>
              </a:rPr>
              <a:t>&gt; system-view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RouterA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1 router-id 1.1.1.1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[RouterA-ospf-1] area 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[RouterA-ospf-1-area-0.0.0.0] network 10.1.1.0 0.0.0.255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[RouterA-ospf-1-area-0.0.0.0]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配置</a:t>
            </a:r>
            <a:r>
              <a:rPr lang="en-US" altLang="zh-CN" sz="1200" dirty="0">
                <a:latin typeface="+mn-ea"/>
              </a:rPr>
              <a:t>Router B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&lt;</a:t>
            </a:r>
            <a:r>
              <a:rPr lang="en-US" altLang="zh-CN" sz="1200" dirty="0" err="1">
                <a:latin typeface="+mn-ea"/>
              </a:rPr>
              <a:t>RouterB</a:t>
            </a:r>
            <a:r>
              <a:rPr lang="en-US" altLang="zh-CN" sz="1200" dirty="0">
                <a:latin typeface="+mn-ea"/>
              </a:rPr>
              <a:t>&gt; system-view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RouterB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1 router-id 2.2.2.2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[RouterB-ospf-1] area 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[RouterB-ospf-1-area-0.0.0.0] network 10.1.1.0 0.0.0.255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[RouterB-ospf-1-area-0.0.0.0]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[RouterB-ospf-1] area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[RouterB–ospf-1-area-0.0.0.1] network 10.2.1.0 0.0.0.255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[RouterB–ospf-1-area-0.0.0.1] quit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D175A-7CC1-4177-89E9-64A8948DA736}"/>
              </a:ext>
            </a:extLst>
          </p:cNvPr>
          <p:cNvSpPr txBox="1"/>
          <p:nvPr/>
        </p:nvSpPr>
        <p:spPr>
          <a:xfrm>
            <a:off x="2351088" y="765176"/>
            <a:ext cx="7345362" cy="4213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配置</a:t>
            </a:r>
            <a:r>
              <a:rPr lang="en-US" altLang="zh-CN" sz="1200" dirty="0">
                <a:latin typeface="+mn-ea"/>
              </a:rPr>
              <a:t>Router C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&lt;</a:t>
            </a:r>
            <a:r>
              <a:rPr lang="en-US" altLang="zh-CN" sz="1200" dirty="0" err="1">
                <a:latin typeface="+mn-ea"/>
              </a:rPr>
              <a:t>RouterC</a:t>
            </a:r>
            <a:r>
              <a:rPr lang="en-US" altLang="zh-CN" sz="1200" dirty="0">
                <a:latin typeface="+mn-ea"/>
              </a:rPr>
              <a:t>&gt; system-view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RouterC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1 router-id 3.3.3.3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[RouterC-ospf-1] area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[RouterC-ospf-1-area-0.0.0.1] network 10.2.1.0 0.0.0.255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[RouterC-ospf-1-area-0.0.0.1]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[RouterC-ospf-1] area 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[RouterC–ospf-1-area-0.0.0.2] network 10.3.1.0 0.0.0.255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[RouterC–ospf-1-area-0.0.0.2]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配置</a:t>
            </a:r>
            <a:r>
              <a:rPr lang="en-US" altLang="zh-CN" sz="1200" dirty="0">
                <a:latin typeface="+mn-ea"/>
              </a:rPr>
              <a:t>Router D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&lt;</a:t>
            </a:r>
            <a:r>
              <a:rPr lang="en-US" altLang="zh-CN" sz="1200" dirty="0" err="1">
                <a:latin typeface="+mn-ea"/>
              </a:rPr>
              <a:t>RouterD</a:t>
            </a:r>
            <a:r>
              <a:rPr lang="en-US" altLang="zh-CN" sz="1200" dirty="0">
                <a:latin typeface="+mn-ea"/>
              </a:rPr>
              <a:t>&gt; system-view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RouterD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1 router-id 4.4.4.4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[RouterD-ospf-1] area 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[RouterD-ospf-1-area-0.0.0.2] network 10.3.1.0 0.0.0.255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[RouterD-ospf-1-area-0.0.0.2] quit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686D5-5B42-41E1-B1ED-0CC37ABCFC9D}"/>
              </a:ext>
            </a:extLst>
          </p:cNvPr>
          <p:cNvSpPr txBox="1"/>
          <p:nvPr/>
        </p:nvSpPr>
        <p:spPr>
          <a:xfrm>
            <a:off x="2279651" y="1125539"/>
            <a:ext cx="7129463" cy="3381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(3)</a:t>
            </a:r>
            <a:r>
              <a:rPr lang="zh-CN" altLang="en-US" sz="1200" dirty="0">
                <a:latin typeface="+mn-ea"/>
              </a:rPr>
              <a:t>        配置虚连接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配置</a:t>
            </a:r>
            <a:r>
              <a:rPr lang="en-US" altLang="zh-CN" sz="1200" dirty="0">
                <a:latin typeface="+mn-ea"/>
              </a:rPr>
              <a:t>Router B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RouterB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[RouterB-ospf-1] area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[RouterB-ospf-1-area-0.0.0.1] </a:t>
            </a:r>
            <a:r>
              <a:rPr lang="en-US" altLang="zh-CN" sz="1200" dirty="0" err="1">
                <a:latin typeface="+mn-ea"/>
              </a:rPr>
              <a:t>vlink</a:t>
            </a:r>
            <a:r>
              <a:rPr lang="en-US" altLang="zh-CN" sz="1200" dirty="0">
                <a:latin typeface="+mn-ea"/>
              </a:rPr>
              <a:t>-peer 3.3.3.3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[RouterB-ospf-1-area-0.0.0.1]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[RouterB-ospf-1]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配置</a:t>
            </a:r>
            <a:r>
              <a:rPr lang="en-US" altLang="zh-CN" sz="1200" dirty="0">
                <a:latin typeface="+mn-ea"/>
              </a:rPr>
              <a:t>Router C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RouterhC</a:t>
            </a:r>
            <a:r>
              <a:rPr lang="en-US" altLang="zh-CN" sz="1200" dirty="0">
                <a:latin typeface="+mn-ea"/>
              </a:rPr>
              <a:t>]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[RouterC-ospf-1] area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[RouterC-ospf-1-area-0.0.0.1] </a:t>
            </a:r>
            <a:r>
              <a:rPr lang="en-US" altLang="zh-CN" sz="1200" dirty="0" err="1">
                <a:latin typeface="+mn-ea"/>
              </a:rPr>
              <a:t>vlink</a:t>
            </a:r>
            <a:r>
              <a:rPr lang="en-US" altLang="zh-CN" sz="1200" dirty="0">
                <a:latin typeface="+mn-ea"/>
              </a:rPr>
              <a:t>-peer 2.2.2.2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[RouterC-ospf-1-area-0.0.0.1] quit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7058A-1079-42E0-999D-0598781B3794}"/>
              </a:ext>
            </a:extLst>
          </p:cNvPr>
          <p:cNvSpPr txBox="1"/>
          <p:nvPr/>
        </p:nvSpPr>
        <p:spPr>
          <a:xfrm>
            <a:off x="2495550" y="765176"/>
            <a:ext cx="7416800" cy="3935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查看</a:t>
            </a:r>
            <a:r>
              <a:rPr lang="en-US" altLang="zh-CN" sz="1200" dirty="0">
                <a:latin typeface="+mn-ea"/>
              </a:rPr>
              <a:t>Router B</a:t>
            </a:r>
            <a:r>
              <a:rPr lang="zh-CN" altLang="en-US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OSPF</a:t>
            </a:r>
            <a:r>
              <a:rPr lang="zh-CN" altLang="en-US" sz="1200" dirty="0">
                <a:latin typeface="+mn-ea"/>
              </a:rPr>
              <a:t>路由表。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[</a:t>
            </a:r>
            <a:r>
              <a:rPr lang="en-US" altLang="zh-CN" sz="1200" dirty="0" err="1">
                <a:latin typeface="+mn-ea"/>
              </a:rPr>
              <a:t>RouterB</a:t>
            </a:r>
            <a:r>
              <a:rPr lang="en-US" altLang="zh-CN" sz="1200" dirty="0">
                <a:latin typeface="+mn-ea"/>
              </a:rPr>
              <a:t>] display </a:t>
            </a:r>
            <a:r>
              <a:rPr lang="en-US" altLang="zh-CN" sz="1200" dirty="0" err="1">
                <a:latin typeface="+mn-ea"/>
              </a:rPr>
              <a:t>ospf</a:t>
            </a:r>
            <a:r>
              <a:rPr lang="en-US" altLang="zh-CN" sz="1200" dirty="0">
                <a:latin typeface="+mn-ea"/>
              </a:rPr>
              <a:t> routing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         OSPF Process 1 with Router ID 2.2.2.2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                  Routing Tables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Routing for Network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Destination        Cost     Type    </a:t>
            </a:r>
            <a:r>
              <a:rPr lang="en-US" altLang="zh-CN" sz="1200" dirty="0" err="1">
                <a:latin typeface="+mn-ea"/>
              </a:rPr>
              <a:t>NextHop</a:t>
            </a:r>
            <a:r>
              <a:rPr lang="en-US" altLang="zh-CN" sz="1200" dirty="0">
                <a:latin typeface="+mn-ea"/>
              </a:rPr>
              <a:t>         </a:t>
            </a:r>
            <a:r>
              <a:rPr lang="en-US" altLang="zh-CN" sz="1200" dirty="0" err="1">
                <a:latin typeface="+mn-ea"/>
              </a:rPr>
              <a:t>AdvRouter</a:t>
            </a:r>
            <a:r>
              <a:rPr lang="en-US" altLang="zh-CN" sz="1200" dirty="0">
                <a:latin typeface="+mn-ea"/>
              </a:rPr>
              <a:t>       Area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10.2.1.0/24        2        Transit 10.2.1.1        3.3.3.3         0.0.0.1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10.3.1.0/24        5        Inter   10.2.1.2        3.3.3.3         0.0.0.0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10.1.1.0/24        2        Transit 10.1.1.2        2.2.2.2         0.0.0.0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Total Nets: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+mn-ea"/>
              </a:rPr>
              <a:t> Intra Area: 2  Inter Area: 1  ASE: 0  NSSA: 0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latin typeface="+mn-ea"/>
              </a:rPr>
              <a:t>可以看到，</a:t>
            </a:r>
            <a:r>
              <a:rPr lang="en-US" altLang="zh-CN" sz="1200" dirty="0">
                <a:latin typeface="+mn-ea"/>
              </a:rPr>
              <a:t>Router B</a:t>
            </a:r>
            <a:r>
              <a:rPr lang="zh-CN" altLang="en-US" sz="1200" dirty="0">
                <a:latin typeface="+mn-ea"/>
              </a:rPr>
              <a:t>已经学到了</a:t>
            </a:r>
            <a:r>
              <a:rPr lang="en-US" altLang="zh-CN" sz="1200" dirty="0">
                <a:latin typeface="+mn-ea"/>
              </a:rPr>
              <a:t>Area2</a:t>
            </a:r>
            <a:r>
              <a:rPr lang="zh-CN" altLang="en-US" sz="1200" dirty="0">
                <a:latin typeface="+mn-ea"/>
              </a:rPr>
              <a:t>的路由</a:t>
            </a:r>
            <a:r>
              <a:rPr lang="en-US" altLang="zh-CN" sz="1200" dirty="0">
                <a:latin typeface="+mn-ea"/>
              </a:rPr>
              <a:t>10.3.1.0/24</a:t>
            </a:r>
            <a:r>
              <a:rPr lang="zh-CN" altLang="en-US" sz="1200" dirty="0">
                <a:latin typeface="+mn-ea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D3405-6167-4D77-BC56-35540315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单区域</a:t>
            </a:r>
            <a:r>
              <a:rPr lang="en-US" altLang="zh-CN" dirty="0"/>
              <a:t>OSPF</a:t>
            </a:r>
            <a:r>
              <a:rPr lang="zh-CN" altLang="en-US" dirty="0"/>
              <a:t>配置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664B3-BC59-43AF-9870-7E84AD41E4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55DDA-EF5C-4104-98E2-7F5446C4B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8FAE17-AFC6-4BE8-A916-02B89D7E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2" y="1825625"/>
            <a:ext cx="5447619" cy="40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432268-7089-45A7-A3C3-B31AC4A1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81" y="1825625"/>
            <a:ext cx="6390476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8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7D89A-5B8B-4A07-8091-3635CCDC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单区域</a:t>
            </a:r>
            <a:r>
              <a:rPr lang="en-US" altLang="zh-CN" dirty="0"/>
              <a:t>OSPF</a:t>
            </a:r>
            <a:r>
              <a:rPr lang="zh-CN" altLang="en-US" dirty="0"/>
              <a:t>配置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CB65E-C5C0-4454-866E-76F13D07E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9BF99-EABD-4A78-892E-AD1DA9F03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3B5473-D3A8-4F01-AC0C-84BE2E64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09524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9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15">
            <a:extLst>
              <a:ext uri="{FF2B5EF4-FFF2-40B4-BE49-F238E27FC236}">
                <a16:creationId xmlns:a16="http://schemas.microsoft.com/office/drawing/2014/main" id="{ABD2AB3C-176C-4926-A7C6-23C141B8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6" y="2286000"/>
            <a:ext cx="3571875" cy="1511300"/>
          </a:xfrm>
          <a:prstGeom prst="ellipse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1" name="Oval 15">
            <a:extLst>
              <a:ext uri="{FF2B5EF4-FFF2-40B4-BE49-F238E27FC236}">
                <a16:creationId xmlns:a16="http://schemas.microsoft.com/office/drawing/2014/main" id="{F3D7201B-35A6-42E8-9F0E-956439E2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9" y="2286000"/>
            <a:ext cx="3571875" cy="1511300"/>
          </a:xfrm>
          <a:prstGeom prst="ellipse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2" name="标题 1">
            <a:extLst>
              <a:ext uri="{FF2B5EF4-FFF2-40B4-BE49-F238E27FC236}">
                <a16:creationId xmlns:a16="http://schemas.microsoft.com/office/drawing/2014/main" id="{09D531A7-826E-4680-AEE1-C90C05CD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OSPF</a:t>
            </a:r>
            <a:r>
              <a:rPr lang="zh-CN" altLang="en-US"/>
              <a:t>多区域配置示例</a:t>
            </a:r>
          </a:p>
        </p:txBody>
      </p:sp>
      <p:grpSp>
        <p:nvGrpSpPr>
          <p:cNvPr id="48133" name="Group 42">
            <a:extLst>
              <a:ext uri="{FF2B5EF4-FFF2-40B4-BE49-F238E27FC236}">
                <a16:creationId xmlns:a16="http://schemas.microsoft.com/office/drawing/2014/main" id="{41354999-A805-4EB1-80A0-4878065828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276" y="2843213"/>
            <a:ext cx="936625" cy="652462"/>
            <a:chOff x="3541" y="1317"/>
            <a:chExt cx="747" cy="546"/>
          </a:xfrm>
        </p:grpSpPr>
        <p:sp>
          <p:nvSpPr>
            <p:cNvPr id="48187" name="AutoShape 43">
              <a:extLst>
                <a:ext uri="{FF2B5EF4-FFF2-40B4-BE49-F238E27FC236}">
                  <a16:creationId xmlns:a16="http://schemas.microsoft.com/office/drawing/2014/main" id="{BF73D263-0973-4AFA-BE13-4525A8D4F4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Freeform 44">
              <a:extLst>
                <a:ext uri="{FF2B5EF4-FFF2-40B4-BE49-F238E27FC236}">
                  <a16:creationId xmlns:a16="http://schemas.microsoft.com/office/drawing/2014/main" id="{8CAFC6BE-6E07-4162-B992-1101A15EC6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5468974 w 416"/>
                <a:gd name="T1" fmla="*/ 10852850 h 207"/>
                <a:gd name="T2" fmla="*/ 7911591 w 416"/>
                <a:gd name="T3" fmla="*/ 10852850 h 207"/>
                <a:gd name="T4" fmla="*/ 140305 w 416"/>
                <a:gd name="T5" fmla="*/ 142607 h 207"/>
                <a:gd name="T6" fmla="*/ 0 w 416"/>
                <a:gd name="T7" fmla="*/ 142607 h 207"/>
                <a:gd name="T8" fmla="*/ 0 w 416"/>
                <a:gd name="T9" fmla="*/ 10349795 h 207"/>
                <a:gd name="T10" fmla="*/ 140305 w 416"/>
                <a:gd name="T11" fmla="*/ 10349795 h 207"/>
                <a:gd name="T12" fmla="*/ 7911591 w 416"/>
                <a:gd name="T13" fmla="*/ 20622141 h 207"/>
                <a:gd name="T14" fmla="*/ 45468974 w 416"/>
                <a:gd name="T15" fmla="*/ 20622141 h 207"/>
                <a:gd name="T16" fmla="*/ 53149976 w 416"/>
                <a:gd name="T17" fmla="*/ 10349795 h 207"/>
                <a:gd name="T18" fmla="*/ 53149976 w 416"/>
                <a:gd name="T19" fmla="*/ 10349795 h 207"/>
                <a:gd name="T20" fmla="*/ 53149976 w 416"/>
                <a:gd name="T21" fmla="*/ 0 h 207"/>
                <a:gd name="T22" fmla="*/ 45468974 w 416"/>
                <a:gd name="T23" fmla="*/ 108528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9" name="Freeform 45">
              <a:extLst>
                <a:ext uri="{FF2B5EF4-FFF2-40B4-BE49-F238E27FC236}">
                  <a16:creationId xmlns:a16="http://schemas.microsoft.com/office/drawing/2014/main" id="{AF1651BA-E984-4381-9A0D-23AE4EF3E3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9630536 w 457"/>
                <a:gd name="T1" fmla="*/ 6382609 h 264"/>
                <a:gd name="T2" fmla="*/ 49794359 w 457"/>
                <a:gd name="T3" fmla="*/ 29481538 h 264"/>
                <a:gd name="T4" fmla="*/ 10845858 w 457"/>
                <a:gd name="T5" fmla="*/ 29481538 h 264"/>
                <a:gd name="T6" fmla="*/ 10692947 w 457"/>
                <a:gd name="T7" fmla="*/ 6382609 h 264"/>
                <a:gd name="T8" fmla="*/ 49630536 w 457"/>
                <a:gd name="T9" fmla="*/ 638260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0" name="Freeform 46">
              <a:extLst>
                <a:ext uri="{FF2B5EF4-FFF2-40B4-BE49-F238E27FC236}">
                  <a16:creationId xmlns:a16="http://schemas.microsoft.com/office/drawing/2014/main" id="{B9B65B7E-0244-463B-B390-B1F5902B3A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72397 w 24"/>
                <a:gd name="T1" fmla="*/ 442733 h 33"/>
                <a:gd name="T2" fmla="*/ 772397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04351 w 24"/>
                <a:gd name="T9" fmla="*/ 873654 h 33"/>
                <a:gd name="T10" fmla="*/ 1124576 w 24"/>
                <a:gd name="T11" fmla="*/ 442733 h 33"/>
                <a:gd name="T12" fmla="*/ 772397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178376 w 24"/>
                <a:gd name="T21" fmla="*/ 171640 h 33"/>
                <a:gd name="T22" fmla="*/ 2576641 w 24"/>
                <a:gd name="T23" fmla="*/ 711056 h 33"/>
                <a:gd name="T24" fmla="*/ 1686004 w 24"/>
                <a:gd name="T25" fmla="*/ 1445295 h 33"/>
                <a:gd name="T26" fmla="*/ 1686004 w 24"/>
                <a:gd name="T27" fmla="*/ 1445295 h 33"/>
                <a:gd name="T28" fmla="*/ 2178376 w 24"/>
                <a:gd name="T29" fmla="*/ 1674368 h 33"/>
                <a:gd name="T30" fmla="*/ 2353726 w 24"/>
                <a:gd name="T31" fmla="*/ 1890627 h 33"/>
                <a:gd name="T32" fmla="*/ 2739756 w 24"/>
                <a:gd name="T33" fmla="*/ 2867002 h 33"/>
                <a:gd name="T34" fmla="*/ 1686004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772397 w 24"/>
                <a:gd name="T41" fmla="*/ 1719440 h 33"/>
                <a:gd name="T42" fmla="*/ 772397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1" name="Freeform 47">
              <a:extLst>
                <a:ext uri="{FF2B5EF4-FFF2-40B4-BE49-F238E27FC236}">
                  <a16:creationId xmlns:a16="http://schemas.microsoft.com/office/drawing/2014/main" id="{44B36027-9668-414F-A6DA-718EF005A45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56543 w 29"/>
                <a:gd name="T1" fmla="*/ 2106534 h 35"/>
                <a:gd name="T2" fmla="*/ 1513706 w 29"/>
                <a:gd name="T3" fmla="*/ 3513568 h 35"/>
                <a:gd name="T4" fmla="*/ 2124841 w 29"/>
                <a:gd name="T5" fmla="*/ 2106534 h 35"/>
                <a:gd name="T6" fmla="*/ 1513706 w 29"/>
                <a:gd name="T7" fmla="*/ 722206 h 35"/>
                <a:gd name="T8" fmla="*/ 856543 w 29"/>
                <a:gd name="T9" fmla="*/ 2106534 h 35"/>
                <a:gd name="T10" fmla="*/ 0 w 29"/>
                <a:gd name="T11" fmla="*/ 2106534 h 35"/>
                <a:gd name="T12" fmla="*/ 326099 w 29"/>
                <a:gd name="T13" fmla="*/ 585473 h 35"/>
                <a:gd name="T14" fmla="*/ 1513706 w 29"/>
                <a:gd name="T15" fmla="*/ 0 h 35"/>
                <a:gd name="T16" fmla="*/ 2702622 w 29"/>
                <a:gd name="T17" fmla="*/ 585473 h 35"/>
                <a:gd name="T18" fmla="*/ 3113035 w 29"/>
                <a:gd name="T19" fmla="*/ 2106534 h 35"/>
                <a:gd name="T20" fmla="*/ 2702622 w 29"/>
                <a:gd name="T21" fmla="*/ 3649648 h 35"/>
                <a:gd name="T22" fmla="*/ 1513706 w 29"/>
                <a:gd name="T23" fmla="*/ 4238500 h 35"/>
                <a:gd name="T24" fmla="*/ 326099 w 29"/>
                <a:gd name="T25" fmla="*/ 3513568 h 35"/>
                <a:gd name="T26" fmla="*/ 0 w 29"/>
                <a:gd name="T27" fmla="*/ 2106534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2" name="Freeform 48">
              <a:extLst>
                <a:ext uri="{FF2B5EF4-FFF2-40B4-BE49-F238E27FC236}">
                  <a16:creationId xmlns:a16="http://schemas.microsoft.com/office/drawing/2014/main" id="{F688812A-96B2-46DB-8CC2-4E051063B2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70107 h 34"/>
                <a:gd name="T2" fmla="*/ 0 w 24"/>
                <a:gd name="T3" fmla="*/ 0 h 34"/>
                <a:gd name="T4" fmla="*/ 772397 w 24"/>
                <a:gd name="T5" fmla="*/ 0 h 34"/>
                <a:gd name="T6" fmla="*/ 772397 w 24"/>
                <a:gd name="T7" fmla="*/ 2290903 h 34"/>
                <a:gd name="T8" fmla="*/ 1448447 w 24"/>
                <a:gd name="T9" fmla="*/ 2877337 h 34"/>
                <a:gd name="T10" fmla="*/ 1827436 w 24"/>
                <a:gd name="T11" fmla="*/ 2290903 h 34"/>
                <a:gd name="T12" fmla="*/ 1827436 w 24"/>
                <a:gd name="T13" fmla="*/ 0 h 34"/>
                <a:gd name="T14" fmla="*/ 2739756 w 24"/>
                <a:gd name="T15" fmla="*/ 0 h 34"/>
                <a:gd name="T16" fmla="*/ 2739756 w 24"/>
                <a:gd name="T17" fmla="*/ 2170107 h 34"/>
                <a:gd name="T18" fmla="*/ 2390513 w 24"/>
                <a:gd name="T19" fmla="*/ 3118996 h 34"/>
                <a:gd name="T20" fmla="*/ 1448447 w 24"/>
                <a:gd name="T21" fmla="*/ 3510466 h 34"/>
                <a:gd name="T22" fmla="*/ 342829 w 24"/>
                <a:gd name="T23" fmla="*/ 3118996 h 34"/>
                <a:gd name="T24" fmla="*/ 0 w 24"/>
                <a:gd name="T25" fmla="*/ 217010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Freeform 49">
              <a:extLst>
                <a:ext uri="{FF2B5EF4-FFF2-40B4-BE49-F238E27FC236}">
                  <a16:creationId xmlns:a16="http://schemas.microsoft.com/office/drawing/2014/main" id="{5066097F-EE83-41F7-9394-1D00040C14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4" name="Freeform 50">
              <a:extLst>
                <a:ext uri="{FF2B5EF4-FFF2-40B4-BE49-F238E27FC236}">
                  <a16:creationId xmlns:a16="http://schemas.microsoft.com/office/drawing/2014/main" id="{98E5EA11-816E-4AE5-8AF9-80D0D211DD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5" name="Freeform 51">
              <a:extLst>
                <a:ext uri="{FF2B5EF4-FFF2-40B4-BE49-F238E27FC236}">
                  <a16:creationId xmlns:a16="http://schemas.microsoft.com/office/drawing/2014/main" id="{B00BE676-3E35-405E-8B53-74C99CE644E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905283 w 24"/>
                <a:gd name="T1" fmla="*/ 442733 h 33"/>
                <a:gd name="T2" fmla="*/ 905283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86004 w 24"/>
                <a:gd name="T9" fmla="*/ 873654 h 33"/>
                <a:gd name="T10" fmla="*/ 1124576 w 24"/>
                <a:gd name="T11" fmla="*/ 442733 h 33"/>
                <a:gd name="T12" fmla="*/ 905283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353726 w 24"/>
                <a:gd name="T21" fmla="*/ 171640 h 33"/>
                <a:gd name="T22" fmla="*/ 2607070 w 24"/>
                <a:gd name="T23" fmla="*/ 711056 h 33"/>
                <a:gd name="T24" fmla="*/ 1827436 w 24"/>
                <a:gd name="T25" fmla="*/ 1445295 h 33"/>
                <a:gd name="T26" fmla="*/ 1827436 w 24"/>
                <a:gd name="T27" fmla="*/ 1445295 h 33"/>
                <a:gd name="T28" fmla="*/ 2178376 w 24"/>
                <a:gd name="T29" fmla="*/ 1674368 h 33"/>
                <a:gd name="T30" fmla="*/ 2390513 w 24"/>
                <a:gd name="T31" fmla="*/ 1890627 h 33"/>
                <a:gd name="T32" fmla="*/ 2739756 w 24"/>
                <a:gd name="T33" fmla="*/ 2867002 h 33"/>
                <a:gd name="T34" fmla="*/ 1827436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905283 w 24"/>
                <a:gd name="T41" fmla="*/ 1719440 h 33"/>
                <a:gd name="T42" fmla="*/ 905283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6" name="Freeform 52">
              <a:extLst>
                <a:ext uri="{FF2B5EF4-FFF2-40B4-BE49-F238E27FC236}">
                  <a16:creationId xmlns:a16="http://schemas.microsoft.com/office/drawing/2014/main" id="{191F2CBC-BBE9-48C5-8A22-AC3B7BFE53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030712 w 162"/>
                <a:gd name="T1" fmla="*/ 6919716 h 60"/>
                <a:gd name="T2" fmla="*/ 3874117 w 162"/>
                <a:gd name="T3" fmla="*/ 6775756 h 60"/>
                <a:gd name="T4" fmla="*/ 0 w 162"/>
                <a:gd name="T5" fmla="*/ 4530727 h 60"/>
                <a:gd name="T6" fmla="*/ 2989085 w 162"/>
                <a:gd name="T7" fmla="*/ 2864161 h 60"/>
                <a:gd name="T8" fmla="*/ 6983097 w 162"/>
                <a:gd name="T9" fmla="*/ 5168455 h 60"/>
                <a:gd name="T10" fmla="*/ 9975162 w 162"/>
                <a:gd name="T11" fmla="*/ 4929077 h 60"/>
                <a:gd name="T12" fmla="*/ 15059094 w 162"/>
                <a:gd name="T13" fmla="*/ 2065559 h 60"/>
                <a:gd name="T14" fmla="*/ 9479711 w 162"/>
                <a:gd name="T15" fmla="*/ 2065559 h 60"/>
                <a:gd name="T16" fmla="*/ 9479711 w 162"/>
                <a:gd name="T17" fmla="*/ 0 h 60"/>
                <a:gd name="T18" fmla="*/ 21789555 w 162"/>
                <a:gd name="T19" fmla="*/ 0 h 60"/>
                <a:gd name="T20" fmla="*/ 21789555 w 162"/>
                <a:gd name="T21" fmla="*/ 6919716 h 60"/>
                <a:gd name="T22" fmla="*/ 18210001 w 162"/>
                <a:gd name="T23" fmla="*/ 6919716 h 60"/>
                <a:gd name="T24" fmla="*/ 18054129 w 162"/>
                <a:gd name="T25" fmla="*/ 3759637 h 60"/>
                <a:gd name="T26" fmla="*/ 13083690 w 162"/>
                <a:gd name="T27" fmla="*/ 6634518 h 60"/>
                <a:gd name="T28" fmla="*/ 8074066 w 162"/>
                <a:gd name="T29" fmla="*/ 7782207 h 60"/>
                <a:gd name="T30" fmla="*/ 4030712 w 162"/>
                <a:gd name="T31" fmla="*/ 6919716 h 60"/>
                <a:gd name="T32" fmla="*/ 4030712 w 162"/>
                <a:gd name="T33" fmla="*/ 6919716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7" name="Freeform 53">
              <a:extLst>
                <a:ext uri="{FF2B5EF4-FFF2-40B4-BE49-F238E27FC236}">
                  <a16:creationId xmlns:a16="http://schemas.microsoft.com/office/drawing/2014/main" id="{28916F80-A8FE-4083-9D71-A351B9C906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740801 w 105"/>
                <a:gd name="T1" fmla="*/ 10581481 h 93"/>
                <a:gd name="T2" fmla="*/ 8298067 w 105"/>
                <a:gd name="T3" fmla="*/ 8309373 h 93"/>
                <a:gd name="T4" fmla="*/ 7943215 w 105"/>
                <a:gd name="T5" fmla="*/ 6619854 h 93"/>
                <a:gd name="T6" fmla="*/ 3430642 w 105"/>
                <a:gd name="T7" fmla="*/ 3818580 h 93"/>
                <a:gd name="T8" fmla="*/ 3430642 w 105"/>
                <a:gd name="T9" fmla="*/ 7008659 h 93"/>
                <a:gd name="T10" fmla="*/ 0 w 105"/>
                <a:gd name="T11" fmla="*/ 7008659 h 93"/>
                <a:gd name="T12" fmla="*/ 0 w 105"/>
                <a:gd name="T13" fmla="*/ 0 h 93"/>
                <a:gd name="T14" fmla="*/ 11148881 w 105"/>
                <a:gd name="T15" fmla="*/ 0 h 93"/>
                <a:gd name="T16" fmla="*/ 11148881 w 105"/>
                <a:gd name="T17" fmla="*/ 2037961 h 93"/>
                <a:gd name="T18" fmla="*/ 6026007 w 105"/>
                <a:gd name="T19" fmla="*/ 2037961 h 93"/>
                <a:gd name="T20" fmla="*/ 10631816 w 105"/>
                <a:gd name="T21" fmla="*/ 4848159 h 93"/>
                <a:gd name="T22" fmla="*/ 12717885 w 105"/>
                <a:gd name="T23" fmla="*/ 7662023 h 93"/>
                <a:gd name="T24" fmla="*/ 10988890 w 105"/>
                <a:gd name="T25" fmla="*/ 10044670 h 93"/>
                <a:gd name="T26" fmla="*/ 7487306 w 105"/>
                <a:gd name="T27" fmla="*/ 12245753 h 93"/>
                <a:gd name="T28" fmla="*/ 4740801 w 105"/>
                <a:gd name="T29" fmla="*/ 10581481 h 93"/>
                <a:gd name="T30" fmla="*/ 4740801 w 105"/>
                <a:gd name="T31" fmla="*/ 105814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8" name="Freeform 54">
              <a:extLst>
                <a:ext uri="{FF2B5EF4-FFF2-40B4-BE49-F238E27FC236}">
                  <a16:creationId xmlns:a16="http://schemas.microsoft.com/office/drawing/2014/main" id="{0A880FA7-AE73-4695-9419-BA36F2B40B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7764147 w 162"/>
                <a:gd name="T1" fmla="*/ 1017245 h 60"/>
                <a:gd name="T2" fmla="*/ 21789555 w 162"/>
                <a:gd name="T3" fmla="*/ 3249549 h 60"/>
                <a:gd name="T4" fmla="*/ 18685706 w 162"/>
                <a:gd name="T5" fmla="*/ 4929077 h 60"/>
                <a:gd name="T6" fmla="*/ 14655195 w 162"/>
                <a:gd name="T7" fmla="*/ 2713783 h 60"/>
                <a:gd name="T8" fmla="*/ 11869820 w 162"/>
                <a:gd name="T9" fmla="*/ 3017802 h 60"/>
                <a:gd name="T10" fmla="*/ 6747069 w 162"/>
                <a:gd name="T11" fmla="*/ 5900943 h 60"/>
                <a:gd name="T12" fmla="*/ 12342815 w 162"/>
                <a:gd name="T13" fmla="*/ 5900943 h 60"/>
                <a:gd name="T14" fmla="*/ 12342815 w 162"/>
                <a:gd name="T15" fmla="*/ 7782207 h 60"/>
                <a:gd name="T16" fmla="*/ 0 w 162"/>
                <a:gd name="T17" fmla="*/ 7782207 h 60"/>
                <a:gd name="T18" fmla="*/ 0 w 162"/>
                <a:gd name="T19" fmla="*/ 862822 h 60"/>
                <a:gd name="T20" fmla="*/ 3637201 w 162"/>
                <a:gd name="T21" fmla="*/ 862822 h 60"/>
                <a:gd name="T22" fmla="*/ 3637201 w 162"/>
                <a:gd name="T23" fmla="*/ 4061950 h 60"/>
                <a:gd name="T24" fmla="*/ 8705989 w 162"/>
                <a:gd name="T25" fmla="*/ 1264628 h 60"/>
                <a:gd name="T26" fmla="*/ 13608429 w 162"/>
                <a:gd name="T27" fmla="*/ 0 h 60"/>
                <a:gd name="T28" fmla="*/ 17764147 w 162"/>
                <a:gd name="T29" fmla="*/ 1017245 h 60"/>
                <a:gd name="T30" fmla="*/ 17764147 w 162"/>
                <a:gd name="T31" fmla="*/ 1017245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9" name="Freeform 55">
              <a:extLst>
                <a:ext uri="{FF2B5EF4-FFF2-40B4-BE49-F238E27FC236}">
                  <a16:creationId xmlns:a16="http://schemas.microsoft.com/office/drawing/2014/main" id="{29FC2AA1-018D-4875-B5A4-0CBBF1407E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3764667 w 104"/>
                <a:gd name="T1" fmla="*/ 4802462 h 94"/>
                <a:gd name="T2" fmla="*/ 13764667 w 104"/>
                <a:gd name="T3" fmla="*/ 11226567 h 94"/>
                <a:gd name="T4" fmla="*/ 1698632 w 104"/>
                <a:gd name="T5" fmla="*/ 11226567 h 94"/>
                <a:gd name="T6" fmla="*/ 1632959 w 104"/>
                <a:gd name="T7" fmla="*/ 9351933 h 94"/>
                <a:gd name="T8" fmla="*/ 7132175 w 104"/>
                <a:gd name="T9" fmla="*/ 9351933 h 94"/>
                <a:gd name="T10" fmla="*/ 2108920 w 104"/>
                <a:gd name="T11" fmla="*/ 6676919 h 94"/>
                <a:gd name="T12" fmla="*/ 0 w 104"/>
                <a:gd name="T13" fmla="*/ 4186002 h 94"/>
                <a:gd name="T14" fmla="*/ 1698632 w 104"/>
                <a:gd name="T15" fmla="*/ 2082776 h 94"/>
                <a:gd name="T16" fmla="*/ 5634967 w 104"/>
                <a:gd name="T17" fmla="*/ 0 h 94"/>
                <a:gd name="T18" fmla="*/ 8585851 w 104"/>
                <a:gd name="T19" fmla="*/ 1528017 h 94"/>
                <a:gd name="T20" fmla="*/ 4769219 w 104"/>
                <a:gd name="T21" fmla="*/ 3613522 h 94"/>
                <a:gd name="T22" fmla="*/ 5206646 w 104"/>
                <a:gd name="T23" fmla="*/ 5154345 h 94"/>
                <a:gd name="T24" fmla="*/ 10225899 w 104"/>
                <a:gd name="T25" fmla="*/ 7816771 h 94"/>
                <a:gd name="T26" fmla="*/ 10225899 w 104"/>
                <a:gd name="T27" fmla="*/ 4802462 h 94"/>
                <a:gd name="T28" fmla="*/ 13764667 w 104"/>
                <a:gd name="T29" fmla="*/ 4802462 h 94"/>
                <a:gd name="T30" fmla="*/ 13764667 w 104"/>
                <a:gd name="T31" fmla="*/ 480246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0" name="Freeform 56">
              <a:extLst>
                <a:ext uri="{FF2B5EF4-FFF2-40B4-BE49-F238E27FC236}">
                  <a16:creationId xmlns:a16="http://schemas.microsoft.com/office/drawing/2014/main" id="{72DF5F16-3EF4-4DEA-8CF1-862C6AAE33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693543 w 162"/>
                <a:gd name="T1" fmla="*/ 7550224 h 61"/>
                <a:gd name="T2" fmla="*/ 3693543 w 162"/>
                <a:gd name="T3" fmla="*/ 7550224 h 61"/>
                <a:gd name="T4" fmla="*/ 0 w 162"/>
                <a:gd name="T5" fmla="*/ 5132964 h 61"/>
                <a:gd name="T6" fmla="*/ 2793689 w 162"/>
                <a:gd name="T7" fmla="*/ 3284552 h 61"/>
                <a:gd name="T8" fmla="*/ 6491339 w 162"/>
                <a:gd name="T9" fmla="*/ 5694702 h 61"/>
                <a:gd name="T10" fmla="*/ 9119577 w 162"/>
                <a:gd name="T11" fmla="*/ 5384512 h 61"/>
                <a:gd name="T12" fmla="*/ 13824501 w 162"/>
                <a:gd name="T13" fmla="*/ 2266361 h 61"/>
                <a:gd name="T14" fmla="*/ 8620454 w 162"/>
                <a:gd name="T15" fmla="*/ 2266361 h 61"/>
                <a:gd name="T16" fmla="*/ 8620454 w 162"/>
                <a:gd name="T17" fmla="*/ 0 h 61"/>
                <a:gd name="T18" fmla="*/ 19929652 w 162"/>
                <a:gd name="T19" fmla="*/ 0 h 61"/>
                <a:gd name="T20" fmla="*/ 19929652 w 162"/>
                <a:gd name="T21" fmla="*/ 7707634 h 61"/>
                <a:gd name="T22" fmla="*/ 16630801 w 162"/>
                <a:gd name="T23" fmla="*/ 7707634 h 61"/>
                <a:gd name="T24" fmla="*/ 16630801 w 162"/>
                <a:gd name="T25" fmla="*/ 4184407 h 61"/>
                <a:gd name="T26" fmla="*/ 11918680 w 162"/>
                <a:gd name="T27" fmla="*/ 7276729 h 61"/>
                <a:gd name="T28" fmla="*/ 7451482 w 162"/>
                <a:gd name="T29" fmla="*/ 8665713 h 61"/>
                <a:gd name="T30" fmla="*/ 3693543 w 162"/>
                <a:gd name="T31" fmla="*/ 7550224 h 61"/>
                <a:gd name="T32" fmla="*/ 3693543 w 162"/>
                <a:gd name="T33" fmla="*/ 755022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1" name="Freeform 57">
              <a:extLst>
                <a:ext uri="{FF2B5EF4-FFF2-40B4-BE49-F238E27FC236}">
                  <a16:creationId xmlns:a16="http://schemas.microsoft.com/office/drawing/2014/main" id="{798EEC86-F2EA-43EC-AC2A-8ABBA9E383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5611040 w 105"/>
                <a:gd name="T1" fmla="*/ 11338299 h 94"/>
                <a:gd name="T2" fmla="*/ 9592241 w 105"/>
                <a:gd name="T3" fmla="*/ 8813191 h 94"/>
                <a:gd name="T4" fmla="*/ 9191419 w 105"/>
                <a:gd name="T5" fmla="*/ 7180818 h 94"/>
                <a:gd name="T6" fmla="*/ 3887204 w 105"/>
                <a:gd name="T7" fmla="*/ 4098271 h 94"/>
                <a:gd name="T8" fmla="*/ 3887204 w 105"/>
                <a:gd name="T9" fmla="*/ 7425278 h 94"/>
                <a:gd name="T10" fmla="*/ 151073 w 105"/>
                <a:gd name="T11" fmla="*/ 7425278 h 94"/>
                <a:gd name="T12" fmla="*/ 0 w 105"/>
                <a:gd name="T13" fmla="*/ 0 h 94"/>
                <a:gd name="T14" fmla="*/ 12830380 w 105"/>
                <a:gd name="T15" fmla="*/ 0 h 94"/>
                <a:gd name="T16" fmla="*/ 12924479 w 105"/>
                <a:gd name="T17" fmla="*/ 2227436 h 94"/>
                <a:gd name="T18" fmla="*/ 7164447 w 105"/>
                <a:gd name="T19" fmla="*/ 2227436 h 94"/>
                <a:gd name="T20" fmla="*/ 12426826 w 105"/>
                <a:gd name="T21" fmla="*/ 5321696 h 94"/>
                <a:gd name="T22" fmla="*/ 14650091 w 105"/>
                <a:gd name="T23" fmla="*/ 8269650 h 94"/>
                <a:gd name="T24" fmla="*/ 12830380 w 105"/>
                <a:gd name="T25" fmla="*/ 10705903 h 94"/>
                <a:gd name="T26" fmla="*/ 8701851 w 105"/>
                <a:gd name="T27" fmla="*/ 13134947 h 94"/>
                <a:gd name="T28" fmla="*/ 5611040 w 105"/>
                <a:gd name="T29" fmla="*/ 11338299 h 94"/>
                <a:gd name="T30" fmla="*/ 5611040 w 105"/>
                <a:gd name="T31" fmla="*/ 1133829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2" name="Freeform 58">
              <a:extLst>
                <a:ext uri="{FF2B5EF4-FFF2-40B4-BE49-F238E27FC236}">
                  <a16:creationId xmlns:a16="http://schemas.microsoft.com/office/drawing/2014/main" id="{8F07AD5E-914A-4A21-817E-BEE7660CBB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6208271 w 162"/>
                <a:gd name="T1" fmla="*/ 880657 h 61"/>
                <a:gd name="T2" fmla="*/ 19929652 w 162"/>
                <a:gd name="T3" fmla="*/ 2842167 h 61"/>
                <a:gd name="T4" fmla="*/ 17238991 w 162"/>
                <a:gd name="T5" fmla="*/ 4279761 h 61"/>
                <a:gd name="T6" fmla="*/ 13544169 w 162"/>
                <a:gd name="T7" fmla="*/ 2319624 h 61"/>
                <a:gd name="T8" fmla="*/ 10802319 w 162"/>
                <a:gd name="T9" fmla="*/ 2527525 h 61"/>
                <a:gd name="T10" fmla="*/ 6103223 w 162"/>
                <a:gd name="T11" fmla="*/ 5009339 h 61"/>
                <a:gd name="T12" fmla="*/ 11325814 w 162"/>
                <a:gd name="T13" fmla="*/ 5009339 h 61"/>
                <a:gd name="T14" fmla="*/ 11325814 w 162"/>
                <a:gd name="T15" fmla="*/ 6816577 h 61"/>
                <a:gd name="T16" fmla="*/ 0 w 162"/>
                <a:gd name="T17" fmla="*/ 6816577 h 61"/>
                <a:gd name="T18" fmla="*/ 0 w 162"/>
                <a:gd name="T19" fmla="*/ 752403 h 61"/>
                <a:gd name="T20" fmla="*/ 3329502 w 162"/>
                <a:gd name="T21" fmla="*/ 752403 h 61"/>
                <a:gd name="T22" fmla="*/ 3465532 w 162"/>
                <a:gd name="T23" fmla="*/ 3556308 h 61"/>
                <a:gd name="T24" fmla="*/ 8028116 w 162"/>
                <a:gd name="T25" fmla="*/ 1092947 h 61"/>
                <a:gd name="T26" fmla="*/ 12461666 w 162"/>
                <a:gd name="T27" fmla="*/ 0 h 61"/>
                <a:gd name="T28" fmla="*/ 16208271 w 162"/>
                <a:gd name="T29" fmla="*/ 880657 h 61"/>
                <a:gd name="T30" fmla="*/ 16208271 w 162"/>
                <a:gd name="T31" fmla="*/ 880657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3" name="Freeform 59">
              <a:extLst>
                <a:ext uri="{FF2B5EF4-FFF2-40B4-BE49-F238E27FC236}">
                  <a16:creationId xmlns:a16="http://schemas.microsoft.com/office/drawing/2014/main" id="{7EC979AD-9EEC-4D7C-B9D2-1A80E292FD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717885 w 105"/>
                <a:gd name="T1" fmla="*/ 5717804 h 94"/>
                <a:gd name="T2" fmla="*/ 12717885 w 105"/>
                <a:gd name="T3" fmla="*/ 13134947 h 94"/>
                <a:gd name="T4" fmla="*/ 1552818 w 105"/>
                <a:gd name="T5" fmla="*/ 13134947 h 94"/>
                <a:gd name="T6" fmla="*/ 1552818 w 105"/>
                <a:gd name="T7" fmla="*/ 10942971 h 94"/>
                <a:gd name="T8" fmla="*/ 6707193 w 105"/>
                <a:gd name="T9" fmla="*/ 10942971 h 94"/>
                <a:gd name="T10" fmla="*/ 2106535 w 105"/>
                <a:gd name="T11" fmla="*/ 7860855 h 94"/>
                <a:gd name="T12" fmla="*/ 0 w 105"/>
                <a:gd name="T13" fmla="*/ 4826468 h 94"/>
                <a:gd name="T14" fmla="*/ 1693737 w 105"/>
                <a:gd name="T15" fmla="*/ 2392184 h 94"/>
                <a:gd name="T16" fmla="*/ 5215777 w 105"/>
                <a:gd name="T17" fmla="*/ 0 h 94"/>
                <a:gd name="T18" fmla="*/ 7943215 w 105"/>
                <a:gd name="T19" fmla="*/ 1787686 h 94"/>
                <a:gd name="T20" fmla="*/ 4377933 w 105"/>
                <a:gd name="T21" fmla="*/ 4383099 h 94"/>
                <a:gd name="T22" fmla="*/ 4740801 w 105"/>
                <a:gd name="T23" fmla="*/ 5978483 h 94"/>
                <a:gd name="T24" fmla="*/ 9318875 w 105"/>
                <a:gd name="T25" fmla="*/ 9058326 h 94"/>
                <a:gd name="T26" fmla="*/ 9318875 w 105"/>
                <a:gd name="T27" fmla="*/ 5717804 h 94"/>
                <a:gd name="T28" fmla="*/ 12717885 w 105"/>
                <a:gd name="T29" fmla="*/ 5717804 h 94"/>
                <a:gd name="T30" fmla="*/ 12717885 w 105"/>
                <a:gd name="T31" fmla="*/ 5717804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4" name="Text Box 63">
            <a:extLst>
              <a:ext uri="{FF2B5EF4-FFF2-40B4-BE49-F238E27FC236}">
                <a16:creationId xmlns:a16="http://schemas.microsoft.com/office/drawing/2014/main" id="{BAC32E1C-F6D3-4700-B375-3E99EFBCE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9" y="2857501"/>
            <a:ext cx="2016125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CC0000"/>
                </a:solidFill>
                <a:ea typeface="微软雅黑" panose="020B0503020204020204" pitchFamily="34" charset="-122"/>
              </a:rPr>
              <a:t>RTA </a:t>
            </a:r>
          </a:p>
        </p:txBody>
      </p:sp>
      <p:sp>
        <p:nvSpPr>
          <p:cNvPr id="48135" name="Text Box 64">
            <a:extLst>
              <a:ext uri="{FF2B5EF4-FFF2-40B4-BE49-F238E27FC236}">
                <a16:creationId xmlns:a16="http://schemas.microsoft.com/office/drawing/2014/main" id="{08F4FCCA-13FB-4AAE-ACD2-90E343A69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9" y="2500314"/>
            <a:ext cx="1150937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CC0000"/>
                </a:solidFill>
                <a:ea typeface="微软雅黑" panose="020B0503020204020204" pitchFamily="34" charset="-122"/>
              </a:rPr>
              <a:t>RTB </a:t>
            </a:r>
          </a:p>
        </p:txBody>
      </p:sp>
      <p:sp>
        <p:nvSpPr>
          <p:cNvPr id="48136" name="Text Box 66">
            <a:extLst>
              <a:ext uri="{FF2B5EF4-FFF2-40B4-BE49-F238E27FC236}">
                <a16:creationId xmlns:a16="http://schemas.microsoft.com/office/drawing/2014/main" id="{C2F48CFA-A9F6-4DC2-8C3F-9494A673D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2857501"/>
            <a:ext cx="1150938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ea typeface="微软雅黑" panose="020B0503020204020204" pitchFamily="34" charset="-122"/>
              </a:rPr>
              <a:t>10.0.0.2/24</a:t>
            </a:r>
          </a:p>
        </p:txBody>
      </p:sp>
      <p:sp>
        <p:nvSpPr>
          <p:cNvPr id="48137" name="Text Box 67">
            <a:extLst>
              <a:ext uri="{FF2B5EF4-FFF2-40B4-BE49-F238E27FC236}">
                <a16:creationId xmlns:a16="http://schemas.microsoft.com/office/drawing/2014/main" id="{F557199E-9760-4C30-84F9-0F715F942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4" y="3143251"/>
            <a:ext cx="2160587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ea typeface="微软雅黑" panose="020B0503020204020204" pitchFamily="34" charset="-122"/>
              </a:rPr>
              <a:t>10.0.0.1/24</a:t>
            </a:r>
          </a:p>
        </p:txBody>
      </p:sp>
      <p:sp>
        <p:nvSpPr>
          <p:cNvPr id="48138" name="Text Box 68">
            <a:extLst>
              <a:ext uri="{FF2B5EF4-FFF2-40B4-BE49-F238E27FC236}">
                <a16:creationId xmlns:a16="http://schemas.microsoft.com/office/drawing/2014/main" id="{F5E3DB6A-64E4-4E68-9FA5-43D8D69C1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4" y="2857500"/>
            <a:ext cx="11509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1400" b="1"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ea typeface="微软雅黑" panose="020B0503020204020204" pitchFamily="34" charset="-122"/>
              </a:rPr>
              <a:t>20.0.0.1/24</a:t>
            </a:r>
          </a:p>
        </p:txBody>
      </p:sp>
      <p:sp>
        <p:nvSpPr>
          <p:cNvPr id="48139" name="Text Box 72">
            <a:extLst>
              <a:ext uri="{FF2B5EF4-FFF2-40B4-BE49-F238E27FC236}">
                <a16:creationId xmlns:a16="http://schemas.microsoft.com/office/drawing/2014/main" id="{9B945369-D40A-42F9-AE6F-AE62419F7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4" y="2357439"/>
            <a:ext cx="1660525" cy="34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ea typeface="微软雅黑" panose="020B0503020204020204" pitchFamily="34" charset="-122"/>
              </a:rPr>
              <a:t>Area0</a:t>
            </a:r>
          </a:p>
        </p:txBody>
      </p:sp>
      <p:sp>
        <p:nvSpPr>
          <p:cNvPr id="48140" name="Text Box 137">
            <a:extLst>
              <a:ext uri="{FF2B5EF4-FFF2-40B4-BE49-F238E27FC236}">
                <a16:creationId xmlns:a16="http://schemas.microsoft.com/office/drawing/2014/main" id="{401F22C1-1C27-4A09-9B0A-63CE5CD94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2832101"/>
            <a:ext cx="1150937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ea typeface="微软雅黑" panose="020B0503020204020204" pitchFamily="34" charset="-122"/>
              </a:rPr>
              <a:t>20.0.0.2/24</a:t>
            </a:r>
          </a:p>
        </p:txBody>
      </p:sp>
      <p:grpSp>
        <p:nvGrpSpPr>
          <p:cNvPr id="48141" name="Group 24">
            <a:extLst>
              <a:ext uri="{FF2B5EF4-FFF2-40B4-BE49-F238E27FC236}">
                <a16:creationId xmlns:a16="http://schemas.microsoft.com/office/drawing/2014/main" id="{0E6D1B6C-6C70-43F8-977E-19D9F196CE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8301" y="2843213"/>
            <a:ext cx="936625" cy="652462"/>
            <a:chOff x="3541" y="1317"/>
            <a:chExt cx="747" cy="546"/>
          </a:xfrm>
        </p:grpSpPr>
        <p:sp>
          <p:nvSpPr>
            <p:cNvPr id="48170" name="AutoShape 25">
              <a:extLst>
                <a:ext uri="{FF2B5EF4-FFF2-40B4-BE49-F238E27FC236}">
                  <a16:creationId xmlns:a16="http://schemas.microsoft.com/office/drawing/2014/main" id="{0428C782-EDE0-4389-8E55-113A0E9247D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Freeform 26">
              <a:extLst>
                <a:ext uri="{FF2B5EF4-FFF2-40B4-BE49-F238E27FC236}">
                  <a16:creationId xmlns:a16="http://schemas.microsoft.com/office/drawing/2014/main" id="{BFF391FB-16C9-4DF9-BD59-42DA0412CE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5468974 w 416"/>
                <a:gd name="T1" fmla="*/ 10852850 h 207"/>
                <a:gd name="T2" fmla="*/ 7911591 w 416"/>
                <a:gd name="T3" fmla="*/ 10852850 h 207"/>
                <a:gd name="T4" fmla="*/ 140305 w 416"/>
                <a:gd name="T5" fmla="*/ 142607 h 207"/>
                <a:gd name="T6" fmla="*/ 0 w 416"/>
                <a:gd name="T7" fmla="*/ 142607 h 207"/>
                <a:gd name="T8" fmla="*/ 0 w 416"/>
                <a:gd name="T9" fmla="*/ 10349795 h 207"/>
                <a:gd name="T10" fmla="*/ 140305 w 416"/>
                <a:gd name="T11" fmla="*/ 10349795 h 207"/>
                <a:gd name="T12" fmla="*/ 7911591 w 416"/>
                <a:gd name="T13" fmla="*/ 20622141 h 207"/>
                <a:gd name="T14" fmla="*/ 45468974 w 416"/>
                <a:gd name="T15" fmla="*/ 20622141 h 207"/>
                <a:gd name="T16" fmla="*/ 53149976 w 416"/>
                <a:gd name="T17" fmla="*/ 10349795 h 207"/>
                <a:gd name="T18" fmla="*/ 53149976 w 416"/>
                <a:gd name="T19" fmla="*/ 10349795 h 207"/>
                <a:gd name="T20" fmla="*/ 53149976 w 416"/>
                <a:gd name="T21" fmla="*/ 0 h 207"/>
                <a:gd name="T22" fmla="*/ 45468974 w 416"/>
                <a:gd name="T23" fmla="*/ 108528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Freeform 27">
              <a:extLst>
                <a:ext uri="{FF2B5EF4-FFF2-40B4-BE49-F238E27FC236}">
                  <a16:creationId xmlns:a16="http://schemas.microsoft.com/office/drawing/2014/main" id="{9A17B91A-1474-4AF4-9639-70479E2BA1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9630536 w 457"/>
                <a:gd name="T1" fmla="*/ 6382609 h 264"/>
                <a:gd name="T2" fmla="*/ 49794359 w 457"/>
                <a:gd name="T3" fmla="*/ 29481538 h 264"/>
                <a:gd name="T4" fmla="*/ 10845858 w 457"/>
                <a:gd name="T5" fmla="*/ 29481538 h 264"/>
                <a:gd name="T6" fmla="*/ 10692947 w 457"/>
                <a:gd name="T7" fmla="*/ 6382609 h 264"/>
                <a:gd name="T8" fmla="*/ 49630536 w 457"/>
                <a:gd name="T9" fmla="*/ 638260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Freeform 28">
              <a:extLst>
                <a:ext uri="{FF2B5EF4-FFF2-40B4-BE49-F238E27FC236}">
                  <a16:creationId xmlns:a16="http://schemas.microsoft.com/office/drawing/2014/main" id="{FB8FFB87-7F71-48FA-BBF9-4E5390A63F9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72397 w 24"/>
                <a:gd name="T1" fmla="*/ 442733 h 33"/>
                <a:gd name="T2" fmla="*/ 772397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04351 w 24"/>
                <a:gd name="T9" fmla="*/ 873654 h 33"/>
                <a:gd name="T10" fmla="*/ 1124576 w 24"/>
                <a:gd name="T11" fmla="*/ 442733 h 33"/>
                <a:gd name="T12" fmla="*/ 772397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178376 w 24"/>
                <a:gd name="T21" fmla="*/ 171640 h 33"/>
                <a:gd name="T22" fmla="*/ 2576641 w 24"/>
                <a:gd name="T23" fmla="*/ 711056 h 33"/>
                <a:gd name="T24" fmla="*/ 1686004 w 24"/>
                <a:gd name="T25" fmla="*/ 1445295 h 33"/>
                <a:gd name="T26" fmla="*/ 1686004 w 24"/>
                <a:gd name="T27" fmla="*/ 1445295 h 33"/>
                <a:gd name="T28" fmla="*/ 2178376 w 24"/>
                <a:gd name="T29" fmla="*/ 1674368 h 33"/>
                <a:gd name="T30" fmla="*/ 2353726 w 24"/>
                <a:gd name="T31" fmla="*/ 1890627 h 33"/>
                <a:gd name="T32" fmla="*/ 2739756 w 24"/>
                <a:gd name="T33" fmla="*/ 2867002 h 33"/>
                <a:gd name="T34" fmla="*/ 1686004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772397 w 24"/>
                <a:gd name="T41" fmla="*/ 1719440 h 33"/>
                <a:gd name="T42" fmla="*/ 772397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Freeform 29">
              <a:extLst>
                <a:ext uri="{FF2B5EF4-FFF2-40B4-BE49-F238E27FC236}">
                  <a16:creationId xmlns:a16="http://schemas.microsoft.com/office/drawing/2014/main" id="{201B52A6-816A-451D-AB36-9336461FA2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56543 w 29"/>
                <a:gd name="T1" fmla="*/ 2106534 h 35"/>
                <a:gd name="T2" fmla="*/ 1513706 w 29"/>
                <a:gd name="T3" fmla="*/ 3513568 h 35"/>
                <a:gd name="T4" fmla="*/ 2124841 w 29"/>
                <a:gd name="T5" fmla="*/ 2106534 h 35"/>
                <a:gd name="T6" fmla="*/ 1513706 w 29"/>
                <a:gd name="T7" fmla="*/ 722206 h 35"/>
                <a:gd name="T8" fmla="*/ 856543 w 29"/>
                <a:gd name="T9" fmla="*/ 2106534 h 35"/>
                <a:gd name="T10" fmla="*/ 0 w 29"/>
                <a:gd name="T11" fmla="*/ 2106534 h 35"/>
                <a:gd name="T12" fmla="*/ 326099 w 29"/>
                <a:gd name="T13" fmla="*/ 585473 h 35"/>
                <a:gd name="T14" fmla="*/ 1513706 w 29"/>
                <a:gd name="T15" fmla="*/ 0 h 35"/>
                <a:gd name="T16" fmla="*/ 2702622 w 29"/>
                <a:gd name="T17" fmla="*/ 585473 h 35"/>
                <a:gd name="T18" fmla="*/ 3113035 w 29"/>
                <a:gd name="T19" fmla="*/ 2106534 h 35"/>
                <a:gd name="T20" fmla="*/ 2702622 w 29"/>
                <a:gd name="T21" fmla="*/ 3649648 h 35"/>
                <a:gd name="T22" fmla="*/ 1513706 w 29"/>
                <a:gd name="T23" fmla="*/ 4238500 h 35"/>
                <a:gd name="T24" fmla="*/ 326099 w 29"/>
                <a:gd name="T25" fmla="*/ 3513568 h 35"/>
                <a:gd name="T26" fmla="*/ 0 w 29"/>
                <a:gd name="T27" fmla="*/ 2106534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Freeform 30">
              <a:extLst>
                <a:ext uri="{FF2B5EF4-FFF2-40B4-BE49-F238E27FC236}">
                  <a16:creationId xmlns:a16="http://schemas.microsoft.com/office/drawing/2014/main" id="{F7BC656F-1269-4BAB-B7E6-80E7818003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70107 h 34"/>
                <a:gd name="T2" fmla="*/ 0 w 24"/>
                <a:gd name="T3" fmla="*/ 0 h 34"/>
                <a:gd name="T4" fmla="*/ 772397 w 24"/>
                <a:gd name="T5" fmla="*/ 0 h 34"/>
                <a:gd name="T6" fmla="*/ 772397 w 24"/>
                <a:gd name="T7" fmla="*/ 2290903 h 34"/>
                <a:gd name="T8" fmla="*/ 1448447 w 24"/>
                <a:gd name="T9" fmla="*/ 2877337 h 34"/>
                <a:gd name="T10" fmla="*/ 1827436 w 24"/>
                <a:gd name="T11" fmla="*/ 2290903 h 34"/>
                <a:gd name="T12" fmla="*/ 1827436 w 24"/>
                <a:gd name="T13" fmla="*/ 0 h 34"/>
                <a:gd name="T14" fmla="*/ 2739756 w 24"/>
                <a:gd name="T15" fmla="*/ 0 h 34"/>
                <a:gd name="T16" fmla="*/ 2739756 w 24"/>
                <a:gd name="T17" fmla="*/ 2170107 h 34"/>
                <a:gd name="T18" fmla="*/ 2390513 w 24"/>
                <a:gd name="T19" fmla="*/ 3118996 h 34"/>
                <a:gd name="T20" fmla="*/ 1448447 w 24"/>
                <a:gd name="T21" fmla="*/ 3510466 h 34"/>
                <a:gd name="T22" fmla="*/ 342829 w 24"/>
                <a:gd name="T23" fmla="*/ 3118996 h 34"/>
                <a:gd name="T24" fmla="*/ 0 w 24"/>
                <a:gd name="T25" fmla="*/ 217010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Freeform 31">
              <a:extLst>
                <a:ext uri="{FF2B5EF4-FFF2-40B4-BE49-F238E27FC236}">
                  <a16:creationId xmlns:a16="http://schemas.microsoft.com/office/drawing/2014/main" id="{160A2F46-8F80-42EC-BDC1-BBC6A04095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Freeform 32">
              <a:extLst>
                <a:ext uri="{FF2B5EF4-FFF2-40B4-BE49-F238E27FC236}">
                  <a16:creationId xmlns:a16="http://schemas.microsoft.com/office/drawing/2014/main" id="{A57C2692-50E9-4226-955F-7F299055DE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Freeform 33">
              <a:extLst>
                <a:ext uri="{FF2B5EF4-FFF2-40B4-BE49-F238E27FC236}">
                  <a16:creationId xmlns:a16="http://schemas.microsoft.com/office/drawing/2014/main" id="{D051AD66-E08C-4542-A89E-1B8BFF7D7E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905283 w 24"/>
                <a:gd name="T1" fmla="*/ 442733 h 33"/>
                <a:gd name="T2" fmla="*/ 905283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86004 w 24"/>
                <a:gd name="T9" fmla="*/ 873654 h 33"/>
                <a:gd name="T10" fmla="*/ 1124576 w 24"/>
                <a:gd name="T11" fmla="*/ 442733 h 33"/>
                <a:gd name="T12" fmla="*/ 905283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353726 w 24"/>
                <a:gd name="T21" fmla="*/ 171640 h 33"/>
                <a:gd name="T22" fmla="*/ 2607070 w 24"/>
                <a:gd name="T23" fmla="*/ 711056 h 33"/>
                <a:gd name="T24" fmla="*/ 1827436 w 24"/>
                <a:gd name="T25" fmla="*/ 1445295 h 33"/>
                <a:gd name="T26" fmla="*/ 1827436 w 24"/>
                <a:gd name="T27" fmla="*/ 1445295 h 33"/>
                <a:gd name="T28" fmla="*/ 2178376 w 24"/>
                <a:gd name="T29" fmla="*/ 1674368 h 33"/>
                <a:gd name="T30" fmla="*/ 2390513 w 24"/>
                <a:gd name="T31" fmla="*/ 1890627 h 33"/>
                <a:gd name="T32" fmla="*/ 2739756 w 24"/>
                <a:gd name="T33" fmla="*/ 2867002 h 33"/>
                <a:gd name="T34" fmla="*/ 1827436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905283 w 24"/>
                <a:gd name="T41" fmla="*/ 1719440 h 33"/>
                <a:gd name="T42" fmla="*/ 905283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Freeform 34">
              <a:extLst>
                <a:ext uri="{FF2B5EF4-FFF2-40B4-BE49-F238E27FC236}">
                  <a16:creationId xmlns:a16="http://schemas.microsoft.com/office/drawing/2014/main" id="{4D35C3F5-F7DB-4E8F-9ED9-3AB6137374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030712 w 162"/>
                <a:gd name="T1" fmla="*/ 6919716 h 60"/>
                <a:gd name="T2" fmla="*/ 3874117 w 162"/>
                <a:gd name="T3" fmla="*/ 6775756 h 60"/>
                <a:gd name="T4" fmla="*/ 0 w 162"/>
                <a:gd name="T5" fmla="*/ 4530727 h 60"/>
                <a:gd name="T6" fmla="*/ 2989085 w 162"/>
                <a:gd name="T7" fmla="*/ 2864161 h 60"/>
                <a:gd name="T8" fmla="*/ 6983097 w 162"/>
                <a:gd name="T9" fmla="*/ 5168455 h 60"/>
                <a:gd name="T10" fmla="*/ 9975162 w 162"/>
                <a:gd name="T11" fmla="*/ 4929077 h 60"/>
                <a:gd name="T12" fmla="*/ 15059094 w 162"/>
                <a:gd name="T13" fmla="*/ 2065559 h 60"/>
                <a:gd name="T14" fmla="*/ 9479711 w 162"/>
                <a:gd name="T15" fmla="*/ 2065559 h 60"/>
                <a:gd name="T16" fmla="*/ 9479711 w 162"/>
                <a:gd name="T17" fmla="*/ 0 h 60"/>
                <a:gd name="T18" fmla="*/ 21789555 w 162"/>
                <a:gd name="T19" fmla="*/ 0 h 60"/>
                <a:gd name="T20" fmla="*/ 21789555 w 162"/>
                <a:gd name="T21" fmla="*/ 6919716 h 60"/>
                <a:gd name="T22" fmla="*/ 18210001 w 162"/>
                <a:gd name="T23" fmla="*/ 6919716 h 60"/>
                <a:gd name="T24" fmla="*/ 18054129 w 162"/>
                <a:gd name="T25" fmla="*/ 3759637 h 60"/>
                <a:gd name="T26" fmla="*/ 13083690 w 162"/>
                <a:gd name="T27" fmla="*/ 6634518 h 60"/>
                <a:gd name="T28" fmla="*/ 8074066 w 162"/>
                <a:gd name="T29" fmla="*/ 7782207 h 60"/>
                <a:gd name="T30" fmla="*/ 4030712 w 162"/>
                <a:gd name="T31" fmla="*/ 6919716 h 60"/>
                <a:gd name="T32" fmla="*/ 4030712 w 162"/>
                <a:gd name="T33" fmla="*/ 6919716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Freeform 35">
              <a:extLst>
                <a:ext uri="{FF2B5EF4-FFF2-40B4-BE49-F238E27FC236}">
                  <a16:creationId xmlns:a16="http://schemas.microsoft.com/office/drawing/2014/main" id="{129BF7D8-27EF-49BB-8493-576A8C0C8F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740801 w 105"/>
                <a:gd name="T1" fmla="*/ 10581481 h 93"/>
                <a:gd name="T2" fmla="*/ 8298067 w 105"/>
                <a:gd name="T3" fmla="*/ 8309373 h 93"/>
                <a:gd name="T4" fmla="*/ 7943215 w 105"/>
                <a:gd name="T5" fmla="*/ 6619854 h 93"/>
                <a:gd name="T6" fmla="*/ 3430642 w 105"/>
                <a:gd name="T7" fmla="*/ 3818580 h 93"/>
                <a:gd name="T8" fmla="*/ 3430642 w 105"/>
                <a:gd name="T9" fmla="*/ 7008659 h 93"/>
                <a:gd name="T10" fmla="*/ 0 w 105"/>
                <a:gd name="T11" fmla="*/ 7008659 h 93"/>
                <a:gd name="T12" fmla="*/ 0 w 105"/>
                <a:gd name="T13" fmla="*/ 0 h 93"/>
                <a:gd name="T14" fmla="*/ 11148881 w 105"/>
                <a:gd name="T15" fmla="*/ 0 h 93"/>
                <a:gd name="T16" fmla="*/ 11148881 w 105"/>
                <a:gd name="T17" fmla="*/ 2037961 h 93"/>
                <a:gd name="T18" fmla="*/ 6026007 w 105"/>
                <a:gd name="T19" fmla="*/ 2037961 h 93"/>
                <a:gd name="T20" fmla="*/ 10631816 w 105"/>
                <a:gd name="T21" fmla="*/ 4848159 h 93"/>
                <a:gd name="T22" fmla="*/ 12717885 w 105"/>
                <a:gd name="T23" fmla="*/ 7662023 h 93"/>
                <a:gd name="T24" fmla="*/ 10988890 w 105"/>
                <a:gd name="T25" fmla="*/ 10044670 h 93"/>
                <a:gd name="T26" fmla="*/ 7487306 w 105"/>
                <a:gd name="T27" fmla="*/ 12245753 h 93"/>
                <a:gd name="T28" fmla="*/ 4740801 w 105"/>
                <a:gd name="T29" fmla="*/ 10581481 h 93"/>
                <a:gd name="T30" fmla="*/ 4740801 w 105"/>
                <a:gd name="T31" fmla="*/ 105814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1" name="Freeform 36">
              <a:extLst>
                <a:ext uri="{FF2B5EF4-FFF2-40B4-BE49-F238E27FC236}">
                  <a16:creationId xmlns:a16="http://schemas.microsoft.com/office/drawing/2014/main" id="{CA4306B8-DA39-4541-B6E8-3588B55AD7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7764147 w 162"/>
                <a:gd name="T1" fmla="*/ 1017245 h 60"/>
                <a:gd name="T2" fmla="*/ 21789555 w 162"/>
                <a:gd name="T3" fmla="*/ 3249549 h 60"/>
                <a:gd name="T4" fmla="*/ 18685706 w 162"/>
                <a:gd name="T5" fmla="*/ 4929077 h 60"/>
                <a:gd name="T6" fmla="*/ 14655195 w 162"/>
                <a:gd name="T7" fmla="*/ 2713783 h 60"/>
                <a:gd name="T8" fmla="*/ 11869820 w 162"/>
                <a:gd name="T9" fmla="*/ 3017802 h 60"/>
                <a:gd name="T10" fmla="*/ 6747069 w 162"/>
                <a:gd name="T11" fmla="*/ 5900943 h 60"/>
                <a:gd name="T12" fmla="*/ 12342815 w 162"/>
                <a:gd name="T13" fmla="*/ 5900943 h 60"/>
                <a:gd name="T14" fmla="*/ 12342815 w 162"/>
                <a:gd name="T15" fmla="*/ 7782207 h 60"/>
                <a:gd name="T16" fmla="*/ 0 w 162"/>
                <a:gd name="T17" fmla="*/ 7782207 h 60"/>
                <a:gd name="T18" fmla="*/ 0 w 162"/>
                <a:gd name="T19" fmla="*/ 862822 h 60"/>
                <a:gd name="T20" fmla="*/ 3637201 w 162"/>
                <a:gd name="T21" fmla="*/ 862822 h 60"/>
                <a:gd name="T22" fmla="*/ 3637201 w 162"/>
                <a:gd name="T23" fmla="*/ 4061950 h 60"/>
                <a:gd name="T24" fmla="*/ 8705989 w 162"/>
                <a:gd name="T25" fmla="*/ 1264628 h 60"/>
                <a:gd name="T26" fmla="*/ 13608429 w 162"/>
                <a:gd name="T27" fmla="*/ 0 h 60"/>
                <a:gd name="T28" fmla="*/ 17764147 w 162"/>
                <a:gd name="T29" fmla="*/ 1017245 h 60"/>
                <a:gd name="T30" fmla="*/ 17764147 w 162"/>
                <a:gd name="T31" fmla="*/ 1017245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Freeform 37">
              <a:extLst>
                <a:ext uri="{FF2B5EF4-FFF2-40B4-BE49-F238E27FC236}">
                  <a16:creationId xmlns:a16="http://schemas.microsoft.com/office/drawing/2014/main" id="{BE838E5C-42E3-4F21-A8FD-0C9958F148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3764667 w 104"/>
                <a:gd name="T1" fmla="*/ 4802462 h 94"/>
                <a:gd name="T2" fmla="*/ 13764667 w 104"/>
                <a:gd name="T3" fmla="*/ 11226567 h 94"/>
                <a:gd name="T4" fmla="*/ 1698632 w 104"/>
                <a:gd name="T5" fmla="*/ 11226567 h 94"/>
                <a:gd name="T6" fmla="*/ 1632959 w 104"/>
                <a:gd name="T7" fmla="*/ 9351933 h 94"/>
                <a:gd name="T8" fmla="*/ 7132175 w 104"/>
                <a:gd name="T9" fmla="*/ 9351933 h 94"/>
                <a:gd name="T10" fmla="*/ 2108920 w 104"/>
                <a:gd name="T11" fmla="*/ 6676919 h 94"/>
                <a:gd name="T12" fmla="*/ 0 w 104"/>
                <a:gd name="T13" fmla="*/ 4186002 h 94"/>
                <a:gd name="T14" fmla="*/ 1698632 w 104"/>
                <a:gd name="T15" fmla="*/ 2082776 h 94"/>
                <a:gd name="T16" fmla="*/ 5634967 w 104"/>
                <a:gd name="T17" fmla="*/ 0 h 94"/>
                <a:gd name="T18" fmla="*/ 8585851 w 104"/>
                <a:gd name="T19" fmla="*/ 1528017 h 94"/>
                <a:gd name="T20" fmla="*/ 4769219 w 104"/>
                <a:gd name="T21" fmla="*/ 3613522 h 94"/>
                <a:gd name="T22" fmla="*/ 5206646 w 104"/>
                <a:gd name="T23" fmla="*/ 5154345 h 94"/>
                <a:gd name="T24" fmla="*/ 10225899 w 104"/>
                <a:gd name="T25" fmla="*/ 7816771 h 94"/>
                <a:gd name="T26" fmla="*/ 10225899 w 104"/>
                <a:gd name="T27" fmla="*/ 4802462 h 94"/>
                <a:gd name="T28" fmla="*/ 13764667 w 104"/>
                <a:gd name="T29" fmla="*/ 4802462 h 94"/>
                <a:gd name="T30" fmla="*/ 13764667 w 104"/>
                <a:gd name="T31" fmla="*/ 480246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Freeform 38">
              <a:extLst>
                <a:ext uri="{FF2B5EF4-FFF2-40B4-BE49-F238E27FC236}">
                  <a16:creationId xmlns:a16="http://schemas.microsoft.com/office/drawing/2014/main" id="{451ACB66-8842-46EB-90CC-6F0BFECAA8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693543 w 162"/>
                <a:gd name="T1" fmla="*/ 7550224 h 61"/>
                <a:gd name="T2" fmla="*/ 3693543 w 162"/>
                <a:gd name="T3" fmla="*/ 7550224 h 61"/>
                <a:gd name="T4" fmla="*/ 0 w 162"/>
                <a:gd name="T5" fmla="*/ 5132964 h 61"/>
                <a:gd name="T6" fmla="*/ 2793689 w 162"/>
                <a:gd name="T7" fmla="*/ 3284552 h 61"/>
                <a:gd name="T8" fmla="*/ 6491339 w 162"/>
                <a:gd name="T9" fmla="*/ 5694702 h 61"/>
                <a:gd name="T10" fmla="*/ 9119577 w 162"/>
                <a:gd name="T11" fmla="*/ 5384512 h 61"/>
                <a:gd name="T12" fmla="*/ 13824501 w 162"/>
                <a:gd name="T13" fmla="*/ 2266361 h 61"/>
                <a:gd name="T14" fmla="*/ 8620454 w 162"/>
                <a:gd name="T15" fmla="*/ 2266361 h 61"/>
                <a:gd name="T16" fmla="*/ 8620454 w 162"/>
                <a:gd name="T17" fmla="*/ 0 h 61"/>
                <a:gd name="T18" fmla="*/ 19929652 w 162"/>
                <a:gd name="T19" fmla="*/ 0 h 61"/>
                <a:gd name="T20" fmla="*/ 19929652 w 162"/>
                <a:gd name="T21" fmla="*/ 7707634 h 61"/>
                <a:gd name="T22" fmla="*/ 16630801 w 162"/>
                <a:gd name="T23" fmla="*/ 7707634 h 61"/>
                <a:gd name="T24" fmla="*/ 16630801 w 162"/>
                <a:gd name="T25" fmla="*/ 4184407 h 61"/>
                <a:gd name="T26" fmla="*/ 11918680 w 162"/>
                <a:gd name="T27" fmla="*/ 7276729 h 61"/>
                <a:gd name="T28" fmla="*/ 7451482 w 162"/>
                <a:gd name="T29" fmla="*/ 8665713 h 61"/>
                <a:gd name="T30" fmla="*/ 3693543 w 162"/>
                <a:gd name="T31" fmla="*/ 7550224 h 61"/>
                <a:gd name="T32" fmla="*/ 3693543 w 162"/>
                <a:gd name="T33" fmla="*/ 755022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4" name="Freeform 39">
              <a:extLst>
                <a:ext uri="{FF2B5EF4-FFF2-40B4-BE49-F238E27FC236}">
                  <a16:creationId xmlns:a16="http://schemas.microsoft.com/office/drawing/2014/main" id="{796A13D6-1409-48C3-8A06-ADB9F2BF55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5611040 w 105"/>
                <a:gd name="T1" fmla="*/ 11338299 h 94"/>
                <a:gd name="T2" fmla="*/ 9592241 w 105"/>
                <a:gd name="T3" fmla="*/ 8813191 h 94"/>
                <a:gd name="T4" fmla="*/ 9191419 w 105"/>
                <a:gd name="T5" fmla="*/ 7180818 h 94"/>
                <a:gd name="T6" fmla="*/ 3887204 w 105"/>
                <a:gd name="T7" fmla="*/ 4098271 h 94"/>
                <a:gd name="T8" fmla="*/ 3887204 w 105"/>
                <a:gd name="T9" fmla="*/ 7425278 h 94"/>
                <a:gd name="T10" fmla="*/ 151073 w 105"/>
                <a:gd name="T11" fmla="*/ 7425278 h 94"/>
                <a:gd name="T12" fmla="*/ 0 w 105"/>
                <a:gd name="T13" fmla="*/ 0 h 94"/>
                <a:gd name="T14" fmla="*/ 12830380 w 105"/>
                <a:gd name="T15" fmla="*/ 0 h 94"/>
                <a:gd name="T16" fmla="*/ 12924479 w 105"/>
                <a:gd name="T17" fmla="*/ 2227436 h 94"/>
                <a:gd name="T18" fmla="*/ 7164447 w 105"/>
                <a:gd name="T19" fmla="*/ 2227436 h 94"/>
                <a:gd name="T20" fmla="*/ 12426826 w 105"/>
                <a:gd name="T21" fmla="*/ 5321696 h 94"/>
                <a:gd name="T22" fmla="*/ 14650091 w 105"/>
                <a:gd name="T23" fmla="*/ 8269650 h 94"/>
                <a:gd name="T24" fmla="*/ 12830380 w 105"/>
                <a:gd name="T25" fmla="*/ 10705903 h 94"/>
                <a:gd name="T26" fmla="*/ 8701851 w 105"/>
                <a:gd name="T27" fmla="*/ 13134947 h 94"/>
                <a:gd name="T28" fmla="*/ 5611040 w 105"/>
                <a:gd name="T29" fmla="*/ 11338299 h 94"/>
                <a:gd name="T30" fmla="*/ 5611040 w 105"/>
                <a:gd name="T31" fmla="*/ 1133829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5" name="Freeform 40">
              <a:extLst>
                <a:ext uri="{FF2B5EF4-FFF2-40B4-BE49-F238E27FC236}">
                  <a16:creationId xmlns:a16="http://schemas.microsoft.com/office/drawing/2014/main" id="{501A96E6-2DBB-4F8B-A07D-CFA260CA04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6208271 w 162"/>
                <a:gd name="T1" fmla="*/ 880657 h 61"/>
                <a:gd name="T2" fmla="*/ 19929652 w 162"/>
                <a:gd name="T3" fmla="*/ 2842167 h 61"/>
                <a:gd name="T4" fmla="*/ 17238991 w 162"/>
                <a:gd name="T5" fmla="*/ 4279761 h 61"/>
                <a:gd name="T6" fmla="*/ 13544169 w 162"/>
                <a:gd name="T7" fmla="*/ 2319624 h 61"/>
                <a:gd name="T8" fmla="*/ 10802319 w 162"/>
                <a:gd name="T9" fmla="*/ 2527525 h 61"/>
                <a:gd name="T10" fmla="*/ 6103223 w 162"/>
                <a:gd name="T11" fmla="*/ 5009339 h 61"/>
                <a:gd name="T12" fmla="*/ 11325814 w 162"/>
                <a:gd name="T13" fmla="*/ 5009339 h 61"/>
                <a:gd name="T14" fmla="*/ 11325814 w 162"/>
                <a:gd name="T15" fmla="*/ 6816577 h 61"/>
                <a:gd name="T16" fmla="*/ 0 w 162"/>
                <a:gd name="T17" fmla="*/ 6816577 h 61"/>
                <a:gd name="T18" fmla="*/ 0 w 162"/>
                <a:gd name="T19" fmla="*/ 752403 h 61"/>
                <a:gd name="T20" fmla="*/ 3329502 w 162"/>
                <a:gd name="T21" fmla="*/ 752403 h 61"/>
                <a:gd name="T22" fmla="*/ 3465532 w 162"/>
                <a:gd name="T23" fmla="*/ 3556308 h 61"/>
                <a:gd name="T24" fmla="*/ 8028116 w 162"/>
                <a:gd name="T25" fmla="*/ 1092947 h 61"/>
                <a:gd name="T26" fmla="*/ 12461666 w 162"/>
                <a:gd name="T27" fmla="*/ 0 h 61"/>
                <a:gd name="T28" fmla="*/ 16208271 w 162"/>
                <a:gd name="T29" fmla="*/ 880657 h 61"/>
                <a:gd name="T30" fmla="*/ 16208271 w 162"/>
                <a:gd name="T31" fmla="*/ 880657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Freeform 41">
              <a:extLst>
                <a:ext uri="{FF2B5EF4-FFF2-40B4-BE49-F238E27FC236}">
                  <a16:creationId xmlns:a16="http://schemas.microsoft.com/office/drawing/2014/main" id="{24234C2B-8138-4953-AB46-CE983D9543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717885 w 105"/>
                <a:gd name="T1" fmla="*/ 5717804 h 94"/>
                <a:gd name="T2" fmla="*/ 12717885 w 105"/>
                <a:gd name="T3" fmla="*/ 13134947 h 94"/>
                <a:gd name="T4" fmla="*/ 1552818 w 105"/>
                <a:gd name="T5" fmla="*/ 13134947 h 94"/>
                <a:gd name="T6" fmla="*/ 1552818 w 105"/>
                <a:gd name="T7" fmla="*/ 10942971 h 94"/>
                <a:gd name="T8" fmla="*/ 6707193 w 105"/>
                <a:gd name="T9" fmla="*/ 10942971 h 94"/>
                <a:gd name="T10" fmla="*/ 2106535 w 105"/>
                <a:gd name="T11" fmla="*/ 7860855 h 94"/>
                <a:gd name="T12" fmla="*/ 0 w 105"/>
                <a:gd name="T13" fmla="*/ 4826468 h 94"/>
                <a:gd name="T14" fmla="*/ 1693737 w 105"/>
                <a:gd name="T15" fmla="*/ 2392184 h 94"/>
                <a:gd name="T16" fmla="*/ 5215777 w 105"/>
                <a:gd name="T17" fmla="*/ 0 h 94"/>
                <a:gd name="T18" fmla="*/ 7943215 w 105"/>
                <a:gd name="T19" fmla="*/ 1787686 h 94"/>
                <a:gd name="T20" fmla="*/ 4377933 w 105"/>
                <a:gd name="T21" fmla="*/ 4383099 h 94"/>
                <a:gd name="T22" fmla="*/ 4740801 w 105"/>
                <a:gd name="T23" fmla="*/ 5978483 h 94"/>
                <a:gd name="T24" fmla="*/ 9318875 w 105"/>
                <a:gd name="T25" fmla="*/ 9058326 h 94"/>
                <a:gd name="T26" fmla="*/ 9318875 w 105"/>
                <a:gd name="T27" fmla="*/ 5717804 h 94"/>
                <a:gd name="T28" fmla="*/ 12717885 w 105"/>
                <a:gd name="T29" fmla="*/ 5717804 h 94"/>
                <a:gd name="T30" fmla="*/ 12717885 w 105"/>
                <a:gd name="T31" fmla="*/ 5717804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2" name="Group 142">
            <a:extLst>
              <a:ext uri="{FF2B5EF4-FFF2-40B4-BE49-F238E27FC236}">
                <a16:creationId xmlns:a16="http://schemas.microsoft.com/office/drawing/2014/main" id="{487AA659-9AE8-4CF2-B08F-612DADD472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08889" y="2843213"/>
            <a:ext cx="936625" cy="652462"/>
            <a:chOff x="3541" y="1317"/>
            <a:chExt cx="747" cy="546"/>
          </a:xfrm>
        </p:grpSpPr>
        <p:sp>
          <p:nvSpPr>
            <p:cNvPr id="48153" name="AutoShape 143">
              <a:extLst>
                <a:ext uri="{FF2B5EF4-FFF2-40B4-BE49-F238E27FC236}">
                  <a16:creationId xmlns:a16="http://schemas.microsoft.com/office/drawing/2014/main" id="{56A8BA5F-6EE2-477A-8DA9-E5720FAA547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Freeform 144">
              <a:extLst>
                <a:ext uri="{FF2B5EF4-FFF2-40B4-BE49-F238E27FC236}">
                  <a16:creationId xmlns:a16="http://schemas.microsoft.com/office/drawing/2014/main" id="{66D822A4-D7D4-409D-97BC-27E6DB461A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5468974 w 416"/>
                <a:gd name="T1" fmla="*/ 10852850 h 207"/>
                <a:gd name="T2" fmla="*/ 7911591 w 416"/>
                <a:gd name="T3" fmla="*/ 10852850 h 207"/>
                <a:gd name="T4" fmla="*/ 140305 w 416"/>
                <a:gd name="T5" fmla="*/ 142607 h 207"/>
                <a:gd name="T6" fmla="*/ 0 w 416"/>
                <a:gd name="T7" fmla="*/ 142607 h 207"/>
                <a:gd name="T8" fmla="*/ 0 w 416"/>
                <a:gd name="T9" fmla="*/ 10349795 h 207"/>
                <a:gd name="T10" fmla="*/ 140305 w 416"/>
                <a:gd name="T11" fmla="*/ 10349795 h 207"/>
                <a:gd name="T12" fmla="*/ 7911591 w 416"/>
                <a:gd name="T13" fmla="*/ 20622141 h 207"/>
                <a:gd name="T14" fmla="*/ 45468974 w 416"/>
                <a:gd name="T15" fmla="*/ 20622141 h 207"/>
                <a:gd name="T16" fmla="*/ 53149976 w 416"/>
                <a:gd name="T17" fmla="*/ 10349795 h 207"/>
                <a:gd name="T18" fmla="*/ 53149976 w 416"/>
                <a:gd name="T19" fmla="*/ 10349795 h 207"/>
                <a:gd name="T20" fmla="*/ 53149976 w 416"/>
                <a:gd name="T21" fmla="*/ 0 h 207"/>
                <a:gd name="T22" fmla="*/ 45468974 w 416"/>
                <a:gd name="T23" fmla="*/ 108528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Freeform 145">
              <a:extLst>
                <a:ext uri="{FF2B5EF4-FFF2-40B4-BE49-F238E27FC236}">
                  <a16:creationId xmlns:a16="http://schemas.microsoft.com/office/drawing/2014/main" id="{9597D706-A5C6-4816-8ABD-AB9F3A929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9630536 w 457"/>
                <a:gd name="T1" fmla="*/ 6382609 h 264"/>
                <a:gd name="T2" fmla="*/ 49794359 w 457"/>
                <a:gd name="T3" fmla="*/ 29481538 h 264"/>
                <a:gd name="T4" fmla="*/ 10845858 w 457"/>
                <a:gd name="T5" fmla="*/ 29481538 h 264"/>
                <a:gd name="T6" fmla="*/ 10692947 w 457"/>
                <a:gd name="T7" fmla="*/ 6382609 h 264"/>
                <a:gd name="T8" fmla="*/ 49630536 w 457"/>
                <a:gd name="T9" fmla="*/ 638260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Freeform 146">
              <a:extLst>
                <a:ext uri="{FF2B5EF4-FFF2-40B4-BE49-F238E27FC236}">
                  <a16:creationId xmlns:a16="http://schemas.microsoft.com/office/drawing/2014/main" id="{92F50062-0199-4B99-B8FF-E5E6D93F360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72397 w 24"/>
                <a:gd name="T1" fmla="*/ 442733 h 33"/>
                <a:gd name="T2" fmla="*/ 772397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04351 w 24"/>
                <a:gd name="T9" fmla="*/ 873654 h 33"/>
                <a:gd name="T10" fmla="*/ 1124576 w 24"/>
                <a:gd name="T11" fmla="*/ 442733 h 33"/>
                <a:gd name="T12" fmla="*/ 772397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178376 w 24"/>
                <a:gd name="T21" fmla="*/ 171640 h 33"/>
                <a:gd name="T22" fmla="*/ 2576641 w 24"/>
                <a:gd name="T23" fmla="*/ 711056 h 33"/>
                <a:gd name="T24" fmla="*/ 1686004 w 24"/>
                <a:gd name="T25" fmla="*/ 1445295 h 33"/>
                <a:gd name="T26" fmla="*/ 1686004 w 24"/>
                <a:gd name="T27" fmla="*/ 1445295 h 33"/>
                <a:gd name="T28" fmla="*/ 2178376 w 24"/>
                <a:gd name="T29" fmla="*/ 1674368 h 33"/>
                <a:gd name="T30" fmla="*/ 2353726 w 24"/>
                <a:gd name="T31" fmla="*/ 1890627 h 33"/>
                <a:gd name="T32" fmla="*/ 2739756 w 24"/>
                <a:gd name="T33" fmla="*/ 2867002 h 33"/>
                <a:gd name="T34" fmla="*/ 1686004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772397 w 24"/>
                <a:gd name="T41" fmla="*/ 1719440 h 33"/>
                <a:gd name="T42" fmla="*/ 772397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Freeform 147">
              <a:extLst>
                <a:ext uri="{FF2B5EF4-FFF2-40B4-BE49-F238E27FC236}">
                  <a16:creationId xmlns:a16="http://schemas.microsoft.com/office/drawing/2014/main" id="{69257DE7-FCCF-4831-9AB6-3E5071F0A2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56543 w 29"/>
                <a:gd name="T1" fmla="*/ 2106534 h 35"/>
                <a:gd name="T2" fmla="*/ 1513706 w 29"/>
                <a:gd name="T3" fmla="*/ 3513568 h 35"/>
                <a:gd name="T4" fmla="*/ 2124841 w 29"/>
                <a:gd name="T5" fmla="*/ 2106534 h 35"/>
                <a:gd name="T6" fmla="*/ 1513706 w 29"/>
                <a:gd name="T7" fmla="*/ 722206 h 35"/>
                <a:gd name="T8" fmla="*/ 856543 w 29"/>
                <a:gd name="T9" fmla="*/ 2106534 h 35"/>
                <a:gd name="T10" fmla="*/ 0 w 29"/>
                <a:gd name="T11" fmla="*/ 2106534 h 35"/>
                <a:gd name="T12" fmla="*/ 326099 w 29"/>
                <a:gd name="T13" fmla="*/ 585473 h 35"/>
                <a:gd name="T14" fmla="*/ 1513706 w 29"/>
                <a:gd name="T15" fmla="*/ 0 h 35"/>
                <a:gd name="T16" fmla="*/ 2702622 w 29"/>
                <a:gd name="T17" fmla="*/ 585473 h 35"/>
                <a:gd name="T18" fmla="*/ 3113035 w 29"/>
                <a:gd name="T19" fmla="*/ 2106534 h 35"/>
                <a:gd name="T20" fmla="*/ 2702622 w 29"/>
                <a:gd name="T21" fmla="*/ 3649648 h 35"/>
                <a:gd name="T22" fmla="*/ 1513706 w 29"/>
                <a:gd name="T23" fmla="*/ 4238500 h 35"/>
                <a:gd name="T24" fmla="*/ 326099 w 29"/>
                <a:gd name="T25" fmla="*/ 3513568 h 35"/>
                <a:gd name="T26" fmla="*/ 0 w 29"/>
                <a:gd name="T27" fmla="*/ 2106534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Freeform 148">
              <a:extLst>
                <a:ext uri="{FF2B5EF4-FFF2-40B4-BE49-F238E27FC236}">
                  <a16:creationId xmlns:a16="http://schemas.microsoft.com/office/drawing/2014/main" id="{C7440255-6BAD-41D8-8A17-D34C55E239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70107 h 34"/>
                <a:gd name="T2" fmla="*/ 0 w 24"/>
                <a:gd name="T3" fmla="*/ 0 h 34"/>
                <a:gd name="T4" fmla="*/ 772397 w 24"/>
                <a:gd name="T5" fmla="*/ 0 h 34"/>
                <a:gd name="T6" fmla="*/ 772397 w 24"/>
                <a:gd name="T7" fmla="*/ 2290903 h 34"/>
                <a:gd name="T8" fmla="*/ 1448447 w 24"/>
                <a:gd name="T9" fmla="*/ 2877337 h 34"/>
                <a:gd name="T10" fmla="*/ 1827436 w 24"/>
                <a:gd name="T11" fmla="*/ 2290903 h 34"/>
                <a:gd name="T12" fmla="*/ 1827436 w 24"/>
                <a:gd name="T13" fmla="*/ 0 h 34"/>
                <a:gd name="T14" fmla="*/ 2739756 w 24"/>
                <a:gd name="T15" fmla="*/ 0 h 34"/>
                <a:gd name="T16" fmla="*/ 2739756 w 24"/>
                <a:gd name="T17" fmla="*/ 2170107 h 34"/>
                <a:gd name="T18" fmla="*/ 2390513 w 24"/>
                <a:gd name="T19" fmla="*/ 3118996 h 34"/>
                <a:gd name="T20" fmla="*/ 1448447 w 24"/>
                <a:gd name="T21" fmla="*/ 3510466 h 34"/>
                <a:gd name="T22" fmla="*/ 342829 w 24"/>
                <a:gd name="T23" fmla="*/ 3118996 h 34"/>
                <a:gd name="T24" fmla="*/ 0 w 24"/>
                <a:gd name="T25" fmla="*/ 217010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Freeform 149">
              <a:extLst>
                <a:ext uri="{FF2B5EF4-FFF2-40B4-BE49-F238E27FC236}">
                  <a16:creationId xmlns:a16="http://schemas.microsoft.com/office/drawing/2014/main" id="{3A5B7ADF-14FF-4825-BB99-93028CD1B4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Freeform 150">
              <a:extLst>
                <a:ext uri="{FF2B5EF4-FFF2-40B4-BE49-F238E27FC236}">
                  <a16:creationId xmlns:a16="http://schemas.microsoft.com/office/drawing/2014/main" id="{73A804C8-7E97-4385-82C2-0E89E0B3E0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Freeform 151">
              <a:extLst>
                <a:ext uri="{FF2B5EF4-FFF2-40B4-BE49-F238E27FC236}">
                  <a16:creationId xmlns:a16="http://schemas.microsoft.com/office/drawing/2014/main" id="{ED962986-18A4-47F4-8D71-C665B7FEA8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905283 w 24"/>
                <a:gd name="T1" fmla="*/ 442733 h 33"/>
                <a:gd name="T2" fmla="*/ 905283 w 24"/>
                <a:gd name="T3" fmla="*/ 1177183 h 33"/>
                <a:gd name="T4" fmla="*/ 1124576 w 24"/>
                <a:gd name="T5" fmla="*/ 1177183 h 33"/>
                <a:gd name="T6" fmla="*/ 1471085 w 24"/>
                <a:gd name="T7" fmla="*/ 1141999 h 33"/>
                <a:gd name="T8" fmla="*/ 1686004 w 24"/>
                <a:gd name="T9" fmla="*/ 873654 h 33"/>
                <a:gd name="T10" fmla="*/ 1124576 w 24"/>
                <a:gd name="T11" fmla="*/ 442733 h 33"/>
                <a:gd name="T12" fmla="*/ 905283 w 24"/>
                <a:gd name="T13" fmla="*/ 442733 h 33"/>
                <a:gd name="T14" fmla="*/ 0 w 24"/>
                <a:gd name="T15" fmla="*/ 2867002 h 33"/>
                <a:gd name="T16" fmla="*/ 0 w 24"/>
                <a:gd name="T17" fmla="*/ 0 h 33"/>
                <a:gd name="T18" fmla="*/ 1448447 w 24"/>
                <a:gd name="T19" fmla="*/ 0 h 33"/>
                <a:gd name="T20" fmla="*/ 2353726 w 24"/>
                <a:gd name="T21" fmla="*/ 171640 h 33"/>
                <a:gd name="T22" fmla="*/ 2607070 w 24"/>
                <a:gd name="T23" fmla="*/ 711056 h 33"/>
                <a:gd name="T24" fmla="*/ 1827436 w 24"/>
                <a:gd name="T25" fmla="*/ 1445295 h 33"/>
                <a:gd name="T26" fmla="*/ 1827436 w 24"/>
                <a:gd name="T27" fmla="*/ 1445295 h 33"/>
                <a:gd name="T28" fmla="*/ 2178376 w 24"/>
                <a:gd name="T29" fmla="*/ 1674368 h 33"/>
                <a:gd name="T30" fmla="*/ 2390513 w 24"/>
                <a:gd name="T31" fmla="*/ 1890627 h 33"/>
                <a:gd name="T32" fmla="*/ 2739756 w 24"/>
                <a:gd name="T33" fmla="*/ 2867002 h 33"/>
                <a:gd name="T34" fmla="*/ 1827436 w 24"/>
                <a:gd name="T35" fmla="*/ 2867002 h 33"/>
                <a:gd name="T36" fmla="*/ 1471085 w 24"/>
                <a:gd name="T37" fmla="*/ 2112112 h 33"/>
                <a:gd name="T38" fmla="*/ 1255145 w 24"/>
                <a:gd name="T39" fmla="*/ 1719440 h 33"/>
                <a:gd name="T40" fmla="*/ 905283 w 24"/>
                <a:gd name="T41" fmla="*/ 1719440 h 33"/>
                <a:gd name="T42" fmla="*/ 905283 w 24"/>
                <a:gd name="T43" fmla="*/ 2867002 h 33"/>
                <a:gd name="T44" fmla="*/ 0 w 24"/>
                <a:gd name="T45" fmla="*/ 2867002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Freeform 152">
              <a:extLst>
                <a:ext uri="{FF2B5EF4-FFF2-40B4-BE49-F238E27FC236}">
                  <a16:creationId xmlns:a16="http://schemas.microsoft.com/office/drawing/2014/main" id="{7C834F6D-8056-4DB5-BCAB-6CAFEEF582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030712 w 162"/>
                <a:gd name="T1" fmla="*/ 6919716 h 60"/>
                <a:gd name="T2" fmla="*/ 3874117 w 162"/>
                <a:gd name="T3" fmla="*/ 6775756 h 60"/>
                <a:gd name="T4" fmla="*/ 0 w 162"/>
                <a:gd name="T5" fmla="*/ 4530727 h 60"/>
                <a:gd name="T6" fmla="*/ 2989085 w 162"/>
                <a:gd name="T7" fmla="*/ 2864161 h 60"/>
                <a:gd name="T8" fmla="*/ 6983097 w 162"/>
                <a:gd name="T9" fmla="*/ 5168455 h 60"/>
                <a:gd name="T10" fmla="*/ 9975162 w 162"/>
                <a:gd name="T11" fmla="*/ 4929077 h 60"/>
                <a:gd name="T12" fmla="*/ 15059094 w 162"/>
                <a:gd name="T13" fmla="*/ 2065559 h 60"/>
                <a:gd name="T14" fmla="*/ 9479711 w 162"/>
                <a:gd name="T15" fmla="*/ 2065559 h 60"/>
                <a:gd name="T16" fmla="*/ 9479711 w 162"/>
                <a:gd name="T17" fmla="*/ 0 h 60"/>
                <a:gd name="T18" fmla="*/ 21789555 w 162"/>
                <a:gd name="T19" fmla="*/ 0 h 60"/>
                <a:gd name="T20" fmla="*/ 21789555 w 162"/>
                <a:gd name="T21" fmla="*/ 6919716 h 60"/>
                <a:gd name="T22" fmla="*/ 18210001 w 162"/>
                <a:gd name="T23" fmla="*/ 6919716 h 60"/>
                <a:gd name="T24" fmla="*/ 18054129 w 162"/>
                <a:gd name="T25" fmla="*/ 3759637 h 60"/>
                <a:gd name="T26" fmla="*/ 13083690 w 162"/>
                <a:gd name="T27" fmla="*/ 6634518 h 60"/>
                <a:gd name="T28" fmla="*/ 8074066 w 162"/>
                <a:gd name="T29" fmla="*/ 7782207 h 60"/>
                <a:gd name="T30" fmla="*/ 4030712 w 162"/>
                <a:gd name="T31" fmla="*/ 6919716 h 60"/>
                <a:gd name="T32" fmla="*/ 4030712 w 162"/>
                <a:gd name="T33" fmla="*/ 6919716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Freeform 153">
              <a:extLst>
                <a:ext uri="{FF2B5EF4-FFF2-40B4-BE49-F238E27FC236}">
                  <a16:creationId xmlns:a16="http://schemas.microsoft.com/office/drawing/2014/main" id="{0B474275-19E8-4A28-AC25-00A7CADD7D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740801 w 105"/>
                <a:gd name="T1" fmla="*/ 10581481 h 93"/>
                <a:gd name="T2" fmla="*/ 8298067 w 105"/>
                <a:gd name="T3" fmla="*/ 8309373 h 93"/>
                <a:gd name="T4" fmla="*/ 7943215 w 105"/>
                <a:gd name="T5" fmla="*/ 6619854 h 93"/>
                <a:gd name="T6" fmla="*/ 3430642 w 105"/>
                <a:gd name="T7" fmla="*/ 3818580 h 93"/>
                <a:gd name="T8" fmla="*/ 3430642 w 105"/>
                <a:gd name="T9" fmla="*/ 7008659 h 93"/>
                <a:gd name="T10" fmla="*/ 0 w 105"/>
                <a:gd name="T11" fmla="*/ 7008659 h 93"/>
                <a:gd name="T12" fmla="*/ 0 w 105"/>
                <a:gd name="T13" fmla="*/ 0 h 93"/>
                <a:gd name="T14" fmla="*/ 11148881 w 105"/>
                <a:gd name="T15" fmla="*/ 0 h 93"/>
                <a:gd name="T16" fmla="*/ 11148881 w 105"/>
                <a:gd name="T17" fmla="*/ 2037961 h 93"/>
                <a:gd name="T18" fmla="*/ 6026007 w 105"/>
                <a:gd name="T19" fmla="*/ 2037961 h 93"/>
                <a:gd name="T20" fmla="*/ 10631816 w 105"/>
                <a:gd name="T21" fmla="*/ 4848159 h 93"/>
                <a:gd name="T22" fmla="*/ 12717885 w 105"/>
                <a:gd name="T23" fmla="*/ 7662023 h 93"/>
                <a:gd name="T24" fmla="*/ 10988890 w 105"/>
                <a:gd name="T25" fmla="*/ 10044670 h 93"/>
                <a:gd name="T26" fmla="*/ 7487306 w 105"/>
                <a:gd name="T27" fmla="*/ 12245753 h 93"/>
                <a:gd name="T28" fmla="*/ 4740801 w 105"/>
                <a:gd name="T29" fmla="*/ 10581481 h 93"/>
                <a:gd name="T30" fmla="*/ 4740801 w 105"/>
                <a:gd name="T31" fmla="*/ 105814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Freeform 154">
              <a:extLst>
                <a:ext uri="{FF2B5EF4-FFF2-40B4-BE49-F238E27FC236}">
                  <a16:creationId xmlns:a16="http://schemas.microsoft.com/office/drawing/2014/main" id="{2BFFB03A-4C53-4C4A-BF92-6C68065313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7764147 w 162"/>
                <a:gd name="T1" fmla="*/ 1017245 h 60"/>
                <a:gd name="T2" fmla="*/ 21789555 w 162"/>
                <a:gd name="T3" fmla="*/ 3249549 h 60"/>
                <a:gd name="T4" fmla="*/ 18685706 w 162"/>
                <a:gd name="T5" fmla="*/ 4929077 h 60"/>
                <a:gd name="T6" fmla="*/ 14655195 w 162"/>
                <a:gd name="T7" fmla="*/ 2713783 h 60"/>
                <a:gd name="T8" fmla="*/ 11869820 w 162"/>
                <a:gd name="T9" fmla="*/ 3017802 h 60"/>
                <a:gd name="T10" fmla="*/ 6747069 w 162"/>
                <a:gd name="T11" fmla="*/ 5900943 h 60"/>
                <a:gd name="T12" fmla="*/ 12342815 w 162"/>
                <a:gd name="T13" fmla="*/ 5900943 h 60"/>
                <a:gd name="T14" fmla="*/ 12342815 w 162"/>
                <a:gd name="T15" fmla="*/ 7782207 h 60"/>
                <a:gd name="T16" fmla="*/ 0 w 162"/>
                <a:gd name="T17" fmla="*/ 7782207 h 60"/>
                <a:gd name="T18" fmla="*/ 0 w 162"/>
                <a:gd name="T19" fmla="*/ 862822 h 60"/>
                <a:gd name="T20" fmla="*/ 3637201 w 162"/>
                <a:gd name="T21" fmla="*/ 862822 h 60"/>
                <a:gd name="T22" fmla="*/ 3637201 w 162"/>
                <a:gd name="T23" fmla="*/ 4061950 h 60"/>
                <a:gd name="T24" fmla="*/ 8705989 w 162"/>
                <a:gd name="T25" fmla="*/ 1264628 h 60"/>
                <a:gd name="T26" fmla="*/ 13608429 w 162"/>
                <a:gd name="T27" fmla="*/ 0 h 60"/>
                <a:gd name="T28" fmla="*/ 17764147 w 162"/>
                <a:gd name="T29" fmla="*/ 1017245 h 60"/>
                <a:gd name="T30" fmla="*/ 17764147 w 162"/>
                <a:gd name="T31" fmla="*/ 1017245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Freeform 155">
              <a:extLst>
                <a:ext uri="{FF2B5EF4-FFF2-40B4-BE49-F238E27FC236}">
                  <a16:creationId xmlns:a16="http://schemas.microsoft.com/office/drawing/2014/main" id="{3A9254AE-2A77-4AAA-99E2-FCF80D90F7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3764667 w 104"/>
                <a:gd name="T1" fmla="*/ 4802462 h 94"/>
                <a:gd name="T2" fmla="*/ 13764667 w 104"/>
                <a:gd name="T3" fmla="*/ 11226567 h 94"/>
                <a:gd name="T4" fmla="*/ 1698632 w 104"/>
                <a:gd name="T5" fmla="*/ 11226567 h 94"/>
                <a:gd name="T6" fmla="*/ 1632959 w 104"/>
                <a:gd name="T7" fmla="*/ 9351933 h 94"/>
                <a:gd name="T8" fmla="*/ 7132175 w 104"/>
                <a:gd name="T9" fmla="*/ 9351933 h 94"/>
                <a:gd name="T10" fmla="*/ 2108920 w 104"/>
                <a:gd name="T11" fmla="*/ 6676919 h 94"/>
                <a:gd name="T12" fmla="*/ 0 w 104"/>
                <a:gd name="T13" fmla="*/ 4186002 h 94"/>
                <a:gd name="T14" fmla="*/ 1698632 w 104"/>
                <a:gd name="T15" fmla="*/ 2082776 h 94"/>
                <a:gd name="T16" fmla="*/ 5634967 w 104"/>
                <a:gd name="T17" fmla="*/ 0 h 94"/>
                <a:gd name="T18" fmla="*/ 8585851 w 104"/>
                <a:gd name="T19" fmla="*/ 1528017 h 94"/>
                <a:gd name="T20" fmla="*/ 4769219 w 104"/>
                <a:gd name="T21" fmla="*/ 3613522 h 94"/>
                <a:gd name="T22" fmla="*/ 5206646 w 104"/>
                <a:gd name="T23" fmla="*/ 5154345 h 94"/>
                <a:gd name="T24" fmla="*/ 10225899 w 104"/>
                <a:gd name="T25" fmla="*/ 7816771 h 94"/>
                <a:gd name="T26" fmla="*/ 10225899 w 104"/>
                <a:gd name="T27" fmla="*/ 4802462 h 94"/>
                <a:gd name="T28" fmla="*/ 13764667 w 104"/>
                <a:gd name="T29" fmla="*/ 4802462 h 94"/>
                <a:gd name="T30" fmla="*/ 13764667 w 104"/>
                <a:gd name="T31" fmla="*/ 480246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Freeform 156">
              <a:extLst>
                <a:ext uri="{FF2B5EF4-FFF2-40B4-BE49-F238E27FC236}">
                  <a16:creationId xmlns:a16="http://schemas.microsoft.com/office/drawing/2014/main" id="{5F55AEE2-E017-4FD7-96E1-BC5B815771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693543 w 162"/>
                <a:gd name="T1" fmla="*/ 7550224 h 61"/>
                <a:gd name="T2" fmla="*/ 3693543 w 162"/>
                <a:gd name="T3" fmla="*/ 7550224 h 61"/>
                <a:gd name="T4" fmla="*/ 0 w 162"/>
                <a:gd name="T5" fmla="*/ 5132964 h 61"/>
                <a:gd name="T6" fmla="*/ 2793689 w 162"/>
                <a:gd name="T7" fmla="*/ 3284552 h 61"/>
                <a:gd name="T8" fmla="*/ 6491339 w 162"/>
                <a:gd name="T9" fmla="*/ 5694702 h 61"/>
                <a:gd name="T10" fmla="*/ 9119577 w 162"/>
                <a:gd name="T11" fmla="*/ 5384512 h 61"/>
                <a:gd name="T12" fmla="*/ 13824501 w 162"/>
                <a:gd name="T13" fmla="*/ 2266361 h 61"/>
                <a:gd name="T14" fmla="*/ 8620454 w 162"/>
                <a:gd name="T15" fmla="*/ 2266361 h 61"/>
                <a:gd name="T16" fmla="*/ 8620454 w 162"/>
                <a:gd name="T17" fmla="*/ 0 h 61"/>
                <a:gd name="T18" fmla="*/ 19929652 w 162"/>
                <a:gd name="T19" fmla="*/ 0 h 61"/>
                <a:gd name="T20" fmla="*/ 19929652 w 162"/>
                <a:gd name="T21" fmla="*/ 7707634 h 61"/>
                <a:gd name="T22" fmla="*/ 16630801 w 162"/>
                <a:gd name="T23" fmla="*/ 7707634 h 61"/>
                <a:gd name="T24" fmla="*/ 16630801 w 162"/>
                <a:gd name="T25" fmla="*/ 4184407 h 61"/>
                <a:gd name="T26" fmla="*/ 11918680 w 162"/>
                <a:gd name="T27" fmla="*/ 7276729 h 61"/>
                <a:gd name="T28" fmla="*/ 7451482 w 162"/>
                <a:gd name="T29" fmla="*/ 8665713 h 61"/>
                <a:gd name="T30" fmla="*/ 3693543 w 162"/>
                <a:gd name="T31" fmla="*/ 7550224 h 61"/>
                <a:gd name="T32" fmla="*/ 3693543 w 162"/>
                <a:gd name="T33" fmla="*/ 755022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Freeform 157">
              <a:extLst>
                <a:ext uri="{FF2B5EF4-FFF2-40B4-BE49-F238E27FC236}">
                  <a16:creationId xmlns:a16="http://schemas.microsoft.com/office/drawing/2014/main" id="{2182B377-B0F3-455C-9BE7-D318894976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5611040 w 105"/>
                <a:gd name="T1" fmla="*/ 11338299 h 94"/>
                <a:gd name="T2" fmla="*/ 9592241 w 105"/>
                <a:gd name="T3" fmla="*/ 8813191 h 94"/>
                <a:gd name="T4" fmla="*/ 9191419 w 105"/>
                <a:gd name="T5" fmla="*/ 7180818 h 94"/>
                <a:gd name="T6" fmla="*/ 3887204 w 105"/>
                <a:gd name="T7" fmla="*/ 4098271 h 94"/>
                <a:gd name="T8" fmla="*/ 3887204 w 105"/>
                <a:gd name="T9" fmla="*/ 7425278 h 94"/>
                <a:gd name="T10" fmla="*/ 151073 w 105"/>
                <a:gd name="T11" fmla="*/ 7425278 h 94"/>
                <a:gd name="T12" fmla="*/ 0 w 105"/>
                <a:gd name="T13" fmla="*/ 0 h 94"/>
                <a:gd name="T14" fmla="*/ 12830380 w 105"/>
                <a:gd name="T15" fmla="*/ 0 h 94"/>
                <a:gd name="T16" fmla="*/ 12924479 w 105"/>
                <a:gd name="T17" fmla="*/ 2227436 h 94"/>
                <a:gd name="T18" fmla="*/ 7164447 w 105"/>
                <a:gd name="T19" fmla="*/ 2227436 h 94"/>
                <a:gd name="T20" fmla="*/ 12426826 w 105"/>
                <a:gd name="T21" fmla="*/ 5321696 h 94"/>
                <a:gd name="T22" fmla="*/ 14650091 w 105"/>
                <a:gd name="T23" fmla="*/ 8269650 h 94"/>
                <a:gd name="T24" fmla="*/ 12830380 w 105"/>
                <a:gd name="T25" fmla="*/ 10705903 h 94"/>
                <a:gd name="T26" fmla="*/ 8701851 w 105"/>
                <a:gd name="T27" fmla="*/ 13134947 h 94"/>
                <a:gd name="T28" fmla="*/ 5611040 w 105"/>
                <a:gd name="T29" fmla="*/ 11338299 h 94"/>
                <a:gd name="T30" fmla="*/ 5611040 w 105"/>
                <a:gd name="T31" fmla="*/ 1133829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Freeform 158">
              <a:extLst>
                <a:ext uri="{FF2B5EF4-FFF2-40B4-BE49-F238E27FC236}">
                  <a16:creationId xmlns:a16="http://schemas.microsoft.com/office/drawing/2014/main" id="{27688F37-856C-4F49-B451-84F459E681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6208271 w 162"/>
                <a:gd name="T1" fmla="*/ 880657 h 61"/>
                <a:gd name="T2" fmla="*/ 19929652 w 162"/>
                <a:gd name="T3" fmla="*/ 2842167 h 61"/>
                <a:gd name="T4" fmla="*/ 17238991 w 162"/>
                <a:gd name="T5" fmla="*/ 4279761 h 61"/>
                <a:gd name="T6" fmla="*/ 13544169 w 162"/>
                <a:gd name="T7" fmla="*/ 2319624 h 61"/>
                <a:gd name="T8" fmla="*/ 10802319 w 162"/>
                <a:gd name="T9" fmla="*/ 2527525 h 61"/>
                <a:gd name="T10" fmla="*/ 6103223 w 162"/>
                <a:gd name="T11" fmla="*/ 5009339 h 61"/>
                <a:gd name="T12" fmla="*/ 11325814 w 162"/>
                <a:gd name="T13" fmla="*/ 5009339 h 61"/>
                <a:gd name="T14" fmla="*/ 11325814 w 162"/>
                <a:gd name="T15" fmla="*/ 6816577 h 61"/>
                <a:gd name="T16" fmla="*/ 0 w 162"/>
                <a:gd name="T17" fmla="*/ 6816577 h 61"/>
                <a:gd name="T18" fmla="*/ 0 w 162"/>
                <a:gd name="T19" fmla="*/ 752403 h 61"/>
                <a:gd name="T20" fmla="*/ 3329502 w 162"/>
                <a:gd name="T21" fmla="*/ 752403 h 61"/>
                <a:gd name="T22" fmla="*/ 3465532 w 162"/>
                <a:gd name="T23" fmla="*/ 3556308 h 61"/>
                <a:gd name="T24" fmla="*/ 8028116 w 162"/>
                <a:gd name="T25" fmla="*/ 1092947 h 61"/>
                <a:gd name="T26" fmla="*/ 12461666 w 162"/>
                <a:gd name="T27" fmla="*/ 0 h 61"/>
                <a:gd name="T28" fmla="*/ 16208271 w 162"/>
                <a:gd name="T29" fmla="*/ 880657 h 61"/>
                <a:gd name="T30" fmla="*/ 16208271 w 162"/>
                <a:gd name="T31" fmla="*/ 880657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Freeform 159">
              <a:extLst>
                <a:ext uri="{FF2B5EF4-FFF2-40B4-BE49-F238E27FC236}">
                  <a16:creationId xmlns:a16="http://schemas.microsoft.com/office/drawing/2014/main" id="{892E08F9-031E-4B77-AA58-930BE74D0D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717885 w 105"/>
                <a:gd name="T1" fmla="*/ 5717804 h 94"/>
                <a:gd name="T2" fmla="*/ 12717885 w 105"/>
                <a:gd name="T3" fmla="*/ 13134947 h 94"/>
                <a:gd name="T4" fmla="*/ 1552818 w 105"/>
                <a:gd name="T5" fmla="*/ 13134947 h 94"/>
                <a:gd name="T6" fmla="*/ 1552818 w 105"/>
                <a:gd name="T7" fmla="*/ 10942971 h 94"/>
                <a:gd name="T8" fmla="*/ 6707193 w 105"/>
                <a:gd name="T9" fmla="*/ 10942971 h 94"/>
                <a:gd name="T10" fmla="*/ 2106535 w 105"/>
                <a:gd name="T11" fmla="*/ 7860855 h 94"/>
                <a:gd name="T12" fmla="*/ 0 w 105"/>
                <a:gd name="T13" fmla="*/ 4826468 h 94"/>
                <a:gd name="T14" fmla="*/ 1693737 w 105"/>
                <a:gd name="T15" fmla="*/ 2392184 h 94"/>
                <a:gd name="T16" fmla="*/ 5215777 w 105"/>
                <a:gd name="T17" fmla="*/ 0 h 94"/>
                <a:gd name="T18" fmla="*/ 7943215 w 105"/>
                <a:gd name="T19" fmla="*/ 1787686 h 94"/>
                <a:gd name="T20" fmla="*/ 4377933 w 105"/>
                <a:gd name="T21" fmla="*/ 4383099 h 94"/>
                <a:gd name="T22" fmla="*/ 4740801 w 105"/>
                <a:gd name="T23" fmla="*/ 5978483 h 94"/>
                <a:gd name="T24" fmla="*/ 9318875 w 105"/>
                <a:gd name="T25" fmla="*/ 9058326 h 94"/>
                <a:gd name="T26" fmla="*/ 9318875 w 105"/>
                <a:gd name="T27" fmla="*/ 5717804 h 94"/>
                <a:gd name="T28" fmla="*/ 12717885 w 105"/>
                <a:gd name="T29" fmla="*/ 5717804 h 94"/>
                <a:gd name="T30" fmla="*/ 12717885 w 105"/>
                <a:gd name="T31" fmla="*/ 5717804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43" name="Text Box 160">
            <a:extLst>
              <a:ext uri="{FF2B5EF4-FFF2-40B4-BE49-F238E27FC236}">
                <a16:creationId xmlns:a16="http://schemas.microsoft.com/office/drawing/2014/main" id="{BCDFF5DC-4A8B-414C-8C83-5C9FD500E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3000376"/>
            <a:ext cx="1657350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CC0000"/>
                </a:solidFill>
                <a:ea typeface="微软雅黑" panose="020B0503020204020204" pitchFamily="34" charset="-122"/>
              </a:rPr>
              <a:t>RTC </a:t>
            </a:r>
          </a:p>
        </p:txBody>
      </p:sp>
      <p:sp>
        <p:nvSpPr>
          <p:cNvPr id="48144" name="Text Box 161">
            <a:extLst>
              <a:ext uri="{FF2B5EF4-FFF2-40B4-BE49-F238E27FC236}">
                <a16:creationId xmlns:a16="http://schemas.microsoft.com/office/drawing/2014/main" id="{829C9561-9FB5-4EE1-9800-F71B1EB5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2357439"/>
            <a:ext cx="2592388" cy="34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ea typeface="微软雅黑" panose="020B0503020204020204" pitchFamily="34" charset="-122"/>
              </a:rPr>
              <a:t>Area1</a:t>
            </a:r>
          </a:p>
        </p:txBody>
      </p:sp>
      <p:sp>
        <p:nvSpPr>
          <p:cNvPr id="48145" name="Line 162">
            <a:extLst>
              <a:ext uri="{FF2B5EF4-FFF2-40B4-BE49-F238E27FC236}">
                <a16:creationId xmlns:a16="http://schemas.microsoft.com/office/drawing/2014/main" id="{34FA729C-AD6D-44DF-ABAE-EEB6F984F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3130550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163">
            <a:extLst>
              <a:ext uri="{FF2B5EF4-FFF2-40B4-BE49-F238E27FC236}">
                <a16:creationId xmlns:a16="http://schemas.microsoft.com/office/drawing/2014/main" id="{8C6ECB22-27E4-4973-9760-C9C3CDEE4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1" y="3130550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166">
            <a:extLst>
              <a:ext uri="{FF2B5EF4-FFF2-40B4-BE49-F238E27FC236}">
                <a16:creationId xmlns:a16="http://schemas.microsoft.com/office/drawing/2014/main" id="{EE76BCCA-E1D1-4BE7-ADBD-B07D2BA99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1539" y="3500439"/>
            <a:ext cx="1587" cy="5667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Rectangle 169">
            <a:extLst>
              <a:ext uri="{FF2B5EF4-FFF2-40B4-BE49-F238E27FC236}">
                <a16:creationId xmlns:a16="http://schemas.microsoft.com/office/drawing/2014/main" id="{A15D7E52-E1BB-4E3E-9D1F-3AFD45CA8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1" y="4138613"/>
            <a:ext cx="5688013" cy="13843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/>
              <a:t>[RTB] ospf 1 router-id 2.2.2.2</a:t>
            </a:r>
          </a:p>
          <a:p>
            <a:pPr eaLnBrk="1" hangingPunct="1"/>
            <a:r>
              <a:rPr kumimoji="1" lang="en-US" altLang="zh-CN" sz="1400" b="1"/>
              <a:t>[RTB-ospf-1] area 0</a:t>
            </a:r>
          </a:p>
          <a:p>
            <a:pPr eaLnBrk="1" hangingPunct="1"/>
            <a:r>
              <a:rPr kumimoji="1" lang="en-US" altLang="zh-CN" sz="1400" b="1"/>
              <a:t>[RTB-ospf-1-area-0.0.0.0] network 10.0.0.0 0.0.0.255</a:t>
            </a:r>
          </a:p>
          <a:p>
            <a:pPr eaLnBrk="1" hangingPunct="1"/>
            <a:r>
              <a:rPr kumimoji="1" lang="en-US" altLang="zh-CN" sz="1400" b="1"/>
              <a:t>[RTB-ospf-1-area-0.0.0.0] quit</a:t>
            </a:r>
          </a:p>
          <a:p>
            <a:pPr eaLnBrk="1" hangingPunct="1"/>
            <a:r>
              <a:rPr kumimoji="1" lang="en-US" altLang="zh-CN" sz="1400" b="1"/>
              <a:t>[RTB-ospf-1] area 1</a:t>
            </a:r>
          </a:p>
          <a:p>
            <a:pPr eaLnBrk="1" hangingPunct="1"/>
            <a:r>
              <a:rPr kumimoji="1" lang="en-US" altLang="zh-CN" sz="1400" b="1"/>
              <a:t>[RTB-ospf-1-area-0.0.0.1] network 20.0.0.0 0.0.0.255</a:t>
            </a:r>
            <a:endParaRPr lang="en-US" altLang="zh-CN" sz="1400" b="1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12631C4-B47E-4035-AA32-88C728F9E3AD}"/>
              </a:ext>
            </a:extLst>
          </p:cNvPr>
          <p:cNvCxnSpPr/>
          <p:nvPr/>
        </p:nvCxnSpPr>
        <p:spPr>
          <a:xfrm rot="5400000">
            <a:off x="2339976" y="4814888"/>
            <a:ext cx="2655887" cy="1588"/>
          </a:xfrm>
          <a:prstGeom prst="line">
            <a:avLst/>
          </a:prstGeom>
          <a:ln w="31750"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50" name="Rectangle 114">
            <a:extLst>
              <a:ext uri="{FF2B5EF4-FFF2-40B4-BE49-F238E27FC236}">
                <a16:creationId xmlns:a16="http://schemas.microsoft.com/office/drawing/2014/main" id="{3F791CCE-DFBA-46A1-AA02-B6B2769BB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715000"/>
            <a:ext cx="4824412" cy="7381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/>
              <a:t>[RTA] ospf 1 router-id 1.1.1.1</a:t>
            </a:r>
          </a:p>
          <a:p>
            <a:pPr eaLnBrk="1" hangingPunct="1"/>
            <a:r>
              <a:rPr kumimoji="1" lang="en-US" altLang="zh-CN" sz="1400" b="1"/>
              <a:t>[RTA-ospf-1] area 0</a:t>
            </a:r>
          </a:p>
          <a:p>
            <a:pPr eaLnBrk="1" hangingPunct="1"/>
            <a:r>
              <a:rPr kumimoji="1" lang="en-US" altLang="zh-CN" sz="1400" b="1"/>
              <a:t>[RTA-ospf-1-area-0.0.0.0] network 10.0.0.0 0.0.0.255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382815E-A42E-4484-83CB-71E63E1148B7}"/>
              </a:ext>
            </a:extLst>
          </p:cNvPr>
          <p:cNvCxnSpPr/>
          <p:nvPr/>
        </p:nvCxnSpPr>
        <p:spPr>
          <a:xfrm rot="5400000">
            <a:off x="7312025" y="2070100"/>
            <a:ext cx="1570038" cy="1588"/>
          </a:xfrm>
          <a:prstGeom prst="line">
            <a:avLst/>
          </a:prstGeom>
          <a:ln w="3175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52" name="Rectangle 114">
            <a:extLst>
              <a:ext uri="{FF2B5EF4-FFF2-40B4-BE49-F238E27FC236}">
                <a16:creationId xmlns:a16="http://schemas.microsoft.com/office/drawing/2014/main" id="{6014354E-AEBB-44C9-BE3F-ECD9B88A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1" y="1000125"/>
            <a:ext cx="4824413" cy="7381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/>
              <a:t>[RTC] ospf 1 router-id 3.3.3.3</a:t>
            </a:r>
          </a:p>
          <a:p>
            <a:pPr eaLnBrk="1" hangingPunct="1"/>
            <a:r>
              <a:rPr kumimoji="1" lang="en-US" altLang="zh-CN" sz="1400" b="1"/>
              <a:t>[RTC-ospf-1] area 1</a:t>
            </a:r>
          </a:p>
          <a:p>
            <a:pPr eaLnBrk="1" hangingPunct="1"/>
            <a:r>
              <a:rPr kumimoji="1" lang="en-US" altLang="zh-CN" sz="1400" b="1"/>
              <a:t>[RTC-ospf-1-area-0.0.0.1] network 20.0.0.0 0.0.0.255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>
            <a:extLst>
              <a:ext uri="{FF2B5EF4-FFF2-40B4-BE49-F238E27FC236}">
                <a16:creationId xmlns:a16="http://schemas.microsoft.com/office/drawing/2014/main" id="{5056D4C2-E36C-4486-8193-A61D3537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显示</a:t>
            </a:r>
            <a:r>
              <a:rPr lang="en-US" altLang="zh-CN"/>
              <a:t>OSPF</a:t>
            </a:r>
            <a:r>
              <a:rPr lang="zh-CN" altLang="en-US"/>
              <a:t>邻居信息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C06D8-E682-421F-BE5A-60BA370B1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642939"/>
            <a:ext cx="7704138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lang="zh-CN" altLang="en-US" sz="3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Rectangle 12">
            <a:extLst>
              <a:ext uri="{FF2B5EF4-FFF2-40B4-BE49-F238E27FC236}">
                <a16:creationId xmlns:a16="http://schemas.microsoft.com/office/drawing/2014/main" id="{B2B0D753-2F21-4402-B8E3-646E57BBE3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40688" y="2860675"/>
            <a:ext cx="10795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2" name="Rectangle 22">
            <a:extLst>
              <a:ext uri="{FF2B5EF4-FFF2-40B4-BE49-F238E27FC236}">
                <a16:creationId xmlns:a16="http://schemas.microsoft.com/office/drawing/2014/main" id="{4BF39ABB-16DE-4E96-B5D5-8496DE8D48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3464" y="3784600"/>
            <a:ext cx="93503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3" name="Rectangle 27">
            <a:extLst>
              <a:ext uri="{FF2B5EF4-FFF2-40B4-BE49-F238E27FC236}">
                <a16:creationId xmlns:a16="http://schemas.microsoft.com/office/drawing/2014/main" id="{5C9F2736-0AB7-4871-A0B3-2FC348C2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72063"/>
            <a:ext cx="2665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/>
              <a:t>邻居路由器的</a:t>
            </a:r>
            <a:r>
              <a:rPr lang="en-US" altLang="zh-CN" sz="1600" b="1"/>
              <a:t>Router ID</a:t>
            </a:r>
          </a:p>
        </p:txBody>
      </p:sp>
      <p:sp>
        <p:nvSpPr>
          <p:cNvPr id="50184" name="Rectangle 29">
            <a:extLst>
              <a:ext uri="{FF2B5EF4-FFF2-40B4-BE49-F238E27FC236}">
                <a16:creationId xmlns:a16="http://schemas.microsoft.com/office/drawing/2014/main" id="{905048D1-061F-4AF6-8C10-F2A9522A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5218114"/>
            <a:ext cx="3744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1.1.1.1</a:t>
            </a:r>
            <a:r>
              <a:rPr lang="zh-CN" altLang="en-US" sz="1600" b="1"/>
              <a:t>是</a:t>
            </a:r>
            <a:r>
              <a:rPr lang="en-US" altLang="zh-CN" sz="1600" b="1"/>
              <a:t>10.0.0.0/24</a:t>
            </a:r>
            <a:r>
              <a:rPr lang="zh-CN" altLang="en-US" sz="1600" b="1"/>
              <a:t>网段的</a:t>
            </a:r>
            <a:r>
              <a:rPr lang="en-US" altLang="zh-CN" sz="1600" b="1"/>
              <a:t>BDR</a:t>
            </a:r>
          </a:p>
          <a:p>
            <a:pPr algn="ctr" eaLnBrk="1" hangingPunct="1"/>
            <a:r>
              <a:rPr lang="en-US" altLang="zh-CN" sz="1600" b="1"/>
              <a:t>3.3.3.3</a:t>
            </a:r>
            <a:r>
              <a:rPr lang="zh-CN" altLang="en-US" sz="1600" b="1"/>
              <a:t>是</a:t>
            </a:r>
            <a:r>
              <a:rPr lang="en-US" altLang="zh-CN" sz="1600" b="1"/>
              <a:t>20.0.0.0/24</a:t>
            </a:r>
            <a:r>
              <a:rPr lang="zh-CN" altLang="en-US" sz="1600" b="1"/>
              <a:t>网段的</a:t>
            </a:r>
            <a:r>
              <a:rPr lang="en-US" altLang="zh-CN" sz="1600" b="1"/>
              <a:t>DR</a:t>
            </a:r>
          </a:p>
        </p:txBody>
      </p:sp>
      <p:sp>
        <p:nvSpPr>
          <p:cNvPr id="50185" name="Rectangle 26">
            <a:extLst>
              <a:ext uri="{FF2B5EF4-FFF2-40B4-BE49-F238E27FC236}">
                <a16:creationId xmlns:a16="http://schemas.microsoft.com/office/drawing/2014/main" id="{24CA3B29-C9BA-4CC2-A11D-9F7E4C0E9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996951"/>
            <a:ext cx="20716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/>
              <a:t>该台路由器的</a:t>
            </a:r>
            <a:r>
              <a:rPr lang="en-US" altLang="zh-CN" sz="1600" b="1"/>
              <a:t>Router ID</a:t>
            </a:r>
          </a:p>
        </p:txBody>
      </p:sp>
      <p:sp>
        <p:nvSpPr>
          <p:cNvPr id="50186" name="Rectangle 22">
            <a:extLst>
              <a:ext uri="{FF2B5EF4-FFF2-40B4-BE49-F238E27FC236}">
                <a16:creationId xmlns:a16="http://schemas.microsoft.com/office/drawing/2014/main" id="{7FBABF5E-CE24-49ED-95FF-B974D967516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89839" y="2000250"/>
            <a:ext cx="93503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7" name="Rectangle 22">
            <a:extLst>
              <a:ext uri="{FF2B5EF4-FFF2-40B4-BE49-F238E27FC236}">
                <a16:creationId xmlns:a16="http://schemas.microsoft.com/office/drawing/2014/main" id="{455E5FDD-AD2F-4B5B-98BF-74A80324B1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9814" y="3143250"/>
            <a:ext cx="93503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8" name="Line 10">
            <a:extLst>
              <a:ext uri="{FF2B5EF4-FFF2-40B4-BE49-F238E27FC236}">
                <a16:creationId xmlns:a16="http://schemas.microsoft.com/office/drawing/2014/main" id="{C02628F0-AD7B-42DC-8B7A-E530CD689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3375" y="120808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259F90-F67A-4DE8-A3DF-7D516841CCB9}"/>
              </a:ext>
            </a:extLst>
          </p:cNvPr>
          <p:cNvCxnSpPr/>
          <p:nvPr/>
        </p:nvCxnSpPr>
        <p:spPr>
          <a:xfrm flipV="1">
            <a:off x="1881189" y="3286125"/>
            <a:ext cx="357187" cy="2857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0" name="Rectangle 22">
            <a:extLst>
              <a:ext uri="{FF2B5EF4-FFF2-40B4-BE49-F238E27FC236}">
                <a16:creationId xmlns:a16="http://schemas.microsoft.com/office/drawing/2014/main" id="{2539820F-1C40-4845-9385-35CB7D9F45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67314" y="2857500"/>
            <a:ext cx="3571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F0349B-9EFE-4D22-8325-408B9E0BB800}"/>
              </a:ext>
            </a:extLst>
          </p:cNvPr>
          <p:cNvCxnSpPr/>
          <p:nvPr/>
        </p:nvCxnSpPr>
        <p:spPr>
          <a:xfrm flipV="1">
            <a:off x="1881189" y="3857625"/>
            <a:ext cx="357187" cy="2857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86EB25C-FE25-47AD-B1E4-6996BD43828A}"/>
              </a:ext>
            </a:extLst>
          </p:cNvPr>
          <p:cNvCxnSpPr/>
          <p:nvPr/>
        </p:nvCxnSpPr>
        <p:spPr>
          <a:xfrm rot="5400000">
            <a:off x="1094582" y="4358482"/>
            <a:ext cx="1571625" cy="1588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0E52CB4-6A2F-4ABC-A3CD-A9BD7A867C25}"/>
              </a:ext>
            </a:extLst>
          </p:cNvPr>
          <p:cNvCxnSpPr/>
          <p:nvPr/>
        </p:nvCxnSpPr>
        <p:spPr>
          <a:xfrm flipV="1">
            <a:off x="4810125" y="3000375"/>
            <a:ext cx="357188" cy="2857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4" name="Rectangle 22">
            <a:extLst>
              <a:ext uri="{FF2B5EF4-FFF2-40B4-BE49-F238E27FC236}">
                <a16:creationId xmlns:a16="http://schemas.microsoft.com/office/drawing/2014/main" id="{E65A98B2-87C8-4065-B5C9-A0B5818673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453438" y="3143250"/>
            <a:ext cx="1143000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41E508C-5003-4F23-B302-F339EAAFBEC5}"/>
              </a:ext>
            </a:extLst>
          </p:cNvPr>
          <p:cNvCxnSpPr/>
          <p:nvPr/>
        </p:nvCxnSpPr>
        <p:spPr>
          <a:xfrm rot="5400000">
            <a:off x="3951288" y="4143376"/>
            <a:ext cx="1716088" cy="1587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6" name="Rectangle 22">
            <a:extLst>
              <a:ext uri="{FF2B5EF4-FFF2-40B4-BE49-F238E27FC236}">
                <a16:creationId xmlns:a16="http://schemas.microsoft.com/office/drawing/2014/main" id="{DD86D8C0-4F95-40CE-8F04-E01C11185B1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453438" y="3786189"/>
            <a:ext cx="1143000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7" name="TextBox 42">
            <a:extLst>
              <a:ext uri="{FF2B5EF4-FFF2-40B4-BE49-F238E27FC236}">
                <a16:creationId xmlns:a16="http://schemas.microsoft.com/office/drawing/2014/main" id="{A16B5377-FEDC-4039-9BB9-8E962778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5000625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选举</a:t>
            </a:r>
            <a:r>
              <a:rPr lang="en-US" altLang="zh-CN" sz="1600" b="1"/>
              <a:t>DR/BDR</a:t>
            </a:r>
            <a:r>
              <a:rPr lang="zh-CN" altLang="en-US" sz="1600" b="1"/>
              <a:t>采用的优先级</a:t>
            </a:r>
          </a:p>
        </p:txBody>
      </p:sp>
      <p:sp>
        <p:nvSpPr>
          <p:cNvPr id="50198" name="Text Box 6">
            <a:extLst>
              <a:ext uri="{FF2B5EF4-FFF2-40B4-BE49-F238E27FC236}">
                <a16:creationId xmlns:a16="http://schemas.microsoft.com/office/drawing/2014/main" id="{D73C15C7-A72E-47F8-922D-572827C0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643064"/>
            <a:ext cx="7561262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[Router]display ospf peer</a:t>
            </a:r>
          </a:p>
          <a:p>
            <a:pPr eaLnBrk="1" hangingPunct="1"/>
            <a:endParaRPr kumimoji="1" lang="en-US" altLang="zh-CN" sz="1400" b="1">
              <a:latin typeface="Courier" pitchFamily="49" charset="0"/>
            </a:endParaRP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                  OSPF Process 100 with Router ID 2.2.2.2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                       Neighbor Brief Information</a:t>
            </a:r>
          </a:p>
          <a:p>
            <a:pPr eaLnBrk="1" hangingPunct="1"/>
            <a:endParaRPr kumimoji="1" lang="en-US" altLang="zh-CN" sz="1400" b="1">
              <a:latin typeface="Courier" pitchFamily="49" charset="0"/>
            </a:endParaRP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Area: 0.0.0.0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Router ID     Address      Pri     Dead-Time Interface     State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1.1.1.1      10.0.0.1       1       35       GE0/0        Full/BDR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 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Area: 0.0.0.1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 3.3.3.3      20.0.0.1       1       35       GE0/0        Full/DR</a:t>
            </a:r>
          </a:p>
          <a:p>
            <a:pPr eaLnBrk="1" hangingPunct="1"/>
            <a:r>
              <a:rPr lang="en-US" altLang="zh-CN" b="1"/>
              <a:t>                    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E696A0D-DBA8-4CAD-8E86-2A18C72C074D}"/>
              </a:ext>
            </a:extLst>
          </p:cNvPr>
          <p:cNvCxnSpPr/>
          <p:nvPr/>
        </p:nvCxnSpPr>
        <p:spPr>
          <a:xfrm flipV="1">
            <a:off x="8096250" y="3929063"/>
            <a:ext cx="357188" cy="2857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1840FA4-57E7-448E-B38D-D91C13420D80}"/>
              </a:ext>
            </a:extLst>
          </p:cNvPr>
          <p:cNvCxnSpPr/>
          <p:nvPr/>
        </p:nvCxnSpPr>
        <p:spPr>
          <a:xfrm flipV="1">
            <a:off x="8096250" y="3286125"/>
            <a:ext cx="357188" cy="2857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3548EB6-57A2-47F4-8DD0-127C47D61827}"/>
              </a:ext>
            </a:extLst>
          </p:cNvPr>
          <p:cNvCxnSpPr/>
          <p:nvPr/>
        </p:nvCxnSpPr>
        <p:spPr>
          <a:xfrm rot="5400000">
            <a:off x="7311232" y="4358482"/>
            <a:ext cx="1571625" cy="1588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2DEE675-8DFC-42C4-BA68-8BA8E2A6786A}"/>
              </a:ext>
            </a:extLst>
          </p:cNvPr>
          <p:cNvSpPr/>
          <p:nvPr/>
        </p:nvSpPr>
        <p:spPr>
          <a:xfrm>
            <a:off x="2095500" y="1643064"/>
            <a:ext cx="8102600" cy="2973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16">
            <a:extLst>
              <a:ext uri="{FF2B5EF4-FFF2-40B4-BE49-F238E27FC236}">
                <a16:creationId xmlns:a16="http://schemas.microsoft.com/office/drawing/2014/main" id="{B53340C8-417C-4672-BB20-073E21B498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67125" y="3495675"/>
            <a:ext cx="935038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4" name="标题 1">
            <a:extLst>
              <a:ext uri="{FF2B5EF4-FFF2-40B4-BE49-F238E27FC236}">
                <a16:creationId xmlns:a16="http://schemas.microsoft.com/office/drawing/2014/main" id="{51E3B1A7-ED37-4821-98C1-338EECC7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显示</a:t>
            </a:r>
            <a:r>
              <a:rPr lang="en-US" altLang="zh-CN" dirty="0"/>
              <a:t>OSPF</a:t>
            </a:r>
            <a:r>
              <a:rPr lang="zh-CN" altLang="en-US" dirty="0"/>
              <a:t>接口信息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B5247A-556F-4901-92BC-6BD5F621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89039"/>
            <a:ext cx="77041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endParaRPr lang="zh-CN" altLang="en-US" sz="3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6" name="Rectangle 12">
            <a:extLst>
              <a:ext uri="{FF2B5EF4-FFF2-40B4-BE49-F238E27FC236}">
                <a16:creationId xmlns:a16="http://schemas.microsoft.com/office/drawing/2014/main" id="{C38779EB-A24E-49DF-881F-1886E0B8F11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40688" y="3709989"/>
            <a:ext cx="10795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7" name="Rectangle 27">
            <a:extLst>
              <a:ext uri="{FF2B5EF4-FFF2-40B4-BE49-F238E27FC236}">
                <a16:creationId xmlns:a16="http://schemas.microsoft.com/office/drawing/2014/main" id="{BED4ED4F-8421-482F-9748-C0E5456A4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5210176"/>
            <a:ext cx="2665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/>
              <a:t>链路的</a:t>
            </a:r>
            <a:r>
              <a:rPr lang="en-US" altLang="zh-CN" sz="1600" b="1"/>
              <a:t>OSPF</a:t>
            </a:r>
            <a:r>
              <a:rPr lang="zh-CN" altLang="en-US" sz="1600" b="1"/>
              <a:t>网络类型</a:t>
            </a:r>
            <a:endParaRPr lang="en-US" altLang="zh-CN" sz="1600" b="1"/>
          </a:p>
          <a:p>
            <a:pPr algn="ctr" eaLnBrk="1" hangingPunct="1"/>
            <a:endParaRPr lang="en-US" altLang="zh-CN" sz="1600" b="1"/>
          </a:p>
        </p:txBody>
      </p:sp>
      <p:sp>
        <p:nvSpPr>
          <p:cNvPr id="51208" name="Rectangle 29">
            <a:extLst>
              <a:ext uri="{FF2B5EF4-FFF2-40B4-BE49-F238E27FC236}">
                <a16:creationId xmlns:a16="http://schemas.microsoft.com/office/drawing/2014/main" id="{D4B29E9F-8D4E-4C82-81B4-115FA286D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4" y="4852989"/>
            <a:ext cx="3000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/>
              <a:t>该台</a:t>
            </a:r>
            <a:r>
              <a:rPr lang="en-US" altLang="zh-CN" sz="1600" b="1"/>
              <a:t>OSPF</a:t>
            </a:r>
            <a:r>
              <a:rPr lang="zh-CN" altLang="en-US" sz="1600" b="1"/>
              <a:t>路由器在当前</a:t>
            </a:r>
            <a:endParaRPr lang="en-US" altLang="zh-CN" sz="1600" b="1"/>
          </a:p>
          <a:p>
            <a:pPr algn="ctr" eaLnBrk="1" hangingPunct="1"/>
            <a:r>
              <a:rPr lang="zh-CN" altLang="en-US" sz="1600" b="1"/>
              <a:t>链路上的状态是</a:t>
            </a:r>
            <a:r>
              <a:rPr lang="en-US" altLang="zh-CN" sz="1600" b="1"/>
              <a:t>BDR</a:t>
            </a:r>
          </a:p>
        </p:txBody>
      </p:sp>
      <p:sp>
        <p:nvSpPr>
          <p:cNvPr id="51209" name="Rectangle 22">
            <a:extLst>
              <a:ext uri="{FF2B5EF4-FFF2-40B4-BE49-F238E27FC236}">
                <a16:creationId xmlns:a16="http://schemas.microsoft.com/office/drawing/2014/main" id="{AFA385E4-E2F9-4ED9-A7BA-524474C83E0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81564" y="3709988"/>
            <a:ext cx="714375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0" name="Rectangle 22">
            <a:extLst>
              <a:ext uri="{FF2B5EF4-FFF2-40B4-BE49-F238E27FC236}">
                <a16:creationId xmlns:a16="http://schemas.microsoft.com/office/drawing/2014/main" id="{840FC789-1E10-4810-BB63-D5BE8C8442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81438" y="5641975"/>
            <a:ext cx="1357312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1" name="Rectangle 22">
            <a:extLst>
              <a:ext uri="{FF2B5EF4-FFF2-40B4-BE49-F238E27FC236}">
                <a16:creationId xmlns:a16="http://schemas.microsoft.com/office/drawing/2014/main" id="{FDB054A3-2340-4A1D-8EC5-40CC8C04616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10188" y="5638800"/>
            <a:ext cx="5715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2" name="Line 28">
            <a:extLst>
              <a:ext uri="{FF2B5EF4-FFF2-40B4-BE49-F238E27FC236}">
                <a16:creationId xmlns:a16="http://schemas.microsoft.com/office/drawing/2014/main" id="{F575BAEC-F02A-480A-9823-BAEA4E65F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7313" y="4067175"/>
            <a:ext cx="0" cy="1003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511887-7433-4439-911C-610CC007F6F1}"/>
              </a:ext>
            </a:extLst>
          </p:cNvPr>
          <p:cNvCxnSpPr/>
          <p:nvPr/>
        </p:nvCxnSpPr>
        <p:spPr>
          <a:xfrm flipV="1">
            <a:off x="3309939" y="3638550"/>
            <a:ext cx="357187" cy="2857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D12A4E3-60FE-4015-BCBD-AA71129BC20D}"/>
              </a:ext>
            </a:extLst>
          </p:cNvPr>
          <p:cNvCxnSpPr/>
          <p:nvPr/>
        </p:nvCxnSpPr>
        <p:spPr>
          <a:xfrm rot="5400000">
            <a:off x="2739232" y="4496594"/>
            <a:ext cx="1141412" cy="0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5" name="Rectangle 10">
            <a:extLst>
              <a:ext uri="{FF2B5EF4-FFF2-40B4-BE49-F238E27FC236}">
                <a16:creationId xmlns:a16="http://schemas.microsoft.com/office/drawing/2014/main" id="{C51ADE2F-AFBF-4DC4-87F7-7FC5C694B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2927350"/>
            <a:ext cx="849312" cy="211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6" name="Rectangle 10">
            <a:extLst>
              <a:ext uri="{FF2B5EF4-FFF2-40B4-BE49-F238E27FC236}">
                <a16:creationId xmlns:a16="http://schemas.microsoft.com/office/drawing/2014/main" id="{F9DA5FDC-0283-47D0-AF84-8AE1C922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2924175"/>
            <a:ext cx="8572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7" name="Text Box 6">
            <a:extLst>
              <a:ext uri="{FF2B5EF4-FFF2-40B4-BE49-F238E27FC236}">
                <a16:creationId xmlns:a16="http://schemas.microsoft.com/office/drawing/2014/main" id="{5C669B7E-2B3A-46EF-B205-DD83C31C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423989"/>
            <a:ext cx="7561262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[Router]display </a:t>
            </a:r>
            <a:r>
              <a:rPr kumimoji="1" lang="en-US" altLang="zh-CN" sz="1400" b="1" dirty="0" err="1">
                <a:latin typeface="Courier" pitchFamily="49" charset="0"/>
              </a:rPr>
              <a:t>ospf</a:t>
            </a:r>
            <a:r>
              <a:rPr kumimoji="1" lang="en-US" altLang="zh-CN" sz="1400" b="1" dirty="0">
                <a:latin typeface="Courier" pitchFamily="49" charset="0"/>
              </a:rPr>
              <a:t> interface</a:t>
            </a:r>
          </a:p>
          <a:p>
            <a:pPr eaLnBrk="1" hangingPunct="1"/>
            <a:endParaRPr kumimoji="1" lang="en-US" altLang="zh-CN" sz="1400" b="1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                  OSPF Process 100 with Router ID 2.2.2.2</a:t>
            </a: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                       Neighbor Brief Information</a:t>
            </a:r>
          </a:p>
          <a:p>
            <a:pPr eaLnBrk="1" hangingPunct="1"/>
            <a:endParaRPr kumimoji="1" lang="en-US" altLang="zh-CN" sz="1400" b="1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Area: 0.0.0.0</a:t>
            </a: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IP Address   Type       State    Cost     </a:t>
            </a:r>
            <a:r>
              <a:rPr kumimoji="1" lang="en-US" altLang="zh-CN" sz="1400" b="1" dirty="0" err="1">
                <a:latin typeface="Courier" pitchFamily="49" charset="0"/>
              </a:rPr>
              <a:t>Pri</a:t>
            </a:r>
            <a:r>
              <a:rPr kumimoji="1" lang="en-US" altLang="zh-CN" sz="1400" b="1" dirty="0">
                <a:latin typeface="Courier" pitchFamily="49" charset="0"/>
              </a:rPr>
              <a:t>      DR      BDR </a:t>
            </a: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10.0.0.2      PTP        P-2-P    1562     1     0.0.0.0   0.0.0.0                  </a:t>
            </a: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 </a:t>
            </a: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Area: 0.0.0.1</a:t>
            </a: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IP Address   Type       State    Cost     </a:t>
            </a:r>
            <a:r>
              <a:rPr kumimoji="1" lang="en-US" altLang="zh-CN" sz="1400" b="1" dirty="0" err="1">
                <a:latin typeface="Courier" pitchFamily="49" charset="0"/>
              </a:rPr>
              <a:t>Pri</a:t>
            </a:r>
            <a:r>
              <a:rPr kumimoji="1" lang="en-US" altLang="zh-CN" sz="1400" b="1" dirty="0">
                <a:latin typeface="Courier" pitchFamily="49" charset="0"/>
              </a:rPr>
              <a:t>      DR      BDR</a:t>
            </a: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20.0.0.2    Broadcast    BDR      1        1     20.0.0.1  20.0.0.2    </a:t>
            </a:r>
          </a:p>
          <a:p>
            <a:pPr eaLnBrk="1" hangingPunct="1"/>
            <a:r>
              <a:rPr kumimoji="1" lang="en-US" altLang="zh-CN" sz="1400" b="1" dirty="0">
                <a:latin typeface="Courier" pitchFamily="49" charset="0"/>
              </a:rPr>
              <a:t>                    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DFEAA71-3B64-4103-A9A4-DAFACFAD9BDA}"/>
              </a:ext>
            </a:extLst>
          </p:cNvPr>
          <p:cNvCxnSpPr/>
          <p:nvPr/>
        </p:nvCxnSpPr>
        <p:spPr>
          <a:xfrm rot="10800000">
            <a:off x="9382126" y="2995614"/>
            <a:ext cx="500063" cy="42862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9E553C6-DA94-4090-9644-DB1174787DDA}"/>
              </a:ext>
            </a:extLst>
          </p:cNvPr>
          <p:cNvCxnSpPr/>
          <p:nvPr/>
        </p:nvCxnSpPr>
        <p:spPr>
          <a:xfrm rot="5400000">
            <a:off x="9132888" y="4175126"/>
            <a:ext cx="1500188" cy="1587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0" name="Rectangle 29">
            <a:extLst>
              <a:ext uri="{FF2B5EF4-FFF2-40B4-BE49-F238E27FC236}">
                <a16:creationId xmlns:a16="http://schemas.microsoft.com/office/drawing/2014/main" id="{06CFC849-E6CD-4C14-9675-1C4EEEB3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6" y="4852989"/>
            <a:ext cx="3000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P2P</a:t>
            </a:r>
            <a:r>
              <a:rPr lang="zh-CN" altLang="en-US" sz="1600" b="1"/>
              <a:t>链路上没有</a:t>
            </a:r>
            <a:r>
              <a:rPr lang="en-US" altLang="zh-CN" sz="1600" b="1"/>
              <a:t>DR</a:t>
            </a:r>
            <a:r>
              <a:rPr lang="zh-CN" altLang="en-US" sz="1600" b="1"/>
              <a:t>和</a:t>
            </a:r>
            <a:r>
              <a:rPr lang="en-US" altLang="zh-CN" sz="1600" b="1"/>
              <a:t>BDR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00DF67A-206D-40DA-B60C-B818FE0E32D4}"/>
              </a:ext>
            </a:extLst>
          </p:cNvPr>
          <p:cNvSpPr/>
          <p:nvPr/>
        </p:nvSpPr>
        <p:spPr>
          <a:xfrm>
            <a:off x="2095500" y="1423990"/>
            <a:ext cx="8102600" cy="3192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2662</Words>
  <Application>Microsoft Office PowerPoint</Application>
  <PresentationFormat>宽屏</PresentationFormat>
  <Paragraphs>438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Courier</vt:lpstr>
      <vt:lpstr>等线</vt:lpstr>
      <vt:lpstr>等线 Light</vt:lpstr>
      <vt:lpstr>微软雅黑</vt:lpstr>
      <vt:lpstr>Arial</vt:lpstr>
      <vt:lpstr>Wingdings</vt:lpstr>
      <vt:lpstr>Office 主题​​</vt:lpstr>
      <vt:lpstr>动态路由协议 OSPF</vt:lpstr>
      <vt:lpstr>回顾</vt:lpstr>
      <vt:lpstr>回顾</vt:lpstr>
      <vt:lpstr>OSPF基本功能配置</vt:lpstr>
      <vt:lpstr>单区域OSPF配置(1)</vt:lpstr>
      <vt:lpstr>单区域OSPF配置(2)</vt:lpstr>
      <vt:lpstr>OSPF多区域配置示例</vt:lpstr>
      <vt:lpstr>显示OSPF邻居信息</vt:lpstr>
      <vt:lpstr>显示OSPF接口信息</vt:lpstr>
      <vt:lpstr>显示OSPF路由信息 </vt:lpstr>
      <vt:lpstr>显示IP路由表中的OSPF路由 </vt:lpstr>
      <vt:lpstr>其它OSPF信息显示</vt:lpstr>
      <vt:lpstr>OSPF事件调试命令</vt:lpstr>
      <vt:lpstr>其它OSPF调试命令</vt:lpstr>
      <vt:lpstr>OSPF接口开销配置示例</vt:lpstr>
      <vt:lpstr>案例</vt:lpstr>
      <vt:lpstr>OSPF链路状态</vt:lpstr>
      <vt:lpstr>OSPF报文类型与封装</vt:lpstr>
      <vt:lpstr>OSPF LSA类型</vt:lpstr>
      <vt:lpstr>第一类LSA</vt:lpstr>
      <vt:lpstr>第二类LSA</vt:lpstr>
      <vt:lpstr>第三类LSA</vt:lpstr>
      <vt:lpstr>第四类LSA</vt:lpstr>
      <vt:lpstr>第五类LSA</vt:lpstr>
      <vt:lpstr>OSPF边缘区域</vt:lpstr>
      <vt:lpstr>Stub区域</vt:lpstr>
      <vt:lpstr>Stub区域</vt:lpstr>
      <vt:lpstr>Stub区域</vt:lpstr>
      <vt:lpstr>Totally Stub区域</vt:lpstr>
      <vt:lpstr>NSSA区域</vt:lpstr>
      <vt:lpstr>NSSA区域</vt:lpstr>
      <vt:lpstr>NSSA区域</vt:lpstr>
      <vt:lpstr>NSSA区域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动态路由协议 OSPF</dc:title>
  <dc:creator>carol</dc:creator>
  <cp:lastModifiedBy>carol</cp:lastModifiedBy>
  <cp:revision>32</cp:revision>
  <dcterms:created xsi:type="dcterms:W3CDTF">2019-11-03T01:49:19Z</dcterms:created>
  <dcterms:modified xsi:type="dcterms:W3CDTF">2020-04-27T13:13:45Z</dcterms:modified>
</cp:coreProperties>
</file>