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9" r:id="rId4"/>
    <p:sldId id="295" r:id="rId5"/>
    <p:sldId id="296" r:id="rId6"/>
    <p:sldId id="297" r:id="rId7"/>
    <p:sldId id="301" r:id="rId8"/>
    <p:sldId id="302" r:id="rId9"/>
    <p:sldId id="304" r:id="rId10"/>
    <p:sldId id="305" r:id="rId11"/>
    <p:sldId id="306" r:id="rId12"/>
    <p:sldId id="298" r:id="rId13"/>
    <p:sldId id="299" r:id="rId14"/>
    <p:sldId id="307" r:id="rId15"/>
    <p:sldId id="310" r:id="rId16"/>
    <p:sldId id="300" r:id="rId17"/>
    <p:sldId id="308" r:id="rId18"/>
    <p:sldId id="311" r:id="rId19"/>
    <p:sldId id="313" r:id="rId20"/>
    <p:sldId id="314" r:id="rId21"/>
    <p:sldId id="315" r:id="rId22"/>
    <p:sldId id="278" r:id="rId2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5"/>
      <p:bold r:id="rId26"/>
    </p:embeddedFont>
    <p:embeddedFont>
      <p:font typeface="Bad Scrip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Encode Sans Semi Condensed" panose="020B0604020202020204" charset="0"/>
      <p:regular r:id="rId32"/>
      <p:bold r:id="rId33"/>
    </p:embeddedFont>
    <p:embeddedFont>
      <p:font typeface="Encode Sans Semi Condensed Light" panose="020B0604020202020204" charset="0"/>
      <p:regular r:id="rId34"/>
      <p:bold r:id="rId35"/>
    </p:embeddedFont>
    <p:embeddedFont>
      <p:font typeface="Roboto Mono Medium" panose="00000009000000000000" pitchFamily="49" charset="0"/>
      <p:regular r:id="rId36"/>
      <p:italic r:id="rId37"/>
    </p:embeddedFont>
    <p:embeddedFont>
      <p:font typeface="Special Elite" panose="020B0604020202020204" charset="0"/>
      <p:regular r:id="rId38"/>
    </p:embeddedFont>
    <p:embeddedFont>
      <p:font typeface="Varela Round" panose="00000500000000000000" pitchFamily="2" charset="-79"/>
      <p:regular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09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72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490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1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7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05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2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041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143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7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3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32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5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9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25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PA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AP.pdf" TargetMode="External"/><Relationship Id="rId5" Type="http://schemas.openxmlformats.org/officeDocument/2006/relationships/hyperlink" Target="BPA.pdf" TargetMode="External"/><Relationship Id="rId4" Type="http://schemas.openxmlformats.org/officeDocument/2006/relationships/hyperlink" Target="KPA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KPT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KPT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283222" y="3244660"/>
            <a:ext cx="8860778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M</a:t>
            </a:r>
            <a:r>
              <a:rPr lang="en" dirty="0"/>
              <a:t>ata Pelajaran Program Vokasional (MPPV)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Memahami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sz="2000" dirty="0" err="1">
                <a:solidFill>
                  <a:srgbClr val="DD6599"/>
                </a:solidFill>
                <a:latin typeface="Verdana" panose="020B0604030504040204" pitchFamily="34" charset="0"/>
              </a:rPr>
              <a:t>K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ebolehan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kognitif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melibatkan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penggunaan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pengetahuan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tanpa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situasi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tidak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memerlukan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atau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memperihalkan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tentang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implikasi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terhadap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pengetahuan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tersebut</a:t>
            </a:r>
            <a:endParaRPr lang="en-MY" sz="2000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lvl="1">
              <a:spcBef>
                <a:spcPts val="0"/>
              </a:spcBef>
              <a:buChar char="⊹"/>
            </a:pPr>
            <a:r>
              <a:rPr lang="en-MY" sz="2000" dirty="0" err="1">
                <a:solidFill>
                  <a:srgbClr val="DD6599"/>
                </a:solidFill>
                <a:latin typeface="Verdana" panose="020B0604030504040204" pitchFamily="34" charset="0"/>
              </a:rPr>
              <a:t>Menterjemah</a:t>
            </a:r>
            <a:endParaRPr lang="en-MY" sz="2000" dirty="0">
              <a:solidFill>
                <a:srgbClr val="DD6599"/>
              </a:solidFill>
              <a:latin typeface="Verdana" panose="020B0604030504040204" pitchFamily="34" charset="0"/>
            </a:endParaRPr>
          </a:p>
          <a:p>
            <a:pPr lvl="1">
              <a:spcBef>
                <a:spcPts val="0"/>
              </a:spcBef>
              <a:buChar char="⊹"/>
            </a:pPr>
            <a:r>
              <a:rPr lang="en-MY" sz="2000" dirty="0" err="1">
                <a:solidFill>
                  <a:srgbClr val="DD6599"/>
                </a:solidFill>
                <a:latin typeface="Verdana" panose="020B0604030504040204" pitchFamily="34" charset="0"/>
              </a:rPr>
              <a:t>Interprestasi</a:t>
            </a:r>
            <a:endParaRPr lang="en-MY" sz="2000" dirty="0">
              <a:solidFill>
                <a:srgbClr val="DD6599"/>
              </a:solidFill>
              <a:latin typeface="Verdana" panose="020B0604030504040204" pitchFamily="34" charset="0"/>
            </a:endParaRPr>
          </a:p>
          <a:p>
            <a:pPr lvl="1">
              <a:spcBef>
                <a:spcPts val="0"/>
              </a:spcBef>
              <a:buChar char="⊹"/>
            </a:pPr>
            <a:r>
              <a:rPr lang="en-MY" sz="2000" dirty="0" err="1">
                <a:solidFill>
                  <a:srgbClr val="DD6599"/>
                </a:solidFill>
                <a:latin typeface="Verdana" panose="020B0604030504040204" pitchFamily="34" charset="0"/>
              </a:rPr>
              <a:t>Extrapolasi</a:t>
            </a:r>
            <a:endParaRPr lang="en-MY" sz="2000" dirty="0">
              <a:solidFill>
                <a:srgbClr val="DD6599"/>
              </a:solidFill>
              <a:latin typeface="Verdana" panose="020B0604030504040204" pitchFamily="34" charset="0"/>
            </a:endParaRPr>
          </a:p>
          <a:p>
            <a:pPr lvl="1">
              <a:spcBef>
                <a:spcPts val="0"/>
              </a:spcBef>
              <a:buChar char="⊹"/>
            </a:pP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46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Mengaplikasi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kebolehan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prinsip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generalisasi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satu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masalah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situasi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baru</a:t>
            </a:r>
            <a:endParaRPr lang="en-MY" sz="2000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Idea,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konsep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prinsip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teori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hukum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prosedur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sebagainya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yang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telah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dipelajari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perlu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digunakan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dalam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masalah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situasi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baru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itu</a:t>
            </a:r>
            <a:endParaRPr lang="en-MY" sz="2000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lvl="1">
              <a:spcBef>
                <a:spcPts val="0"/>
              </a:spcBef>
              <a:buChar char="⊹"/>
            </a:pP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Mengenal</a:t>
            </a:r>
            <a:r>
              <a:rPr lang="en-MY" sz="2000" dirty="0" err="1">
                <a:solidFill>
                  <a:srgbClr val="DD6599"/>
                </a:solidFill>
                <a:latin typeface="Verdana" panose="020B0604030504040204" pitchFamily="34" charset="0"/>
              </a:rPr>
              <a:t>pasti</a:t>
            </a:r>
            <a:r>
              <a:rPr lang="en-MY" sz="2000" dirty="0">
                <a:solidFill>
                  <a:srgbClr val="DD6599"/>
                </a:solidFill>
                <a:latin typeface="Verdana" panose="020B0604030504040204" pitchFamily="34" charset="0"/>
              </a:rPr>
              <a:t> </a:t>
            </a:r>
            <a:r>
              <a:rPr lang="en-MY" sz="2000" dirty="0" err="1">
                <a:solidFill>
                  <a:srgbClr val="DD6599"/>
                </a:solidFill>
                <a:latin typeface="Verdana" panose="020B0604030504040204" pitchFamily="34" charset="0"/>
              </a:rPr>
              <a:t>generalisasi</a:t>
            </a:r>
            <a:endParaRPr lang="en-MY" sz="2000" dirty="0">
              <a:solidFill>
                <a:srgbClr val="DD6599"/>
              </a:solidFill>
              <a:latin typeface="Verdana" panose="020B0604030504040204" pitchFamily="34" charset="0"/>
            </a:endParaRPr>
          </a:p>
          <a:p>
            <a:pPr lvl="1">
              <a:spcBef>
                <a:spcPts val="0"/>
              </a:spcBef>
              <a:buChar char="⊹"/>
            </a:pP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Melakarkan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MY" sz="2000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Mengira</a:t>
            </a:r>
            <a:r>
              <a:rPr lang="en-MY" sz="2000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20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PA Amali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2444009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hlinkClick r:id="rId3" action="ppaction://hlinkfile"/>
              </a:rPr>
              <a:t>APA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hlinkClick r:id="rId4" action="ppaction://hlinkfile"/>
              </a:rPr>
              <a:t>KPA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hlinkClick r:id="rId5" action="ppaction://hlinkfile"/>
              </a:rPr>
              <a:t>BPA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hlinkClick r:id="rId6" action="ppaction://hlinkfile"/>
              </a:rPr>
              <a:t>AP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2664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PA Teori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2444009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KPT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PP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8612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Kertas Peperiksaan Teori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dirty="0" err="1"/>
              <a:t>Bahagian</a:t>
            </a:r>
            <a:r>
              <a:rPr lang="en-US" dirty="0"/>
              <a:t> A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Soalan</a:t>
            </a:r>
            <a:r>
              <a:rPr lang="en-US" dirty="0"/>
              <a:t> Supply type </a:t>
            </a:r>
            <a:r>
              <a:rPr lang="en-US" dirty="0" err="1"/>
              <a:t>sahaja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r>
              <a:rPr lang="en-US" dirty="0"/>
              <a:t>20 </a:t>
            </a:r>
            <a:r>
              <a:rPr lang="en-US" dirty="0" err="1"/>
              <a:t>markah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soalan</a:t>
            </a:r>
            <a:r>
              <a:rPr lang="en-US" dirty="0"/>
              <a:t> </a:t>
            </a:r>
            <a:r>
              <a:rPr lang="en-US" dirty="0" err="1"/>
              <a:t>amali</a:t>
            </a:r>
            <a:endParaRPr lang="en-US"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Google Shape;2147;p48">
            <a:hlinkClick r:id="rId3" action="ppaction://hlinkfile"/>
            <a:extLst>
              <a:ext uri="{FF2B5EF4-FFF2-40B4-BE49-F238E27FC236}">
                <a16:creationId xmlns:a16="http://schemas.microsoft.com/office/drawing/2014/main" id="{6B22CA58-2310-8912-5664-A44D4F6A9EE0}"/>
              </a:ext>
            </a:extLst>
          </p:cNvPr>
          <p:cNvSpPr/>
          <p:nvPr/>
        </p:nvSpPr>
        <p:spPr>
          <a:xfrm>
            <a:off x="6605937" y="422420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70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Kertas Peperiksaan Teori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dirty="0" err="1"/>
              <a:t>Bahagian</a:t>
            </a:r>
            <a:r>
              <a:rPr lang="en-US" dirty="0"/>
              <a:t> B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/>
              <a:t>3 </a:t>
            </a:r>
            <a:r>
              <a:rPr lang="en-US" dirty="0" err="1"/>
              <a:t>soalan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berangkai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r>
              <a:rPr lang="en-US" dirty="0"/>
              <a:t>30 </a:t>
            </a:r>
            <a:r>
              <a:rPr lang="en-US" dirty="0" err="1"/>
              <a:t>markah</a:t>
            </a:r>
            <a:r>
              <a:rPr lang="en-US" dirty="0"/>
              <a:t> ( </a:t>
            </a:r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jam </a:t>
            </a:r>
            <a:r>
              <a:rPr lang="en-US" dirty="0" err="1"/>
              <a:t>kreadit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Soalan</a:t>
            </a:r>
            <a:r>
              <a:rPr lang="en-US" dirty="0"/>
              <a:t> Supply type &gt; Select type</a:t>
            </a: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2147;p48">
            <a:hlinkClick r:id="rId3" action="ppaction://hlinkfile"/>
            <a:extLst>
              <a:ext uri="{FF2B5EF4-FFF2-40B4-BE49-F238E27FC236}">
                <a16:creationId xmlns:a16="http://schemas.microsoft.com/office/drawing/2014/main" id="{6B22CA58-2310-8912-5664-A44D4F6A9EE0}"/>
              </a:ext>
            </a:extLst>
          </p:cNvPr>
          <p:cNvSpPr/>
          <p:nvPr/>
        </p:nvSpPr>
        <p:spPr>
          <a:xfrm>
            <a:off x="6605937" y="422420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7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Pengagihan Tugasan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2444009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3869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Tugasan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dirty="0" err="1"/>
              <a:t>Dalam</a:t>
            </a:r>
            <a:r>
              <a:rPr lang="en-US" dirty="0"/>
              <a:t> Microsoft word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dirty="0"/>
              <a:t>Item mesti lengkap (Bahagian B)</a:t>
            </a:r>
          </a:p>
          <a:p>
            <a:pPr lvl="1">
              <a:spcBef>
                <a:spcPts val="0"/>
              </a:spcBef>
              <a:buChar char="⊹"/>
            </a:pPr>
            <a:r>
              <a:rPr lang="en" dirty="0"/>
              <a:t>Stimulas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MY" dirty="0"/>
              <a:t>K</a:t>
            </a:r>
            <a:r>
              <a:rPr lang="en" dirty="0"/>
              <a:t>ata tugas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MY" dirty="0"/>
              <a:t>A</a:t>
            </a:r>
            <a:r>
              <a:rPr lang="en" dirty="0"/>
              <a:t>rahan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MY" dirty="0"/>
              <a:t>J</a:t>
            </a:r>
            <a:r>
              <a:rPr lang="en" dirty="0"/>
              <a:t>awapan</a:t>
            </a:r>
          </a:p>
          <a:p>
            <a:pPr marL="533400" lvl="1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15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Tugasan</a:t>
            </a:r>
            <a:endParaRPr dirty="0"/>
          </a:p>
        </p:txBody>
      </p:sp>
      <p:sp>
        <p:nvSpPr>
          <p:cNvPr id="1607" name="Google Shape;1607;p18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dirty="0" err="1"/>
              <a:t>Tugasan</a:t>
            </a:r>
            <a:r>
              <a:rPr lang="en-US" dirty="0"/>
              <a:t> </a:t>
            </a:r>
            <a:r>
              <a:rPr lang="en-US" dirty="0" err="1"/>
              <a:t>Amali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Lengkap</a:t>
            </a:r>
            <a:r>
              <a:rPr lang="en-US" dirty="0"/>
              <a:t> 4 </a:t>
            </a:r>
            <a:r>
              <a:rPr lang="en-US" dirty="0" err="1"/>
              <a:t>manuskrip</a:t>
            </a:r>
            <a:r>
              <a:rPr lang="en-US" dirty="0"/>
              <a:t> (APA, KPA, BPA, AP)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dirty="0"/>
              <a:t>Item mesti lengkap (Bahagian A)</a:t>
            </a:r>
          </a:p>
          <a:p>
            <a:pPr lvl="1">
              <a:spcBef>
                <a:spcPts val="0"/>
              </a:spcBef>
              <a:buChar char="⊹"/>
            </a:pPr>
            <a:r>
              <a:rPr lang="en" dirty="0"/>
              <a:t>Setiap soalan mesti berkaitan dengan amali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Seboleh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/ </a:t>
            </a:r>
            <a:r>
              <a:rPr lang="en-US" dirty="0" err="1"/>
              <a:t>guna</a:t>
            </a:r>
            <a:endParaRPr lang="en" dirty="0"/>
          </a:p>
          <a:p>
            <a:pPr marL="533400" lvl="1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46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07C-880F-280A-717D-D67FF4AD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4A7D-AB10-8CE5-4196-EDE371635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Sekiranya</a:t>
            </a:r>
            <a:r>
              <a:rPr lang="en-US" dirty="0"/>
              <a:t> item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imej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imej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imej</a:t>
            </a:r>
            <a:endParaRPr lang="en-US" dirty="0"/>
          </a:p>
          <a:p>
            <a:pPr lvl="1"/>
            <a:r>
              <a:rPr lang="en-US" dirty="0"/>
              <a:t>Format  TIFF</a:t>
            </a:r>
          </a:p>
          <a:p>
            <a:pPr lvl="1"/>
            <a:r>
              <a:rPr lang="en-US" dirty="0"/>
              <a:t>300dpi</a:t>
            </a:r>
          </a:p>
          <a:p>
            <a:pPr lvl="1"/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imej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pecah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6DEB9-E7F5-50F0-599A-16FE6214D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59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Kandungan</a:t>
            </a:r>
            <a:endParaRPr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167B9-D276-205E-5EF4-B71C4EB5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899" y="1430150"/>
            <a:ext cx="4144229" cy="3026100"/>
          </a:xfrm>
        </p:spPr>
        <p:txBody>
          <a:bodyPr/>
          <a:lstStyle/>
          <a:p>
            <a:r>
              <a:rPr lang="en-US" dirty="0"/>
              <a:t>Format MPPV</a:t>
            </a:r>
          </a:p>
          <a:p>
            <a:r>
              <a:rPr lang="en-US" dirty="0"/>
              <a:t> </a:t>
            </a:r>
            <a:r>
              <a:rPr lang="en-US" dirty="0" err="1"/>
              <a:t>Jadual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US" dirty="0"/>
          </a:p>
          <a:p>
            <a:r>
              <a:rPr lang="en-US" dirty="0"/>
              <a:t>Format PA </a:t>
            </a:r>
            <a:r>
              <a:rPr lang="en-US" dirty="0" err="1"/>
              <a:t>Amali</a:t>
            </a:r>
            <a:endParaRPr lang="en-US" dirty="0"/>
          </a:p>
          <a:p>
            <a:r>
              <a:rPr lang="en-US" dirty="0"/>
              <a:t>Format PA </a:t>
            </a:r>
            <a:r>
              <a:rPr lang="en-US" dirty="0" err="1"/>
              <a:t>Teori</a:t>
            </a:r>
            <a:endParaRPr lang="en-US" dirty="0"/>
          </a:p>
          <a:p>
            <a:r>
              <a:rPr lang="en-US" dirty="0" err="1"/>
              <a:t>Pengagihan</a:t>
            </a:r>
            <a:r>
              <a:rPr lang="en-US" dirty="0"/>
              <a:t> </a:t>
            </a:r>
            <a:r>
              <a:rPr lang="en-US" dirty="0" err="1"/>
              <a:t>Tugasan</a:t>
            </a:r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</a:t>
            </a:r>
            <a:r>
              <a:rPr lang="en" dirty="0"/>
              <a:t>ugasan</a:t>
            </a:r>
            <a:endParaRPr dirty="0"/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848C-6F23-05E1-7895-6BAD6E15E6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18447" y="1430150"/>
            <a:ext cx="2836101" cy="3026100"/>
          </a:xfrm>
        </p:spPr>
        <p:txBody>
          <a:bodyPr/>
          <a:lstStyle/>
          <a:p>
            <a:r>
              <a:rPr lang="en-US" dirty="0"/>
              <a:t>Semester 2</a:t>
            </a:r>
          </a:p>
          <a:p>
            <a:pPr lvl="1"/>
            <a:r>
              <a:rPr lang="en-US" dirty="0"/>
              <a:t>KV </a:t>
            </a:r>
            <a:r>
              <a:rPr lang="en-US" dirty="0" err="1"/>
              <a:t>Perdagangan</a:t>
            </a:r>
            <a:endParaRPr lang="en-US" dirty="0"/>
          </a:p>
          <a:p>
            <a:pPr lvl="1"/>
            <a:r>
              <a:rPr lang="en-US" dirty="0"/>
              <a:t>KV Kuala Selangor</a:t>
            </a:r>
          </a:p>
          <a:p>
            <a:pPr lvl="1"/>
            <a:r>
              <a:rPr lang="en-US" dirty="0"/>
              <a:t>KV Shah </a:t>
            </a:r>
            <a:r>
              <a:rPr lang="en-US" dirty="0" err="1"/>
              <a:t>Alam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  <a:p>
            <a:r>
              <a:rPr lang="en-US" dirty="0"/>
              <a:t>Semester 4</a:t>
            </a:r>
          </a:p>
          <a:p>
            <a:pPr lvl="1"/>
            <a:r>
              <a:rPr lang="en-US" dirty="0"/>
              <a:t>KV Sepang</a:t>
            </a:r>
          </a:p>
          <a:p>
            <a:pPr lvl="1"/>
            <a:r>
              <a:rPr lang="en-US" dirty="0"/>
              <a:t>KV DSAZI</a:t>
            </a:r>
          </a:p>
          <a:p>
            <a:pPr lvl="1"/>
            <a:endParaRPr lang="en-MY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13170F-7AC7-D828-599A-02180DA1CEE6}"/>
              </a:ext>
            </a:extLst>
          </p:cNvPr>
          <p:cNvSpPr txBox="1">
            <a:spLocks/>
          </p:cNvSpPr>
          <p:nvPr/>
        </p:nvSpPr>
        <p:spPr>
          <a:xfrm>
            <a:off x="399365" y="1430150"/>
            <a:ext cx="2644500" cy="3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Encode Sans Semi Condensed Light"/>
              <a:buChar char="⊹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Encode Sans Semi Condensed Light"/>
              <a:buChar char="×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Encode Sans Semi Condensed Light"/>
              <a:buChar char="⬩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Encode Sans Semi 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dirty="0"/>
              <a:t>Semester 1</a:t>
            </a:r>
          </a:p>
          <a:p>
            <a:pPr lvl="1"/>
            <a:r>
              <a:rPr lang="en-US" dirty="0"/>
              <a:t>KV </a:t>
            </a:r>
            <a:r>
              <a:rPr lang="en-US" dirty="0" err="1"/>
              <a:t>Gerik</a:t>
            </a:r>
            <a:endParaRPr lang="en-US" dirty="0"/>
          </a:p>
          <a:p>
            <a:pPr lvl="1"/>
            <a:r>
              <a:rPr lang="en-US" dirty="0"/>
              <a:t>KV SP1</a:t>
            </a:r>
          </a:p>
          <a:p>
            <a:pPr lvl="1"/>
            <a:endParaRPr lang="en-US" dirty="0"/>
          </a:p>
          <a:p>
            <a:r>
              <a:rPr lang="en-US" dirty="0"/>
              <a:t>Semester 3</a:t>
            </a:r>
          </a:p>
          <a:p>
            <a:pPr lvl="1"/>
            <a:r>
              <a:rPr lang="en-US" dirty="0"/>
              <a:t>KV Kulim</a:t>
            </a:r>
          </a:p>
          <a:p>
            <a:pPr lvl="1"/>
            <a:r>
              <a:rPr lang="en-US" dirty="0"/>
              <a:t>KV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Pulau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605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9BD-726F-EFE4-F381-5967395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C506-CB55-CC78-906C-A4DEAF566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Amali</a:t>
            </a:r>
            <a:r>
              <a:rPr lang="en-US" dirty="0"/>
              <a:t> – 1 Set </a:t>
            </a:r>
            <a:r>
              <a:rPr lang="en-US" dirty="0" err="1"/>
              <a:t>lengkap</a:t>
            </a:r>
            <a:endParaRPr lang="en-US" dirty="0"/>
          </a:p>
          <a:p>
            <a:r>
              <a:rPr lang="en-US" dirty="0" err="1"/>
              <a:t>Bahagian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markah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3C97B-7806-5536-7626-D7BDEAA04E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Bahagian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2 set </a:t>
            </a:r>
            <a:r>
              <a:rPr lang="en-US" dirty="0" err="1"/>
              <a:t>soalan</a:t>
            </a:r>
            <a:endParaRPr lang="en-US" dirty="0"/>
          </a:p>
          <a:p>
            <a:pPr lvl="1"/>
            <a:r>
              <a:rPr lang="en-US" dirty="0" err="1"/>
              <a:t>Pecahan</a:t>
            </a:r>
            <a:r>
              <a:rPr lang="en-US" dirty="0"/>
              <a:t> </a:t>
            </a:r>
            <a:r>
              <a:rPr lang="en-US" dirty="0" err="1"/>
              <a:t>markah</a:t>
            </a:r>
            <a:r>
              <a:rPr lang="en-US" dirty="0"/>
              <a:t> </a:t>
            </a:r>
            <a:r>
              <a:rPr lang="en-US" dirty="0" err="1"/>
              <a:t>mengikut</a:t>
            </a:r>
            <a:r>
              <a:rPr lang="en-US" dirty="0"/>
              <a:t> JSU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2503-8503-D4D6-B06A-560DCCA17B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340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Persoalan / Pertanyaan?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Hubungi 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-US" dirty="0">
                <a:solidFill>
                  <a:schemeClr val="lt1"/>
                </a:solidFill>
              </a:rPr>
              <a:t>Azleen Shuhaida Binti Mohd Azhar</a:t>
            </a: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-US" dirty="0">
                <a:solidFill>
                  <a:schemeClr val="lt1"/>
                </a:solidFill>
              </a:rPr>
              <a:t>013-3655466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-MY" dirty="0">
                <a:solidFill>
                  <a:schemeClr val="lt1"/>
                </a:solidFill>
              </a:rPr>
              <a:t>a</a:t>
            </a:r>
            <a:r>
              <a:rPr lang="en" dirty="0">
                <a:solidFill>
                  <a:schemeClr val="lt1"/>
                </a:solidFill>
              </a:rPr>
              <a:t>zleen.shuhaida@moe.gov.my</a:t>
            </a: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 MPPV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Pentaksiran Berterusan (PB)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Penilaian Akhir (PA) 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2"/>
          <p:cNvSpPr txBox="1">
            <a:spLocks noGrp="1"/>
          </p:cNvSpPr>
          <p:nvPr>
            <p:ph type="title"/>
          </p:nvPr>
        </p:nvSpPr>
        <p:spPr>
          <a:xfrm>
            <a:off x="1297440" y="316400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5400" dirty="0"/>
              <a:t>K</a:t>
            </a:r>
            <a:r>
              <a:rPr lang="en" sz="5400" dirty="0"/>
              <a:t>omponen Pentaksiran</a:t>
            </a:r>
            <a:endParaRPr sz="5400" dirty="0"/>
          </a:p>
        </p:txBody>
      </p:sp>
      <p:sp>
        <p:nvSpPr>
          <p:cNvPr id="1969" name="Google Shape;1969;p4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702900" y="1362573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Teori</a:t>
            </a:r>
            <a:endParaRPr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Kuiz</a:t>
            </a: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/ </a:t>
            </a:r>
            <a:r>
              <a:rPr lang="en-MY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Ujian</a:t>
            </a: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(DPSK)</a:t>
            </a:r>
          </a:p>
        </p:txBody>
      </p:sp>
      <p:sp>
        <p:nvSpPr>
          <p:cNvPr id="1971" name="Google Shape;1971;p42"/>
          <p:cNvSpPr/>
          <p:nvPr/>
        </p:nvSpPr>
        <p:spPr>
          <a:xfrm>
            <a:off x="3891098" y="1362573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Teori</a:t>
            </a:r>
            <a:endParaRPr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Bahagian</a:t>
            </a: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A – 20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Bahagian</a:t>
            </a: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B – 30</a:t>
            </a:r>
          </a:p>
        </p:txBody>
      </p:sp>
      <p:sp>
        <p:nvSpPr>
          <p:cNvPr id="1972" name="Google Shape;1972;p42"/>
          <p:cNvSpPr/>
          <p:nvPr/>
        </p:nvSpPr>
        <p:spPr>
          <a:xfrm>
            <a:off x="702900" y="2642497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Rubrik &amp; </a:t>
            </a:r>
            <a:r>
              <a:rPr lang="en-US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Pemarkahan</a:t>
            </a:r>
            <a:r>
              <a:rPr lang="en-US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Tugasan</a:t>
            </a:r>
            <a:endParaRPr lang="en-US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Amali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3" name="Google Shape;1973;p42"/>
          <p:cNvSpPr/>
          <p:nvPr/>
        </p:nvSpPr>
        <p:spPr>
          <a:xfrm>
            <a:off x="3891098" y="2642497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MY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Tugasan</a:t>
            </a: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MY" dirty="0" err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Amali</a:t>
            </a: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- 100 %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MY" dirty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BPA &amp; AP 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Amali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4" name="Google Shape;1974;p42"/>
          <p:cNvSpPr/>
          <p:nvPr/>
        </p:nvSpPr>
        <p:spPr>
          <a:xfrm>
            <a:off x="2885611" y="1635509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 rot="5400000">
            <a:off x="3012525" y="1635509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 rot="10800000">
            <a:off x="3012525" y="1763417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 rot="-5400000">
            <a:off x="2885611" y="1763417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3108973" y="2026202"/>
            <a:ext cx="547357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20%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2" name="Google Shape;1625;p20">
            <a:extLst>
              <a:ext uri="{FF2B5EF4-FFF2-40B4-BE49-F238E27FC236}">
                <a16:creationId xmlns:a16="http://schemas.microsoft.com/office/drawing/2014/main" id="{CCE8BB7E-F8D8-AA87-C11F-A821BAFBB086}"/>
              </a:ext>
            </a:extLst>
          </p:cNvPr>
          <p:cNvSpPr txBox="1">
            <a:spLocks/>
          </p:cNvSpPr>
          <p:nvPr/>
        </p:nvSpPr>
        <p:spPr>
          <a:xfrm>
            <a:off x="1061048" y="818603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dirty="0"/>
              <a:t>          PB                                    PA</a:t>
            </a:r>
          </a:p>
        </p:txBody>
      </p:sp>
      <p:sp>
        <p:nvSpPr>
          <p:cNvPr id="3" name="Google Shape;1978;p42">
            <a:extLst>
              <a:ext uri="{FF2B5EF4-FFF2-40B4-BE49-F238E27FC236}">
                <a16:creationId xmlns:a16="http://schemas.microsoft.com/office/drawing/2014/main" id="{9AB00F00-247B-08D9-1A2A-08BC5D38FAD7}"/>
              </a:ext>
            </a:extLst>
          </p:cNvPr>
          <p:cNvSpPr/>
          <p:nvPr/>
        </p:nvSpPr>
        <p:spPr>
          <a:xfrm>
            <a:off x="4003199" y="2798492"/>
            <a:ext cx="547357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20%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4" name="Google Shape;1978;p42">
            <a:extLst>
              <a:ext uri="{FF2B5EF4-FFF2-40B4-BE49-F238E27FC236}">
                <a16:creationId xmlns:a16="http://schemas.microsoft.com/office/drawing/2014/main" id="{B9E739CC-2423-460A-2348-8E5781626D8B}"/>
              </a:ext>
            </a:extLst>
          </p:cNvPr>
          <p:cNvSpPr/>
          <p:nvPr/>
        </p:nvSpPr>
        <p:spPr>
          <a:xfrm>
            <a:off x="3112024" y="2796648"/>
            <a:ext cx="547357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Amatic SC"/>
              </a:rPr>
              <a:t>5</a:t>
            </a:r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0%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5" name="Google Shape;1978;p42">
            <a:extLst>
              <a:ext uri="{FF2B5EF4-FFF2-40B4-BE49-F238E27FC236}">
                <a16:creationId xmlns:a16="http://schemas.microsoft.com/office/drawing/2014/main" id="{C56691E7-00A9-7A45-AFF6-CFDB27A59C89}"/>
              </a:ext>
            </a:extLst>
          </p:cNvPr>
          <p:cNvSpPr/>
          <p:nvPr/>
        </p:nvSpPr>
        <p:spPr>
          <a:xfrm>
            <a:off x="3959303" y="2000817"/>
            <a:ext cx="547357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Amatic SC"/>
              </a:rPr>
              <a:t>1</a:t>
            </a:r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0%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6" name="Google Shape;1968;p42">
            <a:extLst>
              <a:ext uri="{FF2B5EF4-FFF2-40B4-BE49-F238E27FC236}">
                <a16:creationId xmlns:a16="http://schemas.microsoft.com/office/drawing/2014/main" id="{3CAD813D-969C-BCC5-7654-A731EB3C2E1E}"/>
              </a:ext>
            </a:extLst>
          </p:cNvPr>
          <p:cNvSpPr txBox="1">
            <a:spLocks/>
          </p:cNvSpPr>
          <p:nvPr/>
        </p:nvSpPr>
        <p:spPr>
          <a:xfrm>
            <a:off x="3428896" y="4202350"/>
            <a:ext cx="160817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MY" sz="54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6246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5D1AAC-A055-F83F-4649-CC9559A9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9" y="545189"/>
            <a:ext cx="5737920" cy="2527133"/>
          </a:xfrm>
          <a:prstGeom prst="rect">
            <a:avLst/>
          </a:prstGeom>
        </p:spPr>
      </p:pic>
      <p:grpSp>
        <p:nvGrpSpPr>
          <p:cNvPr id="4" name="Google Shape;837;p44">
            <a:extLst>
              <a:ext uri="{FF2B5EF4-FFF2-40B4-BE49-F238E27FC236}">
                <a16:creationId xmlns:a16="http://schemas.microsoft.com/office/drawing/2014/main" id="{3F7B8F30-3D9F-43EF-1D0A-5492E0D942ED}"/>
              </a:ext>
            </a:extLst>
          </p:cNvPr>
          <p:cNvGrpSpPr/>
          <p:nvPr/>
        </p:nvGrpSpPr>
        <p:grpSpPr>
          <a:xfrm>
            <a:off x="6320385" y="930800"/>
            <a:ext cx="2118248" cy="2106871"/>
            <a:chOff x="5662013" y="3836240"/>
            <a:chExt cx="1962000" cy="1962000"/>
          </a:xfrm>
        </p:grpSpPr>
        <p:sp>
          <p:nvSpPr>
            <p:cNvPr id="5" name="Google Shape;838;p44">
              <a:extLst>
                <a:ext uri="{FF2B5EF4-FFF2-40B4-BE49-F238E27FC236}">
                  <a16:creationId xmlns:a16="http://schemas.microsoft.com/office/drawing/2014/main" id="{BEDBB64E-1538-080C-9127-CFC2AB8E581A}"/>
                </a:ext>
              </a:extLst>
            </p:cNvPr>
            <p:cNvSpPr/>
            <p:nvPr/>
          </p:nvSpPr>
          <p:spPr>
            <a:xfrm>
              <a:off x="5662013" y="3836240"/>
              <a:ext cx="1962000" cy="19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85738" dist="161925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" name="Google Shape;839;p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E2E71AD-45A0-AB39-A11E-EDC37275147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 amt="14000"/>
            </a:blip>
            <a:srcRect r="41138" b="58781"/>
            <a:stretch/>
          </p:blipFill>
          <p:spPr>
            <a:xfrm>
              <a:off x="5743778" y="3945244"/>
              <a:ext cx="1779300" cy="1731900"/>
            </a:xfrm>
            <a:prstGeom prst="ellipse">
              <a:avLst/>
            </a:prstGeom>
            <a:noFill/>
            <a:ln>
              <a:noFill/>
            </a:ln>
            <a:effectLst>
              <a:outerShdw blurRad="185738" dist="161925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7" name="Google Shape;398;p48">
            <a:extLst>
              <a:ext uri="{FF2B5EF4-FFF2-40B4-BE49-F238E27FC236}">
                <a16:creationId xmlns:a16="http://schemas.microsoft.com/office/drawing/2014/main" id="{75D15BFE-74D4-146F-BE83-7257EFB59DA5}"/>
              </a:ext>
            </a:extLst>
          </p:cNvPr>
          <p:cNvSpPr txBox="1">
            <a:spLocks/>
          </p:cNvSpPr>
          <p:nvPr/>
        </p:nvSpPr>
        <p:spPr>
          <a:xfrm>
            <a:off x="6610315" y="1225693"/>
            <a:ext cx="2000139" cy="116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●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○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■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●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○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■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●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ial Elite"/>
              <a:buChar char="○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Special Elite"/>
              <a:buChar char="■"/>
              <a:defRPr sz="1800" b="0" i="0" u="none" strike="noStrike" cap="none">
                <a:solidFill>
                  <a:schemeClr val="dk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pPr marL="0" indent="0">
              <a:spcAft>
                <a:spcPts val="1600"/>
              </a:spcAft>
              <a:buFont typeface="Special Elite"/>
              <a:buNone/>
            </a:pPr>
            <a:r>
              <a:rPr lang="en-MY" dirty="0" err="1">
                <a:solidFill>
                  <a:schemeClr val="tx1"/>
                </a:solidFill>
              </a:rPr>
              <a:t>Markah</a:t>
            </a:r>
            <a:r>
              <a:rPr lang="en-MY" dirty="0">
                <a:solidFill>
                  <a:schemeClr val="tx1"/>
                </a:solidFill>
              </a:rPr>
              <a:t> yang </a:t>
            </a:r>
            <a:r>
              <a:rPr lang="en-MY" dirty="0" err="1">
                <a:solidFill>
                  <a:schemeClr val="tx1"/>
                </a:solidFill>
              </a:rPr>
              <a:t>perlu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dihantar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kepada</a:t>
            </a:r>
            <a:r>
              <a:rPr lang="en-MY" dirty="0">
                <a:solidFill>
                  <a:schemeClr val="tx1"/>
                </a:solidFill>
              </a:rPr>
              <a:t> Lembaga </a:t>
            </a:r>
            <a:r>
              <a:rPr lang="en-MY" dirty="0" err="1">
                <a:solidFill>
                  <a:schemeClr val="tx1"/>
                </a:solidFill>
              </a:rPr>
              <a:t>Peperiksaan</a:t>
            </a:r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8" name="Google Shape;837;p44">
            <a:extLst>
              <a:ext uri="{FF2B5EF4-FFF2-40B4-BE49-F238E27FC236}">
                <a16:creationId xmlns:a16="http://schemas.microsoft.com/office/drawing/2014/main" id="{22B34787-3FBC-F3F1-E4CF-0C6B34A805A9}"/>
              </a:ext>
            </a:extLst>
          </p:cNvPr>
          <p:cNvGrpSpPr/>
          <p:nvPr/>
        </p:nvGrpSpPr>
        <p:grpSpPr>
          <a:xfrm>
            <a:off x="4273691" y="3385921"/>
            <a:ext cx="1306558" cy="1306558"/>
            <a:chOff x="5662014" y="3836240"/>
            <a:chExt cx="1962000" cy="1962000"/>
          </a:xfrm>
        </p:grpSpPr>
        <p:sp>
          <p:nvSpPr>
            <p:cNvPr id="9" name="Google Shape;838;p44">
              <a:extLst>
                <a:ext uri="{FF2B5EF4-FFF2-40B4-BE49-F238E27FC236}">
                  <a16:creationId xmlns:a16="http://schemas.microsoft.com/office/drawing/2014/main" id="{20774979-4C2F-CE8D-C171-90BC066D6226}"/>
                </a:ext>
              </a:extLst>
            </p:cNvPr>
            <p:cNvSpPr/>
            <p:nvPr/>
          </p:nvSpPr>
          <p:spPr>
            <a:xfrm>
              <a:off x="5662014" y="3836240"/>
              <a:ext cx="1962000" cy="1962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839;p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E2DDF0B-C71D-9963-A8E8-10659F14043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 amt="14000"/>
            </a:blip>
            <a:srcRect r="41138" b="58781"/>
            <a:stretch/>
          </p:blipFill>
          <p:spPr>
            <a:xfrm>
              <a:off x="5743778" y="3945244"/>
              <a:ext cx="1779300" cy="17319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1" name="Google Shape;837;p44">
            <a:extLst>
              <a:ext uri="{FF2B5EF4-FFF2-40B4-BE49-F238E27FC236}">
                <a16:creationId xmlns:a16="http://schemas.microsoft.com/office/drawing/2014/main" id="{06C0F73E-E652-0541-04BD-F4BA5489F1EF}"/>
              </a:ext>
            </a:extLst>
          </p:cNvPr>
          <p:cNvGrpSpPr/>
          <p:nvPr/>
        </p:nvGrpSpPr>
        <p:grpSpPr>
          <a:xfrm>
            <a:off x="2211966" y="3359707"/>
            <a:ext cx="1306558" cy="1306558"/>
            <a:chOff x="5662013" y="3836240"/>
            <a:chExt cx="1962000" cy="1962000"/>
          </a:xfrm>
        </p:grpSpPr>
        <p:sp>
          <p:nvSpPr>
            <p:cNvPr id="12" name="Google Shape;838;p44">
              <a:extLst>
                <a:ext uri="{FF2B5EF4-FFF2-40B4-BE49-F238E27FC236}">
                  <a16:creationId xmlns:a16="http://schemas.microsoft.com/office/drawing/2014/main" id="{D1C80B5F-220E-6C06-1083-F01C0E17A3AB}"/>
                </a:ext>
              </a:extLst>
            </p:cNvPr>
            <p:cNvSpPr/>
            <p:nvPr/>
          </p:nvSpPr>
          <p:spPr>
            <a:xfrm>
              <a:off x="5662013" y="3836240"/>
              <a:ext cx="1962000" cy="19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85738" dist="161925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Google Shape;839;p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EC35DF0-8F9C-C981-E9B9-7520B8941E2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 amt="14000"/>
            </a:blip>
            <a:srcRect r="41138" b="58781"/>
            <a:stretch/>
          </p:blipFill>
          <p:spPr>
            <a:xfrm>
              <a:off x="5743778" y="3945244"/>
              <a:ext cx="1779300" cy="1731900"/>
            </a:xfrm>
            <a:prstGeom prst="ellipse">
              <a:avLst/>
            </a:prstGeom>
            <a:noFill/>
            <a:ln>
              <a:noFill/>
            </a:ln>
            <a:effectLst>
              <a:outerShdw blurRad="185738" dist="161925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4" name="Google Shape;467;p33">
            <a:extLst>
              <a:ext uri="{FF2B5EF4-FFF2-40B4-BE49-F238E27FC236}">
                <a16:creationId xmlns:a16="http://schemas.microsoft.com/office/drawing/2014/main" id="{1A1D2B0C-1F81-4E95-B3CA-4AA3D8853648}"/>
              </a:ext>
            </a:extLst>
          </p:cNvPr>
          <p:cNvSpPr txBox="1">
            <a:spLocks/>
          </p:cNvSpPr>
          <p:nvPr/>
        </p:nvSpPr>
        <p:spPr>
          <a:xfrm>
            <a:off x="1644503" y="3609514"/>
            <a:ext cx="2506800" cy="101057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Bad Script" panose="020B0604020202020204" charset="0"/>
              </a:rPr>
              <a:t>45</a:t>
            </a:r>
          </a:p>
          <a:p>
            <a:pPr algn="ctr"/>
            <a:r>
              <a:rPr lang="en-MY" sz="2800" dirty="0" err="1">
                <a:latin typeface="Special Elite"/>
                <a:sym typeface="Special Elite"/>
              </a:rPr>
              <a:t>Amali</a:t>
            </a:r>
            <a:endParaRPr lang="en" sz="2800" dirty="0">
              <a:latin typeface="Bad Script" panose="020B0604020202020204" charset="0"/>
            </a:endParaRPr>
          </a:p>
        </p:txBody>
      </p:sp>
      <p:sp>
        <p:nvSpPr>
          <p:cNvPr id="15" name="Google Shape;467;p33">
            <a:extLst>
              <a:ext uri="{FF2B5EF4-FFF2-40B4-BE49-F238E27FC236}">
                <a16:creationId xmlns:a16="http://schemas.microsoft.com/office/drawing/2014/main" id="{DD265D6A-6E79-8711-0A37-DB3C514BA185}"/>
              </a:ext>
            </a:extLst>
          </p:cNvPr>
          <p:cNvSpPr txBox="1">
            <a:spLocks/>
          </p:cNvSpPr>
          <p:nvPr/>
        </p:nvSpPr>
        <p:spPr>
          <a:xfrm>
            <a:off x="3782501" y="3693563"/>
            <a:ext cx="2280114" cy="9191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Bad Script" panose="020B0604020202020204" charset="0"/>
              </a:rPr>
              <a:t>15</a:t>
            </a:r>
          </a:p>
          <a:p>
            <a:pPr algn="ctr"/>
            <a:r>
              <a:rPr lang="en-MY" sz="2800" dirty="0" err="1">
                <a:latin typeface="Special Elite"/>
                <a:ea typeface="Special Elite"/>
                <a:cs typeface="Special Elite"/>
                <a:sym typeface="Special Elite"/>
              </a:rPr>
              <a:t>Teori</a:t>
            </a:r>
            <a:endParaRPr lang="en" sz="2800" dirty="0">
              <a:latin typeface="Bad Script" panose="020B0604020202020204" charset="0"/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DD8739E2-BFD4-6430-CFD9-050896D42FFB}"/>
              </a:ext>
            </a:extLst>
          </p:cNvPr>
          <p:cNvSpPr/>
          <p:nvPr/>
        </p:nvSpPr>
        <p:spPr>
          <a:xfrm>
            <a:off x="3545348" y="3587694"/>
            <a:ext cx="767224" cy="7317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7" name="Google Shape;837;p44">
            <a:extLst>
              <a:ext uri="{FF2B5EF4-FFF2-40B4-BE49-F238E27FC236}">
                <a16:creationId xmlns:a16="http://schemas.microsoft.com/office/drawing/2014/main" id="{46651E24-0AA6-7E51-E0C5-F333CF0DBD90}"/>
              </a:ext>
            </a:extLst>
          </p:cNvPr>
          <p:cNvGrpSpPr/>
          <p:nvPr/>
        </p:nvGrpSpPr>
        <p:grpSpPr>
          <a:xfrm>
            <a:off x="6153853" y="3216576"/>
            <a:ext cx="1541720" cy="1501430"/>
            <a:chOff x="5662013" y="3836240"/>
            <a:chExt cx="1962000" cy="1962000"/>
          </a:xfrm>
        </p:grpSpPr>
        <p:sp>
          <p:nvSpPr>
            <p:cNvPr id="18" name="Google Shape;838;p44">
              <a:extLst>
                <a:ext uri="{FF2B5EF4-FFF2-40B4-BE49-F238E27FC236}">
                  <a16:creationId xmlns:a16="http://schemas.microsoft.com/office/drawing/2014/main" id="{372404CC-186A-3F70-B6DD-FBA6CC1AAE2B}"/>
                </a:ext>
              </a:extLst>
            </p:cNvPr>
            <p:cNvSpPr/>
            <p:nvPr/>
          </p:nvSpPr>
          <p:spPr>
            <a:xfrm>
              <a:off x="5662013" y="3836240"/>
              <a:ext cx="1962000" cy="196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85738" dist="161925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" name="Google Shape;839;p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AC291E-18D9-DA8A-8330-82028E29C69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 amt="14000"/>
            </a:blip>
            <a:srcRect r="41138" b="58781"/>
            <a:stretch/>
          </p:blipFill>
          <p:spPr>
            <a:xfrm>
              <a:off x="5743778" y="3945244"/>
              <a:ext cx="1779300" cy="1731900"/>
            </a:xfrm>
            <a:prstGeom prst="ellipse">
              <a:avLst/>
            </a:prstGeom>
            <a:noFill/>
            <a:ln>
              <a:noFill/>
            </a:ln>
            <a:effectLst>
              <a:outerShdw blurRad="185738" dist="161925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20" name="Google Shape;467;p33">
            <a:extLst>
              <a:ext uri="{FF2B5EF4-FFF2-40B4-BE49-F238E27FC236}">
                <a16:creationId xmlns:a16="http://schemas.microsoft.com/office/drawing/2014/main" id="{258E8F91-A069-BD6B-5B44-470A27435A63}"/>
              </a:ext>
            </a:extLst>
          </p:cNvPr>
          <p:cNvSpPr txBox="1">
            <a:spLocks/>
          </p:cNvSpPr>
          <p:nvPr/>
        </p:nvSpPr>
        <p:spPr>
          <a:xfrm>
            <a:off x="5791977" y="3859842"/>
            <a:ext cx="2280114" cy="91919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Bad Script" panose="020B0604020202020204" charset="0"/>
              </a:rPr>
              <a:t>60/70</a:t>
            </a:r>
          </a:p>
          <a:p>
            <a:pPr algn="ctr"/>
            <a:r>
              <a:rPr lang="en-MY" sz="2400" dirty="0" err="1">
                <a:latin typeface="Special Elite"/>
                <a:sym typeface="Special Elite"/>
              </a:rPr>
              <a:t>Markah</a:t>
            </a:r>
            <a:r>
              <a:rPr lang="en-MY" sz="2400" dirty="0">
                <a:latin typeface="Special Elite"/>
                <a:sym typeface="Special Elite"/>
              </a:rPr>
              <a:t> </a:t>
            </a:r>
            <a:br>
              <a:rPr lang="en-MY" sz="2400" dirty="0">
                <a:latin typeface="Special Elite"/>
                <a:sym typeface="Special Elite"/>
              </a:rPr>
            </a:br>
            <a:r>
              <a:rPr lang="en-MY" sz="2400" dirty="0">
                <a:latin typeface="Special Elite"/>
                <a:sym typeface="Special Elite"/>
              </a:rPr>
              <a:t>PB</a:t>
            </a:r>
            <a:endParaRPr lang="en" sz="2400" dirty="0">
              <a:latin typeface="Bad Script" panose="020B0604020202020204" charset="0"/>
            </a:endParaRPr>
          </a:p>
        </p:txBody>
      </p:sp>
      <p:pic>
        <p:nvPicPr>
          <p:cNvPr id="21" name="Google Shape;285;p40">
            <a:extLst>
              <a:ext uri="{FF2B5EF4-FFF2-40B4-BE49-F238E27FC236}">
                <a16:creationId xmlns:a16="http://schemas.microsoft.com/office/drawing/2014/main" id="{EE7B84B9-2734-0642-8E73-9621A7713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52830">
            <a:off x="125007" y="3315657"/>
            <a:ext cx="1748492" cy="141358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" name="Google Shape;398;p48">
            <a:extLst>
              <a:ext uri="{FF2B5EF4-FFF2-40B4-BE49-F238E27FC236}">
                <a16:creationId xmlns:a16="http://schemas.microsoft.com/office/drawing/2014/main" id="{601CFA10-CA7A-47A7-0937-7E3F36515674}"/>
              </a:ext>
            </a:extLst>
          </p:cNvPr>
          <p:cNvSpPr txBox="1">
            <a:spLocks/>
          </p:cNvSpPr>
          <p:nvPr/>
        </p:nvSpPr>
        <p:spPr>
          <a:xfrm rot="1192876">
            <a:off x="301994" y="3827225"/>
            <a:ext cx="1641982" cy="12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spcAft>
                <a:spcPts val="1600"/>
              </a:spcAft>
              <a:buFont typeface="Roboto Mono Medium"/>
              <a:buNone/>
            </a:pPr>
            <a:r>
              <a:rPr lang="en-US" sz="1600" dirty="0" err="1">
                <a:solidFill>
                  <a:schemeClr val="dk2"/>
                </a:solidFill>
              </a:rPr>
              <a:t>Markah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mengikut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wajaran</a:t>
            </a:r>
            <a:endParaRPr lang="en-MY" sz="1600" dirty="0">
              <a:solidFill>
                <a:schemeClr val="dk2"/>
              </a:solidFill>
            </a:endParaRP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28345D1-AB76-60D4-437E-56947BD17318}"/>
              </a:ext>
            </a:extLst>
          </p:cNvPr>
          <p:cNvSpPr/>
          <p:nvPr/>
        </p:nvSpPr>
        <p:spPr>
          <a:xfrm rot="19984206">
            <a:off x="5663387" y="2100147"/>
            <a:ext cx="835335" cy="567139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D8EFBE38-BA00-38FA-EB55-66265A0D1740}"/>
              </a:ext>
            </a:extLst>
          </p:cNvPr>
          <p:cNvSpPr/>
          <p:nvPr/>
        </p:nvSpPr>
        <p:spPr>
          <a:xfrm>
            <a:off x="5642389" y="3653324"/>
            <a:ext cx="536816" cy="66951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Penilaian Akhir (PA)</a:t>
            </a:r>
            <a:endParaRPr dirty="0"/>
          </a:p>
        </p:txBody>
      </p:sp>
      <p:sp>
        <p:nvSpPr>
          <p:cNvPr id="1607" name="Google Shape;1607;p18"/>
          <p:cNvSpPr txBox="1"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dirty="0" err="1"/>
              <a:t>Teori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Markah</a:t>
            </a:r>
            <a:r>
              <a:rPr lang="en-US" dirty="0"/>
              <a:t> 50 </a:t>
            </a:r>
            <a:r>
              <a:rPr lang="en-US" dirty="0">
                <a:sym typeface="Wingdings" panose="05000000000000000000" pitchFamily="2" charset="2"/>
              </a:rPr>
              <a:t> 100%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 err="1">
                <a:sym typeface="Wingdings" panose="05000000000000000000" pitchFamily="2" charset="2"/>
              </a:rPr>
              <a:t>Markah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Kompeten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US" dirty="0" err="1"/>
              <a:t>Amali</a:t>
            </a:r>
            <a:endParaRPr lang="en-US" dirty="0"/>
          </a:p>
          <a:p>
            <a:pPr lvl="1">
              <a:spcBef>
                <a:spcPts val="0"/>
              </a:spcBef>
              <a:buChar char="⊹"/>
            </a:pPr>
            <a:r>
              <a:rPr lang="en-US" dirty="0"/>
              <a:t>100%</a:t>
            </a:r>
          </a:p>
          <a:p>
            <a:pPr lvl="1">
              <a:spcBef>
                <a:spcPts val="0"/>
              </a:spcBef>
              <a:buChar char="⊹"/>
            </a:pPr>
            <a:r>
              <a:rPr lang="en-US" dirty="0" err="1"/>
              <a:t>Markah</a:t>
            </a:r>
            <a:r>
              <a:rPr lang="en-US" dirty="0"/>
              <a:t> </a:t>
            </a:r>
            <a:r>
              <a:rPr lang="en-US" dirty="0" err="1"/>
              <a:t>Kompeten</a:t>
            </a: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43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Jadual Spesifikasi Ujian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46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1E326A5-9DCF-D907-8E22-9AE2399C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5" y="970303"/>
            <a:ext cx="8316938" cy="39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Terminologi</a:t>
            </a: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Fakta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dirty="0" err="1">
                <a:solidFill>
                  <a:srgbClr val="DD6599"/>
                </a:solidFill>
                <a:latin typeface="Verdana" panose="020B0604030504040204" pitchFamily="34" charset="0"/>
              </a:rPr>
              <a:t>K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elaziman</a:t>
            </a:r>
            <a:r>
              <a:rPr lang="en-MY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konvensyen</a:t>
            </a: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Urutan</a:t>
            </a: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Pengkelasan</a:t>
            </a: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Kriteria</a:t>
            </a:r>
            <a:endParaRPr dirty="0"/>
          </a:p>
        </p:txBody>
      </p:sp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Mengingat</a:t>
            </a:r>
            <a:endParaRPr dirty="0"/>
          </a:p>
        </p:txBody>
      </p:sp>
      <p:sp>
        <p:nvSpPr>
          <p:cNvPr id="1626" name="Google Shape;1626;p20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Metodologi</a:t>
            </a:r>
            <a:r>
              <a:rPr lang="en-MY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kaedah</a:t>
            </a: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dirty="0" err="1">
                <a:solidFill>
                  <a:srgbClr val="DD6599"/>
                </a:solidFill>
                <a:latin typeface="Verdana" panose="020B0604030504040204" pitchFamily="34" charset="0"/>
              </a:rPr>
              <a:t>P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rinsip</a:t>
            </a:r>
            <a:r>
              <a:rPr lang="en-MY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generalisasi</a:t>
            </a:r>
            <a:endParaRPr lang="en-MY" b="0" i="0" dirty="0">
              <a:solidFill>
                <a:srgbClr val="DD6599"/>
              </a:solidFill>
              <a:effectLst/>
              <a:latin typeface="Verdana" panose="020B060403050404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-MY" dirty="0" err="1">
                <a:solidFill>
                  <a:srgbClr val="DD6599"/>
                </a:solidFill>
                <a:latin typeface="Verdana" panose="020B0604030504040204" pitchFamily="34" charset="0"/>
              </a:rPr>
              <a:t>T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eori</a:t>
            </a:r>
            <a:r>
              <a:rPr lang="en-MY" b="0" i="0" dirty="0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 dan </a:t>
            </a:r>
            <a:r>
              <a:rPr lang="en-MY" b="0" i="0" dirty="0" err="1">
                <a:solidFill>
                  <a:srgbClr val="DD6599"/>
                </a:solidFill>
                <a:effectLst/>
                <a:latin typeface="Verdana" panose="020B0604030504040204" pitchFamily="34" charset="0"/>
              </a:rPr>
              <a:t>struktur</a:t>
            </a:r>
            <a:endParaRPr lang="en-M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657250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424</Words>
  <Application>Microsoft Office PowerPoint</Application>
  <PresentationFormat>On-screen Show (16:9)</PresentationFormat>
  <Paragraphs>153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Amatic SC</vt:lpstr>
      <vt:lpstr>Special Elite</vt:lpstr>
      <vt:lpstr>Encode Sans Semi Condensed Light</vt:lpstr>
      <vt:lpstr>Arial</vt:lpstr>
      <vt:lpstr>Varela Round</vt:lpstr>
      <vt:lpstr>Bad Script</vt:lpstr>
      <vt:lpstr>Encode Sans Semi Condensed</vt:lpstr>
      <vt:lpstr>Roboto Mono Medium</vt:lpstr>
      <vt:lpstr>Calibri</vt:lpstr>
      <vt:lpstr>Verdana</vt:lpstr>
      <vt:lpstr>Ephesus template</vt:lpstr>
      <vt:lpstr>Mata Pelajaran Program Vokasional (MPPV)</vt:lpstr>
      <vt:lpstr>Kandungan</vt:lpstr>
      <vt:lpstr>Format MPPV</vt:lpstr>
      <vt:lpstr>Komponen Pentaksiran</vt:lpstr>
      <vt:lpstr>PowerPoint Presentation</vt:lpstr>
      <vt:lpstr>Penilaian Akhir (PA)</vt:lpstr>
      <vt:lpstr>Jadual Spesifikasi Ujian</vt:lpstr>
      <vt:lpstr>PowerPoint Presentation</vt:lpstr>
      <vt:lpstr>Mengingat</vt:lpstr>
      <vt:lpstr>Memahami</vt:lpstr>
      <vt:lpstr>Mengaplikasi</vt:lpstr>
      <vt:lpstr>Format PA Amali</vt:lpstr>
      <vt:lpstr>Format PA Teori</vt:lpstr>
      <vt:lpstr>Kertas Peperiksaan Teori</vt:lpstr>
      <vt:lpstr>Kertas Peperiksaan Teori</vt:lpstr>
      <vt:lpstr>Pengagihan Tugasan</vt:lpstr>
      <vt:lpstr>Tugasan</vt:lpstr>
      <vt:lpstr>Tugasan</vt:lpstr>
      <vt:lpstr>Tugasan</vt:lpstr>
      <vt:lpstr>Tugasan</vt:lpstr>
      <vt:lpstr>Tugasan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 Pelajaran Program Vokasional (MPPV)</dc:title>
  <dc:creator>Azleen Shuhaida Mohd Azhar</dc:creator>
  <cp:lastModifiedBy>Azleen Shuhaida Mohd Azhar</cp:lastModifiedBy>
  <cp:revision>2</cp:revision>
  <dcterms:modified xsi:type="dcterms:W3CDTF">2023-01-15T13:42:41Z</dcterms:modified>
</cp:coreProperties>
</file>